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5"/>
  </p:notesMasterIdLst>
  <p:handoutMasterIdLst>
    <p:handoutMasterId r:id="rId86"/>
  </p:handoutMasterIdLst>
  <p:sldIdLst>
    <p:sldId id="498" r:id="rId2"/>
    <p:sldId id="645" r:id="rId3"/>
    <p:sldId id="646" r:id="rId4"/>
    <p:sldId id="647" r:id="rId5"/>
    <p:sldId id="648" r:id="rId6"/>
    <p:sldId id="649" r:id="rId7"/>
    <p:sldId id="650" r:id="rId8"/>
    <p:sldId id="651" r:id="rId9"/>
    <p:sldId id="652" r:id="rId10"/>
    <p:sldId id="513" r:id="rId11"/>
    <p:sldId id="654" r:id="rId12"/>
    <p:sldId id="809" r:id="rId13"/>
    <p:sldId id="657" r:id="rId14"/>
    <p:sldId id="660" r:id="rId15"/>
    <p:sldId id="661" r:id="rId16"/>
    <p:sldId id="663" r:id="rId17"/>
    <p:sldId id="664" r:id="rId18"/>
    <p:sldId id="779" r:id="rId19"/>
    <p:sldId id="805" r:id="rId20"/>
    <p:sldId id="780" r:id="rId21"/>
    <p:sldId id="781" r:id="rId22"/>
    <p:sldId id="783" r:id="rId23"/>
    <p:sldId id="784" r:id="rId24"/>
    <p:sldId id="785" r:id="rId25"/>
    <p:sldId id="804" r:id="rId26"/>
    <p:sldId id="787" r:id="rId27"/>
    <p:sldId id="801" r:id="rId28"/>
    <p:sldId id="795" r:id="rId29"/>
    <p:sldId id="796" r:id="rId30"/>
    <p:sldId id="798" r:id="rId31"/>
    <p:sldId id="747" r:id="rId32"/>
    <p:sldId id="749" r:id="rId33"/>
    <p:sldId id="751" r:id="rId34"/>
    <p:sldId id="752" r:id="rId35"/>
    <p:sldId id="527" r:id="rId36"/>
    <p:sldId id="534" r:id="rId37"/>
    <p:sldId id="810" r:id="rId38"/>
    <p:sldId id="536" r:id="rId39"/>
    <p:sldId id="537" r:id="rId40"/>
    <p:sldId id="538" r:id="rId41"/>
    <p:sldId id="806" r:id="rId42"/>
    <p:sldId id="540" r:id="rId43"/>
    <p:sldId id="543" r:id="rId44"/>
    <p:sldId id="544" r:id="rId45"/>
    <p:sldId id="803" r:id="rId46"/>
    <p:sldId id="545" r:id="rId47"/>
    <p:sldId id="546" r:id="rId48"/>
    <p:sldId id="548" r:id="rId49"/>
    <p:sldId id="549" r:id="rId50"/>
    <p:sldId id="807" r:id="rId51"/>
    <p:sldId id="550" r:id="rId52"/>
    <p:sldId id="808" r:id="rId53"/>
    <p:sldId id="563" r:id="rId54"/>
    <p:sldId id="564" r:id="rId55"/>
    <p:sldId id="566" r:id="rId56"/>
    <p:sldId id="567" r:id="rId57"/>
    <p:sldId id="568" r:id="rId58"/>
    <p:sldId id="812" r:id="rId59"/>
    <p:sldId id="574" r:id="rId60"/>
    <p:sldId id="575" r:id="rId61"/>
    <p:sldId id="709" r:id="rId62"/>
    <p:sldId id="710" r:id="rId63"/>
    <p:sldId id="711" r:id="rId64"/>
    <p:sldId id="713" r:id="rId65"/>
    <p:sldId id="598" r:id="rId66"/>
    <p:sldId id="599" r:id="rId67"/>
    <p:sldId id="602" r:id="rId68"/>
    <p:sldId id="811" r:id="rId69"/>
    <p:sldId id="605" r:id="rId70"/>
    <p:sldId id="606" r:id="rId71"/>
    <p:sldId id="607" r:id="rId72"/>
    <p:sldId id="608" r:id="rId73"/>
    <p:sldId id="609" r:id="rId74"/>
    <p:sldId id="610" r:id="rId75"/>
    <p:sldId id="611" r:id="rId76"/>
    <p:sldId id="612" r:id="rId77"/>
    <p:sldId id="613" r:id="rId78"/>
    <p:sldId id="722" r:id="rId79"/>
    <p:sldId id="614" r:id="rId80"/>
    <p:sldId id="615" r:id="rId81"/>
    <p:sldId id="616" r:id="rId82"/>
    <p:sldId id="793" r:id="rId83"/>
    <p:sldId id="802" r:id="rId84"/>
  </p:sldIdLst>
  <p:sldSz cx="9144000" cy="6858000" type="screen4x3"/>
  <p:notesSz cx="7099300" cy="10234613"/>
  <p:kinsoku lang="zh-CN"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600" kern="1200">
        <a:solidFill>
          <a:schemeClr val="tx1"/>
        </a:solidFill>
        <a:latin typeface="Arial" panose="020B0604020202020204" pitchFamily="34" charset="0"/>
        <a:ea typeface="+mn-ea"/>
        <a:cs typeface="+mn-cs"/>
      </a:defRPr>
    </a:lvl6pPr>
    <a:lvl7pPr marL="2743200" algn="l" defTabSz="914400" rtl="0" eaLnBrk="1" latinLnBrk="0" hangingPunct="1">
      <a:defRPr sz="1600" kern="1200">
        <a:solidFill>
          <a:schemeClr val="tx1"/>
        </a:solidFill>
        <a:latin typeface="Arial" panose="020B0604020202020204" pitchFamily="34" charset="0"/>
        <a:ea typeface="+mn-ea"/>
        <a:cs typeface="+mn-cs"/>
      </a:defRPr>
    </a:lvl7pPr>
    <a:lvl8pPr marL="3200400" algn="l" defTabSz="914400" rtl="0" eaLnBrk="1" latinLnBrk="0" hangingPunct="1">
      <a:defRPr sz="1600" kern="1200">
        <a:solidFill>
          <a:schemeClr val="tx1"/>
        </a:solidFill>
        <a:latin typeface="Arial" panose="020B0604020202020204" pitchFamily="34" charset="0"/>
        <a:ea typeface="+mn-ea"/>
        <a:cs typeface="+mn-cs"/>
      </a:defRPr>
    </a:lvl8pPr>
    <a:lvl9pPr marL="3657600" algn="l" defTabSz="914400" rtl="0" eaLnBrk="1" latinLnBrk="0" hangingPunct="1">
      <a:defRPr sz="16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iao jianming" initials="L jm" lastIdx="1" clrIdx="0">
    <p:extLst>
      <p:ext uri="{19B8F6BF-5375-455C-9EA6-DF929625EA0E}">
        <p15:presenceInfo xmlns:p15="http://schemas.microsoft.com/office/powerpoint/2012/main" userId="Liao jianming"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25793B"/>
    <a:srgbClr val="469CDC"/>
    <a:srgbClr val="FF8398"/>
    <a:srgbClr val="A50021"/>
    <a:srgbClr val="993300"/>
    <a:srgbClr val="6D6D6D"/>
    <a:srgbClr val="818181"/>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009" autoAdjust="0"/>
    <p:restoredTop sz="95490" autoAdjust="0"/>
  </p:normalViewPr>
  <p:slideViewPr>
    <p:cSldViewPr snapToGrid="0">
      <p:cViewPr varScale="1">
        <p:scale>
          <a:sx n="88" d="100"/>
          <a:sy n="88" d="100"/>
        </p:scale>
        <p:origin x="1220" y="12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0"/>
    </p:cViewPr>
  </p:sorterViewPr>
  <p:notesViewPr>
    <p:cSldViewPr snapToGrid="0">
      <p:cViewPr varScale="1">
        <p:scale>
          <a:sx n="49" d="100"/>
          <a:sy n="49" d="100"/>
        </p:scale>
        <p:origin x="-2358" y="-90"/>
      </p:cViewPr>
      <p:guideLst>
        <p:guide orient="horz" pos="3224"/>
        <p:guide pos="2236"/>
      </p:guideLst>
    </p:cSldViewPr>
  </p:notesViewPr>
  <p:gridSpacing cx="45005" cy="45005"/>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heme" Target="theme/theme1.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commentAuthors" Target="commentAuthor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0.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66579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Rot="1" noChangeAspect="1" noChangeArrowheads="1" noTextEdit="1"/>
          </p:cNvSpPr>
          <p:nvPr>
            <p:ph type="sldImg" idx="2"/>
          </p:nvPr>
        </p:nvSpPr>
        <p:spPr bwMode="auto">
          <a:xfrm>
            <a:off x="990600" y="644525"/>
            <a:ext cx="5135563" cy="3851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51" name="Rectangle 3"/>
          <p:cNvSpPr>
            <a:spLocks noGrp="1" noChangeArrowheads="1"/>
          </p:cNvSpPr>
          <p:nvPr>
            <p:ph type="body" sz="quarter" idx="3"/>
          </p:nvPr>
        </p:nvSpPr>
        <p:spPr bwMode="auto">
          <a:xfrm>
            <a:off x="533400" y="4860925"/>
            <a:ext cx="6118225" cy="4606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0269" tIns="49255" rIns="100269" bIns="49255" numCol="1" anchor="t" anchorCtr="0" compatLnSpc="1">
            <a:prstTxWarp prst="textNoShape">
              <a:avLst/>
            </a:prstTxWarp>
          </a:bodyPr>
          <a:lstStyle/>
          <a:p>
            <a:pPr lvl="0"/>
            <a:r>
              <a:rPr lang="en-US" altLang="zh-CN" noProof="0"/>
              <a:t>We want this to be in font 11 and justify.</a:t>
            </a:r>
          </a:p>
        </p:txBody>
      </p:sp>
    </p:spTree>
    <p:extLst>
      <p:ext uri="{BB962C8B-B14F-4D97-AF65-F5344CB8AC3E}">
        <p14:creationId xmlns:p14="http://schemas.microsoft.com/office/powerpoint/2010/main" val="1212557213"/>
      </p:ext>
    </p:extLst>
  </p:cSld>
  <p:clrMap bg1="lt1" tx1="dk1" bg2="lt2" tx2="dk2" accent1="accent1" accent2="accent2" accent3="accent3" accent4="accent4" accent5="accent5" accent6="accent6" hlink="hlink" folHlink="folHlink"/>
  <p:hf hdr="0" ftr="0" dt="0"/>
  <p:notesStyle>
    <a:lvl1pPr algn="just" rtl="0" eaLnBrk="0" fontAlgn="base" hangingPunct="0">
      <a:lnSpc>
        <a:spcPct val="90000"/>
      </a:lnSpc>
      <a:spcBef>
        <a:spcPct val="40000"/>
      </a:spcBef>
      <a:spcAft>
        <a:spcPct val="0"/>
      </a:spcAft>
      <a:defRPr sz="1100" kern="1200">
        <a:solidFill>
          <a:schemeClr val="tx1"/>
        </a:solidFill>
        <a:latin typeface="Arial" panose="020B0604020202020204" pitchFamily="34" charset="0"/>
        <a:ea typeface="+mn-ea"/>
        <a:cs typeface="+mn-cs"/>
      </a:defRPr>
    </a:lvl1pPr>
    <a:lvl2pPr marL="742950" indent="-28575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1143000" indent="-228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600200" indent="-228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2057400" indent="-228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幻灯片图像占位符 1"/>
          <p:cNvSpPr>
            <a:spLocks noGrp="1" noRot="1" noChangeAspect="1" noTextEdit="1"/>
          </p:cNvSpPr>
          <p:nvPr>
            <p:ph type="sldImg"/>
          </p:nvPr>
        </p:nvSpPr>
        <p:spPr/>
      </p:sp>
      <p:sp>
        <p:nvSpPr>
          <p:cNvPr id="5123" name="备注占位符 2"/>
          <p:cNvSpPr>
            <a:spLocks noGrp="1"/>
          </p:cNvSpPr>
          <p:nvPr>
            <p:ph type="body" idx="1"/>
          </p:nvPr>
        </p:nvSpPr>
        <p:spPr>
          <a:noFill/>
        </p:spPr>
        <p:txBody>
          <a:bodyPr/>
          <a:lstStyle/>
          <a:p>
            <a:endParaRPr lang="zh-CN" altLang="en-US"/>
          </a:p>
        </p:txBody>
      </p:sp>
    </p:spTree>
    <p:extLst>
      <p:ext uri="{BB962C8B-B14F-4D97-AF65-F5344CB8AC3E}">
        <p14:creationId xmlns:p14="http://schemas.microsoft.com/office/powerpoint/2010/main" val="42680105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txBox="1">
            <a:spLocks noGrp="1" noChangeArrowheads="1"/>
          </p:cNvSpPr>
          <p:nvPr/>
        </p:nvSpPr>
        <p:spPr bwMode="auto">
          <a:xfrm>
            <a:off x="4024313" y="9723438"/>
            <a:ext cx="3074987"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575" tIns="48288" rIns="96575" bIns="48288" anchor="b"/>
          <a:lstStyle>
            <a:lvl1pPr algn="just" defTabSz="965200">
              <a:lnSpc>
                <a:spcPct val="90000"/>
              </a:lnSpc>
              <a:spcBef>
                <a:spcPct val="40000"/>
              </a:spcBef>
              <a:defRPr sz="1100">
                <a:solidFill>
                  <a:schemeClr val="tx1"/>
                </a:solidFill>
                <a:latin typeface="Arial" panose="020B0604020202020204" pitchFamily="34" charset="0"/>
              </a:defRPr>
            </a:lvl1pPr>
            <a:lvl2pPr marL="742950" indent="-285750" defTabSz="965200">
              <a:spcBef>
                <a:spcPct val="30000"/>
              </a:spcBef>
              <a:defRPr sz="1200">
                <a:solidFill>
                  <a:schemeClr val="tx1"/>
                </a:solidFill>
                <a:latin typeface="Times New Roman" panose="02020603050405020304" pitchFamily="18" charset="0"/>
              </a:defRPr>
            </a:lvl2pPr>
            <a:lvl3pPr marL="1143000" indent="-228600" defTabSz="965200">
              <a:spcBef>
                <a:spcPct val="30000"/>
              </a:spcBef>
              <a:defRPr sz="1200">
                <a:solidFill>
                  <a:schemeClr val="tx1"/>
                </a:solidFill>
                <a:latin typeface="Times New Roman" panose="02020603050405020304" pitchFamily="18" charset="0"/>
              </a:defRPr>
            </a:lvl3pPr>
            <a:lvl4pPr marL="1600200" indent="-228600" defTabSz="965200">
              <a:spcBef>
                <a:spcPct val="30000"/>
              </a:spcBef>
              <a:defRPr sz="1200">
                <a:solidFill>
                  <a:schemeClr val="tx1"/>
                </a:solidFill>
                <a:latin typeface="Times New Roman" panose="02020603050405020304" pitchFamily="18" charset="0"/>
              </a:defRPr>
            </a:lvl4pPr>
            <a:lvl5pPr marL="2057400" indent="-228600" defTabSz="965200">
              <a:spcBef>
                <a:spcPct val="30000"/>
              </a:spcBef>
              <a:defRPr sz="1200">
                <a:solidFill>
                  <a:schemeClr val="tx1"/>
                </a:solidFill>
                <a:latin typeface="Times New Roman" panose="02020603050405020304" pitchFamily="18" charset="0"/>
              </a:defRPr>
            </a:lvl5pPr>
            <a:lvl6pPr marL="2514600" indent="-228600" defTabSz="9652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52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52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5200" eaLnBrk="0" fontAlgn="base" hangingPunct="0">
              <a:spcBef>
                <a:spcPct val="30000"/>
              </a:spcBef>
              <a:spcAft>
                <a:spcPct val="0"/>
              </a:spcAft>
              <a:defRPr sz="1200">
                <a:solidFill>
                  <a:schemeClr val="tx1"/>
                </a:solidFill>
                <a:latin typeface="Times New Roman" panose="02020603050405020304" pitchFamily="18" charset="0"/>
              </a:defRPr>
            </a:lvl9pPr>
          </a:lstStyle>
          <a:p>
            <a:pPr algn="r" eaLnBrk="1" hangingPunct="1">
              <a:lnSpc>
                <a:spcPct val="100000"/>
              </a:lnSpc>
              <a:spcBef>
                <a:spcPct val="0"/>
              </a:spcBef>
            </a:pPr>
            <a:fld id="{C7CD10AA-4475-4131-B89D-3AE815553913}" type="slidenum">
              <a:rPr kumimoji="1" lang="zh-CN" altLang="en-US" sz="1300">
                <a:latin typeface="Times New Roman" panose="02020603050405020304" pitchFamily="18" charset="0"/>
              </a:rPr>
              <a:pPr algn="r" eaLnBrk="1" hangingPunct="1">
                <a:lnSpc>
                  <a:spcPct val="100000"/>
                </a:lnSpc>
                <a:spcBef>
                  <a:spcPct val="0"/>
                </a:spcBef>
              </a:pPr>
              <a:t>46</a:t>
            </a:fld>
            <a:endParaRPr kumimoji="1" lang="en-US" altLang="zh-CN" sz="1300">
              <a:latin typeface="Times New Roman" panose="02020603050405020304" pitchFamily="18" charset="0"/>
            </a:endParaRPr>
          </a:p>
        </p:txBody>
      </p:sp>
      <p:sp>
        <p:nvSpPr>
          <p:cNvPr id="57347" name="Rectangle 2"/>
          <p:cNvSpPr>
            <a:spLocks noGrp="1" noRot="1" noChangeAspect="1" noChangeArrowheads="1" noTextEdit="1"/>
          </p:cNvSpPr>
          <p:nvPr>
            <p:ph type="sldImg"/>
          </p:nvPr>
        </p:nvSpPr>
        <p:spPr>
          <a:xfrm>
            <a:off x="990600" y="766763"/>
            <a:ext cx="5118100" cy="3838575"/>
          </a:xfrm>
        </p:spPr>
      </p:sp>
      <p:sp>
        <p:nvSpPr>
          <p:cNvPr id="57348" name="Rectangle 3"/>
          <p:cNvSpPr>
            <a:spLocks noGrp="1" noChangeArrowheads="1"/>
          </p:cNvSpPr>
          <p:nvPr>
            <p:ph type="body" idx="1"/>
          </p:nvPr>
        </p:nvSpPr>
        <p:spPr>
          <a:xfrm>
            <a:off x="947738" y="4860925"/>
            <a:ext cx="5203825" cy="4606925"/>
          </a:xfrm>
          <a:noFill/>
        </p:spPr>
        <p:txBody>
          <a:bodyPr lIns="96575" tIns="48288" rIns="96575" bIns="48288"/>
          <a:lstStyle/>
          <a:p>
            <a:pPr eaLnBrk="1" hangingPunct="1"/>
            <a:r>
              <a:rPr lang="zh-CN" altLang="en-US"/>
              <a:t>访存过程：</a:t>
            </a:r>
          </a:p>
          <a:p>
            <a:pPr marL="457200" lvl="1" indent="0" eaLnBrk="1" hangingPunct="1"/>
            <a:r>
              <a:rPr lang="en-US" altLang="zh-CN"/>
              <a:t>        </a:t>
            </a:r>
            <a:r>
              <a:rPr lang="en-US" altLang="zh-CN">
                <a:latin typeface="华文新魏" panose="02010800040101010101" pitchFamily="2" charset="-122"/>
                <a:ea typeface="华文新魏" panose="02010800040101010101" pitchFamily="2" charset="-122"/>
              </a:rPr>
              <a:t>   </a:t>
            </a:r>
            <a:r>
              <a:rPr lang="en-US" altLang="zh-CN">
                <a:latin typeface="宋体" panose="02010600030101010101" pitchFamily="2" charset="-122"/>
              </a:rPr>
              <a:t>CPU</a:t>
            </a:r>
            <a:r>
              <a:rPr lang="zh-CN" altLang="en-US">
                <a:latin typeface="宋体" panose="02010600030101010101" pitchFamily="2" charset="-122"/>
              </a:rPr>
              <a:t>给出一个20位主存地址，根据高11位的内容同时与</a:t>
            </a:r>
            <a:r>
              <a:rPr lang="en-US" altLang="zh-CN">
                <a:latin typeface="宋体" panose="02010600030101010101" pitchFamily="2" charset="-122"/>
              </a:rPr>
              <a:t>Cache</a:t>
            </a:r>
            <a:r>
              <a:rPr lang="zh-CN" altLang="en-US">
                <a:latin typeface="宋体" panose="02010600030101010101" pitchFamily="2" charset="-122"/>
              </a:rPr>
              <a:t>中各槽的标志位进行比较。</a:t>
            </a:r>
          </a:p>
          <a:p>
            <a:pPr marL="457200" lvl="1" indent="0" eaLnBrk="1" hangingPunct="1"/>
            <a:r>
              <a:rPr lang="zh-CN" altLang="en-US">
                <a:latin typeface="宋体" panose="02010600030101010101" pitchFamily="2" charset="-122"/>
              </a:rPr>
              <a:t>      若能找到相等的槽，则说明要访问的单元在该槽中。再根据后9位字号找到相应的字取到</a:t>
            </a:r>
            <a:r>
              <a:rPr lang="en-US" altLang="zh-CN">
                <a:latin typeface="宋体" panose="02010600030101010101" pitchFamily="2" charset="-122"/>
              </a:rPr>
              <a:t>CPU</a:t>
            </a:r>
            <a:r>
              <a:rPr lang="zh-CN" altLang="en-US">
                <a:latin typeface="宋体" panose="02010600030101010101" pitchFamily="2" charset="-122"/>
              </a:rPr>
              <a:t>中。</a:t>
            </a:r>
          </a:p>
          <a:p>
            <a:pPr marL="457200" lvl="1" indent="0" eaLnBrk="1" hangingPunct="1"/>
            <a:r>
              <a:rPr lang="zh-CN" altLang="en-US">
                <a:latin typeface="宋体" panose="02010600030101010101" pitchFamily="2" charset="-122"/>
              </a:rPr>
              <a:t>      若全都不相等，则说明要访问的单元不在</a:t>
            </a:r>
            <a:r>
              <a:rPr lang="en-US" altLang="zh-CN">
                <a:latin typeface="宋体" panose="02010600030101010101" pitchFamily="2" charset="-122"/>
              </a:rPr>
              <a:t>Cache</a:t>
            </a:r>
            <a:r>
              <a:rPr lang="zh-CN" altLang="en-US">
                <a:latin typeface="宋体" panose="02010600030101010101" pitchFamily="2" charset="-122"/>
              </a:rPr>
              <a:t>中。</a:t>
            </a:r>
          </a:p>
        </p:txBody>
      </p:sp>
    </p:spTree>
    <p:extLst>
      <p:ext uri="{BB962C8B-B14F-4D97-AF65-F5344CB8AC3E}">
        <p14:creationId xmlns:p14="http://schemas.microsoft.com/office/powerpoint/2010/main" val="7917756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txBox="1">
            <a:spLocks noGrp="1" noChangeArrowheads="1"/>
          </p:cNvSpPr>
          <p:nvPr/>
        </p:nvSpPr>
        <p:spPr bwMode="auto">
          <a:xfrm>
            <a:off x="4024313" y="9723438"/>
            <a:ext cx="3074987"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575" tIns="48288" rIns="96575" bIns="48288" anchor="b"/>
          <a:lstStyle>
            <a:lvl1pPr algn="just" defTabSz="965200">
              <a:lnSpc>
                <a:spcPct val="90000"/>
              </a:lnSpc>
              <a:spcBef>
                <a:spcPct val="40000"/>
              </a:spcBef>
              <a:defRPr sz="1100">
                <a:solidFill>
                  <a:schemeClr val="tx1"/>
                </a:solidFill>
                <a:latin typeface="Arial" panose="020B0604020202020204" pitchFamily="34" charset="0"/>
              </a:defRPr>
            </a:lvl1pPr>
            <a:lvl2pPr marL="742950" indent="-285750" defTabSz="965200">
              <a:spcBef>
                <a:spcPct val="30000"/>
              </a:spcBef>
              <a:defRPr sz="1200">
                <a:solidFill>
                  <a:schemeClr val="tx1"/>
                </a:solidFill>
                <a:latin typeface="Times New Roman" panose="02020603050405020304" pitchFamily="18" charset="0"/>
              </a:defRPr>
            </a:lvl2pPr>
            <a:lvl3pPr marL="1143000" indent="-228600" defTabSz="965200">
              <a:spcBef>
                <a:spcPct val="30000"/>
              </a:spcBef>
              <a:defRPr sz="1200">
                <a:solidFill>
                  <a:schemeClr val="tx1"/>
                </a:solidFill>
                <a:latin typeface="Times New Roman" panose="02020603050405020304" pitchFamily="18" charset="0"/>
              </a:defRPr>
            </a:lvl3pPr>
            <a:lvl4pPr marL="1600200" indent="-228600" defTabSz="965200">
              <a:spcBef>
                <a:spcPct val="30000"/>
              </a:spcBef>
              <a:defRPr sz="1200">
                <a:solidFill>
                  <a:schemeClr val="tx1"/>
                </a:solidFill>
                <a:latin typeface="Times New Roman" panose="02020603050405020304" pitchFamily="18" charset="0"/>
              </a:defRPr>
            </a:lvl4pPr>
            <a:lvl5pPr marL="2057400" indent="-228600" defTabSz="965200">
              <a:spcBef>
                <a:spcPct val="30000"/>
              </a:spcBef>
              <a:defRPr sz="1200">
                <a:solidFill>
                  <a:schemeClr val="tx1"/>
                </a:solidFill>
                <a:latin typeface="Times New Roman" panose="02020603050405020304" pitchFamily="18" charset="0"/>
              </a:defRPr>
            </a:lvl5pPr>
            <a:lvl6pPr marL="2514600" indent="-228600" defTabSz="9652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52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52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5200" eaLnBrk="0" fontAlgn="base" hangingPunct="0">
              <a:spcBef>
                <a:spcPct val="30000"/>
              </a:spcBef>
              <a:spcAft>
                <a:spcPct val="0"/>
              </a:spcAft>
              <a:defRPr sz="1200">
                <a:solidFill>
                  <a:schemeClr val="tx1"/>
                </a:solidFill>
                <a:latin typeface="Times New Roman" panose="02020603050405020304" pitchFamily="18" charset="0"/>
              </a:defRPr>
            </a:lvl9pPr>
          </a:lstStyle>
          <a:p>
            <a:pPr algn="r" eaLnBrk="1" hangingPunct="1">
              <a:lnSpc>
                <a:spcPct val="100000"/>
              </a:lnSpc>
              <a:spcBef>
                <a:spcPct val="0"/>
              </a:spcBef>
            </a:pPr>
            <a:fld id="{11559403-18AA-4334-941D-7F5B997C4562}" type="slidenum">
              <a:rPr kumimoji="1" lang="zh-CN" altLang="en-US" sz="1300">
                <a:latin typeface="Times New Roman" panose="02020603050405020304" pitchFamily="18" charset="0"/>
              </a:rPr>
              <a:pPr algn="r" eaLnBrk="1" hangingPunct="1">
                <a:lnSpc>
                  <a:spcPct val="100000"/>
                </a:lnSpc>
                <a:spcBef>
                  <a:spcPct val="0"/>
                </a:spcBef>
              </a:pPr>
              <a:t>49</a:t>
            </a:fld>
            <a:endParaRPr kumimoji="1" lang="en-US" altLang="zh-CN" sz="1300">
              <a:latin typeface="Times New Roman" panose="02020603050405020304" pitchFamily="18" charset="0"/>
            </a:endParaRPr>
          </a:p>
        </p:txBody>
      </p:sp>
      <p:sp>
        <p:nvSpPr>
          <p:cNvPr id="61443" name="Rectangle 2"/>
          <p:cNvSpPr>
            <a:spLocks noGrp="1" noRot="1" noChangeAspect="1" noChangeArrowheads="1" noTextEdit="1"/>
          </p:cNvSpPr>
          <p:nvPr>
            <p:ph type="sldImg"/>
          </p:nvPr>
        </p:nvSpPr>
        <p:spPr>
          <a:xfrm>
            <a:off x="990600" y="766763"/>
            <a:ext cx="5118100" cy="3838575"/>
          </a:xfrm>
        </p:spPr>
      </p:sp>
      <p:sp>
        <p:nvSpPr>
          <p:cNvPr id="61444" name="Rectangle 3"/>
          <p:cNvSpPr>
            <a:spLocks noGrp="1" noChangeArrowheads="1"/>
          </p:cNvSpPr>
          <p:nvPr>
            <p:ph type="body" idx="1"/>
          </p:nvPr>
        </p:nvSpPr>
        <p:spPr>
          <a:xfrm>
            <a:off x="947738" y="4860925"/>
            <a:ext cx="5203825" cy="4606925"/>
          </a:xfrm>
          <a:noFill/>
        </p:spPr>
        <p:txBody>
          <a:bodyPr lIns="96575" tIns="48288" rIns="96575" bIns="48288"/>
          <a:lstStyle/>
          <a:p>
            <a:pPr eaLnBrk="1" hangingPunct="1"/>
            <a:r>
              <a:rPr lang="zh-CN" altLang="en-US" dirty="0"/>
              <a:t>访存过程：</a:t>
            </a:r>
          </a:p>
          <a:p>
            <a:pPr marL="457200" lvl="1" indent="0" eaLnBrk="1" hangingPunct="1"/>
            <a:r>
              <a:rPr lang="en-US" altLang="zh-CN" dirty="0">
                <a:latin typeface="华文新魏" panose="02010800040101010101" pitchFamily="2" charset="-122"/>
                <a:ea typeface="华文新魏" panose="02010800040101010101" pitchFamily="2" charset="-122"/>
              </a:rPr>
              <a:t>           </a:t>
            </a:r>
            <a:r>
              <a:rPr lang="en-US" altLang="zh-CN" dirty="0">
                <a:latin typeface="宋体" panose="02010600030101010101" pitchFamily="2" charset="-122"/>
              </a:rPr>
              <a:t>CPU</a:t>
            </a:r>
            <a:r>
              <a:rPr lang="zh-CN" altLang="en-US" dirty="0">
                <a:latin typeface="宋体" panose="02010600030101010101" pitchFamily="2" charset="-122"/>
              </a:rPr>
              <a:t>给出一个20位主存地址，根据中间3位的内容找到对应的</a:t>
            </a:r>
            <a:r>
              <a:rPr lang="en-US" altLang="zh-CN" dirty="0">
                <a:latin typeface="宋体" panose="02010600030101010101" pitchFamily="2" charset="-122"/>
              </a:rPr>
              <a:t>Cache</a:t>
            </a:r>
            <a:r>
              <a:rPr lang="zh-CN" altLang="en-US" dirty="0">
                <a:latin typeface="宋体" panose="02010600030101010101" pitchFamily="2" charset="-122"/>
              </a:rPr>
              <a:t>组，再将前8位同时与该组中各行的标记进行比较。</a:t>
            </a:r>
          </a:p>
          <a:p>
            <a:pPr marL="457200" lvl="1" indent="0" eaLnBrk="1" hangingPunct="1"/>
            <a:r>
              <a:rPr lang="zh-CN" altLang="en-US" dirty="0">
                <a:latin typeface="宋体" panose="02010600030101010101" pitchFamily="2" charset="-122"/>
              </a:rPr>
              <a:t>     若能找到相等的行，则说明要访问的单元在该行中。再根据后9位字号找到相应的字取到</a:t>
            </a:r>
            <a:r>
              <a:rPr lang="en-US" altLang="zh-CN" dirty="0">
                <a:latin typeface="宋体" panose="02010600030101010101" pitchFamily="2" charset="-122"/>
              </a:rPr>
              <a:t>CPU</a:t>
            </a:r>
            <a:r>
              <a:rPr lang="zh-CN" altLang="en-US" dirty="0">
                <a:latin typeface="宋体" panose="02010600030101010101" pitchFamily="2" charset="-122"/>
              </a:rPr>
              <a:t>中。</a:t>
            </a:r>
          </a:p>
          <a:p>
            <a:pPr marL="457200" lvl="1" indent="0" eaLnBrk="1" hangingPunct="1"/>
            <a:r>
              <a:rPr lang="zh-CN" altLang="en-US" dirty="0">
                <a:latin typeface="宋体" panose="02010600030101010101" pitchFamily="2" charset="-122"/>
              </a:rPr>
              <a:t>     若全都不相等，则说明要访问的单元不在</a:t>
            </a:r>
            <a:r>
              <a:rPr lang="en-US" altLang="zh-CN" dirty="0">
                <a:latin typeface="宋体" panose="02010600030101010101" pitchFamily="2" charset="-122"/>
              </a:rPr>
              <a:t>Cache</a:t>
            </a:r>
            <a:r>
              <a:rPr lang="zh-CN" altLang="en-US" dirty="0">
                <a:latin typeface="宋体" panose="02010600030101010101" pitchFamily="2" charset="-122"/>
              </a:rPr>
              <a:t>中。</a:t>
            </a:r>
          </a:p>
          <a:p>
            <a:pPr eaLnBrk="1" hangingPunct="1"/>
            <a:endParaRPr lang="zh-CN" altLang="en-US" dirty="0"/>
          </a:p>
        </p:txBody>
      </p:sp>
    </p:spTree>
    <p:extLst>
      <p:ext uri="{BB962C8B-B14F-4D97-AF65-F5344CB8AC3E}">
        <p14:creationId xmlns:p14="http://schemas.microsoft.com/office/powerpoint/2010/main" val="37420747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路数越多需要同时比较的比较器就越多</a:t>
            </a:r>
          </a:p>
        </p:txBody>
      </p:sp>
    </p:spTree>
    <p:extLst>
      <p:ext uri="{BB962C8B-B14F-4D97-AF65-F5344CB8AC3E}">
        <p14:creationId xmlns:p14="http://schemas.microsoft.com/office/powerpoint/2010/main" val="7420193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图中</a:t>
            </a:r>
            <a:r>
              <a:rPr lang="zh-CN" altLang="en-US" dirty="0" smtClean="0"/>
              <a:t>，带星号块表示最早调入块，红色</a:t>
            </a:r>
            <a:r>
              <a:rPr lang="zh-CN" altLang="en-US" dirty="0"/>
              <a:t>的数字表示替换块，蓝色的数字表示命中的</a:t>
            </a:r>
            <a:r>
              <a:rPr lang="zh-CN" altLang="en-US" dirty="0" smtClean="0"/>
              <a:t>块。这里的序号不是内存中的块号，仅仅用于标识不同的数据块。</a:t>
            </a:r>
            <a:endParaRPr lang="zh-CN" altLang="en-US" dirty="0"/>
          </a:p>
        </p:txBody>
      </p:sp>
    </p:spTree>
    <p:extLst>
      <p:ext uri="{BB962C8B-B14F-4D97-AF65-F5344CB8AC3E}">
        <p14:creationId xmlns:p14="http://schemas.microsoft.com/office/powerpoint/2010/main" val="20201904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表中红色的为计数值，黑色的为块地址</a:t>
            </a:r>
          </a:p>
        </p:txBody>
      </p:sp>
    </p:spTree>
    <p:extLst>
      <p:ext uri="{BB962C8B-B14F-4D97-AF65-F5344CB8AC3E}">
        <p14:creationId xmlns:p14="http://schemas.microsoft.com/office/powerpoint/2010/main" val="39725323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just" defTabSz="914400" rtl="0" eaLnBrk="0" fontAlgn="base" latinLnBrk="0" hangingPunct="0">
              <a:lnSpc>
                <a:spcPct val="90000"/>
              </a:lnSpc>
              <a:spcBef>
                <a:spcPct val="40000"/>
              </a:spcBef>
              <a:spcAft>
                <a:spcPct val="0"/>
              </a:spcAft>
              <a:buClrTx/>
              <a:buSzTx/>
              <a:buFontTx/>
              <a:buNone/>
              <a:tabLst/>
              <a:defRPr/>
            </a:pPr>
            <a:r>
              <a:rPr lang="zh-CN" altLang="en-US" sz="1100" b="1" dirty="0">
                <a:solidFill>
                  <a:srgbClr val="0000FF"/>
                </a:solidFill>
                <a:latin typeface="微软雅黑" panose="020B0503020204020204" pitchFamily="34" charset="-122"/>
                <a:ea typeface="微软雅黑" panose="020B0503020204020204" pitchFamily="34" charset="-122"/>
              </a:rPr>
              <a:t>使</a:t>
            </a:r>
            <a:r>
              <a:rPr lang="en-US" altLang="zh-CN" sz="1100" b="1" dirty="0">
                <a:solidFill>
                  <a:srgbClr val="0000FF"/>
                </a:solidFill>
                <a:latin typeface="微软雅黑" panose="020B0503020204020204" pitchFamily="34" charset="-122"/>
                <a:ea typeface="微软雅黑" panose="020B0503020204020204" pitchFamily="34" charset="-122"/>
              </a:rPr>
              <a:t>CPI</a:t>
            </a:r>
            <a:r>
              <a:rPr lang="zh-CN" altLang="en-US" sz="1100" b="1" dirty="0">
                <a:solidFill>
                  <a:srgbClr val="0000FF"/>
                </a:solidFill>
                <a:latin typeface="微软雅黑" panose="020B0503020204020204" pitchFamily="34" charset="-122"/>
                <a:ea typeface="微软雅黑" panose="020B0503020204020204" pitchFamily="34" charset="-122"/>
              </a:rPr>
              <a:t>增加到：</a:t>
            </a:r>
            <a:r>
              <a:rPr lang="en-US" altLang="zh-CN" sz="1100" b="1" dirty="0">
                <a:solidFill>
                  <a:srgbClr val="0000FF"/>
                </a:solidFill>
                <a:latin typeface="微软雅黑" panose="020B0503020204020204" pitchFamily="34" charset="-122"/>
                <a:ea typeface="微软雅黑" panose="020B0503020204020204" pitchFamily="34" charset="-122"/>
              </a:rPr>
              <a:t>1.0+100x10%=11</a:t>
            </a:r>
            <a:r>
              <a:rPr lang="zh-CN" altLang="en-US" sz="1100" b="1" dirty="0">
                <a:solidFill>
                  <a:srgbClr val="0000FF"/>
                </a:solidFill>
                <a:latin typeface="微软雅黑" panose="020B0503020204020204" pitchFamily="34" charset="-122"/>
                <a:ea typeface="微软雅黑" panose="020B0503020204020204" pitchFamily="34" charset="-122"/>
              </a:rPr>
              <a:t>，假设单周期</a:t>
            </a:r>
            <a:r>
              <a:rPr lang="en-US" altLang="zh-CN" sz="1100" b="1" dirty="0">
                <a:solidFill>
                  <a:srgbClr val="0000FF"/>
                </a:solidFill>
                <a:latin typeface="微软雅黑" panose="020B0503020204020204" pitchFamily="34" charset="-122"/>
                <a:ea typeface="微软雅黑" panose="020B0503020204020204" pitchFamily="34" charset="-122"/>
              </a:rPr>
              <a:t>CPU</a:t>
            </a:r>
            <a:r>
              <a:rPr lang="zh-CN" altLang="en-US" sz="1100" b="1" dirty="0">
                <a:solidFill>
                  <a:srgbClr val="0000FF"/>
                </a:solidFill>
                <a:latin typeface="微软雅黑" panose="020B0503020204020204" pitchFamily="34" charset="-122"/>
                <a:ea typeface="微软雅黑" panose="020B0503020204020204" pitchFamily="34" charset="-122"/>
              </a:rPr>
              <a:t>，存储器写需</a:t>
            </a:r>
            <a:r>
              <a:rPr lang="en-US" altLang="zh-CN" sz="1100" b="1" dirty="0">
                <a:solidFill>
                  <a:srgbClr val="0000FF"/>
                </a:solidFill>
                <a:latin typeface="微软雅黑" panose="020B0503020204020204" pitchFamily="34" charset="-122"/>
                <a:ea typeface="微软雅黑" panose="020B0503020204020204" pitchFamily="34" charset="-122"/>
              </a:rPr>
              <a:t>100</a:t>
            </a:r>
            <a:r>
              <a:rPr lang="zh-CN" altLang="en-US" sz="1100" b="1">
                <a:solidFill>
                  <a:srgbClr val="0000FF"/>
                </a:solidFill>
                <a:latin typeface="微软雅黑" panose="020B0503020204020204" pitchFamily="34" charset="-122"/>
                <a:ea typeface="微软雅黑" panose="020B0503020204020204" pitchFamily="34" charset="-122"/>
              </a:rPr>
              <a:t>个时钟</a:t>
            </a:r>
            <a:endParaRPr lang="zh-CN" altLang="en-US" dirty="0"/>
          </a:p>
        </p:txBody>
      </p:sp>
    </p:spTree>
    <p:extLst>
      <p:ext uri="{BB962C8B-B14F-4D97-AF65-F5344CB8AC3E}">
        <p14:creationId xmlns:p14="http://schemas.microsoft.com/office/powerpoint/2010/main" val="29238522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a:extLst>
              <a:ext uri="{FF2B5EF4-FFF2-40B4-BE49-F238E27FC236}">
                <a16:creationId xmlns:a16="http://schemas.microsoft.com/office/drawing/2014/main" id="{E2DE0202-0D1A-4BA4-8380-C16839706699}"/>
              </a:ext>
            </a:extLst>
          </p:cNvPr>
          <p:cNvSpPr txBox="1">
            <a:spLocks noGrp="1" noChangeArrowheads="1"/>
          </p:cNvSpPr>
          <p:nvPr/>
        </p:nvSpPr>
        <p:spPr bwMode="auto">
          <a:xfrm>
            <a:off x="4024313" y="9723438"/>
            <a:ext cx="3074987"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575" tIns="48288" rIns="96575" bIns="48288" anchor="b"/>
          <a:lstStyle>
            <a:lvl1pPr algn="just" defTabSz="965200">
              <a:lnSpc>
                <a:spcPct val="90000"/>
              </a:lnSpc>
              <a:spcBef>
                <a:spcPct val="40000"/>
              </a:spcBef>
              <a:defRPr sz="1100">
                <a:solidFill>
                  <a:schemeClr val="tx1"/>
                </a:solidFill>
                <a:latin typeface="Arial" panose="020B0604020202020204" pitchFamily="34" charset="0"/>
              </a:defRPr>
            </a:lvl1pPr>
            <a:lvl2pPr marL="742950" indent="-285750" defTabSz="965200">
              <a:spcBef>
                <a:spcPct val="30000"/>
              </a:spcBef>
              <a:defRPr sz="1200">
                <a:solidFill>
                  <a:schemeClr val="tx1"/>
                </a:solidFill>
                <a:latin typeface="Times New Roman" panose="02020603050405020304" pitchFamily="18" charset="0"/>
              </a:defRPr>
            </a:lvl2pPr>
            <a:lvl3pPr marL="1143000" indent="-228600" defTabSz="965200">
              <a:spcBef>
                <a:spcPct val="30000"/>
              </a:spcBef>
              <a:defRPr sz="1200">
                <a:solidFill>
                  <a:schemeClr val="tx1"/>
                </a:solidFill>
                <a:latin typeface="Times New Roman" panose="02020603050405020304" pitchFamily="18" charset="0"/>
              </a:defRPr>
            </a:lvl3pPr>
            <a:lvl4pPr marL="1600200" indent="-228600" defTabSz="965200">
              <a:spcBef>
                <a:spcPct val="30000"/>
              </a:spcBef>
              <a:defRPr sz="1200">
                <a:solidFill>
                  <a:schemeClr val="tx1"/>
                </a:solidFill>
                <a:latin typeface="Times New Roman" panose="02020603050405020304" pitchFamily="18" charset="0"/>
              </a:defRPr>
            </a:lvl4pPr>
            <a:lvl5pPr marL="2057400" indent="-228600" defTabSz="965200">
              <a:spcBef>
                <a:spcPct val="30000"/>
              </a:spcBef>
              <a:defRPr sz="1200">
                <a:solidFill>
                  <a:schemeClr val="tx1"/>
                </a:solidFill>
                <a:latin typeface="Times New Roman" panose="02020603050405020304" pitchFamily="18" charset="0"/>
              </a:defRPr>
            </a:lvl5pPr>
            <a:lvl6pPr marL="2514600" indent="-228600" defTabSz="9652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52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52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5200" eaLnBrk="0" fontAlgn="base" hangingPunct="0">
              <a:spcBef>
                <a:spcPct val="30000"/>
              </a:spcBef>
              <a:spcAft>
                <a:spcPct val="0"/>
              </a:spcAft>
              <a:defRPr sz="1200">
                <a:solidFill>
                  <a:schemeClr val="tx1"/>
                </a:solidFill>
                <a:latin typeface="Times New Roman" panose="02020603050405020304" pitchFamily="18" charset="0"/>
              </a:defRPr>
            </a:lvl9pPr>
          </a:lstStyle>
          <a:p>
            <a:pPr algn="r" eaLnBrk="1" hangingPunct="1">
              <a:lnSpc>
                <a:spcPct val="100000"/>
              </a:lnSpc>
              <a:spcBef>
                <a:spcPct val="0"/>
              </a:spcBef>
            </a:pPr>
            <a:fld id="{F68ACEF2-CDFB-4AE3-97D5-2173FAD3BFF7}" type="slidenum">
              <a:rPr kumimoji="1" lang="zh-CN" altLang="en-US" sz="1300">
                <a:latin typeface="Times New Roman" panose="02020603050405020304" pitchFamily="18" charset="0"/>
              </a:rPr>
              <a:pPr algn="r" eaLnBrk="1" hangingPunct="1">
                <a:lnSpc>
                  <a:spcPct val="100000"/>
                </a:lnSpc>
                <a:spcBef>
                  <a:spcPct val="0"/>
                </a:spcBef>
              </a:pPr>
              <a:t>62</a:t>
            </a:fld>
            <a:endParaRPr kumimoji="1" lang="en-US" altLang="zh-CN" sz="1300">
              <a:latin typeface="Times New Roman" panose="02020603050405020304" pitchFamily="18" charset="0"/>
            </a:endParaRPr>
          </a:p>
        </p:txBody>
      </p:sp>
      <p:sp>
        <p:nvSpPr>
          <p:cNvPr id="130051" name="Rectangle 2">
            <a:extLst>
              <a:ext uri="{FF2B5EF4-FFF2-40B4-BE49-F238E27FC236}">
                <a16:creationId xmlns:a16="http://schemas.microsoft.com/office/drawing/2014/main" id="{923427E8-69F4-4F79-8CF2-EDE09354DC91}"/>
              </a:ext>
            </a:extLst>
          </p:cNvPr>
          <p:cNvSpPr>
            <a:spLocks noGrp="1" noRot="1" noChangeAspect="1" noChangeArrowheads="1" noTextEdit="1"/>
          </p:cNvSpPr>
          <p:nvPr>
            <p:ph type="sldImg"/>
          </p:nvPr>
        </p:nvSpPr>
        <p:spPr>
          <a:xfrm>
            <a:off x="990600" y="766763"/>
            <a:ext cx="5118100" cy="3838575"/>
          </a:xfrm>
        </p:spPr>
      </p:sp>
      <p:sp>
        <p:nvSpPr>
          <p:cNvPr id="130052" name="Rectangle 3">
            <a:extLst>
              <a:ext uri="{FF2B5EF4-FFF2-40B4-BE49-F238E27FC236}">
                <a16:creationId xmlns:a16="http://schemas.microsoft.com/office/drawing/2014/main" id="{5323433C-1773-49DF-AA89-9FB9FC7AF695}"/>
              </a:ext>
            </a:extLst>
          </p:cNvPr>
          <p:cNvSpPr>
            <a:spLocks noGrp="1" noChangeArrowheads="1"/>
          </p:cNvSpPr>
          <p:nvPr>
            <p:ph type="body" idx="1"/>
          </p:nvPr>
        </p:nvSpPr>
        <p:spPr>
          <a:xfrm>
            <a:off x="946150" y="4860925"/>
            <a:ext cx="5207000" cy="4606925"/>
          </a:xfrm>
          <a:noFill/>
        </p:spPr>
        <p:txBody>
          <a:bodyPr lIns="96575" tIns="48288" rIns="96575" bIns="48288"/>
          <a:lstStyle/>
          <a:p>
            <a:pPr eaLnBrk="1" hangingPunct="1"/>
            <a:endParaRPr lang="zh-CN" altLang="en-US"/>
          </a:p>
        </p:txBody>
      </p:sp>
    </p:spTree>
    <p:extLst>
      <p:ext uri="{BB962C8B-B14F-4D97-AF65-F5344CB8AC3E}">
        <p14:creationId xmlns:p14="http://schemas.microsoft.com/office/powerpoint/2010/main" val="34078065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最后一页即使没装满，也不能用于其他的进程。</a:t>
            </a:r>
          </a:p>
        </p:txBody>
      </p:sp>
    </p:spTree>
    <p:extLst>
      <p:ext uri="{BB962C8B-B14F-4D97-AF65-F5344CB8AC3E}">
        <p14:creationId xmlns:p14="http://schemas.microsoft.com/office/powerpoint/2010/main" val="9046884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幻灯片图像占位符 1">
            <a:extLst>
              <a:ext uri="{FF2B5EF4-FFF2-40B4-BE49-F238E27FC236}">
                <a16:creationId xmlns:a16="http://schemas.microsoft.com/office/drawing/2014/main" id="{35CA6FBA-5054-440C-BF70-269521AD8F5D}"/>
              </a:ext>
            </a:extLst>
          </p:cNvPr>
          <p:cNvSpPr>
            <a:spLocks noGrp="1" noRot="1" noChangeAspect="1" noTextEdit="1"/>
          </p:cNvSpPr>
          <p:nvPr>
            <p:ph type="sldImg"/>
          </p:nvPr>
        </p:nvSpPr>
        <p:spPr>
          <a:xfrm>
            <a:off x="990600" y="766763"/>
            <a:ext cx="5118100" cy="3838575"/>
          </a:xfrm>
        </p:spPr>
      </p:sp>
      <p:sp>
        <p:nvSpPr>
          <p:cNvPr id="139267" name="备注占位符 2">
            <a:extLst>
              <a:ext uri="{FF2B5EF4-FFF2-40B4-BE49-F238E27FC236}">
                <a16:creationId xmlns:a16="http://schemas.microsoft.com/office/drawing/2014/main" id="{830B2312-8812-4688-A3DA-A68A43CB334B}"/>
              </a:ext>
            </a:extLst>
          </p:cNvPr>
          <p:cNvSpPr>
            <a:spLocks noGrp="1"/>
          </p:cNvSpPr>
          <p:nvPr>
            <p:ph type="body" idx="1"/>
          </p:nvPr>
        </p:nvSpPr>
        <p:spPr>
          <a:xfrm>
            <a:off x="947738" y="4860925"/>
            <a:ext cx="5203825" cy="4606925"/>
          </a:xfrm>
          <a:noFill/>
        </p:spPr>
        <p:txBody>
          <a:bodyPr lIns="96575" tIns="48288" rIns="96575" bIns="48288"/>
          <a:lstStyle/>
          <a:p>
            <a:endParaRPr lang="zh-CN" altLang="en-US"/>
          </a:p>
        </p:txBody>
      </p:sp>
      <p:sp>
        <p:nvSpPr>
          <p:cNvPr id="139268" name="灯片编号占位符 3">
            <a:extLst>
              <a:ext uri="{FF2B5EF4-FFF2-40B4-BE49-F238E27FC236}">
                <a16:creationId xmlns:a16="http://schemas.microsoft.com/office/drawing/2014/main" id="{08B87A2F-0110-4C91-BE33-D9682F8E1671}"/>
              </a:ext>
            </a:extLst>
          </p:cNvPr>
          <p:cNvSpPr txBox="1">
            <a:spLocks noGrp="1"/>
          </p:cNvSpPr>
          <p:nvPr/>
        </p:nvSpPr>
        <p:spPr bwMode="auto">
          <a:xfrm>
            <a:off x="4024313" y="9723438"/>
            <a:ext cx="3074987"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575" tIns="48288" rIns="96575" bIns="48288" anchor="b"/>
          <a:lstStyle>
            <a:lvl1pPr algn="just" defTabSz="965200">
              <a:lnSpc>
                <a:spcPct val="90000"/>
              </a:lnSpc>
              <a:spcBef>
                <a:spcPct val="40000"/>
              </a:spcBef>
              <a:defRPr sz="1100">
                <a:solidFill>
                  <a:schemeClr val="tx1"/>
                </a:solidFill>
                <a:latin typeface="Arial" panose="020B0604020202020204" pitchFamily="34" charset="0"/>
              </a:defRPr>
            </a:lvl1pPr>
            <a:lvl2pPr marL="742950" indent="-285750" defTabSz="965200">
              <a:spcBef>
                <a:spcPct val="30000"/>
              </a:spcBef>
              <a:defRPr sz="1200">
                <a:solidFill>
                  <a:schemeClr val="tx1"/>
                </a:solidFill>
                <a:latin typeface="Times New Roman" panose="02020603050405020304" pitchFamily="18" charset="0"/>
              </a:defRPr>
            </a:lvl2pPr>
            <a:lvl3pPr marL="1143000" indent="-228600" defTabSz="965200">
              <a:spcBef>
                <a:spcPct val="30000"/>
              </a:spcBef>
              <a:defRPr sz="1200">
                <a:solidFill>
                  <a:schemeClr val="tx1"/>
                </a:solidFill>
                <a:latin typeface="Times New Roman" panose="02020603050405020304" pitchFamily="18" charset="0"/>
              </a:defRPr>
            </a:lvl3pPr>
            <a:lvl4pPr marL="1600200" indent="-228600" defTabSz="965200">
              <a:spcBef>
                <a:spcPct val="30000"/>
              </a:spcBef>
              <a:defRPr sz="1200">
                <a:solidFill>
                  <a:schemeClr val="tx1"/>
                </a:solidFill>
                <a:latin typeface="Times New Roman" panose="02020603050405020304" pitchFamily="18" charset="0"/>
              </a:defRPr>
            </a:lvl4pPr>
            <a:lvl5pPr marL="2057400" indent="-228600" defTabSz="965200">
              <a:spcBef>
                <a:spcPct val="30000"/>
              </a:spcBef>
              <a:defRPr sz="1200">
                <a:solidFill>
                  <a:schemeClr val="tx1"/>
                </a:solidFill>
                <a:latin typeface="Times New Roman" panose="02020603050405020304" pitchFamily="18" charset="0"/>
              </a:defRPr>
            </a:lvl5pPr>
            <a:lvl6pPr marL="2514600" indent="-228600" defTabSz="9652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52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52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5200" eaLnBrk="0" fontAlgn="base" hangingPunct="0">
              <a:spcBef>
                <a:spcPct val="30000"/>
              </a:spcBef>
              <a:spcAft>
                <a:spcPct val="0"/>
              </a:spcAft>
              <a:defRPr sz="1200">
                <a:solidFill>
                  <a:schemeClr val="tx1"/>
                </a:solidFill>
                <a:latin typeface="Times New Roman" panose="02020603050405020304" pitchFamily="18" charset="0"/>
              </a:defRPr>
            </a:lvl9pPr>
          </a:lstStyle>
          <a:p>
            <a:pPr algn="r" eaLnBrk="1" hangingPunct="1">
              <a:lnSpc>
                <a:spcPct val="100000"/>
              </a:lnSpc>
              <a:spcBef>
                <a:spcPct val="0"/>
              </a:spcBef>
            </a:pPr>
            <a:fld id="{1637F5F8-D876-4912-9D4B-E2E39FCDCC3B}" type="slidenum">
              <a:rPr kumimoji="1" lang="zh-CN" altLang="en-US" sz="1300">
                <a:latin typeface="Times New Roman" panose="02020603050405020304" pitchFamily="18" charset="0"/>
              </a:rPr>
              <a:pPr algn="r" eaLnBrk="1" hangingPunct="1">
                <a:lnSpc>
                  <a:spcPct val="100000"/>
                </a:lnSpc>
                <a:spcBef>
                  <a:spcPct val="0"/>
                </a:spcBef>
              </a:pPr>
              <a:t>67</a:t>
            </a:fld>
            <a:endParaRPr kumimoji="1" lang="en-US" altLang="zh-CN" sz="1300">
              <a:latin typeface="Times New Roman" panose="02020603050405020304" pitchFamily="18" charset="0"/>
            </a:endParaRPr>
          </a:p>
        </p:txBody>
      </p:sp>
    </p:spTree>
    <p:extLst>
      <p:ext uri="{BB962C8B-B14F-4D97-AF65-F5344CB8AC3E}">
        <p14:creationId xmlns:p14="http://schemas.microsoft.com/office/powerpoint/2010/main" val="32827272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使用位也叫替换控制位，用来说明页面的使用情况，与页面替换策略配合使用，包括</a:t>
            </a:r>
            <a:r>
              <a:rPr lang="en-US" altLang="zh-CN" dirty="0" smtClean="0"/>
              <a:t>FIFO</a:t>
            </a:r>
            <a:r>
              <a:rPr lang="zh-CN" altLang="en-US" dirty="0" smtClean="0"/>
              <a:t>位、</a:t>
            </a:r>
            <a:r>
              <a:rPr lang="en-US" altLang="zh-CN" dirty="0" smtClean="0"/>
              <a:t>LRU</a:t>
            </a:r>
            <a:r>
              <a:rPr lang="zh-CN" altLang="en-US" dirty="0" smtClean="0"/>
              <a:t>位等等。访问权限位说明页面是可读可写、只读还是只执行等，用于存储保护。禁止缓存位用来说明页面是否可装入</a:t>
            </a:r>
            <a:r>
              <a:rPr lang="en-US" altLang="zh-CN" dirty="0" smtClean="0"/>
              <a:t>cache</a:t>
            </a:r>
            <a:r>
              <a:rPr lang="zh-CN" altLang="en-US" dirty="0" smtClean="0"/>
              <a:t>，用以保证磁盘、主存和</a:t>
            </a:r>
            <a:r>
              <a:rPr lang="en-US" altLang="zh-CN" dirty="0" smtClean="0"/>
              <a:t>cache</a:t>
            </a:r>
            <a:r>
              <a:rPr lang="zh-CN" altLang="en-US" dirty="0" smtClean="0"/>
              <a:t>数据的一致性。</a:t>
            </a:r>
            <a:endParaRPr lang="zh-CN" altLang="en-US" dirty="0"/>
          </a:p>
        </p:txBody>
      </p:sp>
    </p:spTree>
    <p:extLst>
      <p:ext uri="{BB962C8B-B14F-4D97-AF65-F5344CB8AC3E}">
        <p14:creationId xmlns:p14="http://schemas.microsoft.com/office/powerpoint/2010/main" val="14481783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txBox="1">
            <a:spLocks noGrp="1" noChangeArrowheads="1"/>
          </p:cNvSpPr>
          <p:nvPr/>
        </p:nvSpPr>
        <p:spPr bwMode="auto">
          <a:xfrm>
            <a:off x="4024313" y="9723438"/>
            <a:ext cx="3074987"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575" tIns="48288" rIns="96575" bIns="48288" anchor="b"/>
          <a:lstStyle>
            <a:lvl1pPr algn="just" defTabSz="965200">
              <a:lnSpc>
                <a:spcPct val="90000"/>
              </a:lnSpc>
              <a:spcBef>
                <a:spcPct val="40000"/>
              </a:spcBef>
              <a:defRPr sz="1100">
                <a:solidFill>
                  <a:schemeClr val="tx1"/>
                </a:solidFill>
                <a:latin typeface="Arial" panose="020B0604020202020204" pitchFamily="34" charset="0"/>
              </a:defRPr>
            </a:lvl1pPr>
            <a:lvl2pPr marL="742950" indent="-285750" defTabSz="965200">
              <a:spcBef>
                <a:spcPct val="30000"/>
              </a:spcBef>
              <a:defRPr sz="1200">
                <a:solidFill>
                  <a:schemeClr val="tx1"/>
                </a:solidFill>
                <a:latin typeface="Times New Roman" panose="02020603050405020304" pitchFamily="18" charset="0"/>
              </a:defRPr>
            </a:lvl2pPr>
            <a:lvl3pPr marL="1143000" indent="-228600" defTabSz="965200">
              <a:spcBef>
                <a:spcPct val="30000"/>
              </a:spcBef>
              <a:defRPr sz="1200">
                <a:solidFill>
                  <a:schemeClr val="tx1"/>
                </a:solidFill>
                <a:latin typeface="Times New Roman" panose="02020603050405020304" pitchFamily="18" charset="0"/>
              </a:defRPr>
            </a:lvl3pPr>
            <a:lvl4pPr marL="1600200" indent="-228600" defTabSz="965200">
              <a:spcBef>
                <a:spcPct val="30000"/>
              </a:spcBef>
              <a:defRPr sz="1200">
                <a:solidFill>
                  <a:schemeClr val="tx1"/>
                </a:solidFill>
                <a:latin typeface="Times New Roman" panose="02020603050405020304" pitchFamily="18" charset="0"/>
              </a:defRPr>
            </a:lvl4pPr>
            <a:lvl5pPr marL="2057400" indent="-228600" defTabSz="965200">
              <a:spcBef>
                <a:spcPct val="30000"/>
              </a:spcBef>
              <a:defRPr sz="1200">
                <a:solidFill>
                  <a:schemeClr val="tx1"/>
                </a:solidFill>
                <a:latin typeface="Times New Roman" panose="02020603050405020304" pitchFamily="18" charset="0"/>
              </a:defRPr>
            </a:lvl5pPr>
            <a:lvl6pPr marL="2514600" indent="-228600" defTabSz="9652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52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52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5200" eaLnBrk="0" fontAlgn="base" hangingPunct="0">
              <a:spcBef>
                <a:spcPct val="30000"/>
              </a:spcBef>
              <a:spcAft>
                <a:spcPct val="0"/>
              </a:spcAft>
              <a:defRPr sz="1200">
                <a:solidFill>
                  <a:schemeClr val="tx1"/>
                </a:solidFill>
                <a:latin typeface="Times New Roman" panose="02020603050405020304" pitchFamily="18" charset="0"/>
              </a:defRPr>
            </a:lvl9pPr>
          </a:lstStyle>
          <a:p>
            <a:pPr algn="r" eaLnBrk="1" hangingPunct="1">
              <a:lnSpc>
                <a:spcPct val="100000"/>
              </a:lnSpc>
              <a:spcBef>
                <a:spcPct val="0"/>
              </a:spcBef>
            </a:pPr>
            <a:fld id="{185BA6C7-64E2-4153-984E-B22B52B9B310}" type="slidenum">
              <a:rPr kumimoji="1" lang="zh-CN" altLang="en-US" sz="1300">
                <a:latin typeface="Times New Roman" panose="02020603050405020304" pitchFamily="18" charset="0"/>
              </a:rPr>
              <a:pPr algn="r" eaLnBrk="1" hangingPunct="1">
                <a:lnSpc>
                  <a:spcPct val="100000"/>
                </a:lnSpc>
                <a:spcBef>
                  <a:spcPct val="0"/>
                </a:spcBef>
              </a:pPr>
              <a:t>14</a:t>
            </a:fld>
            <a:endParaRPr kumimoji="1" lang="en-US" altLang="zh-CN" sz="1300">
              <a:latin typeface="Times New Roman" panose="02020603050405020304" pitchFamily="18" charset="0"/>
            </a:endParaRPr>
          </a:p>
        </p:txBody>
      </p:sp>
      <p:sp>
        <p:nvSpPr>
          <p:cNvPr id="19459" name="Rectangle 2"/>
          <p:cNvSpPr>
            <a:spLocks noGrp="1" noRot="1" noChangeAspect="1" noChangeArrowheads="1" noTextEdit="1"/>
          </p:cNvSpPr>
          <p:nvPr>
            <p:ph type="sldImg"/>
          </p:nvPr>
        </p:nvSpPr>
        <p:spPr>
          <a:xfrm>
            <a:off x="990600" y="766763"/>
            <a:ext cx="5118100" cy="3838575"/>
          </a:xfrm>
        </p:spPr>
      </p:sp>
      <p:sp>
        <p:nvSpPr>
          <p:cNvPr id="19460" name="Rectangle 3"/>
          <p:cNvSpPr>
            <a:spLocks noGrp="1" noChangeArrowheads="1"/>
          </p:cNvSpPr>
          <p:nvPr>
            <p:ph type="body" idx="1"/>
          </p:nvPr>
        </p:nvSpPr>
        <p:spPr>
          <a:xfrm>
            <a:off x="947738" y="4860925"/>
            <a:ext cx="5203825" cy="4606925"/>
          </a:xfrm>
          <a:noFill/>
        </p:spPr>
        <p:txBody>
          <a:bodyPr lIns="96575" tIns="48288" rIns="96575" bIns="48288"/>
          <a:lstStyle/>
          <a:p>
            <a:pPr marL="457200" lvl="1" indent="0" eaLnBrk="1" hangingPunct="1"/>
            <a:r>
              <a:rPr lang="zh-CN" altLang="en-US" dirty="0"/>
              <a:t>字片式（单方向译码，一维地址驱动）</a:t>
            </a:r>
          </a:p>
          <a:p>
            <a:pPr marL="457200" lvl="1" indent="0" eaLnBrk="1" hangingPunct="1">
              <a:buFont typeface="Wingdings" panose="05000000000000000000" pitchFamily="2" charset="2"/>
              <a:buNone/>
            </a:pPr>
            <a:r>
              <a:rPr lang="zh-CN" altLang="en-US" dirty="0">
                <a:solidFill>
                  <a:srgbClr val="006600"/>
                </a:solidFill>
              </a:rPr>
              <a:t>阵列中的位元排列与存储器中字的逻辑排列相同。</a:t>
            </a:r>
          </a:p>
          <a:p>
            <a:pPr marL="457200" lvl="1" indent="0" eaLnBrk="1" hangingPunct="1">
              <a:buFont typeface="Wingdings" panose="05000000000000000000" pitchFamily="2" charset="2"/>
              <a:buNone/>
            </a:pPr>
            <a:r>
              <a:rPr lang="zh-CN" altLang="en-US" dirty="0">
                <a:solidFill>
                  <a:srgbClr val="006600"/>
                </a:solidFill>
              </a:rPr>
              <a:t>存储体的每一行构成多位的一个存储字，一起被读写。</a:t>
            </a:r>
          </a:p>
          <a:p>
            <a:pPr marL="457200" lvl="1" indent="0" eaLnBrk="1" hangingPunct="1">
              <a:buFont typeface="Wingdings" panose="05000000000000000000" pitchFamily="2" charset="2"/>
              <a:buNone/>
            </a:pPr>
            <a:r>
              <a:rPr lang="zh-CN" altLang="en-US" dirty="0">
                <a:solidFill>
                  <a:srgbClr val="006600"/>
                </a:solidFill>
              </a:rPr>
              <a:t>每列由相同位构成，共用一个读写电路，有多个读写电路。</a:t>
            </a:r>
          </a:p>
          <a:p>
            <a:pPr marL="457200" lvl="1" indent="0" eaLnBrk="1" hangingPunct="1">
              <a:buFont typeface="Wingdings" panose="05000000000000000000" pitchFamily="2" charset="2"/>
              <a:buNone/>
            </a:pPr>
            <a:r>
              <a:rPr lang="zh-CN" altLang="en-US" dirty="0">
                <a:solidFill>
                  <a:srgbClr val="006600"/>
                </a:solidFill>
              </a:rPr>
              <a:t>在位方向上便于扩充。</a:t>
            </a:r>
          </a:p>
        </p:txBody>
      </p:sp>
    </p:spTree>
    <p:extLst>
      <p:ext uri="{BB962C8B-B14F-4D97-AF65-F5344CB8AC3E}">
        <p14:creationId xmlns:p14="http://schemas.microsoft.com/office/powerpoint/2010/main" val="32445324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a:extLst>
              <a:ext uri="{FF2B5EF4-FFF2-40B4-BE49-F238E27FC236}">
                <a16:creationId xmlns:a16="http://schemas.microsoft.com/office/drawing/2014/main" id="{11A789C2-D2D2-4C46-84FD-94B0A87B7E8A}"/>
              </a:ext>
            </a:extLst>
          </p:cNvPr>
          <p:cNvSpPr txBox="1">
            <a:spLocks noGrp="1" noChangeArrowheads="1"/>
          </p:cNvSpPr>
          <p:nvPr/>
        </p:nvSpPr>
        <p:spPr bwMode="auto">
          <a:xfrm>
            <a:off x="4024313" y="9723438"/>
            <a:ext cx="3074987"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575" tIns="48288" rIns="96575" bIns="48288" anchor="b"/>
          <a:lstStyle>
            <a:lvl1pPr algn="just" defTabSz="965200">
              <a:lnSpc>
                <a:spcPct val="90000"/>
              </a:lnSpc>
              <a:spcBef>
                <a:spcPct val="40000"/>
              </a:spcBef>
              <a:defRPr sz="1100">
                <a:solidFill>
                  <a:schemeClr val="tx1"/>
                </a:solidFill>
                <a:latin typeface="Arial" panose="020B0604020202020204" pitchFamily="34" charset="0"/>
              </a:defRPr>
            </a:lvl1pPr>
            <a:lvl2pPr marL="742950" indent="-285750" defTabSz="965200">
              <a:spcBef>
                <a:spcPct val="30000"/>
              </a:spcBef>
              <a:defRPr sz="1200">
                <a:solidFill>
                  <a:schemeClr val="tx1"/>
                </a:solidFill>
                <a:latin typeface="Times New Roman" panose="02020603050405020304" pitchFamily="18" charset="0"/>
              </a:defRPr>
            </a:lvl2pPr>
            <a:lvl3pPr marL="1143000" indent="-228600" defTabSz="965200">
              <a:spcBef>
                <a:spcPct val="30000"/>
              </a:spcBef>
              <a:defRPr sz="1200">
                <a:solidFill>
                  <a:schemeClr val="tx1"/>
                </a:solidFill>
                <a:latin typeface="Times New Roman" panose="02020603050405020304" pitchFamily="18" charset="0"/>
              </a:defRPr>
            </a:lvl3pPr>
            <a:lvl4pPr marL="1600200" indent="-228600" defTabSz="965200">
              <a:spcBef>
                <a:spcPct val="30000"/>
              </a:spcBef>
              <a:defRPr sz="1200">
                <a:solidFill>
                  <a:schemeClr val="tx1"/>
                </a:solidFill>
                <a:latin typeface="Times New Roman" panose="02020603050405020304" pitchFamily="18" charset="0"/>
              </a:defRPr>
            </a:lvl4pPr>
            <a:lvl5pPr marL="2057400" indent="-228600" defTabSz="965200">
              <a:spcBef>
                <a:spcPct val="30000"/>
              </a:spcBef>
              <a:defRPr sz="1200">
                <a:solidFill>
                  <a:schemeClr val="tx1"/>
                </a:solidFill>
                <a:latin typeface="Times New Roman" panose="02020603050405020304" pitchFamily="18" charset="0"/>
              </a:defRPr>
            </a:lvl5pPr>
            <a:lvl6pPr marL="2514600" indent="-228600" defTabSz="9652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52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52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5200" eaLnBrk="0" fontAlgn="base" hangingPunct="0">
              <a:spcBef>
                <a:spcPct val="30000"/>
              </a:spcBef>
              <a:spcAft>
                <a:spcPct val="0"/>
              </a:spcAft>
              <a:defRPr sz="1200">
                <a:solidFill>
                  <a:schemeClr val="tx1"/>
                </a:solidFill>
                <a:latin typeface="Times New Roman" panose="02020603050405020304" pitchFamily="18" charset="0"/>
              </a:defRPr>
            </a:lvl9pPr>
          </a:lstStyle>
          <a:p>
            <a:pPr algn="r" eaLnBrk="1" hangingPunct="1">
              <a:lnSpc>
                <a:spcPct val="100000"/>
              </a:lnSpc>
              <a:spcBef>
                <a:spcPct val="0"/>
              </a:spcBef>
            </a:pPr>
            <a:fld id="{0D9B5D5D-4BB9-44CC-8C47-AD631238809B}" type="slidenum">
              <a:rPr kumimoji="1" lang="zh-CN" altLang="en-US" sz="1300">
                <a:latin typeface="Times New Roman" panose="02020603050405020304" pitchFamily="18" charset="0"/>
              </a:rPr>
              <a:pPr algn="r" eaLnBrk="1" hangingPunct="1">
                <a:lnSpc>
                  <a:spcPct val="100000"/>
                </a:lnSpc>
                <a:spcBef>
                  <a:spcPct val="0"/>
                </a:spcBef>
              </a:pPr>
              <a:t>70</a:t>
            </a:fld>
            <a:endParaRPr kumimoji="1" lang="en-US" altLang="zh-CN" sz="1300">
              <a:latin typeface="Times New Roman" panose="02020603050405020304" pitchFamily="18" charset="0"/>
            </a:endParaRPr>
          </a:p>
        </p:txBody>
      </p:sp>
      <p:sp>
        <p:nvSpPr>
          <p:cNvPr id="144387" name="Rectangle 2">
            <a:extLst>
              <a:ext uri="{FF2B5EF4-FFF2-40B4-BE49-F238E27FC236}">
                <a16:creationId xmlns:a16="http://schemas.microsoft.com/office/drawing/2014/main" id="{8F7FA0C7-4329-4096-BD56-50E0336C5DBE}"/>
              </a:ext>
            </a:extLst>
          </p:cNvPr>
          <p:cNvSpPr>
            <a:spLocks noGrp="1" noRot="1" noChangeAspect="1" noChangeArrowheads="1" noTextEdit="1"/>
          </p:cNvSpPr>
          <p:nvPr>
            <p:ph type="sldImg"/>
          </p:nvPr>
        </p:nvSpPr>
        <p:spPr>
          <a:xfrm>
            <a:off x="987425" y="642938"/>
            <a:ext cx="5137150" cy="3852862"/>
          </a:xfrm>
        </p:spPr>
      </p:sp>
      <p:sp>
        <p:nvSpPr>
          <p:cNvPr id="144388" name="Rectangle 3">
            <a:extLst>
              <a:ext uri="{FF2B5EF4-FFF2-40B4-BE49-F238E27FC236}">
                <a16:creationId xmlns:a16="http://schemas.microsoft.com/office/drawing/2014/main" id="{B9653460-87A5-48EA-AF22-6C26BC1CA831}"/>
              </a:ext>
            </a:extLst>
          </p:cNvPr>
          <p:cNvSpPr>
            <a:spLocks noGrp="1" noChangeArrowheads="1"/>
          </p:cNvSpPr>
          <p:nvPr>
            <p:ph type="body" idx="1"/>
          </p:nvPr>
        </p:nvSpPr>
        <p:spPr>
          <a:noFill/>
        </p:spPr>
        <p:txBody>
          <a:bodyPr lIns="91376" tIns="45689" rIns="91376" bIns="45689"/>
          <a:lstStyle/>
          <a:p>
            <a:pPr eaLnBrk="1" hangingPunct="1"/>
            <a:r>
              <a:rPr lang="en-US" altLang="zh-CN"/>
              <a:t>P.A. =PA=Physical Address</a:t>
            </a:r>
          </a:p>
          <a:p>
            <a:pPr eaLnBrk="1" hangingPunct="1"/>
            <a:r>
              <a:rPr lang="en-US" altLang="zh-CN"/>
              <a:t>VA=Virtual Address</a:t>
            </a:r>
          </a:p>
          <a:p>
            <a:pPr eaLnBrk="1" hangingPunct="1"/>
            <a:r>
              <a:rPr lang="en-US" altLang="zh-CN"/>
              <a:t>V = Valid bit to indicate if the page is inside in memory.</a:t>
            </a:r>
          </a:p>
          <a:p>
            <a:pPr eaLnBrk="1" hangingPunct="1"/>
            <a:r>
              <a:rPr lang="en-US" altLang="zh-CN"/>
              <a:t>Disp = displacement or page offset</a:t>
            </a:r>
          </a:p>
          <a:p>
            <a:pPr eaLnBrk="1" hangingPunct="1"/>
            <a:endParaRPr lang="en-US" altLang="zh-CN"/>
          </a:p>
          <a:p>
            <a:pPr eaLnBrk="1" hangingPunct="1"/>
            <a:r>
              <a:rPr lang="en-US" altLang="zh-CN"/>
              <a:t>Page number in VA is a virtual page number. Frame number in PA is also called physical page number.</a:t>
            </a:r>
          </a:p>
        </p:txBody>
      </p:sp>
    </p:spTree>
    <p:extLst>
      <p:ext uri="{BB962C8B-B14F-4D97-AF65-F5344CB8AC3E}">
        <p14:creationId xmlns:p14="http://schemas.microsoft.com/office/powerpoint/2010/main" val="7754287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a:extLst>
              <a:ext uri="{FF2B5EF4-FFF2-40B4-BE49-F238E27FC236}">
                <a16:creationId xmlns:a16="http://schemas.microsoft.com/office/drawing/2014/main" id="{E9B8B369-C035-4A32-A200-29371817CB7F}"/>
              </a:ext>
            </a:extLst>
          </p:cNvPr>
          <p:cNvSpPr txBox="1">
            <a:spLocks noGrp="1" noChangeArrowheads="1"/>
          </p:cNvSpPr>
          <p:nvPr/>
        </p:nvSpPr>
        <p:spPr bwMode="auto">
          <a:xfrm>
            <a:off x="4024313" y="9723438"/>
            <a:ext cx="3074987"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575" tIns="48288" rIns="96575" bIns="48288" anchor="b"/>
          <a:lstStyle>
            <a:lvl1pPr algn="just" defTabSz="965200">
              <a:lnSpc>
                <a:spcPct val="90000"/>
              </a:lnSpc>
              <a:spcBef>
                <a:spcPct val="40000"/>
              </a:spcBef>
              <a:defRPr sz="1100">
                <a:solidFill>
                  <a:schemeClr val="tx1"/>
                </a:solidFill>
                <a:latin typeface="Arial" panose="020B0604020202020204" pitchFamily="34" charset="0"/>
              </a:defRPr>
            </a:lvl1pPr>
            <a:lvl2pPr marL="742950" indent="-285750" defTabSz="965200">
              <a:spcBef>
                <a:spcPct val="30000"/>
              </a:spcBef>
              <a:defRPr sz="1200">
                <a:solidFill>
                  <a:schemeClr val="tx1"/>
                </a:solidFill>
                <a:latin typeface="Times New Roman" panose="02020603050405020304" pitchFamily="18" charset="0"/>
              </a:defRPr>
            </a:lvl2pPr>
            <a:lvl3pPr marL="1143000" indent="-228600" defTabSz="965200">
              <a:spcBef>
                <a:spcPct val="30000"/>
              </a:spcBef>
              <a:defRPr sz="1200">
                <a:solidFill>
                  <a:schemeClr val="tx1"/>
                </a:solidFill>
                <a:latin typeface="Times New Roman" panose="02020603050405020304" pitchFamily="18" charset="0"/>
              </a:defRPr>
            </a:lvl3pPr>
            <a:lvl4pPr marL="1600200" indent="-228600" defTabSz="965200">
              <a:spcBef>
                <a:spcPct val="30000"/>
              </a:spcBef>
              <a:defRPr sz="1200">
                <a:solidFill>
                  <a:schemeClr val="tx1"/>
                </a:solidFill>
                <a:latin typeface="Times New Roman" panose="02020603050405020304" pitchFamily="18" charset="0"/>
              </a:defRPr>
            </a:lvl4pPr>
            <a:lvl5pPr marL="2057400" indent="-228600" defTabSz="965200">
              <a:spcBef>
                <a:spcPct val="30000"/>
              </a:spcBef>
              <a:defRPr sz="1200">
                <a:solidFill>
                  <a:schemeClr val="tx1"/>
                </a:solidFill>
                <a:latin typeface="Times New Roman" panose="02020603050405020304" pitchFamily="18" charset="0"/>
              </a:defRPr>
            </a:lvl5pPr>
            <a:lvl6pPr marL="2514600" indent="-228600" defTabSz="9652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52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52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5200" eaLnBrk="0" fontAlgn="base" hangingPunct="0">
              <a:spcBef>
                <a:spcPct val="30000"/>
              </a:spcBef>
              <a:spcAft>
                <a:spcPct val="0"/>
              </a:spcAft>
              <a:defRPr sz="1200">
                <a:solidFill>
                  <a:schemeClr val="tx1"/>
                </a:solidFill>
                <a:latin typeface="Times New Roman" panose="02020603050405020304" pitchFamily="18" charset="0"/>
              </a:defRPr>
            </a:lvl9pPr>
          </a:lstStyle>
          <a:p>
            <a:pPr algn="r" eaLnBrk="1" hangingPunct="1">
              <a:lnSpc>
                <a:spcPct val="100000"/>
              </a:lnSpc>
              <a:spcBef>
                <a:spcPct val="0"/>
              </a:spcBef>
            </a:pPr>
            <a:fld id="{A049CFEE-8E9E-496E-A281-C62EA0207B47}" type="slidenum">
              <a:rPr kumimoji="1" lang="zh-CN" altLang="en-US" sz="1300">
                <a:latin typeface="Times New Roman" panose="02020603050405020304" pitchFamily="18" charset="0"/>
              </a:rPr>
              <a:pPr algn="r" eaLnBrk="1" hangingPunct="1">
                <a:lnSpc>
                  <a:spcPct val="100000"/>
                </a:lnSpc>
                <a:spcBef>
                  <a:spcPct val="0"/>
                </a:spcBef>
              </a:pPr>
              <a:t>71</a:t>
            </a:fld>
            <a:endParaRPr kumimoji="1" lang="en-US" altLang="zh-CN" sz="1300">
              <a:latin typeface="Times New Roman" panose="02020603050405020304" pitchFamily="18" charset="0"/>
            </a:endParaRPr>
          </a:p>
        </p:txBody>
      </p:sp>
      <p:sp>
        <p:nvSpPr>
          <p:cNvPr id="146435" name="Rectangle 2">
            <a:extLst>
              <a:ext uri="{FF2B5EF4-FFF2-40B4-BE49-F238E27FC236}">
                <a16:creationId xmlns:a16="http://schemas.microsoft.com/office/drawing/2014/main" id="{BA5021A4-9FEA-4EDF-A206-6AF0FE1CA121}"/>
              </a:ext>
            </a:extLst>
          </p:cNvPr>
          <p:cNvSpPr>
            <a:spLocks noGrp="1" noRot="1" noChangeAspect="1" noChangeArrowheads="1" noTextEdit="1"/>
          </p:cNvSpPr>
          <p:nvPr>
            <p:ph type="sldImg"/>
          </p:nvPr>
        </p:nvSpPr>
        <p:spPr>
          <a:xfrm>
            <a:off x="987425" y="642938"/>
            <a:ext cx="5137150" cy="3852862"/>
          </a:xfrm>
        </p:spPr>
      </p:sp>
      <p:sp>
        <p:nvSpPr>
          <p:cNvPr id="146436" name="Rectangle 3">
            <a:extLst>
              <a:ext uri="{FF2B5EF4-FFF2-40B4-BE49-F238E27FC236}">
                <a16:creationId xmlns:a16="http://schemas.microsoft.com/office/drawing/2014/main" id="{2A00643E-C8BD-4E17-BEAE-1A8530CAD434}"/>
              </a:ext>
            </a:extLst>
          </p:cNvPr>
          <p:cNvSpPr>
            <a:spLocks noGrp="1" noChangeArrowheads="1"/>
          </p:cNvSpPr>
          <p:nvPr>
            <p:ph type="body" idx="1"/>
          </p:nvPr>
        </p:nvSpPr>
        <p:spPr>
          <a:noFill/>
        </p:spPr>
        <p:txBody>
          <a:bodyPr lIns="91376" tIns="45689" rIns="91376" bIns="45689"/>
          <a:lstStyle/>
          <a:p>
            <a:pPr eaLnBrk="1" hangingPunct="1"/>
            <a:r>
              <a:rPr lang="en-US" altLang="zh-CN" dirty="0"/>
              <a:t>P.A. =PA=Physical Address</a:t>
            </a:r>
          </a:p>
          <a:p>
            <a:pPr eaLnBrk="1" hangingPunct="1"/>
            <a:r>
              <a:rPr lang="en-US" altLang="zh-CN" dirty="0"/>
              <a:t>VA=Virtual Address</a:t>
            </a:r>
          </a:p>
          <a:p>
            <a:pPr eaLnBrk="1" hangingPunct="1"/>
            <a:r>
              <a:rPr lang="en-US" altLang="zh-CN" dirty="0"/>
              <a:t>V = Valid bit to indicate if the page is inside in memory.</a:t>
            </a:r>
          </a:p>
          <a:p>
            <a:pPr eaLnBrk="1" hangingPunct="1"/>
            <a:r>
              <a:rPr lang="en-US" altLang="zh-CN" dirty="0" err="1"/>
              <a:t>Disp</a:t>
            </a:r>
            <a:r>
              <a:rPr lang="en-US" altLang="zh-CN" dirty="0"/>
              <a:t> = displacement or page offset</a:t>
            </a:r>
          </a:p>
          <a:p>
            <a:pPr eaLnBrk="1" hangingPunct="1"/>
            <a:endParaRPr lang="en-US" altLang="zh-CN" dirty="0"/>
          </a:p>
          <a:p>
            <a:pPr eaLnBrk="1" hangingPunct="1"/>
            <a:r>
              <a:rPr lang="en-US" altLang="zh-CN" dirty="0"/>
              <a:t>Page number in VA is a virtual page number. Frame number in PA is also called physical page number.</a:t>
            </a:r>
          </a:p>
        </p:txBody>
      </p:sp>
    </p:spTree>
    <p:extLst>
      <p:ext uri="{BB962C8B-B14F-4D97-AF65-F5344CB8AC3E}">
        <p14:creationId xmlns:p14="http://schemas.microsoft.com/office/powerpoint/2010/main" val="17548677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a:extLst>
              <a:ext uri="{FF2B5EF4-FFF2-40B4-BE49-F238E27FC236}">
                <a16:creationId xmlns:a16="http://schemas.microsoft.com/office/drawing/2014/main" id="{B23BE2A2-1682-4BF7-8ACF-A7AF04A25CB6}"/>
              </a:ext>
            </a:extLst>
          </p:cNvPr>
          <p:cNvSpPr txBox="1">
            <a:spLocks noGrp="1" noChangeArrowheads="1"/>
          </p:cNvSpPr>
          <p:nvPr/>
        </p:nvSpPr>
        <p:spPr bwMode="auto">
          <a:xfrm>
            <a:off x="4024313" y="9723438"/>
            <a:ext cx="3074987"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575" tIns="48288" rIns="96575" bIns="48288" anchor="b"/>
          <a:lstStyle>
            <a:lvl1pPr algn="just" defTabSz="965200">
              <a:lnSpc>
                <a:spcPct val="90000"/>
              </a:lnSpc>
              <a:spcBef>
                <a:spcPct val="40000"/>
              </a:spcBef>
              <a:defRPr sz="1100">
                <a:solidFill>
                  <a:schemeClr val="tx1"/>
                </a:solidFill>
                <a:latin typeface="Arial" panose="020B0604020202020204" pitchFamily="34" charset="0"/>
              </a:defRPr>
            </a:lvl1pPr>
            <a:lvl2pPr marL="742950" indent="-285750" defTabSz="965200">
              <a:spcBef>
                <a:spcPct val="30000"/>
              </a:spcBef>
              <a:defRPr sz="1200">
                <a:solidFill>
                  <a:schemeClr val="tx1"/>
                </a:solidFill>
                <a:latin typeface="Times New Roman" panose="02020603050405020304" pitchFamily="18" charset="0"/>
              </a:defRPr>
            </a:lvl2pPr>
            <a:lvl3pPr marL="1143000" indent="-228600" defTabSz="965200">
              <a:spcBef>
                <a:spcPct val="30000"/>
              </a:spcBef>
              <a:defRPr sz="1200">
                <a:solidFill>
                  <a:schemeClr val="tx1"/>
                </a:solidFill>
                <a:latin typeface="Times New Roman" panose="02020603050405020304" pitchFamily="18" charset="0"/>
              </a:defRPr>
            </a:lvl3pPr>
            <a:lvl4pPr marL="1600200" indent="-228600" defTabSz="965200">
              <a:spcBef>
                <a:spcPct val="30000"/>
              </a:spcBef>
              <a:defRPr sz="1200">
                <a:solidFill>
                  <a:schemeClr val="tx1"/>
                </a:solidFill>
                <a:latin typeface="Times New Roman" panose="02020603050405020304" pitchFamily="18" charset="0"/>
              </a:defRPr>
            </a:lvl4pPr>
            <a:lvl5pPr marL="2057400" indent="-228600" defTabSz="965200">
              <a:spcBef>
                <a:spcPct val="30000"/>
              </a:spcBef>
              <a:defRPr sz="1200">
                <a:solidFill>
                  <a:schemeClr val="tx1"/>
                </a:solidFill>
                <a:latin typeface="Times New Roman" panose="02020603050405020304" pitchFamily="18" charset="0"/>
              </a:defRPr>
            </a:lvl5pPr>
            <a:lvl6pPr marL="2514600" indent="-228600" defTabSz="9652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52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52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5200" eaLnBrk="0" fontAlgn="base" hangingPunct="0">
              <a:spcBef>
                <a:spcPct val="30000"/>
              </a:spcBef>
              <a:spcAft>
                <a:spcPct val="0"/>
              </a:spcAft>
              <a:defRPr sz="1200">
                <a:solidFill>
                  <a:schemeClr val="tx1"/>
                </a:solidFill>
                <a:latin typeface="Times New Roman" panose="02020603050405020304" pitchFamily="18" charset="0"/>
              </a:defRPr>
            </a:lvl9pPr>
          </a:lstStyle>
          <a:p>
            <a:pPr algn="r" eaLnBrk="1" hangingPunct="1">
              <a:lnSpc>
                <a:spcPct val="100000"/>
              </a:lnSpc>
              <a:spcBef>
                <a:spcPct val="0"/>
              </a:spcBef>
            </a:pPr>
            <a:fld id="{5CD1E02F-DF36-4FE5-9A18-6C0CB00AC516}" type="slidenum">
              <a:rPr kumimoji="1" lang="zh-CN" altLang="en-US" sz="1300">
                <a:latin typeface="Times New Roman" panose="02020603050405020304" pitchFamily="18" charset="0"/>
              </a:rPr>
              <a:pPr algn="r" eaLnBrk="1" hangingPunct="1">
                <a:lnSpc>
                  <a:spcPct val="100000"/>
                </a:lnSpc>
                <a:spcBef>
                  <a:spcPct val="0"/>
                </a:spcBef>
              </a:pPr>
              <a:t>72</a:t>
            </a:fld>
            <a:endParaRPr kumimoji="1" lang="en-US" altLang="zh-CN" sz="1300">
              <a:latin typeface="Times New Roman" panose="02020603050405020304" pitchFamily="18" charset="0"/>
            </a:endParaRPr>
          </a:p>
        </p:txBody>
      </p:sp>
      <p:sp>
        <p:nvSpPr>
          <p:cNvPr id="148483" name="Rectangle 2">
            <a:extLst>
              <a:ext uri="{FF2B5EF4-FFF2-40B4-BE49-F238E27FC236}">
                <a16:creationId xmlns:a16="http://schemas.microsoft.com/office/drawing/2014/main" id="{B6A42F85-EECB-4A29-84BA-314BB0C00BFF}"/>
              </a:ext>
            </a:extLst>
          </p:cNvPr>
          <p:cNvSpPr>
            <a:spLocks noGrp="1" noRot="1" noChangeAspect="1" noChangeArrowheads="1" noTextEdit="1"/>
          </p:cNvSpPr>
          <p:nvPr>
            <p:ph type="sldImg"/>
          </p:nvPr>
        </p:nvSpPr>
        <p:spPr>
          <a:xfrm>
            <a:off x="987425" y="642938"/>
            <a:ext cx="5137150" cy="3852862"/>
          </a:xfrm>
        </p:spPr>
      </p:sp>
      <p:sp>
        <p:nvSpPr>
          <p:cNvPr id="148484" name="Rectangle 3">
            <a:extLst>
              <a:ext uri="{FF2B5EF4-FFF2-40B4-BE49-F238E27FC236}">
                <a16:creationId xmlns:a16="http://schemas.microsoft.com/office/drawing/2014/main" id="{62DBC301-B25F-49C6-B4CA-215B0FB31312}"/>
              </a:ext>
            </a:extLst>
          </p:cNvPr>
          <p:cNvSpPr>
            <a:spLocks noGrp="1" noChangeArrowheads="1"/>
          </p:cNvSpPr>
          <p:nvPr>
            <p:ph type="body" idx="1"/>
          </p:nvPr>
        </p:nvSpPr>
        <p:spPr>
          <a:noFill/>
        </p:spPr>
        <p:txBody>
          <a:bodyPr lIns="91376" tIns="45689" rIns="91376" bIns="45689"/>
          <a:lstStyle/>
          <a:p>
            <a:pPr eaLnBrk="1" hangingPunct="1"/>
            <a:endParaRPr lang="zh-CN" altLang="en-US"/>
          </a:p>
        </p:txBody>
      </p:sp>
    </p:spTree>
    <p:extLst>
      <p:ext uri="{BB962C8B-B14F-4D97-AF65-F5344CB8AC3E}">
        <p14:creationId xmlns:p14="http://schemas.microsoft.com/office/powerpoint/2010/main" val="1976343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a:extLst>
              <a:ext uri="{FF2B5EF4-FFF2-40B4-BE49-F238E27FC236}">
                <a16:creationId xmlns:a16="http://schemas.microsoft.com/office/drawing/2014/main" id="{C5D001C6-67D8-42B1-9BFD-D7C1D7FF97B1}"/>
              </a:ext>
            </a:extLst>
          </p:cNvPr>
          <p:cNvSpPr txBox="1">
            <a:spLocks noGrp="1" noChangeArrowheads="1"/>
          </p:cNvSpPr>
          <p:nvPr/>
        </p:nvSpPr>
        <p:spPr bwMode="auto">
          <a:xfrm>
            <a:off x="4024313" y="9723438"/>
            <a:ext cx="3074987"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575" tIns="48288" rIns="96575" bIns="48288" anchor="b"/>
          <a:lstStyle>
            <a:lvl1pPr algn="just" defTabSz="965200">
              <a:lnSpc>
                <a:spcPct val="90000"/>
              </a:lnSpc>
              <a:spcBef>
                <a:spcPct val="40000"/>
              </a:spcBef>
              <a:defRPr sz="1100">
                <a:solidFill>
                  <a:schemeClr val="tx1"/>
                </a:solidFill>
                <a:latin typeface="Arial" panose="020B0604020202020204" pitchFamily="34" charset="0"/>
              </a:defRPr>
            </a:lvl1pPr>
            <a:lvl2pPr marL="742950" indent="-285750" defTabSz="965200">
              <a:spcBef>
                <a:spcPct val="30000"/>
              </a:spcBef>
              <a:defRPr sz="1200">
                <a:solidFill>
                  <a:schemeClr val="tx1"/>
                </a:solidFill>
                <a:latin typeface="Times New Roman" panose="02020603050405020304" pitchFamily="18" charset="0"/>
              </a:defRPr>
            </a:lvl2pPr>
            <a:lvl3pPr marL="1143000" indent="-228600" defTabSz="965200">
              <a:spcBef>
                <a:spcPct val="30000"/>
              </a:spcBef>
              <a:defRPr sz="1200">
                <a:solidFill>
                  <a:schemeClr val="tx1"/>
                </a:solidFill>
                <a:latin typeface="Times New Roman" panose="02020603050405020304" pitchFamily="18" charset="0"/>
              </a:defRPr>
            </a:lvl3pPr>
            <a:lvl4pPr marL="1600200" indent="-228600" defTabSz="965200">
              <a:spcBef>
                <a:spcPct val="30000"/>
              </a:spcBef>
              <a:defRPr sz="1200">
                <a:solidFill>
                  <a:schemeClr val="tx1"/>
                </a:solidFill>
                <a:latin typeface="Times New Roman" panose="02020603050405020304" pitchFamily="18" charset="0"/>
              </a:defRPr>
            </a:lvl4pPr>
            <a:lvl5pPr marL="2057400" indent="-228600" defTabSz="965200">
              <a:spcBef>
                <a:spcPct val="30000"/>
              </a:spcBef>
              <a:defRPr sz="1200">
                <a:solidFill>
                  <a:schemeClr val="tx1"/>
                </a:solidFill>
                <a:latin typeface="Times New Roman" panose="02020603050405020304" pitchFamily="18" charset="0"/>
              </a:defRPr>
            </a:lvl5pPr>
            <a:lvl6pPr marL="2514600" indent="-228600" defTabSz="9652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52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52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5200" eaLnBrk="0" fontAlgn="base" hangingPunct="0">
              <a:spcBef>
                <a:spcPct val="30000"/>
              </a:spcBef>
              <a:spcAft>
                <a:spcPct val="0"/>
              </a:spcAft>
              <a:defRPr sz="1200">
                <a:solidFill>
                  <a:schemeClr val="tx1"/>
                </a:solidFill>
                <a:latin typeface="Times New Roman" panose="02020603050405020304" pitchFamily="18" charset="0"/>
              </a:defRPr>
            </a:lvl9pPr>
          </a:lstStyle>
          <a:p>
            <a:pPr algn="r" eaLnBrk="1" hangingPunct="1">
              <a:lnSpc>
                <a:spcPct val="100000"/>
              </a:lnSpc>
              <a:spcBef>
                <a:spcPct val="0"/>
              </a:spcBef>
            </a:pPr>
            <a:fld id="{2B75DDF3-B3A6-4FA0-B3C7-6A023675FFAE}" type="slidenum">
              <a:rPr kumimoji="1" lang="zh-CN" altLang="en-US" sz="1300">
                <a:latin typeface="Times New Roman" panose="02020603050405020304" pitchFamily="18" charset="0"/>
              </a:rPr>
              <a:pPr algn="r" eaLnBrk="1" hangingPunct="1">
                <a:lnSpc>
                  <a:spcPct val="100000"/>
                </a:lnSpc>
                <a:spcBef>
                  <a:spcPct val="0"/>
                </a:spcBef>
              </a:pPr>
              <a:t>73</a:t>
            </a:fld>
            <a:endParaRPr kumimoji="1" lang="en-US" altLang="zh-CN" sz="1300">
              <a:latin typeface="Times New Roman" panose="02020603050405020304" pitchFamily="18" charset="0"/>
            </a:endParaRPr>
          </a:p>
        </p:txBody>
      </p:sp>
      <p:sp>
        <p:nvSpPr>
          <p:cNvPr id="152579" name="Rectangle 2">
            <a:extLst>
              <a:ext uri="{FF2B5EF4-FFF2-40B4-BE49-F238E27FC236}">
                <a16:creationId xmlns:a16="http://schemas.microsoft.com/office/drawing/2014/main" id="{8F82C37B-0958-49E7-AB5D-96E5F284A7AF}"/>
              </a:ext>
            </a:extLst>
          </p:cNvPr>
          <p:cNvSpPr>
            <a:spLocks noGrp="1" noRot="1" noChangeAspect="1" noChangeArrowheads="1" noTextEdit="1"/>
          </p:cNvSpPr>
          <p:nvPr>
            <p:ph type="sldImg"/>
          </p:nvPr>
        </p:nvSpPr>
        <p:spPr>
          <a:xfrm>
            <a:off x="987425" y="642938"/>
            <a:ext cx="5137150" cy="3852862"/>
          </a:xfrm>
        </p:spPr>
      </p:sp>
      <p:sp>
        <p:nvSpPr>
          <p:cNvPr id="152580" name="Rectangle 3">
            <a:extLst>
              <a:ext uri="{FF2B5EF4-FFF2-40B4-BE49-F238E27FC236}">
                <a16:creationId xmlns:a16="http://schemas.microsoft.com/office/drawing/2014/main" id="{7D81E44B-B14C-4013-AC01-B5D3CB577E07}"/>
              </a:ext>
            </a:extLst>
          </p:cNvPr>
          <p:cNvSpPr>
            <a:spLocks noGrp="1" noChangeArrowheads="1"/>
          </p:cNvSpPr>
          <p:nvPr>
            <p:ph type="body" idx="1"/>
          </p:nvPr>
        </p:nvSpPr>
        <p:spPr>
          <a:noFill/>
        </p:spPr>
        <p:txBody>
          <a:bodyPr lIns="91376" tIns="45689" rIns="91376" bIns="45689"/>
          <a:lstStyle/>
          <a:p>
            <a:pPr eaLnBrk="1" hangingPunct="1"/>
            <a:endParaRPr lang="zh-CN" altLang="en-US"/>
          </a:p>
        </p:txBody>
      </p:sp>
    </p:spTree>
    <p:extLst>
      <p:ext uri="{BB962C8B-B14F-4D97-AF65-F5344CB8AC3E}">
        <p14:creationId xmlns:p14="http://schemas.microsoft.com/office/powerpoint/2010/main" val="14337763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a:extLst>
              <a:ext uri="{FF2B5EF4-FFF2-40B4-BE49-F238E27FC236}">
                <a16:creationId xmlns:a16="http://schemas.microsoft.com/office/drawing/2014/main" id="{96B69B1E-0271-4F07-A895-3F85A002B47A}"/>
              </a:ext>
            </a:extLst>
          </p:cNvPr>
          <p:cNvSpPr txBox="1">
            <a:spLocks noGrp="1" noChangeArrowheads="1"/>
          </p:cNvSpPr>
          <p:nvPr/>
        </p:nvSpPr>
        <p:spPr bwMode="auto">
          <a:xfrm>
            <a:off x="4024313" y="9723438"/>
            <a:ext cx="3074987"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575" tIns="48288" rIns="96575" bIns="48288" anchor="b"/>
          <a:lstStyle>
            <a:lvl1pPr algn="just" defTabSz="965200">
              <a:lnSpc>
                <a:spcPct val="90000"/>
              </a:lnSpc>
              <a:spcBef>
                <a:spcPct val="40000"/>
              </a:spcBef>
              <a:defRPr sz="1100">
                <a:solidFill>
                  <a:schemeClr val="tx1"/>
                </a:solidFill>
                <a:latin typeface="Arial" panose="020B0604020202020204" pitchFamily="34" charset="0"/>
              </a:defRPr>
            </a:lvl1pPr>
            <a:lvl2pPr marL="742950" indent="-285750" defTabSz="965200">
              <a:spcBef>
                <a:spcPct val="30000"/>
              </a:spcBef>
              <a:defRPr sz="1200">
                <a:solidFill>
                  <a:schemeClr val="tx1"/>
                </a:solidFill>
                <a:latin typeface="Times New Roman" panose="02020603050405020304" pitchFamily="18" charset="0"/>
              </a:defRPr>
            </a:lvl2pPr>
            <a:lvl3pPr marL="1143000" indent="-228600" defTabSz="965200">
              <a:spcBef>
                <a:spcPct val="30000"/>
              </a:spcBef>
              <a:defRPr sz="1200">
                <a:solidFill>
                  <a:schemeClr val="tx1"/>
                </a:solidFill>
                <a:latin typeface="Times New Roman" panose="02020603050405020304" pitchFamily="18" charset="0"/>
              </a:defRPr>
            </a:lvl3pPr>
            <a:lvl4pPr marL="1600200" indent="-228600" defTabSz="965200">
              <a:spcBef>
                <a:spcPct val="30000"/>
              </a:spcBef>
              <a:defRPr sz="1200">
                <a:solidFill>
                  <a:schemeClr val="tx1"/>
                </a:solidFill>
                <a:latin typeface="Times New Roman" panose="02020603050405020304" pitchFamily="18" charset="0"/>
              </a:defRPr>
            </a:lvl4pPr>
            <a:lvl5pPr marL="2057400" indent="-228600" defTabSz="965200">
              <a:spcBef>
                <a:spcPct val="30000"/>
              </a:spcBef>
              <a:defRPr sz="1200">
                <a:solidFill>
                  <a:schemeClr val="tx1"/>
                </a:solidFill>
                <a:latin typeface="Times New Roman" panose="02020603050405020304" pitchFamily="18" charset="0"/>
              </a:defRPr>
            </a:lvl5pPr>
            <a:lvl6pPr marL="2514600" indent="-228600" defTabSz="9652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52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52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5200" eaLnBrk="0" fontAlgn="base" hangingPunct="0">
              <a:spcBef>
                <a:spcPct val="30000"/>
              </a:spcBef>
              <a:spcAft>
                <a:spcPct val="0"/>
              </a:spcAft>
              <a:defRPr sz="1200">
                <a:solidFill>
                  <a:schemeClr val="tx1"/>
                </a:solidFill>
                <a:latin typeface="Times New Roman" panose="02020603050405020304" pitchFamily="18" charset="0"/>
              </a:defRPr>
            </a:lvl9pPr>
          </a:lstStyle>
          <a:p>
            <a:pPr algn="r" eaLnBrk="1" hangingPunct="1">
              <a:lnSpc>
                <a:spcPct val="100000"/>
              </a:lnSpc>
              <a:spcBef>
                <a:spcPct val="0"/>
              </a:spcBef>
            </a:pPr>
            <a:fld id="{9CC2326F-1722-4AA9-B29F-5D5B2A42C4BB}" type="slidenum">
              <a:rPr kumimoji="1" lang="zh-CN" altLang="en-US" sz="1300">
                <a:latin typeface="Times New Roman" panose="02020603050405020304" pitchFamily="18" charset="0"/>
              </a:rPr>
              <a:pPr algn="r" eaLnBrk="1" hangingPunct="1">
                <a:lnSpc>
                  <a:spcPct val="100000"/>
                </a:lnSpc>
                <a:spcBef>
                  <a:spcPct val="0"/>
                </a:spcBef>
              </a:pPr>
              <a:t>74</a:t>
            </a:fld>
            <a:endParaRPr kumimoji="1" lang="en-US" altLang="zh-CN" sz="1300">
              <a:latin typeface="Times New Roman" panose="02020603050405020304" pitchFamily="18" charset="0"/>
            </a:endParaRPr>
          </a:p>
        </p:txBody>
      </p:sp>
      <p:sp>
        <p:nvSpPr>
          <p:cNvPr id="154627" name="Rectangle 2">
            <a:extLst>
              <a:ext uri="{FF2B5EF4-FFF2-40B4-BE49-F238E27FC236}">
                <a16:creationId xmlns:a16="http://schemas.microsoft.com/office/drawing/2014/main" id="{D552B620-7A06-483C-AC30-001F0E9C7119}"/>
              </a:ext>
            </a:extLst>
          </p:cNvPr>
          <p:cNvSpPr>
            <a:spLocks noGrp="1" noRot="1" noChangeAspect="1" noChangeArrowheads="1" noTextEdit="1"/>
          </p:cNvSpPr>
          <p:nvPr>
            <p:ph type="sldImg"/>
          </p:nvPr>
        </p:nvSpPr>
        <p:spPr>
          <a:xfrm>
            <a:off x="987425" y="642938"/>
            <a:ext cx="5137150" cy="3852862"/>
          </a:xfrm>
        </p:spPr>
      </p:sp>
      <p:sp>
        <p:nvSpPr>
          <p:cNvPr id="154628" name="Rectangle 3">
            <a:extLst>
              <a:ext uri="{FF2B5EF4-FFF2-40B4-BE49-F238E27FC236}">
                <a16:creationId xmlns:a16="http://schemas.microsoft.com/office/drawing/2014/main" id="{D5E68BAC-50AD-449C-ACDA-CA150A8ECF28}"/>
              </a:ext>
            </a:extLst>
          </p:cNvPr>
          <p:cNvSpPr>
            <a:spLocks noGrp="1" noChangeArrowheads="1"/>
          </p:cNvSpPr>
          <p:nvPr>
            <p:ph type="body" idx="1"/>
          </p:nvPr>
        </p:nvSpPr>
        <p:spPr>
          <a:noFill/>
        </p:spPr>
        <p:txBody>
          <a:bodyPr lIns="91376" tIns="45689" rIns="91376" bIns="45689"/>
          <a:lstStyle/>
          <a:p>
            <a:pPr eaLnBrk="1" hangingPunct="1"/>
            <a:endParaRPr lang="zh-CN" altLang="en-US"/>
          </a:p>
        </p:txBody>
      </p:sp>
    </p:spTree>
    <p:extLst>
      <p:ext uri="{BB962C8B-B14F-4D97-AF65-F5344CB8AC3E}">
        <p14:creationId xmlns:p14="http://schemas.microsoft.com/office/powerpoint/2010/main" val="35641888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a:extLst>
              <a:ext uri="{FF2B5EF4-FFF2-40B4-BE49-F238E27FC236}">
                <a16:creationId xmlns:a16="http://schemas.microsoft.com/office/drawing/2014/main" id="{69E7CE1D-B713-429A-A546-58008C463E5A}"/>
              </a:ext>
            </a:extLst>
          </p:cNvPr>
          <p:cNvSpPr txBox="1">
            <a:spLocks noGrp="1" noChangeArrowheads="1"/>
          </p:cNvSpPr>
          <p:nvPr/>
        </p:nvSpPr>
        <p:spPr bwMode="auto">
          <a:xfrm>
            <a:off x="4024313" y="9723438"/>
            <a:ext cx="3074987"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575" tIns="48288" rIns="96575" bIns="48288" anchor="b"/>
          <a:lstStyle>
            <a:lvl1pPr algn="just" defTabSz="965200">
              <a:lnSpc>
                <a:spcPct val="90000"/>
              </a:lnSpc>
              <a:spcBef>
                <a:spcPct val="40000"/>
              </a:spcBef>
              <a:defRPr sz="1100">
                <a:solidFill>
                  <a:schemeClr val="tx1"/>
                </a:solidFill>
                <a:latin typeface="Arial" panose="020B0604020202020204" pitchFamily="34" charset="0"/>
              </a:defRPr>
            </a:lvl1pPr>
            <a:lvl2pPr marL="742950" indent="-285750" defTabSz="965200">
              <a:spcBef>
                <a:spcPct val="30000"/>
              </a:spcBef>
              <a:defRPr sz="1200">
                <a:solidFill>
                  <a:schemeClr val="tx1"/>
                </a:solidFill>
                <a:latin typeface="Times New Roman" panose="02020603050405020304" pitchFamily="18" charset="0"/>
              </a:defRPr>
            </a:lvl2pPr>
            <a:lvl3pPr marL="1143000" indent="-228600" defTabSz="965200">
              <a:spcBef>
                <a:spcPct val="30000"/>
              </a:spcBef>
              <a:defRPr sz="1200">
                <a:solidFill>
                  <a:schemeClr val="tx1"/>
                </a:solidFill>
                <a:latin typeface="Times New Roman" panose="02020603050405020304" pitchFamily="18" charset="0"/>
              </a:defRPr>
            </a:lvl3pPr>
            <a:lvl4pPr marL="1600200" indent="-228600" defTabSz="965200">
              <a:spcBef>
                <a:spcPct val="30000"/>
              </a:spcBef>
              <a:defRPr sz="1200">
                <a:solidFill>
                  <a:schemeClr val="tx1"/>
                </a:solidFill>
                <a:latin typeface="Times New Roman" panose="02020603050405020304" pitchFamily="18" charset="0"/>
              </a:defRPr>
            </a:lvl4pPr>
            <a:lvl5pPr marL="2057400" indent="-228600" defTabSz="965200">
              <a:spcBef>
                <a:spcPct val="30000"/>
              </a:spcBef>
              <a:defRPr sz="1200">
                <a:solidFill>
                  <a:schemeClr val="tx1"/>
                </a:solidFill>
                <a:latin typeface="Times New Roman" panose="02020603050405020304" pitchFamily="18" charset="0"/>
              </a:defRPr>
            </a:lvl5pPr>
            <a:lvl6pPr marL="2514600" indent="-228600" defTabSz="9652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52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52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5200" eaLnBrk="0" fontAlgn="base" hangingPunct="0">
              <a:spcBef>
                <a:spcPct val="30000"/>
              </a:spcBef>
              <a:spcAft>
                <a:spcPct val="0"/>
              </a:spcAft>
              <a:defRPr sz="1200">
                <a:solidFill>
                  <a:schemeClr val="tx1"/>
                </a:solidFill>
                <a:latin typeface="Times New Roman" panose="02020603050405020304" pitchFamily="18" charset="0"/>
              </a:defRPr>
            </a:lvl9pPr>
          </a:lstStyle>
          <a:p>
            <a:pPr algn="r" eaLnBrk="1" hangingPunct="1">
              <a:lnSpc>
                <a:spcPct val="100000"/>
              </a:lnSpc>
              <a:spcBef>
                <a:spcPct val="0"/>
              </a:spcBef>
            </a:pPr>
            <a:fld id="{B0FC839B-6993-4552-93D0-3643498E687C}" type="slidenum">
              <a:rPr kumimoji="1" lang="zh-CN" altLang="en-US" sz="1300">
                <a:latin typeface="Times New Roman" panose="02020603050405020304" pitchFamily="18" charset="0"/>
              </a:rPr>
              <a:pPr algn="r" eaLnBrk="1" hangingPunct="1">
                <a:lnSpc>
                  <a:spcPct val="100000"/>
                </a:lnSpc>
                <a:spcBef>
                  <a:spcPct val="0"/>
                </a:spcBef>
              </a:pPr>
              <a:t>75</a:t>
            </a:fld>
            <a:endParaRPr kumimoji="1" lang="en-US" altLang="zh-CN" sz="1300">
              <a:latin typeface="Times New Roman" panose="02020603050405020304" pitchFamily="18" charset="0"/>
            </a:endParaRPr>
          </a:p>
        </p:txBody>
      </p:sp>
      <p:sp>
        <p:nvSpPr>
          <p:cNvPr id="156675" name="Rectangle 2">
            <a:extLst>
              <a:ext uri="{FF2B5EF4-FFF2-40B4-BE49-F238E27FC236}">
                <a16:creationId xmlns:a16="http://schemas.microsoft.com/office/drawing/2014/main" id="{19AE5FE8-A81B-4494-8BAB-0864C06183D3}"/>
              </a:ext>
            </a:extLst>
          </p:cNvPr>
          <p:cNvSpPr>
            <a:spLocks noGrp="1" noRot="1" noChangeAspect="1" noChangeArrowheads="1" noTextEdit="1"/>
          </p:cNvSpPr>
          <p:nvPr>
            <p:ph type="sldImg"/>
          </p:nvPr>
        </p:nvSpPr>
        <p:spPr>
          <a:xfrm>
            <a:off x="987425" y="642938"/>
            <a:ext cx="5137150" cy="3852862"/>
          </a:xfrm>
        </p:spPr>
      </p:sp>
      <p:sp>
        <p:nvSpPr>
          <p:cNvPr id="156676" name="Rectangle 3">
            <a:extLst>
              <a:ext uri="{FF2B5EF4-FFF2-40B4-BE49-F238E27FC236}">
                <a16:creationId xmlns:a16="http://schemas.microsoft.com/office/drawing/2014/main" id="{302286FC-B369-4FFD-BEAA-6F4D63F1CAF9}"/>
              </a:ext>
            </a:extLst>
          </p:cNvPr>
          <p:cNvSpPr>
            <a:spLocks noGrp="1" noChangeArrowheads="1"/>
          </p:cNvSpPr>
          <p:nvPr>
            <p:ph type="body" idx="1"/>
          </p:nvPr>
        </p:nvSpPr>
        <p:spPr>
          <a:noFill/>
        </p:spPr>
        <p:txBody>
          <a:bodyPr lIns="91376" tIns="45689" rIns="91376" bIns="45689"/>
          <a:lstStyle/>
          <a:p>
            <a:pPr eaLnBrk="1" hangingPunct="1"/>
            <a:endParaRPr lang="zh-CN" altLang="en-US"/>
          </a:p>
        </p:txBody>
      </p:sp>
    </p:spTree>
    <p:extLst>
      <p:ext uri="{BB962C8B-B14F-4D97-AF65-F5344CB8AC3E}">
        <p14:creationId xmlns:p14="http://schemas.microsoft.com/office/powerpoint/2010/main" val="348264357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图中最上面的主存中的页表采用的时两级页表方式，将页表分为页目录表和页表。</a:t>
            </a:r>
            <a:endParaRPr lang="zh-CN" altLang="en-US"/>
          </a:p>
        </p:txBody>
      </p:sp>
    </p:spTree>
    <p:extLst>
      <p:ext uri="{BB962C8B-B14F-4D97-AF65-F5344CB8AC3E}">
        <p14:creationId xmlns:p14="http://schemas.microsoft.com/office/powerpoint/2010/main" val="35815163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txBox="1">
            <a:spLocks noGrp="1" noChangeArrowheads="1"/>
          </p:cNvSpPr>
          <p:nvPr/>
        </p:nvSpPr>
        <p:spPr bwMode="auto">
          <a:xfrm>
            <a:off x="4024313" y="9723438"/>
            <a:ext cx="3074987"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575" tIns="48288" rIns="96575" bIns="48288" anchor="b"/>
          <a:lstStyle>
            <a:lvl1pPr algn="just" defTabSz="965200">
              <a:lnSpc>
                <a:spcPct val="90000"/>
              </a:lnSpc>
              <a:spcBef>
                <a:spcPct val="40000"/>
              </a:spcBef>
              <a:defRPr sz="1100">
                <a:solidFill>
                  <a:schemeClr val="tx1"/>
                </a:solidFill>
                <a:latin typeface="Arial" panose="020B0604020202020204" pitchFamily="34" charset="0"/>
              </a:defRPr>
            </a:lvl1pPr>
            <a:lvl2pPr marL="742950" indent="-285750" defTabSz="965200">
              <a:spcBef>
                <a:spcPct val="30000"/>
              </a:spcBef>
              <a:defRPr sz="1200">
                <a:solidFill>
                  <a:schemeClr val="tx1"/>
                </a:solidFill>
                <a:latin typeface="Times New Roman" panose="02020603050405020304" pitchFamily="18" charset="0"/>
              </a:defRPr>
            </a:lvl2pPr>
            <a:lvl3pPr marL="1143000" indent="-228600" defTabSz="965200">
              <a:spcBef>
                <a:spcPct val="30000"/>
              </a:spcBef>
              <a:defRPr sz="1200">
                <a:solidFill>
                  <a:schemeClr val="tx1"/>
                </a:solidFill>
                <a:latin typeface="Times New Roman" panose="02020603050405020304" pitchFamily="18" charset="0"/>
              </a:defRPr>
            </a:lvl3pPr>
            <a:lvl4pPr marL="1600200" indent="-228600" defTabSz="965200">
              <a:spcBef>
                <a:spcPct val="30000"/>
              </a:spcBef>
              <a:defRPr sz="1200">
                <a:solidFill>
                  <a:schemeClr val="tx1"/>
                </a:solidFill>
                <a:latin typeface="Times New Roman" panose="02020603050405020304" pitchFamily="18" charset="0"/>
              </a:defRPr>
            </a:lvl4pPr>
            <a:lvl5pPr marL="2057400" indent="-228600" defTabSz="965200">
              <a:spcBef>
                <a:spcPct val="30000"/>
              </a:spcBef>
              <a:defRPr sz="1200">
                <a:solidFill>
                  <a:schemeClr val="tx1"/>
                </a:solidFill>
                <a:latin typeface="Times New Roman" panose="02020603050405020304" pitchFamily="18" charset="0"/>
              </a:defRPr>
            </a:lvl5pPr>
            <a:lvl6pPr marL="2514600" indent="-228600" defTabSz="9652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52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52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5200" eaLnBrk="0" fontAlgn="base" hangingPunct="0">
              <a:spcBef>
                <a:spcPct val="30000"/>
              </a:spcBef>
              <a:spcAft>
                <a:spcPct val="0"/>
              </a:spcAft>
              <a:defRPr sz="1200">
                <a:solidFill>
                  <a:schemeClr val="tx1"/>
                </a:solidFill>
                <a:latin typeface="Times New Roman" panose="02020603050405020304" pitchFamily="18" charset="0"/>
              </a:defRPr>
            </a:lvl9pPr>
          </a:lstStyle>
          <a:p>
            <a:pPr algn="r" eaLnBrk="1" hangingPunct="1">
              <a:lnSpc>
                <a:spcPct val="100000"/>
              </a:lnSpc>
              <a:spcBef>
                <a:spcPct val="0"/>
              </a:spcBef>
            </a:pPr>
            <a:fld id="{D910DFC9-5EBD-4F07-9691-E7821528604E}" type="slidenum">
              <a:rPr kumimoji="1" lang="zh-CN" altLang="en-US" sz="1300">
                <a:latin typeface="Times New Roman" panose="02020603050405020304" pitchFamily="18" charset="0"/>
              </a:rPr>
              <a:pPr algn="r" eaLnBrk="1" hangingPunct="1">
                <a:lnSpc>
                  <a:spcPct val="100000"/>
                </a:lnSpc>
                <a:spcBef>
                  <a:spcPct val="0"/>
                </a:spcBef>
              </a:pPr>
              <a:t>15</a:t>
            </a:fld>
            <a:endParaRPr kumimoji="1" lang="en-US" altLang="zh-CN" sz="1300">
              <a:latin typeface="Times New Roman" panose="02020603050405020304" pitchFamily="18" charset="0"/>
            </a:endParaRPr>
          </a:p>
        </p:txBody>
      </p:sp>
      <p:sp>
        <p:nvSpPr>
          <p:cNvPr id="21507" name="Rectangle 2"/>
          <p:cNvSpPr>
            <a:spLocks noGrp="1" noRot="1" noChangeAspect="1" noChangeArrowheads="1" noTextEdit="1"/>
          </p:cNvSpPr>
          <p:nvPr>
            <p:ph type="sldImg"/>
          </p:nvPr>
        </p:nvSpPr>
        <p:spPr>
          <a:xfrm>
            <a:off x="990600" y="766763"/>
            <a:ext cx="5118100" cy="3838575"/>
          </a:xfrm>
        </p:spPr>
      </p:sp>
      <p:sp>
        <p:nvSpPr>
          <p:cNvPr id="21508" name="Rectangle 3"/>
          <p:cNvSpPr>
            <a:spLocks noGrp="1" noChangeArrowheads="1"/>
          </p:cNvSpPr>
          <p:nvPr>
            <p:ph type="body" idx="1"/>
          </p:nvPr>
        </p:nvSpPr>
        <p:spPr>
          <a:xfrm>
            <a:off x="947738" y="4860925"/>
            <a:ext cx="5203825" cy="4606925"/>
          </a:xfrm>
          <a:noFill/>
        </p:spPr>
        <p:txBody>
          <a:bodyPr lIns="96575" tIns="48288" rIns="96575" bIns="48288"/>
          <a:lstStyle/>
          <a:p>
            <a:pPr marL="457200" lvl="1" indent="0" eaLnBrk="1" hangingPunct="1"/>
            <a:r>
              <a:rPr lang="zh-CN" altLang="en-US"/>
              <a:t>位片式（双方向译码，二维地址驱动）</a:t>
            </a:r>
          </a:p>
          <a:p>
            <a:pPr marL="457200" lvl="1" indent="0" eaLnBrk="1" hangingPunct="1">
              <a:buFont typeface="Wingdings" panose="05000000000000000000" pitchFamily="2" charset="2"/>
              <a:buNone/>
            </a:pPr>
            <a:r>
              <a:rPr lang="zh-CN" altLang="en-US">
                <a:solidFill>
                  <a:srgbClr val="006600"/>
                </a:solidFill>
              </a:rPr>
              <a:t>芯片阵列由行和列排列而成，每次只能读写行、列交叉处的一位数据。</a:t>
            </a:r>
          </a:p>
          <a:p>
            <a:pPr marL="457200" lvl="1" indent="0" eaLnBrk="1" hangingPunct="1">
              <a:buFont typeface="Wingdings" panose="05000000000000000000" pitchFamily="2" charset="2"/>
              <a:buNone/>
            </a:pPr>
            <a:r>
              <a:rPr lang="zh-CN" altLang="en-US">
                <a:solidFill>
                  <a:srgbClr val="006600"/>
                </a:solidFill>
              </a:rPr>
              <a:t>每个芯片只有一位读写电路。</a:t>
            </a:r>
          </a:p>
          <a:p>
            <a:pPr marL="457200" lvl="1" indent="0" eaLnBrk="1" hangingPunct="1">
              <a:buFont typeface="Wingdings" panose="05000000000000000000" pitchFamily="2" charset="2"/>
              <a:buNone/>
            </a:pPr>
            <a:r>
              <a:rPr lang="zh-CN" altLang="en-US">
                <a:solidFill>
                  <a:srgbClr val="006600"/>
                </a:solidFill>
              </a:rPr>
              <a:t>在字和位方向上都能扩充，但需有片选信号。</a:t>
            </a:r>
          </a:p>
          <a:p>
            <a:pPr eaLnBrk="1" hangingPunct="1">
              <a:spcBef>
                <a:spcPct val="20000"/>
              </a:spcBef>
            </a:pPr>
            <a:endParaRPr lang="zh-CN" altLang="en-US" sz="2200">
              <a:latin typeface="宋体" panose="02010600030101010101" pitchFamily="2" charset="-122"/>
            </a:endParaRPr>
          </a:p>
          <a:p>
            <a:pPr eaLnBrk="1" hangingPunct="1">
              <a:spcBef>
                <a:spcPct val="20000"/>
              </a:spcBef>
            </a:pPr>
            <a:r>
              <a:rPr lang="zh-CN" altLang="en-US" sz="2200">
                <a:latin typeface="宋体" panose="02010600030101010101" pitchFamily="2" charset="-122"/>
              </a:rPr>
              <a:t>问题：对于一个具有2</a:t>
            </a:r>
            <a:r>
              <a:rPr lang="en-US" altLang="zh-CN" sz="2200" baseline="30000">
                <a:latin typeface="宋体" panose="02010600030101010101" pitchFamily="2" charset="-122"/>
              </a:rPr>
              <a:t>n</a:t>
            </a:r>
            <a:r>
              <a:rPr lang="zh-CN" altLang="en-US" sz="2200">
                <a:latin typeface="宋体" panose="02010600030101010101" pitchFamily="2" charset="-122"/>
              </a:rPr>
              <a:t>个单元的位片式芯片，其地址译码驱动（选择）线的条数为多少？</a:t>
            </a:r>
            <a:endParaRPr lang="en-US" altLang="zh-CN" sz="2200" baseline="30000">
              <a:solidFill>
                <a:srgbClr val="800000"/>
              </a:solidFill>
              <a:latin typeface="宋体" panose="02010600030101010101" pitchFamily="2" charset="-122"/>
            </a:endParaRPr>
          </a:p>
          <a:p>
            <a:pPr eaLnBrk="1" hangingPunct="1">
              <a:spcBef>
                <a:spcPct val="20000"/>
              </a:spcBef>
            </a:pPr>
            <a:r>
              <a:rPr lang="zh-CN" altLang="en-US" sz="2200">
                <a:solidFill>
                  <a:srgbClr val="800000"/>
                </a:solidFill>
                <a:latin typeface="宋体" panose="02010600030101010101" pitchFamily="2" charset="-122"/>
              </a:rPr>
              <a:t>2</a:t>
            </a:r>
            <a:r>
              <a:rPr lang="en-US" altLang="zh-CN" sz="2200" baseline="30000">
                <a:solidFill>
                  <a:srgbClr val="800000"/>
                </a:solidFill>
                <a:latin typeface="宋体" panose="02010600030101010101" pitchFamily="2" charset="-122"/>
              </a:rPr>
              <a:t>n/2</a:t>
            </a:r>
            <a:r>
              <a:rPr lang="zh-CN" altLang="en-US" sz="2200">
                <a:solidFill>
                  <a:srgbClr val="800000"/>
                </a:solidFill>
                <a:latin typeface="宋体" panose="02010600030101010101" pitchFamily="2" charset="-122"/>
              </a:rPr>
              <a:t> +2</a:t>
            </a:r>
            <a:r>
              <a:rPr lang="en-US" altLang="zh-CN" sz="2200" baseline="30000">
                <a:solidFill>
                  <a:srgbClr val="800000"/>
                </a:solidFill>
                <a:latin typeface="宋体" panose="02010600030101010101" pitchFamily="2" charset="-122"/>
              </a:rPr>
              <a:t>n/2</a:t>
            </a:r>
          </a:p>
          <a:p>
            <a:pPr eaLnBrk="1" hangingPunct="1"/>
            <a:endParaRPr lang="zh-CN" altLang="en-US"/>
          </a:p>
        </p:txBody>
      </p:sp>
    </p:spTree>
    <p:extLst>
      <p:ext uri="{BB962C8B-B14F-4D97-AF65-F5344CB8AC3E}">
        <p14:creationId xmlns:p14="http://schemas.microsoft.com/office/powerpoint/2010/main" val="10135018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245967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4628646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2624207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txBox="1">
            <a:spLocks noGrp="1" noChangeArrowheads="1"/>
          </p:cNvSpPr>
          <p:nvPr/>
        </p:nvSpPr>
        <p:spPr bwMode="auto">
          <a:xfrm>
            <a:off x="4024313" y="9723438"/>
            <a:ext cx="3074987"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575" tIns="48288" rIns="96575" bIns="48288" anchor="b"/>
          <a:lstStyle>
            <a:lvl1pPr algn="just" defTabSz="965200">
              <a:lnSpc>
                <a:spcPct val="90000"/>
              </a:lnSpc>
              <a:spcBef>
                <a:spcPct val="40000"/>
              </a:spcBef>
              <a:defRPr sz="1100">
                <a:solidFill>
                  <a:schemeClr val="tx1"/>
                </a:solidFill>
                <a:latin typeface="Arial" panose="020B0604020202020204" pitchFamily="34" charset="0"/>
              </a:defRPr>
            </a:lvl1pPr>
            <a:lvl2pPr marL="742950" indent="-285750" defTabSz="965200">
              <a:spcBef>
                <a:spcPct val="30000"/>
              </a:spcBef>
              <a:defRPr sz="1200">
                <a:solidFill>
                  <a:schemeClr val="tx1"/>
                </a:solidFill>
                <a:latin typeface="Times New Roman" panose="02020603050405020304" pitchFamily="18" charset="0"/>
              </a:defRPr>
            </a:lvl2pPr>
            <a:lvl3pPr marL="1143000" indent="-228600" defTabSz="965200">
              <a:spcBef>
                <a:spcPct val="30000"/>
              </a:spcBef>
              <a:defRPr sz="1200">
                <a:solidFill>
                  <a:schemeClr val="tx1"/>
                </a:solidFill>
                <a:latin typeface="Times New Roman" panose="02020603050405020304" pitchFamily="18" charset="0"/>
              </a:defRPr>
            </a:lvl3pPr>
            <a:lvl4pPr marL="1600200" indent="-228600" defTabSz="965200">
              <a:spcBef>
                <a:spcPct val="30000"/>
              </a:spcBef>
              <a:defRPr sz="1200">
                <a:solidFill>
                  <a:schemeClr val="tx1"/>
                </a:solidFill>
                <a:latin typeface="Times New Roman" panose="02020603050405020304" pitchFamily="18" charset="0"/>
              </a:defRPr>
            </a:lvl4pPr>
            <a:lvl5pPr marL="2057400" indent="-228600" defTabSz="965200">
              <a:spcBef>
                <a:spcPct val="30000"/>
              </a:spcBef>
              <a:defRPr sz="1200">
                <a:solidFill>
                  <a:schemeClr val="tx1"/>
                </a:solidFill>
                <a:latin typeface="Times New Roman" panose="02020603050405020304" pitchFamily="18" charset="0"/>
              </a:defRPr>
            </a:lvl5pPr>
            <a:lvl6pPr marL="2514600" indent="-228600" defTabSz="9652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52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52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5200" eaLnBrk="0" fontAlgn="base" hangingPunct="0">
              <a:spcBef>
                <a:spcPct val="30000"/>
              </a:spcBef>
              <a:spcAft>
                <a:spcPct val="0"/>
              </a:spcAft>
              <a:defRPr sz="1200">
                <a:solidFill>
                  <a:schemeClr val="tx1"/>
                </a:solidFill>
                <a:latin typeface="Times New Roman" panose="02020603050405020304" pitchFamily="18" charset="0"/>
              </a:defRPr>
            </a:lvl9pPr>
          </a:lstStyle>
          <a:p>
            <a:pPr algn="r" eaLnBrk="1" hangingPunct="1">
              <a:lnSpc>
                <a:spcPct val="100000"/>
              </a:lnSpc>
              <a:spcBef>
                <a:spcPct val="0"/>
              </a:spcBef>
            </a:pPr>
            <a:fld id="{6906BB93-A6D5-4EC5-A1A8-A79A73063B19}" type="slidenum">
              <a:rPr kumimoji="1" lang="zh-CN" altLang="en-US" sz="1300">
                <a:latin typeface="Times New Roman" panose="02020603050405020304" pitchFamily="18" charset="0"/>
              </a:rPr>
              <a:pPr algn="r" eaLnBrk="1" hangingPunct="1">
                <a:lnSpc>
                  <a:spcPct val="100000"/>
                </a:lnSpc>
                <a:spcBef>
                  <a:spcPct val="0"/>
                </a:spcBef>
              </a:pPr>
              <a:t>32</a:t>
            </a:fld>
            <a:endParaRPr kumimoji="1" lang="en-US" altLang="zh-CN" sz="1300">
              <a:latin typeface="Times New Roman" panose="02020603050405020304" pitchFamily="18" charset="0"/>
            </a:endParaRPr>
          </a:p>
        </p:txBody>
      </p:sp>
      <p:sp>
        <p:nvSpPr>
          <p:cNvPr id="39939" name="Rectangle 2"/>
          <p:cNvSpPr>
            <a:spLocks noGrp="1" noRot="1" noChangeAspect="1" noChangeArrowheads="1" noTextEdit="1"/>
          </p:cNvSpPr>
          <p:nvPr>
            <p:ph type="sldImg"/>
          </p:nvPr>
        </p:nvSpPr>
        <p:spPr>
          <a:xfrm>
            <a:off x="990600" y="766763"/>
            <a:ext cx="5118100" cy="3838575"/>
          </a:xfrm>
        </p:spPr>
      </p:sp>
      <p:sp>
        <p:nvSpPr>
          <p:cNvPr id="39940" name="Rectangle 3"/>
          <p:cNvSpPr>
            <a:spLocks noGrp="1" noChangeArrowheads="1"/>
          </p:cNvSpPr>
          <p:nvPr>
            <p:ph type="body" idx="1"/>
          </p:nvPr>
        </p:nvSpPr>
        <p:spPr>
          <a:xfrm>
            <a:off x="708025" y="4859338"/>
            <a:ext cx="5683250" cy="4608512"/>
          </a:xfrm>
          <a:noFill/>
        </p:spPr>
        <p:txBody>
          <a:bodyPr lIns="96575" tIns="48288" rIns="96575" bIns="48288"/>
          <a:lstStyle/>
          <a:p>
            <a:pPr eaLnBrk="1" hangingPunct="1"/>
            <a:r>
              <a:rPr lang="zh-CN" altLang="en-US" dirty="0"/>
              <a:t>参考阅读材料</a:t>
            </a:r>
            <a:r>
              <a:rPr lang="en-US" altLang="zh-CN" dirty="0"/>
              <a:t>2.3</a:t>
            </a:r>
            <a:r>
              <a:rPr lang="zh-CN" altLang="en-US" dirty="0"/>
              <a:t>中的介绍</a:t>
            </a:r>
            <a:endParaRPr lang="en-US" altLang="zh-CN" dirty="0"/>
          </a:p>
          <a:p>
            <a:pPr eaLnBrk="1" hangingPunct="1"/>
            <a:r>
              <a:rPr lang="en-US" altLang="zh-CN" dirty="0"/>
              <a:t>2011</a:t>
            </a:r>
            <a:r>
              <a:rPr lang="zh-CN" altLang="en-US" dirty="0"/>
              <a:t>年</a:t>
            </a:r>
            <a:r>
              <a:rPr lang="en-US" altLang="zh-CN" dirty="0"/>
              <a:t>1</a:t>
            </a:r>
            <a:r>
              <a:rPr lang="zh-CN" altLang="en-US" dirty="0"/>
              <a:t>月三星发布第一个</a:t>
            </a:r>
            <a:r>
              <a:rPr lang="en-US" altLang="zh-CN" dirty="0"/>
              <a:t>DDR4</a:t>
            </a:r>
            <a:r>
              <a:rPr lang="zh-CN" altLang="en-US" dirty="0"/>
              <a:t>产品，</a:t>
            </a:r>
            <a:r>
              <a:rPr lang="en-US" altLang="zh-CN" dirty="0"/>
              <a:t>2020</a:t>
            </a:r>
            <a:r>
              <a:rPr lang="zh-CN" altLang="en-US" dirty="0"/>
              <a:t>年</a:t>
            </a:r>
            <a:r>
              <a:rPr lang="en-US" altLang="zh-CN" dirty="0"/>
              <a:t>10</a:t>
            </a:r>
            <a:r>
              <a:rPr lang="zh-CN" altLang="en-US" dirty="0"/>
              <a:t>月</a:t>
            </a:r>
            <a:r>
              <a:rPr lang="zh-CN" altLang="en-US" sz="1100" b="0" i="0" kern="1200" dirty="0">
                <a:solidFill>
                  <a:schemeClr val="tx1"/>
                </a:solidFill>
                <a:effectLst/>
                <a:latin typeface="Arial" panose="020B0604020202020204" pitchFamily="34" charset="0"/>
                <a:ea typeface="+mn-ea"/>
                <a:cs typeface="+mn-cs"/>
              </a:rPr>
              <a:t>韩国存储巨头</a:t>
            </a:r>
            <a:r>
              <a:rPr lang="en-US" altLang="zh-CN" sz="1100" b="0" i="0" kern="1200" dirty="0">
                <a:solidFill>
                  <a:schemeClr val="tx1"/>
                </a:solidFill>
                <a:effectLst/>
                <a:latin typeface="Arial" panose="020B0604020202020204" pitchFamily="34" charset="0"/>
                <a:ea typeface="+mn-ea"/>
                <a:cs typeface="+mn-cs"/>
              </a:rPr>
              <a:t>SK</a:t>
            </a:r>
            <a:r>
              <a:rPr lang="zh-CN" altLang="en-US" sz="1100" b="0" i="0" kern="1200" dirty="0">
                <a:solidFill>
                  <a:schemeClr val="tx1"/>
                </a:solidFill>
                <a:effectLst/>
                <a:latin typeface="Arial" panose="020B0604020202020204" pitchFamily="34" charset="0"/>
                <a:ea typeface="+mn-ea"/>
                <a:cs typeface="+mn-cs"/>
              </a:rPr>
              <a:t>海力士发布第一个</a:t>
            </a:r>
            <a:r>
              <a:rPr lang="en-US" altLang="zh-CN" sz="1100" b="0" i="0" kern="1200" dirty="0">
                <a:solidFill>
                  <a:schemeClr val="tx1"/>
                </a:solidFill>
                <a:effectLst/>
                <a:latin typeface="Arial" panose="020B0604020202020204" pitchFamily="34" charset="0"/>
                <a:ea typeface="+mn-ea"/>
                <a:cs typeface="+mn-cs"/>
              </a:rPr>
              <a:t>DDR5</a:t>
            </a:r>
            <a:r>
              <a:rPr lang="zh-CN" altLang="en-US" sz="1100" b="0" i="0" kern="1200" dirty="0">
                <a:solidFill>
                  <a:schemeClr val="tx1"/>
                </a:solidFill>
                <a:effectLst/>
                <a:latin typeface="Arial" panose="020B0604020202020204" pitchFamily="34" charset="0"/>
                <a:ea typeface="+mn-ea"/>
                <a:cs typeface="+mn-cs"/>
              </a:rPr>
              <a:t>产品</a:t>
            </a:r>
            <a:endParaRPr lang="zh-CN" altLang="en-US" dirty="0"/>
          </a:p>
        </p:txBody>
      </p:sp>
    </p:spTree>
    <p:extLst>
      <p:ext uri="{BB962C8B-B14F-4D97-AF65-F5344CB8AC3E}">
        <p14:creationId xmlns:p14="http://schemas.microsoft.com/office/powerpoint/2010/main" val="15819056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txBox="1">
            <a:spLocks noGrp="1" noChangeArrowheads="1"/>
          </p:cNvSpPr>
          <p:nvPr/>
        </p:nvSpPr>
        <p:spPr bwMode="auto">
          <a:xfrm>
            <a:off x="4024313" y="9723438"/>
            <a:ext cx="3074987"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575" tIns="48288" rIns="96575" bIns="48288" anchor="b"/>
          <a:lstStyle>
            <a:lvl1pPr algn="just" defTabSz="965200">
              <a:lnSpc>
                <a:spcPct val="90000"/>
              </a:lnSpc>
              <a:spcBef>
                <a:spcPct val="40000"/>
              </a:spcBef>
              <a:defRPr sz="1100">
                <a:solidFill>
                  <a:schemeClr val="tx1"/>
                </a:solidFill>
                <a:latin typeface="Arial" panose="020B0604020202020204" pitchFamily="34" charset="0"/>
              </a:defRPr>
            </a:lvl1pPr>
            <a:lvl2pPr marL="742950" indent="-285750" defTabSz="965200">
              <a:spcBef>
                <a:spcPct val="30000"/>
              </a:spcBef>
              <a:defRPr sz="1200">
                <a:solidFill>
                  <a:schemeClr val="tx1"/>
                </a:solidFill>
                <a:latin typeface="Times New Roman" panose="02020603050405020304" pitchFamily="18" charset="0"/>
              </a:defRPr>
            </a:lvl2pPr>
            <a:lvl3pPr marL="1143000" indent="-228600" defTabSz="965200">
              <a:spcBef>
                <a:spcPct val="30000"/>
              </a:spcBef>
              <a:defRPr sz="1200">
                <a:solidFill>
                  <a:schemeClr val="tx1"/>
                </a:solidFill>
                <a:latin typeface="Times New Roman" panose="02020603050405020304" pitchFamily="18" charset="0"/>
              </a:defRPr>
            </a:lvl3pPr>
            <a:lvl4pPr marL="1600200" indent="-228600" defTabSz="965200">
              <a:spcBef>
                <a:spcPct val="30000"/>
              </a:spcBef>
              <a:defRPr sz="1200">
                <a:solidFill>
                  <a:schemeClr val="tx1"/>
                </a:solidFill>
                <a:latin typeface="Times New Roman" panose="02020603050405020304" pitchFamily="18" charset="0"/>
              </a:defRPr>
            </a:lvl4pPr>
            <a:lvl5pPr marL="2057400" indent="-228600" defTabSz="965200">
              <a:spcBef>
                <a:spcPct val="30000"/>
              </a:spcBef>
              <a:defRPr sz="1200">
                <a:solidFill>
                  <a:schemeClr val="tx1"/>
                </a:solidFill>
                <a:latin typeface="Times New Roman" panose="02020603050405020304" pitchFamily="18" charset="0"/>
              </a:defRPr>
            </a:lvl5pPr>
            <a:lvl6pPr marL="2514600" indent="-228600" defTabSz="9652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52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52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5200" eaLnBrk="0" fontAlgn="base" hangingPunct="0">
              <a:spcBef>
                <a:spcPct val="30000"/>
              </a:spcBef>
              <a:spcAft>
                <a:spcPct val="0"/>
              </a:spcAft>
              <a:defRPr sz="1200">
                <a:solidFill>
                  <a:schemeClr val="tx1"/>
                </a:solidFill>
                <a:latin typeface="Times New Roman" panose="02020603050405020304" pitchFamily="18" charset="0"/>
              </a:defRPr>
            </a:lvl9pPr>
          </a:lstStyle>
          <a:p>
            <a:pPr algn="r" eaLnBrk="1" hangingPunct="1">
              <a:lnSpc>
                <a:spcPct val="100000"/>
              </a:lnSpc>
              <a:spcBef>
                <a:spcPct val="0"/>
              </a:spcBef>
            </a:pPr>
            <a:fld id="{BCED1989-ABA0-4F46-AFC8-C631B048F72D}" type="slidenum">
              <a:rPr kumimoji="1" lang="zh-CN" altLang="en-US" sz="1300">
                <a:latin typeface="Times New Roman" panose="02020603050405020304" pitchFamily="18" charset="0"/>
              </a:rPr>
              <a:pPr algn="r" eaLnBrk="1" hangingPunct="1">
                <a:lnSpc>
                  <a:spcPct val="100000"/>
                </a:lnSpc>
                <a:spcBef>
                  <a:spcPct val="0"/>
                </a:spcBef>
              </a:pPr>
              <a:t>33</a:t>
            </a:fld>
            <a:endParaRPr kumimoji="1" lang="en-US" altLang="zh-CN" sz="1300">
              <a:latin typeface="Times New Roman" panose="02020603050405020304" pitchFamily="18" charset="0"/>
            </a:endParaRPr>
          </a:p>
        </p:txBody>
      </p:sp>
      <p:sp>
        <p:nvSpPr>
          <p:cNvPr id="41987" name="Rectangle 2"/>
          <p:cNvSpPr>
            <a:spLocks noGrp="1" noRot="1" noChangeAspect="1" noChangeArrowheads="1" noTextEdit="1"/>
          </p:cNvSpPr>
          <p:nvPr>
            <p:ph type="sldImg"/>
          </p:nvPr>
        </p:nvSpPr>
        <p:spPr>
          <a:xfrm>
            <a:off x="990600" y="766763"/>
            <a:ext cx="5118100" cy="3838575"/>
          </a:xfrm>
        </p:spPr>
      </p:sp>
      <p:sp>
        <p:nvSpPr>
          <p:cNvPr id="41988" name="Rectangle 3"/>
          <p:cNvSpPr>
            <a:spLocks noGrp="1" noChangeArrowheads="1"/>
          </p:cNvSpPr>
          <p:nvPr>
            <p:ph type="body" idx="1"/>
          </p:nvPr>
        </p:nvSpPr>
        <p:spPr>
          <a:xfrm>
            <a:off x="947738" y="4860925"/>
            <a:ext cx="5203825" cy="4606925"/>
          </a:xfrm>
          <a:noFill/>
        </p:spPr>
        <p:txBody>
          <a:bodyPr lIns="96575" tIns="48288" rIns="96575" bIns="48288"/>
          <a:lstStyle/>
          <a:p>
            <a:pPr eaLnBrk="1" hangingPunct="1"/>
            <a:r>
              <a:rPr lang="zh-CN" altLang="en-US" dirty="0">
                <a:solidFill>
                  <a:srgbClr val="800000"/>
                </a:solidFill>
                <a:latin typeface="隶书" panose="02010509060101010101" pitchFamily="49" charset="-122"/>
                <a:ea typeface="隶书" panose="02010509060101010101" pitchFamily="49" charset="-122"/>
              </a:rPr>
              <a:t>前面我们已经介绍了</a:t>
            </a:r>
            <a:r>
              <a:rPr lang="en-US" altLang="zh-CN" dirty="0" err="1">
                <a:solidFill>
                  <a:srgbClr val="800000"/>
                </a:solidFill>
                <a:latin typeface="隶书" panose="02010509060101010101" pitchFamily="49" charset="-122"/>
                <a:ea typeface="隶书" panose="02010509060101010101" pitchFamily="49" charset="-122"/>
              </a:rPr>
              <a:t>Register,SRAM,DRAM</a:t>
            </a:r>
            <a:r>
              <a:rPr lang="en-US" altLang="zh-CN" dirty="0">
                <a:solidFill>
                  <a:srgbClr val="800000"/>
                </a:solidFill>
                <a:latin typeface="隶书" panose="02010509060101010101" pitchFamily="49" charset="-122"/>
                <a:ea typeface="隶书" panose="02010509060101010101" pitchFamily="49" charset="-122"/>
              </a:rPr>
              <a:t>, Hard Disk , Magnetic Tape and Optical Disk. </a:t>
            </a:r>
            <a:r>
              <a:rPr lang="zh-CN" altLang="en-US" dirty="0">
                <a:solidFill>
                  <a:srgbClr val="800000"/>
                </a:solidFill>
                <a:latin typeface="隶书" panose="02010509060101010101" pitchFamily="49" charset="-122"/>
                <a:ea typeface="隶书" panose="02010509060101010101" pitchFamily="49" charset="-122"/>
              </a:rPr>
              <a:t>从使用和维护角度来说，计算机最好使用一个容量极大而速度极快的存储器。但往往做不到。因而采用一种分级体系结构，使各种不同功能/容量/速度/价格的存储器相互协调以构成最佳性能的存储系统。</a:t>
            </a:r>
          </a:p>
          <a:p>
            <a:pPr eaLnBrk="1" hangingPunct="1"/>
            <a:r>
              <a:rPr lang="zh-CN" altLang="en-US" dirty="0">
                <a:solidFill>
                  <a:srgbClr val="800000"/>
                </a:solidFill>
                <a:latin typeface="隶书" panose="02010509060101010101" pitchFamily="49" charset="-122"/>
                <a:ea typeface="隶书" panose="02010509060101010101" pitchFamily="49" charset="-122"/>
              </a:rPr>
              <a:t>调查</a:t>
            </a:r>
            <a:r>
              <a:rPr lang="en-US" altLang="zh-CN" dirty="0">
                <a:solidFill>
                  <a:srgbClr val="800000"/>
                </a:solidFill>
                <a:latin typeface="隶书" panose="02010509060101010101" pitchFamily="49" charset="-122"/>
                <a:ea typeface="隶书" panose="02010509060101010101" pitchFamily="49" charset="-122"/>
              </a:rPr>
              <a:t>???</a:t>
            </a:r>
          </a:p>
        </p:txBody>
      </p:sp>
    </p:spTree>
    <p:extLst>
      <p:ext uri="{BB962C8B-B14F-4D97-AF65-F5344CB8AC3E}">
        <p14:creationId xmlns:p14="http://schemas.microsoft.com/office/powerpoint/2010/main" val="1823985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txBox="1">
            <a:spLocks noGrp="1" noChangeArrowheads="1"/>
          </p:cNvSpPr>
          <p:nvPr/>
        </p:nvSpPr>
        <p:spPr bwMode="auto">
          <a:xfrm>
            <a:off x="4024313" y="9723438"/>
            <a:ext cx="3074987"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575" tIns="48288" rIns="96575" bIns="48288" anchor="b"/>
          <a:lstStyle>
            <a:lvl1pPr algn="just" defTabSz="965200">
              <a:lnSpc>
                <a:spcPct val="90000"/>
              </a:lnSpc>
              <a:spcBef>
                <a:spcPct val="40000"/>
              </a:spcBef>
              <a:defRPr sz="1100">
                <a:solidFill>
                  <a:schemeClr val="tx1"/>
                </a:solidFill>
                <a:latin typeface="Arial" panose="020B0604020202020204" pitchFamily="34" charset="0"/>
              </a:defRPr>
            </a:lvl1pPr>
            <a:lvl2pPr marL="742950" indent="-285750" defTabSz="965200">
              <a:spcBef>
                <a:spcPct val="30000"/>
              </a:spcBef>
              <a:defRPr sz="1200">
                <a:solidFill>
                  <a:schemeClr val="tx1"/>
                </a:solidFill>
                <a:latin typeface="Times New Roman" panose="02020603050405020304" pitchFamily="18" charset="0"/>
              </a:defRPr>
            </a:lvl2pPr>
            <a:lvl3pPr marL="1143000" indent="-228600" defTabSz="965200">
              <a:spcBef>
                <a:spcPct val="30000"/>
              </a:spcBef>
              <a:defRPr sz="1200">
                <a:solidFill>
                  <a:schemeClr val="tx1"/>
                </a:solidFill>
                <a:latin typeface="Times New Roman" panose="02020603050405020304" pitchFamily="18" charset="0"/>
              </a:defRPr>
            </a:lvl3pPr>
            <a:lvl4pPr marL="1600200" indent="-228600" defTabSz="965200">
              <a:spcBef>
                <a:spcPct val="30000"/>
              </a:spcBef>
              <a:defRPr sz="1200">
                <a:solidFill>
                  <a:schemeClr val="tx1"/>
                </a:solidFill>
                <a:latin typeface="Times New Roman" panose="02020603050405020304" pitchFamily="18" charset="0"/>
              </a:defRPr>
            </a:lvl4pPr>
            <a:lvl5pPr marL="2057400" indent="-228600" defTabSz="965200">
              <a:spcBef>
                <a:spcPct val="30000"/>
              </a:spcBef>
              <a:defRPr sz="1200">
                <a:solidFill>
                  <a:schemeClr val="tx1"/>
                </a:solidFill>
                <a:latin typeface="Times New Roman" panose="02020603050405020304" pitchFamily="18" charset="0"/>
              </a:defRPr>
            </a:lvl5pPr>
            <a:lvl6pPr marL="2514600" indent="-228600" defTabSz="9652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52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52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5200" eaLnBrk="0" fontAlgn="base" hangingPunct="0">
              <a:spcBef>
                <a:spcPct val="30000"/>
              </a:spcBef>
              <a:spcAft>
                <a:spcPct val="0"/>
              </a:spcAft>
              <a:defRPr sz="1200">
                <a:solidFill>
                  <a:schemeClr val="tx1"/>
                </a:solidFill>
                <a:latin typeface="Times New Roman" panose="02020603050405020304" pitchFamily="18" charset="0"/>
              </a:defRPr>
            </a:lvl9pPr>
          </a:lstStyle>
          <a:p>
            <a:pPr algn="r" eaLnBrk="1" hangingPunct="1">
              <a:lnSpc>
                <a:spcPct val="100000"/>
              </a:lnSpc>
              <a:spcBef>
                <a:spcPct val="0"/>
              </a:spcBef>
            </a:pPr>
            <a:fld id="{6094F803-857B-4162-ABDD-BDF8D5896F47}" type="slidenum">
              <a:rPr kumimoji="1" lang="zh-CN" altLang="en-US" sz="1300">
                <a:latin typeface="Times New Roman" panose="02020603050405020304" pitchFamily="18" charset="0"/>
              </a:rPr>
              <a:pPr algn="r" eaLnBrk="1" hangingPunct="1">
                <a:lnSpc>
                  <a:spcPct val="100000"/>
                </a:lnSpc>
                <a:spcBef>
                  <a:spcPct val="0"/>
                </a:spcBef>
              </a:pPr>
              <a:t>43</a:t>
            </a:fld>
            <a:endParaRPr kumimoji="1" lang="en-US" altLang="zh-CN" sz="1300">
              <a:latin typeface="Times New Roman" panose="02020603050405020304" pitchFamily="18" charset="0"/>
            </a:endParaRPr>
          </a:p>
        </p:txBody>
      </p:sp>
      <p:sp>
        <p:nvSpPr>
          <p:cNvPr id="54275" name="Rectangle 2"/>
          <p:cNvSpPr>
            <a:spLocks noGrp="1" noRot="1" noChangeAspect="1" noChangeArrowheads="1" noTextEdit="1"/>
          </p:cNvSpPr>
          <p:nvPr>
            <p:ph type="sldImg"/>
          </p:nvPr>
        </p:nvSpPr>
        <p:spPr>
          <a:xfrm>
            <a:off x="990600" y="642938"/>
            <a:ext cx="5137150" cy="3852862"/>
          </a:xfrm>
        </p:spPr>
      </p:sp>
      <p:sp>
        <p:nvSpPr>
          <p:cNvPr id="54276" name="Rectangle 3"/>
          <p:cNvSpPr>
            <a:spLocks noGrp="1" noChangeArrowheads="1"/>
          </p:cNvSpPr>
          <p:nvPr>
            <p:ph type="body" idx="1"/>
          </p:nvPr>
        </p:nvSpPr>
        <p:spPr>
          <a:xfrm>
            <a:off x="533400" y="4665663"/>
            <a:ext cx="6118225" cy="4800600"/>
          </a:xfrm>
          <a:noFill/>
        </p:spPr>
        <p:txBody>
          <a:bodyPr lIns="91493" tIns="45746" rIns="91493" bIns="45746"/>
          <a:lstStyle/>
          <a:p>
            <a:pPr eaLnBrk="1" hangingPunct="1"/>
            <a:r>
              <a:rPr lang="en-US" altLang="zh-CN" dirty="0"/>
              <a:t>Data cache uses 1 byte as the smallest unit but instruction cache uses 1 word as the smallest units</a:t>
            </a:r>
          </a:p>
          <a:p>
            <a:pPr eaLnBrk="1" hangingPunct="1"/>
            <a:endParaRPr lang="en-US" altLang="zh-CN" dirty="0"/>
          </a:p>
          <a:p>
            <a:pPr eaLnBrk="1" hangingPunct="1"/>
            <a:r>
              <a:rPr lang="en-US" altLang="zh-CN" dirty="0"/>
              <a:t>This is yet another example showing that the byte select is divided into block offset and byte offset. Different computer systems have different designing choice. Designing shown in this example is good for both Instruction cache and data cache.</a:t>
            </a:r>
          </a:p>
          <a:p>
            <a:pPr eaLnBrk="1" hangingPunct="1"/>
            <a:endParaRPr lang="en-US" altLang="zh-CN" dirty="0"/>
          </a:p>
        </p:txBody>
      </p:sp>
    </p:spTree>
    <p:extLst>
      <p:ext uri="{BB962C8B-B14F-4D97-AF65-F5344CB8AC3E}">
        <p14:creationId xmlns:p14="http://schemas.microsoft.com/office/powerpoint/2010/main" val="25716689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灯片编号占位符 1"/>
          <p:cNvSpPr>
            <a:spLocks noGrp="1"/>
          </p:cNvSpPr>
          <p:nvPr>
            <p:ph type="sldNum" sz="quarter" idx="10"/>
          </p:nvPr>
        </p:nvSpPr>
        <p:spPr/>
        <p:txBody>
          <a:bodyPr/>
          <a:lstStyle>
            <a:lvl1pPr>
              <a:defRPr>
                <a:solidFill>
                  <a:schemeClr val="tx1"/>
                </a:solidFill>
              </a:defRPr>
            </a:lvl1pPr>
          </a:lstStyle>
          <a:p>
            <a:pPr>
              <a:defRPr/>
            </a:pPr>
            <a:fld id="{B7F242E4-6A5F-4123-B967-1CA66AE767CB}" type="slidenum">
              <a:rPr lang="zh-CN" altLang="en-US"/>
              <a:pPr>
                <a:defRPr/>
              </a:pPr>
              <a:t>‹#›</a:t>
            </a:fld>
            <a:endParaRPr lang="zh-CN" altLang="en-US"/>
          </a:p>
        </p:txBody>
      </p:sp>
    </p:spTree>
    <p:extLst>
      <p:ext uri="{BB962C8B-B14F-4D97-AF65-F5344CB8AC3E}">
        <p14:creationId xmlns:p14="http://schemas.microsoft.com/office/powerpoint/2010/main" val="19861595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lvl1pPr>
              <a:defRPr/>
            </a:lvl1pPr>
          </a:lstStyle>
          <a:p>
            <a:pPr>
              <a:defRPr/>
            </a:pPr>
            <a:fld id="{E5695708-78D6-49FC-AD1D-A92B2AA36AF2}" type="slidenum">
              <a:rPr lang="zh-CN" altLang="en-US"/>
              <a:pPr>
                <a:defRPr/>
              </a:pPr>
              <a:t>‹#›</a:t>
            </a:fld>
            <a:endParaRPr lang="zh-CN" altLang="en-US"/>
          </a:p>
        </p:txBody>
      </p:sp>
    </p:spTree>
    <p:extLst>
      <p:ext uri="{BB962C8B-B14F-4D97-AF65-F5344CB8AC3E}">
        <p14:creationId xmlns:p14="http://schemas.microsoft.com/office/powerpoint/2010/main" val="76989843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36538" y="128588"/>
            <a:ext cx="8807450" cy="528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500" tIns="25400" rIns="63500" bIns="25400" numCol="1" anchor="t" anchorCtr="0" compatLnSpc="1">
            <a:prstTxWarp prst="textNoShape">
              <a:avLst/>
            </a:prstTxWarp>
            <a:spAutoFit/>
          </a:bodyPr>
          <a:lstStyle/>
          <a:p>
            <a:pPr lvl="0"/>
            <a:r>
              <a:rPr lang="en-US" altLang="zh-CN"/>
              <a:t>Title</a:t>
            </a:r>
          </a:p>
        </p:txBody>
      </p:sp>
      <p:sp>
        <p:nvSpPr>
          <p:cNvPr id="1027" name="Rectangle 5"/>
          <p:cNvSpPr>
            <a:spLocks noGrp="1" noChangeArrowheads="1"/>
          </p:cNvSpPr>
          <p:nvPr>
            <p:ph type="body" idx="1"/>
          </p:nvPr>
        </p:nvSpPr>
        <p:spPr bwMode="auto">
          <a:xfrm>
            <a:off x="495300" y="1295400"/>
            <a:ext cx="8191500" cy="2182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500" tIns="25400" rIns="63500" bIns="25400" numCol="1" anchor="t" anchorCtr="0" compatLnSpc="1">
            <a:prstTxWarp prst="textNoShape">
              <a:avLst/>
            </a:prstTxWarp>
            <a:spAutoFit/>
          </a:bodyPr>
          <a:lstStyle/>
          <a:p>
            <a:pPr lvl="0"/>
            <a:r>
              <a:rPr lang="en-US" altLang="zh-CN"/>
              <a:t>This is our 1st Level Bullet</a:t>
            </a:r>
          </a:p>
          <a:p>
            <a:pPr lvl="1"/>
            <a:r>
              <a:rPr lang="en-US" altLang="zh-CN"/>
              <a:t>This is our 2nd level bullet</a:t>
            </a:r>
          </a:p>
          <a:p>
            <a:pPr lvl="2"/>
            <a:r>
              <a:rPr lang="en-US" altLang="zh-CN"/>
              <a:t>This is our 3rd level bullet</a:t>
            </a:r>
          </a:p>
          <a:p>
            <a:pPr lvl="0"/>
            <a:r>
              <a:rPr lang="en-US" altLang="zh-CN"/>
              <a:t>This is our next 1st Level Bullet</a:t>
            </a:r>
          </a:p>
          <a:p>
            <a:pPr lvl="1"/>
            <a:r>
              <a:rPr lang="en-US" altLang="zh-CN"/>
              <a:t>This is our 2nd level bullet</a:t>
            </a:r>
          </a:p>
          <a:p>
            <a:pPr lvl="2"/>
            <a:r>
              <a:rPr lang="en-US" altLang="zh-CN"/>
              <a:t>This is our 3rd level bullet</a:t>
            </a:r>
          </a:p>
        </p:txBody>
      </p:sp>
      <p:sp>
        <p:nvSpPr>
          <p:cNvPr id="1028" name="Line 6"/>
          <p:cNvSpPr>
            <a:spLocks noChangeShapeType="1"/>
          </p:cNvSpPr>
          <p:nvPr userDrawn="1"/>
        </p:nvSpPr>
        <p:spPr bwMode="auto">
          <a:xfrm>
            <a:off x="246063" y="682625"/>
            <a:ext cx="8651875"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 name="灯片编号占位符 1"/>
          <p:cNvSpPr>
            <a:spLocks noGrp="1"/>
          </p:cNvSpPr>
          <p:nvPr>
            <p:ph type="sldNum" sz="quarter" idx="4"/>
          </p:nvPr>
        </p:nvSpPr>
        <p:spPr>
          <a:xfrm>
            <a:off x="7086600" y="6492875"/>
            <a:ext cx="20574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ea typeface="宋体" panose="02010600030101010101" pitchFamily="2" charset="-122"/>
              </a:defRPr>
            </a:lvl1pPr>
          </a:lstStyle>
          <a:p>
            <a:pPr>
              <a:defRPr/>
            </a:pPr>
            <a:fld id="{03C6ED8B-8E54-4B06-9133-F0073901ED67}"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84" r:id="rId1"/>
    <p:sldLayoutId id="2147483683" r:id="rId2"/>
  </p:sldLayoutIdLst>
  <p:hf hdr="0" ftr="0" dt="0"/>
  <p:txStyles>
    <p:titleStyle>
      <a:lvl1pPr algn="ctr" rtl="0" eaLnBrk="0" fontAlgn="base" hangingPunct="0">
        <a:lnSpc>
          <a:spcPct val="87000"/>
        </a:lnSpc>
        <a:spcBef>
          <a:spcPct val="0"/>
        </a:spcBef>
        <a:spcAft>
          <a:spcPct val="0"/>
        </a:spcAft>
        <a:defRPr sz="3600" b="1" kern="1200">
          <a:solidFill>
            <a:srgbClr val="CC3300"/>
          </a:solidFill>
          <a:latin typeface="+mj-lt"/>
          <a:ea typeface="+mj-ea"/>
          <a:cs typeface="+mj-cs"/>
        </a:defRPr>
      </a:lvl1pPr>
      <a:lvl2pPr algn="ctr" rtl="0" eaLnBrk="0" fontAlgn="base" hangingPunct="0">
        <a:lnSpc>
          <a:spcPct val="87000"/>
        </a:lnSpc>
        <a:spcBef>
          <a:spcPct val="0"/>
        </a:spcBef>
        <a:spcAft>
          <a:spcPct val="0"/>
        </a:spcAft>
        <a:defRPr sz="3600" b="1">
          <a:solidFill>
            <a:srgbClr val="CC3300"/>
          </a:solidFill>
          <a:latin typeface="Arial" panose="020B0604020202020204" pitchFamily="34" charset="0"/>
          <a:ea typeface="黑体" panose="02010609060101010101" pitchFamily="49" charset="-122"/>
        </a:defRPr>
      </a:lvl2pPr>
      <a:lvl3pPr algn="ctr" rtl="0" eaLnBrk="0" fontAlgn="base" hangingPunct="0">
        <a:lnSpc>
          <a:spcPct val="87000"/>
        </a:lnSpc>
        <a:spcBef>
          <a:spcPct val="0"/>
        </a:spcBef>
        <a:spcAft>
          <a:spcPct val="0"/>
        </a:spcAft>
        <a:defRPr sz="3600" b="1">
          <a:solidFill>
            <a:srgbClr val="CC3300"/>
          </a:solidFill>
          <a:latin typeface="Arial" panose="020B0604020202020204" pitchFamily="34" charset="0"/>
          <a:ea typeface="黑体" panose="02010609060101010101" pitchFamily="49" charset="-122"/>
        </a:defRPr>
      </a:lvl3pPr>
      <a:lvl4pPr algn="ctr" rtl="0" eaLnBrk="0" fontAlgn="base" hangingPunct="0">
        <a:lnSpc>
          <a:spcPct val="87000"/>
        </a:lnSpc>
        <a:spcBef>
          <a:spcPct val="0"/>
        </a:spcBef>
        <a:spcAft>
          <a:spcPct val="0"/>
        </a:spcAft>
        <a:defRPr sz="3600" b="1">
          <a:solidFill>
            <a:srgbClr val="CC3300"/>
          </a:solidFill>
          <a:latin typeface="Arial" panose="020B0604020202020204" pitchFamily="34" charset="0"/>
          <a:ea typeface="黑体" panose="02010609060101010101" pitchFamily="49" charset="-122"/>
        </a:defRPr>
      </a:lvl4pPr>
      <a:lvl5pPr algn="ctr" rtl="0" eaLnBrk="0" fontAlgn="base" hangingPunct="0">
        <a:lnSpc>
          <a:spcPct val="87000"/>
        </a:lnSpc>
        <a:spcBef>
          <a:spcPct val="0"/>
        </a:spcBef>
        <a:spcAft>
          <a:spcPct val="0"/>
        </a:spcAft>
        <a:defRPr sz="3600" b="1">
          <a:solidFill>
            <a:srgbClr val="CC3300"/>
          </a:solidFill>
          <a:latin typeface="Arial" panose="020B0604020202020204" pitchFamily="34" charset="0"/>
          <a:ea typeface="黑体" panose="02010609060101010101" pitchFamily="49" charset="-122"/>
        </a:defRPr>
      </a:lvl5pPr>
      <a:lvl6pPr marL="457200" algn="ctr" rtl="0" eaLnBrk="0" fontAlgn="base" hangingPunct="0">
        <a:lnSpc>
          <a:spcPct val="87000"/>
        </a:lnSpc>
        <a:spcBef>
          <a:spcPct val="0"/>
        </a:spcBef>
        <a:spcAft>
          <a:spcPct val="0"/>
        </a:spcAft>
        <a:defRPr sz="3600" b="1">
          <a:solidFill>
            <a:srgbClr val="CC3300"/>
          </a:solidFill>
          <a:latin typeface="Arial" panose="020B0604020202020204" pitchFamily="34" charset="0"/>
          <a:ea typeface="黑体" panose="02010609060101010101" pitchFamily="49" charset="-122"/>
        </a:defRPr>
      </a:lvl6pPr>
      <a:lvl7pPr marL="914400" algn="ctr" rtl="0" eaLnBrk="0" fontAlgn="base" hangingPunct="0">
        <a:lnSpc>
          <a:spcPct val="87000"/>
        </a:lnSpc>
        <a:spcBef>
          <a:spcPct val="0"/>
        </a:spcBef>
        <a:spcAft>
          <a:spcPct val="0"/>
        </a:spcAft>
        <a:defRPr sz="3600" b="1">
          <a:solidFill>
            <a:srgbClr val="CC3300"/>
          </a:solidFill>
          <a:latin typeface="Arial" panose="020B0604020202020204" pitchFamily="34" charset="0"/>
          <a:ea typeface="黑体" panose="02010609060101010101" pitchFamily="49" charset="-122"/>
        </a:defRPr>
      </a:lvl7pPr>
      <a:lvl8pPr marL="1371600" algn="ctr" rtl="0" eaLnBrk="0" fontAlgn="base" hangingPunct="0">
        <a:lnSpc>
          <a:spcPct val="87000"/>
        </a:lnSpc>
        <a:spcBef>
          <a:spcPct val="0"/>
        </a:spcBef>
        <a:spcAft>
          <a:spcPct val="0"/>
        </a:spcAft>
        <a:defRPr sz="3600" b="1">
          <a:solidFill>
            <a:srgbClr val="CC3300"/>
          </a:solidFill>
          <a:latin typeface="Arial" panose="020B0604020202020204" pitchFamily="34" charset="0"/>
          <a:ea typeface="黑体" panose="02010609060101010101" pitchFamily="49" charset="-122"/>
        </a:defRPr>
      </a:lvl8pPr>
      <a:lvl9pPr marL="1828800" algn="ctr" rtl="0" eaLnBrk="0" fontAlgn="base" hangingPunct="0">
        <a:lnSpc>
          <a:spcPct val="87000"/>
        </a:lnSpc>
        <a:spcBef>
          <a:spcPct val="0"/>
        </a:spcBef>
        <a:spcAft>
          <a:spcPct val="0"/>
        </a:spcAft>
        <a:defRPr sz="3600" b="1">
          <a:solidFill>
            <a:srgbClr val="CC3300"/>
          </a:solidFill>
          <a:latin typeface="Arial" panose="020B0604020202020204" pitchFamily="34" charset="0"/>
          <a:ea typeface="黑体" panose="02010609060101010101" pitchFamily="49" charset="-122"/>
        </a:defRPr>
      </a:lvl9pPr>
    </p:titleStyle>
    <p:bodyStyle>
      <a:lvl1pPr marL="203200" indent="-203200" algn="l" rtl="0" eaLnBrk="0" fontAlgn="base" hangingPunct="0">
        <a:spcBef>
          <a:spcPct val="35000"/>
        </a:spcBef>
        <a:spcAft>
          <a:spcPct val="0"/>
        </a:spcAft>
        <a:buSzPct val="100000"/>
        <a:buChar char="°"/>
        <a:defRPr b="1" kern="1200">
          <a:solidFill>
            <a:schemeClr val="tx1"/>
          </a:solidFill>
          <a:latin typeface="+mn-lt"/>
          <a:ea typeface="+mn-ea"/>
          <a:cs typeface="+mn-cs"/>
        </a:defRPr>
      </a:lvl1pPr>
      <a:lvl2pPr marL="685800" indent="-190500" algn="l" rtl="0" eaLnBrk="0" fontAlgn="base" hangingPunct="0">
        <a:spcBef>
          <a:spcPct val="35000"/>
        </a:spcBef>
        <a:spcAft>
          <a:spcPct val="0"/>
        </a:spcAft>
        <a:buSzPct val="100000"/>
        <a:buChar char="•"/>
        <a:defRPr b="1" kern="1200">
          <a:solidFill>
            <a:schemeClr val="accent2"/>
          </a:solidFill>
          <a:latin typeface="+mn-lt"/>
          <a:ea typeface="+mn-ea"/>
          <a:cs typeface="+mn-cs"/>
        </a:defRPr>
      </a:lvl2pPr>
      <a:lvl3pPr marL="1257300" indent="-342900" algn="l" rtl="0" eaLnBrk="0" fontAlgn="base" hangingPunct="0">
        <a:spcBef>
          <a:spcPct val="35000"/>
        </a:spcBef>
        <a:spcAft>
          <a:spcPct val="0"/>
        </a:spcAft>
        <a:buSzPct val="100000"/>
        <a:buChar char="-"/>
        <a:defRPr b="1" kern="1200">
          <a:solidFill>
            <a:srgbClr val="B7011F"/>
          </a:solidFill>
          <a:latin typeface="+mn-lt"/>
          <a:ea typeface="+mn-ea"/>
          <a:cs typeface="+mn-cs"/>
        </a:defRPr>
      </a:lvl3pPr>
      <a:lvl4pPr marL="17145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4pPr>
      <a:lvl5pPr marL="21717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1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9.jpeg"/><Relationship Id="rId4" Type="http://schemas.openxmlformats.org/officeDocument/2006/relationships/image" Target="http://news.mydrivers.com/pages/images/20040311155720_14678.jpg" TargetMode="Externa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20.png"/><Relationship Id="rId4" Type="http://schemas.openxmlformats.org/officeDocument/2006/relationships/oleObject" Target="../embeddings/oleObject2.bin"/></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4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38.wmf"/><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4" name="Rectangle 2"/>
          <p:cNvSpPr>
            <a:spLocks noGrp="1" noChangeArrowheads="1"/>
          </p:cNvSpPr>
          <p:nvPr>
            <p:ph type="ctrTitle" idx="4294967295"/>
          </p:nvPr>
        </p:nvSpPr>
        <p:spPr>
          <a:xfrm>
            <a:off x="-246062" y="1323174"/>
            <a:ext cx="8145462" cy="757130"/>
          </a:xfrm>
        </p:spPr>
        <p:txBody>
          <a:bodyPr lIns="91440" tIns="45720" rIns="91440" bIns="45720" anchor="ctr"/>
          <a:lstStyle/>
          <a:p>
            <a:pPr eaLnBrk="1" hangingPunct="1">
              <a:lnSpc>
                <a:spcPct val="120000"/>
              </a:lnSpc>
              <a:defRPr/>
            </a:pPr>
            <a:r>
              <a:rPr lang="zh-CN" altLang="en-US" dirty="0">
                <a:solidFill>
                  <a:schemeClr val="accent2"/>
                </a:solidFill>
                <a:latin typeface="+mj-ea"/>
                <a:cs typeface="+mn-cs"/>
              </a:rPr>
              <a:t>第</a:t>
            </a:r>
            <a:r>
              <a:rPr lang="en-US" altLang="zh-CN" dirty="0">
                <a:solidFill>
                  <a:schemeClr val="accent2"/>
                </a:solidFill>
                <a:latin typeface="+mj-ea"/>
                <a:cs typeface="+mn-cs"/>
              </a:rPr>
              <a:t>7</a:t>
            </a:r>
            <a:r>
              <a:rPr lang="zh-CN" altLang="en-US" dirty="0">
                <a:solidFill>
                  <a:schemeClr val="accent2"/>
                </a:solidFill>
                <a:latin typeface="+mj-ea"/>
                <a:cs typeface="+mn-cs"/>
              </a:rPr>
              <a:t>章 存储器层次结构</a:t>
            </a:r>
            <a:endParaRPr lang="zh-CN" altLang="en-US" sz="2800" dirty="0">
              <a:solidFill>
                <a:schemeClr val="accent2"/>
              </a:solidFill>
              <a:latin typeface="+mj-ea"/>
            </a:endParaRPr>
          </a:p>
        </p:txBody>
      </p:sp>
      <p:sp>
        <p:nvSpPr>
          <p:cNvPr id="4099" name="矩形 1"/>
          <p:cNvSpPr>
            <a:spLocks noChangeArrowheads="1"/>
          </p:cNvSpPr>
          <p:nvPr/>
        </p:nvSpPr>
        <p:spPr bwMode="auto">
          <a:xfrm>
            <a:off x="1763078" y="2305050"/>
            <a:ext cx="6430962" cy="3292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nSpc>
                <a:spcPct val="150000"/>
              </a:lnSpc>
              <a:spcBef>
                <a:spcPts val="1800"/>
              </a:spcBef>
              <a:buFont typeface="Wingdings" panose="05000000000000000000" pitchFamily="2" charset="2"/>
              <a:buChar char="n"/>
            </a:pPr>
            <a:r>
              <a:rPr kumimoji="1" lang="zh-CN" altLang="en-US" sz="2800" dirty="0">
                <a:solidFill>
                  <a:srgbClr val="000099"/>
                </a:solidFill>
                <a:latin typeface="Times New Roman" panose="02020603050405020304" pitchFamily="18" charset="0"/>
                <a:ea typeface="黑体" panose="02010609060101010101" pitchFamily="49" charset="-122"/>
              </a:rPr>
              <a:t>存储器概述和存储器芯片</a:t>
            </a:r>
            <a:endParaRPr kumimoji="1" lang="en-US" altLang="zh-CN" sz="2800" dirty="0">
              <a:solidFill>
                <a:srgbClr val="000099"/>
              </a:solidFill>
              <a:latin typeface="Times New Roman" panose="02020603050405020304" pitchFamily="18" charset="0"/>
              <a:ea typeface="黑体" panose="02010609060101010101" pitchFamily="49" charset="-122"/>
            </a:endParaRPr>
          </a:p>
          <a:p>
            <a:pPr>
              <a:lnSpc>
                <a:spcPct val="150000"/>
              </a:lnSpc>
              <a:spcBef>
                <a:spcPts val="1800"/>
              </a:spcBef>
              <a:buFont typeface="Wingdings" panose="05000000000000000000" pitchFamily="2" charset="2"/>
              <a:buChar char="n"/>
            </a:pPr>
            <a:r>
              <a:rPr kumimoji="1" lang="zh-CN" altLang="en-US" sz="2800" dirty="0">
                <a:solidFill>
                  <a:srgbClr val="000099"/>
                </a:solidFill>
                <a:latin typeface="Times New Roman" panose="02020603050405020304" pitchFamily="18" charset="0"/>
                <a:ea typeface="黑体" panose="02010609060101010101" pitchFamily="49" charset="-122"/>
              </a:rPr>
              <a:t>主存与</a:t>
            </a:r>
            <a:r>
              <a:rPr kumimoji="1" lang="en-US" altLang="zh-CN" sz="2800" dirty="0">
                <a:solidFill>
                  <a:srgbClr val="000099"/>
                </a:solidFill>
                <a:latin typeface="Times New Roman" panose="02020603050405020304" pitchFamily="18" charset="0"/>
                <a:ea typeface="黑体" panose="02010609060101010101" pitchFamily="49" charset="-122"/>
              </a:rPr>
              <a:t>CPU</a:t>
            </a:r>
            <a:r>
              <a:rPr kumimoji="1" lang="zh-CN" altLang="en-US" sz="2800" dirty="0">
                <a:solidFill>
                  <a:srgbClr val="000099"/>
                </a:solidFill>
                <a:latin typeface="Times New Roman" panose="02020603050405020304" pitchFamily="18" charset="0"/>
                <a:ea typeface="黑体" panose="02010609060101010101" pitchFamily="49" charset="-122"/>
              </a:rPr>
              <a:t>的连接及其读写操作</a:t>
            </a:r>
            <a:endParaRPr kumimoji="1" lang="en-US" altLang="zh-CN" sz="2800" dirty="0">
              <a:solidFill>
                <a:srgbClr val="000099"/>
              </a:solidFill>
              <a:latin typeface="Times New Roman" panose="02020603050405020304" pitchFamily="18" charset="0"/>
              <a:ea typeface="黑体" panose="02010609060101010101" pitchFamily="49" charset="-122"/>
            </a:endParaRPr>
          </a:p>
          <a:p>
            <a:pPr>
              <a:lnSpc>
                <a:spcPct val="150000"/>
              </a:lnSpc>
              <a:spcBef>
                <a:spcPts val="1800"/>
              </a:spcBef>
              <a:buFont typeface="Wingdings" panose="05000000000000000000" pitchFamily="2" charset="2"/>
              <a:buChar char="n"/>
            </a:pPr>
            <a:r>
              <a:rPr kumimoji="1" lang="zh-CN" altLang="en-US" sz="2800" dirty="0">
                <a:solidFill>
                  <a:srgbClr val="000099"/>
                </a:solidFill>
                <a:latin typeface="Times New Roman" panose="02020603050405020304" pitchFamily="18" charset="0"/>
                <a:ea typeface="黑体" panose="02010609060101010101" pitchFamily="49" charset="-122"/>
              </a:rPr>
              <a:t>高速缓冲存储器</a:t>
            </a:r>
            <a:r>
              <a:rPr kumimoji="1" lang="en-US" altLang="zh-CN" sz="2800" dirty="0">
                <a:solidFill>
                  <a:srgbClr val="000099"/>
                </a:solidFill>
                <a:latin typeface="Times New Roman" panose="02020603050405020304" pitchFamily="18" charset="0"/>
                <a:ea typeface="黑体" panose="02010609060101010101" pitchFamily="49" charset="-122"/>
              </a:rPr>
              <a:t>(Cache)</a:t>
            </a:r>
          </a:p>
          <a:p>
            <a:pPr>
              <a:lnSpc>
                <a:spcPct val="150000"/>
              </a:lnSpc>
              <a:spcBef>
                <a:spcPts val="1800"/>
              </a:spcBef>
              <a:buFont typeface="Wingdings" panose="05000000000000000000" pitchFamily="2" charset="2"/>
              <a:buChar char="n"/>
            </a:pPr>
            <a:r>
              <a:rPr kumimoji="1" lang="zh-CN" altLang="en-US" sz="2800" dirty="0">
                <a:solidFill>
                  <a:srgbClr val="000099"/>
                </a:solidFill>
                <a:latin typeface="Times New Roman" panose="02020603050405020304" pitchFamily="18" charset="0"/>
                <a:ea typeface="黑体" panose="02010609060101010101" pitchFamily="49" charset="-122"/>
              </a:rPr>
              <a:t>虚拟存储器（</a:t>
            </a:r>
            <a:r>
              <a:rPr kumimoji="1" lang="en-US" altLang="zh-CN" sz="2800" dirty="0">
                <a:solidFill>
                  <a:srgbClr val="000099"/>
                </a:solidFill>
                <a:latin typeface="Times New Roman" panose="02020603050405020304" pitchFamily="18" charset="0"/>
                <a:ea typeface="黑体" panose="02010609060101010101" pitchFamily="49" charset="-122"/>
              </a:rPr>
              <a:t>Virtual Memory</a:t>
            </a:r>
            <a:r>
              <a:rPr kumimoji="1" lang="zh-CN" altLang="en-US" sz="2800" dirty="0">
                <a:solidFill>
                  <a:srgbClr val="000099"/>
                </a:solidFill>
                <a:latin typeface="Times New Roman" panose="02020603050405020304" pitchFamily="18" charset="0"/>
                <a:ea typeface="黑体" panose="02010609060101010101" pitchFamily="49" charset="-122"/>
              </a:rPr>
              <a:t>）</a:t>
            </a:r>
            <a:endParaRPr kumimoji="1" lang="en-US" altLang="zh-CN" sz="2800" dirty="0">
              <a:solidFill>
                <a:srgbClr val="000099"/>
              </a:solidFill>
              <a:latin typeface="Times New Roman" panose="02020603050405020304" pitchFamily="18" charset="0"/>
              <a:ea typeface="黑体" panose="02010609060101010101" pitchFamily="49" charset="-122"/>
            </a:endParaRPr>
          </a:p>
        </p:txBody>
      </p:sp>
      <p:sp>
        <p:nvSpPr>
          <p:cNvPr id="4100" name="灯片编号占位符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7EE9A68C-69F2-4E53-B74E-BAF510EE759D}" type="slidenum">
              <a:rPr lang="zh-CN" altLang="en-US" sz="1200" smtClean="0">
                <a:solidFill>
                  <a:srgbClr val="898989"/>
                </a:solidFill>
              </a:rPr>
              <a:pPr/>
              <a:t>1</a:t>
            </a:fld>
            <a:endParaRPr lang="zh-CN" altLang="en-US" sz="1200">
              <a:solidFill>
                <a:srgbClr val="898989"/>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idx="4294967295"/>
          </p:nvPr>
        </p:nvSpPr>
        <p:spPr>
          <a:xfrm>
            <a:off x="238125" y="105745"/>
            <a:ext cx="8805863" cy="574324"/>
          </a:xfrm>
        </p:spPr>
        <p:txBody>
          <a:bodyPr lIns="91440" tIns="45720" rIns="91440" bIns="45720" anchor="ctr"/>
          <a:lstStyle/>
          <a:p>
            <a:pPr defTabSz="717550" eaLnBrk="1" hangingPunct="1"/>
            <a:r>
              <a:rPr lang="zh-CN" altLang="en-US" dirty="0"/>
              <a:t>半导体存储器的分类及应用</a:t>
            </a:r>
          </a:p>
        </p:txBody>
      </p:sp>
      <p:sp>
        <p:nvSpPr>
          <p:cNvPr id="14339" name="Rectangle 3"/>
          <p:cNvSpPr>
            <a:spLocks noGrp="1" noChangeArrowheads="1"/>
          </p:cNvSpPr>
          <p:nvPr>
            <p:ph type="body" idx="4294967295"/>
          </p:nvPr>
        </p:nvSpPr>
        <p:spPr>
          <a:xfrm>
            <a:off x="238125" y="828191"/>
            <a:ext cx="8590830" cy="424732"/>
          </a:xfrm>
          <a:noFill/>
        </p:spPr>
        <p:txBody>
          <a:bodyPr lIns="91440" tIns="45720" rIns="91440" bIns="45720"/>
          <a:lstStyle/>
          <a:p>
            <a:pPr marL="268288" indent="-268288" defTabSz="717550" eaLnBrk="1" hangingPunct="1">
              <a:lnSpc>
                <a:spcPct val="90000"/>
              </a:lnSpc>
            </a:pPr>
            <a:r>
              <a:rPr lang="zh-CN" altLang="en-US" sz="2400" dirty="0">
                <a:ea typeface="微软雅黑" panose="020B0503020204020204" pitchFamily="34" charset="-122"/>
              </a:rPr>
              <a:t>内存由半导体存储器芯片组成</a:t>
            </a:r>
            <a:r>
              <a:rPr lang="zh-CN" altLang="en-US" sz="2400" dirty="0" smtClean="0">
                <a:ea typeface="微软雅黑" panose="020B0503020204020204" pitchFamily="34" charset="-122"/>
              </a:rPr>
              <a:t>，半导体存储器有</a:t>
            </a:r>
            <a:r>
              <a:rPr lang="zh-CN" altLang="en-US" sz="2400" dirty="0">
                <a:ea typeface="微软雅黑" panose="020B0503020204020204" pitchFamily="34" charset="-122"/>
              </a:rPr>
              <a:t>多种</a:t>
            </a:r>
            <a:r>
              <a:rPr lang="zh-CN" altLang="en-US" sz="2400" dirty="0" smtClean="0">
                <a:ea typeface="微软雅黑" panose="020B0503020204020204" pitchFamily="34" charset="-122"/>
              </a:rPr>
              <a:t>类型。</a:t>
            </a:r>
            <a:endParaRPr lang="zh-CN" altLang="en-US" sz="2400" dirty="0">
              <a:ea typeface="微软雅黑" panose="020B0503020204020204" pitchFamily="34" charset="-122"/>
            </a:endParaRPr>
          </a:p>
        </p:txBody>
      </p:sp>
      <p:sp>
        <p:nvSpPr>
          <p:cNvPr id="14340" name="Text Box 4"/>
          <p:cNvSpPr txBox="1">
            <a:spLocks noChangeArrowheads="1"/>
          </p:cNvSpPr>
          <p:nvPr/>
        </p:nvSpPr>
        <p:spPr bwMode="auto">
          <a:xfrm>
            <a:off x="561975" y="3957638"/>
            <a:ext cx="1004888" cy="1181100"/>
          </a:xfrm>
          <a:prstGeom prst="rect">
            <a:avLst/>
          </a:prstGeom>
          <a:solidFill>
            <a:srgbClr val="FFFFFF"/>
          </a:solidFill>
          <a:ln w="9525">
            <a:solidFill>
              <a:srgbClr val="000000"/>
            </a:solidFill>
            <a:miter lim="800000"/>
            <a:headEnd/>
            <a:tailEnd/>
          </a:ln>
        </p:spPr>
        <p:txBody>
          <a:bodyPr lIns="30911" tIns="61788" rIns="30911" bIns="30911"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lnSpc>
                <a:spcPct val="108000"/>
              </a:lnSpc>
            </a:pPr>
            <a:r>
              <a:rPr lang="zh-CN" altLang="en-US" sz="2200" b="1">
                <a:solidFill>
                  <a:srgbClr val="006600"/>
                </a:solidFill>
                <a:ea typeface="微软雅黑" panose="020B0503020204020204" pitchFamily="34" charset="-122"/>
              </a:rPr>
              <a:t>半导体存储器</a:t>
            </a:r>
          </a:p>
        </p:txBody>
      </p:sp>
      <p:grpSp>
        <p:nvGrpSpPr>
          <p:cNvPr id="14341" name="Group 5"/>
          <p:cNvGrpSpPr>
            <a:grpSpLocks/>
          </p:cNvGrpSpPr>
          <p:nvPr/>
        </p:nvGrpSpPr>
        <p:grpSpPr bwMode="auto">
          <a:xfrm>
            <a:off x="1566863" y="2954338"/>
            <a:ext cx="720725" cy="2927350"/>
            <a:chOff x="1164" y="1854"/>
            <a:chExt cx="437" cy="997"/>
          </a:xfrm>
        </p:grpSpPr>
        <p:sp>
          <p:nvSpPr>
            <p:cNvPr id="14366" name="Line 6"/>
            <p:cNvSpPr>
              <a:spLocks noChangeShapeType="1"/>
            </p:cNvSpPr>
            <p:nvPr/>
          </p:nvSpPr>
          <p:spPr bwMode="auto">
            <a:xfrm>
              <a:off x="1164" y="2390"/>
              <a:ext cx="215" cy="0"/>
            </a:xfrm>
            <a:prstGeom prst="line">
              <a:avLst/>
            </a:prstGeom>
            <a:noFill/>
            <a:ln w="9525">
              <a:solidFill>
                <a:srgbClr val="000000"/>
              </a:solidFill>
              <a:round/>
              <a:headEnd/>
              <a:tailEnd type="none" w="sm" len="sm"/>
            </a:ln>
            <a:extLst>
              <a:ext uri="{909E8E84-426E-40DD-AFC4-6F175D3DCCD1}">
                <a14:hiddenFill xmlns:a14="http://schemas.microsoft.com/office/drawing/2010/main">
                  <a:noFill/>
                </a14:hiddenFill>
              </a:ext>
            </a:extLst>
          </p:spPr>
          <p:txBody>
            <a:bodyPr anchor="ctr"/>
            <a:lstStyle/>
            <a:p>
              <a:endParaRPr lang="zh-CN" altLang="en-US"/>
            </a:p>
          </p:txBody>
        </p:sp>
        <p:sp>
          <p:nvSpPr>
            <p:cNvPr id="14367" name="Line 7"/>
            <p:cNvSpPr>
              <a:spLocks noChangeShapeType="1"/>
            </p:cNvSpPr>
            <p:nvPr/>
          </p:nvSpPr>
          <p:spPr bwMode="auto">
            <a:xfrm flipH="1">
              <a:off x="1379" y="1854"/>
              <a:ext cx="0" cy="99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4368" name="Line 8"/>
            <p:cNvSpPr>
              <a:spLocks noChangeShapeType="1"/>
            </p:cNvSpPr>
            <p:nvPr/>
          </p:nvSpPr>
          <p:spPr bwMode="auto">
            <a:xfrm>
              <a:off x="1379" y="1854"/>
              <a:ext cx="214" cy="0"/>
            </a:xfrm>
            <a:prstGeom prst="line">
              <a:avLst/>
            </a:prstGeom>
            <a:noFill/>
            <a:ln w="9525">
              <a:solidFill>
                <a:srgbClr val="000000"/>
              </a:solidFill>
              <a:round/>
              <a:headEnd/>
              <a:tailEnd type="triangle" w="sm" len="sm"/>
            </a:ln>
            <a:extLst>
              <a:ext uri="{909E8E84-426E-40DD-AFC4-6F175D3DCCD1}">
                <a14:hiddenFill xmlns:a14="http://schemas.microsoft.com/office/drawing/2010/main">
                  <a:noFill/>
                </a14:hiddenFill>
              </a:ext>
            </a:extLst>
          </p:spPr>
          <p:txBody>
            <a:bodyPr anchor="ctr"/>
            <a:lstStyle/>
            <a:p>
              <a:endParaRPr lang="zh-CN" altLang="en-US"/>
            </a:p>
          </p:txBody>
        </p:sp>
        <p:sp>
          <p:nvSpPr>
            <p:cNvPr id="14369" name="Line 9"/>
            <p:cNvSpPr>
              <a:spLocks noChangeShapeType="1"/>
            </p:cNvSpPr>
            <p:nvPr/>
          </p:nvSpPr>
          <p:spPr bwMode="auto">
            <a:xfrm>
              <a:off x="1386" y="2851"/>
              <a:ext cx="215" cy="0"/>
            </a:xfrm>
            <a:prstGeom prst="line">
              <a:avLst/>
            </a:prstGeom>
            <a:noFill/>
            <a:ln w="9525">
              <a:solidFill>
                <a:srgbClr val="000000"/>
              </a:solidFill>
              <a:round/>
              <a:headEnd/>
              <a:tailEnd type="triangle" w="sm" len="sm"/>
            </a:ln>
            <a:extLst>
              <a:ext uri="{909E8E84-426E-40DD-AFC4-6F175D3DCCD1}">
                <a14:hiddenFill xmlns:a14="http://schemas.microsoft.com/office/drawing/2010/main">
                  <a:noFill/>
                </a14:hiddenFill>
              </a:ext>
            </a:extLst>
          </p:spPr>
          <p:txBody>
            <a:bodyPr anchor="ctr"/>
            <a:lstStyle/>
            <a:p>
              <a:endParaRPr lang="zh-CN" altLang="en-US"/>
            </a:p>
          </p:txBody>
        </p:sp>
      </p:grpSp>
      <p:sp>
        <p:nvSpPr>
          <p:cNvPr id="14342" name="Text Box 10"/>
          <p:cNvSpPr txBox="1">
            <a:spLocks noChangeArrowheads="1"/>
          </p:cNvSpPr>
          <p:nvPr/>
        </p:nvSpPr>
        <p:spPr bwMode="auto">
          <a:xfrm>
            <a:off x="2292350" y="5307013"/>
            <a:ext cx="1038225" cy="1274762"/>
          </a:xfrm>
          <a:prstGeom prst="rect">
            <a:avLst/>
          </a:prstGeom>
          <a:solidFill>
            <a:srgbClr val="FFFFFF"/>
          </a:solidFill>
          <a:ln w="9525">
            <a:solidFill>
              <a:srgbClr val="000000"/>
            </a:solidFill>
            <a:miter lim="800000"/>
            <a:headEnd/>
            <a:tailEnd/>
          </a:ln>
        </p:spPr>
        <p:txBody>
          <a:bodyPr lIns="61788" tIns="36970" rIns="61788" bIns="36970"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lnSpc>
                <a:spcPct val="108000"/>
              </a:lnSpc>
            </a:pPr>
            <a:r>
              <a:rPr lang="zh-CN" altLang="en-US" sz="2000" b="1">
                <a:solidFill>
                  <a:srgbClr val="006600"/>
                </a:solidFill>
                <a:latin typeface="微软雅黑" panose="020B0503020204020204" pitchFamily="34" charset="-122"/>
                <a:ea typeface="微软雅黑" panose="020B0503020204020204" pitchFamily="34" charset="-122"/>
              </a:rPr>
              <a:t>只读</a:t>
            </a:r>
          </a:p>
          <a:p>
            <a:pPr algn="ctr">
              <a:lnSpc>
                <a:spcPct val="108000"/>
              </a:lnSpc>
            </a:pPr>
            <a:r>
              <a:rPr lang="zh-CN" altLang="en-US" sz="2000" b="1">
                <a:solidFill>
                  <a:srgbClr val="006600"/>
                </a:solidFill>
                <a:latin typeface="微软雅黑" panose="020B0503020204020204" pitchFamily="34" charset="-122"/>
                <a:ea typeface="微软雅黑" panose="020B0503020204020204" pitchFamily="34" charset="-122"/>
              </a:rPr>
              <a:t>存储器(</a:t>
            </a:r>
            <a:r>
              <a:rPr lang="en-US" altLang="zh-CN" sz="2000" b="1">
                <a:solidFill>
                  <a:srgbClr val="006600"/>
                </a:solidFill>
                <a:latin typeface="微软雅黑" panose="020B0503020204020204" pitchFamily="34" charset="-122"/>
                <a:ea typeface="微软雅黑" panose="020B0503020204020204" pitchFamily="34" charset="-122"/>
              </a:rPr>
              <a:t>ROM)</a:t>
            </a:r>
          </a:p>
        </p:txBody>
      </p:sp>
      <p:sp>
        <p:nvSpPr>
          <p:cNvPr id="14343" name="Text Box 11"/>
          <p:cNvSpPr txBox="1">
            <a:spLocks noChangeArrowheads="1"/>
          </p:cNvSpPr>
          <p:nvPr/>
        </p:nvSpPr>
        <p:spPr bwMode="auto">
          <a:xfrm>
            <a:off x="2106613" y="2289175"/>
            <a:ext cx="1230312" cy="1296988"/>
          </a:xfrm>
          <a:prstGeom prst="rect">
            <a:avLst/>
          </a:prstGeom>
          <a:solidFill>
            <a:srgbClr val="FFFFFF"/>
          </a:solidFill>
          <a:ln w="9525">
            <a:solidFill>
              <a:srgbClr val="000000"/>
            </a:solidFill>
            <a:miter lim="800000"/>
            <a:headEnd/>
            <a:tailEnd/>
          </a:ln>
        </p:spPr>
        <p:txBody>
          <a:bodyPr lIns="61788" tIns="36970" rIns="61788" bIns="36970"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lnSpc>
                <a:spcPct val="108000"/>
              </a:lnSpc>
            </a:pPr>
            <a:r>
              <a:rPr lang="zh-CN" altLang="en-US" sz="2000" b="1" dirty="0">
                <a:solidFill>
                  <a:srgbClr val="006600"/>
                </a:solidFill>
                <a:latin typeface="微软雅黑" panose="020B0503020204020204" pitchFamily="34" charset="-122"/>
                <a:ea typeface="微软雅黑" panose="020B0503020204020204" pitchFamily="34" charset="-122"/>
              </a:rPr>
              <a:t>读写存储器</a:t>
            </a:r>
            <a:endParaRPr lang="en-US" altLang="zh-CN" sz="2000" b="1" dirty="0">
              <a:solidFill>
                <a:srgbClr val="006600"/>
              </a:solidFill>
              <a:latin typeface="微软雅黑" panose="020B0503020204020204" pitchFamily="34" charset="-122"/>
              <a:ea typeface="微软雅黑" panose="020B0503020204020204" pitchFamily="34" charset="-122"/>
            </a:endParaRPr>
          </a:p>
        </p:txBody>
      </p:sp>
      <p:sp>
        <p:nvSpPr>
          <p:cNvPr id="14344" name="Line 12"/>
          <p:cNvSpPr>
            <a:spLocks noChangeShapeType="1"/>
          </p:cNvSpPr>
          <p:nvPr/>
        </p:nvSpPr>
        <p:spPr bwMode="auto">
          <a:xfrm>
            <a:off x="3200400" y="5865813"/>
            <a:ext cx="303213" cy="0"/>
          </a:xfrm>
          <a:prstGeom prst="line">
            <a:avLst/>
          </a:prstGeom>
          <a:noFill/>
          <a:ln w="9525">
            <a:solidFill>
              <a:srgbClr val="000000"/>
            </a:solidFill>
            <a:round/>
            <a:headEnd/>
            <a:tailEnd type="none" w="sm" len="sm"/>
          </a:ln>
          <a:extLst>
            <a:ext uri="{909E8E84-426E-40DD-AFC4-6F175D3DCCD1}">
              <a14:hiddenFill xmlns:a14="http://schemas.microsoft.com/office/drawing/2010/main">
                <a:noFill/>
              </a14:hiddenFill>
            </a:ext>
          </a:extLst>
        </p:spPr>
        <p:txBody>
          <a:bodyPr anchor="ctr"/>
          <a:lstStyle/>
          <a:p>
            <a:endParaRPr lang="zh-CN" altLang="en-US"/>
          </a:p>
        </p:txBody>
      </p:sp>
      <p:grpSp>
        <p:nvGrpSpPr>
          <p:cNvPr id="14345" name="Group 13"/>
          <p:cNvGrpSpPr>
            <a:grpSpLocks/>
          </p:cNvGrpSpPr>
          <p:nvPr/>
        </p:nvGrpSpPr>
        <p:grpSpPr bwMode="auto">
          <a:xfrm>
            <a:off x="3276600" y="2155825"/>
            <a:ext cx="577850" cy="1643063"/>
            <a:chOff x="3681" y="8878"/>
            <a:chExt cx="632" cy="512"/>
          </a:xfrm>
        </p:grpSpPr>
        <p:sp>
          <p:nvSpPr>
            <p:cNvPr id="14362" name="Line 14"/>
            <p:cNvSpPr>
              <a:spLocks noChangeShapeType="1"/>
            </p:cNvSpPr>
            <p:nvPr/>
          </p:nvSpPr>
          <p:spPr bwMode="auto">
            <a:xfrm>
              <a:off x="3681" y="9118"/>
              <a:ext cx="283" cy="0"/>
            </a:xfrm>
            <a:prstGeom prst="line">
              <a:avLst/>
            </a:prstGeom>
            <a:noFill/>
            <a:ln w="9525">
              <a:solidFill>
                <a:srgbClr val="000000"/>
              </a:solidFill>
              <a:round/>
              <a:headEnd/>
              <a:tailEnd type="none" w="sm" len="sm"/>
            </a:ln>
            <a:extLst>
              <a:ext uri="{909E8E84-426E-40DD-AFC4-6F175D3DCCD1}">
                <a14:hiddenFill xmlns:a14="http://schemas.microsoft.com/office/drawing/2010/main">
                  <a:noFill/>
                </a14:hiddenFill>
              </a:ext>
            </a:extLst>
          </p:spPr>
          <p:txBody>
            <a:bodyPr anchor="ctr"/>
            <a:lstStyle/>
            <a:p>
              <a:endParaRPr lang="zh-CN" altLang="en-US"/>
            </a:p>
          </p:txBody>
        </p:sp>
        <p:sp>
          <p:nvSpPr>
            <p:cNvPr id="14363" name="Line 15"/>
            <p:cNvSpPr>
              <a:spLocks noChangeShapeType="1"/>
            </p:cNvSpPr>
            <p:nvPr/>
          </p:nvSpPr>
          <p:spPr bwMode="auto">
            <a:xfrm>
              <a:off x="3983" y="8878"/>
              <a:ext cx="330" cy="0"/>
            </a:xfrm>
            <a:prstGeom prst="line">
              <a:avLst/>
            </a:prstGeom>
            <a:noFill/>
            <a:ln w="9525">
              <a:solidFill>
                <a:srgbClr val="000000"/>
              </a:solidFill>
              <a:round/>
              <a:headEnd/>
              <a:tailEnd type="triangle" w="sm" len="sm"/>
            </a:ln>
            <a:extLst>
              <a:ext uri="{909E8E84-426E-40DD-AFC4-6F175D3DCCD1}">
                <a14:hiddenFill xmlns:a14="http://schemas.microsoft.com/office/drawing/2010/main">
                  <a:noFill/>
                </a14:hiddenFill>
              </a:ext>
            </a:extLst>
          </p:spPr>
          <p:txBody>
            <a:bodyPr anchor="ctr"/>
            <a:lstStyle/>
            <a:p>
              <a:endParaRPr lang="zh-CN" altLang="en-US"/>
            </a:p>
          </p:txBody>
        </p:sp>
        <p:sp>
          <p:nvSpPr>
            <p:cNvPr id="14364" name="Line 16"/>
            <p:cNvSpPr>
              <a:spLocks noChangeShapeType="1"/>
            </p:cNvSpPr>
            <p:nvPr/>
          </p:nvSpPr>
          <p:spPr bwMode="auto">
            <a:xfrm>
              <a:off x="3983" y="9390"/>
              <a:ext cx="330" cy="0"/>
            </a:xfrm>
            <a:prstGeom prst="line">
              <a:avLst/>
            </a:prstGeom>
            <a:noFill/>
            <a:ln w="9525">
              <a:solidFill>
                <a:srgbClr val="000000"/>
              </a:solidFill>
              <a:round/>
              <a:headEnd/>
              <a:tailEnd type="triangle" w="sm" len="sm"/>
            </a:ln>
            <a:extLst>
              <a:ext uri="{909E8E84-426E-40DD-AFC4-6F175D3DCCD1}">
                <a14:hiddenFill xmlns:a14="http://schemas.microsoft.com/office/drawing/2010/main">
                  <a:noFill/>
                </a14:hiddenFill>
              </a:ext>
            </a:extLst>
          </p:spPr>
          <p:txBody>
            <a:bodyPr anchor="ctr"/>
            <a:lstStyle/>
            <a:p>
              <a:endParaRPr lang="zh-CN" altLang="en-US"/>
            </a:p>
          </p:txBody>
        </p:sp>
        <p:sp>
          <p:nvSpPr>
            <p:cNvPr id="14365" name="Line 17"/>
            <p:cNvSpPr>
              <a:spLocks noChangeShapeType="1"/>
            </p:cNvSpPr>
            <p:nvPr/>
          </p:nvSpPr>
          <p:spPr bwMode="auto">
            <a:xfrm>
              <a:off x="3974" y="8884"/>
              <a:ext cx="0" cy="5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grpSp>
      <p:sp>
        <p:nvSpPr>
          <p:cNvPr id="14346" name="Text Box 18"/>
          <p:cNvSpPr txBox="1">
            <a:spLocks noChangeArrowheads="1"/>
          </p:cNvSpPr>
          <p:nvPr/>
        </p:nvSpPr>
        <p:spPr bwMode="auto">
          <a:xfrm>
            <a:off x="3854450" y="1574800"/>
            <a:ext cx="2530475" cy="798513"/>
          </a:xfrm>
          <a:prstGeom prst="rect">
            <a:avLst/>
          </a:prstGeom>
          <a:solidFill>
            <a:srgbClr val="FFFFFF"/>
          </a:solidFill>
          <a:ln w="9525">
            <a:solidFill>
              <a:srgbClr val="000000"/>
            </a:solidFill>
            <a:miter lim="800000"/>
            <a:headEnd/>
            <a:tailEnd/>
          </a:ln>
        </p:spPr>
        <p:txBody>
          <a:bodyPr lIns="61788" tIns="7200" rIns="61788" bIns="7200"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zh-CN" altLang="en-US" sz="2000" b="1">
                <a:solidFill>
                  <a:srgbClr val="006600"/>
                </a:solidFill>
                <a:latin typeface="微软雅黑" panose="020B0503020204020204" pitchFamily="34" charset="-122"/>
                <a:ea typeface="微软雅黑" panose="020B0503020204020204" pitchFamily="34" charset="-122"/>
              </a:rPr>
              <a:t>静态存储器</a:t>
            </a:r>
            <a:r>
              <a:rPr lang="en-US" altLang="zh-CN" sz="2000" b="1">
                <a:solidFill>
                  <a:srgbClr val="006600"/>
                </a:solidFill>
                <a:latin typeface="微软雅黑" panose="020B0503020204020204" pitchFamily="34" charset="-122"/>
                <a:ea typeface="微软雅黑" panose="020B0503020204020204" pitchFamily="34" charset="-122"/>
              </a:rPr>
              <a:t>SRAM</a:t>
            </a:r>
            <a:endParaRPr lang="zh-CN" altLang="en-US" sz="2000" b="1">
              <a:solidFill>
                <a:srgbClr val="006600"/>
              </a:solidFill>
              <a:latin typeface="微软雅黑" panose="020B0503020204020204" pitchFamily="34" charset="-122"/>
              <a:ea typeface="微软雅黑" panose="020B0503020204020204" pitchFamily="34" charset="-122"/>
            </a:endParaRPr>
          </a:p>
        </p:txBody>
      </p:sp>
      <p:sp>
        <p:nvSpPr>
          <p:cNvPr id="14347" name="Text Box 19"/>
          <p:cNvSpPr txBox="1">
            <a:spLocks noChangeArrowheads="1"/>
          </p:cNvSpPr>
          <p:nvPr/>
        </p:nvSpPr>
        <p:spPr bwMode="auto">
          <a:xfrm>
            <a:off x="3854450" y="3473450"/>
            <a:ext cx="2455863" cy="530225"/>
          </a:xfrm>
          <a:prstGeom prst="rect">
            <a:avLst/>
          </a:prstGeom>
          <a:solidFill>
            <a:srgbClr val="FFFFFF"/>
          </a:solidFill>
          <a:ln w="9525">
            <a:solidFill>
              <a:srgbClr val="000000"/>
            </a:solidFill>
            <a:miter lim="800000"/>
            <a:headEnd/>
            <a:tailEnd/>
          </a:ln>
        </p:spPr>
        <p:txBody>
          <a:bodyPr lIns="61788" tIns="7200" rIns="61788" bIns="7200"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zh-CN" altLang="en-US" sz="2000" b="1">
                <a:solidFill>
                  <a:srgbClr val="006600"/>
                </a:solidFill>
                <a:latin typeface="微软雅黑" panose="020B0503020204020204" pitchFamily="34" charset="-122"/>
                <a:ea typeface="微软雅黑" panose="020B0503020204020204" pitchFamily="34" charset="-122"/>
              </a:rPr>
              <a:t>动态存储器</a:t>
            </a:r>
            <a:r>
              <a:rPr lang="en-US" altLang="zh-CN" sz="2000" b="1">
                <a:solidFill>
                  <a:srgbClr val="006600"/>
                </a:solidFill>
                <a:latin typeface="微软雅黑" panose="020B0503020204020204" pitchFamily="34" charset="-122"/>
                <a:ea typeface="微软雅黑" panose="020B0503020204020204" pitchFamily="34" charset="-122"/>
              </a:rPr>
              <a:t>DRAM</a:t>
            </a:r>
            <a:endParaRPr lang="zh-CN" altLang="en-US" sz="2000" b="1">
              <a:solidFill>
                <a:srgbClr val="006600"/>
              </a:solidFill>
              <a:latin typeface="微软雅黑" panose="020B0503020204020204" pitchFamily="34" charset="-122"/>
              <a:ea typeface="微软雅黑" panose="020B0503020204020204" pitchFamily="34" charset="-122"/>
            </a:endParaRPr>
          </a:p>
        </p:txBody>
      </p:sp>
      <p:sp>
        <p:nvSpPr>
          <p:cNvPr id="14348" name="Text Box 20"/>
          <p:cNvSpPr txBox="1">
            <a:spLocks noChangeArrowheads="1"/>
          </p:cNvSpPr>
          <p:nvPr/>
        </p:nvSpPr>
        <p:spPr bwMode="auto">
          <a:xfrm>
            <a:off x="3865563" y="5303838"/>
            <a:ext cx="3718578" cy="611187"/>
          </a:xfrm>
          <a:prstGeom prst="rect">
            <a:avLst/>
          </a:prstGeom>
          <a:solidFill>
            <a:srgbClr val="FFFFFF"/>
          </a:solidFill>
          <a:ln w="9525">
            <a:solidFill>
              <a:srgbClr val="000000"/>
            </a:solidFill>
            <a:miter lim="800000"/>
            <a:headEnd/>
            <a:tailEnd/>
          </a:ln>
        </p:spPr>
        <p:txBody>
          <a:bodyPr lIns="61788" tIns="7200" rIns="61788" bIns="7200"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zh-CN" altLang="en-US" sz="1800" b="1" dirty="0">
                <a:solidFill>
                  <a:schemeClr val="hlink"/>
                </a:solidFill>
                <a:ea typeface="黑体" panose="02010609060101010101" pitchFamily="49" charset="-122"/>
              </a:rPr>
              <a:t> </a:t>
            </a:r>
            <a:r>
              <a:rPr lang="zh-CN" altLang="en-US" sz="2000" b="1" dirty="0" smtClean="0">
                <a:solidFill>
                  <a:srgbClr val="006600"/>
                </a:solidFill>
                <a:latin typeface="微软雅黑" panose="020B0503020204020204" pitchFamily="34" charset="-122"/>
                <a:ea typeface="微软雅黑" panose="020B0503020204020204" pitchFamily="34" charset="-122"/>
              </a:rPr>
              <a:t>读和写的工作条件与速度不同</a:t>
            </a:r>
            <a:endParaRPr lang="en-US" altLang="zh-CN" sz="2000" b="1" dirty="0">
              <a:solidFill>
                <a:srgbClr val="006600"/>
              </a:solidFill>
              <a:latin typeface="微软雅黑" panose="020B0503020204020204" pitchFamily="34" charset="-122"/>
              <a:ea typeface="微软雅黑" panose="020B0503020204020204" pitchFamily="34" charset="-122"/>
            </a:endParaRPr>
          </a:p>
        </p:txBody>
      </p:sp>
      <p:sp>
        <p:nvSpPr>
          <p:cNvPr id="14349" name="Line 21"/>
          <p:cNvSpPr>
            <a:spLocks noChangeShapeType="1"/>
          </p:cNvSpPr>
          <p:nvPr/>
        </p:nvSpPr>
        <p:spPr bwMode="auto">
          <a:xfrm>
            <a:off x="3497263" y="5516563"/>
            <a:ext cx="354012" cy="0"/>
          </a:xfrm>
          <a:prstGeom prst="line">
            <a:avLst/>
          </a:prstGeom>
          <a:noFill/>
          <a:ln w="9525">
            <a:solidFill>
              <a:srgbClr val="000000"/>
            </a:solidFill>
            <a:round/>
            <a:headEnd/>
            <a:tailEnd type="triangle" w="sm" len="sm"/>
          </a:ln>
          <a:extLst>
            <a:ext uri="{909E8E84-426E-40DD-AFC4-6F175D3DCCD1}">
              <a14:hiddenFill xmlns:a14="http://schemas.microsoft.com/office/drawing/2010/main">
                <a:noFill/>
              </a14:hiddenFill>
            </a:ext>
          </a:extLst>
        </p:spPr>
        <p:txBody>
          <a:bodyPr anchor="ctr"/>
          <a:lstStyle/>
          <a:p>
            <a:endParaRPr lang="zh-CN" altLang="en-US"/>
          </a:p>
        </p:txBody>
      </p:sp>
      <p:sp>
        <p:nvSpPr>
          <p:cNvPr id="14350" name="Line 22"/>
          <p:cNvSpPr>
            <a:spLocks noChangeShapeType="1"/>
          </p:cNvSpPr>
          <p:nvPr/>
        </p:nvSpPr>
        <p:spPr bwMode="auto">
          <a:xfrm flipH="1">
            <a:off x="3498850" y="5522913"/>
            <a:ext cx="0" cy="7985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14351" name="Line 23"/>
          <p:cNvSpPr>
            <a:spLocks noChangeShapeType="1"/>
          </p:cNvSpPr>
          <p:nvPr/>
        </p:nvSpPr>
        <p:spPr bwMode="auto">
          <a:xfrm>
            <a:off x="3497263" y="6326188"/>
            <a:ext cx="354012" cy="0"/>
          </a:xfrm>
          <a:prstGeom prst="line">
            <a:avLst/>
          </a:prstGeom>
          <a:noFill/>
          <a:ln w="9525">
            <a:solidFill>
              <a:srgbClr val="000000"/>
            </a:solidFill>
            <a:round/>
            <a:headEnd/>
            <a:tailEnd type="triangle" w="sm" len="sm"/>
          </a:ln>
          <a:extLst>
            <a:ext uri="{909E8E84-426E-40DD-AFC4-6F175D3DCCD1}">
              <a14:hiddenFill xmlns:a14="http://schemas.microsoft.com/office/drawing/2010/main">
                <a:noFill/>
              </a14:hiddenFill>
            </a:ext>
          </a:extLst>
        </p:spPr>
        <p:txBody>
          <a:bodyPr anchor="ctr"/>
          <a:lstStyle/>
          <a:p>
            <a:endParaRPr lang="zh-CN" altLang="en-US"/>
          </a:p>
        </p:txBody>
      </p:sp>
      <p:sp>
        <p:nvSpPr>
          <p:cNvPr id="14352" name="Text Box 24"/>
          <p:cNvSpPr txBox="1">
            <a:spLocks noChangeArrowheads="1"/>
          </p:cNvSpPr>
          <p:nvPr/>
        </p:nvSpPr>
        <p:spPr bwMode="auto">
          <a:xfrm>
            <a:off x="3865563" y="6099175"/>
            <a:ext cx="3389314" cy="415925"/>
          </a:xfrm>
          <a:prstGeom prst="rect">
            <a:avLst/>
          </a:prstGeom>
          <a:solidFill>
            <a:srgbClr val="FFFFFF"/>
          </a:solidFill>
          <a:ln w="9525">
            <a:solidFill>
              <a:srgbClr val="000000"/>
            </a:solidFill>
            <a:miter lim="800000"/>
            <a:headEnd/>
            <a:tailEnd/>
          </a:ln>
        </p:spPr>
        <p:txBody>
          <a:bodyPr lIns="61788" tIns="7200" rIns="61788" bIns="7200"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zh-CN" altLang="en-US" sz="2000" b="1" dirty="0" smtClean="0">
                <a:solidFill>
                  <a:srgbClr val="006600"/>
                </a:solidFill>
                <a:latin typeface="微软雅黑" panose="020B0503020204020204" pitchFamily="34" charset="-122"/>
                <a:ea typeface="微软雅黑" panose="020B0503020204020204" pitchFamily="34" charset="-122"/>
              </a:rPr>
              <a:t>现多用闪</a:t>
            </a:r>
            <a:r>
              <a:rPr lang="zh-CN" altLang="en-US" sz="2000" b="1" dirty="0">
                <a:solidFill>
                  <a:srgbClr val="006600"/>
                </a:solidFill>
                <a:latin typeface="微软雅黑" panose="020B0503020204020204" pitchFamily="34" charset="-122"/>
                <a:ea typeface="微软雅黑" panose="020B0503020204020204" pitchFamily="34" charset="-122"/>
              </a:rPr>
              <a:t>存（</a:t>
            </a:r>
            <a:r>
              <a:rPr lang="en-US" altLang="zh-CN" sz="2000" b="1" dirty="0">
                <a:solidFill>
                  <a:srgbClr val="006600"/>
                </a:solidFill>
                <a:latin typeface="微软雅黑" panose="020B0503020204020204" pitchFamily="34" charset="-122"/>
                <a:ea typeface="微软雅黑" panose="020B0503020204020204" pitchFamily="34" charset="-122"/>
              </a:rPr>
              <a:t>Flash ROM）</a:t>
            </a:r>
          </a:p>
        </p:txBody>
      </p:sp>
      <p:sp>
        <p:nvSpPr>
          <p:cNvPr id="14353" name="Text Box 25"/>
          <p:cNvSpPr txBox="1">
            <a:spLocks noChangeArrowheads="1"/>
          </p:cNvSpPr>
          <p:nvPr/>
        </p:nvSpPr>
        <p:spPr bwMode="auto">
          <a:xfrm>
            <a:off x="6410325" y="1700213"/>
            <a:ext cx="2116138" cy="53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50" tIns="44480" rIns="88950" bIns="44480"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zh-CN" altLang="en-US" sz="2000" b="1">
                <a:solidFill>
                  <a:srgbClr val="0033CC"/>
                </a:solidFill>
                <a:ea typeface="黑体" panose="02010609060101010101" pitchFamily="49" charset="-122"/>
              </a:rPr>
              <a:t>（用作</a:t>
            </a:r>
            <a:r>
              <a:rPr lang="en-US" altLang="zh-CN" sz="2000" b="1">
                <a:solidFill>
                  <a:srgbClr val="0033CC"/>
                </a:solidFill>
                <a:ea typeface="黑体" panose="02010609060101010101" pitchFamily="49" charset="-122"/>
              </a:rPr>
              <a:t>Cache</a:t>
            </a:r>
            <a:r>
              <a:rPr lang="zh-CN" altLang="en-US" sz="2000" b="1">
                <a:solidFill>
                  <a:srgbClr val="0033CC"/>
                </a:solidFill>
                <a:ea typeface="黑体" panose="02010609060101010101" pitchFamily="49" charset="-122"/>
              </a:rPr>
              <a:t>）</a:t>
            </a:r>
          </a:p>
        </p:txBody>
      </p:sp>
      <p:sp>
        <p:nvSpPr>
          <p:cNvPr id="14354" name="Text Box 26"/>
          <p:cNvSpPr txBox="1">
            <a:spLocks noChangeArrowheads="1"/>
          </p:cNvSpPr>
          <p:nvPr/>
        </p:nvSpPr>
        <p:spPr bwMode="auto">
          <a:xfrm>
            <a:off x="6178550" y="3478213"/>
            <a:ext cx="2536825"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50" tIns="44480" rIns="88950" bIns="44480"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zh-CN" altLang="en-US" sz="2000" b="1">
                <a:solidFill>
                  <a:srgbClr val="0033CC"/>
                </a:solidFill>
                <a:latin typeface="黑体" panose="02010609060101010101" pitchFamily="49" charset="-122"/>
                <a:ea typeface="黑体" panose="02010609060101010101" pitchFamily="49" charset="-122"/>
              </a:rPr>
              <a:t> （用作主存储器）</a:t>
            </a:r>
          </a:p>
        </p:txBody>
      </p:sp>
      <p:sp>
        <p:nvSpPr>
          <p:cNvPr id="14355" name="Rectangle 28"/>
          <p:cNvSpPr>
            <a:spLocks noChangeArrowheads="1"/>
          </p:cNvSpPr>
          <p:nvPr/>
        </p:nvSpPr>
        <p:spPr bwMode="auto">
          <a:xfrm>
            <a:off x="4391025" y="2389188"/>
            <a:ext cx="4241800" cy="112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50" tIns="44480" rIns="88950" bIns="44480">
            <a:spAutoFit/>
          </a:bodyPr>
          <a:lstStyle>
            <a:lvl1pPr marL="342900" indent="-342900">
              <a:defRPr sz="1600">
                <a:solidFill>
                  <a:schemeClr val="tx1"/>
                </a:solidFill>
                <a:latin typeface="Arial" panose="020B0604020202020204" pitchFamily="34" charset="0"/>
              </a:defRPr>
            </a:lvl1pPr>
            <a:lvl2pPr marL="180975">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lvl="1" eaLnBrk="1" hangingPunct="1">
              <a:buFontTx/>
              <a:buChar char="•"/>
            </a:pPr>
            <a:r>
              <a:rPr kumimoji="1" lang="zh-CN" altLang="en-US" sz="1700" b="1">
                <a:latin typeface="微软雅黑" panose="020B0503020204020204" pitchFamily="34" charset="-122"/>
                <a:ea typeface="微软雅黑" panose="020B0503020204020204" pitchFamily="34" charset="-122"/>
              </a:rPr>
              <a:t> 每个存储单元(</a:t>
            </a:r>
            <a:r>
              <a:rPr kumimoji="1" lang="en-US" altLang="zh-CN" sz="1700" b="1">
                <a:latin typeface="微软雅黑" panose="020B0503020204020204" pitchFamily="34" charset="-122"/>
                <a:ea typeface="微软雅黑" panose="020B0503020204020204" pitchFamily="34" charset="-122"/>
              </a:rPr>
              <a:t>cell)</a:t>
            </a:r>
            <a:r>
              <a:rPr kumimoji="1" lang="zh-CN" altLang="en-US" sz="1700" b="1">
                <a:latin typeface="微软雅黑" panose="020B0503020204020204" pitchFamily="34" charset="-122"/>
                <a:ea typeface="微软雅黑" panose="020B0503020204020204" pitchFamily="34" charset="-122"/>
              </a:rPr>
              <a:t>由6个晶体管组成</a:t>
            </a:r>
          </a:p>
          <a:p>
            <a:pPr lvl="1" eaLnBrk="1" hangingPunct="1">
              <a:buFontTx/>
              <a:buChar char="•"/>
            </a:pPr>
            <a:r>
              <a:rPr kumimoji="1" lang="zh-CN" altLang="en-US" sz="1700" b="1">
                <a:latin typeface="微软雅黑" panose="020B0503020204020204" pitchFamily="34" charset="-122"/>
                <a:ea typeface="微软雅黑" panose="020B0503020204020204" pitchFamily="34" charset="-122"/>
              </a:rPr>
              <a:t> 只要加上电源，信息就能一直保持</a:t>
            </a:r>
          </a:p>
          <a:p>
            <a:pPr lvl="1" eaLnBrk="1" hangingPunct="1">
              <a:buFontTx/>
              <a:buChar char="•"/>
            </a:pPr>
            <a:r>
              <a:rPr kumimoji="1" lang="zh-CN" altLang="en-US" sz="1700" b="1">
                <a:latin typeface="微软雅黑" panose="020B0503020204020204" pitchFamily="34" charset="-122"/>
                <a:ea typeface="微软雅黑" panose="020B0503020204020204" pitchFamily="34" charset="-122"/>
              </a:rPr>
              <a:t> 对电器干扰相对不很敏感</a:t>
            </a:r>
          </a:p>
          <a:p>
            <a:pPr lvl="1" eaLnBrk="1" hangingPunct="1">
              <a:buFontTx/>
              <a:buChar char="•"/>
            </a:pPr>
            <a:r>
              <a:rPr kumimoji="1" lang="zh-CN" altLang="en-US" sz="1700" b="1">
                <a:latin typeface="微软雅黑" panose="020B0503020204020204" pitchFamily="34" charset="-122"/>
                <a:ea typeface="微软雅黑" panose="020B0503020204020204" pitchFamily="34" charset="-122"/>
              </a:rPr>
              <a:t> 比</a:t>
            </a:r>
            <a:r>
              <a:rPr kumimoji="1" lang="en-US" altLang="zh-CN" sz="1700" b="1">
                <a:latin typeface="微软雅黑" panose="020B0503020204020204" pitchFamily="34" charset="-122"/>
                <a:ea typeface="微软雅黑" panose="020B0503020204020204" pitchFamily="34" charset="-122"/>
              </a:rPr>
              <a:t>DRAM</a:t>
            </a:r>
            <a:r>
              <a:rPr kumimoji="1" lang="zh-CN" altLang="en-US" sz="1700" b="1">
                <a:latin typeface="微软雅黑" panose="020B0503020204020204" pitchFamily="34" charset="-122"/>
                <a:ea typeface="微软雅黑" panose="020B0503020204020204" pitchFamily="34" charset="-122"/>
              </a:rPr>
              <a:t>更快，也更贵</a:t>
            </a:r>
          </a:p>
        </p:txBody>
      </p:sp>
      <p:sp>
        <p:nvSpPr>
          <p:cNvPr id="14356" name="AutoShape 29"/>
          <p:cNvSpPr>
            <a:spLocks/>
          </p:cNvSpPr>
          <p:nvPr/>
        </p:nvSpPr>
        <p:spPr bwMode="auto">
          <a:xfrm flipH="1">
            <a:off x="4389438" y="2522538"/>
            <a:ext cx="85725" cy="842962"/>
          </a:xfrm>
          <a:prstGeom prst="rightBracket">
            <a:avLst>
              <a:gd name="adj" fmla="val 81944"/>
            </a:avLst>
          </a:prstGeom>
          <a:noFill/>
          <a:ln w="9525">
            <a:solidFill>
              <a:srgbClr val="0033C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grpSp>
        <p:nvGrpSpPr>
          <p:cNvPr id="14357" name="Group 30"/>
          <p:cNvGrpSpPr>
            <a:grpSpLocks/>
          </p:cNvGrpSpPr>
          <p:nvPr/>
        </p:nvGrpSpPr>
        <p:grpSpPr bwMode="auto">
          <a:xfrm>
            <a:off x="4360863" y="4087813"/>
            <a:ext cx="4602162" cy="1122362"/>
            <a:chOff x="2857" y="2273"/>
            <a:chExt cx="2269" cy="577"/>
          </a:xfrm>
        </p:grpSpPr>
        <p:sp>
          <p:nvSpPr>
            <p:cNvPr id="14360" name="Rectangle 31"/>
            <p:cNvSpPr>
              <a:spLocks noChangeArrowheads="1"/>
            </p:cNvSpPr>
            <p:nvPr/>
          </p:nvSpPr>
          <p:spPr bwMode="auto">
            <a:xfrm>
              <a:off x="2858" y="2273"/>
              <a:ext cx="2268"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50" tIns="44480" rIns="88950" bIns="44480">
              <a:spAutoFit/>
            </a:bodyPr>
            <a:lstStyle>
              <a:lvl1pPr marL="342900" indent="-342900">
                <a:defRPr sz="1600">
                  <a:solidFill>
                    <a:schemeClr val="tx1"/>
                  </a:solidFill>
                  <a:latin typeface="Arial" panose="020B0604020202020204" pitchFamily="34" charset="0"/>
                </a:defRPr>
              </a:lvl1pPr>
              <a:lvl2pPr marL="180975" indent="85725">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lvl="1" eaLnBrk="1" hangingPunct="1">
                <a:buFontTx/>
                <a:buChar char="•"/>
              </a:pPr>
              <a:r>
                <a:rPr kumimoji="1" lang="zh-CN" altLang="en-US" sz="1400" b="1">
                  <a:ea typeface="宋体" panose="02010600030101010101" pitchFamily="2" charset="-122"/>
                </a:rPr>
                <a:t> </a:t>
              </a:r>
              <a:r>
                <a:rPr kumimoji="1" lang="zh-CN" altLang="en-US" sz="1700" b="1">
                  <a:latin typeface="微软雅黑" panose="020B0503020204020204" pitchFamily="34" charset="-122"/>
                  <a:ea typeface="微软雅黑" panose="020B0503020204020204" pitchFamily="34" charset="-122"/>
                </a:rPr>
                <a:t>每个存储单元由1个电容和1个晶体管组成</a:t>
              </a:r>
            </a:p>
            <a:p>
              <a:pPr lvl="1" eaLnBrk="1" hangingPunct="1">
                <a:buFontTx/>
                <a:buChar char="•"/>
              </a:pPr>
              <a:r>
                <a:rPr kumimoji="1" lang="zh-CN" altLang="en-US" sz="1700" b="1">
                  <a:latin typeface="微软雅黑" panose="020B0503020204020204" pitchFamily="34" charset="-122"/>
                  <a:ea typeface="微软雅黑" panose="020B0503020204020204" pitchFamily="34" charset="-122"/>
                </a:rPr>
                <a:t> 每隔一段时间必须刷新一次</a:t>
              </a:r>
            </a:p>
            <a:p>
              <a:pPr lvl="1" eaLnBrk="1" hangingPunct="1">
                <a:buFontTx/>
                <a:buChar char="•"/>
              </a:pPr>
              <a:r>
                <a:rPr kumimoji="1" lang="zh-CN" altLang="en-US" sz="1700" b="1">
                  <a:latin typeface="微软雅黑" panose="020B0503020204020204" pitchFamily="34" charset="-122"/>
                  <a:ea typeface="微软雅黑" panose="020B0503020204020204" pitchFamily="34" charset="-122"/>
                </a:rPr>
                <a:t> 对电器干扰比较敏感</a:t>
              </a:r>
            </a:p>
            <a:p>
              <a:pPr lvl="1" eaLnBrk="1" hangingPunct="1">
                <a:buFontTx/>
                <a:buChar char="•"/>
              </a:pPr>
              <a:r>
                <a:rPr kumimoji="1" lang="zh-CN" altLang="en-US" sz="1700" b="1">
                  <a:latin typeface="微软雅黑" panose="020B0503020204020204" pitchFamily="34" charset="-122"/>
                  <a:ea typeface="微软雅黑" panose="020B0503020204020204" pitchFamily="34" charset="-122"/>
                </a:rPr>
                <a:t> 比</a:t>
              </a:r>
              <a:r>
                <a:rPr kumimoji="1" lang="en-US" altLang="zh-CN" sz="1700" b="1">
                  <a:latin typeface="微软雅黑" panose="020B0503020204020204" pitchFamily="34" charset="-122"/>
                  <a:ea typeface="微软雅黑" panose="020B0503020204020204" pitchFamily="34" charset="-122"/>
                </a:rPr>
                <a:t>SRAM</a:t>
              </a:r>
              <a:r>
                <a:rPr kumimoji="1" lang="zh-CN" altLang="en-US" sz="1700" b="1">
                  <a:latin typeface="微软雅黑" panose="020B0503020204020204" pitchFamily="34" charset="-122"/>
                  <a:ea typeface="微软雅黑" panose="020B0503020204020204" pitchFamily="34" charset="-122"/>
                </a:rPr>
                <a:t>慢，但便宜</a:t>
              </a:r>
            </a:p>
          </p:txBody>
        </p:sp>
        <p:sp>
          <p:nvSpPr>
            <p:cNvPr id="14361" name="AutoShape 32"/>
            <p:cNvSpPr>
              <a:spLocks/>
            </p:cNvSpPr>
            <p:nvPr/>
          </p:nvSpPr>
          <p:spPr bwMode="auto">
            <a:xfrm flipH="1">
              <a:off x="2857" y="2364"/>
              <a:ext cx="46" cy="431"/>
            </a:xfrm>
            <a:prstGeom prst="rightBracket">
              <a:avLst>
                <a:gd name="adj" fmla="val 78080"/>
              </a:avLst>
            </a:prstGeom>
            <a:noFill/>
            <a:ln w="9525">
              <a:solidFill>
                <a:srgbClr val="0033C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grpSp>
      <p:sp>
        <p:nvSpPr>
          <p:cNvPr id="14358" name="Text Box 34"/>
          <p:cNvSpPr txBox="1">
            <a:spLocks noChangeArrowheads="1"/>
          </p:cNvSpPr>
          <p:nvPr/>
        </p:nvSpPr>
        <p:spPr bwMode="auto">
          <a:xfrm>
            <a:off x="6980238" y="6097588"/>
            <a:ext cx="2163762"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50" tIns="44480" rIns="88950" bIns="44480"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zh-CN" altLang="en-US" sz="2000" b="1" dirty="0">
                <a:solidFill>
                  <a:srgbClr val="0033CC"/>
                </a:solidFill>
                <a:ea typeface="黑体" panose="02010609060101010101" pitchFamily="49" charset="-122"/>
              </a:rPr>
              <a:t>（用作</a:t>
            </a:r>
            <a:r>
              <a:rPr lang="en-US" altLang="zh-CN" sz="2000" b="1" dirty="0">
                <a:solidFill>
                  <a:srgbClr val="0033CC"/>
                </a:solidFill>
                <a:ea typeface="黑体" panose="02010609060101010101" pitchFamily="49" charset="-122"/>
              </a:rPr>
              <a:t>BIOS</a:t>
            </a:r>
            <a:r>
              <a:rPr lang="zh-CN" altLang="en-US" sz="2000" b="1" dirty="0">
                <a:solidFill>
                  <a:srgbClr val="0033CC"/>
                </a:solidFill>
                <a:ea typeface="黑体" panose="02010609060101010101" pitchFamily="49" charset="-122"/>
              </a:rPr>
              <a:t>等）</a:t>
            </a:r>
          </a:p>
        </p:txBody>
      </p:sp>
      <p:sp>
        <p:nvSpPr>
          <p:cNvPr id="14359" name="灯片编号占位符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D3C86FB8-AA84-4965-B6D2-A0DFFFDE0716}" type="slidenum">
              <a:rPr lang="zh-CN" altLang="en-US" sz="1200" smtClean="0">
                <a:solidFill>
                  <a:srgbClr val="898989"/>
                </a:solidFill>
              </a:rPr>
              <a:pPr/>
              <a:t>10</a:t>
            </a:fld>
            <a:endParaRPr lang="zh-CN" altLang="en-US" sz="1200">
              <a:solidFill>
                <a:srgbClr val="898989"/>
              </a:solidFill>
            </a:endParaRP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idx="4294967295"/>
          </p:nvPr>
        </p:nvSpPr>
        <p:spPr>
          <a:xfrm>
            <a:off x="238125" y="106363"/>
            <a:ext cx="8805863" cy="573087"/>
          </a:xfrm>
        </p:spPr>
        <p:txBody>
          <a:bodyPr lIns="91440" tIns="45720" rIns="91440" bIns="45720" anchor="ctr"/>
          <a:lstStyle/>
          <a:p>
            <a:pPr defTabSz="717550" eaLnBrk="1" hangingPunct="1"/>
            <a:r>
              <a:rPr lang="zh-CN" altLang="en-US" dirty="0">
                <a:solidFill>
                  <a:srgbClr val="CC0000"/>
                </a:solidFill>
              </a:rPr>
              <a:t>六管静态</a:t>
            </a:r>
            <a:r>
              <a:rPr lang="en-US" altLang="zh-CN" dirty="0">
                <a:solidFill>
                  <a:srgbClr val="CC0000"/>
                </a:solidFill>
              </a:rPr>
              <a:t>MOS</a:t>
            </a:r>
            <a:r>
              <a:rPr lang="zh-CN" altLang="en-US" dirty="0">
                <a:solidFill>
                  <a:srgbClr val="CC0000"/>
                </a:solidFill>
              </a:rPr>
              <a:t>管电路 </a:t>
            </a:r>
            <a:r>
              <a:rPr lang="en-US" altLang="zh-CN" dirty="0">
                <a:solidFill>
                  <a:srgbClr val="CC0000"/>
                </a:solidFill>
              </a:rPr>
              <a:t>SRAM</a:t>
            </a:r>
            <a:endParaRPr lang="zh-CN" altLang="en-US" dirty="0">
              <a:solidFill>
                <a:srgbClr val="CC0000"/>
              </a:solidFill>
            </a:endParaRPr>
          </a:p>
        </p:txBody>
      </p:sp>
      <p:sp>
        <p:nvSpPr>
          <p:cNvPr id="15363" name="Text Box 3"/>
          <p:cNvSpPr txBox="1">
            <a:spLocks noChangeArrowheads="1"/>
          </p:cNvSpPr>
          <p:nvPr/>
        </p:nvSpPr>
        <p:spPr bwMode="auto">
          <a:xfrm>
            <a:off x="746125" y="908050"/>
            <a:ext cx="4068763"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50" tIns="44480" rIns="88950" bIns="4448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400" b="1">
                <a:solidFill>
                  <a:srgbClr val="0033CC"/>
                </a:solidFill>
                <a:ea typeface="黑体" panose="02010609060101010101" pitchFamily="49" charset="-122"/>
              </a:rPr>
              <a:t>6</a:t>
            </a:r>
            <a:r>
              <a:rPr kumimoji="1" lang="zh-CN" altLang="en-US" sz="2400" b="1">
                <a:solidFill>
                  <a:srgbClr val="0033CC"/>
                </a:solidFill>
                <a:ea typeface="黑体" panose="02010609060101010101" pitchFamily="49" charset="-122"/>
              </a:rPr>
              <a:t>管静态</a:t>
            </a:r>
            <a:r>
              <a:rPr kumimoji="1" lang="en-US" altLang="zh-CN" sz="2400" b="1">
                <a:solidFill>
                  <a:srgbClr val="0033CC"/>
                </a:solidFill>
                <a:ea typeface="黑体" panose="02010609060101010101" pitchFamily="49" charset="-122"/>
              </a:rPr>
              <a:t>NMOS</a:t>
            </a:r>
            <a:r>
              <a:rPr kumimoji="1" lang="zh-CN" altLang="en-US" sz="2400" b="1">
                <a:solidFill>
                  <a:srgbClr val="0033CC"/>
                </a:solidFill>
                <a:ea typeface="黑体" panose="02010609060101010101" pitchFamily="49" charset="-122"/>
              </a:rPr>
              <a:t>记忆单元</a:t>
            </a:r>
          </a:p>
        </p:txBody>
      </p:sp>
      <p:sp>
        <p:nvSpPr>
          <p:cNvPr id="567300" name="Rectangle 4"/>
          <p:cNvSpPr>
            <a:spLocks noChangeArrowheads="1"/>
          </p:cNvSpPr>
          <p:nvPr/>
        </p:nvSpPr>
        <p:spPr bwMode="auto">
          <a:xfrm>
            <a:off x="5607050" y="4879975"/>
            <a:ext cx="3311525" cy="1924050"/>
          </a:xfrm>
          <a:prstGeom prst="rect">
            <a:avLst/>
          </a:prstGeom>
          <a:noFill/>
          <a:ln w="127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lIns="88008" tIns="43211" rIns="88008" bIns="43211">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nSpc>
                <a:spcPct val="120000"/>
              </a:lnSpc>
            </a:pPr>
            <a:r>
              <a:rPr lang="zh-CN" altLang="en-US" sz="2000" b="1">
                <a:latin typeface="微软雅黑" panose="020B0503020204020204" pitchFamily="34" charset="-122"/>
                <a:ea typeface="微软雅黑" panose="020B0503020204020204" pitchFamily="34" charset="-122"/>
              </a:rPr>
              <a:t>读出时：</a:t>
            </a:r>
          </a:p>
          <a:p>
            <a:pPr>
              <a:lnSpc>
                <a:spcPct val="120000"/>
              </a:lnSpc>
            </a:pPr>
            <a:r>
              <a:rPr lang="zh-TW" altLang="en-US" sz="2000" b="1">
                <a:latin typeface="微软雅黑" panose="020B0503020204020204" pitchFamily="34" charset="-122"/>
                <a:ea typeface="微软雅黑" panose="020B0503020204020204" pitchFamily="34" charset="-122"/>
              </a:rPr>
              <a:t>   </a:t>
            </a:r>
            <a:r>
              <a:rPr lang="en-US" altLang="zh-TW" sz="2000" b="1">
                <a:latin typeface="微软雅黑" panose="020B0503020204020204" pitchFamily="34" charset="-122"/>
                <a:ea typeface="微软雅黑" panose="020B0503020204020204" pitchFamily="34" charset="-122"/>
              </a:rPr>
              <a:t>- </a:t>
            </a:r>
            <a:r>
              <a:rPr lang="zh-CN" altLang="en-US" sz="2000" b="1">
                <a:latin typeface="微软雅黑" panose="020B0503020204020204" pitchFamily="34" charset="-122"/>
                <a:ea typeface="微软雅黑" panose="020B0503020204020204" pitchFamily="34" charset="-122"/>
              </a:rPr>
              <a:t>置</a:t>
            </a:r>
            <a:r>
              <a:rPr lang="en-US" altLang="zh-CN" sz="2000" b="1">
                <a:latin typeface="微软雅黑" panose="020B0503020204020204" pitchFamily="34" charset="-122"/>
                <a:ea typeface="微软雅黑" panose="020B0503020204020204" pitchFamily="34" charset="-122"/>
              </a:rPr>
              <a:t>2</a:t>
            </a:r>
            <a:r>
              <a:rPr lang="zh-CN" altLang="en-US" sz="2000" b="1">
                <a:latin typeface="微软雅黑" panose="020B0503020204020204" pitchFamily="34" charset="-122"/>
                <a:ea typeface="微软雅黑" panose="020B0503020204020204" pitchFamily="34" charset="-122"/>
              </a:rPr>
              <a:t>个位线为高电平</a:t>
            </a:r>
          </a:p>
          <a:p>
            <a:pPr>
              <a:lnSpc>
                <a:spcPct val="120000"/>
              </a:lnSpc>
            </a:pPr>
            <a:r>
              <a:rPr lang="zh-TW" altLang="en-US" sz="2000" b="1">
                <a:latin typeface="微软雅黑" panose="020B0503020204020204" pitchFamily="34" charset="-122"/>
                <a:ea typeface="微软雅黑" panose="020B0503020204020204" pitchFamily="34" charset="-122"/>
              </a:rPr>
              <a:t>   </a:t>
            </a:r>
            <a:r>
              <a:rPr lang="en-US" altLang="zh-TW" sz="2000" b="1">
                <a:latin typeface="微软雅黑" panose="020B0503020204020204" pitchFamily="34" charset="-122"/>
                <a:ea typeface="微软雅黑" panose="020B0503020204020204" pitchFamily="34" charset="-122"/>
              </a:rPr>
              <a:t>-</a:t>
            </a:r>
            <a:r>
              <a:rPr lang="en-US" altLang="zh-CN" sz="2000" b="1">
                <a:latin typeface="微软雅黑" panose="020B0503020204020204" pitchFamily="34" charset="-122"/>
                <a:ea typeface="微软雅黑" panose="020B0503020204020204" pitchFamily="34" charset="-122"/>
              </a:rPr>
              <a:t> </a:t>
            </a:r>
            <a:r>
              <a:rPr lang="zh-CN" altLang="en-US" sz="2000" b="1">
                <a:latin typeface="微软雅黑" panose="020B0503020204020204" pitchFamily="34" charset="-122"/>
                <a:ea typeface="微软雅黑" panose="020B0503020204020204" pitchFamily="34" charset="-122"/>
              </a:rPr>
              <a:t>置字线为</a:t>
            </a:r>
            <a:r>
              <a:rPr lang="en-US" altLang="zh-CN" sz="2000" b="1">
                <a:latin typeface="微软雅黑" panose="020B0503020204020204" pitchFamily="34" charset="-122"/>
                <a:ea typeface="微软雅黑" panose="020B0503020204020204" pitchFamily="34" charset="-122"/>
              </a:rPr>
              <a:t>1</a:t>
            </a:r>
            <a:endParaRPr lang="en-US" altLang="zh-TW" sz="2000" b="1">
              <a:latin typeface="微软雅黑" panose="020B0503020204020204" pitchFamily="34" charset="-122"/>
              <a:ea typeface="微软雅黑" panose="020B0503020204020204" pitchFamily="34" charset="-122"/>
            </a:endParaRPr>
          </a:p>
          <a:p>
            <a:pPr>
              <a:lnSpc>
                <a:spcPct val="120000"/>
              </a:lnSpc>
            </a:pPr>
            <a:r>
              <a:rPr lang="en-US" altLang="zh-TW" sz="2000" b="1">
                <a:latin typeface="微软雅黑" panose="020B0503020204020204" pitchFamily="34" charset="-122"/>
                <a:ea typeface="微软雅黑" panose="020B0503020204020204" pitchFamily="34" charset="-122"/>
              </a:rPr>
              <a:t>   - </a:t>
            </a:r>
            <a:r>
              <a:rPr lang="zh-CN" altLang="en-US" sz="2000" b="1">
                <a:latin typeface="微软雅黑" panose="020B0503020204020204" pitchFamily="34" charset="-122"/>
                <a:ea typeface="微软雅黑" panose="020B0503020204020204" pitchFamily="34" charset="-122"/>
              </a:rPr>
              <a:t>存储单元状态不同，位线的输出不同</a:t>
            </a:r>
          </a:p>
        </p:txBody>
      </p:sp>
      <p:sp>
        <p:nvSpPr>
          <p:cNvPr id="567301" name="Rectangle 5"/>
          <p:cNvSpPr>
            <a:spLocks noChangeArrowheads="1"/>
          </p:cNvSpPr>
          <p:nvPr/>
        </p:nvSpPr>
        <p:spPr bwMode="auto">
          <a:xfrm>
            <a:off x="5651500" y="2670175"/>
            <a:ext cx="3240088" cy="2108200"/>
          </a:xfrm>
          <a:prstGeom prst="rect">
            <a:avLst/>
          </a:prstGeom>
          <a:noFill/>
          <a:ln w="12700">
            <a:solidFill>
              <a:srgbClr val="0033CC"/>
            </a:solidFill>
            <a:miter lim="800000"/>
            <a:headEnd/>
            <a:tailEnd/>
          </a:ln>
          <a:extLst>
            <a:ext uri="{909E8E84-426E-40DD-AFC4-6F175D3DCCD1}">
              <a14:hiddenFill xmlns:a14="http://schemas.microsoft.com/office/drawing/2010/main">
                <a:solidFill>
                  <a:srgbClr val="FFFFFF"/>
                </a:solidFill>
              </a14:hiddenFill>
            </a:ext>
          </a:extLst>
        </p:spPr>
        <p:txBody>
          <a:bodyPr lIns="88008" tIns="43211" rIns="88008" bIns="43211">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nSpc>
                <a:spcPct val="110000"/>
              </a:lnSpc>
            </a:pPr>
            <a:r>
              <a:rPr lang="zh-CN" altLang="en-US" sz="2000" b="1">
                <a:latin typeface="微软雅黑" panose="020B0503020204020204" pitchFamily="34" charset="-122"/>
                <a:ea typeface="微软雅黑" panose="020B0503020204020204" pitchFamily="34" charset="-122"/>
              </a:rPr>
              <a:t>写入时：</a:t>
            </a:r>
            <a:endParaRPr lang="zh-TW" altLang="en-US" sz="2000" b="1">
              <a:latin typeface="微软雅黑" panose="020B0503020204020204" pitchFamily="34" charset="-122"/>
              <a:ea typeface="微软雅黑" panose="020B0503020204020204" pitchFamily="34" charset="-122"/>
            </a:endParaRPr>
          </a:p>
          <a:p>
            <a:pPr>
              <a:lnSpc>
                <a:spcPct val="110000"/>
              </a:lnSpc>
            </a:pPr>
            <a:r>
              <a:rPr lang="zh-TW" altLang="en-US" sz="2000" b="1">
                <a:latin typeface="微软雅黑" panose="020B0503020204020204" pitchFamily="34" charset="-122"/>
                <a:ea typeface="微软雅黑" panose="020B0503020204020204" pitchFamily="34" charset="-122"/>
              </a:rPr>
              <a:t>   </a:t>
            </a:r>
            <a:r>
              <a:rPr lang="en-US" altLang="zh-TW" sz="2000" b="1">
                <a:latin typeface="微软雅黑" panose="020B0503020204020204" pitchFamily="34" charset="-122"/>
                <a:ea typeface="微软雅黑" panose="020B0503020204020204" pitchFamily="34" charset="-122"/>
              </a:rPr>
              <a:t>- </a:t>
            </a:r>
            <a:r>
              <a:rPr lang="zh-CN" altLang="en-US" sz="2000" b="1">
                <a:latin typeface="微软雅黑" panose="020B0503020204020204" pitchFamily="34" charset="-122"/>
                <a:ea typeface="微软雅黑" panose="020B0503020204020204" pitchFamily="34" charset="-122"/>
              </a:rPr>
              <a:t>位线上是被写入的二进位信息</a:t>
            </a:r>
            <a:r>
              <a:rPr lang="en-US" altLang="zh-CN" sz="2000" b="1">
                <a:latin typeface="微软雅黑" panose="020B0503020204020204" pitchFamily="34" charset="-122"/>
                <a:ea typeface="微软雅黑" panose="020B0503020204020204" pitchFamily="34" charset="-122"/>
              </a:rPr>
              <a:t>0</a:t>
            </a:r>
            <a:r>
              <a:rPr lang="zh-CN" altLang="en-US" sz="2000" b="1">
                <a:latin typeface="微软雅黑" panose="020B0503020204020204" pitchFamily="34" charset="-122"/>
                <a:ea typeface="微软雅黑" panose="020B0503020204020204" pitchFamily="34" charset="-122"/>
              </a:rPr>
              <a:t>或</a:t>
            </a:r>
            <a:r>
              <a:rPr lang="en-US" altLang="zh-CN" sz="2000" b="1">
                <a:latin typeface="微软雅黑" panose="020B0503020204020204" pitchFamily="34" charset="-122"/>
                <a:ea typeface="微软雅黑" panose="020B0503020204020204" pitchFamily="34" charset="-122"/>
              </a:rPr>
              <a:t>1</a:t>
            </a:r>
          </a:p>
          <a:p>
            <a:pPr>
              <a:lnSpc>
                <a:spcPct val="110000"/>
              </a:lnSpc>
            </a:pPr>
            <a:r>
              <a:rPr lang="en-US" altLang="zh-TW" sz="2000" b="1">
                <a:latin typeface="微软雅黑" panose="020B0503020204020204" pitchFamily="34" charset="-122"/>
                <a:ea typeface="微软雅黑" panose="020B0503020204020204" pitchFamily="34" charset="-122"/>
              </a:rPr>
              <a:t>   - </a:t>
            </a:r>
            <a:r>
              <a:rPr lang="zh-CN" altLang="en-US" sz="2000" b="1">
                <a:latin typeface="微软雅黑" panose="020B0503020204020204" pitchFamily="34" charset="-122"/>
                <a:ea typeface="微软雅黑" panose="020B0503020204020204" pitchFamily="34" charset="-122"/>
              </a:rPr>
              <a:t>置字线为</a:t>
            </a:r>
            <a:r>
              <a:rPr lang="en-US" altLang="zh-CN" sz="2000" b="1">
                <a:latin typeface="微软雅黑" panose="020B0503020204020204" pitchFamily="34" charset="-122"/>
                <a:ea typeface="微软雅黑" panose="020B0503020204020204" pitchFamily="34" charset="-122"/>
              </a:rPr>
              <a:t>1</a:t>
            </a:r>
          </a:p>
          <a:p>
            <a:pPr>
              <a:lnSpc>
                <a:spcPct val="110000"/>
              </a:lnSpc>
            </a:pPr>
            <a:r>
              <a:rPr lang="en-US" altLang="zh-TW" sz="2000" b="1">
                <a:latin typeface="微软雅黑" panose="020B0503020204020204" pitchFamily="34" charset="-122"/>
                <a:ea typeface="微软雅黑" panose="020B0503020204020204" pitchFamily="34" charset="-122"/>
              </a:rPr>
              <a:t>   - </a:t>
            </a:r>
            <a:r>
              <a:rPr lang="zh-CN" altLang="en-US" sz="2000" b="1">
                <a:latin typeface="微软雅黑" panose="020B0503020204020204" pitchFamily="34" charset="-122"/>
                <a:ea typeface="微软雅黑" panose="020B0503020204020204" pitchFamily="34" charset="-122"/>
              </a:rPr>
              <a:t>存储单元</a:t>
            </a:r>
            <a:r>
              <a:rPr lang="en-US" altLang="zh-CN" sz="2000" b="1">
                <a:latin typeface="微软雅黑" panose="020B0503020204020204" pitchFamily="34" charset="-122"/>
                <a:ea typeface="微软雅黑" panose="020B0503020204020204" pitchFamily="34" charset="-122"/>
              </a:rPr>
              <a:t>(</a:t>
            </a:r>
            <a:r>
              <a:rPr lang="zh-CN" altLang="en-US" sz="2000" b="1">
                <a:latin typeface="微软雅黑" panose="020B0503020204020204" pitchFamily="34" charset="-122"/>
                <a:ea typeface="微软雅黑" panose="020B0503020204020204" pitchFamily="34" charset="-122"/>
              </a:rPr>
              <a:t>触发器</a:t>
            </a:r>
            <a:r>
              <a:rPr lang="en-US" altLang="zh-CN" sz="2000" b="1">
                <a:latin typeface="微软雅黑" panose="020B0503020204020204" pitchFamily="34" charset="-122"/>
                <a:ea typeface="微软雅黑" panose="020B0503020204020204" pitchFamily="34" charset="-122"/>
              </a:rPr>
              <a:t>)</a:t>
            </a:r>
            <a:r>
              <a:rPr lang="zh-CN" altLang="en-US" sz="2000" b="1">
                <a:latin typeface="微软雅黑" panose="020B0503020204020204" pitchFamily="34" charset="-122"/>
                <a:ea typeface="微软雅黑" panose="020B0503020204020204" pitchFamily="34" charset="-122"/>
              </a:rPr>
              <a:t>按位线的状态设置成</a:t>
            </a:r>
            <a:r>
              <a:rPr lang="en-US" altLang="zh-CN" sz="2000" b="1">
                <a:latin typeface="微软雅黑" panose="020B0503020204020204" pitchFamily="34" charset="-122"/>
                <a:ea typeface="微软雅黑" panose="020B0503020204020204" pitchFamily="34" charset="-122"/>
              </a:rPr>
              <a:t>0</a:t>
            </a:r>
            <a:r>
              <a:rPr lang="zh-CN" altLang="en-US" sz="2000" b="1">
                <a:latin typeface="微软雅黑" panose="020B0503020204020204" pitchFamily="34" charset="-122"/>
                <a:ea typeface="微软雅黑" panose="020B0503020204020204" pitchFamily="34" charset="-122"/>
              </a:rPr>
              <a:t>或</a:t>
            </a:r>
            <a:r>
              <a:rPr lang="en-US" altLang="zh-CN" sz="2000" b="1">
                <a:latin typeface="微软雅黑" panose="020B0503020204020204" pitchFamily="34" charset="-122"/>
                <a:ea typeface="微软雅黑" panose="020B0503020204020204" pitchFamily="34" charset="-122"/>
              </a:rPr>
              <a:t>1</a:t>
            </a:r>
          </a:p>
        </p:txBody>
      </p:sp>
      <p:sp>
        <p:nvSpPr>
          <p:cNvPr id="15366" name="Text Box 6"/>
          <p:cNvSpPr txBox="1">
            <a:spLocks noChangeArrowheads="1"/>
          </p:cNvSpPr>
          <p:nvPr/>
        </p:nvSpPr>
        <p:spPr bwMode="auto">
          <a:xfrm>
            <a:off x="5360987" y="1118093"/>
            <a:ext cx="2971800" cy="459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50" tIns="44480" rIns="88950" bIns="4448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b="1" dirty="0">
                <a:solidFill>
                  <a:srgbClr val="D10F0F"/>
                </a:solidFill>
                <a:ea typeface="黑体" panose="02010609060101010101" pitchFamily="49" charset="-122"/>
              </a:rPr>
              <a:t>信息存储原理：</a:t>
            </a:r>
          </a:p>
        </p:txBody>
      </p:sp>
      <p:grpSp>
        <p:nvGrpSpPr>
          <p:cNvPr id="15367" name="Group 7"/>
          <p:cNvGrpSpPr>
            <a:grpSpLocks/>
          </p:cNvGrpSpPr>
          <p:nvPr/>
        </p:nvGrpSpPr>
        <p:grpSpPr bwMode="auto">
          <a:xfrm>
            <a:off x="369402" y="1283693"/>
            <a:ext cx="5237163" cy="4121151"/>
            <a:chOff x="666" y="1215"/>
            <a:chExt cx="3299" cy="2596"/>
          </a:xfrm>
        </p:grpSpPr>
        <p:graphicFrame>
          <p:nvGraphicFramePr>
            <p:cNvPr id="15371" name="Object 8"/>
            <p:cNvGraphicFramePr>
              <a:graphicFrameLocks noChangeAspect="1"/>
            </p:cNvGraphicFramePr>
            <p:nvPr>
              <p:extLst>
                <p:ext uri="{D42A27DB-BD31-4B8C-83A1-F6EECF244321}">
                  <p14:modId xmlns:p14="http://schemas.microsoft.com/office/powerpoint/2010/main" val="3154168265"/>
                </p:ext>
              </p:extLst>
            </p:nvPr>
          </p:nvGraphicFramePr>
          <p:xfrm>
            <a:off x="873" y="1356"/>
            <a:ext cx="3038" cy="2455"/>
          </p:xfrm>
          <a:graphic>
            <a:graphicData uri="http://schemas.openxmlformats.org/presentationml/2006/ole">
              <mc:AlternateContent xmlns:mc="http://schemas.openxmlformats.org/markup-compatibility/2006">
                <mc:Choice xmlns:v="urn:schemas-microsoft-com:vml" Requires="v">
                  <p:oleObj spid="_x0000_s15873" name="VISIO" r:id="rId3" imgW="5219700" imgH="2407920" progId="Visio.Drawing.4">
                    <p:embed/>
                  </p:oleObj>
                </mc:Choice>
                <mc:Fallback>
                  <p:oleObj name="VISIO" r:id="rId3" imgW="5219700" imgH="2407920" progId="Visio.Drawing.4">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r="47256" b="7672"/>
                        <a:stretch>
                          <a:fillRect/>
                        </a:stretch>
                      </p:blipFill>
                      <p:spPr bwMode="auto">
                        <a:xfrm>
                          <a:off x="873" y="1356"/>
                          <a:ext cx="3038" cy="24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372" name="Text Box 9"/>
            <p:cNvSpPr txBox="1">
              <a:spLocks noChangeArrowheads="1"/>
            </p:cNvSpPr>
            <p:nvPr/>
          </p:nvSpPr>
          <p:spPr bwMode="auto">
            <a:xfrm>
              <a:off x="3539" y="1707"/>
              <a:ext cx="426" cy="40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88950" tIns="44480" rIns="88950" bIns="4448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1800" b="1" dirty="0">
                  <a:ea typeface="宋体" panose="02010600030101010101" pitchFamily="2" charset="-122"/>
                </a:rPr>
                <a:t>存储单元</a:t>
              </a:r>
            </a:p>
          </p:txBody>
        </p:sp>
        <p:sp>
          <p:nvSpPr>
            <p:cNvPr id="15373" name="Text Box 10"/>
            <p:cNvSpPr txBox="1">
              <a:spLocks noChangeArrowheads="1"/>
            </p:cNvSpPr>
            <p:nvPr/>
          </p:nvSpPr>
          <p:spPr bwMode="auto">
            <a:xfrm>
              <a:off x="666" y="1501"/>
              <a:ext cx="413" cy="23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88950" tIns="44480" rIns="88950" bIns="4448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1800" b="1" dirty="0">
                  <a:ea typeface="宋体" panose="02010600030101010101" pitchFamily="2" charset="-122"/>
                </a:rPr>
                <a:t>字线</a:t>
              </a:r>
            </a:p>
          </p:txBody>
        </p:sp>
        <p:sp>
          <p:nvSpPr>
            <p:cNvPr id="15377" name="Text Box 14"/>
            <p:cNvSpPr txBox="1">
              <a:spLocks noChangeArrowheads="1"/>
            </p:cNvSpPr>
            <p:nvPr/>
          </p:nvSpPr>
          <p:spPr bwMode="auto">
            <a:xfrm>
              <a:off x="3226" y="1215"/>
              <a:ext cx="614"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50" tIns="44480" rIns="88950" bIns="4448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1800" b="1" dirty="0">
                  <a:ea typeface="宋体" panose="02010600030101010101" pitchFamily="2" charset="-122"/>
                </a:rPr>
                <a:t>位线</a:t>
              </a:r>
              <a:r>
                <a:rPr kumimoji="1" lang="en-US" altLang="zh-CN" sz="1800" b="1" dirty="0">
                  <a:ea typeface="宋体" panose="02010600030101010101" pitchFamily="2" charset="-122"/>
                </a:rPr>
                <a:t>D</a:t>
              </a:r>
            </a:p>
          </p:txBody>
        </p:sp>
        <p:sp>
          <p:nvSpPr>
            <p:cNvPr id="15378" name="Text Box 15"/>
            <p:cNvSpPr txBox="1">
              <a:spLocks noChangeArrowheads="1"/>
            </p:cNvSpPr>
            <p:nvPr/>
          </p:nvSpPr>
          <p:spPr bwMode="auto">
            <a:xfrm>
              <a:off x="1035" y="1215"/>
              <a:ext cx="614"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50" tIns="44480" rIns="88950" bIns="4448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1800" b="1" dirty="0">
                  <a:ea typeface="宋体" panose="02010600030101010101" pitchFamily="2" charset="-122"/>
                </a:rPr>
                <a:t>位线</a:t>
              </a:r>
              <a:r>
                <a:rPr kumimoji="1" lang="en-US" altLang="zh-CN" sz="1800" b="1" dirty="0">
                  <a:ea typeface="宋体" panose="02010600030101010101" pitchFamily="2" charset="-122"/>
                </a:rPr>
                <a:t>D</a:t>
              </a:r>
            </a:p>
          </p:txBody>
        </p:sp>
        <p:sp>
          <p:nvSpPr>
            <p:cNvPr id="15379" name="Line 16"/>
            <p:cNvSpPr>
              <a:spLocks noChangeShapeType="1"/>
            </p:cNvSpPr>
            <p:nvPr/>
          </p:nvSpPr>
          <p:spPr bwMode="auto">
            <a:xfrm>
              <a:off x="3538" y="1230"/>
              <a:ext cx="13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5368" name="Text Box 18"/>
          <p:cNvSpPr txBox="1">
            <a:spLocks noChangeArrowheads="1"/>
          </p:cNvSpPr>
          <p:nvPr/>
        </p:nvSpPr>
        <p:spPr bwMode="auto">
          <a:xfrm>
            <a:off x="328613" y="5575300"/>
            <a:ext cx="5326062"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b="1" dirty="0">
                <a:solidFill>
                  <a:srgbClr val="0000FF"/>
                </a:solidFill>
                <a:latin typeface="微软雅黑" panose="020B0503020204020204" pitchFamily="34" charset="-122"/>
                <a:ea typeface="微软雅黑" panose="020B0503020204020204" pitchFamily="34" charset="-122"/>
                <a:cs typeface="Arial" panose="020B0604020202020204" pitchFamily="34" charset="0"/>
              </a:rPr>
              <a:t>SRAM</a:t>
            </a:r>
            <a:r>
              <a:rPr kumimoji="1" lang="zh-CN" altLang="en-US" sz="2000" b="1" dirty="0">
                <a:solidFill>
                  <a:srgbClr val="0000FF"/>
                </a:solidFill>
                <a:latin typeface="微软雅黑" panose="020B0503020204020204" pitchFamily="34" charset="-122"/>
                <a:ea typeface="微软雅黑" panose="020B0503020204020204" pitchFamily="34" charset="-122"/>
                <a:cs typeface="Arial" panose="020B0604020202020204" pitchFamily="34" charset="0"/>
              </a:rPr>
              <a:t>中数据保存在</a:t>
            </a:r>
            <a:r>
              <a:rPr kumimoji="1" lang="zh-CN" altLang="en-US" sz="2000" b="1" dirty="0">
                <a:solidFill>
                  <a:srgbClr val="CC0000"/>
                </a:solidFill>
                <a:latin typeface="微软雅黑" panose="020B0503020204020204" pitchFamily="34" charset="-122"/>
                <a:ea typeface="微软雅黑" panose="020B0503020204020204" pitchFamily="34" charset="-122"/>
                <a:cs typeface="Arial" panose="020B0604020202020204" pitchFamily="34" charset="0"/>
              </a:rPr>
              <a:t>双稳态触发器</a:t>
            </a:r>
            <a:r>
              <a:rPr kumimoji="1" lang="zh-CN" altLang="en-US" sz="2000" b="1" dirty="0">
                <a:solidFill>
                  <a:srgbClr val="0000FF"/>
                </a:solidFill>
                <a:latin typeface="微软雅黑" panose="020B0503020204020204" pitchFamily="34" charset="-122"/>
                <a:ea typeface="微软雅黑" panose="020B0503020204020204" pitchFamily="34" charset="-122"/>
                <a:cs typeface="Arial" panose="020B0604020202020204" pitchFamily="34" charset="0"/>
              </a:rPr>
              <a:t>中，只要供电，数据就一直保持，不是破环性读出，也无需重写，也无需刷新！</a:t>
            </a:r>
            <a:endParaRPr kumimoji="1" lang="en-US" altLang="zh-CN" sz="2000" b="1" dirty="0">
              <a:solidFill>
                <a:srgbClr val="0000FF"/>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 name="Rectangle 5"/>
          <p:cNvSpPr>
            <a:spLocks noChangeArrowheads="1"/>
          </p:cNvSpPr>
          <p:nvPr/>
        </p:nvSpPr>
        <p:spPr bwMode="auto">
          <a:xfrm>
            <a:off x="5653088" y="1719263"/>
            <a:ext cx="3240087" cy="768350"/>
          </a:xfrm>
          <a:prstGeom prst="rect">
            <a:avLst/>
          </a:prstGeom>
          <a:noFill/>
          <a:ln w="12700">
            <a:solidFill>
              <a:srgbClr val="CC3300"/>
            </a:solidFill>
            <a:miter lim="800000"/>
            <a:headEnd/>
            <a:tailEnd/>
          </a:ln>
          <a:extLst>
            <a:ext uri="{909E8E84-426E-40DD-AFC4-6F175D3DCCD1}">
              <a14:hiddenFill xmlns:a14="http://schemas.microsoft.com/office/drawing/2010/main">
                <a:solidFill>
                  <a:srgbClr val="FFFFFF"/>
                </a:solidFill>
              </a14:hiddenFill>
            </a:ext>
          </a:extLst>
        </p:spPr>
        <p:txBody>
          <a:bodyPr lIns="88008" tIns="43211" rIns="88008" bIns="43211">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nSpc>
                <a:spcPct val="110000"/>
              </a:lnSpc>
            </a:pPr>
            <a:r>
              <a:rPr lang="zh-CN" altLang="en-US" sz="2000" b="1">
                <a:latin typeface="微软雅黑" panose="020B0503020204020204" pitchFamily="34" charset="-122"/>
                <a:ea typeface="微软雅黑" panose="020B0503020204020204" pitchFamily="34" charset="-122"/>
              </a:rPr>
              <a:t>保持时：</a:t>
            </a:r>
            <a:endParaRPr lang="zh-TW" altLang="en-US" sz="2000" b="1">
              <a:latin typeface="微软雅黑" panose="020B0503020204020204" pitchFamily="34" charset="-122"/>
              <a:ea typeface="微软雅黑" panose="020B0503020204020204" pitchFamily="34" charset="-122"/>
            </a:endParaRPr>
          </a:p>
          <a:p>
            <a:pPr>
              <a:lnSpc>
                <a:spcPct val="110000"/>
              </a:lnSpc>
            </a:pPr>
            <a:r>
              <a:rPr lang="zh-TW" altLang="en-US" sz="2000" b="1">
                <a:latin typeface="微软雅黑" panose="020B0503020204020204" pitchFamily="34" charset="-122"/>
                <a:ea typeface="微软雅黑" panose="020B0503020204020204" pitchFamily="34" charset="-122"/>
              </a:rPr>
              <a:t>   </a:t>
            </a:r>
            <a:r>
              <a:rPr lang="en-US" altLang="zh-TW" sz="2000" b="1">
                <a:latin typeface="微软雅黑" panose="020B0503020204020204" pitchFamily="34" charset="-122"/>
                <a:ea typeface="微软雅黑" panose="020B0503020204020204" pitchFamily="34" charset="-122"/>
              </a:rPr>
              <a:t>- </a:t>
            </a:r>
            <a:r>
              <a:rPr lang="zh-CN" altLang="en-US" sz="2000" b="1">
                <a:latin typeface="微软雅黑" panose="020B0503020204020204" pitchFamily="34" charset="-122"/>
                <a:ea typeface="微软雅黑" panose="020B0503020204020204" pitchFamily="34" charset="-122"/>
              </a:rPr>
              <a:t>字线为</a:t>
            </a:r>
            <a:r>
              <a:rPr lang="en-US" altLang="zh-CN" sz="2000" b="1">
                <a:latin typeface="微软雅黑" panose="020B0503020204020204" pitchFamily="34" charset="-122"/>
                <a:ea typeface="微软雅黑" panose="020B0503020204020204" pitchFamily="34" charset="-122"/>
              </a:rPr>
              <a:t>0</a:t>
            </a:r>
            <a:r>
              <a:rPr lang="zh-CN" altLang="en-US" sz="2000" b="1">
                <a:latin typeface="微软雅黑" panose="020B0503020204020204" pitchFamily="34" charset="-122"/>
                <a:ea typeface="微软雅黑" panose="020B0503020204020204" pitchFamily="34" charset="-122"/>
              </a:rPr>
              <a:t>（低电平）</a:t>
            </a:r>
          </a:p>
        </p:txBody>
      </p:sp>
      <p:sp>
        <p:nvSpPr>
          <p:cNvPr id="15370" name="灯片编号占位符 2"/>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29105852-69D7-48F0-B8AD-2398ED19582D}" type="slidenum">
              <a:rPr lang="zh-CN" altLang="en-US" sz="1200" smtClean="0">
                <a:solidFill>
                  <a:srgbClr val="898989"/>
                </a:solidFill>
              </a:rPr>
              <a:pPr/>
              <a:t>11</a:t>
            </a:fld>
            <a:endParaRPr lang="zh-CN" altLang="en-US" sz="1200">
              <a:solidFill>
                <a:srgbClr val="898989"/>
              </a:solidFill>
            </a:endParaRPr>
          </a:p>
        </p:txBody>
      </p:sp>
      <p:sp>
        <p:nvSpPr>
          <p:cNvPr id="3" name="椭圆 2"/>
          <p:cNvSpPr/>
          <p:nvPr/>
        </p:nvSpPr>
        <p:spPr bwMode="auto">
          <a:xfrm>
            <a:off x="2824974" y="2178771"/>
            <a:ext cx="96644" cy="103510"/>
          </a:xfrm>
          <a:prstGeom prst="ellipse">
            <a:avLst/>
          </a:prstGeom>
          <a:noFill/>
          <a:ln w="12700" cap="flat" cmpd="sng" algn="ctr">
            <a:solidFill>
              <a:schemeClr val="tx1"/>
            </a:solidFill>
            <a:prstDash val="solid"/>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600" b="0" i="0" u="none" strike="noStrike" cap="none" normalizeH="0" baseline="0" smtClean="0">
              <a:ln>
                <a:noFill/>
              </a:ln>
              <a:solidFill>
                <a:schemeClr val="tx1"/>
              </a:solidFill>
              <a:effectLst/>
              <a:latin typeface="Arial" panose="020B0604020202020204" pitchFamily="34" charset="0"/>
            </a:endParaRPr>
          </a:p>
        </p:txBody>
      </p:sp>
      <p:cxnSp>
        <p:nvCxnSpPr>
          <p:cNvPr id="5" name="直接连接符 4"/>
          <p:cNvCxnSpPr/>
          <p:nvPr/>
        </p:nvCxnSpPr>
        <p:spPr bwMode="auto">
          <a:xfrm>
            <a:off x="4641056" y="3300761"/>
            <a:ext cx="173832" cy="0"/>
          </a:xfrm>
          <a:prstGeom prst="line">
            <a:avLst/>
          </a:prstGeom>
          <a:ln w="12700">
            <a:headEnd type="none" w="med" len="med"/>
            <a:tailEnd type="none" w="med" len="med"/>
          </a:ln>
          <a:extLst/>
        </p:spPr>
        <p:style>
          <a:lnRef idx="1">
            <a:schemeClr val="accent4"/>
          </a:lnRef>
          <a:fillRef idx="0">
            <a:schemeClr val="accent4"/>
          </a:fillRef>
          <a:effectRef idx="0">
            <a:schemeClr val="accent4"/>
          </a:effectRef>
          <a:fontRef idx="minor">
            <a:schemeClr val="tx1"/>
          </a:fontRef>
        </p:style>
      </p:cxn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5368"/>
                                        </p:tgtEl>
                                        <p:attrNameLst>
                                          <p:attrName>style.visibility</p:attrName>
                                        </p:attrNameLst>
                                      </p:cBhvr>
                                      <p:to>
                                        <p:strVal val="visible"/>
                                      </p:to>
                                    </p:set>
                                    <p:animEffect transition="in" filter="wipe(down)">
                                      <p:cBhvr>
                                        <p:cTn id="7" dur="500"/>
                                        <p:tgtEl>
                                          <p:spTgt spid="1536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5366"/>
                                        </p:tgtEl>
                                        <p:attrNameLst>
                                          <p:attrName>style.visibility</p:attrName>
                                        </p:attrNameLst>
                                      </p:cBhvr>
                                      <p:to>
                                        <p:strVal val="visible"/>
                                      </p:to>
                                    </p:set>
                                    <p:animEffect transition="in" filter="wipe(down)">
                                      <p:cBhvr>
                                        <p:cTn id="12" dur="500"/>
                                        <p:tgtEl>
                                          <p:spTgt spid="1536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67301"/>
                                        </p:tgtEl>
                                        <p:attrNameLst>
                                          <p:attrName>style.visibility</p:attrName>
                                        </p:attrNameLst>
                                      </p:cBhvr>
                                      <p:to>
                                        <p:strVal val="visible"/>
                                      </p:to>
                                    </p:set>
                                    <p:animEffect transition="in" filter="blinds(horizontal)">
                                      <p:cBhvr>
                                        <p:cTn id="22" dur="500"/>
                                        <p:tgtEl>
                                          <p:spTgt spid="56730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67300"/>
                                        </p:tgtEl>
                                        <p:attrNameLst>
                                          <p:attrName>style.visibility</p:attrName>
                                        </p:attrNameLst>
                                      </p:cBhvr>
                                      <p:to>
                                        <p:strVal val="visible"/>
                                      </p:to>
                                    </p:set>
                                    <p:animEffect transition="in" filter="blinds(horizontal)">
                                      <p:cBhvr>
                                        <p:cTn id="27" dur="500"/>
                                        <p:tgtEl>
                                          <p:spTgt spid="5673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7300" grpId="0" animBg="1"/>
      <p:bldP spid="567301" grpId="0" animBg="1"/>
      <p:bldP spid="15366" grpId="0"/>
      <p:bldP spid="15368" grpId="0"/>
      <p:bldP spid="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E5695708-78D6-49FC-AD1D-A92B2AA36AF2}" type="slidenum">
              <a:rPr lang="zh-CN" altLang="en-US" smtClean="0"/>
              <a:pPr>
                <a:defRPr/>
              </a:pPr>
              <a:t>12</a:t>
            </a:fld>
            <a:endParaRPr lang="zh-CN" altLang="en-US"/>
          </a:p>
        </p:txBody>
      </p:sp>
      <p:sp>
        <p:nvSpPr>
          <p:cNvPr id="3" name="Rectangle 2"/>
          <p:cNvSpPr txBox="1">
            <a:spLocks noChangeArrowheads="1"/>
          </p:cNvSpPr>
          <p:nvPr/>
        </p:nvSpPr>
        <p:spPr bwMode="auto">
          <a:xfrm>
            <a:off x="236538" y="107950"/>
            <a:ext cx="8807450" cy="569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algn="ctr" rtl="0" eaLnBrk="0" fontAlgn="base" hangingPunct="0">
              <a:lnSpc>
                <a:spcPct val="87000"/>
              </a:lnSpc>
              <a:spcBef>
                <a:spcPct val="0"/>
              </a:spcBef>
              <a:spcAft>
                <a:spcPct val="0"/>
              </a:spcAft>
              <a:defRPr sz="3600" b="1" kern="1200">
                <a:solidFill>
                  <a:srgbClr val="CC3300"/>
                </a:solidFill>
                <a:latin typeface="+mj-lt"/>
                <a:ea typeface="+mj-ea"/>
                <a:cs typeface="+mj-cs"/>
              </a:defRPr>
            </a:lvl1pPr>
            <a:lvl2pPr algn="ctr" rtl="0" eaLnBrk="0" fontAlgn="base" hangingPunct="0">
              <a:lnSpc>
                <a:spcPct val="87000"/>
              </a:lnSpc>
              <a:spcBef>
                <a:spcPct val="0"/>
              </a:spcBef>
              <a:spcAft>
                <a:spcPct val="0"/>
              </a:spcAft>
              <a:defRPr sz="3600" b="1">
                <a:solidFill>
                  <a:srgbClr val="CC3300"/>
                </a:solidFill>
                <a:latin typeface="Arial" panose="020B0604020202020204" pitchFamily="34" charset="0"/>
                <a:ea typeface="黑体" panose="02010609060101010101" pitchFamily="49" charset="-122"/>
              </a:defRPr>
            </a:lvl2pPr>
            <a:lvl3pPr algn="ctr" rtl="0" eaLnBrk="0" fontAlgn="base" hangingPunct="0">
              <a:lnSpc>
                <a:spcPct val="87000"/>
              </a:lnSpc>
              <a:spcBef>
                <a:spcPct val="0"/>
              </a:spcBef>
              <a:spcAft>
                <a:spcPct val="0"/>
              </a:spcAft>
              <a:defRPr sz="3600" b="1">
                <a:solidFill>
                  <a:srgbClr val="CC3300"/>
                </a:solidFill>
                <a:latin typeface="Arial" panose="020B0604020202020204" pitchFamily="34" charset="0"/>
                <a:ea typeface="黑体" panose="02010609060101010101" pitchFamily="49" charset="-122"/>
              </a:defRPr>
            </a:lvl3pPr>
            <a:lvl4pPr algn="ctr" rtl="0" eaLnBrk="0" fontAlgn="base" hangingPunct="0">
              <a:lnSpc>
                <a:spcPct val="87000"/>
              </a:lnSpc>
              <a:spcBef>
                <a:spcPct val="0"/>
              </a:spcBef>
              <a:spcAft>
                <a:spcPct val="0"/>
              </a:spcAft>
              <a:defRPr sz="3600" b="1">
                <a:solidFill>
                  <a:srgbClr val="CC3300"/>
                </a:solidFill>
                <a:latin typeface="Arial" panose="020B0604020202020204" pitchFamily="34" charset="0"/>
                <a:ea typeface="黑体" panose="02010609060101010101" pitchFamily="49" charset="-122"/>
              </a:defRPr>
            </a:lvl4pPr>
            <a:lvl5pPr algn="ctr" rtl="0" eaLnBrk="0" fontAlgn="base" hangingPunct="0">
              <a:lnSpc>
                <a:spcPct val="87000"/>
              </a:lnSpc>
              <a:spcBef>
                <a:spcPct val="0"/>
              </a:spcBef>
              <a:spcAft>
                <a:spcPct val="0"/>
              </a:spcAft>
              <a:defRPr sz="3600" b="1">
                <a:solidFill>
                  <a:srgbClr val="CC3300"/>
                </a:solidFill>
                <a:latin typeface="Arial" panose="020B0604020202020204" pitchFamily="34" charset="0"/>
                <a:ea typeface="黑体" panose="02010609060101010101" pitchFamily="49" charset="-122"/>
              </a:defRPr>
            </a:lvl5pPr>
            <a:lvl6pPr marL="457200" algn="ctr" rtl="0" eaLnBrk="0" fontAlgn="base" hangingPunct="0">
              <a:lnSpc>
                <a:spcPct val="87000"/>
              </a:lnSpc>
              <a:spcBef>
                <a:spcPct val="0"/>
              </a:spcBef>
              <a:spcAft>
                <a:spcPct val="0"/>
              </a:spcAft>
              <a:defRPr sz="3600" b="1">
                <a:solidFill>
                  <a:srgbClr val="CC3300"/>
                </a:solidFill>
                <a:latin typeface="Arial" panose="020B0604020202020204" pitchFamily="34" charset="0"/>
                <a:ea typeface="黑体" panose="02010609060101010101" pitchFamily="49" charset="-122"/>
              </a:defRPr>
            </a:lvl6pPr>
            <a:lvl7pPr marL="914400" algn="ctr" rtl="0" eaLnBrk="0" fontAlgn="base" hangingPunct="0">
              <a:lnSpc>
                <a:spcPct val="87000"/>
              </a:lnSpc>
              <a:spcBef>
                <a:spcPct val="0"/>
              </a:spcBef>
              <a:spcAft>
                <a:spcPct val="0"/>
              </a:spcAft>
              <a:defRPr sz="3600" b="1">
                <a:solidFill>
                  <a:srgbClr val="CC3300"/>
                </a:solidFill>
                <a:latin typeface="Arial" panose="020B0604020202020204" pitchFamily="34" charset="0"/>
                <a:ea typeface="黑体" panose="02010609060101010101" pitchFamily="49" charset="-122"/>
              </a:defRPr>
            </a:lvl7pPr>
            <a:lvl8pPr marL="1371600" algn="ctr" rtl="0" eaLnBrk="0" fontAlgn="base" hangingPunct="0">
              <a:lnSpc>
                <a:spcPct val="87000"/>
              </a:lnSpc>
              <a:spcBef>
                <a:spcPct val="0"/>
              </a:spcBef>
              <a:spcAft>
                <a:spcPct val="0"/>
              </a:spcAft>
              <a:defRPr sz="3600" b="1">
                <a:solidFill>
                  <a:srgbClr val="CC3300"/>
                </a:solidFill>
                <a:latin typeface="Arial" panose="020B0604020202020204" pitchFamily="34" charset="0"/>
                <a:ea typeface="黑体" panose="02010609060101010101" pitchFamily="49" charset="-122"/>
              </a:defRPr>
            </a:lvl8pPr>
            <a:lvl9pPr marL="1828800" algn="ctr" rtl="0" eaLnBrk="0" fontAlgn="base" hangingPunct="0">
              <a:lnSpc>
                <a:spcPct val="87000"/>
              </a:lnSpc>
              <a:spcBef>
                <a:spcPct val="0"/>
              </a:spcBef>
              <a:spcAft>
                <a:spcPct val="0"/>
              </a:spcAft>
              <a:defRPr sz="3600" b="1">
                <a:solidFill>
                  <a:srgbClr val="CC3300"/>
                </a:solidFill>
                <a:latin typeface="Arial" panose="020B0604020202020204" pitchFamily="34" charset="0"/>
                <a:ea typeface="黑体" panose="02010609060101010101" pitchFamily="49" charset="-122"/>
              </a:defRPr>
            </a:lvl9pPr>
          </a:lstStyle>
          <a:p>
            <a:pPr algn="l" eaLnBrk="1" hangingPunct="1"/>
            <a:r>
              <a:rPr lang="zh-CN" altLang="en-US"/>
              <a:t>       动态单管记忆单元电路  </a:t>
            </a:r>
            <a:r>
              <a:rPr lang="en-US" altLang="zh-CN"/>
              <a:t>DRAM</a:t>
            </a:r>
            <a:endParaRPr lang="zh-CN" altLang="en-US" dirty="0">
              <a:solidFill>
                <a:srgbClr val="CC0000"/>
              </a:solidFill>
            </a:endParaRPr>
          </a:p>
        </p:txBody>
      </p:sp>
      <p:sp>
        <p:nvSpPr>
          <p:cNvPr id="4" name="Text Box 4"/>
          <p:cNvSpPr txBox="1">
            <a:spLocks noChangeArrowheads="1"/>
          </p:cNvSpPr>
          <p:nvPr/>
        </p:nvSpPr>
        <p:spPr bwMode="auto">
          <a:xfrm>
            <a:off x="142875" y="823913"/>
            <a:ext cx="5700714" cy="3427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defRPr>
            </a:lvl1pPr>
            <a:lvl2pPr>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a:lnSpc>
                <a:spcPct val="105000"/>
              </a:lnSpc>
              <a:spcBef>
                <a:spcPct val="10000"/>
              </a:spcBef>
            </a:pPr>
            <a:r>
              <a:rPr lang="zh-CN" altLang="en-US" sz="2200" b="1" dirty="0">
                <a:solidFill>
                  <a:srgbClr val="000099"/>
                </a:solidFill>
                <a:latin typeface="微软雅黑" panose="020B0503020204020204" pitchFamily="34" charset="-122"/>
                <a:ea typeface="微软雅黑" panose="020B0503020204020204" pitchFamily="34" charset="-122"/>
              </a:rPr>
              <a:t> 读写原理：</a:t>
            </a:r>
            <a:r>
              <a:rPr lang="zh-CN" altLang="en-US" sz="2200" b="1" dirty="0">
                <a:solidFill>
                  <a:srgbClr val="CC3300"/>
                </a:solidFill>
                <a:latin typeface="微软雅黑" panose="020B0503020204020204" pitchFamily="34" charset="-122"/>
                <a:ea typeface="微软雅黑" panose="020B0503020204020204" pitchFamily="34" charset="-122"/>
              </a:rPr>
              <a:t>字线上加高电平，使</a:t>
            </a:r>
            <a:r>
              <a:rPr lang="en-US" altLang="zh-CN" sz="2200" b="1" dirty="0">
                <a:solidFill>
                  <a:srgbClr val="CC3300"/>
                </a:solidFill>
                <a:latin typeface="微软雅黑" panose="020B0503020204020204" pitchFamily="34" charset="-122"/>
                <a:ea typeface="微软雅黑" panose="020B0503020204020204" pitchFamily="34" charset="-122"/>
              </a:rPr>
              <a:t>T</a:t>
            </a:r>
            <a:r>
              <a:rPr lang="zh-CN" altLang="en-US" sz="2200" b="1" dirty="0">
                <a:solidFill>
                  <a:srgbClr val="CC3300"/>
                </a:solidFill>
                <a:latin typeface="微软雅黑" panose="020B0503020204020204" pitchFamily="34" charset="-122"/>
                <a:ea typeface="微软雅黑" panose="020B0503020204020204" pitchFamily="34" charset="-122"/>
              </a:rPr>
              <a:t>管导通。</a:t>
            </a:r>
          </a:p>
          <a:p>
            <a:pPr lvl="1" algn="just">
              <a:lnSpc>
                <a:spcPct val="105000"/>
              </a:lnSpc>
              <a:spcBef>
                <a:spcPct val="10000"/>
              </a:spcBef>
              <a:buFont typeface="Wingdings" panose="05000000000000000000" pitchFamily="2" charset="2"/>
              <a:buNone/>
            </a:pPr>
            <a:r>
              <a:rPr lang="zh-CN" altLang="en-US" sz="2200" b="1" dirty="0">
                <a:solidFill>
                  <a:srgbClr val="FF0000"/>
                </a:solidFill>
                <a:latin typeface="微软雅黑" panose="020B0503020204020204" pitchFamily="34" charset="-122"/>
                <a:ea typeface="微软雅黑" panose="020B0503020204020204" pitchFamily="34" charset="-122"/>
              </a:rPr>
              <a:t>写“0”时，</a:t>
            </a:r>
            <a:r>
              <a:rPr lang="zh-CN" altLang="en-US" sz="2200" b="1" dirty="0">
                <a:latin typeface="微软雅黑" panose="020B0503020204020204" pitchFamily="34" charset="-122"/>
                <a:ea typeface="微软雅黑" panose="020B0503020204020204" pitchFamily="34" charset="-122"/>
              </a:rPr>
              <a:t>数据线加低电平，使</a:t>
            </a:r>
            <a:r>
              <a:rPr lang="en-US" altLang="zh-CN" sz="2200" b="1" dirty="0">
                <a:latin typeface="微软雅黑" panose="020B0503020204020204" pitchFamily="34" charset="-122"/>
                <a:ea typeface="微软雅黑" panose="020B0503020204020204" pitchFamily="34" charset="-122"/>
              </a:rPr>
              <a:t>C</a:t>
            </a:r>
            <a:r>
              <a:rPr lang="en-US" altLang="zh-CN" sz="2200" b="1" baseline="-30000" dirty="0">
                <a:latin typeface="微软雅黑" panose="020B0503020204020204" pitchFamily="34" charset="-122"/>
                <a:ea typeface="微软雅黑" panose="020B0503020204020204" pitchFamily="34" charset="-122"/>
              </a:rPr>
              <a:t>S</a:t>
            </a:r>
            <a:r>
              <a:rPr lang="zh-CN" altLang="en-US" sz="2200" b="1" dirty="0">
                <a:latin typeface="微软雅黑" panose="020B0503020204020204" pitchFamily="34" charset="-122"/>
                <a:ea typeface="微软雅黑" panose="020B0503020204020204" pitchFamily="34" charset="-122"/>
              </a:rPr>
              <a:t>上电荷对数据线放电</a:t>
            </a:r>
            <a:r>
              <a:rPr lang="en-US" altLang="zh-CN" sz="2200" b="1" dirty="0">
                <a:latin typeface="微软雅黑" panose="020B0503020204020204" pitchFamily="34" charset="-122"/>
                <a:ea typeface="微软雅黑" panose="020B0503020204020204" pitchFamily="34" charset="-122"/>
              </a:rPr>
              <a:t>,Cs</a:t>
            </a:r>
            <a:r>
              <a:rPr lang="zh-CN" altLang="en-US" sz="2200" b="1" dirty="0">
                <a:latin typeface="微软雅黑" panose="020B0503020204020204" pitchFamily="34" charset="-122"/>
                <a:ea typeface="微软雅黑" panose="020B0503020204020204" pitchFamily="34" charset="-122"/>
              </a:rPr>
              <a:t>上无电荷或少电荷；</a:t>
            </a:r>
          </a:p>
          <a:p>
            <a:pPr lvl="1" algn="just">
              <a:lnSpc>
                <a:spcPct val="105000"/>
              </a:lnSpc>
              <a:spcBef>
                <a:spcPct val="10000"/>
              </a:spcBef>
              <a:buFont typeface="Wingdings" panose="05000000000000000000" pitchFamily="2" charset="2"/>
              <a:buNone/>
            </a:pPr>
            <a:r>
              <a:rPr lang="zh-CN" altLang="en-US" sz="2200" b="1" dirty="0">
                <a:solidFill>
                  <a:srgbClr val="FF0000"/>
                </a:solidFill>
                <a:latin typeface="微软雅黑" panose="020B0503020204020204" pitchFamily="34" charset="-122"/>
                <a:ea typeface="微软雅黑" panose="020B0503020204020204" pitchFamily="34" charset="-122"/>
              </a:rPr>
              <a:t>写“1”时，</a:t>
            </a:r>
            <a:r>
              <a:rPr lang="zh-CN" altLang="en-US" sz="2200" b="1" dirty="0">
                <a:latin typeface="微软雅黑" panose="020B0503020204020204" pitchFamily="34" charset="-122"/>
                <a:ea typeface="微软雅黑" panose="020B0503020204020204" pitchFamily="34" charset="-122"/>
              </a:rPr>
              <a:t>数据线加高电平，使数据线对</a:t>
            </a:r>
            <a:r>
              <a:rPr lang="en-US" altLang="zh-CN" sz="2200" b="1" dirty="0">
                <a:latin typeface="微软雅黑" panose="020B0503020204020204" pitchFamily="34" charset="-122"/>
                <a:ea typeface="微软雅黑" panose="020B0503020204020204" pitchFamily="34" charset="-122"/>
              </a:rPr>
              <a:t>C</a:t>
            </a:r>
            <a:r>
              <a:rPr lang="en-US" altLang="zh-CN" sz="2200" b="1" baseline="-30000" dirty="0">
                <a:latin typeface="微软雅黑" panose="020B0503020204020204" pitchFamily="34" charset="-122"/>
                <a:ea typeface="微软雅黑" panose="020B0503020204020204" pitchFamily="34" charset="-122"/>
              </a:rPr>
              <a:t>S</a:t>
            </a:r>
            <a:r>
              <a:rPr lang="zh-CN" altLang="en-US" sz="2200" b="1" dirty="0">
                <a:latin typeface="微软雅黑" panose="020B0503020204020204" pitchFamily="34" charset="-122"/>
                <a:ea typeface="微软雅黑" panose="020B0503020204020204" pitchFamily="34" charset="-122"/>
              </a:rPr>
              <a:t>充电，</a:t>
            </a:r>
            <a:r>
              <a:rPr lang="en-US" altLang="zh-CN" sz="2200" b="1" dirty="0">
                <a:latin typeface="微软雅黑" panose="020B0503020204020204" pitchFamily="34" charset="-122"/>
                <a:ea typeface="微软雅黑" panose="020B0503020204020204" pitchFamily="34" charset="-122"/>
              </a:rPr>
              <a:t>Cs</a:t>
            </a:r>
            <a:r>
              <a:rPr lang="zh-CN" altLang="en-US" sz="2200" b="1" dirty="0">
                <a:latin typeface="微软雅黑" panose="020B0503020204020204" pitchFamily="34" charset="-122"/>
                <a:ea typeface="微软雅黑" panose="020B0503020204020204" pitchFamily="34" charset="-122"/>
              </a:rPr>
              <a:t>上有较多电荷；</a:t>
            </a:r>
          </a:p>
          <a:p>
            <a:pPr lvl="1" algn="just">
              <a:lnSpc>
                <a:spcPct val="105000"/>
              </a:lnSpc>
              <a:spcBef>
                <a:spcPct val="10000"/>
              </a:spcBef>
              <a:buFont typeface="Wingdings" panose="05000000000000000000" pitchFamily="2" charset="2"/>
              <a:buNone/>
            </a:pPr>
            <a:r>
              <a:rPr lang="zh-CN" altLang="en-US" sz="2200" b="1" dirty="0">
                <a:solidFill>
                  <a:srgbClr val="FF0000"/>
                </a:solidFill>
                <a:latin typeface="微软雅黑" panose="020B0503020204020204" pitchFamily="34" charset="-122"/>
                <a:ea typeface="微软雅黑" panose="020B0503020204020204" pitchFamily="34" charset="-122"/>
              </a:rPr>
              <a:t>读出时，</a:t>
            </a:r>
            <a:r>
              <a:rPr lang="zh-CN" altLang="en-US" sz="2200" b="1" dirty="0">
                <a:latin typeface="微软雅黑" panose="020B0503020204020204" pitchFamily="34" charset="-122"/>
                <a:ea typeface="微软雅黑" panose="020B0503020204020204" pitchFamily="34" charset="-122"/>
              </a:rPr>
              <a:t>数据线上有一读出电压。它与</a:t>
            </a:r>
            <a:r>
              <a:rPr lang="en-US" altLang="zh-CN" sz="2200" b="1" dirty="0">
                <a:latin typeface="微软雅黑" panose="020B0503020204020204" pitchFamily="34" charset="-122"/>
                <a:ea typeface="微软雅黑" panose="020B0503020204020204" pitchFamily="34" charset="-122"/>
              </a:rPr>
              <a:t>C</a:t>
            </a:r>
            <a:r>
              <a:rPr lang="en-US" altLang="zh-CN" sz="2200" b="1" baseline="-30000" dirty="0">
                <a:latin typeface="微软雅黑" panose="020B0503020204020204" pitchFamily="34" charset="-122"/>
                <a:ea typeface="微软雅黑" panose="020B0503020204020204" pitchFamily="34" charset="-122"/>
              </a:rPr>
              <a:t>S</a:t>
            </a:r>
            <a:r>
              <a:rPr lang="zh-CN" altLang="en-US" sz="2200" b="1" dirty="0">
                <a:latin typeface="微软雅黑" panose="020B0503020204020204" pitchFamily="34" charset="-122"/>
                <a:ea typeface="微软雅黑" panose="020B0503020204020204" pitchFamily="34" charset="-122"/>
              </a:rPr>
              <a:t>上电荷量成正比。</a:t>
            </a:r>
            <a:endParaRPr lang="en-US" altLang="zh-CN" sz="2200" b="1" dirty="0">
              <a:latin typeface="微软雅黑" panose="020B0503020204020204" pitchFamily="34" charset="-122"/>
              <a:ea typeface="微软雅黑" panose="020B0503020204020204" pitchFamily="34" charset="-122"/>
            </a:endParaRPr>
          </a:p>
          <a:p>
            <a:pPr lvl="1" algn="just">
              <a:lnSpc>
                <a:spcPct val="105000"/>
              </a:lnSpc>
              <a:spcBef>
                <a:spcPct val="10000"/>
              </a:spcBef>
              <a:buFont typeface="Wingdings" panose="05000000000000000000" pitchFamily="2" charset="2"/>
              <a:buNone/>
            </a:pPr>
            <a:r>
              <a:rPr lang="zh-CN" altLang="en-US" sz="2200" b="1" dirty="0">
                <a:solidFill>
                  <a:srgbClr val="FF0000"/>
                </a:solidFill>
                <a:latin typeface="微软雅黑" panose="020B0503020204020204" pitchFamily="34" charset="-122"/>
                <a:ea typeface="微软雅黑" panose="020B0503020204020204" pitchFamily="34" charset="-122"/>
              </a:rPr>
              <a:t>保持时，</a:t>
            </a:r>
            <a:r>
              <a:rPr lang="zh-CN" altLang="en-US" sz="2200" b="1" dirty="0">
                <a:latin typeface="微软雅黑" panose="020B0503020204020204" pitchFamily="34" charset="-122"/>
                <a:ea typeface="微软雅黑" panose="020B0503020204020204" pitchFamily="34" charset="-122"/>
              </a:rPr>
              <a:t>字线上为低电平，</a:t>
            </a:r>
            <a:r>
              <a:rPr lang="en-US" altLang="zh-CN" sz="2200" b="1" dirty="0">
                <a:latin typeface="微软雅黑" panose="020B0503020204020204" pitchFamily="34" charset="-122"/>
                <a:ea typeface="微软雅黑" panose="020B0503020204020204" pitchFamily="34" charset="-122"/>
              </a:rPr>
              <a:t>T</a:t>
            </a:r>
            <a:r>
              <a:rPr lang="zh-CN" altLang="en-US" sz="2200" b="1" dirty="0">
                <a:latin typeface="微软雅黑" panose="020B0503020204020204" pitchFamily="34" charset="-122"/>
                <a:ea typeface="微软雅黑" panose="020B0503020204020204" pitchFamily="34" charset="-122"/>
              </a:rPr>
              <a:t>管截止，</a:t>
            </a:r>
            <a:r>
              <a:rPr lang="en-US" altLang="zh-CN" sz="2200" b="1" dirty="0">
                <a:latin typeface="微软雅黑" panose="020B0503020204020204" pitchFamily="34" charset="-122"/>
                <a:ea typeface="微软雅黑" panose="020B0503020204020204" pitchFamily="34" charset="-122"/>
              </a:rPr>
              <a:t>Cs</a:t>
            </a:r>
            <a:r>
              <a:rPr lang="zh-CN" altLang="en-US" sz="2200" b="1" dirty="0">
                <a:latin typeface="微软雅黑" panose="020B0503020204020204" pitchFamily="34" charset="-122"/>
                <a:ea typeface="微软雅黑" panose="020B0503020204020204" pitchFamily="34" charset="-122"/>
              </a:rPr>
              <a:t>上的电荷保持不变。</a:t>
            </a:r>
          </a:p>
        </p:txBody>
      </p:sp>
      <p:grpSp>
        <p:nvGrpSpPr>
          <p:cNvPr id="5" name="Group 11"/>
          <p:cNvGrpSpPr>
            <a:grpSpLocks/>
          </p:cNvGrpSpPr>
          <p:nvPr/>
        </p:nvGrpSpPr>
        <p:grpSpPr bwMode="auto">
          <a:xfrm>
            <a:off x="7027291" y="2233628"/>
            <a:ext cx="1016566" cy="731837"/>
            <a:chOff x="3132" y="1056"/>
            <a:chExt cx="660" cy="336"/>
          </a:xfrm>
        </p:grpSpPr>
        <p:sp>
          <p:nvSpPr>
            <p:cNvPr id="6" name="Line 12"/>
            <p:cNvSpPr>
              <a:spLocks noChangeShapeType="1"/>
            </p:cNvSpPr>
            <p:nvPr/>
          </p:nvSpPr>
          <p:spPr bwMode="auto">
            <a:xfrm>
              <a:off x="3132" y="1392"/>
              <a:ext cx="250" cy="0"/>
            </a:xfrm>
            <a:prstGeom prst="line">
              <a:avLst/>
            </a:prstGeom>
            <a:noFill/>
            <a:ln w="28575">
              <a:solidFill>
                <a:schemeClr val="tx1"/>
              </a:solidFill>
              <a:round/>
              <a:headEnd type="oval"/>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 name="Line 13"/>
            <p:cNvSpPr>
              <a:spLocks noChangeShapeType="1"/>
            </p:cNvSpPr>
            <p:nvPr/>
          </p:nvSpPr>
          <p:spPr bwMode="auto">
            <a:xfrm>
              <a:off x="3548" y="1392"/>
              <a:ext cx="2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 name="Line 14"/>
            <p:cNvSpPr>
              <a:spLocks noChangeShapeType="1"/>
            </p:cNvSpPr>
            <p:nvPr/>
          </p:nvSpPr>
          <p:spPr bwMode="auto">
            <a:xfrm rot="16200000">
              <a:off x="3300" y="1320"/>
              <a:ext cx="1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 name="Line 15"/>
            <p:cNvSpPr>
              <a:spLocks noChangeShapeType="1"/>
            </p:cNvSpPr>
            <p:nvPr/>
          </p:nvSpPr>
          <p:spPr bwMode="auto">
            <a:xfrm rot="16200000">
              <a:off x="3480" y="1320"/>
              <a:ext cx="1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 name="Line 16"/>
            <p:cNvSpPr>
              <a:spLocks noChangeShapeType="1"/>
            </p:cNvSpPr>
            <p:nvPr/>
          </p:nvSpPr>
          <p:spPr bwMode="auto">
            <a:xfrm>
              <a:off x="3312" y="1248"/>
              <a:ext cx="28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 name="Line 17"/>
            <p:cNvSpPr>
              <a:spLocks noChangeShapeType="1"/>
            </p:cNvSpPr>
            <p:nvPr/>
          </p:nvSpPr>
          <p:spPr bwMode="auto">
            <a:xfrm rot="-5400000">
              <a:off x="3384" y="1128"/>
              <a:ext cx="1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 name="Line 18"/>
            <p:cNvSpPr>
              <a:spLocks noChangeShapeType="1"/>
            </p:cNvSpPr>
            <p:nvPr/>
          </p:nvSpPr>
          <p:spPr bwMode="auto">
            <a:xfrm>
              <a:off x="3370" y="1200"/>
              <a:ext cx="17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3" name="Line 19"/>
          <p:cNvSpPr>
            <a:spLocks noChangeShapeType="1"/>
          </p:cNvSpPr>
          <p:nvPr/>
        </p:nvSpPr>
        <p:spPr bwMode="auto">
          <a:xfrm>
            <a:off x="7527925" y="2225690"/>
            <a:ext cx="0" cy="1651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 name="Line 20"/>
          <p:cNvSpPr>
            <a:spLocks noChangeShapeType="1"/>
          </p:cNvSpPr>
          <p:nvPr/>
        </p:nvSpPr>
        <p:spPr bwMode="auto">
          <a:xfrm>
            <a:off x="6416675" y="2233628"/>
            <a:ext cx="2312988" cy="0"/>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 name="Text Box 21"/>
          <p:cNvSpPr txBox="1">
            <a:spLocks noChangeArrowheads="1"/>
          </p:cNvSpPr>
          <p:nvPr/>
        </p:nvSpPr>
        <p:spPr bwMode="auto">
          <a:xfrm>
            <a:off x="8172450" y="1880376"/>
            <a:ext cx="6858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88950" tIns="44480" rIns="88950" bIns="4448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zh-CN" altLang="en-US" sz="2000" b="1">
                <a:solidFill>
                  <a:srgbClr val="D10F0F"/>
                </a:solidFill>
                <a:latin typeface="Comic Sans MS" panose="030F0702030302020204" pitchFamily="66" charset="0"/>
                <a:ea typeface="微软雅黑" panose="020B0503020204020204" pitchFamily="34" charset="-122"/>
              </a:rPr>
              <a:t>字线</a:t>
            </a:r>
          </a:p>
        </p:txBody>
      </p:sp>
      <p:sp>
        <p:nvSpPr>
          <p:cNvPr id="16" name="Line 22"/>
          <p:cNvSpPr>
            <a:spLocks noChangeShapeType="1"/>
          </p:cNvSpPr>
          <p:nvPr/>
        </p:nvSpPr>
        <p:spPr bwMode="auto">
          <a:xfrm>
            <a:off x="7026275" y="1814528"/>
            <a:ext cx="0" cy="2443162"/>
          </a:xfrm>
          <a:prstGeom prst="line">
            <a:avLst/>
          </a:prstGeom>
          <a:noFill/>
          <a:ln w="28575">
            <a:solidFill>
              <a:srgbClr val="0033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 name="Text Box 23"/>
          <p:cNvSpPr txBox="1">
            <a:spLocks noChangeArrowheads="1"/>
          </p:cNvSpPr>
          <p:nvPr/>
        </p:nvSpPr>
        <p:spPr bwMode="auto">
          <a:xfrm>
            <a:off x="5819775" y="2682890"/>
            <a:ext cx="1304925"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88950" tIns="44480" rIns="88950" bIns="4448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zh-CN" altLang="en-US" sz="2000" b="1">
                <a:solidFill>
                  <a:srgbClr val="D10F0F"/>
                </a:solidFill>
                <a:latin typeface="微软雅黑" panose="020B0503020204020204" pitchFamily="34" charset="-122"/>
                <a:ea typeface="微软雅黑" panose="020B0503020204020204" pitchFamily="34" charset="-122"/>
              </a:rPr>
              <a:t>位线</a:t>
            </a:r>
          </a:p>
          <a:p>
            <a:pPr algn="ctr"/>
            <a:r>
              <a:rPr lang="en-US" altLang="zh-CN" sz="2000" b="1">
                <a:solidFill>
                  <a:srgbClr val="D10F0F"/>
                </a:solidFill>
                <a:latin typeface="微软雅黑" panose="020B0503020204020204" pitchFamily="34" charset="-122"/>
                <a:ea typeface="微软雅黑" panose="020B0503020204020204" pitchFamily="34" charset="-122"/>
              </a:rPr>
              <a:t>(</a:t>
            </a:r>
            <a:r>
              <a:rPr lang="zh-CN" altLang="en-US" sz="2000" b="1">
                <a:solidFill>
                  <a:srgbClr val="D10F0F"/>
                </a:solidFill>
                <a:latin typeface="微软雅黑" panose="020B0503020204020204" pitchFamily="34" charset="-122"/>
                <a:ea typeface="微软雅黑" panose="020B0503020204020204" pitchFamily="34" charset="-122"/>
              </a:rPr>
              <a:t>数据线</a:t>
            </a:r>
            <a:r>
              <a:rPr lang="en-US" altLang="zh-CN" sz="2000" b="1">
                <a:solidFill>
                  <a:srgbClr val="D10F0F"/>
                </a:solidFill>
                <a:latin typeface="微软雅黑" panose="020B0503020204020204" pitchFamily="34" charset="-122"/>
                <a:ea typeface="微软雅黑" panose="020B0503020204020204" pitchFamily="34" charset="-122"/>
              </a:rPr>
              <a:t>)</a:t>
            </a:r>
          </a:p>
        </p:txBody>
      </p:sp>
      <p:sp>
        <p:nvSpPr>
          <p:cNvPr id="18" name="Line 24"/>
          <p:cNvSpPr>
            <a:spLocks noChangeShapeType="1"/>
          </p:cNvSpPr>
          <p:nvPr/>
        </p:nvSpPr>
        <p:spPr bwMode="auto">
          <a:xfrm>
            <a:off x="8043863" y="2724165"/>
            <a:ext cx="0" cy="43815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 name="Line 25"/>
          <p:cNvSpPr>
            <a:spLocks noChangeShapeType="1"/>
          </p:cNvSpPr>
          <p:nvPr/>
        </p:nvSpPr>
        <p:spPr bwMode="auto">
          <a:xfrm>
            <a:off x="8116888" y="2724166"/>
            <a:ext cx="0" cy="4381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 name="Line 26"/>
          <p:cNvSpPr>
            <a:spLocks noChangeShapeType="1"/>
          </p:cNvSpPr>
          <p:nvPr/>
        </p:nvSpPr>
        <p:spPr bwMode="auto">
          <a:xfrm>
            <a:off x="8116888" y="2965465"/>
            <a:ext cx="22066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 name="Line 27"/>
          <p:cNvSpPr>
            <a:spLocks noChangeShapeType="1"/>
          </p:cNvSpPr>
          <p:nvPr/>
        </p:nvSpPr>
        <p:spPr bwMode="auto">
          <a:xfrm flipH="1">
            <a:off x="8326438" y="2965465"/>
            <a:ext cx="11112" cy="79851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 name="Line 31"/>
          <p:cNvSpPr>
            <a:spLocks noChangeShapeType="1"/>
          </p:cNvSpPr>
          <p:nvPr/>
        </p:nvSpPr>
        <p:spPr bwMode="auto">
          <a:xfrm>
            <a:off x="8191500" y="3763978"/>
            <a:ext cx="314325" cy="0"/>
          </a:xfrm>
          <a:prstGeom prst="line">
            <a:avLst/>
          </a:prstGeom>
          <a:noFill/>
          <a:ln w="28575">
            <a:solidFill>
              <a:srgbClr val="80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23" name="Text Box 32"/>
          <p:cNvSpPr txBox="1">
            <a:spLocks noChangeArrowheads="1"/>
          </p:cNvSpPr>
          <p:nvPr/>
        </p:nvSpPr>
        <p:spPr bwMode="auto">
          <a:xfrm>
            <a:off x="7696200" y="3268678"/>
            <a:ext cx="450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b="1">
                <a:ea typeface="华文新魏" panose="02010800040101010101" pitchFamily="2" charset="-122"/>
              </a:rPr>
              <a:t>Cs</a:t>
            </a:r>
          </a:p>
        </p:txBody>
      </p:sp>
      <p:sp>
        <p:nvSpPr>
          <p:cNvPr id="24" name="Text Box 33"/>
          <p:cNvSpPr txBox="1">
            <a:spLocks noChangeArrowheads="1"/>
          </p:cNvSpPr>
          <p:nvPr/>
        </p:nvSpPr>
        <p:spPr bwMode="auto">
          <a:xfrm>
            <a:off x="7740650" y="2278078"/>
            <a:ext cx="450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b="1">
                <a:ea typeface="华文新魏" panose="02010800040101010101" pitchFamily="2" charset="-122"/>
              </a:rPr>
              <a:t>T</a:t>
            </a:r>
          </a:p>
        </p:txBody>
      </p:sp>
      <p:sp>
        <p:nvSpPr>
          <p:cNvPr id="25" name="Text Box 4"/>
          <p:cNvSpPr txBox="1">
            <a:spLocks noChangeArrowheads="1"/>
          </p:cNvSpPr>
          <p:nvPr/>
        </p:nvSpPr>
        <p:spPr bwMode="auto">
          <a:xfrm>
            <a:off x="394903" y="5820898"/>
            <a:ext cx="8235950" cy="837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a:lnSpc>
                <a:spcPct val="110000"/>
              </a:lnSpc>
              <a:spcBef>
                <a:spcPct val="10000"/>
              </a:spcBef>
            </a:pPr>
            <a:r>
              <a:rPr lang="zh-CN" altLang="en-US" sz="2200" b="1" dirty="0">
                <a:solidFill>
                  <a:srgbClr val="000099"/>
                </a:solidFill>
                <a:ea typeface="黑体" panose="02010609060101010101" pitchFamily="49" charset="-122"/>
              </a:rPr>
              <a:t> </a:t>
            </a:r>
            <a:r>
              <a:rPr lang="zh-CN" altLang="en-US" sz="2200" b="1" dirty="0">
                <a:solidFill>
                  <a:srgbClr val="000099"/>
                </a:solidFill>
                <a:latin typeface="微软雅黑" panose="020B0503020204020204" pitchFamily="34" charset="-122"/>
                <a:ea typeface="微软雅黑" panose="020B0503020204020204" pitchFamily="34" charset="-122"/>
              </a:rPr>
              <a:t>优点：</a:t>
            </a:r>
            <a:r>
              <a:rPr lang="zh-CN" altLang="en-US" sz="2200" b="1" dirty="0">
                <a:latin typeface="微软雅黑" panose="020B0503020204020204" pitchFamily="34" charset="-122"/>
                <a:ea typeface="微软雅黑" panose="020B0503020204020204" pitchFamily="34" charset="-122"/>
                <a:cs typeface="Arial" panose="020B0604020202020204" pitchFamily="34" charset="0"/>
              </a:rPr>
              <a:t>电路元件少，功耗小，集成度高，用于构建主存储器</a:t>
            </a:r>
          </a:p>
          <a:p>
            <a:pPr algn="just">
              <a:spcBef>
                <a:spcPct val="10000"/>
              </a:spcBef>
              <a:buClr>
                <a:srgbClr val="000099"/>
              </a:buClr>
            </a:pPr>
            <a:r>
              <a:rPr lang="zh-CN" altLang="en-US" sz="2200" b="1" dirty="0">
                <a:solidFill>
                  <a:srgbClr val="000099"/>
                </a:solidFill>
                <a:latin typeface="微软雅黑" panose="020B0503020204020204" pitchFamily="34" charset="-122"/>
                <a:ea typeface="微软雅黑" panose="020B0503020204020204" pitchFamily="34" charset="-122"/>
                <a:cs typeface="Arial" panose="020B0604020202020204" pitchFamily="34" charset="0"/>
              </a:rPr>
              <a:t> 缺点：</a:t>
            </a:r>
            <a:r>
              <a:rPr lang="zh-CN" altLang="en-US" sz="2200" b="1" dirty="0">
                <a:latin typeface="微软雅黑" panose="020B0503020204020204" pitchFamily="34" charset="-122"/>
                <a:ea typeface="微软雅黑" panose="020B0503020204020204" pitchFamily="34" charset="-122"/>
                <a:cs typeface="Arial" panose="020B0604020202020204" pitchFamily="34" charset="0"/>
              </a:rPr>
              <a:t>速度慢，</a:t>
            </a:r>
            <a:r>
              <a:rPr lang="zh-CN" altLang="en-US" sz="2200" b="1"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破坏性读出</a:t>
            </a:r>
            <a:r>
              <a:rPr lang="zh-CN" altLang="en-US" sz="2200" b="1" dirty="0">
                <a:latin typeface="微软雅黑" panose="020B0503020204020204" pitchFamily="34" charset="-122"/>
                <a:ea typeface="微软雅黑" panose="020B0503020204020204" pitchFamily="34" charset="-122"/>
                <a:cs typeface="Arial" panose="020B0604020202020204" pitchFamily="34" charset="0"/>
              </a:rPr>
              <a:t>（需再生电路），需定时</a:t>
            </a:r>
            <a:r>
              <a:rPr lang="zh-CN" altLang="en-US" sz="2200" b="1"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刷新。</a:t>
            </a:r>
          </a:p>
        </p:txBody>
      </p:sp>
      <p:sp>
        <p:nvSpPr>
          <p:cNvPr id="26" name="灯片编号占位符 1"/>
          <p:cNvSpPr txBox="1">
            <a:spLocks/>
          </p:cNvSpPr>
          <p:nvPr/>
        </p:nvSpPr>
        <p:spPr bwMode="auto">
          <a:xfrm>
            <a:off x="7086600" y="6492875"/>
            <a:ext cx="20574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n-US"/>
            </a:defPPr>
            <a:lvl1pPr algn="r" rtl="0" eaLnBrk="0" fontAlgn="base" hangingPunct="0">
              <a:spcBef>
                <a:spcPct val="0"/>
              </a:spcBef>
              <a:spcAft>
                <a:spcPct val="0"/>
              </a:spcAft>
              <a:defRPr sz="1600" kern="1200">
                <a:solidFill>
                  <a:schemeClr val="tx1"/>
                </a:solidFill>
                <a:latin typeface="Arial" panose="020B0604020202020204" pitchFamily="34" charset="0"/>
                <a:ea typeface="宋体" panose="02010600030101010101" pitchFamily="2" charset="-122"/>
                <a:cs typeface="+mn-cs"/>
              </a:defRPr>
            </a:lvl1pPr>
            <a:lvl2pPr marL="742950" indent="-28575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2pPr>
            <a:lvl3pPr marL="1143000" indent="-2286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3pPr>
            <a:lvl4pPr marL="1600200" indent="-2286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4pPr>
            <a:lvl5pPr marL="2057400" indent="-2286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5pPr>
            <a:lvl6pPr marL="2514600" indent="-228600" algn="l" defTabSz="914400" rtl="0" eaLnBrk="0" fontAlgn="base" latinLnBrk="0" hangingPunct="0">
              <a:spcBef>
                <a:spcPct val="0"/>
              </a:spcBef>
              <a:spcAft>
                <a:spcPct val="0"/>
              </a:spcAft>
              <a:defRPr sz="1600" kern="1200">
                <a:solidFill>
                  <a:schemeClr val="tx1"/>
                </a:solidFill>
                <a:latin typeface="Arial" panose="020B0604020202020204" pitchFamily="34" charset="0"/>
                <a:ea typeface="+mn-ea"/>
                <a:cs typeface="+mn-cs"/>
              </a:defRPr>
            </a:lvl6pPr>
            <a:lvl7pPr marL="2971800" indent="-228600" algn="l" defTabSz="914400" rtl="0" eaLnBrk="0" fontAlgn="base" latinLnBrk="0" hangingPunct="0">
              <a:spcBef>
                <a:spcPct val="0"/>
              </a:spcBef>
              <a:spcAft>
                <a:spcPct val="0"/>
              </a:spcAft>
              <a:defRPr sz="1600" kern="1200">
                <a:solidFill>
                  <a:schemeClr val="tx1"/>
                </a:solidFill>
                <a:latin typeface="Arial" panose="020B0604020202020204" pitchFamily="34" charset="0"/>
                <a:ea typeface="+mn-ea"/>
                <a:cs typeface="+mn-cs"/>
              </a:defRPr>
            </a:lvl7pPr>
            <a:lvl8pPr marL="3429000" indent="-228600" algn="l" defTabSz="914400" rtl="0" eaLnBrk="0" fontAlgn="base" latinLnBrk="0" hangingPunct="0">
              <a:spcBef>
                <a:spcPct val="0"/>
              </a:spcBef>
              <a:spcAft>
                <a:spcPct val="0"/>
              </a:spcAft>
              <a:defRPr sz="1600" kern="1200">
                <a:solidFill>
                  <a:schemeClr val="tx1"/>
                </a:solidFill>
                <a:latin typeface="Arial" panose="020B0604020202020204" pitchFamily="34" charset="0"/>
                <a:ea typeface="+mn-ea"/>
                <a:cs typeface="+mn-cs"/>
              </a:defRPr>
            </a:lvl8pPr>
            <a:lvl9pPr marL="3886200" indent="-228600" algn="l" defTabSz="914400" rtl="0" eaLnBrk="0" fontAlgn="base" latinLnBrk="0" hangingPunct="0">
              <a:spcBef>
                <a:spcPct val="0"/>
              </a:spcBef>
              <a:spcAft>
                <a:spcPct val="0"/>
              </a:spcAft>
              <a:defRPr sz="1600" kern="1200">
                <a:solidFill>
                  <a:schemeClr val="tx1"/>
                </a:solidFill>
                <a:latin typeface="Arial" panose="020B0604020202020204" pitchFamily="34" charset="0"/>
                <a:ea typeface="+mn-ea"/>
                <a:cs typeface="+mn-cs"/>
              </a:defRPr>
            </a:lvl9pPr>
          </a:lstStyle>
          <a:p>
            <a:fld id="{4C4ADA24-D039-477A-BBDC-8B94DFBB08AE}" type="slidenum">
              <a:rPr lang="zh-CN" altLang="en-US" sz="1200" smtClean="0">
                <a:solidFill>
                  <a:srgbClr val="898989"/>
                </a:solidFill>
              </a:rPr>
              <a:pPr/>
              <a:t>12</a:t>
            </a:fld>
            <a:endParaRPr lang="zh-CN" altLang="en-US" sz="1200">
              <a:solidFill>
                <a:srgbClr val="898989"/>
              </a:solidFill>
            </a:endParaRPr>
          </a:p>
        </p:txBody>
      </p:sp>
      <p:sp>
        <p:nvSpPr>
          <p:cNvPr id="27" name="文本框 26"/>
          <p:cNvSpPr txBox="1"/>
          <p:nvPr/>
        </p:nvSpPr>
        <p:spPr>
          <a:xfrm>
            <a:off x="7304541" y="3876690"/>
            <a:ext cx="1839459" cy="707886"/>
          </a:xfrm>
          <a:prstGeom prst="rect">
            <a:avLst/>
          </a:prstGeom>
          <a:noFill/>
        </p:spPr>
        <p:txBody>
          <a:bodyPr wrap="square" rtlCol="0">
            <a:spAutoFit/>
          </a:bodyPr>
          <a:lstStyle/>
          <a:p>
            <a:r>
              <a:rPr lang="en-US" altLang="zh-CN" sz="2000" dirty="0">
                <a:latin typeface="+mj-ea"/>
                <a:ea typeface="+mj-ea"/>
              </a:rPr>
              <a:t>Cs:</a:t>
            </a:r>
            <a:r>
              <a:rPr lang="zh-CN" altLang="en-US" sz="2000" dirty="0">
                <a:latin typeface="+mj-ea"/>
                <a:ea typeface="+mj-ea"/>
              </a:rPr>
              <a:t>一个</a:t>
            </a:r>
            <a:r>
              <a:rPr lang="en-US" altLang="zh-CN" sz="2000" dirty="0">
                <a:latin typeface="+mj-ea"/>
                <a:ea typeface="+mj-ea"/>
              </a:rPr>
              <a:t>MOS</a:t>
            </a:r>
            <a:r>
              <a:rPr lang="zh-CN" altLang="en-US" sz="2000" dirty="0">
                <a:latin typeface="+mj-ea"/>
                <a:ea typeface="+mj-ea"/>
              </a:rPr>
              <a:t>管的栅极电容</a:t>
            </a:r>
          </a:p>
        </p:txBody>
      </p:sp>
      <p:sp>
        <p:nvSpPr>
          <p:cNvPr id="28" name="文本框 27"/>
          <p:cNvSpPr txBox="1"/>
          <p:nvPr/>
        </p:nvSpPr>
        <p:spPr>
          <a:xfrm>
            <a:off x="564084" y="4197366"/>
            <a:ext cx="6351622" cy="769441"/>
          </a:xfrm>
          <a:prstGeom prst="rect">
            <a:avLst/>
          </a:prstGeom>
          <a:noFill/>
        </p:spPr>
        <p:txBody>
          <a:bodyPr wrap="square" rtlCol="0">
            <a:spAutoFit/>
          </a:bodyPr>
          <a:lstStyle/>
          <a:p>
            <a:r>
              <a:rPr lang="en-US" altLang="zh-CN" sz="2200" b="1" dirty="0">
                <a:latin typeface="微软雅黑" panose="020B0503020204020204" pitchFamily="34" charset="-122"/>
                <a:ea typeface="微软雅黑" panose="020B0503020204020204" pitchFamily="34" charset="-122"/>
              </a:rPr>
              <a:t>DRAM</a:t>
            </a:r>
            <a:r>
              <a:rPr lang="zh-CN" altLang="en-US" sz="2200" b="1" dirty="0">
                <a:latin typeface="微软雅黑" panose="020B0503020204020204" pitchFamily="34" charset="-122"/>
                <a:ea typeface="微软雅黑" panose="020B0503020204020204" pitchFamily="34" charset="-122"/>
              </a:rPr>
              <a:t>为</a:t>
            </a:r>
            <a:r>
              <a:rPr lang="zh-CN" altLang="en-US" sz="2200" b="1" dirty="0">
                <a:solidFill>
                  <a:schemeClr val="accent1"/>
                </a:solidFill>
                <a:latin typeface="微软雅黑" panose="020B0503020204020204" pitchFamily="34" charset="-122"/>
                <a:ea typeface="微软雅黑" panose="020B0503020204020204" pitchFamily="34" charset="-122"/>
              </a:rPr>
              <a:t>破坏性读出</a:t>
            </a:r>
            <a:r>
              <a:rPr lang="zh-CN" altLang="en-US" sz="2200" b="1" dirty="0">
                <a:latin typeface="微软雅黑" panose="020B0503020204020204" pitchFamily="34" charset="-122"/>
                <a:ea typeface="微软雅黑" panose="020B0503020204020204" pitchFamily="34" charset="-122"/>
              </a:rPr>
              <a:t>，即读出时</a:t>
            </a:r>
            <a:r>
              <a:rPr lang="en-US" altLang="zh-CN" sz="2200" b="1" dirty="0">
                <a:latin typeface="微软雅黑" panose="020B0503020204020204" pitchFamily="34" charset="-122"/>
                <a:ea typeface="微软雅黑" panose="020B0503020204020204" pitchFamily="34" charset="-122"/>
              </a:rPr>
              <a:t>Cs</a:t>
            </a:r>
            <a:r>
              <a:rPr lang="zh-CN" altLang="en-US" sz="2200" b="1" dirty="0">
                <a:latin typeface="微软雅黑" panose="020B0503020204020204" pitchFamily="34" charset="-122"/>
                <a:ea typeface="微软雅黑" panose="020B0503020204020204" pitchFamily="34" charset="-122"/>
              </a:rPr>
              <a:t>上的电荷会被放电，为此读后需要再生，用读出的数据再写入。</a:t>
            </a:r>
          </a:p>
        </p:txBody>
      </p:sp>
      <p:sp>
        <p:nvSpPr>
          <p:cNvPr id="29" name="文本框 28"/>
          <p:cNvSpPr txBox="1"/>
          <p:nvPr/>
        </p:nvSpPr>
        <p:spPr>
          <a:xfrm>
            <a:off x="535924" y="4979189"/>
            <a:ext cx="7132117" cy="769441"/>
          </a:xfrm>
          <a:prstGeom prst="rect">
            <a:avLst/>
          </a:prstGeom>
          <a:noFill/>
        </p:spPr>
        <p:txBody>
          <a:bodyPr wrap="square" rtlCol="0">
            <a:spAutoFit/>
          </a:bodyPr>
          <a:lstStyle/>
          <a:p>
            <a:r>
              <a:rPr lang="zh-CN" altLang="en-US" sz="2200" b="1" dirty="0">
                <a:latin typeface="微软雅黑" panose="020B0503020204020204" pitchFamily="34" charset="-122"/>
                <a:ea typeface="微软雅黑" panose="020B0503020204020204" pitchFamily="34" charset="-122"/>
              </a:rPr>
              <a:t>实际的</a:t>
            </a:r>
            <a:r>
              <a:rPr lang="en-US" altLang="zh-CN" sz="2200" b="1" dirty="0">
                <a:solidFill>
                  <a:srgbClr val="FF0000"/>
                </a:solidFill>
                <a:latin typeface="微软雅黑" panose="020B0503020204020204" pitchFamily="34" charset="-122"/>
                <a:ea typeface="微软雅黑" panose="020B0503020204020204" pitchFamily="34" charset="-122"/>
              </a:rPr>
              <a:t>Cs</a:t>
            </a:r>
            <a:r>
              <a:rPr lang="zh-CN" altLang="en-US" sz="2200" b="1" dirty="0">
                <a:solidFill>
                  <a:srgbClr val="FF0000"/>
                </a:solidFill>
                <a:latin typeface="微软雅黑" panose="020B0503020204020204" pitchFamily="34" charset="-122"/>
                <a:ea typeface="微软雅黑" panose="020B0503020204020204" pitchFamily="34" charset="-122"/>
              </a:rPr>
              <a:t>有漏电</a:t>
            </a:r>
            <a:r>
              <a:rPr lang="zh-CN" altLang="en-US" sz="2200" b="1" dirty="0">
                <a:latin typeface="微软雅黑" panose="020B0503020204020204" pitchFamily="34" charset="-122"/>
                <a:ea typeface="微软雅黑" panose="020B0503020204020204" pitchFamily="34" charset="-122"/>
              </a:rPr>
              <a:t>，一定时间后存储的电荷会消失，为此需要</a:t>
            </a:r>
            <a:r>
              <a:rPr lang="zh-CN" altLang="en-US" sz="2200" b="1" dirty="0">
                <a:solidFill>
                  <a:srgbClr val="FF0000"/>
                </a:solidFill>
                <a:latin typeface="微软雅黑" panose="020B0503020204020204" pitchFamily="34" charset="-122"/>
                <a:ea typeface="微软雅黑" panose="020B0503020204020204" pitchFamily="34" charset="-122"/>
              </a:rPr>
              <a:t>定时地</a:t>
            </a:r>
            <a:r>
              <a:rPr lang="zh-CN" altLang="en-US" sz="2200" b="1" dirty="0">
                <a:latin typeface="微软雅黑" panose="020B0503020204020204" pitchFamily="34" charset="-122"/>
                <a:ea typeface="微软雅黑" panose="020B0503020204020204" pitchFamily="34" charset="-122"/>
              </a:rPr>
              <a:t>向</a:t>
            </a:r>
            <a:r>
              <a:rPr lang="en-US" altLang="zh-CN" sz="2200" b="1" dirty="0">
                <a:latin typeface="微软雅黑" panose="020B0503020204020204" pitchFamily="34" charset="-122"/>
                <a:ea typeface="微软雅黑" panose="020B0503020204020204" pitchFamily="34" charset="-122"/>
              </a:rPr>
              <a:t>Cs</a:t>
            </a:r>
            <a:r>
              <a:rPr lang="zh-CN" altLang="en-US" sz="2200" b="1" dirty="0">
                <a:latin typeface="微软雅黑" panose="020B0503020204020204" pitchFamily="34" charset="-122"/>
                <a:ea typeface="微软雅黑" panose="020B0503020204020204" pitchFamily="34" charset="-122"/>
              </a:rPr>
              <a:t>补充电荷，称此操作为</a:t>
            </a:r>
            <a:r>
              <a:rPr lang="zh-CN" altLang="en-US" sz="2200" b="1" dirty="0">
                <a:solidFill>
                  <a:schemeClr val="accent1"/>
                </a:solidFill>
                <a:latin typeface="微软雅黑" panose="020B0503020204020204" pitchFamily="34" charset="-122"/>
                <a:ea typeface="微软雅黑" panose="020B0503020204020204" pitchFamily="34" charset="-122"/>
              </a:rPr>
              <a:t>刷新</a:t>
            </a:r>
            <a:r>
              <a:rPr lang="zh-CN" altLang="en-US" sz="2200" b="1" dirty="0">
                <a:latin typeface="微软雅黑" panose="020B0503020204020204" pitchFamily="34" charset="-122"/>
                <a:ea typeface="微软雅黑" panose="020B0503020204020204" pitchFamily="34" charset="-122"/>
              </a:rPr>
              <a:t>。</a:t>
            </a:r>
          </a:p>
        </p:txBody>
      </p:sp>
      <p:sp>
        <p:nvSpPr>
          <p:cNvPr id="30" name="文本框 29"/>
          <p:cNvSpPr txBox="1"/>
          <p:nvPr/>
        </p:nvSpPr>
        <p:spPr>
          <a:xfrm>
            <a:off x="6241002" y="1010351"/>
            <a:ext cx="2902997" cy="400110"/>
          </a:xfrm>
          <a:prstGeom prst="rect">
            <a:avLst/>
          </a:prstGeom>
          <a:noFill/>
        </p:spPr>
        <p:txBody>
          <a:bodyPr wrap="square" rtlCol="0">
            <a:spAutoFit/>
          </a:bodyPr>
          <a:lstStyle/>
          <a:p>
            <a:r>
              <a:rPr lang="zh-CN" altLang="en-US" sz="2000" b="1" dirty="0">
                <a:latin typeface="+mj-ea"/>
                <a:ea typeface="+mj-ea"/>
              </a:rPr>
              <a:t>“</a:t>
            </a:r>
            <a:r>
              <a:rPr lang="en-US" altLang="zh-CN" sz="2000" b="1" dirty="0">
                <a:solidFill>
                  <a:srgbClr val="FF0000"/>
                </a:solidFill>
                <a:latin typeface="+mj-ea"/>
                <a:ea typeface="+mj-ea"/>
              </a:rPr>
              <a:t>1</a:t>
            </a:r>
            <a:r>
              <a:rPr lang="zh-CN" altLang="en-US" sz="2000" b="1" dirty="0">
                <a:latin typeface="+mj-ea"/>
                <a:ea typeface="+mj-ea"/>
              </a:rPr>
              <a:t>”</a:t>
            </a:r>
            <a:r>
              <a:rPr lang="en-US" altLang="zh-CN" sz="2000" b="1" dirty="0">
                <a:latin typeface="+mj-ea"/>
                <a:ea typeface="+mj-ea"/>
              </a:rPr>
              <a:t>--Cs</a:t>
            </a:r>
            <a:r>
              <a:rPr lang="zh-CN" altLang="en-US" sz="2000" b="1" dirty="0">
                <a:latin typeface="+mj-ea"/>
                <a:ea typeface="+mj-ea"/>
              </a:rPr>
              <a:t>存储较多电荷</a:t>
            </a:r>
          </a:p>
        </p:txBody>
      </p:sp>
      <p:sp>
        <p:nvSpPr>
          <p:cNvPr id="31" name="文本框 30"/>
          <p:cNvSpPr txBox="1"/>
          <p:nvPr/>
        </p:nvSpPr>
        <p:spPr>
          <a:xfrm>
            <a:off x="6241002" y="1398893"/>
            <a:ext cx="2842107" cy="400110"/>
          </a:xfrm>
          <a:prstGeom prst="rect">
            <a:avLst/>
          </a:prstGeom>
          <a:noFill/>
        </p:spPr>
        <p:txBody>
          <a:bodyPr wrap="square" rtlCol="0">
            <a:spAutoFit/>
          </a:bodyPr>
          <a:lstStyle/>
          <a:p>
            <a:r>
              <a:rPr lang="zh-CN" altLang="en-US" sz="2000" b="1" dirty="0">
                <a:latin typeface="+mj-ea"/>
                <a:ea typeface="+mj-ea"/>
              </a:rPr>
              <a:t>“</a:t>
            </a:r>
            <a:r>
              <a:rPr lang="en-US" altLang="zh-CN" sz="2000" b="1" dirty="0">
                <a:solidFill>
                  <a:srgbClr val="FF0000"/>
                </a:solidFill>
                <a:latin typeface="+mj-ea"/>
                <a:ea typeface="+mj-ea"/>
              </a:rPr>
              <a:t>0</a:t>
            </a:r>
            <a:r>
              <a:rPr lang="zh-CN" altLang="en-US" sz="2000" b="1" dirty="0">
                <a:latin typeface="+mj-ea"/>
                <a:ea typeface="+mj-ea"/>
              </a:rPr>
              <a:t>”</a:t>
            </a:r>
            <a:r>
              <a:rPr lang="en-US" altLang="zh-CN" sz="2000" b="1" dirty="0">
                <a:latin typeface="+mj-ea"/>
                <a:ea typeface="+mj-ea"/>
              </a:rPr>
              <a:t>--Cs</a:t>
            </a:r>
            <a:r>
              <a:rPr lang="zh-CN" altLang="en-US" sz="2000" b="1" dirty="0">
                <a:latin typeface="+mj-ea"/>
                <a:ea typeface="+mj-ea"/>
              </a:rPr>
              <a:t>无或少电荷</a:t>
            </a:r>
          </a:p>
        </p:txBody>
      </p:sp>
      <p:sp>
        <p:nvSpPr>
          <p:cNvPr id="32" name="文本框 31"/>
          <p:cNvSpPr txBox="1"/>
          <p:nvPr/>
        </p:nvSpPr>
        <p:spPr>
          <a:xfrm>
            <a:off x="5819775" y="677863"/>
            <a:ext cx="1007153" cy="400110"/>
          </a:xfrm>
          <a:prstGeom prst="rect">
            <a:avLst/>
          </a:prstGeom>
          <a:noFill/>
        </p:spPr>
        <p:txBody>
          <a:bodyPr wrap="square" rtlCol="0">
            <a:spAutoFit/>
          </a:bodyPr>
          <a:lstStyle/>
          <a:p>
            <a:r>
              <a:rPr lang="zh-CN" altLang="en-US" sz="2000" b="1" dirty="0">
                <a:latin typeface="+mj-ea"/>
                <a:ea typeface="+mj-ea"/>
              </a:rPr>
              <a:t>定义：</a:t>
            </a:r>
          </a:p>
        </p:txBody>
      </p:sp>
    </p:spTree>
    <p:extLst>
      <p:ext uri="{BB962C8B-B14F-4D97-AF65-F5344CB8AC3E}">
        <p14:creationId xmlns:p14="http://schemas.microsoft.com/office/powerpoint/2010/main" val="2372554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linds(horizontal)">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blinds(horizontal)">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blinds(horizontal)">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wipe(down)">
                                      <p:cBhvr>
                                        <p:cTn id="32" dur="500"/>
                                        <p:tgtEl>
                                          <p:spTgt spid="2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29"/>
                                        </p:tgtEl>
                                        <p:attrNameLst>
                                          <p:attrName>style.visibility</p:attrName>
                                        </p:attrNameLst>
                                      </p:cBhvr>
                                      <p:to>
                                        <p:strVal val="visible"/>
                                      </p:to>
                                    </p:set>
                                    <p:animEffect transition="in" filter="wipe(down)">
                                      <p:cBhvr>
                                        <p:cTn id="37" dur="500"/>
                                        <p:tgtEl>
                                          <p:spTgt spid="29"/>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5">
                                            <p:txEl>
                                              <p:pRg st="0" end="0"/>
                                            </p:txEl>
                                          </p:spTgt>
                                        </p:tgtEl>
                                        <p:attrNameLst>
                                          <p:attrName>style.visibility</p:attrName>
                                        </p:attrNameLst>
                                      </p:cBhvr>
                                      <p:to>
                                        <p:strVal val="visible"/>
                                      </p:to>
                                    </p:set>
                                    <p:animEffect transition="in" filter="blinds(horizontal)">
                                      <p:cBhvr>
                                        <p:cTn id="42" dur="500"/>
                                        <p:tgtEl>
                                          <p:spTgt spid="25">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25">
                                            <p:txEl>
                                              <p:pRg st="1" end="1"/>
                                            </p:txEl>
                                          </p:spTgt>
                                        </p:tgtEl>
                                        <p:attrNameLst>
                                          <p:attrName>style.visibility</p:attrName>
                                        </p:attrNameLst>
                                      </p:cBhvr>
                                      <p:to>
                                        <p:strVal val="visible"/>
                                      </p:to>
                                    </p:set>
                                    <p:animEffect transition="in" filter="blinds(horizontal)">
                                      <p:cBhvr>
                                        <p:cTn id="47" dur="500"/>
                                        <p:tgtEl>
                                          <p:spTgt spid="2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build="p"/>
      <p:bldP spid="28" grpId="0"/>
      <p:bldP spid="2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026"/>
          <p:cNvSpPr>
            <a:spLocks noGrp="1" noChangeArrowheads="1"/>
          </p:cNvSpPr>
          <p:nvPr>
            <p:ph type="title" idx="4294967295"/>
          </p:nvPr>
        </p:nvSpPr>
        <p:spPr/>
        <p:txBody>
          <a:bodyPr lIns="91440" tIns="45720" rIns="91440" bIns="45720" anchor="ctr"/>
          <a:lstStyle/>
          <a:p>
            <a:pPr eaLnBrk="1" hangingPunct="1"/>
            <a:r>
              <a:rPr lang="zh-CN" altLang="en-US"/>
              <a:t>半导体</a:t>
            </a:r>
            <a:r>
              <a:rPr lang="en-US" altLang="zh-CN"/>
              <a:t>RAM</a:t>
            </a:r>
            <a:r>
              <a:rPr lang="zh-CN" altLang="en-US"/>
              <a:t>的组织</a:t>
            </a:r>
          </a:p>
        </p:txBody>
      </p:sp>
      <p:sp>
        <p:nvSpPr>
          <p:cNvPr id="233492" name="Text Box 1044"/>
          <p:cNvSpPr txBox="1">
            <a:spLocks noChangeArrowheads="1"/>
          </p:cNvSpPr>
          <p:nvPr/>
        </p:nvSpPr>
        <p:spPr bwMode="auto">
          <a:xfrm>
            <a:off x="296863" y="2303463"/>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b="1">
                <a:solidFill>
                  <a:srgbClr val="663300"/>
                </a:solidFill>
                <a:ea typeface="黑体" panose="02010609060101010101" pitchFamily="49" charset="-122"/>
              </a:rPr>
              <a:t>记忆单元的组织：</a:t>
            </a:r>
          </a:p>
        </p:txBody>
      </p:sp>
      <p:grpSp>
        <p:nvGrpSpPr>
          <p:cNvPr id="2" name="Group 1069"/>
          <p:cNvGrpSpPr>
            <a:grpSpLocks/>
          </p:cNvGrpSpPr>
          <p:nvPr/>
        </p:nvGrpSpPr>
        <p:grpSpPr bwMode="auto">
          <a:xfrm>
            <a:off x="566738" y="2843213"/>
            <a:ext cx="3429000" cy="3368675"/>
            <a:chOff x="432" y="1824"/>
            <a:chExt cx="2160" cy="2122"/>
          </a:xfrm>
        </p:grpSpPr>
        <p:sp>
          <p:nvSpPr>
            <p:cNvPr id="17435" name="Text Box 1034"/>
            <p:cNvSpPr txBox="1">
              <a:spLocks noChangeArrowheads="1"/>
            </p:cNvSpPr>
            <p:nvPr/>
          </p:nvSpPr>
          <p:spPr bwMode="auto">
            <a:xfrm>
              <a:off x="864" y="2218"/>
              <a:ext cx="768" cy="42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80000" tIns="180000" rIns="180000" bIns="18000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kumimoji="1" lang="zh-CN" altLang="en-US" sz="2000" b="1">
                  <a:ea typeface="黑体" panose="02010609060101010101" pitchFamily="49" charset="-122"/>
                </a:rPr>
                <a:t>  位元</a:t>
              </a:r>
            </a:p>
          </p:txBody>
        </p:sp>
        <p:sp>
          <p:nvSpPr>
            <p:cNvPr id="17436" name="Line 1035"/>
            <p:cNvSpPr>
              <a:spLocks noChangeShapeType="1"/>
            </p:cNvSpPr>
            <p:nvPr/>
          </p:nvSpPr>
          <p:spPr bwMode="auto">
            <a:xfrm>
              <a:off x="816" y="1978"/>
              <a:ext cx="912"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7437" name="Line 1036"/>
            <p:cNvSpPr>
              <a:spLocks noChangeShapeType="1"/>
            </p:cNvSpPr>
            <p:nvPr/>
          </p:nvSpPr>
          <p:spPr bwMode="auto">
            <a:xfrm>
              <a:off x="1248" y="1978"/>
              <a:ext cx="0" cy="24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7438" name="Line 1037"/>
            <p:cNvSpPr>
              <a:spLocks noChangeShapeType="1"/>
            </p:cNvSpPr>
            <p:nvPr/>
          </p:nvSpPr>
          <p:spPr bwMode="auto">
            <a:xfrm>
              <a:off x="576" y="2170"/>
              <a:ext cx="0" cy="1046"/>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7439" name="Line 1038"/>
            <p:cNvSpPr>
              <a:spLocks noChangeShapeType="1"/>
            </p:cNvSpPr>
            <p:nvPr/>
          </p:nvSpPr>
          <p:spPr bwMode="auto">
            <a:xfrm>
              <a:off x="1920" y="2170"/>
              <a:ext cx="0" cy="1046"/>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7440" name="Line 1039"/>
            <p:cNvSpPr>
              <a:spLocks noChangeShapeType="1"/>
            </p:cNvSpPr>
            <p:nvPr/>
          </p:nvSpPr>
          <p:spPr bwMode="auto">
            <a:xfrm>
              <a:off x="576" y="2458"/>
              <a:ext cx="288"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7441" name="Line 1040"/>
            <p:cNvSpPr>
              <a:spLocks noChangeShapeType="1"/>
            </p:cNvSpPr>
            <p:nvPr/>
          </p:nvSpPr>
          <p:spPr bwMode="auto">
            <a:xfrm>
              <a:off x="1632" y="2458"/>
              <a:ext cx="288"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7442" name="Text Box 1041"/>
            <p:cNvSpPr txBox="1">
              <a:spLocks noChangeArrowheads="1"/>
            </p:cNvSpPr>
            <p:nvPr/>
          </p:nvSpPr>
          <p:spPr bwMode="auto">
            <a:xfrm>
              <a:off x="1728" y="1824"/>
              <a:ext cx="67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kumimoji="1" lang="zh-CN" altLang="en-US" sz="2000" b="1">
                  <a:ea typeface="黑体" panose="02010609060101010101" pitchFamily="49" charset="-122"/>
                </a:rPr>
                <a:t>字线</a:t>
              </a:r>
              <a:r>
                <a:rPr kumimoji="1" lang="en-US" altLang="zh-CN" sz="2000" b="1">
                  <a:ea typeface="黑体" panose="02010609060101010101" pitchFamily="49" charset="-122"/>
                </a:rPr>
                <a:t>W</a:t>
              </a:r>
            </a:p>
          </p:txBody>
        </p:sp>
        <p:sp>
          <p:nvSpPr>
            <p:cNvPr id="17443" name="Text Box 1042"/>
            <p:cNvSpPr txBox="1">
              <a:spLocks noChangeArrowheads="1"/>
            </p:cNvSpPr>
            <p:nvPr/>
          </p:nvSpPr>
          <p:spPr bwMode="auto">
            <a:xfrm>
              <a:off x="576" y="2688"/>
              <a:ext cx="576"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kumimoji="1" lang="zh-CN" altLang="en-US" sz="2000" b="1">
                  <a:ea typeface="黑体" panose="02010609060101010101" pitchFamily="49" charset="-122"/>
                </a:rPr>
                <a:t>位线</a:t>
              </a:r>
              <a:r>
                <a:rPr kumimoji="1" lang="en-US" altLang="zh-CN" sz="2000" b="1">
                  <a:ea typeface="黑体" panose="02010609060101010101" pitchFamily="49" charset="-122"/>
                </a:rPr>
                <a:t>S0</a:t>
              </a:r>
            </a:p>
          </p:txBody>
        </p:sp>
        <p:sp>
          <p:nvSpPr>
            <p:cNvPr id="17444" name="Text Box 1043"/>
            <p:cNvSpPr txBox="1">
              <a:spLocks noChangeArrowheads="1"/>
            </p:cNvSpPr>
            <p:nvPr/>
          </p:nvSpPr>
          <p:spPr bwMode="auto">
            <a:xfrm>
              <a:off x="1440" y="2697"/>
              <a:ext cx="576"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kumimoji="1" lang="zh-CN" altLang="en-US" sz="2000" b="1">
                  <a:ea typeface="黑体" panose="02010609060101010101" pitchFamily="49" charset="-122"/>
                </a:rPr>
                <a:t>位线</a:t>
              </a:r>
              <a:r>
                <a:rPr kumimoji="1" lang="en-US" altLang="zh-CN" sz="2000" b="1">
                  <a:ea typeface="黑体" panose="02010609060101010101" pitchFamily="49" charset="-122"/>
                </a:rPr>
                <a:t>S1</a:t>
              </a:r>
            </a:p>
          </p:txBody>
        </p:sp>
        <p:sp>
          <p:nvSpPr>
            <p:cNvPr id="17445" name="Text Box 1056"/>
            <p:cNvSpPr txBox="1">
              <a:spLocks noChangeArrowheads="1"/>
            </p:cNvSpPr>
            <p:nvPr/>
          </p:nvSpPr>
          <p:spPr bwMode="auto">
            <a:xfrm>
              <a:off x="432" y="3216"/>
              <a:ext cx="1584"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latin typeface="Times New Roman" panose="02020603050405020304" pitchFamily="18" charset="0"/>
                  <a:ea typeface="宋体" panose="02010600030101010101" pitchFamily="2" charset="-122"/>
                </a:rPr>
                <a:t>       </a:t>
              </a:r>
              <a:r>
                <a:rPr kumimoji="1" lang="zh-CN" altLang="en-US" sz="2000" b="1">
                  <a:ea typeface="黑体" panose="02010609060101010101" pitchFamily="49" charset="-122"/>
                </a:rPr>
                <a:t>读写控制</a:t>
              </a:r>
            </a:p>
          </p:txBody>
        </p:sp>
        <p:sp>
          <p:nvSpPr>
            <p:cNvPr id="17446" name="Line 1057"/>
            <p:cNvSpPr>
              <a:spLocks noChangeShapeType="1"/>
            </p:cNvSpPr>
            <p:nvPr/>
          </p:nvSpPr>
          <p:spPr bwMode="auto">
            <a:xfrm>
              <a:off x="912" y="3504"/>
              <a:ext cx="0" cy="24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7447" name="Line 1058"/>
            <p:cNvSpPr>
              <a:spLocks noChangeShapeType="1"/>
            </p:cNvSpPr>
            <p:nvPr/>
          </p:nvSpPr>
          <p:spPr bwMode="auto">
            <a:xfrm flipV="1">
              <a:off x="1392" y="3504"/>
              <a:ext cx="0" cy="24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7448" name="Text Box 1059"/>
            <p:cNvSpPr txBox="1">
              <a:spLocks noChangeArrowheads="1"/>
            </p:cNvSpPr>
            <p:nvPr/>
          </p:nvSpPr>
          <p:spPr bwMode="auto">
            <a:xfrm>
              <a:off x="720" y="3696"/>
              <a:ext cx="100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b="1">
                  <a:ea typeface="黑体" panose="02010609060101010101" pitchFamily="49" charset="-122"/>
                </a:rPr>
                <a:t>Din </a:t>
              </a:r>
              <a:r>
                <a:rPr kumimoji="1" lang="en-US" altLang="zh-CN" sz="2000">
                  <a:latin typeface="Times New Roman" panose="02020603050405020304" pitchFamily="18" charset="0"/>
                  <a:ea typeface="宋体" panose="02010600030101010101" pitchFamily="2" charset="-122"/>
                </a:rPr>
                <a:t>     </a:t>
              </a:r>
              <a:r>
                <a:rPr kumimoji="1" lang="en-US" altLang="zh-CN" sz="2000" b="1">
                  <a:ea typeface="黑体" panose="02010609060101010101" pitchFamily="49" charset="-122"/>
                </a:rPr>
                <a:t>Dout</a:t>
              </a:r>
            </a:p>
          </p:txBody>
        </p:sp>
        <p:sp>
          <p:nvSpPr>
            <p:cNvPr id="17449" name="Line 1060"/>
            <p:cNvSpPr>
              <a:spLocks noChangeShapeType="1"/>
            </p:cNvSpPr>
            <p:nvPr/>
          </p:nvSpPr>
          <p:spPr bwMode="auto">
            <a:xfrm flipH="1">
              <a:off x="2016" y="3360"/>
              <a:ext cx="192"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7450" name="Text Box 1061"/>
            <p:cNvSpPr txBox="1">
              <a:spLocks noChangeArrowheads="1"/>
            </p:cNvSpPr>
            <p:nvPr/>
          </p:nvSpPr>
          <p:spPr bwMode="auto">
            <a:xfrm>
              <a:off x="2160" y="3216"/>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b="1">
                  <a:ea typeface="黑体" panose="02010609060101010101" pitchFamily="49" charset="-122"/>
                </a:rPr>
                <a:t>R/W</a:t>
              </a:r>
            </a:p>
          </p:txBody>
        </p:sp>
      </p:grpSp>
      <p:grpSp>
        <p:nvGrpSpPr>
          <p:cNvPr id="3" name="Group 1070"/>
          <p:cNvGrpSpPr>
            <a:grpSpLocks/>
          </p:cNvGrpSpPr>
          <p:nvPr/>
        </p:nvGrpSpPr>
        <p:grpSpPr bwMode="auto">
          <a:xfrm>
            <a:off x="4841875" y="2933700"/>
            <a:ext cx="3916363" cy="3216275"/>
            <a:chOff x="2832" y="1872"/>
            <a:chExt cx="2352" cy="2026"/>
          </a:xfrm>
        </p:grpSpPr>
        <p:sp>
          <p:nvSpPr>
            <p:cNvPr id="17422" name="Text Box 1046"/>
            <p:cNvSpPr txBox="1">
              <a:spLocks noChangeArrowheads="1"/>
            </p:cNvSpPr>
            <p:nvPr/>
          </p:nvSpPr>
          <p:spPr bwMode="auto">
            <a:xfrm>
              <a:off x="3312" y="2266"/>
              <a:ext cx="768" cy="42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80000" tIns="180000" rIns="180000" bIns="18000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kumimoji="1" lang="zh-CN" altLang="en-US" sz="2000">
                  <a:latin typeface="Times New Roman" panose="02020603050405020304" pitchFamily="18" charset="0"/>
                  <a:ea typeface="宋体" panose="02010600030101010101" pitchFamily="2" charset="-122"/>
                </a:rPr>
                <a:t>  </a:t>
              </a:r>
              <a:r>
                <a:rPr kumimoji="1" lang="zh-CN" altLang="en-US" sz="2000" b="1">
                  <a:ea typeface="黑体" panose="02010609060101010101" pitchFamily="49" charset="-122"/>
                </a:rPr>
                <a:t>位元</a:t>
              </a:r>
            </a:p>
          </p:txBody>
        </p:sp>
        <p:sp>
          <p:nvSpPr>
            <p:cNvPr id="17423" name="Line 1047"/>
            <p:cNvSpPr>
              <a:spLocks noChangeShapeType="1"/>
            </p:cNvSpPr>
            <p:nvPr/>
          </p:nvSpPr>
          <p:spPr bwMode="auto">
            <a:xfrm>
              <a:off x="3264" y="2026"/>
              <a:ext cx="912"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7424" name="Line 1048"/>
            <p:cNvSpPr>
              <a:spLocks noChangeShapeType="1"/>
            </p:cNvSpPr>
            <p:nvPr/>
          </p:nvSpPr>
          <p:spPr bwMode="auto">
            <a:xfrm>
              <a:off x="3696" y="2026"/>
              <a:ext cx="0" cy="24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7425" name="Line 1049"/>
            <p:cNvSpPr>
              <a:spLocks noChangeShapeType="1"/>
            </p:cNvSpPr>
            <p:nvPr/>
          </p:nvSpPr>
          <p:spPr bwMode="auto">
            <a:xfrm>
              <a:off x="3024" y="2218"/>
              <a:ext cx="0" cy="998"/>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7426" name="Line 1051"/>
            <p:cNvSpPr>
              <a:spLocks noChangeShapeType="1"/>
            </p:cNvSpPr>
            <p:nvPr/>
          </p:nvSpPr>
          <p:spPr bwMode="auto">
            <a:xfrm>
              <a:off x="3024" y="2506"/>
              <a:ext cx="288"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7427" name="Text Box 1053"/>
            <p:cNvSpPr txBox="1">
              <a:spLocks noChangeArrowheads="1"/>
            </p:cNvSpPr>
            <p:nvPr/>
          </p:nvSpPr>
          <p:spPr bwMode="auto">
            <a:xfrm>
              <a:off x="4176" y="1872"/>
              <a:ext cx="100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kumimoji="1" lang="zh-CN" altLang="en-US" sz="2000" b="1">
                  <a:ea typeface="黑体" panose="02010609060101010101" pitchFamily="49" charset="-122"/>
                </a:rPr>
                <a:t>选择线(字线)</a:t>
              </a:r>
            </a:p>
          </p:txBody>
        </p:sp>
        <p:sp>
          <p:nvSpPr>
            <p:cNvPr id="17428" name="Text Box 1054"/>
            <p:cNvSpPr txBox="1">
              <a:spLocks noChangeArrowheads="1"/>
            </p:cNvSpPr>
            <p:nvPr/>
          </p:nvSpPr>
          <p:spPr bwMode="auto">
            <a:xfrm>
              <a:off x="3024" y="2736"/>
              <a:ext cx="576"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kumimoji="1" lang="zh-CN" altLang="en-US" sz="2000" b="1">
                  <a:ea typeface="黑体" panose="02010609060101010101" pitchFamily="49" charset="-122"/>
                </a:rPr>
                <a:t>数据线(位线</a:t>
              </a:r>
              <a:r>
                <a:rPr kumimoji="1" lang="zh-CN" altLang="en-US" sz="1800" b="1">
                  <a:latin typeface="Times New Roman" panose="02020603050405020304" pitchFamily="18" charset="0"/>
                  <a:ea typeface="宋体" panose="02010600030101010101" pitchFamily="2" charset="-122"/>
                </a:rPr>
                <a:t>)</a:t>
              </a:r>
              <a:endParaRPr kumimoji="1" lang="en-US" altLang="zh-CN" sz="1800" b="1" baseline="-18000">
                <a:latin typeface="Times New Roman" panose="02020603050405020304" pitchFamily="18" charset="0"/>
                <a:ea typeface="宋体" panose="02010600030101010101" pitchFamily="2" charset="-122"/>
              </a:endParaRPr>
            </a:p>
          </p:txBody>
        </p:sp>
        <p:sp>
          <p:nvSpPr>
            <p:cNvPr id="17429" name="Text Box 1062"/>
            <p:cNvSpPr txBox="1">
              <a:spLocks noChangeArrowheads="1"/>
            </p:cNvSpPr>
            <p:nvPr/>
          </p:nvSpPr>
          <p:spPr bwMode="auto">
            <a:xfrm>
              <a:off x="2880" y="3216"/>
              <a:ext cx="768"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000" b="1">
                  <a:ea typeface="黑体" panose="02010609060101010101" pitchFamily="49" charset="-122"/>
                </a:rPr>
                <a:t>读写控制</a:t>
              </a:r>
            </a:p>
          </p:txBody>
        </p:sp>
        <p:sp>
          <p:nvSpPr>
            <p:cNvPr id="17430" name="Line 1063"/>
            <p:cNvSpPr>
              <a:spLocks noChangeShapeType="1"/>
            </p:cNvSpPr>
            <p:nvPr/>
          </p:nvSpPr>
          <p:spPr bwMode="auto">
            <a:xfrm>
              <a:off x="3024" y="3472"/>
              <a:ext cx="1" cy="24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7431" name="Line 1064"/>
            <p:cNvSpPr>
              <a:spLocks noChangeShapeType="1"/>
            </p:cNvSpPr>
            <p:nvPr/>
          </p:nvSpPr>
          <p:spPr bwMode="auto">
            <a:xfrm flipV="1">
              <a:off x="3504" y="3464"/>
              <a:ext cx="1" cy="234"/>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7432" name="Text Box 1065"/>
            <p:cNvSpPr txBox="1">
              <a:spLocks noChangeArrowheads="1"/>
            </p:cNvSpPr>
            <p:nvPr/>
          </p:nvSpPr>
          <p:spPr bwMode="auto">
            <a:xfrm>
              <a:off x="2832" y="3648"/>
              <a:ext cx="100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b="1">
                  <a:ea typeface="黑体" panose="02010609060101010101" pitchFamily="49" charset="-122"/>
                </a:rPr>
                <a:t>Din  </a:t>
              </a:r>
              <a:r>
                <a:rPr kumimoji="1" lang="en-US" altLang="zh-CN" sz="2000">
                  <a:latin typeface="Times New Roman" panose="02020603050405020304" pitchFamily="18" charset="0"/>
                  <a:ea typeface="宋体" panose="02010600030101010101" pitchFamily="2" charset="-122"/>
                </a:rPr>
                <a:t>    </a:t>
              </a:r>
              <a:r>
                <a:rPr kumimoji="1" lang="en-US" altLang="zh-CN" sz="2000" b="1">
                  <a:ea typeface="黑体" panose="02010609060101010101" pitchFamily="49" charset="-122"/>
                </a:rPr>
                <a:t>Dout</a:t>
              </a:r>
            </a:p>
          </p:txBody>
        </p:sp>
        <p:sp>
          <p:nvSpPr>
            <p:cNvPr id="17433" name="Line 1066"/>
            <p:cNvSpPr>
              <a:spLocks noChangeShapeType="1"/>
            </p:cNvSpPr>
            <p:nvPr/>
          </p:nvSpPr>
          <p:spPr bwMode="auto">
            <a:xfrm flipH="1">
              <a:off x="3649" y="3340"/>
              <a:ext cx="192" cy="1"/>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7434" name="Text Box 1067"/>
            <p:cNvSpPr txBox="1">
              <a:spLocks noChangeArrowheads="1"/>
            </p:cNvSpPr>
            <p:nvPr/>
          </p:nvSpPr>
          <p:spPr bwMode="auto">
            <a:xfrm>
              <a:off x="3793" y="3196"/>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b="1">
                  <a:ea typeface="黑体" panose="02010609060101010101" pitchFamily="49" charset="-122"/>
                </a:rPr>
                <a:t>R/W</a:t>
              </a:r>
            </a:p>
          </p:txBody>
        </p:sp>
      </p:grpSp>
      <p:sp>
        <p:nvSpPr>
          <p:cNvPr id="233519" name="Text Box 1071"/>
          <p:cNvSpPr txBox="1">
            <a:spLocks noChangeArrowheads="1"/>
          </p:cNvSpPr>
          <p:nvPr/>
        </p:nvSpPr>
        <p:spPr bwMode="auto">
          <a:xfrm>
            <a:off x="236538" y="1479551"/>
            <a:ext cx="85709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20000"/>
              </a:spcBef>
              <a:buClr>
                <a:schemeClr val="accent1"/>
              </a:buClr>
              <a:buSzPct val="80000"/>
              <a:buFont typeface="Wingdings" panose="05000000000000000000" pitchFamily="2" charset="2"/>
              <a:buNone/>
            </a:pPr>
            <a:r>
              <a:rPr kumimoji="1" lang="zh-CN" altLang="en-US" sz="2400" b="1" dirty="0">
                <a:solidFill>
                  <a:srgbClr val="0000FF"/>
                </a:solidFill>
                <a:ea typeface="黑体" panose="02010609060101010101" pitchFamily="49" charset="-122"/>
                <a:cs typeface="Arial" panose="020B0604020202020204" pitchFamily="34" charset="0"/>
              </a:rPr>
              <a:t>存储体(</a:t>
            </a:r>
            <a:r>
              <a:rPr kumimoji="1" lang="en-US" altLang="zh-CN" sz="2400" b="1" dirty="0">
                <a:solidFill>
                  <a:srgbClr val="0000FF"/>
                </a:solidFill>
                <a:ea typeface="黑体" panose="02010609060101010101" pitchFamily="49" charset="-122"/>
                <a:cs typeface="Arial" panose="020B0604020202020204" pitchFamily="34" charset="0"/>
              </a:rPr>
              <a:t>Memory Bank)： </a:t>
            </a:r>
            <a:r>
              <a:rPr kumimoji="1" lang="zh-CN" altLang="en-US" sz="2400" b="1" dirty="0">
                <a:solidFill>
                  <a:srgbClr val="0000FF"/>
                </a:solidFill>
                <a:ea typeface="黑体" panose="02010609060101010101" pitchFamily="49" charset="-122"/>
                <a:cs typeface="Arial" panose="020B0604020202020204" pitchFamily="34" charset="0"/>
              </a:rPr>
              <a:t>由记忆单元(位元)构成的存储阵列</a:t>
            </a:r>
          </a:p>
        </p:txBody>
      </p:sp>
      <p:sp>
        <p:nvSpPr>
          <p:cNvPr id="17415" name="Text Box 1079"/>
          <p:cNvSpPr txBox="1">
            <a:spLocks noChangeArrowheads="1"/>
          </p:cNvSpPr>
          <p:nvPr/>
        </p:nvSpPr>
        <p:spPr bwMode="auto">
          <a:xfrm>
            <a:off x="304800" y="773113"/>
            <a:ext cx="22510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b="1" dirty="0">
                <a:solidFill>
                  <a:srgbClr val="663300"/>
                </a:solidFill>
                <a:ea typeface="黑体" panose="02010609060101010101" pitchFamily="49" charset="-122"/>
              </a:rPr>
              <a:t>记忆单元(</a:t>
            </a:r>
            <a:r>
              <a:rPr kumimoji="1" lang="en-US" altLang="zh-CN" sz="2400" b="1" dirty="0">
                <a:solidFill>
                  <a:srgbClr val="663300"/>
                </a:solidFill>
                <a:ea typeface="黑体" panose="02010609060101010101" pitchFamily="49" charset="-122"/>
              </a:rPr>
              <a:t>Cell)</a:t>
            </a:r>
          </a:p>
        </p:txBody>
      </p:sp>
      <p:sp>
        <p:nvSpPr>
          <p:cNvPr id="17416" name="Line 1080"/>
          <p:cNvSpPr>
            <a:spLocks noChangeShapeType="1"/>
          </p:cNvSpPr>
          <p:nvPr/>
        </p:nvSpPr>
        <p:spPr bwMode="auto">
          <a:xfrm>
            <a:off x="2362200" y="1001713"/>
            <a:ext cx="374650"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7417" name="Text Box 1081"/>
          <p:cNvSpPr txBox="1">
            <a:spLocks noChangeArrowheads="1"/>
          </p:cNvSpPr>
          <p:nvPr/>
        </p:nvSpPr>
        <p:spPr bwMode="auto">
          <a:xfrm>
            <a:off x="2679700" y="773113"/>
            <a:ext cx="2514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b="1" dirty="0">
                <a:solidFill>
                  <a:srgbClr val="663300"/>
                </a:solidFill>
                <a:ea typeface="黑体" panose="02010609060101010101" pitchFamily="49" charset="-122"/>
              </a:rPr>
              <a:t>存储器芯片(</a:t>
            </a:r>
            <a:r>
              <a:rPr kumimoji="1" lang="en-US" altLang="zh-CN" sz="2400" b="1" dirty="0">
                <a:solidFill>
                  <a:srgbClr val="663300"/>
                </a:solidFill>
                <a:ea typeface="黑体" panose="02010609060101010101" pitchFamily="49" charset="-122"/>
              </a:rPr>
              <a:t>Chip)</a:t>
            </a:r>
          </a:p>
        </p:txBody>
      </p:sp>
      <p:sp>
        <p:nvSpPr>
          <p:cNvPr id="17418" name="Line 1082"/>
          <p:cNvSpPr>
            <a:spLocks noChangeShapeType="1"/>
          </p:cNvSpPr>
          <p:nvPr/>
        </p:nvSpPr>
        <p:spPr bwMode="auto">
          <a:xfrm>
            <a:off x="5205413" y="1001713"/>
            <a:ext cx="446087"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7419" name="Text Box 1083"/>
          <p:cNvSpPr txBox="1">
            <a:spLocks noChangeArrowheads="1"/>
          </p:cNvSpPr>
          <p:nvPr/>
        </p:nvSpPr>
        <p:spPr bwMode="auto">
          <a:xfrm>
            <a:off x="5688013" y="773113"/>
            <a:ext cx="33797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b="1" dirty="0">
                <a:solidFill>
                  <a:srgbClr val="663300"/>
                </a:solidFill>
                <a:ea typeface="黑体" panose="02010609060101010101" pitchFamily="49" charset="-122"/>
              </a:rPr>
              <a:t>内存条（存储器模块）</a:t>
            </a:r>
          </a:p>
        </p:txBody>
      </p:sp>
      <p:sp>
        <p:nvSpPr>
          <p:cNvPr id="233532" name="Text Box 1084"/>
          <p:cNvSpPr txBox="1">
            <a:spLocks noChangeArrowheads="1"/>
          </p:cNvSpPr>
          <p:nvPr/>
        </p:nvSpPr>
        <p:spPr bwMode="auto">
          <a:xfrm>
            <a:off x="1466850" y="6264275"/>
            <a:ext cx="108902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400" b="1" dirty="0">
                <a:solidFill>
                  <a:srgbClr val="CC0000"/>
                </a:solidFill>
                <a:ea typeface="黑体" panose="02010609060101010101" pitchFamily="49" charset="-122"/>
              </a:rPr>
              <a:t>SRAM	</a:t>
            </a:r>
          </a:p>
        </p:txBody>
      </p:sp>
      <p:sp>
        <p:nvSpPr>
          <p:cNvPr id="17421" name="灯片编号占位符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37FB5E1E-FA43-47B6-98BE-4CAC088D4CF7}" type="slidenum">
              <a:rPr lang="zh-CN" altLang="en-US" sz="1200" smtClean="0">
                <a:solidFill>
                  <a:srgbClr val="898989"/>
                </a:solidFill>
              </a:rPr>
              <a:pPr/>
              <a:t>13</a:t>
            </a:fld>
            <a:endParaRPr lang="zh-CN" altLang="en-US" sz="1200">
              <a:solidFill>
                <a:srgbClr val="898989"/>
              </a:solidFill>
            </a:endParaRPr>
          </a:p>
        </p:txBody>
      </p:sp>
      <p:sp>
        <p:nvSpPr>
          <p:cNvPr id="43" name="Text Box 1084"/>
          <p:cNvSpPr txBox="1">
            <a:spLocks noChangeArrowheads="1"/>
          </p:cNvSpPr>
          <p:nvPr/>
        </p:nvSpPr>
        <p:spPr bwMode="auto">
          <a:xfrm>
            <a:off x="5205413" y="6226175"/>
            <a:ext cx="1346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400" b="1" dirty="0">
                <a:solidFill>
                  <a:srgbClr val="CC0000"/>
                </a:solidFill>
                <a:ea typeface="黑体" panose="02010609060101010101" pitchFamily="49" charset="-122"/>
              </a:rPr>
              <a:t>DRAM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7415"/>
                                        </p:tgtEl>
                                        <p:attrNameLst>
                                          <p:attrName>style.visibility</p:attrName>
                                        </p:attrNameLst>
                                      </p:cBhvr>
                                      <p:to>
                                        <p:strVal val="visible"/>
                                      </p:to>
                                    </p:set>
                                    <p:animEffect transition="in" filter="wipe(down)">
                                      <p:cBhvr>
                                        <p:cTn id="7" dur="500"/>
                                        <p:tgtEl>
                                          <p:spTgt spid="174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7416"/>
                                        </p:tgtEl>
                                        <p:attrNameLst>
                                          <p:attrName>style.visibility</p:attrName>
                                        </p:attrNameLst>
                                      </p:cBhvr>
                                      <p:to>
                                        <p:strVal val="visible"/>
                                      </p:to>
                                    </p:set>
                                    <p:animEffect transition="in" filter="wipe(left)">
                                      <p:cBhvr>
                                        <p:cTn id="12" dur="500"/>
                                        <p:tgtEl>
                                          <p:spTgt spid="1741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7417"/>
                                        </p:tgtEl>
                                        <p:attrNameLst>
                                          <p:attrName>style.visibility</p:attrName>
                                        </p:attrNameLst>
                                      </p:cBhvr>
                                      <p:to>
                                        <p:strVal val="visible"/>
                                      </p:to>
                                    </p:set>
                                    <p:animEffect transition="in" filter="wipe(down)">
                                      <p:cBhvr>
                                        <p:cTn id="17" dur="500"/>
                                        <p:tgtEl>
                                          <p:spTgt spid="1741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7418"/>
                                        </p:tgtEl>
                                        <p:attrNameLst>
                                          <p:attrName>style.visibility</p:attrName>
                                        </p:attrNameLst>
                                      </p:cBhvr>
                                      <p:to>
                                        <p:strVal val="visible"/>
                                      </p:to>
                                    </p:set>
                                    <p:animEffect transition="in" filter="wipe(left)">
                                      <p:cBhvr>
                                        <p:cTn id="22" dur="500"/>
                                        <p:tgtEl>
                                          <p:spTgt spid="1741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7419"/>
                                        </p:tgtEl>
                                        <p:attrNameLst>
                                          <p:attrName>style.visibility</p:attrName>
                                        </p:attrNameLst>
                                      </p:cBhvr>
                                      <p:to>
                                        <p:strVal val="visible"/>
                                      </p:to>
                                    </p:set>
                                    <p:animEffect transition="in" filter="wipe(down)">
                                      <p:cBhvr>
                                        <p:cTn id="27" dur="500"/>
                                        <p:tgtEl>
                                          <p:spTgt spid="17419"/>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33519"/>
                                        </p:tgtEl>
                                        <p:attrNameLst>
                                          <p:attrName>style.visibility</p:attrName>
                                        </p:attrNameLst>
                                      </p:cBhvr>
                                      <p:to>
                                        <p:strVal val="visible"/>
                                      </p:to>
                                    </p:set>
                                    <p:animEffect transition="in" filter="blinds(horizontal)">
                                      <p:cBhvr>
                                        <p:cTn id="32" dur="500"/>
                                        <p:tgtEl>
                                          <p:spTgt spid="233519"/>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33492"/>
                                        </p:tgtEl>
                                        <p:attrNameLst>
                                          <p:attrName>style.visibility</p:attrName>
                                        </p:attrNameLst>
                                      </p:cBhvr>
                                      <p:to>
                                        <p:strVal val="visible"/>
                                      </p:to>
                                    </p:set>
                                    <p:animEffect transition="in" filter="blinds(horizontal)">
                                      <p:cBhvr>
                                        <p:cTn id="37" dur="500"/>
                                        <p:tgtEl>
                                          <p:spTgt spid="233492"/>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blinds(horizontal)">
                                      <p:cBhvr>
                                        <p:cTn id="42" dur="500"/>
                                        <p:tgtEl>
                                          <p:spTgt spid="2"/>
                                        </p:tgtEl>
                                      </p:cBhvr>
                                    </p:animEffect>
                                  </p:childTnLst>
                                </p:cTn>
                              </p:par>
                            </p:childTnLst>
                          </p:cTn>
                        </p:par>
                        <p:par>
                          <p:cTn id="43" fill="hold">
                            <p:stCondLst>
                              <p:cond delay="500"/>
                            </p:stCondLst>
                            <p:childTnLst>
                              <p:par>
                                <p:cTn id="44" presetID="3" presetClass="entr" presetSubtype="10" fill="hold" grpId="0" nodeType="afterEffect">
                                  <p:stCondLst>
                                    <p:cond delay="0"/>
                                  </p:stCondLst>
                                  <p:childTnLst>
                                    <p:set>
                                      <p:cBhvr>
                                        <p:cTn id="45" dur="1" fill="hold">
                                          <p:stCondLst>
                                            <p:cond delay="0"/>
                                          </p:stCondLst>
                                        </p:cTn>
                                        <p:tgtEl>
                                          <p:spTgt spid="233532"/>
                                        </p:tgtEl>
                                        <p:attrNameLst>
                                          <p:attrName>style.visibility</p:attrName>
                                        </p:attrNameLst>
                                      </p:cBhvr>
                                      <p:to>
                                        <p:strVal val="visible"/>
                                      </p:to>
                                    </p:set>
                                    <p:animEffect transition="in" filter="blinds(horizontal)">
                                      <p:cBhvr>
                                        <p:cTn id="46" dur="500"/>
                                        <p:tgtEl>
                                          <p:spTgt spid="233532"/>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nodeType="clickEffect">
                                  <p:stCondLst>
                                    <p:cond delay="0"/>
                                  </p:stCondLst>
                                  <p:childTnLst>
                                    <p:set>
                                      <p:cBhvr>
                                        <p:cTn id="50" dur="1" fill="hold">
                                          <p:stCondLst>
                                            <p:cond delay="0"/>
                                          </p:stCondLst>
                                        </p:cTn>
                                        <p:tgtEl>
                                          <p:spTgt spid="3"/>
                                        </p:tgtEl>
                                        <p:attrNameLst>
                                          <p:attrName>style.visibility</p:attrName>
                                        </p:attrNameLst>
                                      </p:cBhvr>
                                      <p:to>
                                        <p:strVal val="visible"/>
                                      </p:to>
                                    </p:set>
                                    <p:animEffect transition="in" filter="blinds(horizontal)">
                                      <p:cBhvr>
                                        <p:cTn id="51" dur="500"/>
                                        <p:tgtEl>
                                          <p:spTgt spid="3"/>
                                        </p:tgtEl>
                                      </p:cBhvr>
                                    </p:animEffect>
                                  </p:childTnLst>
                                </p:cTn>
                              </p:par>
                            </p:childTnLst>
                          </p:cTn>
                        </p:par>
                        <p:par>
                          <p:cTn id="52" fill="hold">
                            <p:stCondLst>
                              <p:cond delay="500"/>
                            </p:stCondLst>
                            <p:childTnLst>
                              <p:par>
                                <p:cTn id="53" presetID="3" presetClass="entr" presetSubtype="10" fill="hold" grpId="0" nodeType="afterEffect">
                                  <p:stCondLst>
                                    <p:cond delay="0"/>
                                  </p:stCondLst>
                                  <p:childTnLst>
                                    <p:set>
                                      <p:cBhvr>
                                        <p:cTn id="54" dur="1" fill="hold">
                                          <p:stCondLst>
                                            <p:cond delay="0"/>
                                          </p:stCondLst>
                                        </p:cTn>
                                        <p:tgtEl>
                                          <p:spTgt spid="43"/>
                                        </p:tgtEl>
                                        <p:attrNameLst>
                                          <p:attrName>style.visibility</p:attrName>
                                        </p:attrNameLst>
                                      </p:cBhvr>
                                      <p:to>
                                        <p:strVal val="visible"/>
                                      </p:to>
                                    </p:set>
                                    <p:animEffect transition="in" filter="blinds(horizontal)">
                                      <p:cBhvr>
                                        <p:cTn id="55"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3492" grpId="0"/>
      <p:bldP spid="233519" grpId="0"/>
      <p:bldP spid="17415" grpId="0"/>
      <p:bldP spid="17416" grpId="0" animBg="1"/>
      <p:bldP spid="17417" grpId="0"/>
      <p:bldP spid="17418" grpId="0" animBg="1"/>
      <p:bldP spid="17419" grpId="0"/>
      <p:bldP spid="233532" grpId="0"/>
      <p:bldP spid="4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1028" descr="存储体阵列图"/>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4063" y="882650"/>
            <a:ext cx="7702550" cy="488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5" name="Rectangle 1029"/>
          <p:cNvSpPr>
            <a:spLocks noGrp="1" noChangeArrowheads="1"/>
          </p:cNvSpPr>
          <p:nvPr>
            <p:ph type="title" idx="4294967295"/>
          </p:nvPr>
        </p:nvSpPr>
        <p:spPr>
          <a:noFill/>
        </p:spPr>
        <p:txBody>
          <a:bodyPr lIns="91440" tIns="45720" rIns="91440" bIns="45720" anchor="ctr"/>
          <a:lstStyle/>
          <a:p>
            <a:pPr eaLnBrk="1" hangingPunct="1"/>
            <a:r>
              <a:rPr lang="zh-CN" altLang="en-US">
                <a:latin typeface="方正舒体" panose="02010601030101010101" pitchFamily="2" charset="-122"/>
              </a:rPr>
              <a:t>字片式存储体阵列组织</a:t>
            </a:r>
            <a:r>
              <a:rPr lang="zh-CN" altLang="en-US">
                <a:solidFill>
                  <a:srgbClr val="CC0000"/>
                </a:solidFill>
              </a:rPr>
              <a:t>（不作要求）</a:t>
            </a:r>
          </a:p>
        </p:txBody>
      </p:sp>
      <p:sp>
        <p:nvSpPr>
          <p:cNvPr id="18436" name="Text Box 1030"/>
          <p:cNvSpPr txBox="1">
            <a:spLocks noChangeArrowheads="1"/>
          </p:cNvSpPr>
          <p:nvPr/>
        </p:nvSpPr>
        <p:spPr bwMode="auto">
          <a:xfrm>
            <a:off x="1303620" y="1268413"/>
            <a:ext cx="457200" cy="33591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en-US" altLang="zh-CN" sz="2400" dirty="0">
              <a:ea typeface="华文新魏" panose="02010800040101010101" pitchFamily="2" charset="-122"/>
            </a:endParaRPr>
          </a:p>
          <a:p>
            <a:pPr eaLnBrk="1" hangingPunct="1">
              <a:spcBef>
                <a:spcPct val="50000"/>
              </a:spcBef>
            </a:pPr>
            <a:r>
              <a:rPr kumimoji="1" lang="zh-CN" altLang="en-US" sz="2400" dirty="0">
                <a:solidFill>
                  <a:srgbClr val="800000"/>
                </a:solidFill>
                <a:ea typeface="华文新魏" panose="02010800040101010101" pitchFamily="2" charset="-122"/>
              </a:rPr>
              <a:t>地址译码器</a:t>
            </a:r>
          </a:p>
        </p:txBody>
      </p:sp>
      <p:sp>
        <p:nvSpPr>
          <p:cNvPr id="18437" name="Line 1031"/>
          <p:cNvSpPr>
            <a:spLocks noChangeShapeType="1"/>
          </p:cNvSpPr>
          <p:nvPr/>
        </p:nvSpPr>
        <p:spPr bwMode="auto">
          <a:xfrm flipH="1">
            <a:off x="1760820" y="1700013"/>
            <a:ext cx="944563"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38" name="Line 1032"/>
          <p:cNvSpPr>
            <a:spLocks noChangeShapeType="1"/>
          </p:cNvSpPr>
          <p:nvPr/>
        </p:nvSpPr>
        <p:spPr bwMode="auto">
          <a:xfrm flipH="1">
            <a:off x="1773520" y="2573338"/>
            <a:ext cx="931863"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39" name="Line 1033"/>
          <p:cNvSpPr>
            <a:spLocks noChangeShapeType="1"/>
          </p:cNvSpPr>
          <p:nvPr/>
        </p:nvSpPr>
        <p:spPr bwMode="auto">
          <a:xfrm flipH="1">
            <a:off x="1784633" y="3924300"/>
            <a:ext cx="92075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40" name="Text Box 1034"/>
          <p:cNvSpPr txBox="1">
            <a:spLocks noChangeArrowheads="1"/>
          </p:cNvSpPr>
          <p:nvPr/>
        </p:nvSpPr>
        <p:spPr bwMode="auto">
          <a:xfrm>
            <a:off x="593725" y="4830763"/>
            <a:ext cx="169227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solidFill>
                  <a:srgbClr val="000099"/>
                </a:solidFill>
                <a:ea typeface="华文新魏" panose="02010800040101010101" pitchFamily="2" charset="-122"/>
              </a:rPr>
              <a:t>一维地址译码系统</a:t>
            </a:r>
          </a:p>
        </p:txBody>
      </p:sp>
      <p:sp>
        <p:nvSpPr>
          <p:cNvPr id="237579" name="AutoShape 1035"/>
          <p:cNvSpPr>
            <a:spLocks noChangeArrowheads="1"/>
          </p:cNvSpPr>
          <p:nvPr/>
        </p:nvSpPr>
        <p:spPr bwMode="auto">
          <a:xfrm>
            <a:off x="851820" y="705035"/>
            <a:ext cx="1682750" cy="488950"/>
          </a:xfrm>
          <a:prstGeom prst="wedgeRoundRectCallout">
            <a:avLst>
              <a:gd name="adj1" fmla="val 62546"/>
              <a:gd name="adj2" fmla="val 62014"/>
              <a:gd name="adj3" fmla="val 16667"/>
            </a:avLst>
          </a:prstGeom>
          <a:noFill/>
          <a:ln w="9525">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spcBef>
                <a:spcPct val="20000"/>
              </a:spcBef>
            </a:pPr>
            <a:r>
              <a:rPr kumimoji="1" lang="zh-CN" altLang="en-US" sz="2000" b="1">
                <a:ea typeface="黑体" panose="02010609060101010101" pitchFamily="49" charset="-122"/>
              </a:rPr>
              <a:t>地址驱动线</a:t>
            </a:r>
          </a:p>
        </p:txBody>
      </p:sp>
      <p:sp>
        <p:nvSpPr>
          <p:cNvPr id="237583" name="Text Box 1039"/>
          <p:cNvSpPr txBox="1">
            <a:spLocks noChangeArrowheads="1"/>
          </p:cNvSpPr>
          <p:nvPr/>
        </p:nvSpPr>
        <p:spPr bwMode="auto">
          <a:xfrm>
            <a:off x="554038" y="6075363"/>
            <a:ext cx="8235950"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000" b="1"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一般</a:t>
            </a:r>
            <a:r>
              <a:rPr kumimoji="1" lang="en-US" altLang="zh-CN" sz="2000" b="1"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SRAM</a:t>
            </a:r>
            <a:r>
              <a:rPr kumimoji="1" lang="zh-CN" altLang="en-US" sz="2000" b="1"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容量较小，为字片式芯片，只在</a:t>
            </a:r>
            <a:r>
              <a:rPr kumimoji="1" lang="en-US" altLang="zh-CN" sz="2000" b="1"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x</a:t>
            </a:r>
            <a:r>
              <a:rPr kumimoji="1" lang="zh-CN" altLang="en-US" sz="2000" b="1"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方向上译码，同时读出字线上所有位！</a:t>
            </a:r>
          </a:p>
        </p:txBody>
      </p:sp>
      <p:sp>
        <p:nvSpPr>
          <p:cNvPr id="18443" name="灯片编号占位符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1759B7E1-66E3-4756-93E5-BB3088AD95DD}" type="slidenum">
              <a:rPr lang="zh-CN" altLang="en-US" sz="1200" smtClean="0">
                <a:solidFill>
                  <a:srgbClr val="898989"/>
                </a:solidFill>
              </a:rPr>
              <a:pPr/>
              <a:t>14</a:t>
            </a:fld>
            <a:endParaRPr lang="zh-CN" altLang="en-US" sz="1200">
              <a:solidFill>
                <a:srgbClr val="898989"/>
              </a:solidFill>
            </a:endParaRPr>
          </a:p>
        </p:txBody>
      </p:sp>
      <p:sp>
        <p:nvSpPr>
          <p:cNvPr id="2" name="右箭头 1"/>
          <p:cNvSpPr/>
          <p:nvPr/>
        </p:nvSpPr>
        <p:spPr bwMode="auto">
          <a:xfrm>
            <a:off x="593725" y="2479059"/>
            <a:ext cx="680338" cy="649152"/>
          </a:xfrm>
          <a:prstGeom prst="rightArrow">
            <a:avLst/>
          </a:prstGeom>
          <a:noFill/>
          <a:ln w="19050" cap="flat" cmpd="sng" algn="ctr">
            <a:solidFill>
              <a:schemeClr val="tx1"/>
            </a:solidFill>
            <a:prstDash val="solid"/>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600" b="0" i="0" u="none" strike="noStrike" cap="none" normalizeH="0" baseline="0">
              <a:ln>
                <a:noFill/>
              </a:ln>
              <a:solidFill>
                <a:schemeClr val="tx1"/>
              </a:solidFill>
              <a:effectLst/>
              <a:latin typeface="Arial" panose="020B0604020202020204" pitchFamily="34" charset="0"/>
            </a:endParaRPr>
          </a:p>
        </p:txBody>
      </p:sp>
      <p:sp>
        <p:nvSpPr>
          <p:cNvPr id="3" name="文本框 2"/>
          <p:cNvSpPr txBox="1"/>
          <p:nvPr/>
        </p:nvSpPr>
        <p:spPr>
          <a:xfrm>
            <a:off x="236538" y="3128211"/>
            <a:ext cx="1037525" cy="400110"/>
          </a:xfrm>
          <a:prstGeom prst="rect">
            <a:avLst/>
          </a:prstGeom>
          <a:noFill/>
        </p:spPr>
        <p:txBody>
          <a:bodyPr wrap="square" rtlCol="0">
            <a:spAutoFit/>
          </a:bodyPr>
          <a:lstStyle/>
          <a:p>
            <a:r>
              <a:rPr lang="zh-CN" altLang="en-US" sz="2000" dirty="0">
                <a:latin typeface="+mj-ea"/>
                <a:ea typeface="+mj-ea"/>
              </a:rPr>
              <a:t>地址线</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7579"/>
                                        </p:tgtEl>
                                        <p:attrNameLst>
                                          <p:attrName>style.visibility</p:attrName>
                                        </p:attrNameLst>
                                      </p:cBhvr>
                                      <p:to>
                                        <p:strVal val="visible"/>
                                      </p:to>
                                    </p:set>
                                    <p:animEffect transition="in" filter="blinds(horizontal)">
                                      <p:cBhvr>
                                        <p:cTn id="7" dur="500"/>
                                        <p:tgtEl>
                                          <p:spTgt spid="23757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37583"/>
                                        </p:tgtEl>
                                        <p:attrNameLst>
                                          <p:attrName>style.visibility</p:attrName>
                                        </p:attrNameLst>
                                      </p:cBhvr>
                                      <p:to>
                                        <p:strVal val="visible"/>
                                      </p:to>
                                    </p:set>
                                    <p:animEffect transition="in" filter="blinds(horizontal)">
                                      <p:cBhvr>
                                        <p:cTn id="12" dur="500"/>
                                        <p:tgtEl>
                                          <p:spTgt spid="2375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579" grpId="0" animBg="1"/>
      <p:bldP spid="23758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4098"/>
          <p:cNvSpPr>
            <a:spLocks noGrp="1" noChangeArrowheads="1"/>
          </p:cNvSpPr>
          <p:nvPr>
            <p:ph type="title" idx="4294967295"/>
          </p:nvPr>
        </p:nvSpPr>
        <p:spPr>
          <a:xfrm>
            <a:off x="296863" y="98425"/>
            <a:ext cx="8640762" cy="533400"/>
          </a:xfrm>
        </p:spPr>
        <p:txBody>
          <a:bodyPr lIns="91440" tIns="45720" rIns="91440" bIns="45720" anchor="ctr"/>
          <a:lstStyle/>
          <a:p>
            <a:pPr eaLnBrk="1" hangingPunct="1"/>
            <a:r>
              <a:rPr lang="zh-CN" altLang="en-US"/>
              <a:t>位片式存储体阵列组织</a:t>
            </a:r>
            <a:r>
              <a:rPr lang="zh-CN" altLang="en-US">
                <a:solidFill>
                  <a:srgbClr val="CC0000"/>
                </a:solidFill>
              </a:rPr>
              <a:t>（不作要求）</a:t>
            </a:r>
          </a:p>
        </p:txBody>
      </p:sp>
      <p:pic>
        <p:nvPicPr>
          <p:cNvPr id="20483" name="Picture 4100" descr="二维地址译码系统图"/>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338" y="857250"/>
            <a:ext cx="8785225" cy="500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8601" name="Text Box 4105"/>
          <p:cNvSpPr txBox="1">
            <a:spLocks noChangeArrowheads="1"/>
          </p:cNvSpPr>
          <p:nvPr/>
        </p:nvSpPr>
        <p:spPr bwMode="auto">
          <a:xfrm>
            <a:off x="1244867" y="5988050"/>
            <a:ext cx="6213475" cy="687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
              </a:spcBef>
            </a:pPr>
            <a:r>
              <a:rPr kumimoji="1" lang="zh-CN" altLang="en-US" sz="2200" b="1"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位片式在字方向和位方向扩充，需要有片选信号</a:t>
            </a:r>
          </a:p>
          <a:p>
            <a:pPr eaLnBrk="1" hangingPunct="1">
              <a:spcBef>
                <a:spcPct val="5000"/>
              </a:spcBef>
            </a:pPr>
            <a:r>
              <a:rPr kumimoji="1" lang="en-US" altLang="zh-CN" sz="2200" b="1"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DRAM</a:t>
            </a:r>
            <a:r>
              <a:rPr kumimoji="1" lang="zh-CN" altLang="en-US" sz="2200" b="1"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芯片都是位片式</a:t>
            </a:r>
          </a:p>
        </p:txBody>
      </p:sp>
      <p:sp>
        <p:nvSpPr>
          <p:cNvPr id="20485" name="灯片编号占位符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957C35A6-76B2-46FF-B4BA-DF60B99AD71B}" type="slidenum">
              <a:rPr lang="zh-CN" altLang="en-US" sz="1200" smtClean="0">
                <a:solidFill>
                  <a:srgbClr val="898989"/>
                </a:solidFill>
              </a:rPr>
              <a:pPr/>
              <a:t>15</a:t>
            </a:fld>
            <a:endParaRPr lang="zh-CN" altLang="en-US" sz="120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8601"/>
                                        </p:tgtEl>
                                        <p:attrNameLst>
                                          <p:attrName>style.visibility</p:attrName>
                                        </p:attrNameLst>
                                      </p:cBhvr>
                                      <p:to>
                                        <p:strVal val="visible"/>
                                      </p:to>
                                    </p:set>
                                    <p:animEffect transition="in" filter="blinds(horizontal)">
                                      <p:cBhvr>
                                        <p:cTn id="7" dur="500"/>
                                        <p:tgtEl>
                                          <p:spTgt spid="2386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60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3" name="Rectangle 3"/>
          <p:cNvSpPr>
            <a:spLocks noGrp="1" noChangeArrowheads="1"/>
          </p:cNvSpPr>
          <p:nvPr>
            <p:ph type="body" idx="4294967295"/>
          </p:nvPr>
        </p:nvSpPr>
        <p:spPr>
          <a:xfrm>
            <a:off x="304800" y="819150"/>
            <a:ext cx="8640763" cy="2800767"/>
          </a:xfrm>
        </p:spPr>
        <p:txBody>
          <a:bodyPr lIns="91440" tIns="45720" rIns="91440" bIns="45720"/>
          <a:lstStyle/>
          <a:p>
            <a:pPr eaLnBrk="1" hangingPunct="1">
              <a:lnSpc>
                <a:spcPct val="110000"/>
              </a:lnSpc>
              <a:buFontTx/>
              <a:buNone/>
            </a:pPr>
            <a:r>
              <a:rPr lang="zh-CN" altLang="en-US" sz="2200" dirty="0">
                <a:latin typeface="微软雅黑" panose="020B0503020204020204" pitchFamily="34" charset="-122"/>
                <a:ea typeface="微软雅黑" panose="020B0503020204020204" pitchFamily="34" charset="-122"/>
              </a:rPr>
              <a:t>16</a:t>
            </a:r>
            <a:r>
              <a:rPr lang="en-US" altLang="zh-CN" sz="2200" dirty="0">
                <a:latin typeface="微软雅黑" panose="020B0503020204020204" pitchFamily="34" charset="-122"/>
                <a:ea typeface="微软雅黑" panose="020B0503020204020204" pitchFamily="34" charset="-122"/>
              </a:rPr>
              <a:t>M</a:t>
            </a:r>
            <a:r>
              <a:rPr lang="zh-CN" altLang="en-US" sz="2200" dirty="0">
                <a:latin typeface="微软雅黑" panose="020B0503020204020204" pitchFamily="34" charset="-122"/>
                <a:ea typeface="微软雅黑" panose="020B0503020204020204" pitchFamily="34" charset="-122"/>
              </a:rPr>
              <a:t>位 = 4</a:t>
            </a:r>
            <a:r>
              <a:rPr lang="en-US" altLang="zh-CN" sz="2200" dirty="0">
                <a:latin typeface="微软雅黑" panose="020B0503020204020204" pitchFamily="34" charset="-122"/>
                <a:ea typeface="微软雅黑" panose="020B0503020204020204" pitchFamily="34" charset="-122"/>
              </a:rPr>
              <a:t>Mbx4 = 2048x2048x4 = 2</a:t>
            </a:r>
            <a:r>
              <a:rPr lang="en-US" altLang="zh-CN" sz="2200" baseline="30000" dirty="0">
                <a:latin typeface="微软雅黑" panose="020B0503020204020204" pitchFamily="34" charset="-122"/>
                <a:ea typeface="微软雅黑" panose="020B0503020204020204" pitchFamily="34" charset="-122"/>
              </a:rPr>
              <a:t>11</a:t>
            </a:r>
            <a:r>
              <a:rPr lang="en-US" altLang="zh-CN" sz="2200" dirty="0">
                <a:latin typeface="微软雅黑" panose="020B0503020204020204" pitchFamily="34" charset="-122"/>
                <a:ea typeface="微软雅黑" panose="020B0503020204020204" pitchFamily="34" charset="-122"/>
              </a:rPr>
              <a:t>x2</a:t>
            </a:r>
            <a:r>
              <a:rPr lang="en-US" altLang="zh-CN" sz="2200" baseline="30000" dirty="0">
                <a:latin typeface="微软雅黑" panose="020B0503020204020204" pitchFamily="34" charset="-122"/>
                <a:ea typeface="微软雅黑" panose="020B0503020204020204" pitchFamily="34" charset="-122"/>
              </a:rPr>
              <a:t>11</a:t>
            </a:r>
            <a:r>
              <a:rPr lang="en-US" altLang="zh-CN" sz="2200" dirty="0">
                <a:latin typeface="微软雅黑" panose="020B0503020204020204" pitchFamily="34" charset="-122"/>
                <a:ea typeface="微软雅黑" panose="020B0503020204020204" pitchFamily="34" charset="-122"/>
              </a:rPr>
              <a:t>x4</a:t>
            </a:r>
          </a:p>
          <a:p>
            <a:pPr eaLnBrk="1" hangingPunct="1">
              <a:lnSpc>
                <a:spcPct val="110000"/>
              </a:lnSpc>
              <a:buFontTx/>
              <a:buNone/>
            </a:pPr>
            <a:r>
              <a:rPr lang="zh-CN" altLang="en-US" sz="2200" dirty="0">
                <a:latin typeface="微软雅黑" panose="020B0503020204020204" pitchFamily="34" charset="-122"/>
                <a:ea typeface="微软雅黑" panose="020B0503020204020204" pitchFamily="34" charset="-122"/>
              </a:rPr>
              <a:t>(1) 地址线：11根线分时复用形成</a:t>
            </a:r>
            <a:r>
              <a:rPr lang="en-US" altLang="zh-CN" sz="2200" dirty="0">
                <a:latin typeface="微软雅黑" panose="020B0503020204020204" pitchFamily="34" charset="-122"/>
                <a:ea typeface="微软雅黑" panose="020B0503020204020204" pitchFamily="34" charset="-122"/>
              </a:rPr>
              <a:t>22</a:t>
            </a:r>
            <a:r>
              <a:rPr lang="zh-CN" altLang="en-US" sz="2200" dirty="0">
                <a:latin typeface="微软雅黑" panose="020B0503020204020204" pitchFamily="34" charset="-122"/>
                <a:ea typeface="微软雅黑" panose="020B0503020204020204" pitchFamily="34" charset="-122"/>
              </a:rPr>
              <a:t>位地址，低</a:t>
            </a:r>
            <a:r>
              <a:rPr lang="en-US" altLang="zh-CN" sz="2200" dirty="0">
                <a:latin typeface="微软雅黑" panose="020B0503020204020204" pitchFamily="34" charset="-122"/>
                <a:ea typeface="微软雅黑" panose="020B0503020204020204" pitchFamily="34" charset="-122"/>
              </a:rPr>
              <a:t>11</a:t>
            </a:r>
            <a:r>
              <a:rPr lang="zh-CN" altLang="en-US" sz="2200" dirty="0">
                <a:latin typeface="微软雅黑" panose="020B0503020204020204" pitchFamily="34" charset="-122"/>
                <a:ea typeface="微软雅黑" panose="020B0503020204020204" pitchFamily="34" charset="-122"/>
              </a:rPr>
              <a:t>位为行地址，高</a:t>
            </a:r>
            <a:r>
              <a:rPr lang="en-US" altLang="zh-CN" sz="2200" dirty="0">
                <a:latin typeface="微软雅黑" panose="020B0503020204020204" pitchFamily="34" charset="-122"/>
                <a:ea typeface="微软雅黑" panose="020B0503020204020204" pitchFamily="34" charset="-122"/>
              </a:rPr>
              <a:t>11</a:t>
            </a:r>
            <a:r>
              <a:rPr lang="zh-CN" altLang="en-US" sz="2200" dirty="0">
                <a:latin typeface="微软雅黑" panose="020B0503020204020204" pitchFamily="34" charset="-122"/>
                <a:ea typeface="微软雅黑" panose="020B0503020204020204" pitchFamily="34" charset="-122"/>
              </a:rPr>
              <a:t>位为列，分别由</a:t>
            </a:r>
            <a:r>
              <a:rPr lang="en-US" altLang="zh-CN" sz="2200" dirty="0">
                <a:latin typeface="微软雅黑" panose="020B0503020204020204" pitchFamily="34" charset="-122"/>
                <a:ea typeface="微软雅黑" panose="020B0503020204020204" pitchFamily="34" charset="-122"/>
              </a:rPr>
              <a:t>RAS</a:t>
            </a:r>
            <a:r>
              <a:rPr lang="zh-CN" altLang="en-US" sz="2200" dirty="0">
                <a:latin typeface="微软雅黑" panose="020B0503020204020204" pitchFamily="34" charset="-122"/>
                <a:ea typeface="微软雅黑" panose="020B0503020204020204" pitchFamily="34" charset="-122"/>
              </a:rPr>
              <a:t>和</a:t>
            </a:r>
            <a:r>
              <a:rPr lang="en-US" altLang="zh-CN" sz="2200" dirty="0">
                <a:latin typeface="微软雅黑" panose="020B0503020204020204" pitchFamily="34" charset="-122"/>
                <a:ea typeface="微软雅黑" panose="020B0503020204020204" pitchFamily="34" charset="-122"/>
              </a:rPr>
              <a:t>CAS</a:t>
            </a:r>
            <a:r>
              <a:rPr lang="zh-CN" altLang="en-US" sz="2200" dirty="0">
                <a:latin typeface="微软雅黑" panose="020B0503020204020204" pitchFamily="34" charset="-122"/>
                <a:ea typeface="微软雅黑" panose="020B0503020204020204" pitchFamily="34" charset="-122"/>
              </a:rPr>
              <a:t>提供控制时序。</a:t>
            </a:r>
            <a:endParaRPr lang="zh-CN" altLang="en-US" sz="2200" dirty="0">
              <a:solidFill>
                <a:srgbClr val="006600"/>
              </a:solidFill>
              <a:latin typeface="微软雅黑" panose="020B0503020204020204" pitchFamily="34" charset="-122"/>
              <a:ea typeface="微软雅黑" panose="020B0503020204020204" pitchFamily="34" charset="-122"/>
            </a:endParaRPr>
          </a:p>
          <a:p>
            <a:pPr eaLnBrk="1" hangingPunct="1">
              <a:lnSpc>
                <a:spcPct val="110000"/>
              </a:lnSpc>
              <a:buFontTx/>
              <a:buNone/>
            </a:pPr>
            <a:r>
              <a:rPr lang="zh-CN" altLang="en-US" sz="2200" dirty="0">
                <a:latin typeface="微软雅黑" panose="020B0503020204020204" pitchFamily="34" charset="-122"/>
                <a:ea typeface="微软雅黑" panose="020B0503020204020204" pitchFamily="34" charset="-122"/>
              </a:rPr>
              <a:t>(2) 需</a:t>
            </a:r>
            <a:r>
              <a:rPr lang="en-US" altLang="zh-CN" sz="2200" dirty="0">
                <a:latin typeface="微软雅黑" panose="020B0503020204020204" pitchFamily="34" charset="-122"/>
                <a:ea typeface="微软雅黑" panose="020B0503020204020204" pitchFamily="34" charset="-122"/>
              </a:rPr>
              <a:t>4</a:t>
            </a:r>
            <a:r>
              <a:rPr lang="zh-CN" altLang="en-US" sz="2200" dirty="0">
                <a:latin typeface="微软雅黑" panose="020B0503020204020204" pitchFamily="34" charset="-122"/>
                <a:ea typeface="微软雅黑" panose="020B0503020204020204" pitchFamily="34" charset="-122"/>
              </a:rPr>
              <a:t>个位平面，对相同行、列交叉点的</a:t>
            </a:r>
            <a:r>
              <a:rPr lang="en-US" altLang="zh-CN" sz="2200" dirty="0">
                <a:latin typeface="微软雅黑" panose="020B0503020204020204" pitchFamily="34" charset="-122"/>
                <a:ea typeface="微软雅黑" panose="020B0503020204020204" pitchFamily="34" charset="-122"/>
              </a:rPr>
              <a:t>4</a:t>
            </a:r>
            <a:r>
              <a:rPr lang="zh-CN" altLang="en-US" sz="2200" dirty="0">
                <a:latin typeface="微软雅黑" panose="020B0503020204020204" pitchFamily="34" charset="-122"/>
                <a:ea typeface="微软雅黑" panose="020B0503020204020204" pitchFamily="34" charset="-122"/>
              </a:rPr>
              <a:t>位一起读</a:t>
            </a:r>
            <a:r>
              <a:rPr lang="en-US" altLang="zh-CN" sz="2200" dirty="0">
                <a:latin typeface="微软雅黑" panose="020B0503020204020204" pitchFamily="34" charset="-122"/>
                <a:ea typeface="微软雅黑" panose="020B0503020204020204" pitchFamily="34" charset="-122"/>
              </a:rPr>
              <a:t>/</a:t>
            </a:r>
            <a:r>
              <a:rPr lang="zh-CN" altLang="en-US" sz="2200" dirty="0">
                <a:latin typeface="微软雅黑" panose="020B0503020204020204" pitchFamily="34" charset="-122"/>
                <a:ea typeface="微软雅黑" panose="020B0503020204020204" pitchFamily="34" charset="-122"/>
              </a:rPr>
              <a:t>写</a:t>
            </a:r>
          </a:p>
          <a:p>
            <a:pPr eaLnBrk="1" hangingPunct="1">
              <a:lnSpc>
                <a:spcPct val="110000"/>
              </a:lnSpc>
              <a:buFontTx/>
              <a:buNone/>
            </a:pPr>
            <a:r>
              <a:rPr lang="en-US" altLang="zh-CN" sz="2200" dirty="0">
                <a:latin typeface="微软雅黑" panose="020B0503020204020204" pitchFamily="34" charset="-122"/>
                <a:ea typeface="微软雅黑" panose="020B0503020204020204" pitchFamily="34" charset="-122"/>
              </a:rPr>
              <a:t>(3) </a:t>
            </a:r>
            <a:r>
              <a:rPr lang="zh-CN" altLang="en-US" sz="2200" dirty="0">
                <a:solidFill>
                  <a:srgbClr val="FF0000"/>
                </a:solidFill>
                <a:latin typeface="微软雅黑" panose="020B0503020204020204" pitchFamily="34" charset="-122"/>
                <a:ea typeface="微软雅黑" panose="020B0503020204020204" pitchFamily="34" charset="-122"/>
                <a:hlinkClick r:id="" action="ppaction://hlinkshowjump?jump=nextslide"/>
              </a:rPr>
              <a:t>内部结构框图</a:t>
            </a:r>
            <a:endParaRPr lang="en-US" altLang="zh-CN" sz="2200" dirty="0">
              <a:solidFill>
                <a:srgbClr val="FF0000"/>
              </a:solidFill>
              <a:latin typeface="微软雅黑" panose="020B0503020204020204" pitchFamily="34" charset="-122"/>
              <a:ea typeface="微软雅黑" panose="020B0503020204020204" pitchFamily="34" charset="-122"/>
            </a:endParaRPr>
          </a:p>
          <a:p>
            <a:pPr eaLnBrk="1" hangingPunct="1">
              <a:lnSpc>
                <a:spcPct val="110000"/>
              </a:lnSpc>
              <a:buNone/>
            </a:pPr>
            <a:r>
              <a:rPr lang="en-US" altLang="zh-CN" sz="2200" dirty="0">
                <a:latin typeface="微软雅黑" panose="020B0503020204020204" pitchFamily="34" charset="-122"/>
                <a:ea typeface="微软雅黑" panose="020B0503020204020204" pitchFamily="34" charset="-122"/>
              </a:rPr>
              <a:t>(4) </a:t>
            </a:r>
            <a:r>
              <a:rPr lang="zh-CN" altLang="en-US" sz="2200" dirty="0">
                <a:latin typeface="微软雅黑" panose="020B0503020204020204" pitchFamily="34" charset="-122"/>
                <a:ea typeface="微软雅黑" panose="020B0503020204020204" pitchFamily="34" charset="-122"/>
              </a:rPr>
              <a:t>芯片管脚</a:t>
            </a:r>
            <a:endParaRPr lang="en-US" altLang="zh-CN" sz="2200" dirty="0">
              <a:latin typeface="微软雅黑" panose="020B0503020204020204" pitchFamily="34" charset="-122"/>
              <a:ea typeface="微软雅黑" panose="020B0503020204020204" pitchFamily="34" charset="-122"/>
            </a:endParaRPr>
          </a:p>
        </p:txBody>
      </p:sp>
      <p:sp>
        <p:nvSpPr>
          <p:cNvPr id="22531" name="Rectangle 4"/>
          <p:cNvSpPr>
            <a:spLocks noGrp="1" noChangeArrowheads="1"/>
          </p:cNvSpPr>
          <p:nvPr>
            <p:ph type="title" idx="4294967295"/>
          </p:nvPr>
        </p:nvSpPr>
        <p:spPr>
          <a:xfrm>
            <a:off x="236538" y="107950"/>
            <a:ext cx="8807450" cy="569913"/>
          </a:xfrm>
          <a:noFill/>
        </p:spPr>
        <p:txBody>
          <a:bodyPr lIns="91440" tIns="45720" rIns="91440" bIns="45720" anchor="ctr"/>
          <a:lstStyle/>
          <a:p>
            <a:pPr eaLnBrk="1" hangingPunct="1"/>
            <a:r>
              <a:rPr lang="zh-CN" altLang="en-US"/>
              <a:t>举例：典型的16</a:t>
            </a:r>
            <a:r>
              <a:rPr lang="en-US" altLang="zh-CN"/>
              <a:t>M</a:t>
            </a:r>
            <a:r>
              <a:rPr lang="zh-CN" altLang="en-US"/>
              <a:t>位</a:t>
            </a:r>
            <a:r>
              <a:rPr lang="en-US" altLang="zh-CN"/>
              <a:t>DRAM（4M</a:t>
            </a:r>
            <a:r>
              <a:rPr lang="en-US" altLang="zh-CN">
                <a:latin typeface="MS Gothic" panose="020B0609070205080204" pitchFamily="49" charset="-128"/>
                <a:ea typeface="MS Gothic" panose="020B0609070205080204" pitchFamily="49" charset="-128"/>
              </a:rPr>
              <a:t>x</a:t>
            </a:r>
            <a:r>
              <a:rPr lang="en-US" altLang="zh-CN"/>
              <a:t>4）</a:t>
            </a:r>
          </a:p>
        </p:txBody>
      </p:sp>
      <p:sp>
        <p:nvSpPr>
          <p:cNvPr id="6" name="Text Box 44"/>
          <p:cNvSpPr txBox="1">
            <a:spLocks noChangeArrowheads="1"/>
          </p:cNvSpPr>
          <p:nvPr/>
        </p:nvSpPr>
        <p:spPr bwMode="auto">
          <a:xfrm>
            <a:off x="1830137" y="6355556"/>
            <a:ext cx="115093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1800" b="1" i="1" dirty="0">
                <a:solidFill>
                  <a:srgbClr val="FF0000"/>
                </a:solidFill>
                <a:ea typeface="华文新魏" panose="02010800040101010101" pitchFamily="2" charset="-122"/>
                <a:hlinkClick r:id="rId2" action="ppaction://hlinksldjump"/>
              </a:rPr>
              <a:t>SKIP</a:t>
            </a:r>
            <a:r>
              <a:rPr kumimoji="1" lang="zh-CN" altLang="en-US" sz="1800" b="1" i="1" dirty="0">
                <a:solidFill>
                  <a:srgbClr val="666699"/>
                </a:solidFill>
                <a:ea typeface="华文新魏" panose="02010800040101010101" pitchFamily="2" charset="-122"/>
              </a:rPr>
              <a:t>、</a:t>
            </a:r>
            <a:endParaRPr kumimoji="1" lang="en-US" altLang="zh-CN" sz="1800" b="1" i="1" dirty="0">
              <a:solidFill>
                <a:srgbClr val="666699"/>
              </a:solidFill>
              <a:ea typeface="华文新魏" panose="02010800040101010101" pitchFamily="2" charset="-122"/>
            </a:endParaRPr>
          </a:p>
        </p:txBody>
      </p:sp>
      <p:sp>
        <p:nvSpPr>
          <p:cNvPr id="22535" name="灯片编号占位符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5D3F67D3-6BA8-41CB-A600-15C994A00635}" type="slidenum">
              <a:rPr lang="zh-CN" altLang="en-US" sz="1200" smtClean="0">
                <a:solidFill>
                  <a:srgbClr val="898989"/>
                </a:solidFill>
              </a:rPr>
              <a:pPr/>
              <a:t>16</a:t>
            </a:fld>
            <a:endParaRPr lang="zh-CN" altLang="en-US" sz="1200">
              <a:solidFill>
                <a:srgbClr val="898989"/>
              </a:solidFill>
            </a:endParaRPr>
          </a:p>
        </p:txBody>
      </p:sp>
      <p:pic>
        <p:nvPicPr>
          <p:cNvPr id="8" name="Picture 4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28724" y="2798915"/>
            <a:ext cx="2755974" cy="4059085"/>
          </a:xfrm>
          <a:prstGeom prst="rect">
            <a:avLst/>
          </a:prstGeom>
          <a:noFill/>
          <a:ln w="12700">
            <a:solidFill>
              <a:srgbClr val="80008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50883">
                                            <p:txEl>
                                              <p:pRg st="1" end="1"/>
                                            </p:txEl>
                                          </p:spTgt>
                                        </p:tgtEl>
                                        <p:attrNameLst>
                                          <p:attrName>style.visibility</p:attrName>
                                        </p:attrNameLst>
                                      </p:cBhvr>
                                      <p:to>
                                        <p:strVal val="visible"/>
                                      </p:to>
                                    </p:set>
                                    <p:animEffect transition="in" filter="blinds(horizontal)">
                                      <p:cBhvr>
                                        <p:cTn id="7" dur="500"/>
                                        <p:tgtEl>
                                          <p:spTgt spid="250883">
                                            <p:txEl>
                                              <p:pRg st="1" end="1"/>
                                            </p:txEl>
                                          </p:spTgt>
                                        </p:tgtEl>
                                      </p:cBhvr>
                                    </p:animEffect>
                                  </p:childTnLst>
                                  <p:subTnLst>
                                    <p:animClr clrSpc="rgb" dir="cw">
                                      <p:cBhvr override="childStyle">
                                        <p:cTn dur="1" fill="hold" display="0" masterRel="nextClick" afterEffect="1"/>
                                        <p:tgtEl>
                                          <p:spTgt spid="250883">
                                            <p:txEl>
                                              <p:pRg st="1" end="1"/>
                                            </p:txEl>
                                          </p:spTgt>
                                        </p:tgtEl>
                                        <p:attrNameLst>
                                          <p:attrName>ppt_c</p:attrName>
                                        </p:attrNameLst>
                                      </p:cBhvr>
                                      <p:to>
                                        <a:schemeClr val="accent1"/>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50883">
                                            <p:txEl>
                                              <p:pRg st="2" end="2"/>
                                            </p:txEl>
                                          </p:spTgt>
                                        </p:tgtEl>
                                        <p:attrNameLst>
                                          <p:attrName>style.visibility</p:attrName>
                                        </p:attrNameLst>
                                      </p:cBhvr>
                                      <p:to>
                                        <p:strVal val="visible"/>
                                      </p:to>
                                    </p:set>
                                    <p:animEffect transition="in" filter="blinds(horizontal)">
                                      <p:cBhvr>
                                        <p:cTn id="12" dur="500"/>
                                        <p:tgtEl>
                                          <p:spTgt spid="250883">
                                            <p:txEl>
                                              <p:pRg st="2" end="2"/>
                                            </p:txEl>
                                          </p:spTgt>
                                        </p:tgtEl>
                                      </p:cBhvr>
                                    </p:animEffect>
                                  </p:childTnLst>
                                  <p:subTnLst>
                                    <p:animClr clrSpc="rgb" dir="cw">
                                      <p:cBhvr override="childStyle">
                                        <p:cTn dur="1" fill="hold" display="0" masterRel="nextClick" afterEffect="1"/>
                                        <p:tgtEl>
                                          <p:spTgt spid="250883">
                                            <p:txEl>
                                              <p:pRg st="2" end="2"/>
                                            </p:txEl>
                                          </p:spTgt>
                                        </p:tgtEl>
                                        <p:attrNameLst>
                                          <p:attrName>ppt_c</p:attrName>
                                        </p:attrNameLst>
                                      </p:cBhvr>
                                      <p:to>
                                        <a:schemeClr val="accent1"/>
                                      </p:to>
                                    </p:animClr>
                                  </p:sub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50883">
                                            <p:txEl>
                                              <p:pRg st="3" end="3"/>
                                            </p:txEl>
                                          </p:spTgt>
                                        </p:tgtEl>
                                        <p:attrNameLst>
                                          <p:attrName>style.visibility</p:attrName>
                                        </p:attrNameLst>
                                      </p:cBhvr>
                                      <p:to>
                                        <p:strVal val="visible"/>
                                      </p:to>
                                    </p:set>
                                    <p:animEffect transition="in" filter="blinds(horizontal)">
                                      <p:cBhvr>
                                        <p:cTn id="17" dur="500"/>
                                        <p:tgtEl>
                                          <p:spTgt spid="250883">
                                            <p:txEl>
                                              <p:pRg st="3" end="3"/>
                                            </p:txEl>
                                          </p:spTgt>
                                        </p:tgtEl>
                                      </p:cBhvr>
                                    </p:animEffect>
                                  </p:childTnLst>
                                  <p:subTnLst>
                                    <p:animClr clrSpc="rgb" dir="cw">
                                      <p:cBhvr override="childStyle">
                                        <p:cTn dur="1" fill="hold" display="0" masterRel="nextClick" afterEffect="1"/>
                                        <p:tgtEl>
                                          <p:spTgt spid="250883">
                                            <p:txEl>
                                              <p:pRg st="3" end="3"/>
                                            </p:txEl>
                                          </p:spTgt>
                                        </p:tgtEl>
                                        <p:attrNameLst>
                                          <p:attrName>ppt_c</p:attrName>
                                        </p:attrNameLst>
                                      </p:cBhvr>
                                      <p:to>
                                        <a:schemeClr val="accent1"/>
                                      </p:to>
                                    </p:animClr>
                                  </p:sub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50883">
                                            <p:txEl>
                                              <p:pRg st="4" end="4"/>
                                            </p:txEl>
                                          </p:spTgt>
                                        </p:tgtEl>
                                        <p:attrNameLst>
                                          <p:attrName>style.visibility</p:attrName>
                                        </p:attrNameLst>
                                      </p:cBhvr>
                                      <p:to>
                                        <p:strVal val="visible"/>
                                      </p:to>
                                    </p:set>
                                    <p:animEffect transition="in" filter="blinds(horizontal)">
                                      <p:cBhvr>
                                        <p:cTn id="22" dur="500"/>
                                        <p:tgtEl>
                                          <p:spTgt spid="250883">
                                            <p:txEl>
                                              <p:pRg st="4" end="4"/>
                                            </p:txEl>
                                          </p:spTgt>
                                        </p:tgtEl>
                                      </p:cBhvr>
                                    </p:animEffect>
                                  </p:childTnLst>
                                  <p:subTnLst>
                                    <p:animClr clrSpc="rgb" dir="cw">
                                      <p:cBhvr override="childStyle">
                                        <p:cTn dur="1" fill="hold" display="0" masterRel="nextClick" afterEffect="1"/>
                                        <p:tgtEl>
                                          <p:spTgt spid="250883">
                                            <p:txEl>
                                              <p:pRg st="4" end="4"/>
                                            </p:txEl>
                                          </p:spTgt>
                                        </p:tgtEl>
                                        <p:attrNameLst>
                                          <p:attrName>ppt_c</p:attrName>
                                        </p:attrNameLst>
                                      </p:cBhvr>
                                      <p:to>
                                        <a:schemeClr val="accent1"/>
                                      </p:to>
                                    </p:animClr>
                                  </p:sub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blinds(horizontal)">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blinds(horizontal)">
                                      <p:cBhvr>
                                        <p:cTn id="3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idx="4294967295"/>
          </p:nvPr>
        </p:nvSpPr>
        <p:spPr/>
        <p:txBody>
          <a:bodyPr lIns="91440" tIns="45720" rIns="91440" bIns="45720" anchor="ctr"/>
          <a:lstStyle/>
          <a:p>
            <a:pPr eaLnBrk="1" hangingPunct="1"/>
            <a:r>
              <a:rPr lang="zh-CN" altLang="en-US" sz="3200"/>
              <a:t>举例：典型的16</a:t>
            </a:r>
            <a:r>
              <a:rPr lang="en-US" altLang="zh-CN" sz="3200"/>
              <a:t>M</a:t>
            </a:r>
            <a:r>
              <a:rPr lang="zh-CN" altLang="en-US" sz="3200"/>
              <a:t>位</a:t>
            </a:r>
            <a:r>
              <a:rPr lang="en-US" altLang="zh-CN" sz="3200"/>
              <a:t>DRAM（4M</a:t>
            </a:r>
            <a:r>
              <a:rPr lang="en-US" altLang="zh-CN">
                <a:latin typeface="MS Gothic" panose="020B0609070205080204" pitchFamily="49" charset="-128"/>
                <a:ea typeface="MS Gothic" panose="020B0609070205080204" pitchFamily="49" charset="-128"/>
              </a:rPr>
              <a:t>x</a:t>
            </a:r>
            <a:r>
              <a:rPr lang="en-US" altLang="zh-CN" sz="3200"/>
              <a:t>4）</a:t>
            </a:r>
          </a:p>
        </p:txBody>
      </p:sp>
      <p:pic>
        <p:nvPicPr>
          <p:cNvPr id="23555" name="Picture 4" descr="典型的16兆位DRAM图"/>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275" y="882650"/>
            <a:ext cx="8458200" cy="559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45"/>
          <p:cNvGrpSpPr>
            <a:grpSpLocks/>
          </p:cNvGrpSpPr>
          <p:nvPr/>
        </p:nvGrpSpPr>
        <p:grpSpPr bwMode="auto">
          <a:xfrm>
            <a:off x="5732463" y="1196975"/>
            <a:ext cx="2844800" cy="2208213"/>
            <a:chOff x="3611" y="584"/>
            <a:chExt cx="1912" cy="1561"/>
          </a:xfrm>
        </p:grpSpPr>
        <p:sp>
          <p:nvSpPr>
            <p:cNvPr id="23566" name="Rectangle 6"/>
            <p:cNvSpPr>
              <a:spLocks noChangeArrowheads="1"/>
            </p:cNvSpPr>
            <p:nvPr/>
          </p:nvSpPr>
          <p:spPr bwMode="auto">
            <a:xfrm>
              <a:off x="3973" y="1186"/>
              <a:ext cx="737" cy="618"/>
            </a:xfrm>
            <a:prstGeom prst="rect">
              <a:avLst/>
            </a:prstGeom>
            <a:noFill/>
            <a:ln w="28575">
              <a:solidFill>
                <a:srgbClr val="CC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23567" name="Line 7"/>
            <p:cNvSpPr>
              <a:spLocks noChangeShapeType="1"/>
            </p:cNvSpPr>
            <p:nvPr/>
          </p:nvSpPr>
          <p:spPr bwMode="auto">
            <a:xfrm>
              <a:off x="3973" y="1262"/>
              <a:ext cx="737"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3568" name="Line 8"/>
            <p:cNvSpPr>
              <a:spLocks noChangeShapeType="1"/>
            </p:cNvSpPr>
            <p:nvPr/>
          </p:nvSpPr>
          <p:spPr bwMode="auto">
            <a:xfrm>
              <a:off x="3984" y="1358"/>
              <a:ext cx="737"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3569" name="Line 9"/>
            <p:cNvSpPr>
              <a:spLocks noChangeShapeType="1"/>
            </p:cNvSpPr>
            <p:nvPr/>
          </p:nvSpPr>
          <p:spPr bwMode="auto">
            <a:xfrm>
              <a:off x="3971" y="1454"/>
              <a:ext cx="737"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3570" name="Line 10"/>
            <p:cNvSpPr>
              <a:spLocks noChangeShapeType="1"/>
            </p:cNvSpPr>
            <p:nvPr/>
          </p:nvSpPr>
          <p:spPr bwMode="auto">
            <a:xfrm>
              <a:off x="3982" y="1543"/>
              <a:ext cx="737"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3571" name="Line 12"/>
            <p:cNvSpPr>
              <a:spLocks noChangeShapeType="1"/>
            </p:cNvSpPr>
            <p:nvPr/>
          </p:nvSpPr>
          <p:spPr bwMode="auto">
            <a:xfrm>
              <a:off x="4048" y="1185"/>
              <a:ext cx="0" cy="627"/>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3572" name="Line 13"/>
            <p:cNvSpPr>
              <a:spLocks noChangeShapeType="1"/>
            </p:cNvSpPr>
            <p:nvPr/>
          </p:nvSpPr>
          <p:spPr bwMode="auto">
            <a:xfrm>
              <a:off x="4120" y="1185"/>
              <a:ext cx="0" cy="627"/>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3573" name="Line 14"/>
            <p:cNvSpPr>
              <a:spLocks noChangeShapeType="1"/>
            </p:cNvSpPr>
            <p:nvPr/>
          </p:nvSpPr>
          <p:spPr bwMode="auto">
            <a:xfrm>
              <a:off x="4182" y="1188"/>
              <a:ext cx="0" cy="627"/>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3574" name="Line 16"/>
            <p:cNvSpPr>
              <a:spLocks noChangeShapeType="1"/>
            </p:cNvSpPr>
            <p:nvPr/>
          </p:nvSpPr>
          <p:spPr bwMode="auto">
            <a:xfrm>
              <a:off x="4134" y="958"/>
              <a:ext cx="0" cy="237"/>
            </a:xfrm>
            <a:prstGeom prst="line">
              <a:avLst/>
            </a:prstGeom>
            <a:noFill/>
            <a:ln w="28575">
              <a:solidFill>
                <a:srgbClr val="CC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3575" name="Line 17"/>
            <p:cNvSpPr>
              <a:spLocks noChangeShapeType="1"/>
            </p:cNvSpPr>
            <p:nvPr/>
          </p:nvSpPr>
          <p:spPr bwMode="auto">
            <a:xfrm>
              <a:off x="4134" y="966"/>
              <a:ext cx="754" cy="0"/>
            </a:xfrm>
            <a:prstGeom prst="line">
              <a:avLst/>
            </a:prstGeom>
            <a:noFill/>
            <a:ln w="28575">
              <a:solidFill>
                <a:srgbClr val="CC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3576" name="Line 18"/>
            <p:cNvSpPr>
              <a:spLocks noChangeShapeType="1"/>
            </p:cNvSpPr>
            <p:nvPr/>
          </p:nvSpPr>
          <p:spPr bwMode="auto">
            <a:xfrm>
              <a:off x="4879" y="965"/>
              <a:ext cx="0" cy="635"/>
            </a:xfrm>
            <a:prstGeom prst="line">
              <a:avLst/>
            </a:prstGeom>
            <a:noFill/>
            <a:ln w="28575">
              <a:solidFill>
                <a:srgbClr val="CC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3577" name="Line 19"/>
            <p:cNvSpPr>
              <a:spLocks noChangeShapeType="1"/>
            </p:cNvSpPr>
            <p:nvPr/>
          </p:nvSpPr>
          <p:spPr bwMode="auto">
            <a:xfrm>
              <a:off x="4710" y="1591"/>
              <a:ext cx="169"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3578" name="Line 20"/>
            <p:cNvSpPr>
              <a:spLocks noChangeShapeType="1"/>
            </p:cNvSpPr>
            <p:nvPr/>
          </p:nvSpPr>
          <p:spPr bwMode="auto">
            <a:xfrm>
              <a:off x="4146" y="1036"/>
              <a:ext cx="737"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3579" name="Line 21"/>
            <p:cNvSpPr>
              <a:spLocks noChangeShapeType="1"/>
            </p:cNvSpPr>
            <p:nvPr/>
          </p:nvSpPr>
          <p:spPr bwMode="auto">
            <a:xfrm>
              <a:off x="4202" y="966"/>
              <a:ext cx="0" cy="22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3580" name="Oval 24"/>
            <p:cNvSpPr>
              <a:spLocks noChangeArrowheads="1"/>
            </p:cNvSpPr>
            <p:nvPr/>
          </p:nvSpPr>
          <p:spPr bwMode="auto">
            <a:xfrm>
              <a:off x="4015" y="1237"/>
              <a:ext cx="56" cy="56"/>
            </a:xfrm>
            <a:prstGeom prst="ellipse">
              <a:avLst/>
            </a:prstGeom>
            <a:solidFill>
              <a:schemeClr val="accent1"/>
            </a:solidFill>
            <a:ln w="9525">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23581" name="Oval 25"/>
            <p:cNvSpPr>
              <a:spLocks noChangeArrowheads="1"/>
            </p:cNvSpPr>
            <p:nvPr/>
          </p:nvSpPr>
          <p:spPr bwMode="auto">
            <a:xfrm>
              <a:off x="4168" y="1005"/>
              <a:ext cx="56" cy="56"/>
            </a:xfrm>
            <a:prstGeom prst="ellipse">
              <a:avLst/>
            </a:prstGeom>
            <a:solidFill>
              <a:schemeClr val="accent1"/>
            </a:solidFill>
            <a:ln w="9525">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23582" name="Line 26"/>
            <p:cNvSpPr>
              <a:spLocks noChangeShapeType="1"/>
            </p:cNvSpPr>
            <p:nvPr/>
          </p:nvSpPr>
          <p:spPr bwMode="auto">
            <a:xfrm>
              <a:off x="4278" y="762"/>
              <a:ext cx="0" cy="204"/>
            </a:xfrm>
            <a:prstGeom prst="line">
              <a:avLst/>
            </a:prstGeom>
            <a:noFill/>
            <a:ln w="28575">
              <a:solidFill>
                <a:srgbClr val="CC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3583" name="Line 27"/>
            <p:cNvSpPr>
              <a:spLocks noChangeShapeType="1"/>
            </p:cNvSpPr>
            <p:nvPr/>
          </p:nvSpPr>
          <p:spPr bwMode="auto">
            <a:xfrm>
              <a:off x="4278" y="754"/>
              <a:ext cx="770" cy="0"/>
            </a:xfrm>
            <a:prstGeom prst="line">
              <a:avLst/>
            </a:prstGeom>
            <a:noFill/>
            <a:ln w="28575">
              <a:solidFill>
                <a:srgbClr val="CC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3584" name="Line 28"/>
            <p:cNvSpPr>
              <a:spLocks noChangeShapeType="1"/>
            </p:cNvSpPr>
            <p:nvPr/>
          </p:nvSpPr>
          <p:spPr bwMode="auto">
            <a:xfrm>
              <a:off x="5048" y="754"/>
              <a:ext cx="0" cy="610"/>
            </a:xfrm>
            <a:prstGeom prst="line">
              <a:avLst/>
            </a:prstGeom>
            <a:noFill/>
            <a:ln w="28575">
              <a:solidFill>
                <a:srgbClr val="CC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3585" name="Line 29"/>
            <p:cNvSpPr>
              <a:spLocks noChangeShapeType="1"/>
            </p:cNvSpPr>
            <p:nvPr/>
          </p:nvSpPr>
          <p:spPr bwMode="auto">
            <a:xfrm>
              <a:off x="4879" y="1368"/>
              <a:ext cx="169" cy="0"/>
            </a:xfrm>
            <a:prstGeom prst="line">
              <a:avLst/>
            </a:prstGeom>
            <a:noFill/>
            <a:ln w="28575">
              <a:solidFill>
                <a:srgbClr val="CC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3586" name="Oval 30"/>
            <p:cNvSpPr>
              <a:spLocks noChangeArrowheads="1"/>
            </p:cNvSpPr>
            <p:nvPr/>
          </p:nvSpPr>
          <p:spPr bwMode="auto">
            <a:xfrm>
              <a:off x="4323" y="797"/>
              <a:ext cx="56" cy="56"/>
            </a:xfrm>
            <a:prstGeom prst="ellipse">
              <a:avLst/>
            </a:prstGeom>
            <a:solidFill>
              <a:schemeClr val="accent1"/>
            </a:solidFill>
            <a:ln w="9525">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23587" name="AutoShape 33"/>
            <p:cNvSpPr>
              <a:spLocks noChangeArrowheads="1"/>
            </p:cNvSpPr>
            <p:nvPr/>
          </p:nvSpPr>
          <p:spPr bwMode="auto">
            <a:xfrm rot="-2407925">
              <a:off x="3611" y="1764"/>
              <a:ext cx="398" cy="381"/>
            </a:xfrm>
            <a:prstGeom prst="leftArrow">
              <a:avLst>
                <a:gd name="adj1" fmla="val 39481"/>
                <a:gd name="adj2" fmla="val 48178"/>
              </a:avLst>
            </a:prstGeom>
            <a:solidFill>
              <a:srgbClr val="99CC00"/>
            </a:solidFill>
            <a:ln w="9525">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23588" name="Line 34"/>
            <p:cNvSpPr>
              <a:spLocks noChangeShapeType="1"/>
            </p:cNvSpPr>
            <p:nvPr/>
          </p:nvSpPr>
          <p:spPr bwMode="auto">
            <a:xfrm>
              <a:off x="4481" y="593"/>
              <a:ext cx="0" cy="169"/>
            </a:xfrm>
            <a:prstGeom prst="line">
              <a:avLst/>
            </a:prstGeom>
            <a:noFill/>
            <a:ln w="28575">
              <a:solidFill>
                <a:srgbClr val="CC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3589" name="Line 35"/>
            <p:cNvSpPr>
              <a:spLocks noChangeShapeType="1"/>
            </p:cNvSpPr>
            <p:nvPr/>
          </p:nvSpPr>
          <p:spPr bwMode="auto">
            <a:xfrm>
              <a:off x="4481" y="584"/>
              <a:ext cx="754" cy="0"/>
            </a:xfrm>
            <a:prstGeom prst="line">
              <a:avLst/>
            </a:prstGeom>
            <a:noFill/>
            <a:ln w="28575">
              <a:solidFill>
                <a:srgbClr val="CC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3590" name="Line 36"/>
            <p:cNvSpPr>
              <a:spLocks noChangeShapeType="1"/>
            </p:cNvSpPr>
            <p:nvPr/>
          </p:nvSpPr>
          <p:spPr bwMode="auto">
            <a:xfrm>
              <a:off x="5224" y="584"/>
              <a:ext cx="0" cy="619"/>
            </a:xfrm>
            <a:prstGeom prst="line">
              <a:avLst/>
            </a:prstGeom>
            <a:noFill/>
            <a:ln w="28575">
              <a:solidFill>
                <a:srgbClr val="CC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3591" name="Line 37"/>
            <p:cNvSpPr>
              <a:spLocks noChangeShapeType="1"/>
            </p:cNvSpPr>
            <p:nvPr/>
          </p:nvSpPr>
          <p:spPr bwMode="auto">
            <a:xfrm>
              <a:off x="5048" y="1184"/>
              <a:ext cx="187" cy="0"/>
            </a:xfrm>
            <a:prstGeom prst="line">
              <a:avLst/>
            </a:prstGeom>
            <a:noFill/>
            <a:ln w="28575">
              <a:solidFill>
                <a:srgbClr val="CC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3592" name="Oval 38"/>
            <p:cNvSpPr>
              <a:spLocks noChangeArrowheads="1"/>
            </p:cNvSpPr>
            <p:nvPr/>
          </p:nvSpPr>
          <p:spPr bwMode="auto">
            <a:xfrm>
              <a:off x="4563" y="614"/>
              <a:ext cx="56" cy="56"/>
            </a:xfrm>
            <a:prstGeom prst="ellipse">
              <a:avLst/>
            </a:prstGeom>
            <a:solidFill>
              <a:schemeClr val="accent1"/>
            </a:solidFill>
            <a:ln w="9525">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23593" name="Text Box 39"/>
            <p:cNvSpPr txBox="1">
              <a:spLocks noChangeArrowheads="1"/>
            </p:cNvSpPr>
            <p:nvPr/>
          </p:nvSpPr>
          <p:spPr bwMode="auto">
            <a:xfrm>
              <a:off x="4572" y="1846"/>
              <a:ext cx="951"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200" b="1">
                  <a:solidFill>
                    <a:srgbClr val="CC0000"/>
                  </a:solidFill>
                  <a:ea typeface="黑体" panose="02010609060101010101" pitchFamily="49" charset="-122"/>
                  <a:cs typeface="Arial" panose="020B0604020202020204" pitchFamily="34" charset="0"/>
                </a:rPr>
                <a:t>四个位平面</a:t>
              </a:r>
            </a:p>
          </p:txBody>
        </p:sp>
      </p:grpSp>
      <p:sp>
        <p:nvSpPr>
          <p:cNvPr id="54312" name="Rectangle 40"/>
          <p:cNvSpPr>
            <a:spLocks noChangeArrowheads="1"/>
          </p:cNvSpPr>
          <p:nvPr/>
        </p:nvSpPr>
        <p:spPr bwMode="auto">
          <a:xfrm>
            <a:off x="615950" y="1117600"/>
            <a:ext cx="2044700"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000" b="1">
                <a:solidFill>
                  <a:srgbClr val="0000FF"/>
                </a:solidFill>
                <a:ea typeface="黑体" panose="02010609060101010101" pitchFamily="49" charset="-122"/>
              </a:rPr>
              <a:t>各片同时按“行”进行刷新！</a:t>
            </a:r>
          </a:p>
        </p:txBody>
      </p:sp>
      <p:sp>
        <p:nvSpPr>
          <p:cNvPr id="54313" name="Line 41"/>
          <p:cNvSpPr>
            <a:spLocks noChangeShapeType="1"/>
          </p:cNvSpPr>
          <p:nvPr/>
        </p:nvSpPr>
        <p:spPr bwMode="auto">
          <a:xfrm>
            <a:off x="1285875" y="1808163"/>
            <a:ext cx="225425" cy="500062"/>
          </a:xfrm>
          <a:prstGeom prst="line">
            <a:avLst/>
          </a:prstGeom>
          <a:noFill/>
          <a:ln w="28575">
            <a:solidFill>
              <a:srgbClr val="CC0000"/>
            </a:solidFill>
            <a:round/>
            <a:headEnd/>
            <a:tailEnd type="triangle" w="med" len="me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54314" name="Rectangle 42"/>
          <p:cNvSpPr>
            <a:spLocks noChangeArrowheads="1"/>
          </p:cNvSpPr>
          <p:nvPr/>
        </p:nvSpPr>
        <p:spPr bwMode="auto">
          <a:xfrm>
            <a:off x="2771775" y="2438400"/>
            <a:ext cx="112553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b="1">
                <a:solidFill>
                  <a:srgbClr val="FF0000"/>
                </a:solidFill>
                <a:ea typeface="黑体" panose="02010609060101010101" pitchFamily="49" charset="-122"/>
              </a:rPr>
              <a:t>二选一</a:t>
            </a:r>
          </a:p>
        </p:txBody>
      </p:sp>
      <p:sp>
        <p:nvSpPr>
          <p:cNvPr id="54315" name="Line 43"/>
          <p:cNvSpPr>
            <a:spLocks noChangeShapeType="1"/>
          </p:cNvSpPr>
          <p:nvPr/>
        </p:nvSpPr>
        <p:spPr bwMode="auto">
          <a:xfrm flipH="1">
            <a:off x="2771775" y="2881313"/>
            <a:ext cx="269875" cy="323850"/>
          </a:xfrm>
          <a:prstGeom prst="line">
            <a:avLst/>
          </a:prstGeom>
          <a:noFill/>
          <a:ln w="28575">
            <a:solidFill>
              <a:srgbClr val="CC0000"/>
            </a:solidFill>
            <a:round/>
            <a:headEnd/>
            <a:tailEnd type="triangle" w="med" len="me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54316" name="Text Box 44"/>
          <p:cNvSpPr txBox="1">
            <a:spLocks noChangeArrowheads="1"/>
          </p:cNvSpPr>
          <p:nvPr/>
        </p:nvSpPr>
        <p:spPr bwMode="auto">
          <a:xfrm>
            <a:off x="6624909" y="6519437"/>
            <a:ext cx="115093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1800" b="1" i="1" dirty="0">
                <a:solidFill>
                  <a:srgbClr val="666699"/>
                </a:solidFill>
                <a:ea typeface="华文新魏" panose="02010800040101010101" pitchFamily="2" charset="-122"/>
                <a:hlinkClick r:id="" action="ppaction://hlinkshowjump?jump=previousslide"/>
              </a:rPr>
              <a:t>BACK</a:t>
            </a:r>
            <a:endParaRPr kumimoji="1" lang="en-US" altLang="zh-CN" sz="1800" b="1" i="1" dirty="0">
              <a:solidFill>
                <a:srgbClr val="666699"/>
              </a:solidFill>
              <a:ea typeface="华文新魏" panose="02010800040101010101" pitchFamily="2" charset="-122"/>
            </a:endParaRPr>
          </a:p>
        </p:txBody>
      </p:sp>
      <p:sp>
        <p:nvSpPr>
          <p:cNvPr id="54318" name="Text Box 46"/>
          <p:cNvSpPr txBox="1">
            <a:spLocks noChangeArrowheads="1"/>
          </p:cNvSpPr>
          <p:nvPr/>
        </p:nvSpPr>
        <p:spPr bwMode="auto">
          <a:xfrm>
            <a:off x="425004" y="2308225"/>
            <a:ext cx="647700" cy="1828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000" b="1" dirty="0">
                <a:solidFill>
                  <a:srgbClr val="FF0000"/>
                </a:solidFill>
                <a:ea typeface="黑体" panose="02010609060101010101" pitchFamily="49" charset="-122"/>
              </a:rPr>
              <a:t>刷新计数器的位数是几位？</a:t>
            </a:r>
          </a:p>
        </p:txBody>
      </p:sp>
      <p:sp>
        <p:nvSpPr>
          <p:cNvPr id="39" name="Text Box 46"/>
          <p:cNvSpPr txBox="1">
            <a:spLocks noChangeArrowheads="1"/>
          </p:cNvSpPr>
          <p:nvPr/>
        </p:nvSpPr>
        <p:spPr bwMode="auto">
          <a:xfrm>
            <a:off x="2794000" y="4006850"/>
            <a:ext cx="1289050" cy="9144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000" b="1">
                <a:solidFill>
                  <a:srgbClr val="FF0000"/>
                </a:solidFill>
                <a:ea typeface="黑体" panose="02010609060101010101" pitchFamily="49" charset="-122"/>
              </a:rPr>
              <a:t>为何刷新计数值不送列译码器？</a:t>
            </a:r>
          </a:p>
        </p:txBody>
      </p:sp>
      <p:sp>
        <p:nvSpPr>
          <p:cNvPr id="23565" name="灯片编号占位符 2"/>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556081A9-38C9-4C29-B5AE-98B5F7E5C2DF}" type="slidenum">
              <a:rPr lang="zh-CN" altLang="en-US" sz="1200" smtClean="0">
                <a:solidFill>
                  <a:srgbClr val="898989"/>
                </a:solidFill>
              </a:rPr>
              <a:pPr/>
              <a:t>17</a:t>
            </a:fld>
            <a:endParaRPr lang="zh-CN" altLang="en-US" sz="120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4313"/>
                                        </p:tgtEl>
                                        <p:attrNameLst>
                                          <p:attrName>style.visibility</p:attrName>
                                        </p:attrNameLst>
                                      </p:cBhvr>
                                      <p:to>
                                        <p:strVal val="visible"/>
                                      </p:to>
                                    </p:set>
                                    <p:animEffect transition="in" filter="blinds(horizontal)">
                                      <p:cBhvr>
                                        <p:cTn id="12" dur="500"/>
                                        <p:tgtEl>
                                          <p:spTgt spid="54313"/>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54312"/>
                                        </p:tgtEl>
                                        <p:attrNameLst>
                                          <p:attrName>style.visibility</p:attrName>
                                        </p:attrNameLst>
                                      </p:cBhvr>
                                      <p:to>
                                        <p:strVal val="visible"/>
                                      </p:to>
                                    </p:set>
                                    <p:animEffect transition="in" filter="blinds(horizontal)">
                                      <p:cBhvr>
                                        <p:cTn id="15" dur="500"/>
                                        <p:tgtEl>
                                          <p:spTgt spid="54312"/>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54315"/>
                                        </p:tgtEl>
                                        <p:attrNameLst>
                                          <p:attrName>style.visibility</p:attrName>
                                        </p:attrNameLst>
                                      </p:cBhvr>
                                      <p:to>
                                        <p:strVal val="visible"/>
                                      </p:to>
                                    </p:set>
                                    <p:animEffect transition="in" filter="blinds(horizontal)">
                                      <p:cBhvr>
                                        <p:cTn id="20" dur="500"/>
                                        <p:tgtEl>
                                          <p:spTgt spid="54315"/>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54314"/>
                                        </p:tgtEl>
                                        <p:attrNameLst>
                                          <p:attrName>style.visibility</p:attrName>
                                        </p:attrNameLst>
                                      </p:cBhvr>
                                      <p:to>
                                        <p:strVal val="visible"/>
                                      </p:to>
                                    </p:set>
                                    <p:animEffect transition="in" filter="blinds(horizontal)">
                                      <p:cBhvr>
                                        <p:cTn id="23" dur="500"/>
                                        <p:tgtEl>
                                          <p:spTgt spid="54314"/>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54318"/>
                                        </p:tgtEl>
                                        <p:attrNameLst>
                                          <p:attrName>style.visibility</p:attrName>
                                        </p:attrNameLst>
                                      </p:cBhvr>
                                      <p:to>
                                        <p:strVal val="visible"/>
                                      </p:to>
                                    </p:set>
                                    <p:animEffect transition="in" filter="blinds(horizontal)">
                                      <p:cBhvr>
                                        <p:cTn id="28" dur="500"/>
                                        <p:tgtEl>
                                          <p:spTgt spid="54318"/>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39"/>
                                        </p:tgtEl>
                                        <p:attrNameLst>
                                          <p:attrName>style.visibility</p:attrName>
                                        </p:attrNameLst>
                                      </p:cBhvr>
                                      <p:to>
                                        <p:strVal val="visible"/>
                                      </p:to>
                                    </p:set>
                                    <p:animEffect transition="in" filter="blinds(horizontal)">
                                      <p:cBhvr>
                                        <p:cTn id="33" dur="500"/>
                                        <p:tgtEl>
                                          <p:spTgt spid="39"/>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54316"/>
                                        </p:tgtEl>
                                        <p:attrNameLst>
                                          <p:attrName>style.visibility</p:attrName>
                                        </p:attrNameLst>
                                      </p:cBhvr>
                                      <p:to>
                                        <p:strVal val="visible"/>
                                      </p:to>
                                    </p:set>
                                    <p:animEffect transition="in" filter="blinds(horizontal)">
                                      <p:cBhvr>
                                        <p:cTn id="38" dur="500"/>
                                        <p:tgtEl>
                                          <p:spTgt spid="543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312" grpId="0"/>
      <p:bldP spid="54313" grpId="0" animBg="1"/>
      <p:bldP spid="54314" grpId="0"/>
      <p:bldP spid="54315" grpId="0" animBg="1"/>
      <p:bldP spid="54316" grpId="0"/>
      <p:bldP spid="54318" grpId="0" animBg="1"/>
      <p:bldP spid="3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zh-CN" sz="2800"/>
              <a:t>DRAM</a:t>
            </a:r>
            <a:r>
              <a:rPr lang="zh-CN" altLang="en-US" sz="2800"/>
              <a:t>芯片的刷新</a:t>
            </a:r>
          </a:p>
        </p:txBody>
      </p:sp>
      <p:sp>
        <p:nvSpPr>
          <p:cNvPr id="43011" name="Rectangle 3"/>
          <p:cNvSpPr>
            <a:spLocks noGrp="1" noChangeArrowheads="1"/>
          </p:cNvSpPr>
          <p:nvPr>
            <p:ph type="body" idx="1"/>
          </p:nvPr>
        </p:nvSpPr>
        <p:spPr>
          <a:xfrm>
            <a:off x="522287" y="3610609"/>
            <a:ext cx="8612088" cy="1591718"/>
          </a:xfrm>
        </p:spPr>
        <p:txBody>
          <a:bodyPr/>
          <a:lstStyle/>
          <a:p>
            <a:pPr marL="0" indent="0" eaLnBrk="1" hangingPunct="1">
              <a:spcBef>
                <a:spcPct val="55000"/>
              </a:spcBef>
              <a:buNone/>
            </a:pPr>
            <a:r>
              <a:rPr lang="zh-CN" altLang="en-US" sz="2200" dirty="0">
                <a:solidFill>
                  <a:schemeClr val="accent1"/>
                </a:solidFill>
                <a:ea typeface="黑体" panose="02010609060101010101" pitchFamily="49" charset="-122"/>
              </a:rPr>
              <a:t>刷新周期</a:t>
            </a:r>
            <a:r>
              <a:rPr lang="zh-CN" altLang="en-US" sz="2200" dirty="0">
                <a:ea typeface="黑体" panose="02010609060101010101" pitchFamily="49" charset="-122"/>
              </a:rPr>
              <a:t>：从上次对整个存储器刷新结束到下次对整个存储器全部刷新一遍为止的时间间隔，也就是对某个特定行进行刷新的时间间隔。</a:t>
            </a:r>
            <a:endParaRPr lang="en-US" altLang="zh-CN" sz="2200" dirty="0">
              <a:ea typeface="黑体" panose="02010609060101010101" pitchFamily="49" charset="-122"/>
            </a:endParaRPr>
          </a:p>
          <a:p>
            <a:pPr marL="0" indent="0" eaLnBrk="1" hangingPunct="1">
              <a:spcBef>
                <a:spcPct val="55000"/>
              </a:spcBef>
              <a:buNone/>
            </a:pPr>
            <a:r>
              <a:rPr lang="zh-CN" altLang="en-US" sz="2200" dirty="0">
                <a:ea typeface="黑体" panose="02010609060101010101" pitchFamily="49" charset="-122"/>
              </a:rPr>
              <a:t>刷新周期取电容上数据有效保存时间的上限，一般为</a:t>
            </a:r>
            <a:r>
              <a:rPr lang="en-US" altLang="zh-CN" sz="2200" dirty="0">
                <a:ea typeface="黑体" panose="02010609060101010101" pitchFamily="49" charset="-122"/>
              </a:rPr>
              <a:t>10ms</a:t>
            </a:r>
            <a:r>
              <a:rPr lang="zh-CN" altLang="en-US" sz="2200" dirty="0">
                <a:ea typeface="黑体" panose="02010609060101010101" pitchFamily="49" charset="-122"/>
              </a:rPr>
              <a:t>～</a:t>
            </a:r>
            <a:r>
              <a:rPr lang="en-US" altLang="zh-CN" sz="2200" dirty="0">
                <a:ea typeface="黑体" panose="02010609060101010101" pitchFamily="49" charset="-122"/>
              </a:rPr>
              <a:t>100ms</a:t>
            </a:r>
            <a:r>
              <a:rPr lang="zh-CN" altLang="en-US" sz="2200" dirty="0">
                <a:ea typeface="黑体" panose="02010609060101010101" pitchFamily="49" charset="-122"/>
              </a:rPr>
              <a:t>，目前多数情况下是</a:t>
            </a:r>
            <a:r>
              <a:rPr lang="en-US" altLang="zh-CN" sz="2200" dirty="0">
                <a:ea typeface="黑体" panose="02010609060101010101" pitchFamily="49" charset="-122"/>
              </a:rPr>
              <a:t>64ms</a:t>
            </a:r>
            <a:r>
              <a:rPr lang="zh-CN" altLang="en-US" sz="2200" dirty="0">
                <a:ea typeface="黑体" panose="02010609060101010101" pitchFamily="49" charset="-122"/>
              </a:rPr>
              <a:t>。</a:t>
            </a:r>
          </a:p>
        </p:txBody>
      </p:sp>
      <p:sp>
        <p:nvSpPr>
          <p:cNvPr id="4" name="Text Box 3"/>
          <p:cNvSpPr txBox="1">
            <a:spLocks noChangeArrowheads="1"/>
          </p:cNvSpPr>
          <p:nvPr/>
        </p:nvSpPr>
        <p:spPr bwMode="auto">
          <a:xfrm>
            <a:off x="236538" y="721797"/>
            <a:ext cx="2949424"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defRPr/>
            </a:pPr>
            <a:r>
              <a:rPr lang="zh-CN" altLang="zh-CN" sz="2200" b="1" dirty="0">
                <a:solidFill>
                  <a:schemeClr val="accent2"/>
                </a:solidFill>
                <a:latin typeface="+mn-lt"/>
                <a:ea typeface="黑体" panose="02010609060101010101" pitchFamily="49" charset="-122"/>
              </a:rPr>
              <a:t>刷新</a:t>
            </a:r>
            <a:r>
              <a:rPr lang="zh-CN" altLang="en-US" sz="2200" b="1" dirty="0">
                <a:solidFill>
                  <a:schemeClr val="accent2"/>
                </a:solidFill>
                <a:latin typeface="+mn-lt"/>
                <a:ea typeface="黑体" panose="02010609060101010101" pitchFamily="49" charset="-122"/>
              </a:rPr>
              <a:t>的</a:t>
            </a:r>
            <a:r>
              <a:rPr lang="zh-CN" altLang="zh-CN" sz="2200" b="1" dirty="0">
                <a:solidFill>
                  <a:schemeClr val="accent2"/>
                </a:solidFill>
                <a:latin typeface="+mn-lt"/>
                <a:ea typeface="黑体" panose="02010609060101010101" pitchFamily="49" charset="-122"/>
              </a:rPr>
              <a:t>原因</a:t>
            </a:r>
            <a:r>
              <a:rPr lang="zh-CN" altLang="en-US" sz="2200" b="1" dirty="0">
                <a:solidFill>
                  <a:schemeClr val="accent2"/>
                </a:solidFill>
                <a:latin typeface="+mn-lt"/>
                <a:ea typeface="黑体" panose="02010609060101010101" pitchFamily="49" charset="-122"/>
              </a:rPr>
              <a:t>和方法</a:t>
            </a:r>
            <a:endParaRPr lang="zh-CN" altLang="zh-CN" sz="2200" b="1" dirty="0">
              <a:solidFill>
                <a:schemeClr val="accent2"/>
              </a:solidFill>
              <a:latin typeface="+mn-lt"/>
              <a:ea typeface="黑体" panose="02010609060101010101" pitchFamily="49" charset="-122"/>
            </a:endParaRPr>
          </a:p>
        </p:txBody>
      </p:sp>
      <p:sp>
        <p:nvSpPr>
          <p:cNvPr id="6" name="Text Box 10"/>
          <p:cNvSpPr txBox="1">
            <a:spLocks noChangeArrowheads="1"/>
          </p:cNvSpPr>
          <p:nvPr/>
        </p:nvSpPr>
        <p:spPr bwMode="auto">
          <a:xfrm>
            <a:off x="419100" y="1218169"/>
            <a:ext cx="8162925"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lnSpc>
                <a:spcPts val="2800"/>
              </a:lnSpc>
              <a:spcBef>
                <a:spcPct val="50000"/>
              </a:spcBef>
              <a:defRPr/>
            </a:pPr>
            <a:r>
              <a:rPr lang="zh-CN" altLang="zh-CN" sz="2200" b="1" dirty="0">
                <a:solidFill>
                  <a:srgbClr val="FF0000"/>
                </a:solidFill>
                <a:latin typeface="+mn-lt"/>
                <a:ea typeface="黑体" panose="02010609060101010101" pitchFamily="49" charset="-122"/>
              </a:rPr>
              <a:t>原因：</a:t>
            </a:r>
            <a:r>
              <a:rPr lang="zh-CN" altLang="zh-CN" sz="2200" b="1" dirty="0">
                <a:latin typeface="+mn-lt"/>
                <a:ea typeface="黑体" panose="02010609060101010101" pitchFamily="49" charset="-122"/>
              </a:rPr>
              <a:t>动态存储器依靠</a:t>
            </a:r>
            <a:r>
              <a:rPr lang="zh-CN" altLang="en-US" sz="2200" b="1" dirty="0">
                <a:latin typeface="+mn-lt"/>
                <a:ea typeface="黑体" panose="02010609060101010101" pitchFamily="49" charset="-122"/>
              </a:rPr>
              <a:t>栅极</a:t>
            </a:r>
            <a:r>
              <a:rPr lang="zh-CN" altLang="zh-CN" sz="2200" b="1" dirty="0">
                <a:latin typeface="+mn-lt"/>
                <a:ea typeface="黑体" panose="02010609060101010101" pitchFamily="49" charset="-122"/>
              </a:rPr>
              <a:t>电容</a:t>
            </a:r>
            <a:r>
              <a:rPr lang="zh-CN" altLang="en-US" sz="2200" b="1" dirty="0">
                <a:latin typeface="+mn-lt"/>
                <a:ea typeface="黑体" panose="02010609060101010101" pitchFamily="49" charset="-122"/>
              </a:rPr>
              <a:t>上的</a:t>
            </a:r>
            <a:r>
              <a:rPr lang="zh-CN" altLang="zh-CN" sz="2200" b="1" dirty="0">
                <a:latin typeface="+mn-lt"/>
                <a:ea typeface="黑体" panose="02010609060101010101" pitchFamily="49" charset="-122"/>
              </a:rPr>
              <a:t>电荷</a:t>
            </a:r>
            <a:r>
              <a:rPr lang="zh-CN" altLang="en-US" sz="2200" b="1" dirty="0">
                <a:latin typeface="+mn-lt"/>
                <a:ea typeface="黑体" panose="02010609060101010101" pitchFamily="49" charset="-122"/>
              </a:rPr>
              <a:t>来</a:t>
            </a:r>
            <a:r>
              <a:rPr lang="zh-CN" altLang="zh-CN" sz="2200" b="1" dirty="0">
                <a:latin typeface="+mn-lt"/>
                <a:ea typeface="黑体" panose="02010609060101010101" pitchFamily="49" charset="-122"/>
              </a:rPr>
              <a:t>存储信息</a:t>
            </a:r>
            <a:r>
              <a:rPr lang="en-US" altLang="zh-CN" sz="2200" b="1" dirty="0">
                <a:latin typeface="+mn-lt"/>
                <a:ea typeface="黑体" panose="02010609060101010101" pitchFamily="49" charset="-122"/>
              </a:rPr>
              <a:t>,</a:t>
            </a:r>
            <a:r>
              <a:rPr lang="zh-CN" altLang="zh-CN" sz="2200" b="1" dirty="0">
                <a:latin typeface="+mn-lt"/>
                <a:ea typeface="黑体" panose="02010609060101010101" pitchFamily="49" charset="-122"/>
              </a:rPr>
              <a:t>无电源供电，</a:t>
            </a:r>
            <a:r>
              <a:rPr lang="zh-CN" altLang="en-US" sz="2200" b="1" dirty="0">
                <a:latin typeface="+mn-lt"/>
                <a:ea typeface="黑体" panose="02010609060101010101" pitchFamily="49" charset="-122"/>
              </a:rPr>
              <a:t>通常只能维持几十个毫秒左右</a:t>
            </a:r>
            <a:r>
              <a:rPr lang="en-US" altLang="zh-CN" sz="2200" b="1" dirty="0">
                <a:latin typeface="+mn-lt"/>
                <a:ea typeface="黑体" panose="02010609060101010101" pitchFamily="49" charset="-122"/>
              </a:rPr>
              <a:t>(</a:t>
            </a:r>
            <a:r>
              <a:rPr lang="zh-CN" altLang="en-US" sz="2200" b="1" dirty="0">
                <a:latin typeface="+mn-lt"/>
                <a:ea typeface="黑体" panose="02010609060101010101" pitchFamily="49" charset="-122"/>
              </a:rPr>
              <a:t>常为</a:t>
            </a:r>
            <a:r>
              <a:rPr lang="en-US" altLang="zh-CN" sz="2200" b="1" dirty="0">
                <a:latin typeface="+mn-lt"/>
                <a:ea typeface="黑体" panose="02010609060101010101" pitchFamily="49" charset="-122"/>
              </a:rPr>
              <a:t>64ms)</a:t>
            </a:r>
            <a:r>
              <a:rPr lang="zh-CN" altLang="en-US" sz="2200" b="1" dirty="0">
                <a:latin typeface="+mn-lt"/>
                <a:ea typeface="黑体" panose="02010609060101010101" pitchFamily="49" charset="-122"/>
              </a:rPr>
              <a:t>，为使</a:t>
            </a:r>
            <a:r>
              <a:rPr lang="zh-CN" altLang="zh-CN" sz="2200" b="1" dirty="0">
                <a:latin typeface="+mn-lt"/>
                <a:ea typeface="黑体" panose="02010609060101010101" pitchFamily="49" charset="-122"/>
              </a:rPr>
              <a:t>电容</a:t>
            </a:r>
            <a:r>
              <a:rPr lang="zh-CN" altLang="en-US" sz="2200" b="1" dirty="0">
                <a:latin typeface="+mn-lt"/>
                <a:ea typeface="黑体" panose="02010609060101010101" pitchFamily="49" charset="-122"/>
              </a:rPr>
              <a:t>上保存的信息不丢失</a:t>
            </a:r>
            <a:r>
              <a:rPr lang="zh-CN" altLang="zh-CN" sz="2200" b="1" dirty="0">
                <a:latin typeface="+mn-lt"/>
                <a:ea typeface="黑体" panose="02010609060101010101" pitchFamily="49" charset="-122"/>
              </a:rPr>
              <a:t>，需定期向电容补充电荷。</a:t>
            </a:r>
          </a:p>
        </p:txBody>
      </p:sp>
      <p:sp>
        <p:nvSpPr>
          <p:cNvPr id="2" name="灯片编号占位符 1"/>
          <p:cNvSpPr>
            <a:spLocks noGrp="1"/>
          </p:cNvSpPr>
          <p:nvPr>
            <p:ph type="sldNum" sz="quarter" idx="10"/>
          </p:nvPr>
        </p:nvSpPr>
        <p:spPr/>
        <p:txBody>
          <a:bodyPr/>
          <a:lstStyle/>
          <a:p>
            <a:pPr>
              <a:defRPr/>
            </a:pPr>
            <a:fld id="{B7F242E4-6A5F-4123-B967-1CA66AE767CB}" type="slidenum">
              <a:rPr lang="zh-CN" altLang="en-US" smtClean="0"/>
              <a:pPr>
                <a:defRPr/>
              </a:pPr>
              <a:t>18</a:t>
            </a:fld>
            <a:endParaRPr lang="zh-CN" altLang="en-US"/>
          </a:p>
        </p:txBody>
      </p:sp>
      <p:sp>
        <p:nvSpPr>
          <p:cNvPr id="8" name="Rectangle 6"/>
          <p:cNvSpPr>
            <a:spLocks noChangeArrowheads="1"/>
          </p:cNvSpPr>
          <p:nvPr/>
        </p:nvSpPr>
        <p:spPr bwMode="auto">
          <a:xfrm>
            <a:off x="522288" y="2452292"/>
            <a:ext cx="8235950" cy="887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lnSpc>
                <a:spcPts val="2800"/>
              </a:lnSpc>
              <a:spcBef>
                <a:spcPct val="50000"/>
              </a:spcBef>
            </a:pPr>
            <a:r>
              <a:rPr lang="zh-CN" altLang="en-US" sz="2200" b="1" dirty="0">
                <a:solidFill>
                  <a:schemeClr val="accent1"/>
                </a:solidFill>
                <a:latin typeface="+mn-lt"/>
                <a:ea typeface="黑体" panose="02010609060101010101" pitchFamily="49" charset="-122"/>
              </a:rPr>
              <a:t>刷新方法</a:t>
            </a:r>
            <a:r>
              <a:rPr lang="zh-CN" altLang="en-US" sz="2200" b="1" dirty="0">
                <a:latin typeface="+mn-lt"/>
                <a:ea typeface="黑体" panose="02010609060101010101" pitchFamily="49" charset="-122"/>
              </a:rPr>
              <a:t>：因</a:t>
            </a:r>
            <a:r>
              <a:rPr lang="en-US" altLang="zh-CN" sz="2200" b="1" dirty="0">
                <a:latin typeface="+mn-lt"/>
                <a:ea typeface="黑体" panose="02010609060101010101" pitchFamily="49" charset="-122"/>
              </a:rPr>
              <a:t>DRAM</a:t>
            </a:r>
            <a:r>
              <a:rPr lang="zh-CN" altLang="en-US" sz="2200" b="1" dirty="0">
                <a:latin typeface="+mn-lt"/>
                <a:ea typeface="黑体" panose="02010609060101010101" pitchFamily="49" charset="-122"/>
              </a:rPr>
              <a:t>在读操作时都需再生，故</a:t>
            </a:r>
            <a:r>
              <a:rPr lang="zh-CN" altLang="en-US" sz="2200" b="1" dirty="0">
                <a:solidFill>
                  <a:srgbClr val="FF0000"/>
                </a:solidFill>
                <a:latin typeface="+mn-lt"/>
                <a:ea typeface="黑体" panose="02010609060101010101" pitchFamily="49" charset="-122"/>
              </a:rPr>
              <a:t>刷新即为读操作</a:t>
            </a:r>
            <a:r>
              <a:rPr lang="zh-CN" altLang="en-US" sz="2200" b="1" dirty="0">
                <a:latin typeface="+mn-lt"/>
                <a:ea typeface="黑体" panose="02010609060101010101" pitchFamily="49" charset="-122"/>
              </a:rPr>
              <a:t>。</a:t>
            </a:r>
            <a:endParaRPr lang="en-US" altLang="zh-CN" sz="2200" b="1" dirty="0">
              <a:latin typeface="+mn-lt"/>
              <a:ea typeface="黑体" panose="02010609060101010101" pitchFamily="49" charset="-122"/>
            </a:endParaRPr>
          </a:p>
          <a:p>
            <a:pPr eaLnBrk="1" hangingPunct="1">
              <a:lnSpc>
                <a:spcPts val="2800"/>
              </a:lnSpc>
              <a:spcBef>
                <a:spcPct val="50000"/>
              </a:spcBef>
            </a:pPr>
            <a:r>
              <a:rPr lang="zh-CN" altLang="en-US" sz="2200" b="1" dirty="0">
                <a:latin typeface="+mn-lt"/>
                <a:ea typeface="黑体" panose="02010609060101010101" pitchFamily="49" charset="-122"/>
              </a:rPr>
              <a:t>刷新按行进行，所有芯片中的同一行同时刷新。</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lide(from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ppt_x</p:attrName>
                                        </p:attrNameLst>
                                      </p:cBhvr>
                                      <p:tavLst>
                                        <p:tav tm="0">
                                          <p:val>
                                            <p:strVal val="#ppt_x"/>
                                          </p:val>
                                        </p:tav>
                                        <p:tav tm="100000">
                                          <p:val>
                                            <p:strVal val="#ppt_x"/>
                                          </p:val>
                                        </p:tav>
                                      </p:tavLst>
                                    </p:anim>
                                    <p:anim calcmode="lin" valueType="num">
                                      <p:cBhvr>
                                        <p:cTn id="13" dur="500" fill="hold"/>
                                        <p:tgtEl>
                                          <p:spTgt spid="6"/>
                                        </p:tgtEl>
                                        <p:attrNameLst>
                                          <p:attrName>ppt_y</p:attrName>
                                        </p:attrNameLst>
                                      </p:cBhvr>
                                      <p:tavLst>
                                        <p:tav tm="0">
                                          <p:val>
                                            <p:strVal val="#ppt_y+#ppt_h/2"/>
                                          </p:val>
                                        </p:tav>
                                        <p:tav tm="100000">
                                          <p:val>
                                            <p:strVal val="#ppt_y"/>
                                          </p:val>
                                        </p:tav>
                                      </p:tavLst>
                                    </p:anim>
                                    <p:anim calcmode="lin" valueType="num">
                                      <p:cBhvr>
                                        <p:cTn id="14" dur="500" fill="hold"/>
                                        <p:tgtEl>
                                          <p:spTgt spid="6"/>
                                        </p:tgtEl>
                                        <p:attrNameLst>
                                          <p:attrName>ppt_w</p:attrName>
                                        </p:attrNameLst>
                                      </p:cBhvr>
                                      <p:tavLst>
                                        <p:tav tm="0">
                                          <p:val>
                                            <p:strVal val="#ppt_w"/>
                                          </p:val>
                                        </p:tav>
                                        <p:tav tm="100000">
                                          <p:val>
                                            <p:strVal val="#ppt_w"/>
                                          </p:val>
                                        </p:tav>
                                      </p:tavLst>
                                    </p:anim>
                                    <p:anim calcmode="lin" valueType="num">
                                      <p:cBhvr>
                                        <p:cTn id="15" dur="500" fill="hold"/>
                                        <p:tgtEl>
                                          <p:spTgt spid="6"/>
                                        </p:tgtEl>
                                        <p:attrNameLst>
                                          <p:attrName>ppt_h</p:attrName>
                                        </p:attrNameLst>
                                      </p:cBhvr>
                                      <p:tavLst>
                                        <p:tav tm="0">
                                          <p:val>
                                            <p:fltVal val="0"/>
                                          </p:val>
                                        </p:tav>
                                        <p:tav tm="100000">
                                          <p:val>
                                            <p:strVal val="#ppt_h"/>
                                          </p:val>
                                        </p:tav>
                                      </p:tavLst>
                                    </p:anim>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8">
                                            <p:txEl>
                                              <p:pRg st="0" end="0"/>
                                            </p:txEl>
                                          </p:spTgt>
                                        </p:tgtEl>
                                        <p:attrNameLst>
                                          <p:attrName>style.visibility</p:attrName>
                                        </p:attrNameLst>
                                      </p:cBhvr>
                                      <p:to>
                                        <p:strVal val="visible"/>
                                      </p:to>
                                    </p:set>
                                    <p:animEffect transition="in" filter="blinds(horizontal)">
                                      <p:cBhvr>
                                        <p:cTn id="20" dur="500"/>
                                        <p:tgtEl>
                                          <p:spTgt spid="8">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8">
                                            <p:txEl>
                                              <p:pRg st="1" end="1"/>
                                            </p:txEl>
                                          </p:spTgt>
                                        </p:tgtEl>
                                        <p:attrNameLst>
                                          <p:attrName>style.visibility</p:attrName>
                                        </p:attrNameLst>
                                      </p:cBhvr>
                                      <p:to>
                                        <p:strVal val="visible"/>
                                      </p:to>
                                    </p:set>
                                    <p:animEffect transition="in" filter="blinds(horizontal)">
                                      <p:cBhvr>
                                        <p:cTn id="25" dur="500"/>
                                        <p:tgtEl>
                                          <p:spTgt spid="8">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43011">
                                            <p:txEl>
                                              <p:pRg st="0" end="0"/>
                                            </p:txEl>
                                          </p:spTgt>
                                        </p:tgtEl>
                                        <p:attrNameLst>
                                          <p:attrName>style.visibility</p:attrName>
                                        </p:attrNameLst>
                                      </p:cBhvr>
                                      <p:to>
                                        <p:strVal val="visible"/>
                                      </p:to>
                                    </p:set>
                                    <p:animEffect transition="in" filter="blinds(horizontal)">
                                      <p:cBhvr>
                                        <p:cTn id="30" dur="500"/>
                                        <p:tgtEl>
                                          <p:spTgt spid="43011">
                                            <p:txEl>
                                              <p:pRg st="0" end="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43011">
                                            <p:txEl>
                                              <p:pRg st="1" end="1"/>
                                            </p:txEl>
                                          </p:spTgt>
                                        </p:tgtEl>
                                        <p:attrNameLst>
                                          <p:attrName>style.visibility</p:attrName>
                                        </p:attrNameLst>
                                      </p:cBhvr>
                                      <p:to>
                                        <p:strVal val="visible"/>
                                      </p:to>
                                    </p:set>
                                    <p:animEffect transition="in" filter="blinds(horizontal)">
                                      <p:cBhvr>
                                        <p:cTn id="35" dur="500"/>
                                        <p:tgtEl>
                                          <p:spTgt spid="4301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P spid="6" grpId="0" autoUpdateAnimBg="0"/>
      <p:bldP spid="8"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E5695708-78D6-49FC-AD1D-A92B2AA36AF2}" type="slidenum">
              <a:rPr lang="zh-CN" altLang="en-US" smtClean="0"/>
              <a:pPr>
                <a:defRPr/>
              </a:pPr>
              <a:t>19</a:t>
            </a:fld>
            <a:endParaRPr lang="zh-CN" altLang="en-US"/>
          </a:p>
        </p:txBody>
      </p:sp>
      <p:sp>
        <p:nvSpPr>
          <p:cNvPr id="3" name="Rectangle 2"/>
          <p:cNvSpPr txBox="1">
            <a:spLocks noChangeArrowheads="1"/>
          </p:cNvSpPr>
          <p:nvPr/>
        </p:nvSpPr>
        <p:spPr bwMode="auto">
          <a:xfrm>
            <a:off x="236538" y="128588"/>
            <a:ext cx="8807450" cy="528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SzPct val="100000"/>
              <a:buChar char="°"/>
              <a:defRPr b="1">
                <a:solidFill>
                  <a:schemeClr val="tx1"/>
                </a:solidFill>
                <a:latin typeface="Arial" panose="020B0604020202020204" pitchFamily="34" charset="0"/>
              </a:defRPr>
            </a:lvl1pPr>
            <a:lvl2pPr marL="685800" indent="-190500">
              <a:spcBef>
                <a:spcPct val="35000"/>
              </a:spcBef>
              <a:buSzPct val="100000"/>
              <a:buChar char="•"/>
              <a:defRPr b="1">
                <a:solidFill>
                  <a:schemeClr val="accent2"/>
                </a:solidFill>
                <a:latin typeface="Arial" panose="020B0604020202020204" pitchFamily="34" charset="0"/>
              </a:defRPr>
            </a:lvl2pPr>
            <a:lvl3pPr marL="1257300" indent="-342900">
              <a:spcBef>
                <a:spcPct val="35000"/>
              </a:spcBef>
              <a:buSzPct val="100000"/>
              <a:buChar char="-"/>
              <a:defRPr b="1">
                <a:solidFill>
                  <a:srgbClr val="B7011F"/>
                </a:solidFill>
                <a:latin typeface="Arial" panose="020B0604020202020204" pitchFamily="34" charset="0"/>
              </a:defRPr>
            </a:lvl3pPr>
            <a:lvl4pPr marL="1714500" indent="-342900">
              <a:spcBef>
                <a:spcPct val="20000"/>
              </a:spcBef>
              <a:buChar char="–"/>
              <a:defRPr sz="2000">
                <a:solidFill>
                  <a:schemeClr val="tx1"/>
                </a:solidFill>
                <a:latin typeface="Times New Roman" panose="02020603050405020304" pitchFamily="18" charset="0"/>
              </a:defRPr>
            </a:lvl4pPr>
            <a:lvl5pPr marL="2171700" indent="-342900">
              <a:spcBef>
                <a:spcPct val="20000"/>
              </a:spcBef>
              <a:buChar char="»"/>
              <a:defRPr sz="2000">
                <a:solidFill>
                  <a:schemeClr val="tx1"/>
                </a:solidFill>
                <a:latin typeface="Times New Roman" panose="02020603050405020304" pitchFamily="18" charset="0"/>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lnSpc>
                <a:spcPct val="87000"/>
              </a:lnSpc>
              <a:spcBef>
                <a:spcPct val="0"/>
              </a:spcBef>
              <a:buSzTx/>
              <a:buFontTx/>
              <a:buNone/>
            </a:pPr>
            <a:r>
              <a:rPr lang="en-US" altLang="zh-CN" sz="2800">
                <a:solidFill>
                  <a:srgbClr val="CC3300"/>
                </a:solidFill>
                <a:ea typeface="黑体" panose="02010609060101010101" pitchFamily="49" charset="-122"/>
              </a:rPr>
              <a:t>DRAM</a:t>
            </a:r>
            <a:r>
              <a:rPr lang="zh-CN" altLang="en-US" sz="2800">
                <a:solidFill>
                  <a:srgbClr val="CC3300"/>
                </a:solidFill>
                <a:ea typeface="黑体" panose="02010609060101010101" pitchFamily="49" charset="-122"/>
              </a:rPr>
              <a:t>的刷新方式</a:t>
            </a:r>
          </a:p>
        </p:txBody>
      </p:sp>
      <p:sp>
        <p:nvSpPr>
          <p:cNvPr id="4" name="文本框 3"/>
          <p:cNvSpPr txBox="1">
            <a:spLocks noChangeArrowheads="1"/>
          </p:cNvSpPr>
          <p:nvPr/>
        </p:nvSpPr>
        <p:spPr bwMode="auto">
          <a:xfrm>
            <a:off x="385763" y="657225"/>
            <a:ext cx="1852612"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1600">
                <a:solidFill>
                  <a:schemeClr val="tx1"/>
                </a:solidFill>
                <a:latin typeface="Arial" panose="020B0604020202020204" pitchFamily="34" charset="0"/>
              </a:defRPr>
            </a:lvl1pPr>
            <a:lvl2pPr marL="800100" indent="-34290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buClr>
                <a:schemeClr val="accent1"/>
              </a:buClr>
              <a:buFont typeface="Wingdings" panose="05000000000000000000" pitchFamily="2" charset="2"/>
              <a:buChar char="u"/>
            </a:pPr>
            <a:r>
              <a:rPr lang="zh-CN" altLang="en-US" sz="2200" b="1">
                <a:solidFill>
                  <a:schemeClr val="accent2"/>
                </a:solidFill>
                <a:ea typeface="宋体" panose="02010600030101010101" pitchFamily="2" charset="-122"/>
              </a:rPr>
              <a:t>集中刷新</a:t>
            </a:r>
            <a:endParaRPr lang="en-US" altLang="zh-CN" sz="2200" b="1">
              <a:solidFill>
                <a:schemeClr val="accent2"/>
              </a:solidFill>
              <a:ea typeface="宋体" panose="02010600030101010101" pitchFamily="2" charset="-122"/>
            </a:endParaRPr>
          </a:p>
        </p:txBody>
      </p:sp>
      <p:sp>
        <p:nvSpPr>
          <p:cNvPr id="5" name="文本框 3"/>
          <p:cNvSpPr txBox="1">
            <a:spLocks noChangeArrowheads="1"/>
          </p:cNvSpPr>
          <p:nvPr/>
        </p:nvSpPr>
        <p:spPr bwMode="auto">
          <a:xfrm>
            <a:off x="371475" y="4070350"/>
            <a:ext cx="189865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1600">
                <a:solidFill>
                  <a:schemeClr val="tx1"/>
                </a:solidFill>
                <a:latin typeface="Arial" panose="020B0604020202020204" pitchFamily="34" charset="0"/>
              </a:defRPr>
            </a:lvl1pPr>
            <a:lvl2pPr marL="800100" indent="-34290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buClr>
                <a:schemeClr val="accent1"/>
              </a:buClr>
              <a:buFont typeface="Wingdings" panose="05000000000000000000" pitchFamily="2" charset="2"/>
              <a:buChar char="u"/>
            </a:pPr>
            <a:r>
              <a:rPr lang="zh-CN" altLang="en-US" sz="2200" b="1">
                <a:solidFill>
                  <a:schemeClr val="accent2"/>
                </a:solidFill>
                <a:ea typeface="宋体" panose="02010600030101010101" pitchFamily="2" charset="-122"/>
              </a:rPr>
              <a:t>异步刷新</a:t>
            </a:r>
          </a:p>
        </p:txBody>
      </p:sp>
      <p:sp>
        <p:nvSpPr>
          <p:cNvPr id="6" name="Text Box 2"/>
          <p:cNvSpPr txBox="1">
            <a:spLocks noChangeArrowheads="1"/>
          </p:cNvSpPr>
          <p:nvPr/>
        </p:nvSpPr>
        <p:spPr bwMode="auto">
          <a:xfrm>
            <a:off x="2171700" y="669925"/>
            <a:ext cx="45847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en-US" sz="2000">
                <a:latin typeface="黑体" panose="02010609060101010101" pitchFamily="49" charset="-122"/>
                <a:ea typeface="黑体" panose="02010609060101010101" pitchFamily="49" charset="-122"/>
              </a:rPr>
              <a:t>在刷新周期</a:t>
            </a:r>
            <a:r>
              <a:rPr lang="zh-CN" altLang="zh-CN" sz="2000">
                <a:latin typeface="黑体" panose="02010609060101010101" pitchFamily="49" charset="-122"/>
                <a:ea typeface="黑体" panose="02010609060101010101" pitchFamily="49" charset="-122"/>
              </a:rPr>
              <a:t>内集中安排所有</a:t>
            </a:r>
            <a:r>
              <a:rPr lang="zh-CN" altLang="en-US" sz="2000">
                <a:latin typeface="黑体" panose="02010609060101010101" pitchFamily="49" charset="-122"/>
                <a:ea typeface="黑体" panose="02010609060101010101" pitchFamily="49" charset="-122"/>
              </a:rPr>
              <a:t>行的</a:t>
            </a:r>
            <a:r>
              <a:rPr lang="zh-CN" altLang="zh-CN" sz="2000">
                <a:latin typeface="黑体" panose="02010609060101010101" pitchFamily="49" charset="-122"/>
                <a:ea typeface="黑体" panose="02010609060101010101" pitchFamily="49" charset="-122"/>
              </a:rPr>
              <a:t>刷新。</a:t>
            </a:r>
          </a:p>
        </p:txBody>
      </p:sp>
      <p:sp>
        <p:nvSpPr>
          <p:cNvPr id="7" name="Text Box 4"/>
          <p:cNvSpPr txBox="1">
            <a:spLocks noChangeArrowheads="1"/>
          </p:cNvSpPr>
          <p:nvPr/>
        </p:nvSpPr>
        <p:spPr bwMode="auto">
          <a:xfrm>
            <a:off x="4638675" y="1831975"/>
            <a:ext cx="1295400" cy="401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黑体" panose="02010609060101010101" pitchFamily="49" charset="-122"/>
                <a:ea typeface="黑体" panose="02010609060101010101" pitchFamily="49" charset="-122"/>
              </a:rPr>
              <a:t>死区</a:t>
            </a:r>
          </a:p>
        </p:txBody>
      </p:sp>
      <p:sp>
        <p:nvSpPr>
          <p:cNvPr id="8" name="Text Box 5"/>
          <p:cNvSpPr txBox="1">
            <a:spLocks noChangeArrowheads="1"/>
          </p:cNvSpPr>
          <p:nvPr/>
        </p:nvSpPr>
        <p:spPr bwMode="auto">
          <a:xfrm>
            <a:off x="6696075" y="1069975"/>
            <a:ext cx="2133600"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dirty="0">
                <a:latin typeface="黑体" panose="02010609060101010101" pitchFamily="49" charset="-122"/>
                <a:ea typeface="黑体" panose="02010609060101010101" pitchFamily="49" charset="-122"/>
              </a:rPr>
              <a:t>用在实时</a:t>
            </a:r>
            <a:r>
              <a:rPr lang="zh-CN" altLang="en-US" sz="2000" dirty="0">
                <a:latin typeface="黑体" panose="02010609060101010101" pitchFamily="49" charset="-122"/>
                <a:ea typeface="黑体" panose="02010609060101010101" pitchFamily="49" charset="-122"/>
              </a:rPr>
              <a:t>性</a:t>
            </a:r>
            <a:r>
              <a:rPr lang="zh-CN" altLang="zh-CN" sz="2000" dirty="0">
                <a:latin typeface="黑体" panose="02010609060101010101" pitchFamily="49" charset="-122"/>
                <a:ea typeface="黑体" panose="02010609060101010101" pitchFamily="49" charset="-122"/>
              </a:rPr>
              <a:t>要求不高的场合。</a:t>
            </a:r>
          </a:p>
        </p:txBody>
      </p:sp>
      <p:sp>
        <p:nvSpPr>
          <p:cNvPr id="9" name="Line 7"/>
          <p:cNvSpPr>
            <a:spLocks noChangeShapeType="1"/>
          </p:cNvSpPr>
          <p:nvPr/>
        </p:nvSpPr>
        <p:spPr bwMode="auto">
          <a:xfrm>
            <a:off x="828675" y="1984375"/>
            <a:ext cx="0" cy="38100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0" name="Group 8"/>
          <p:cNvGrpSpPr>
            <a:grpSpLocks/>
          </p:cNvGrpSpPr>
          <p:nvPr/>
        </p:nvGrpSpPr>
        <p:grpSpPr bwMode="auto">
          <a:xfrm>
            <a:off x="828675" y="1069975"/>
            <a:ext cx="5791200" cy="838200"/>
            <a:chOff x="0" y="0"/>
            <a:chExt cx="3648" cy="528"/>
          </a:xfrm>
        </p:grpSpPr>
        <p:sp>
          <p:nvSpPr>
            <p:cNvPr id="11" name="Line 9"/>
            <p:cNvSpPr>
              <a:spLocks noChangeShapeType="1"/>
            </p:cNvSpPr>
            <p:nvPr/>
          </p:nvSpPr>
          <p:spPr bwMode="auto">
            <a:xfrm>
              <a:off x="1056" y="192"/>
              <a:ext cx="528"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Line 10"/>
            <p:cNvSpPr>
              <a:spLocks noChangeShapeType="1"/>
            </p:cNvSpPr>
            <p:nvPr/>
          </p:nvSpPr>
          <p:spPr bwMode="auto">
            <a:xfrm>
              <a:off x="0" y="96"/>
              <a:ext cx="0" cy="432"/>
            </a:xfrm>
            <a:prstGeom prst="line">
              <a:avLst/>
            </a:prstGeom>
            <a:noFill/>
            <a:ln w="381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Line 11"/>
            <p:cNvSpPr>
              <a:spLocks noChangeShapeType="1"/>
            </p:cNvSpPr>
            <p:nvPr/>
          </p:nvSpPr>
          <p:spPr bwMode="auto">
            <a:xfrm>
              <a:off x="0" y="336"/>
              <a:ext cx="3648" cy="0"/>
            </a:xfrm>
            <a:prstGeom prst="line">
              <a:avLst/>
            </a:prstGeom>
            <a:noFill/>
            <a:ln w="381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4" name="Group 12"/>
            <p:cNvGrpSpPr>
              <a:grpSpLocks/>
            </p:cNvGrpSpPr>
            <p:nvPr/>
          </p:nvGrpSpPr>
          <p:grpSpPr bwMode="auto">
            <a:xfrm>
              <a:off x="480" y="0"/>
              <a:ext cx="816" cy="336"/>
              <a:chOff x="0" y="0"/>
              <a:chExt cx="816" cy="336"/>
            </a:xfrm>
          </p:grpSpPr>
          <p:sp>
            <p:nvSpPr>
              <p:cNvPr id="27" name="Text Box 13"/>
              <p:cNvSpPr txBox="1">
                <a:spLocks noChangeArrowheads="1"/>
              </p:cNvSpPr>
              <p:nvPr/>
            </p:nvSpPr>
            <p:spPr bwMode="auto">
              <a:xfrm>
                <a:off x="0" y="0"/>
                <a:ext cx="81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黑体" panose="02010609060101010101" pitchFamily="49" charset="-122"/>
                    <a:ea typeface="黑体" panose="02010609060101010101" pitchFamily="49" charset="-122"/>
                  </a:rPr>
                  <a:t>R/W</a:t>
                </a:r>
              </a:p>
            </p:txBody>
          </p:sp>
          <p:sp>
            <p:nvSpPr>
              <p:cNvPr id="28" name="Line 14"/>
              <p:cNvSpPr>
                <a:spLocks noChangeShapeType="1"/>
              </p:cNvSpPr>
              <p:nvPr/>
            </p:nvSpPr>
            <p:spPr bwMode="auto">
              <a:xfrm>
                <a:off x="480" y="96"/>
                <a:ext cx="0" cy="24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 name="Group 15"/>
            <p:cNvGrpSpPr>
              <a:grpSpLocks/>
            </p:cNvGrpSpPr>
            <p:nvPr/>
          </p:nvGrpSpPr>
          <p:grpSpPr bwMode="auto">
            <a:xfrm>
              <a:off x="1872" y="0"/>
              <a:ext cx="816" cy="336"/>
              <a:chOff x="0" y="0"/>
              <a:chExt cx="816" cy="336"/>
            </a:xfrm>
          </p:grpSpPr>
          <p:sp>
            <p:nvSpPr>
              <p:cNvPr id="25" name="Text Box 16"/>
              <p:cNvSpPr txBox="1">
                <a:spLocks noChangeArrowheads="1"/>
              </p:cNvSpPr>
              <p:nvPr/>
            </p:nvSpPr>
            <p:spPr bwMode="auto">
              <a:xfrm>
                <a:off x="0" y="0"/>
                <a:ext cx="81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黑体" panose="02010609060101010101" pitchFamily="49" charset="-122"/>
                    <a:ea typeface="黑体" panose="02010609060101010101" pitchFamily="49" charset="-122"/>
                  </a:rPr>
                  <a:t>刷新</a:t>
                </a:r>
              </a:p>
            </p:txBody>
          </p:sp>
          <p:sp>
            <p:nvSpPr>
              <p:cNvPr id="26" name="Line 17"/>
              <p:cNvSpPr>
                <a:spLocks noChangeShapeType="1"/>
              </p:cNvSpPr>
              <p:nvPr/>
            </p:nvSpPr>
            <p:spPr bwMode="auto">
              <a:xfrm>
                <a:off x="0" y="96"/>
                <a:ext cx="0" cy="24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6" name="Line 18"/>
            <p:cNvSpPr>
              <a:spLocks noChangeShapeType="1"/>
            </p:cNvSpPr>
            <p:nvPr/>
          </p:nvSpPr>
          <p:spPr bwMode="auto">
            <a:xfrm>
              <a:off x="3024" y="96"/>
              <a:ext cx="0" cy="24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7" name="Group 19"/>
            <p:cNvGrpSpPr>
              <a:grpSpLocks/>
            </p:cNvGrpSpPr>
            <p:nvPr/>
          </p:nvGrpSpPr>
          <p:grpSpPr bwMode="auto">
            <a:xfrm>
              <a:off x="0" y="0"/>
              <a:ext cx="816" cy="336"/>
              <a:chOff x="0" y="0"/>
              <a:chExt cx="816" cy="336"/>
            </a:xfrm>
          </p:grpSpPr>
          <p:sp>
            <p:nvSpPr>
              <p:cNvPr id="23" name="Text Box 20"/>
              <p:cNvSpPr txBox="1">
                <a:spLocks noChangeArrowheads="1"/>
              </p:cNvSpPr>
              <p:nvPr/>
            </p:nvSpPr>
            <p:spPr bwMode="auto">
              <a:xfrm>
                <a:off x="0" y="0"/>
                <a:ext cx="81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黑体" panose="02010609060101010101" pitchFamily="49" charset="-122"/>
                    <a:ea typeface="黑体" panose="02010609060101010101" pitchFamily="49" charset="-122"/>
                  </a:rPr>
                  <a:t>R/W</a:t>
                </a:r>
              </a:p>
            </p:txBody>
          </p:sp>
          <p:sp>
            <p:nvSpPr>
              <p:cNvPr id="24" name="Line 21"/>
              <p:cNvSpPr>
                <a:spLocks noChangeShapeType="1"/>
              </p:cNvSpPr>
              <p:nvPr/>
            </p:nvSpPr>
            <p:spPr bwMode="auto">
              <a:xfrm>
                <a:off x="480" y="96"/>
                <a:ext cx="0" cy="24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8" name="Group 22"/>
            <p:cNvGrpSpPr>
              <a:grpSpLocks/>
            </p:cNvGrpSpPr>
            <p:nvPr/>
          </p:nvGrpSpPr>
          <p:grpSpPr bwMode="auto">
            <a:xfrm>
              <a:off x="2448" y="0"/>
              <a:ext cx="816" cy="336"/>
              <a:chOff x="0" y="0"/>
              <a:chExt cx="816" cy="336"/>
            </a:xfrm>
          </p:grpSpPr>
          <p:sp>
            <p:nvSpPr>
              <p:cNvPr id="21" name="Text Box 23"/>
              <p:cNvSpPr txBox="1">
                <a:spLocks noChangeArrowheads="1"/>
              </p:cNvSpPr>
              <p:nvPr/>
            </p:nvSpPr>
            <p:spPr bwMode="auto">
              <a:xfrm>
                <a:off x="0" y="0"/>
                <a:ext cx="81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黑体" panose="02010609060101010101" pitchFamily="49" charset="-122"/>
                    <a:ea typeface="黑体" panose="02010609060101010101" pitchFamily="49" charset="-122"/>
                  </a:rPr>
                  <a:t>刷新</a:t>
                </a:r>
              </a:p>
            </p:txBody>
          </p:sp>
          <p:sp>
            <p:nvSpPr>
              <p:cNvPr id="22" name="Line 24"/>
              <p:cNvSpPr>
                <a:spLocks noChangeShapeType="1"/>
              </p:cNvSpPr>
              <p:nvPr/>
            </p:nvSpPr>
            <p:spPr bwMode="auto">
              <a:xfrm>
                <a:off x="0" y="96"/>
                <a:ext cx="0" cy="24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9" name="Line 25"/>
            <p:cNvSpPr>
              <a:spLocks noChangeShapeType="1"/>
            </p:cNvSpPr>
            <p:nvPr/>
          </p:nvSpPr>
          <p:spPr bwMode="auto">
            <a:xfrm>
              <a:off x="3120" y="192"/>
              <a:ext cx="528"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 name="Line 26"/>
            <p:cNvSpPr>
              <a:spLocks noChangeShapeType="1"/>
            </p:cNvSpPr>
            <p:nvPr/>
          </p:nvSpPr>
          <p:spPr bwMode="auto">
            <a:xfrm>
              <a:off x="3648" y="96"/>
              <a:ext cx="0" cy="432"/>
            </a:xfrm>
            <a:prstGeom prst="line">
              <a:avLst/>
            </a:prstGeom>
            <a:noFill/>
            <a:ln w="381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9" name="Line 27"/>
          <p:cNvSpPr>
            <a:spLocks noChangeShapeType="1"/>
          </p:cNvSpPr>
          <p:nvPr/>
        </p:nvSpPr>
        <p:spPr bwMode="auto">
          <a:xfrm>
            <a:off x="4333875" y="1831975"/>
            <a:ext cx="2209800" cy="0"/>
          </a:xfrm>
          <a:prstGeom prst="line">
            <a:avLst/>
          </a:prstGeom>
          <a:noFill/>
          <a:ln w="28575" cap="sq">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 name="Line 28"/>
          <p:cNvSpPr>
            <a:spLocks noChangeShapeType="1"/>
          </p:cNvSpPr>
          <p:nvPr/>
        </p:nvSpPr>
        <p:spPr bwMode="auto">
          <a:xfrm flipH="1">
            <a:off x="828675" y="1831975"/>
            <a:ext cx="2209800" cy="0"/>
          </a:xfrm>
          <a:prstGeom prst="line">
            <a:avLst/>
          </a:prstGeom>
          <a:noFill/>
          <a:ln w="28575" cap="sq">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 name="Text Box 29"/>
          <p:cNvSpPr txBox="1">
            <a:spLocks noChangeArrowheads="1"/>
          </p:cNvSpPr>
          <p:nvPr/>
        </p:nvSpPr>
        <p:spPr bwMode="auto">
          <a:xfrm>
            <a:off x="3343275" y="1527175"/>
            <a:ext cx="1295400" cy="401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en-US" altLang="zh-CN" sz="2000">
                <a:latin typeface="黑体" panose="02010609060101010101" pitchFamily="49" charset="-122"/>
                <a:ea typeface="黑体" panose="02010609060101010101" pitchFamily="49" charset="-122"/>
              </a:rPr>
              <a:t>64</a:t>
            </a:r>
            <a:r>
              <a:rPr lang="zh-CN" altLang="zh-CN" sz="2000">
                <a:latin typeface="黑体" panose="02010609060101010101" pitchFamily="49" charset="-122"/>
                <a:ea typeface="黑体" panose="02010609060101010101" pitchFamily="49" charset="-122"/>
              </a:rPr>
              <a:t>ms</a:t>
            </a:r>
          </a:p>
        </p:txBody>
      </p:sp>
      <p:sp>
        <p:nvSpPr>
          <p:cNvPr id="32" name="Line 30"/>
          <p:cNvSpPr>
            <a:spLocks noChangeShapeType="1"/>
          </p:cNvSpPr>
          <p:nvPr/>
        </p:nvSpPr>
        <p:spPr bwMode="auto">
          <a:xfrm>
            <a:off x="1590675" y="1984375"/>
            <a:ext cx="0" cy="38100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 name="Text Box 31"/>
          <p:cNvSpPr txBox="1">
            <a:spLocks noChangeArrowheads="1"/>
          </p:cNvSpPr>
          <p:nvPr/>
        </p:nvSpPr>
        <p:spPr bwMode="auto">
          <a:xfrm>
            <a:off x="828675" y="1908175"/>
            <a:ext cx="1295400" cy="401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黑体" panose="02010609060101010101" pitchFamily="49" charset="-122"/>
                <a:ea typeface="黑体" panose="02010609060101010101" pitchFamily="49" charset="-122"/>
              </a:rPr>
              <a:t>50ns</a:t>
            </a:r>
          </a:p>
        </p:txBody>
      </p:sp>
      <p:sp>
        <p:nvSpPr>
          <p:cNvPr id="34" name="Line 32"/>
          <p:cNvSpPr>
            <a:spLocks noChangeShapeType="1"/>
          </p:cNvSpPr>
          <p:nvPr/>
        </p:nvSpPr>
        <p:spPr bwMode="auto">
          <a:xfrm>
            <a:off x="371475" y="2136775"/>
            <a:ext cx="457200" cy="0"/>
          </a:xfrm>
          <a:prstGeom prst="line">
            <a:avLst/>
          </a:prstGeom>
          <a:noFill/>
          <a:ln w="28575" cap="sq">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 name="Line 33"/>
          <p:cNvSpPr>
            <a:spLocks noChangeShapeType="1"/>
          </p:cNvSpPr>
          <p:nvPr/>
        </p:nvSpPr>
        <p:spPr bwMode="auto">
          <a:xfrm>
            <a:off x="1590675" y="2136775"/>
            <a:ext cx="457200" cy="0"/>
          </a:xfrm>
          <a:prstGeom prst="line">
            <a:avLst/>
          </a:prstGeom>
          <a:noFill/>
          <a:ln w="28575" cap="sq">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 name="Line 34"/>
          <p:cNvSpPr>
            <a:spLocks noChangeShapeType="1"/>
          </p:cNvSpPr>
          <p:nvPr/>
        </p:nvSpPr>
        <p:spPr bwMode="auto">
          <a:xfrm>
            <a:off x="3800475" y="1984375"/>
            <a:ext cx="0" cy="38100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 name="Line 35"/>
          <p:cNvSpPr>
            <a:spLocks noChangeShapeType="1"/>
          </p:cNvSpPr>
          <p:nvPr/>
        </p:nvSpPr>
        <p:spPr bwMode="auto">
          <a:xfrm>
            <a:off x="6619875" y="1984375"/>
            <a:ext cx="0" cy="38100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 name="Line 36"/>
          <p:cNvSpPr>
            <a:spLocks noChangeShapeType="1"/>
          </p:cNvSpPr>
          <p:nvPr/>
        </p:nvSpPr>
        <p:spPr bwMode="auto">
          <a:xfrm>
            <a:off x="3876675" y="2136775"/>
            <a:ext cx="762000" cy="0"/>
          </a:xfrm>
          <a:prstGeom prst="line">
            <a:avLst/>
          </a:prstGeom>
          <a:noFill/>
          <a:ln w="28575" cap="sq">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 name="Line 37"/>
          <p:cNvSpPr>
            <a:spLocks noChangeShapeType="1"/>
          </p:cNvSpPr>
          <p:nvPr/>
        </p:nvSpPr>
        <p:spPr bwMode="auto">
          <a:xfrm>
            <a:off x="5476875" y="2136775"/>
            <a:ext cx="1143000" cy="0"/>
          </a:xfrm>
          <a:prstGeom prst="line">
            <a:avLst/>
          </a:prstGeom>
          <a:noFill/>
          <a:ln w="28575" cap="sq">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 name="文本框 3"/>
          <p:cNvSpPr txBox="1">
            <a:spLocks noChangeArrowheads="1"/>
          </p:cNvSpPr>
          <p:nvPr/>
        </p:nvSpPr>
        <p:spPr bwMode="auto">
          <a:xfrm>
            <a:off x="373063" y="2516188"/>
            <a:ext cx="189865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1600">
                <a:solidFill>
                  <a:schemeClr val="tx1"/>
                </a:solidFill>
                <a:latin typeface="Arial" panose="020B0604020202020204" pitchFamily="34" charset="0"/>
              </a:defRPr>
            </a:lvl1pPr>
            <a:lvl2pPr marL="800100" indent="-34290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buClr>
                <a:schemeClr val="accent1"/>
              </a:buClr>
              <a:buFont typeface="Wingdings" panose="05000000000000000000" pitchFamily="2" charset="2"/>
              <a:buChar char="u"/>
            </a:pPr>
            <a:r>
              <a:rPr lang="zh-CN" altLang="en-US" sz="2200" b="1">
                <a:solidFill>
                  <a:schemeClr val="accent2"/>
                </a:solidFill>
                <a:ea typeface="宋体" panose="02010600030101010101" pitchFamily="2" charset="-122"/>
              </a:rPr>
              <a:t>分散刷新</a:t>
            </a:r>
            <a:endParaRPr lang="en-US" altLang="zh-CN" sz="2200" b="1">
              <a:solidFill>
                <a:schemeClr val="accent2"/>
              </a:solidFill>
              <a:ea typeface="宋体" panose="02010600030101010101" pitchFamily="2" charset="-122"/>
            </a:endParaRPr>
          </a:p>
        </p:txBody>
      </p:sp>
      <p:sp>
        <p:nvSpPr>
          <p:cNvPr id="41" name="Text Box 39"/>
          <p:cNvSpPr txBox="1">
            <a:spLocks noChangeArrowheads="1"/>
          </p:cNvSpPr>
          <p:nvPr/>
        </p:nvSpPr>
        <p:spPr bwMode="auto">
          <a:xfrm>
            <a:off x="2297113" y="2516188"/>
            <a:ext cx="487370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dirty="0">
                <a:latin typeface="黑体" panose="02010609060101010101" pitchFamily="49" charset="-122"/>
                <a:ea typeface="黑体" panose="02010609060101010101" pitchFamily="49" charset="-122"/>
              </a:rPr>
              <a:t>各</a:t>
            </a:r>
            <a:r>
              <a:rPr lang="zh-CN" altLang="en-US" sz="2000" dirty="0">
                <a:latin typeface="黑体" panose="02010609060101010101" pitchFamily="49" charset="-122"/>
                <a:ea typeface="黑体" panose="02010609060101010101" pitchFamily="49" charset="-122"/>
              </a:rPr>
              <a:t>行的</a:t>
            </a:r>
            <a:r>
              <a:rPr lang="zh-CN" altLang="zh-CN" sz="2000" dirty="0">
                <a:latin typeface="黑体" panose="02010609060101010101" pitchFamily="49" charset="-122"/>
                <a:ea typeface="黑体" panose="02010609060101010101" pitchFamily="49" charset="-122"/>
              </a:rPr>
              <a:t>刷新分散安排在</a:t>
            </a:r>
            <a:r>
              <a:rPr lang="zh-CN" altLang="en-US" sz="2000" dirty="0">
                <a:latin typeface="黑体" panose="02010609060101010101" pitchFamily="49" charset="-122"/>
                <a:ea typeface="黑体" panose="02010609060101010101" pitchFamily="49" charset="-122"/>
              </a:rPr>
              <a:t>每个</a:t>
            </a:r>
            <a:r>
              <a:rPr lang="zh-CN" altLang="zh-CN" sz="2000" dirty="0">
                <a:latin typeface="黑体" panose="02010609060101010101" pitchFamily="49" charset="-122"/>
                <a:ea typeface="黑体" panose="02010609060101010101" pitchFamily="49" charset="-122"/>
              </a:rPr>
              <a:t>存取周期中。</a:t>
            </a:r>
          </a:p>
        </p:txBody>
      </p:sp>
      <p:grpSp>
        <p:nvGrpSpPr>
          <p:cNvPr id="42" name="Group 40"/>
          <p:cNvGrpSpPr>
            <a:grpSpLocks/>
          </p:cNvGrpSpPr>
          <p:nvPr/>
        </p:nvGrpSpPr>
        <p:grpSpPr bwMode="auto">
          <a:xfrm>
            <a:off x="860425" y="2908300"/>
            <a:ext cx="5791200" cy="838200"/>
            <a:chOff x="0" y="0"/>
            <a:chExt cx="3648" cy="528"/>
          </a:xfrm>
        </p:grpSpPr>
        <p:sp>
          <p:nvSpPr>
            <p:cNvPr id="43" name="Line 41"/>
            <p:cNvSpPr>
              <a:spLocks noChangeShapeType="1"/>
            </p:cNvSpPr>
            <p:nvPr/>
          </p:nvSpPr>
          <p:spPr bwMode="auto">
            <a:xfrm>
              <a:off x="0" y="96"/>
              <a:ext cx="0" cy="432"/>
            </a:xfrm>
            <a:prstGeom prst="line">
              <a:avLst/>
            </a:prstGeom>
            <a:noFill/>
            <a:ln w="381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 name="Line 42"/>
            <p:cNvSpPr>
              <a:spLocks noChangeShapeType="1"/>
            </p:cNvSpPr>
            <p:nvPr/>
          </p:nvSpPr>
          <p:spPr bwMode="auto">
            <a:xfrm>
              <a:off x="0" y="336"/>
              <a:ext cx="3648" cy="0"/>
            </a:xfrm>
            <a:prstGeom prst="line">
              <a:avLst/>
            </a:prstGeom>
            <a:noFill/>
            <a:ln w="381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45" name="Group 43"/>
            <p:cNvGrpSpPr>
              <a:grpSpLocks/>
            </p:cNvGrpSpPr>
            <p:nvPr/>
          </p:nvGrpSpPr>
          <p:grpSpPr bwMode="auto">
            <a:xfrm>
              <a:off x="1104" y="0"/>
              <a:ext cx="816" cy="336"/>
              <a:chOff x="0" y="0"/>
              <a:chExt cx="816" cy="336"/>
            </a:xfrm>
          </p:grpSpPr>
          <p:sp>
            <p:nvSpPr>
              <p:cNvPr id="58" name="Text Box 44"/>
              <p:cNvSpPr txBox="1">
                <a:spLocks noChangeArrowheads="1"/>
              </p:cNvSpPr>
              <p:nvPr/>
            </p:nvSpPr>
            <p:spPr bwMode="auto">
              <a:xfrm>
                <a:off x="0" y="0"/>
                <a:ext cx="81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黑体" panose="02010609060101010101" pitchFamily="49" charset="-122"/>
                    <a:ea typeface="黑体" panose="02010609060101010101" pitchFamily="49" charset="-122"/>
                  </a:rPr>
                  <a:t>R/W</a:t>
                </a:r>
              </a:p>
            </p:txBody>
          </p:sp>
          <p:sp>
            <p:nvSpPr>
              <p:cNvPr id="59" name="Line 45"/>
              <p:cNvSpPr>
                <a:spLocks noChangeShapeType="1"/>
              </p:cNvSpPr>
              <p:nvPr/>
            </p:nvSpPr>
            <p:spPr bwMode="auto">
              <a:xfrm>
                <a:off x="480" y="96"/>
                <a:ext cx="0" cy="24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6" name="Group 46"/>
            <p:cNvGrpSpPr>
              <a:grpSpLocks/>
            </p:cNvGrpSpPr>
            <p:nvPr/>
          </p:nvGrpSpPr>
          <p:grpSpPr bwMode="auto">
            <a:xfrm>
              <a:off x="480" y="0"/>
              <a:ext cx="816" cy="336"/>
              <a:chOff x="0" y="0"/>
              <a:chExt cx="816" cy="336"/>
            </a:xfrm>
          </p:grpSpPr>
          <p:sp>
            <p:nvSpPr>
              <p:cNvPr id="56" name="Text Box 47"/>
              <p:cNvSpPr txBox="1">
                <a:spLocks noChangeArrowheads="1"/>
              </p:cNvSpPr>
              <p:nvPr/>
            </p:nvSpPr>
            <p:spPr bwMode="auto">
              <a:xfrm>
                <a:off x="0" y="0"/>
                <a:ext cx="81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黑体" panose="02010609060101010101" pitchFamily="49" charset="-122"/>
                    <a:ea typeface="黑体" panose="02010609060101010101" pitchFamily="49" charset="-122"/>
                  </a:rPr>
                  <a:t>刷新</a:t>
                </a:r>
              </a:p>
            </p:txBody>
          </p:sp>
          <p:sp>
            <p:nvSpPr>
              <p:cNvPr id="57" name="Line 48"/>
              <p:cNvSpPr>
                <a:spLocks noChangeShapeType="1"/>
              </p:cNvSpPr>
              <p:nvPr/>
            </p:nvSpPr>
            <p:spPr bwMode="auto">
              <a:xfrm>
                <a:off x="0" y="96"/>
                <a:ext cx="0" cy="24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7" name="Line 49"/>
            <p:cNvSpPr>
              <a:spLocks noChangeShapeType="1"/>
            </p:cNvSpPr>
            <p:nvPr/>
          </p:nvSpPr>
          <p:spPr bwMode="auto">
            <a:xfrm>
              <a:off x="1056" y="96"/>
              <a:ext cx="0" cy="24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48" name="Group 50"/>
            <p:cNvGrpSpPr>
              <a:grpSpLocks/>
            </p:cNvGrpSpPr>
            <p:nvPr/>
          </p:nvGrpSpPr>
          <p:grpSpPr bwMode="auto">
            <a:xfrm>
              <a:off x="0" y="0"/>
              <a:ext cx="816" cy="336"/>
              <a:chOff x="0" y="0"/>
              <a:chExt cx="816" cy="336"/>
            </a:xfrm>
          </p:grpSpPr>
          <p:sp>
            <p:nvSpPr>
              <p:cNvPr id="54" name="Text Box 51"/>
              <p:cNvSpPr txBox="1">
                <a:spLocks noChangeArrowheads="1"/>
              </p:cNvSpPr>
              <p:nvPr/>
            </p:nvSpPr>
            <p:spPr bwMode="auto">
              <a:xfrm>
                <a:off x="0" y="0"/>
                <a:ext cx="81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黑体" panose="02010609060101010101" pitchFamily="49" charset="-122"/>
                    <a:ea typeface="黑体" panose="02010609060101010101" pitchFamily="49" charset="-122"/>
                  </a:rPr>
                  <a:t>R/W</a:t>
                </a:r>
              </a:p>
            </p:txBody>
          </p:sp>
          <p:sp>
            <p:nvSpPr>
              <p:cNvPr id="55" name="Line 52"/>
              <p:cNvSpPr>
                <a:spLocks noChangeShapeType="1"/>
              </p:cNvSpPr>
              <p:nvPr/>
            </p:nvSpPr>
            <p:spPr bwMode="auto">
              <a:xfrm>
                <a:off x="480" y="96"/>
                <a:ext cx="0" cy="24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9" name="Group 53"/>
            <p:cNvGrpSpPr>
              <a:grpSpLocks/>
            </p:cNvGrpSpPr>
            <p:nvPr/>
          </p:nvGrpSpPr>
          <p:grpSpPr bwMode="auto">
            <a:xfrm>
              <a:off x="1584" y="0"/>
              <a:ext cx="816" cy="336"/>
              <a:chOff x="0" y="0"/>
              <a:chExt cx="816" cy="336"/>
            </a:xfrm>
          </p:grpSpPr>
          <p:sp>
            <p:nvSpPr>
              <p:cNvPr id="52" name="Text Box 54"/>
              <p:cNvSpPr txBox="1">
                <a:spLocks noChangeArrowheads="1"/>
              </p:cNvSpPr>
              <p:nvPr/>
            </p:nvSpPr>
            <p:spPr bwMode="auto">
              <a:xfrm>
                <a:off x="0" y="0"/>
                <a:ext cx="81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黑体" panose="02010609060101010101" pitchFamily="49" charset="-122"/>
                    <a:ea typeface="黑体" panose="02010609060101010101" pitchFamily="49" charset="-122"/>
                  </a:rPr>
                  <a:t>刷新</a:t>
                </a:r>
              </a:p>
            </p:txBody>
          </p:sp>
          <p:sp>
            <p:nvSpPr>
              <p:cNvPr id="53" name="Line 55"/>
              <p:cNvSpPr>
                <a:spLocks noChangeShapeType="1"/>
              </p:cNvSpPr>
              <p:nvPr/>
            </p:nvSpPr>
            <p:spPr bwMode="auto">
              <a:xfrm>
                <a:off x="0" y="96"/>
                <a:ext cx="0" cy="24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0" name="Line 56"/>
            <p:cNvSpPr>
              <a:spLocks noChangeShapeType="1"/>
            </p:cNvSpPr>
            <p:nvPr/>
          </p:nvSpPr>
          <p:spPr bwMode="auto">
            <a:xfrm>
              <a:off x="2256" y="192"/>
              <a:ext cx="528" cy="0"/>
            </a:xfrm>
            <a:prstGeom prst="line">
              <a:avLst/>
            </a:prstGeom>
            <a:noFill/>
            <a:ln w="285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 name="Line 57"/>
            <p:cNvSpPr>
              <a:spLocks noChangeShapeType="1"/>
            </p:cNvSpPr>
            <p:nvPr/>
          </p:nvSpPr>
          <p:spPr bwMode="auto">
            <a:xfrm>
              <a:off x="2160" y="96"/>
              <a:ext cx="0" cy="24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60" name="Text Box 58"/>
          <p:cNvSpPr txBox="1">
            <a:spLocks noChangeArrowheads="1"/>
          </p:cNvSpPr>
          <p:nvPr/>
        </p:nvSpPr>
        <p:spPr bwMode="auto">
          <a:xfrm>
            <a:off x="1165225" y="3413125"/>
            <a:ext cx="12954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黑体" panose="02010609060101010101" pitchFamily="49" charset="-122"/>
                <a:ea typeface="黑体" panose="02010609060101010101" pitchFamily="49" charset="-122"/>
              </a:rPr>
              <a:t>100ns</a:t>
            </a:r>
          </a:p>
        </p:txBody>
      </p:sp>
      <p:sp>
        <p:nvSpPr>
          <p:cNvPr id="61" name="Line 59"/>
          <p:cNvSpPr>
            <a:spLocks noChangeShapeType="1"/>
          </p:cNvSpPr>
          <p:nvPr/>
        </p:nvSpPr>
        <p:spPr bwMode="auto">
          <a:xfrm>
            <a:off x="2536825" y="3489325"/>
            <a:ext cx="0" cy="38100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 name="Line 60"/>
          <p:cNvSpPr>
            <a:spLocks noChangeShapeType="1"/>
          </p:cNvSpPr>
          <p:nvPr/>
        </p:nvSpPr>
        <p:spPr bwMode="auto">
          <a:xfrm>
            <a:off x="860425" y="3641725"/>
            <a:ext cx="381000" cy="0"/>
          </a:xfrm>
          <a:prstGeom prst="line">
            <a:avLst/>
          </a:prstGeom>
          <a:noFill/>
          <a:ln w="28575" cap="sq">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 name="Line 61"/>
          <p:cNvSpPr>
            <a:spLocks noChangeShapeType="1"/>
          </p:cNvSpPr>
          <p:nvPr/>
        </p:nvSpPr>
        <p:spPr bwMode="auto">
          <a:xfrm>
            <a:off x="2079625" y="3641725"/>
            <a:ext cx="457200" cy="0"/>
          </a:xfrm>
          <a:prstGeom prst="line">
            <a:avLst/>
          </a:prstGeom>
          <a:noFill/>
          <a:ln w="28575" cap="sq">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 name="Text Box 62"/>
          <p:cNvSpPr txBox="1">
            <a:spLocks noChangeArrowheads="1"/>
          </p:cNvSpPr>
          <p:nvPr/>
        </p:nvSpPr>
        <p:spPr bwMode="auto">
          <a:xfrm>
            <a:off x="6910388" y="3281363"/>
            <a:ext cx="21336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黑体" panose="02010609060101010101" pitchFamily="49" charset="-122"/>
                <a:ea typeface="黑体" panose="02010609060101010101" pitchFamily="49" charset="-122"/>
              </a:rPr>
              <a:t>用在低速系统中。</a:t>
            </a:r>
          </a:p>
        </p:txBody>
      </p:sp>
      <p:sp>
        <p:nvSpPr>
          <p:cNvPr id="65" name="Text Box 10"/>
          <p:cNvSpPr txBox="1">
            <a:spLocks noChangeArrowheads="1"/>
          </p:cNvSpPr>
          <p:nvPr/>
        </p:nvSpPr>
        <p:spPr bwMode="auto">
          <a:xfrm>
            <a:off x="1920875" y="4048125"/>
            <a:ext cx="7223125"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lnSpc>
                <a:spcPct val="130000"/>
              </a:lnSpc>
              <a:spcBef>
                <a:spcPct val="50000"/>
              </a:spcBef>
              <a:buSzTx/>
              <a:buFontTx/>
              <a:buNone/>
            </a:pPr>
            <a:r>
              <a:rPr lang="zh-CN" altLang="en-US" sz="2000" dirty="0">
                <a:latin typeface="黑体" panose="02010609060101010101" pitchFamily="49" charset="-122"/>
                <a:ea typeface="黑体" panose="02010609060101010101" pitchFamily="49" charset="-122"/>
              </a:rPr>
              <a:t>所有行</a:t>
            </a:r>
            <a:r>
              <a:rPr lang="zh-CN" altLang="zh-CN" sz="2000" dirty="0">
                <a:latin typeface="黑体" panose="02010609060101010101" pitchFamily="49" charset="-122"/>
                <a:ea typeface="黑体" panose="02010609060101010101" pitchFamily="49" charset="-122"/>
              </a:rPr>
              <a:t>刷新分散安排在</a:t>
            </a:r>
            <a:r>
              <a:rPr lang="en-US" altLang="zh-CN" sz="2000" dirty="0">
                <a:latin typeface="黑体" panose="02010609060101010101" pitchFamily="49" charset="-122"/>
                <a:ea typeface="黑体" panose="02010609060101010101" pitchFamily="49" charset="-122"/>
              </a:rPr>
              <a:t>1</a:t>
            </a:r>
            <a:r>
              <a:rPr lang="zh-CN" altLang="en-US" sz="2000" dirty="0">
                <a:latin typeface="黑体" panose="02010609060101010101" pitchFamily="49" charset="-122"/>
                <a:ea typeface="黑体" panose="02010609060101010101" pitchFamily="49" charset="-122"/>
              </a:rPr>
              <a:t>个刷新周期</a:t>
            </a:r>
            <a:r>
              <a:rPr lang="zh-CN" altLang="zh-CN" sz="2000" dirty="0">
                <a:latin typeface="黑体" panose="02010609060101010101" pitchFamily="49" charset="-122"/>
                <a:ea typeface="黑体" panose="02010609060101010101" pitchFamily="49" charset="-122"/>
              </a:rPr>
              <a:t>内,</a:t>
            </a:r>
            <a:r>
              <a:rPr lang="zh-CN" altLang="zh-CN" sz="2000" dirty="0">
                <a:latin typeface="Times New Roman" panose="02020603050405020304" pitchFamily="18" charset="0"/>
                <a:ea typeface="黑体" panose="02010609060101010101" pitchFamily="49" charset="-122"/>
              </a:rPr>
              <a:t>每隔一段时间刷新一行</a:t>
            </a:r>
            <a:r>
              <a:rPr lang="zh-CN" altLang="zh-CN" sz="2000" dirty="0">
                <a:latin typeface="黑体" panose="02010609060101010101" pitchFamily="49" charset="-122"/>
                <a:ea typeface="黑体" panose="02010609060101010101" pitchFamily="49" charset="-122"/>
              </a:rPr>
              <a:t>。</a:t>
            </a:r>
          </a:p>
        </p:txBody>
      </p:sp>
      <p:sp>
        <p:nvSpPr>
          <p:cNvPr id="66" name="Text Box 2"/>
          <p:cNvSpPr txBox="1">
            <a:spLocks noChangeArrowheads="1"/>
          </p:cNvSpPr>
          <p:nvPr/>
        </p:nvSpPr>
        <p:spPr bwMode="auto">
          <a:xfrm>
            <a:off x="1293813" y="4749800"/>
            <a:ext cx="12954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en-US" altLang="zh-CN" sz="2000">
                <a:latin typeface="黑体" panose="02010609060101010101" pitchFamily="49" charset="-122"/>
                <a:ea typeface="黑体" panose="02010609060101010101" pitchFamily="49" charset="-122"/>
              </a:rPr>
              <a:t>4096</a:t>
            </a:r>
            <a:r>
              <a:rPr lang="zh-CN" altLang="zh-CN" sz="2000">
                <a:latin typeface="黑体" panose="02010609060101010101" pitchFamily="49" charset="-122"/>
                <a:ea typeface="黑体" panose="02010609060101010101" pitchFamily="49" charset="-122"/>
              </a:rPr>
              <a:t>行</a:t>
            </a:r>
          </a:p>
        </p:txBody>
      </p:sp>
      <p:sp>
        <p:nvSpPr>
          <p:cNvPr id="67" name="Text Box 3"/>
          <p:cNvSpPr txBox="1">
            <a:spLocks noChangeArrowheads="1"/>
          </p:cNvSpPr>
          <p:nvPr/>
        </p:nvSpPr>
        <p:spPr bwMode="auto">
          <a:xfrm>
            <a:off x="1446213" y="4368800"/>
            <a:ext cx="9906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en-US" altLang="zh-CN" sz="2000">
                <a:latin typeface="黑体" panose="02010609060101010101" pitchFamily="49" charset="-122"/>
                <a:ea typeface="黑体" panose="02010609060101010101" pitchFamily="49" charset="-122"/>
              </a:rPr>
              <a:t>64</a:t>
            </a:r>
            <a:r>
              <a:rPr lang="zh-CN" altLang="zh-CN" sz="2000">
                <a:latin typeface="黑体" panose="02010609060101010101" pitchFamily="49" charset="-122"/>
                <a:ea typeface="黑体" panose="02010609060101010101" pitchFamily="49" charset="-122"/>
              </a:rPr>
              <a:t>ms</a:t>
            </a:r>
          </a:p>
        </p:txBody>
      </p:sp>
      <p:sp>
        <p:nvSpPr>
          <p:cNvPr id="68" name="Text Box 9"/>
          <p:cNvSpPr txBox="1">
            <a:spLocks noChangeArrowheads="1"/>
          </p:cNvSpPr>
          <p:nvPr/>
        </p:nvSpPr>
        <p:spPr bwMode="auto">
          <a:xfrm>
            <a:off x="625475" y="4514850"/>
            <a:ext cx="71755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黑体" panose="02010609060101010101" pitchFamily="49" charset="-122"/>
                <a:ea typeface="黑体" panose="02010609060101010101" pitchFamily="49" charset="-122"/>
              </a:rPr>
              <a:t>例</a:t>
            </a:r>
            <a:r>
              <a:rPr lang="zh-CN" altLang="en-US" sz="2000">
                <a:latin typeface="黑体" panose="02010609060101010101" pitchFamily="49" charset="-122"/>
                <a:ea typeface="黑体" panose="02010609060101010101" pitchFamily="49" charset="-122"/>
              </a:rPr>
              <a:t>如</a:t>
            </a:r>
            <a:r>
              <a:rPr lang="zh-CN" altLang="zh-CN" sz="2000">
                <a:latin typeface="黑体" panose="02010609060101010101" pitchFamily="49" charset="-122"/>
                <a:ea typeface="黑体" panose="02010609060101010101" pitchFamily="49" charset="-122"/>
              </a:rPr>
              <a:t>：</a:t>
            </a:r>
          </a:p>
        </p:txBody>
      </p:sp>
      <p:sp>
        <p:nvSpPr>
          <p:cNvPr id="69" name="Line 12"/>
          <p:cNvSpPr>
            <a:spLocks noChangeShapeType="1"/>
          </p:cNvSpPr>
          <p:nvPr/>
        </p:nvSpPr>
        <p:spPr bwMode="auto">
          <a:xfrm>
            <a:off x="1417638" y="4770438"/>
            <a:ext cx="658812" cy="635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 name="Text Box 13"/>
          <p:cNvSpPr txBox="1">
            <a:spLocks noChangeArrowheads="1"/>
          </p:cNvSpPr>
          <p:nvPr/>
        </p:nvSpPr>
        <p:spPr bwMode="auto">
          <a:xfrm>
            <a:off x="2033588" y="4559300"/>
            <a:ext cx="15240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黑体" panose="02010609060101010101" pitchFamily="49" charset="-122"/>
                <a:ea typeface="黑体" panose="02010609060101010101" pitchFamily="49" charset="-122"/>
              </a:rPr>
              <a:t>≈15.6微秒</a:t>
            </a:r>
            <a:endParaRPr lang="zh-CN" altLang="zh-CN" sz="2000">
              <a:latin typeface="宋体" panose="02010600030101010101" pitchFamily="2" charset="-122"/>
              <a:ea typeface="宋体" panose="02010600030101010101" pitchFamily="2" charset="-122"/>
            </a:endParaRPr>
          </a:p>
        </p:txBody>
      </p:sp>
      <p:sp>
        <p:nvSpPr>
          <p:cNvPr id="71" name="Text Box 14"/>
          <p:cNvSpPr txBox="1">
            <a:spLocks noChangeArrowheads="1"/>
          </p:cNvSpPr>
          <p:nvPr/>
        </p:nvSpPr>
        <p:spPr bwMode="auto">
          <a:xfrm>
            <a:off x="3495675" y="4570413"/>
            <a:ext cx="5334000"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黑体" panose="02010609060101010101" pitchFamily="49" charset="-122"/>
                <a:ea typeface="黑体" panose="02010609060101010101" pitchFamily="49" charset="-122"/>
              </a:rPr>
              <a:t>平均</a:t>
            </a:r>
            <a:r>
              <a:rPr lang="zh-CN" altLang="zh-CN" sz="2000">
                <a:solidFill>
                  <a:schemeClr val="accent2"/>
                </a:solidFill>
                <a:latin typeface="黑体" panose="02010609060101010101" pitchFamily="49" charset="-122"/>
                <a:ea typeface="黑体" panose="02010609060101010101" pitchFamily="49" charset="-122"/>
              </a:rPr>
              <a:t>15.6</a:t>
            </a:r>
            <a:r>
              <a:rPr lang="en-US" altLang="zh-CN" sz="2000" b="0">
                <a:solidFill>
                  <a:schemeClr val="accent2"/>
                </a:solidFill>
                <a:latin typeface="Times New Roman" panose="02020603050405020304" pitchFamily="18" charset="0"/>
                <a:ea typeface="黑体" panose="02010609060101010101" pitchFamily="49" charset="-122"/>
              </a:rPr>
              <a:t>μs</a:t>
            </a:r>
            <a:r>
              <a:rPr lang="zh-CN" altLang="zh-CN" sz="2000">
                <a:latin typeface="黑体" panose="02010609060101010101" pitchFamily="49" charset="-122"/>
                <a:ea typeface="黑体" panose="02010609060101010101" pitchFamily="49" charset="-122"/>
              </a:rPr>
              <a:t>提一次刷新请求刷新1行，</a:t>
            </a:r>
            <a:r>
              <a:rPr lang="en-US" altLang="zh-CN" sz="2000">
                <a:solidFill>
                  <a:schemeClr val="accent2"/>
                </a:solidFill>
                <a:latin typeface="黑体" panose="02010609060101010101" pitchFamily="49" charset="-122"/>
                <a:ea typeface="黑体" panose="02010609060101010101" pitchFamily="49" charset="-122"/>
              </a:rPr>
              <a:t>64</a:t>
            </a:r>
            <a:r>
              <a:rPr lang="zh-CN" altLang="zh-CN" sz="2000">
                <a:solidFill>
                  <a:schemeClr val="accent2"/>
                </a:solidFill>
                <a:latin typeface="Times New Roman" panose="02020603050405020304" pitchFamily="18" charset="0"/>
                <a:ea typeface="黑体" panose="02010609060101010101" pitchFamily="49" charset="-122"/>
              </a:rPr>
              <a:t>ms</a:t>
            </a:r>
            <a:r>
              <a:rPr lang="zh-CN" altLang="zh-CN" sz="2000">
                <a:latin typeface="黑体" panose="02010609060101010101" pitchFamily="49" charset="-122"/>
                <a:ea typeface="黑体" panose="02010609060101010101" pitchFamily="49" charset="-122"/>
              </a:rPr>
              <a:t>内刷新完片内所有行。</a:t>
            </a:r>
            <a:endParaRPr lang="zh-CN" altLang="zh-CN" sz="2000">
              <a:latin typeface="宋体" panose="02010600030101010101" pitchFamily="2" charset="-122"/>
              <a:ea typeface="宋体" panose="02010600030101010101" pitchFamily="2" charset="-122"/>
            </a:endParaRPr>
          </a:p>
        </p:txBody>
      </p:sp>
      <p:sp>
        <p:nvSpPr>
          <p:cNvPr id="72" name="Line 5"/>
          <p:cNvSpPr>
            <a:spLocks noChangeShapeType="1"/>
          </p:cNvSpPr>
          <p:nvPr/>
        </p:nvSpPr>
        <p:spPr bwMode="auto">
          <a:xfrm>
            <a:off x="3292475" y="5976938"/>
            <a:ext cx="0" cy="381000"/>
          </a:xfrm>
          <a:prstGeom prst="line">
            <a:avLst/>
          </a:prstGeom>
          <a:noFill/>
          <a:ln w="28575" cap="sq">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 name="Line 6"/>
          <p:cNvSpPr>
            <a:spLocks noChangeShapeType="1"/>
          </p:cNvSpPr>
          <p:nvPr/>
        </p:nvSpPr>
        <p:spPr bwMode="auto">
          <a:xfrm>
            <a:off x="625475" y="5595938"/>
            <a:ext cx="0" cy="685800"/>
          </a:xfrm>
          <a:prstGeom prst="line">
            <a:avLst/>
          </a:prstGeom>
          <a:noFill/>
          <a:ln w="381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 name="Line 7"/>
          <p:cNvSpPr>
            <a:spLocks noChangeShapeType="1"/>
          </p:cNvSpPr>
          <p:nvPr/>
        </p:nvSpPr>
        <p:spPr bwMode="auto">
          <a:xfrm>
            <a:off x="2835275" y="6205538"/>
            <a:ext cx="457200" cy="0"/>
          </a:xfrm>
          <a:prstGeom prst="line">
            <a:avLst/>
          </a:prstGeom>
          <a:noFill/>
          <a:ln w="28575" cap="sq">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 name="Line 8"/>
          <p:cNvSpPr>
            <a:spLocks noChangeShapeType="1"/>
          </p:cNvSpPr>
          <p:nvPr/>
        </p:nvSpPr>
        <p:spPr bwMode="auto">
          <a:xfrm>
            <a:off x="625475" y="6205538"/>
            <a:ext cx="457200" cy="0"/>
          </a:xfrm>
          <a:prstGeom prst="line">
            <a:avLst/>
          </a:prstGeom>
          <a:noFill/>
          <a:ln w="28575" cap="sq">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 name="Line 15"/>
          <p:cNvSpPr>
            <a:spLocks noChangeShapeType="1"/>
          </p:cNvSpPr>
          <p:nvPr/>
        </p:nvSpPr>
        <p:spPr bwMode="auto">
          <a:xfrm>
            <a:off x="6035675" y="5976938"/>
            <a:ext cx="0" cy="381000"/>
          </a:xfrm>
          <a:prstGeom prst="line">
            <a:avLst/>
          </a:prstGeom>
          <a:noFill/>
          <a:ln w="28575" cap="sq">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 name="Text Box 45"/>
          <p:cNvSpPr txBox="1">
            <a:spLocks noChangeArrowheads="1"/>
          </p:cNvSpPr>
          <p:nvPr/>
        </p:nvSpPr>
        <p:spPr bwMode="auto">
          <a:xfrm>
            <a:off x="1387475" y="5986463"/>
            <a:ext cx="12573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黑体" panose="02010609060101010101" pitchFamily="49" charset="-122"/>
                <a:ea typeface="黑体" panose="02010609060101010101" pitchFamily="49" charset="-122"/>
              </a:rPr>
              <a:t>15.6微秒</a:t>
            </a:r>
            <a:endParaRPr lang="zh-CN" altLang="zh-CN" sz="2000">
              <a:latin typeface="宋体" panose="02010600030101010101" pitchFamily="2" charset="-122"/>
              <a:ea typeface="宋体" panose="02010600030101010101" pitchFamily="2" charset="-122"/>
            </a:endParaRPr>
          </a:p>
        </p:txBody>
      </p:sp>
      <p:sp>
        <p:nvSpPr>
          <p:cNvPr id="78" name="Text Box 46"/>
          <p:cNvSpPr txBox="1">
            <a:spLocks noChangeArrowheads="1"/>
          </p:cNvSpPr>
          <p:nvPr/>
        </p:nvSpPr>
        <p:spPr bwMode="auto">
          <a:xfrm>
            <a:off x="4113213" y="5986463"/>
            <a:ext cx="126682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黑体" panose="02010609060101010101" pitchFamily="49" charset="-122"/>
                <a:ea typeface="黑体" panose="02010609060101010101" pitchFamily="49" charset="-122"/>
              </a:rPr>
              <a:t>15.6微秒</a:t>
            </a:r>
            <a:endParaRPr lang="zh-CN" altLang="zh-CN" sz="2000">
              <a:latin typeface="宋体" panose="02010600030101010101" pitchFamily="2" charset="-122"/>
              <a:ea typeface="宋体" panose="02010600030101010101" pitchFamily="2" charset="-122"/>
            </a:endParaRPr>
          </a:p>
        </p:txBody>
      </p:sp>
      <p:sp>
        <p:nvSpPr>
          <p:cNvPr id="79" name="Line 47"/>
          <p:cNvSpPr>
            <a:spLocks noChangeShapeType="1"/>
          </p:cNvSpPr>
          <p:nvPr/>
        </p:nvSpPr>
        <p:spPr bwMode="auto">
          <a:xfrm>
            <a:off x="3300413" y="6205538"/>
            <a:ext cx="457200" cy="0"/>
          </a:xfrm>
          <a:prstGeom prst="line">
            <a:avLst/>
          </a:prstGeom>
          <a:noFill/>
          <a:ln w="28575" cap="sq">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 name="Line 48"/>
          <p:cNvSpPr>
            <a:spLocks noChangeShapeType="1"/>
          </p:cNvSpPr>
          <p:nvPr/>
        </p:nvSpPr>
        <p:spPr bwMode="auto">
          <a:xfrm>
            <a:off x="6035675" y="6205538"/>
            <a:ext cx="457200" cy="0"/>
          </a:xfrm>
          <a:prstGeom prst="line">
            <a:avLst/>
          </a:prstGeom>
          <a:noFill/>
          <a:ln w="28575" cap="sq">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 name="Line 49"/>
          <p:cNvSpPr>
            <a:spLocks noChangeShapeType="1"/>
          </p:cNvSpPr>
          <p:nvPr/>
        </p:nvSpPr>
        <p:spPr bwMode="auto">
          <a:xfrm>
            <a:off x="5532438" y="6205538"/>
            <a:ext cx="457200" cy="0"/>
          </a:xfrm>
          <a:prstGeom prst="line">
            <a:avLst/>
          </a:prstGeom>
          <a:noFill/>
          <a:ln w="28575" cap="sq">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 name="Text Box 50"/>
          <p:cNvSpPr txBox="1">
            <a:spLocks noChangeArrowheads="1"/>
          </p:cNvSpPr>
          <p:nvPr/>
        </p:nvSpPr>
        <p:spPr bwMode="auto">
          <a:xfrm>
            <a:off x="6842125" y="5995988"/>
            <a:ext cx="1373188"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黑体" panose="02010609060101010101" pitchFamily="49" charset="-122"/>
                <a:ea typeface="黑体" panose="02010609060101010101" pitchFamily="49" charset="-122"/>
              </a:rPr>
              <a:t>15.6微秒</a:t>
            </a:r>
            <a:endParaRPr lang="zh-CN" altLang="zh-CN" sz="2000">
              <a:latin typeface="宋体" panose="02010600030101010101" pitchFamily="2" charset="-122"/>
              <a:ea typeface="宋体" panose="02010600030101010101" pitchFamily="2" charset="-122"/>
            </a:endParaRPr>
          </a:p>
        </p:txBody>
      </p:sp>
      <p:sp>
        <p:nvSpPr>
          <p:cNvPr id="83" name="Line 51"/>
          <p:cNvSpPr>
            <a:spLocks noChangeShapeType="1"/>
          </p:cNvSpPr>
          <p:nvPr/>
        </p:nvSpPr>
        <p:spPr bwMode="auto">
          <a:xfrm>
            <a:off x="8378825" y="6191250"/>
            <a:ext cx="457200" cy="0"/>
          </a:xfrm>
          <a:prstGeom prst="line">
            <a:avLst/>
          </a:prstGeom>
          <a:noFill/>
          <a:ln w="28575" cap="sq">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 name="Text Box 52"/>
          <p:cNvSpPr txBox="1">
            <a:spLocks noChangeArrowheads="1"/>
          </p:cNvSpPr>
          <p:nvPr/>
        </p:nvSpPr>
        <p:spPr bwMode="auto">
          <a:xfrm>
            <a:off x="2530475" y="6357938"/>
            <a:ext cx="1227138"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dirty="0">
                <a:latin typeface="黑体" panose="02010609060101010101" pitchFamily="49" charset="-122"/>
                <a:ea typeface="黑体" panose="02010609060101010101" pitchFamily="49" charset="-122"/>
              </a:rPr>
              <a:t>刷新请求</a:t>
            </a:r>
          </a:p>
        </p:txBody>
      </p:sp>
      <p:sp>
        <p:nvSpPr>
          <p:cNvPr id="85" name="Text Box 53"/>
          <p:cNvSpPr txBox="1">
            <a:spLocks noChangeArrowheads="1"/>
          </p:cNvSpPr>
          <p:nvPr/>
        </p:nvSpPr>
        <p:spPr bwMode="auto">
          <a:xfrm>
            <a:off x="5426075" y="6357938"/>
            <a:ext cx="1252538"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dirty="0">
                <a:latin typeface="黑体" panose="02010609060101010101" pitchFamily="49" charset="-122"/>
                <a:ea typeface="黑体" panose="02010609060101010101" pitchFamily="49" charset="-122"/>
              </a:rPr>
              <a:t>刷新请求</a:t>
            </a:r>
          </a:p>
        </p:txBody>
      </p:sp>
      <p:sp>
        <p:nvSpPr>
          <p:cNvPr id="86" name="Text Box 54"/>
          <p:cNvSpPr txBox="1">
            <a:spLocks noChangeArrowheads="1"/>
          </p:cNvSpPr>
          <p:nvPr/>
        </p:nvSpPr>
        <p:spPr bwMode="auto">
          <a:xfrm>
            <a:off x="3395663" y="6357938"/>
            <a:ext cx="15240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黑体" panose="02010609060101010101" pitchFamily="49" charset="-122"/>
                <a:ea typeface="黑体" panose="02010609060101010101" pitchFamily="49" charset="-122"/>
              </a:rPr>
              <a:t>（DMA请求）</a:t>
            </a:r>
          </a:p>
        </p:txBody>
      </p:sp>
      <p:sp>
        <p:nvSpPr>
          <p:cNvPr id="87" name="Text Box 55"/>
          <p:cNvSpPr txBox="1">
            <a:spLocks noChangeArrowheads="1"/>
          </p:cNvSpPr>
          <p:nvPr/>
        </p:nvSpPr>
        <p:spPr bwMode="auto">
          <a:xfrm>
            <a:off x="6275388" y="6357938"/>
            <a:ext cx="150495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黑体" panose="02010609060101010101" pitchFamily="49" charset="-122"/>
                <a:ea typeface="黑体" panose="02010609060101010101" pitchFamily="49" charset="-122"/>
              </a:rPr>
              <a:t>（DMA请求）</a:t>
            </a:r>
          </a:p>
        </p:txBody>
      </p:sp>
      <p:sp>
        <p:nvSpPr>
          <p:cNvPr id="88" name="Line 15"/>
          <p:cNvSpPr>
            <a:spLocks noChangeShapeType="1"/>
          </p:cNvSpPr>
          <p:nvPr/>
        </p:nvSpPr>
        <p:spPr bwMode="auto">
          <a:xfrm>
            <a:off x="8864600" y="6015038"/>
            <a:ext cx="0" cy="381000"/>
          </a:xfrm>
          <a:prstGeom prst="line">
            <a:avLst/>
          </a:prstGeom>
          <a:noFill/>
          <a:ln w="28575" cap="sq">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89" name="图片 88"/>
          <p:cNvPicPr>
            <a:picLocks noChangeAspect="1"/>
          </p:cNvPicPr>
          <p:nvPr/>
        </p:nvPicPr>
        <p:blipFill>
          <a:blip r:embed="rId2"/>
          <a:stretch>
            <a:fillRect/>
          </a:stretch>
        </p:blipFill>
        <p:spPr>
          <a:xfrm>
            <a:off x="643422" y="5419725"/>
            <a:ext cx="8258175" cy="581025"/>
          </a:xfrm>
          <a:prstGeom prst="rect">
            <a:avLst/>
          </a:prstGeom>
        </p:spPr>
      </p:pic>
    </p:spTree>
    <p:extLst>
      <p:ext uri="{BB962C8B-B14F-4D97-AF65-F5344CB8AC3E}">
        <p14:creationId xmlns:p14="http://schemas.microsoft.com/office/powerpoint/2010/main" val="1740356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2"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lide(fromRigh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arn(inVertic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1">
                                            <p:txEl>
                                              <p:pRg st="0" end="0"/>
                                            </p:txEl>
                                          </p:spTgt>
                                        </p:tgtEl>
                                        <p:attrNameLst>
                                          <p:attrName>style.visibility</p:attrName>
                                        </p:attrNameLst>
                                      </p:cBhvr>
                                      <p:to>
                                        <p:strVal val="visible"/>
                                      </p:to>
                                    </p:set>
                                    <p:animEffect transition="in" filter="dissolve">
                                      <p:cBhvr>
                                        <p:cTn id="17" dur="500"/>
                                        <p:tgtEl>
                                          <p:spTgt spid="31">
                                            <p:txEl>
                                              <p:pRg st="0" end="0"/>
                                            </p:txEl>
                                          </p:spTgt>
                                        </p:tgtEl>
                                      </p:cBhvr>
                                    </p:animEffect>
                                  </p:childTnLst>
                                </p:cTn>
                              </p:par>
                            </p:childTnLst>
                          </p:cTn>
                        </p:par>
                        <p:par>
                          <p:cTn id="18" fill="hold">
                            <p:stCondLst>
                              <p:cond delay="500"/>
                            </p:stCondLst>
                            <p:childTnLst>
                              <p:par>
                                <p:cTn id="19" presetID="22" presetClass="entr" presetSubtype="2" fill="hold" grpId="0" nodeType="after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wipe(right)">
                                      <p:cBhvr>
                                        <p:cTn id="21" dur="500"/>
                                        <p:tgtEl>
                                          <p:spTgt spid="30"/>
                                        </p:tgtEl>
                                      </p:cBhvr>
                                    </p:animEffect>
                                  </p:childTnLst>
                                </p:cTn>
                              </p:par>
                            </p:childTnLst>
                          </p:cTn>
                        </p:par>
                        <p:par>
                          <p:cTn id="22" fill="hold">
                            <p:stCondLst>
                              <p:cond delay="1000"/>
                            </p:stCondLst>
                            <p:childTnLst>
                              <p:par>
                                <p:cTn id="23" presetID="22" presetClass="entr" presetSubtype="8" fill="hold" grpId="0" nodeType="afterEffect">
                                  <p:stCondLst>
                                    <p:cond delay="0"/>
                                  </p:stCondLst>
                                  <p:childTnLst>
                                    <p:set>
                                      <p:cBhvr>
                                        <p:cTn id="24" dur="1" fill="hold">
                                          <p:stCondLst>
                                            <p:cond delay="0"/>
                                          </p:stCondLst>
                                        </p:cTn>
                                        <p:tgtEl>
                                          <p:spTgt spid="29"/>
                                        </p:tgtEl>
                                        <p:attrNameLst>
                                          <p:attrName>style.visibility</p:attrName>
                                        </p:attrNameLst>
                                      </p:cBhvr>
                                      <p:to>
                                        <p:strVal val="visible"/>
                                      </p:to>
                                    </p:set>
                                    <p:animEffect transition="in" filter="wipe(left)">
                                      <p:cBhvr>
                                        <p:cTn id="25" dur="500"/>
                                        <p:tgtEl>
                                          <p:spTgt spid="29"/>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33">
                                            <p:txEl>
                                              <p:pRg st="0" end="0"/>
                                            </p:txEl>
                                          </p:spTgt>
                                        </p:tgtEl>
                                        <p:attrNameLst>
                                          <p:attrName>style.visibility</p:attrName>
                                        </p:attrNameLst>
                                      </p:cBhvr>
                                      <p:to>
                                        <p:strVal val="visible"/>
                                      </p:to>
                                    </p:set>
                                    <p:animEffect transition="in" filter="dissolve">
                                      <p:cBhvr>
                                        <p:cTn id="30" dur="500"/>
                                        <p:tgtEl>
                                          <p:spTgt spid="33">
                                            <p:txEl>
                                              <p:pRg st="0" end="0"/>
                                            </p:txEl>
                                          </p:spTgt>
                                        </p:tgtEl>
                                      </p:cBhvr>
                                    </p:animEffect>
                                  </p:childTnLst>
                                </p:cTn>
                              </p:par>
                            </p:childTnLst>
                          </p:cTn>
                        </p:par>
                        <p:par>
                          <p:cTn id="31" fill="hold">
                            <p:stCondLst>
                              <p:cond delay="500"/>
                            </p:stCondLst>
                            <p:childTnLst>
                              <p:par>
                                <p:cTn id="32" presetID="22" presetClass="entr" presetSubtype="1" fill="hold" grpId="0" nodeType="after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wipe(up)">
                                      <p:cBhvr>
                                        <p:cTn id="34" dur="500"/>
                                        <p:tgtEl>
                                          <p:spTgt spid="9"/>
                                        </p:tgtEl>
                                      </p:cBhvr>
                                    </p:animEffect>
                                  </p:childTnLst>
                                </p:cTn>
                              </p:par>
                            </p:childTnLst>
                          </p:cTn>
                        </p:par>
                        <p:par>
                          <p:cTn id="35" fill="hold">
                            <p:stCondLst>
                              <p:cond delay="1000"/>
                            </p:stCondLst>
                            <p:childTnLst>
                              <p:par>
                                <p:cTn id="36" presetID="22" presetClass="entr" presetSubtype="1" fill="hold" grpId="0" nodeType="afterEffect">
                                  <p:stCondLst>
                                    <p:cond delay="0"/>
                                  </p:stCondLst>
                                  <p:childTnLst>
                                    <p:set>
                                      <p:cBhvr>
                                        <p:cTn id="37" dur="1" fill="hold">
                                          <p:stCondLst>
                                            <p:cond delay="0"/>
                                          </p:stCondLst>
                                        </p:cTn>
                                        <p:tgtEl>
                                          <p:spTgt spid="32"/>
                                        </p:tgtEl>
                                        <p:attrNameLst>
                                          <p:attrName>style.visibility</p:attrName>
                                        </p:attrNameLst>
                                      </p:cBhvr>
                                      <p:to>
                                        <p:strVal val="visible"/>
                                      </p:to>
                                    </p:set>
                                    <p:animEffect transition="in" filter="wipe(up)">
                                      <p:cBhvr>
                                        <p:cTn id="38" dur="500"/>
                                        <p:tgtEl>
                                          <p:spTgt spid="32"/>
                                        </p:tgtEl>
                                      </p:cBhvr>
                                    </p:animEffect>
                                  </p:childTnLst>
                                </p:cTn>
                              </p:par>
                            </p:childTnLst>
                          </p:cTn>
                        </p:par>
                        <p:par>
                          <p:cTn id="39" fill="hold">
                            <p:stCondLst>
                              <p:cond delay="1500"/>
                            </p:stCondLst>
                            <p:childTnLst>
                              <p:par>
                                <p:cTn id="40" presetID="22" presetClass="entr" presetSubtype="8" fill="hold" grpId="0" nodeType="afterEffect">
                                  <p:stCondLst>
                                    <p:cond delay="0"/>
                                  </p:stCondLst>
                                  <p:childTnLst>
                                    <p:set>
                                      <p:cBhvr>
                                        <p:cTn id="41" dur="1" fill="hold">
                                          <p:stCondLst>
                                            <p:cond delay="0"/>
                                          </p:stCondLst>
                                        </p:cTn>
                                        <p:tgtEl>
                                          <p:spTgt spid="34"/>
                                        </p:tgtEl>
                                        <p:attrNameLst>
                                          <p:attrName>style.visibility</p:attrName>
                                        </p:attrNameLst>
                                      </p:cBhvr>
                                      <p:to>
                                        <p:strVal val="visible"/>
                                      </p:to>
                                    </p:set>
                                    <p:animEffect transition="in" filter="wipe(left)">
                                      <p:cBhvr>
                                        <p:cTn id="42" dur="500"/>
                                        <p:tgtEl>
                                          <p:spTgt spid="34"/>
                                        </p:tgtEl>
                                      </p:cBhvr>
                                    </p:animEffect>
                                  </p:childTnLst>
                                </p:cTn>
                              </p:par>
                            </p:childTnLst>
                          </p:cTn>
                        </p:par>
                        <p:par>
                          <p:cTn id="43" fill="hold">
                            <p:stCondLst>
                              <p:cond delay="2000"/>
                            </p:stCondLst>
                            <p:childTnLst>
                              <p:par>
                                <p:cTn id="44" presetID="22" presetClass="entr" presetSubtype="2" fill="hold" grpId="0" nodeType="afterEffect">
                                  <p:stCondLst>
                                    <p:cond delay="0"/>
                                  </p:stCondLst>
                                  <p:childTnLst>
                                    <p:set>
                                      <p:cBhvr>
                                        <p:cTn id="45" dur="1" fill="hold">
                                          <p:stCondLst>
                                            <p:cond delay="0"/>
                                          </p:stCondLst>
                                        </p:cTn>
                                        <p:tgtEl>
                                          <p:spTgt spid="35"/>
                                        </p:tgtEl>
                                        <p:attrNameLst>
                                          <p:attrName>style.visibility</p:attrName>
                                        </p:attrNameLst>
                                      </p:cBhvr>
                                      <p:to>
                                        <p:strVal val="visible"/>
                                      </p:to>
                                    </p:set>
                                    <p:animEffect transition="in" filter="wipe(right)">
                                      <p:cBhvr>
                                        <p:cTn id="46" dur="500"/>
                                        <p:tgtEl>
                                          <p:spTgt spid="35"/>
                                        </p:tgtEl>
                                      </p:cBhvr>
                                    </p:animEffect>
                                  </p:childTnLst>
                                </p:cTn>
                              </p:par>
                            </p:childTnLst>
                          </p:cTn>
                        </p:par>
                      </p:childTnLst>
                    </p:cTn>
                  </p:par>
                  <p:par>
                    <p:cTn id="47" fill="hold">
                      <p:stCondLst>
                        <p:cond delay="indefinite"/>
                      </p:stCondLst>
                      <p:childTnLst>
                        <p:par>
                          <p:cTn id="48" fill="hold">
                            <p:stCondLst>
                              <p:cond delay="0"/>
                            </p:stCondLst>
                            <p:childTnLst>
                              <p:par>
                                <p:cTn id="49" presetID="9" presetClass="entr" presetSubtype="0" fill="hold" grpId="0" nodeType="clickEffect">
                                  <p:stCondLst>
                                    <p:cond delay="0"/>
                                  </p:stCondLst>
                                  <p:childTnLst>
                                    <p:set>
                                      <p:cBhvr>
                                        <p:cTn id="50" dur="1" fill="hold">
                                          <p:stCondLst>
                                            <p:cond delay="0"/>
                                          </p:stCondLst>
                                        </p:cTn>
                                        <p:tgtEl>
                                          <p:spTgt spid="7"/>
                                        </p:tgtEl>
                                        <p:attrNameLst>
                                          <p:attrName>style.visibility</p:attrName>
                                        </p:attrNameLst>
                                      </p:cBhvr>
                                      <p:to>
                                        <p:strVal val="visible"/>
                                      </p:to>
                                    </p:set>
                                    <p:animEffect transition="in" filter="dissolve">
                                      <p:cBhvr>
                                        <p:cTn id="51" dur="500"/>
                                        <p:tgtEl>
                                          <p:spTgt spid="7"/>
                                        </p:tgtEl>
                                      </p:cBhvr>
                                    </p:animEffect>
                                  </p:childTnLst>
                                </p:cTn>
                              </p:par>
                            </p:childTnLst>
                          </p:cTn>
                        </p:par>
                        <p:par>
                          <p:cTn id="52" fill="hold">
                            <p:stCondLst>
                              <p:cond delay="500"/>
                            </p:stCondLst>
                            <p:childTnLst>
                              <p:par>
                                <p:cTn id="53" presetID="22" presetClass="entr" presetSubtype="1" fill="hold" grpId="0" nodeType="afterEffect">
                                  <p:stCondLst>
                                    <p:cond delay="0"/>
                                  </p:stCondLst>
                                  <p:childTnLst>
                                    <p:set>
                                      <p:cBhvr>
                                        <p:cTn id="54" dur="1" fill="hold">
                                          <p:stCondLst>
                                            <p:cond delay="0"/>
                                          </p:stCondLst>
                                        </p:cTn>
                                        <p:tgtEl>
                                          <p:spTgt spid="36"/>
                                        </p:tgtEl>
                                        <p:attrNameLst>
                                          <p:attrName>style.visibility</p:attrName>
                                        </p:attrNameLst>
                                      </p:cBhvr>
                                      <p:to>
                                        <p:strVal val="visible"/>
                                      </p:to>
                                    </p:set>
                                    <p:animEffect transition="in" filter="wipe(up)">
                                      <p:cBhvr>
                                        <p:cTn id="55" dur="500"/>
                                        <p:tgtEl>
                                          <p:spTgt spid="36"/>
                                        </p:tgtEl>
                                      </p:cBhvr>
                                    </p:animEffect>
                                  </p:childTnLst>
                                </p:cTn>
                              </p:par>
                            </p:childTnLst>
                          </p:cTn>
                        </p:par>
                        <p:par>
                          <p:cTn id="56" fill="hold">
                            <p:stCondLst>
                              <p:cond delay="1000"/>
                            </p:stCondLst>
                            <p:childTnLst>
                              <p:par>
                                <p:cTn id="57" presetID="22" presetClass="entr" presetSubtype="1" fill="hold" grpId="0" nodeType="afterEffect">
                                  <p:stCondLst>
                                    <p:cond delay="0"/>
                                  </p:stCondLst>
                                  <p:childTnLst>
                                    <p:set>
                                      <p:cBhvr>
                                        <p:cTn id="58" dur="1" fill="hold">
                                          <p:stCondLst>
                                            <p:cond delay="0"/>
                                          </p:stCondLst>
                                        </p:cTn>
                                        <p:tgtEl>
                                          <p:spTgt spid="37"/>
                                        </p:tgtEl>
                                        <p:attrNameLst>
                                          <p:attrName>style.visibility</p:attrName>
                                        </p:attrNameLst>
                                      </p:cBhvr>
                                      <p:to>
                                        <p:strVal val="visible"/>
                                      </p:to>
                                    </p:set>
                                    <p:animEffect transition="in" filter="wipe(up)">
                                      <p:cBhvr>
                                        <p:cTn id="59" dur="500"/>
                                        <p:tgtEl>
                                          <p:spTgt spid="37"/>
                                        </p:tgtEl>
                                      </p:cBhvr>
                                    </p:animEffect>
                                  </p:childTnLst>
                                </p:cTn>
                              </p:par>
                            </p:childTnLst>
                          </p:cTn>
                        </p:par>
                        <p:par>
                          <p:cTn id="60" fill="hold">
                            <p:stCondLst>
                              <p:cond delay="1500"/>
                            </p:stCondLst>
                            <p:childTnLst>
                              <p:par>
                                <p:cTn id="61" presetID="22" presetClass="entr" presetSubtype="2" fill="hold" grpId="0" nodeType="afterEffect">
                                  <p:stCondLst>
                                    <p:cond delay="0"/>
                                  </p:stCondLst>
                                  <p:childTnLst>
                                    <p:set>
                                      <p:cBhvr>
                                        <p:cTn id="62" dur="1" fill="hold">
                                          <p:stCondLst>
                                            <p:cond delay="0"/>
                                          </p:stCondLst>
                                        </p:cTn>
                                        <p:tgtEl>
                                          <p:spTgt spid="38"/>
                                        </p:tgtEl>
                                        <p:attrNameLst>
                                          <p:attrName>style.visibility</p:attrName>
                                        </p:attrNameLst>
                                      </p:cBhvr>
                                      <p:to>
                                        <p:strVal val="visible"/>
                                      </p:to>
                                    </p:set>
                                    <p:animEffect transition="in" filter="wipe(right)">
                                      <p:cBhvr>
                                        <p:cTn id="63" dur="500"/>
                                        <p:tgtEl>
                                          <p:spTgt spid="38"/>
                                        </p:tgtEl>
                                      </p:cBhvr>
                                    </p:animEffect>
                                  </p:childTnLst>
                                </p:cTn>
                              </p:par>
                            </p:childTnLst>
                          </p:cTn>
                        </p:par>
                        <p:par>
                          <p:cTn id="64" fill="hold">
                            <p:stCondLst>
                              <p:cond delay="2000"/>
                            </p:stCondLst>
                            <p:childTnLst>
                              <p:par>
                                <p:cTn id="65" presetID="22" presetClass="entr" presetSubtype="8" fill="hold" grpId="0" nodeType="afterEffect">
                                  <p:stCondLst>
                                    <p:cond delay="0"/>
                                  </p:stCondLst>
                                  <p:childTnLst>
                                    <p:set>
                                      <p:cBhvr>
                                        <p:cTn id="66" dur="1" fill="hold">
                                          <p:stCondLst>
                                            <p:cond delay="0"/>
                                          </p:stCondLst>
                                        </p:cTn>
                                        <p:tgtEl>
                                          <p:spTgt spid="39"/>
                                        </p:tgtEl>
                                        <p:attrNameLst>
                                          <p:attrName>style.visibility</p:attrName>
                                        </p:attrNameLst>
                                      </p:cBhvr>
                                      <p:to>
                                        <p:strVal val="visible"/>
                                      </p:to>
                                    </p:set>
                                    <p:animEffect transition="in" filter="wipe(left)">
                                      <p:cBhvr>
                                        <p:cTn id="67" dur="500"/>
                                        <p:tgtEl>
                                          <p:spTgt spid="39"/>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1" fill="hold" grpId="0" nodeType="clickEffect">
                                  <p:stCondLst>
                                    <p:cond delay="0"/>
                                  </p:stCondLst>
                                  <p:childTnLst>
                                    <p:set>
                                      <p:cBhvr>
                                        <p:cTn id="71" dur="1" fill="hold">
                                          <p:stCondLst>
                                            <p:cond delay="0"/>
                                          </p:stCondLst>
                                        </p:cTn>
                                        <p:tgtEl>
                                          <p:spTgt spid="8"/>
                                        </p:tgtEl>
                                        <p:attrNameLst>
                                          <p:attrName>style.visibility</p:attrName>
                                        </p:attrNameLst>
                                      </p:cBhvr>
                                      <p:to>
                                        <p:strVal val="visible"/>
                                      </p:to>
                                    </p:set>
                                    <p:animEffect transition="in" filter="wipe(up)">
                                      <p:cBhvr>
                                        <p:cTn id="72" dur="500"/>
                                        <p:tgtEl>
                                          <p:spTgt spid="8"/>
                                        </p:tgtEl>
                                      </p:cBhvr>
                                    </p:animEffect>
                                  </p:childTnLst>
                                </p:cTn>
                              </p:par>
                            </p:childTnLst>
                          </p:cTn>
                        </p:par>
                      </p:childTnLst>
                    </p:cTn>
                  </p:par>
                  <p:par>
                    <p:cTn id="73" fill="hold">
                      <p:stCondLst>
                        <p:cond delay="indefinite"/>
                      </p:stCondLst>
                      <p:childTnLst>
                        <p:par>
                          <p:cTn id="74" fill="hold">
                            <p:stCondLst>
                              <p:cond delay="0"/>
                            </p:stCondLst>
                            <p:childTnLst>
                              <p:par>
                                <p:cTn id="75" presetID="12" presetClass="entr" presetSubtype="2" fill="hold" grpId="0" nodeType="clickEffect">
                                  <p:stCondLst>
                                    <p:cond delay="0"/>
                                  </p:stCondLst>
                                  <p:childTnLst>
                                    <p:set>
                                      <p:cBhvr>
                                        <p:cTn id="76" dur="1" fill="hold">
                                          <p:stCondLst>
                                            <p:cond delay="0"/>
                                          </p:stCondLst>
                                        </p:cTn>
                                        <p:tgtEl>
                                          <p:spTgt spid="41"/>
                                        </p:tgtEl>
                                        <p:attrNameLst>
                                          <p:attrName>style.visibility</p:attrName>
                                        </p:attrNameLst>
                                      </p:cBhvr>
                                      <p:to>
                                        <p:strVal val="visible"/>
                                      </p:to>
                                    </p:set>
                                    <p:animEffect transition="in" filter="slide(fromRight)">
                                      <p:cBhvr>
                                        <p:cTn id="77" dur="500"/>
                                        <p:tgtEl>
                                          <p:spTgt spid="41"/>
                                        </p:tgtEl>
                                      </p:cBhvr>
                                    </p:animEffect>
                                  </p:childTnLst>
                                </p:cTn>
                              </p:par>
                            </p:childTnLst>
                          </p:cTn>
                        </p:par>
                      </p:childTnLst>
                    </p:cTn>
                  </p:par>
                  <p:par>
                    <p:cTn id="78" fill="hold">
                      <p:stCondLst>
                        <p:cond delay="indefinite"/>
                      </p:stCondLst>
                      <p:childTnLst>
                        <p:par>
                          <p:cTn id="79" fill="hold">
                            <p:stCondLst>
                              <p:cond delay="0"/>
                            </p:stCondLst>
                            <p:childTnLst>
                              <p:par>
                                <p:cTn id="80" presetID="16" presetClass="entr" presetSubtype="21" fill="hold" nodeType="clickEffect">
                                  <p:stCondLst>
                                    <p:cond delay="0"/>
                                  </p:stCondLst>
                                  <p:childTnLst>
                                    <p:set>
                                      <p:cBhvr>
                                        <p:cTn id="81" dur="1" fill="hold">
                                          <p:stCondLst>
                                            <p:cond delay="0"/>
                                          </p:stCondLst>
                                        </p:cTn>
                                        <p:tgtEl>
                                          <p:spTgt spid="42"/>
                                        </p:tgtEl>
                                        <p:attrNameLst>
                                          <p:attrName>style.visibility</p:attrName>
                                        </p:attrNameLst>
                                      </p:cBhvr>
                                      <p:to>
                                        <p:strVal val="visible"/>
                                      </p:to>
                                    </p:set>
                                    <p:animEffect transition="in" filter="barn(inVertical)">
                                      <p:cBhvr>
                                        <p:cTn id="82" dur="500"/>
                                        <p:tgtEl>
                                          <p:spTgt spid="42"/>
                                        </p:tgtEl>
                                      </p:cBhvr>
                                    </p:animEffect>
                                  </p:childTnLst>
                                </p:cTn>
                              </p:par>
                            </p:childTnLst>
                          </p:cTn>
                        </p:par>
                      </p:childTnLst>
                    </p:cTn>
                  </p:par>
                  <p:par>
                    <p:cTn id="83" fill="hold">
                      <p:stCondLst>
                        <p:cond delay="indefinite"/>
                      </p:stCondLst>
                      <p:childTnLst>
                        <p:par>
                          <p:cTn id="84" fill="hold">
                            <p:stCondLst>
                              <p:cond delay="0"/>
                            </p:stCondLst>
                            <p:childTnLst>
                              <p:par>
                                <p:cTn id="85" presetID="9" presetClass="entr" presetSubtype="0" fill="hold" grpId="0" nodeType="clickEffect">
                                  <p:stCondLst>
                                    <p:cond delay="0"/>
                                  </p:stCondLst>
                                  <p:childTnLst>
                                    <p:set>
                                      <p:cBhvr>
                                        <p:cTn id="86" dur="1" fill="hold">
                                          <p:stCondLst>
                                            <p:cond delay="0"/>
                                          </p:stCondLst>
                                        </p:cTn>
                                        <p:tgtEl>
                                          <p:spTgt spid="60">
                                            <p:txEl>
                                              <p:pRg st="0" end="0"/>
                                            </p:txEl>
                                          </p:spTgt>
                                        </p:tgtEl>
                                        <p:attrNameLst>
                                          <p:attrName>style.visibility</p:attrName>
                                        </p:attrNameLst>
                                      </p:cBhvr>
                                      <p:to>
                                        <p:strVal val="visible"/>
                                      </p:to>
                                    </p:set>
                                    <p:animEffect transition="in" filter="dissolve">
                                      <p:cBhvr>
                                        <p:cTn id="87" dur="500"/>
                                        <p:tgtEl>
                                          <p:spTgt spid="60">
                                            <p:txEl>
                                              <p:pRg st="0" end="0"/>
                                            </p:txEl>
                                          </p:spTgt>
                                        </p:tgtEl>
                                      </p:cBhvr>
                                    </p:animEffect>
                                  </p:childTnLst>
                                </p:cTn>
                              </p:par>
                            </p:childTnLst>
                          </p:cTn>
                        </p:par>
                        <p:par>
                          <p:cTn id="88" fill="hold">
                            <p:stCondLst>
                              <p:cond delay="500"/>
                            </p:stCondLst>
                            <p:childTnLst>
                              <p:par>
                                <p:cTn id="89" presetID="22" presetClass="entr" presetSubtype="1" fill="hold" grpId="0" nodeType="afterEffect">
                                  <p:stCondLst>
                                    <p:cond delay="0"/>
                                  </p:stCondLst>
                                  <p:childTnLst>
                                    <p:set>
                                      <p:cBhvr>
                                        <p:cTn id="90" dur="1" fill="hold">
                                          <p:stCondLst>
                                            <p:cond delay="0"/>
                                          </p:stCondLst>
                                        </p:cTn>
                                        <p:tgtEl>
                                          <p:spTgt spid="61"/>
                                        </p:tgtEl>
                                        <p:attrNameLst>
                                          <p:attrName>style.visibility</p:attrName>
                                        </p:attrNameLst>
                                      </p:cBhvr>
                                      <p:to>
                                        <p:strVal val="visible"/>
                                      </p:to>
                                    </p:set>
                                    <p:animEffect transition="in" filter="wipe(up)">
                                      <p:cBhvr>
                                        <p:cTn id="91" dur="500"/>
                                        <p:tgtEl>
                                          <p:spTgt spid="61"/>
                                        </p:tgtEl>
                                      </p:cBhvr>
                                    </p:animEffect>
                                  </p:childTnLst>
                                </p:cTn>
                              </p:par>
                            </p:childTnLst>
                          </p:cTn>
                        </p:par>
                        <p:par>
                          <p:cTn id="92" fill="hold">
                            <p:stCondLst>
                              <p:cond delay="1000"/>
                            </p:stCondLst>
                            <p:childTnLst>
                              <p:par>
                                <p:cTn id="93" presetID="22" presetClass="entr" presetSubtype="2" fill="hold" grpId="0" nodeType="afterEffect">
                                  <p:stCondLst>
                                    <p:cond delay="0"/>
                                  </p:stCondLst>
                                  <p:childTnLst>
                                    <p:set>
                                      <p:cBhvr>
                                        <p:cTn id="94" dur="1" fill="hold">
                                          <p:stCondLst>
                                            <p:cond delay="0"/>
                                          </p:stCondLst>
                                        </p:cTn>
                                        <p:tgtEl>
                                          <p:spTgt spid="62"/>
                                        </p:tgtEl>
                                        <p:attrNameLst>
                                          <p:attrName>style.visibility</p:attrName>
                                        </p:attrNameLst>
                                      </p:cBhvr>
                                      <p:to>
                                        <p:strVal val="visible"/>
                                      </p:to>
                                    </p:set>
                                    <p:animEffect transition="in" filter="wipe(right)">
                                      <p:cBhvr>
                                        <p:cTn id="95" dur="500"/>
                                        <p:tgtEl>
                                          <p:spTgt spid="62"/>
                                        </p:tgtEl>
                                      </p:cBhvr>
                                    </p:animEffect>
                                  </p:childTnLst>
                                </p:cTn>
                              </p:par>
                            </p:childTnLst>
                          </p:cTn>
                        </p:par>
                        <p:par>
                          <p:cTn id="96" fill="hold">
                            <p:stCondLst>
                              <p:cond delay="1500"/>
                            </p:stCondLst>
                            <p:childTnLst>
                              <p:par>
                                <p:cTn id="97" presetID="22" presetClass="entr" presetSubtype="8" fill="hold" grpId="0" nodeType="afterEffect">
                                  <p:stCondLst>
                                    <p:cond delay="0"/>
                                  </p:stCondLst>
                                  <p:childTnLst>
                                    <p:set>
                                      <p:cBhvr>
                                        <p:cTn id="98" dur="1" fill="hold">
                                          <p:stCondLst>
                                            <p:cond delay="0"/>
                                          </p:stCondLst>
                                        </p:cTn>
                                        <p:tgtEl>
                                          <p:spTgt spid="63"/>
                                        </p:tgtEl>
                                        <p:attrNameLst>
                                          <p:attrName>style.visibility</p:attrName>
                                        </p:attrNameLst>
                                      </p:cBhvr>
                                      <p:to>
                                        <p:strVal val="visible"/>
                                      </p:to>
                                    </p:set>
                                    <p:animEffect transition="in" filter="wipe(left)">
                                      <p:cBhvr>
                                        <p:cTn id="99" dur="500"/>
                                        <p:tgtEl>
                                          <p:spTgt spid="63"/>
                                        </p:tgtEl>
                                      </p:cBhvr>
                                    </p:animEffect>
                                  </p:childTnLst>
                                </p:cTn>
                              </p:par>
                            </p:childTnLst>
                          </p:cTn>
                        </p:par>
                      </p:childTnLst>
                    </p:cTn>
                  </p:par>
                  <p:par>
                    <p:cTn id="100" fill="hold">
                      <p:stCondLst>
                        <p:cond delay="indefinite"/>
                      </p:stCondLst>
                      <p:childTnLst>
                        <p:par>
                          <p:cTn id="101" fill="hold">
                            <p:stCondLst>
                              <p:cond delay="0"/>
                            </p:stCondLst>
                            <p:childTnLst>
                              <p:par>
                                <p:cTn id="102" presetID="22" presetClass="entr" presetSubtype="1" fill="hold" grpId="0" nodeType="clickEffect">
                                  <p:stCondLst>
                                    <p:cond delay="0"/>
                                  </p:stCondLst>
                                  <p:childTnLst>
                                    <p:set>
                                      <p:cBhvr>
                                        <p:cTn id="103" dur="1" fill="hold">
                                          <p:stCondLst>
                                            <p:cond delay="0"/>
                                          </p:stCondLst>
                                        </p:cTn>
                                        <p:tgtEl>
                                          <p:spTgt spid="64"/>
                                        </p:tgtEl>
                                        <p:attrNameLst>
                                          <p:attrName>style.visibility</p:attrName>
                                        </p:attrNameLst>
                                      </p:cBhvr>
                                      <p:to>
                                        <p:strVal val="visible"/>
                                      </p:to>
                                    </p:set>
                                    <p:animEffect transition="in" filter="wipe(up)">
                                      <p:cBhvr>
                                        <p:cTn id="104" dur="500"/>
                                        <p:tgtEl>
                                          <p:spTgt spid="64"/>
                                        </p:tgtEl>
                                      </p:cBhvr>
                                    </p:animEffect>
                                  </p:childTnLst>
                                </p:cTn>
                              </p:par>
                            </p:childTnLst>
                          </p:cTn>
                        </p:par>
                      </p:childTnLst>
                    </p:cTn>
                  </p:par>
                  <p:par>
                    <p:cTn id="105" fill="hold">
                      <p:stCondLst>
                        <p:cond delay="indefinite"/>
                      </p:stCondLst>
                      <p:childTnLst>
                        <p:par>
                          <p:cTn id="106" fill="hold">
                            <p:stCondLst>
                              <p:cond delay="0"/>
                            </p:stCondLst>
                            <p:childTnLst>
                              <p:par>
                                <p:cTn id="107" presetID="12" presetClass="entr" presetSubtype="2" fill="hold" grpId="0" nodeType="clickEffect">
                                  <p:stCondLst>
                                    <p:cond delay="0"/>
                                  </p:stCondLst>
                                  <p:childTnLst>
                                    <p:set>
                                      <p:cBhvr>
                                        <p:cTn id="108" dur="1" fill="hold">
                                          <p:stCondLst>
                                            <p:cond delay="0"/>
                                          </p:stCondLst>
                                        </p:cTn>
                                        <p:tgtEl>
                                          <p:spTgt spid="65"/>
                                        </p:tgtEl>
                                        <p:attrNameLst>
                                          <p:attrName>style.visibility</p:attrName>
                                        </p:attrNameLst>
                                      </p:cBhvr>
                                      <p:to>
                                        <p:strVal val="visible"/>
                                      </p:to>
                                    </p:set>
                                    <p:animEffect transition="in" filter="slide(fromRight)">
                                      <p:cBhvr>
                                        <p:cTn id="109" dur="500"/>
                                        <p:tgtEl>
                                          <p:spTgt spid="65"/>
                                        </p:tgtEl>
                                      </p:cBhvr>
                                    </p:animEffect>
                                  </p:childTnLst>
                                </p:cTn>
                              </p:par>
                            </p:childTnLst>
                          </p:cTn>
                        </p:par>
                      </p:childTnLst>
                    </p:cTn>
                  </p:par>
                  <p:par>
                    <p:cTn id="110" fill="hold">
                      <p:stCondLst>
                        <p:cond delay="indefinite"/>
                      </p:stCondLst>
                      <p:childTnLst>
                        <p:par>
                          <p:cTn id="111" fill="hold">
                            <p:stCondLst>
                              <p:cond delay="0"/>
                            </p:stCondLst>
                            <p:childTnLst>
                              <p:par>
                                <p:cTn id="112" presetID="12" presetClass="entr" presetSubtype="8" fill="hold" grpId="0" nodeType="clickEffect">
                                  <p:stCondLst>
                                    <p:cond delay="0"/>
                                  </p:stCondLst>
                                  <p:childTnLst>
                                    <p:set>
                                      <p:cBhvr>
                                        <p:cTn id="113" dur="1" fill="hold">
                                          <p:stCondLst>
                                            <p:cond delay="0"/>
                                          </p:stCondLst>
                                        </p:cTn>
                                        <p:tgtEl>
                                          <p:spTgt spid="68"/>
                                        </p:tgtEl>
                                        <p:attrNameLst>
                                          <p:attrName>style.visibility</p:attrName>
                                        </p:attrNameLst>
                                      </p:cBhvr>
                                      <p:to>
                                        <p:strVal val="visible"/>
                                      </p:to>
                                    </p:set>
                                    <p:animEffect transition="in" filter="slide(fromLeft)">
                                      <p:cBhvr>
                                        <p:cTn id="114" dur="500"/>
                                        <p:tgtEl>
                                          <p:spTgt spid="68"/>
                                        </p:tgtEl>
                                      </p:cBhvr>
                                    </p:animEffect>
                                  </p:childTnLst>
                                </p:cTn>
                              </p:par>
                            </p:childTnLst>
                          </p:cTn>
                        </p:par>
                      </p:childTnLst>
                    </p:cTn>
                  </p:par>
                  <p:par>
                    <p:cTn id="115" fill="hold">
                      <p:stCondLst>
                        <p:cond delay="indefinite"/>
                      </p:stCondLst>
                      <p:childTnLst>
                        <p:par>
                          <p:cTn id="116" fill="hold">
                            <p:stCondLst>
                              <p:cond delay="0"/>
                            </p:stCondLst>
                            <p:childTnLst>
                              <p:par>
                                <p:cTn id="117" presetID="9" presetClass="entr" presetSubtype="0" fill="hold" grpId="0" nodeType="clickEffect">
                                  <p:stCondLst>
                                    <p:cond delay="0"/>
                                  </p:stCondLst>
                                  <p:childTnLst>
                                    <p:set>
                                      <p:cBhvr>
                                        <p:cTn id="118" dur="1" fill="hold">
                                          <p:stCondLst>
                                            <p:cond delay="0"/>
                                          </p:stCondLst>
                                        </p:cTn>
                                        <p:tgtEl>
                                          <p:spTgt spid="67"/>
                                        </p:tgtEl>
                                        <p:attrNameLst>
                                          <p:attrName>style.visibility</p:attrName>
                                        </p:attrNameLst>
                                      </p:cBhvr>
                                      <p:to>
                                        <p:strVal val="visible"/>
                                      </p:to>
                                    </p:set>
                                    <p:animEffect transition="in" filter="dissolve">
                                      <p:cBhvr>
                                        <p:cTn id="119" dur="500"/>
                                        <p:tgtEl>
                                          <p:spTgt spid="67"/>
                                        </p:tgtEl>
                                      </p:cBhvr>
                                    </p:animEffect>
                                  </p:childTnLst>
                                </p:cTn>
                              </p:par>
                            </p:childTnLst>
                          </p:cTn>
                        </p:par>
                        <p:par>
                          <p:cTn id="120" fill="hold">
                            <p:stCondLst>
                              <p:cond delay="500"/>
                            </p:stCondLst>
                            <p:childTnLst>
                              <p:par>
                                <p:cTn id="121" presetID="9" presetClass="entr" presetSubtype="0" fill="hold" grpId="0" nodeType="afterEffect">
                                  <p:stCondLst>
                                    <p:cond delay="0"/>
                                  </p:stCondLst>
                                  <p:childTnLst>
                                    <p:set>
                                      <p:cBhvr>
                                        <p:cTn id="122" dur="1" fill="hold">
                                          <p:stCondLst>
                                            <p:cond delay="0"/>
                                          </p:stCondLst>
                                        </p:cTn>
                                        <p:tgtEl>
                                          <p:spTgt spid="69"/>
                                        </p:tgtEl>
                                        <p:attrNameLst>
                                          <p:attrName>style.visibility</p:attrName>
                                        </p:attrNameLst>
                                      </p:cBhvr>
                                      <p:to>
                                        <p:strVal val="visible"/>
                                      </p:to>
                                    </p:set>
                                    <p:animEffect transition="in" filter="dissolve">
                                      <p:cBhvr>
                                        <p:cTn id="123" dur="500"/>
                                        <p:tgtEl>
                                          <p:spTgt spid="69"/>
                                        </p:tgtEl>
                                      </p:cBhvr>
                                    </p:animEffect>
                                  </p:childTnLst>
                                </p:cTn>
                              </p:par>
                            </p:childTnLst>
                          </p:cTn>
                        </p:par>
                        <p:par>
                          <p:cTn id="124" fill="hold">
                            <p:stCondLst>
                              <p:cond delay="1000"/>
                            </p:stCondLst>
                            <p:childTnLst>
                              <p:par>
                                <p:cTn id="125" presetID="9" presetClass="entr" presetSubtype="0" fill="hold" grpId="0" nodeType="afterEffect">
                                  <p:stCondLst>
                                    <p:cond delay="0"/>
                                  </p:stCondLst>
                                  <p:childTnLst>
                                    <p:set>
                                      <p:cBhvr>
                                        <p:cTn id="126" dur="1" fill="hold">
                                          <p:stCondLst>
                                            <p:cond delay="0"/>
                                          </p:stCondLst>
                                        </p:cTn>
                                        <p:tgtEl>
                                          <p:spTgt spid="66"/>
                                        </p:tgtEl>
                                        <p:attrNameLst>
                                          <p:attrName>style.visibility</p:attrName>
                                        </p:attrNameLst>
                                      </p:cBhvr>
                                      <p:to>
                                        <p:strVal val="visible"/>
                                      </p:to>
                                    </p:set>
                                    <p:animEffect transition="in" filter="dissolve">
                                      <p:cBhvr>
                                        <p:cTn id="127" dur="500"/>
                                        <p:tgtEl>
                                          <p:spTgt spid="66"/>
                                        </p:tgtEl>
                                      </p:cBhvr>
                                    </p:animEffect>
                                  </p:childTnLst>
                                </p:cTn>
                              </p:par>
                            </p:childTnLst>
                          </p:cTn>
                        </p:par>
                      </p:childTnLst>
                    </p:cTn>
                  </p:par>
                  <p:par>
                    <p:cTn id="128" fill="hold">
                      <p:stCondLst>
                        <p:cond delay="indefinite"/>
                      </p:stCondLst>
                      <p:childTnLst>
                        <p:par>
                          <p:cTn id="129" fill="hold">
                            <p:stCondLst>
                              <p:cond delay="0"/>
                            </p:stCondLst>
                            <p:childTnLst>
                              <p:par>
                                <p:cTn id="130" presetID="12" presetClass="entr" presetSubtype="2" fill="hold" grpId="0" nodeType="clickEffect">
                                  <p:stCondLst>
                                    <p:cond delay="0"/>
                                  </p:stCondLst>
                                  <p:childTnLst>
                                    <p:set>
                                      <p:cBhvr>
                                        <p:cTn id="131" dur="1" fill="hold">
                                          <p:stCondLst>
                                            <p:cond delay="0"/>
                                          </p:stCondLst>
                                        </p:cTn>
                                        <p:tgtEl>
                                          <p:spTgt spid="70"/>
                                        </p:tgtEl>
                                        <p:attrNameLst>
                                          <p:attrName>style.visibility</p:attrName>
                                        </p:attrNameLst>
                                      </p:cBhvr>
                                      <p:to>
                                        <p:strVal val="visible"/>
                                      </p:to>
                                    </p:set>
                                    <p:animEffect transition="in" filter="slide(fromRight)">
                                      <p:cBhvr>
                                        <p:cTn id="132" dur="500"/>
                                        <p:tgtEl>
                                          <p:spTgt spid="70"/>
                                        </p:tgtEl>
                                      </p:cBhvr>
                                    </p:animEffect>
                                  </p:childTnLst>
                                </p:cTn>
                              </p:par>
                            </p:childTnLst>
                          </p:cTn>
                        </p:par>
                      </p:childTnLst>
                    </p:cTn>
                  </p:par>
                  <p:par>
                    <p:cTn id="133" fill="hold">
                      <p:stCondLst>
                        <p:cond delay="indefinite"/>
                      </p:stCondLst>
                      <p:childTnLst>
                        <p:par>
                          <p:cTn id="134" fill="hold">
                            <p:stCondLst>
                              <p:cond delay="0"/>
                            </p:stCondLst>
                            <p:childTnLst>
                              <p:par>
                                <p:cTn id="135" presetID="12" presetClass="entr" presetSubtype="4" fill="hold" grpId="0" nodeType="clickEffect">
                                  <p:stCondLst>
                                    <p:cond delay="0"/>
                                  </p:stCondLst>
                                  <p:childTnLst>
                                    <p:set>
                                      <p:cBhvr>
                                        <p:cTn id="136" dur="1" fill="hold">
                                          <p:stCondLst>
                                            <p:cond delay="0"/>
                                          </p:stCondLst>
                                        </p:cTn>
                                        <p:tgtEl>
                                          <p:spTgt spid="71"/>
                                        </p:tgtEl>
                                        <p:attrNameLst>
                                          <p:attrName>style.visibility</p:attrName>
                                        </p:attrNameLst>
                                      </p:cBhvr>
                                      <p:to>
                                        <p:strVal val="visible"/>
                                      </p:to>
                                    </p:set>
                                    <p:animEffect transition="in" filter="slide(fromBottom)">
                                      <p:cBhvr>
                                        <p:cTn id="137" dur="500"/>
                                        <p:tgtEl>
                                          <p:spTgt spid="71"/>
                                        </p:tgtEl>
                                      </p:cBhvr>
                                    </p:animEffect>
                                  </p:childTnLst>
                                </p:cTn>
                              </p:par>
                            </p:childTnLst>
                          </p:cTn>
                        </p:par>
                        <p:par>
                          <p:cTn id="138" fill="hold">
                            <p:stCondLst>
                              <p:cond delay="500"/>
                            </p:stCondLst>
                            <p:childTnLst>
                              <p:par>
                                <p:cTn id="139" presetID="16" presetClass="entr" presetSubtype="42" fill="hold" grpId="0" nodeType="afterEffect">
                                  <p:stCondLst>
                                    <p:cond delay="0"/>
                                  </p:stCondLst>
                                  <p:childTnLst>
                                    <p:set>
                                      <p:cBhvr>
                                        <p:cTn id="140" dur="1" fill="hold">
                                          <p:stCondLst>
                                            <p:cond delay="0"/>
                                          </p:stCondLst>
                                        </p:cTn>
                                        <p:tgtEl>
                                          <p:spTgt spid="73"/>
                                        </p:tgtEl>
                                        <p:attrNameLst>
                                          <p:attrName>style.visibility</p:attrName>
                                        </p:attrNameLst>
                                      </p:cBhvr>
                                      <p:to>
                                        <p:strVal val="visible"/>
                                      </p:to>
                                    </p:set>
                                    <p:animEffect transition="in" filter="barn(outHorizontal)">
                                      <p:cBhvr>
                                        <p:cTn id="141" dur="500"/>
                                        <p:tgtEl>
                                          <p:spTgt spid="73"/>
                                        </p:tgtEl>
                                      </p:cBhvr>
                                    </p:animEffect>
                                  </p:childTnLst>
                                </p:cTn>
                              </p:par>
                            </p:childTnLst>
                          </p:cTn>
                        </p:par>
                        <p:par>
                          <p:cTn id="142" fill="hold">
                            <p:stCondLst>
                              <p:cond delay="1000"/>
                            </p:stCondLst>
                            <p:childTnLst>
                              <p:par>
                                <p:cTn id="143" presetID="22" presetClass="entr" presetSubtype="4" fill="hold" nodeType="afterEffect">
                                  <p:stCondLst>
                                    <p:cond delay="0"/>
                                  </p:stCondLst>
                                  <p:childTnLst>
                                    <p:set>
                                      <p:cBhvr>
                                        <p:cTn id="144" dur="1" fill="hold">
                                          <p:stCondLst>
                                            <p:cond delay="0"/>
                                          </p:stCondLst>
                                        </p:cTn>
                                        <p:tgtEl>
                                          <p:spTgt spid="89"/>
                                        </p:tgtEl>
                                        <p:attrNameLst>
                                          <p:attrName>style.visibility</p:attrName>
                                        </p:attrNameLst>
                                      </p:cBhvr>
                                      <p:to>
                                        <p:strVal val="visible"/>
                                      </p:to>
                                    </p:set>
                                    <p:animEffect transition="in" filter="wipe(down)">
                                      <p:cBhvr>
                                        <p:cTn id="145" dur="500"/>
                                        <p:tgtEl>
                                          <p:spTgt spid="89"/>
                                        </p:tgtEl>
                                      </p:cBhvr>
                                    </p:animEffect>
                                  </p:childTnLst>
                                </p:cTn>
                              </p:par>
                            </p:childTnLst>
                          </p:cTn>
                        </p:par>
                      </p:childTnLst>
                    </p:cTn>
                  </p:par>
                  <p:par>
                    <p:cTn id="146" fill="hold">
                      <p:stCondLst>
                        <p:cond delay="indefinite"/>
                      </p:stCondLst>
                      <p:childTnLst>
                        <p:par>
                          <p:cTn id="147" fill="hold">
                            <p:stCondLst>
                              <p:cond delay="0"/>
                            </p:stCondLst>
                            <p:childTnLst>
                              <p:par>
                                <p:cTn id="148" presetID="9" presetClass="entr" presetSubtype="0" fill="hold" grpId="0" nodeType="clickEffect">
                                  <p:stCondLst>
                                    <p:cond delay="0"/>
                                  </p:stCondLst>
                                  <p:childTnLst>
                                    <p:set>
                                      <p:cBhvr>
                                        <p:cTn id="149" dur="1" fill="hold">
                                          <p:stCondLst>
                                            <p:cond delay="0"/>
                                          </p:stCondLst>
                                        </p:cTn>
                                        <p:tgtEl>
                                          <p:spTgt spid="77"/>
                                        </p:tgtEl>
                                        <p:attrNameLst>
                                          <p:attrName>style.visibility</p:attrName>
                                        </p:attrNameLst>
                                      </p:cBhvr>
                                      <p:to>
                                        <p:strVal val="visible"/>
                                      </p:to>
                                    </p:set>
                                    <p:animEffect transition="in" filter="dissolve">
                                      <p:cBhvr>
                                        <p:cTn id="150" dur="500"/>
                                        <p:tgtEl>
                                          <p:spTgt spid="77"/>
                                        </p:tgtEl>
                                      </p:cBhvr>
                                    </p:animEffect>
                                  </p:childTnLst>
                                </p:cTn>
                              </p:par>
                            </p:childTnLst>
                          </p:cTn>
                        </p:par>
                        <p:par>
                          <p:cTn id="151" fill="hold">
                            <p:stCondLst>
                              <p:cond delay="500"/>
                            </p:stCondLst>
                            <p:childTnLst>
                              <p:par>
                                <p:cTn id="152" presetID="22" presetClass="entr" presetSubtype="2" fill="hold" grpId="0" nodeType="afterEffect">
                                  <p:stCondLst>
                                    <p:cond delay="0"/>
                                  </p:stCondLst>
                                  <p:childTnLst>
                                    <p:set>
                                      <p:cBhvr>
                                        <p:cTn id="153" dur="1" fill="hold">
                                          <p:stCondLst>
                                            <p:cond delay="0"/>
                                          </p:stCondLst>
                                        </p:cTn>
                                        <p:tgtEl>
                                          <p:spTgt spid="75"/>
                                        </p:tgtEl>
                                        <p:attrNameLst>
                                          <p:attrName>style.visibility</p:attrName>
                                        </p:attrNameLst>
                                      </p:cBhvr>
                                      <p:to>
                                        <p:strVal val="visible"/>
                                      </p:to>
                                    </p:set>
                                    <p:animEffect transition="in" filter="wipe(right)">
                                      <p:cBhvr>
                                        <p:cTn id="154" dur="500"/>
                                        <p:tgtEl>
                                          <p:spTgt spid="75"/>
                                        </p:tgtEl>
                                      </p:cBhvr>
                                    </p:animEffect>
                                  </p:childTnLst>
                                </p:cTn>
                              </p:par>
                            </p:childTnLst>
                          </p:cTn>
                        </p:par>
                        <p:par>
                          <p:cTn id="155" fill="hold">
                            <p:stCondLst>
                              <p:cond delay="1000"/>
                            </p:stCondLst>
                            <p:childTnLst>
                              <p:par>
                                <p:cTn id="156" presetID="22" presetClass="entr" presetSubtype="8" fill="hold" grpId="0" nodeType="afterEffect">
                                  <p:stCondLst>
                                    <p:cond delay="0"/>
                                  </p:stCondLst>
                                  <p:childTnLst>
                                    <p:set>
                                      <p:cBhvr>
                                        <p:cTn id="157" dur="1" fill="hold">
                                          <p:stCondLst>
                                            <p:cond delay="0"/>
                                          </p:stCondLst>
                                        </p:cTn>
                                        <p:tgtEl>
                                          <p:spTgt spid="74"/>
                                        </p:tgtEl>
                                        <p:attrNameLst>
                                          <p:attrName>style.visibility</p:attrName>
                                        </p:attrNameLst>
                                      </p:cBhvr>
                                      <p:to>
                                        <p:strVal val="visible"/>
                                      </p:to>
                                    </p:set>
                                    <p:animEffect transition="in" filter="wipe(left)">
                                      <p:cBhvr>
                                        <p:cTn id="158" dur="500"/>
                                        <p:tgtEl>
                                          <p:spTgt spid="74"/>
                                        </p:tgtEl>
                                      </p:cBhvr>
                                    </p:animEffect>
                                  </p:childTnLst>
                                </p:cTn>
                              </p:par>
                            </p:childTnLst>
                          </p:cTn>
                        </p:par>
                        <p:par>
                          <p:cTn id="159" fill="hold">
                            <p:stCondLst>
                              <p:cond delay="1500"/>
                            </p:stCondLst>
                            <p:childTnLst>
                              <p:par>
                                <p:cTn id="160" presetID="22" presetClass="entr" presetSubtype="1" fill="hold" grpId="0" nodeType="afterEffect">
                                  <p:stCondLst>
                                    <p:cond delay="0"/>
                                  </p:stCondLst>
                                  <p:childTnLst>
                                    <p:set>
                                      <p:cBhvr>
                                        <p:cTn id="161" dur="1" fill="hold">
                                          <p:stCondLst>
                                            <p:cond delay="0"/>
                                          </p:stCondLst>
                                        </p:cTn>
                                        <p:tgtEl>
                                          <p:spTgt spid="84"/>
                                        </p:tgtEl>
                                        <p:attrNameLst>
                                          <p:attrName>style.visibility</p:attrName>
                                        </p:attrNameLst>
                                      </p:cBhvr>
                                      <p:to>
                                        <p:strVal val="visible"/>
                                      </p:to>
                                    </p:set>
                                    <p:animEffect transition="in" filter="wipe(up)">
                                      <p:cBhvr>
                                        <p:cTn id="162" dur="500"/>
                                        <p:tgtEl>
                                          <p:spTgt spid="84"/>
                                        </p:tgtEl>
                                      </p:cBhvr>
                                    </p:animEffect>
                                  </p:childTnLst>
                                </p:cTn>
                              </p:par>
                            </p:childTnLst>
                          </p:cTn>
                        </p:par>
                        <p:par>
                          <p:cTn id="163" fill="hold">
                            <p:stCondLst>
                              <p:cond delay="2000"/>
                            </p:stCondLst>
                            <p:childTnLst>
                              <p:par>
                                <p:cTn id="164" presetID="22" presetClass="entr" presetSubtype="4" fill="hold" grpId="0" nodeType="afterEffect">
                                  <p:stCondLst>
                                    <p:cond delay="0"/>
                                  </p:stCondLst>
                                  <p:childTnLst>
                                    <p:set>
                                      <p:cBhvr>
                                        <p:cTn id="165" dur="1" fill="hold">
                                          <p:stCondLst>
                                            <p:cond delay="0"/>
                                          </p:stCondLst>
                                        </p:cTn>
                                        <p:tgtEl>
                                          <p:spTgt spid="72"/>
                                        </p:tgtEl>
                                        <p:attrNameLst>
                                          <p:attrName>style.visibility</p:attrName>
                                        </p:attrNameLst>
                                      </p:cBhvr>
                                      <p:to>
                                        <p:strVal val="visible"/>
                                      </p:to>
                                    </p:set>
                                    <p:animEffect transition="in" filter="wipe(down)">
                                      <p:cBhvr>
                                        <p:cTn id="166" dur="500"/>
                                        <p:tgtEl>
                                          <p:spTgt spid="72"/>
                                        </p:tgtEl>
                                      </p:cBhvr>
                                    </p:animEffect>
                                  </p:childTnLst>
                                </p:cTn>
                              </p:par>
                            </p:childTnLst>
                          </p:cTn>
                        </p:par>
                      </p:childTnLst>
                    </p:cTn>
                  </p:par>
                  <p:par>
                    <p:cTn id="167" fill="hold">
                      <p:stCondLst>
                        <p:cond delay="indefinite"/>
                      </p:stCondLst>
                      <p:childTnLst>
                        <p:par>
                          <p:cTn id="168" fill="hold">
                            <p:stCondLst>
                              <p:cond delay="0"/>
                            </p:stCondLst>
                            <p:childTnLst>
                              <p:par>
                                <p:cTn id="169" presetID="9" presetClass="entr" presetSubtype="0" fill="hold" grpId="0" nodeType="clickEffect">
                                  <p:stCondLst>
                                    <p:cond delay="0"/>
                                  </p:stCondLst>
                                  <p:childTnLst>
                                    <p:set>
                                      <p:cBhvr>
                                        <p:cTn id="170" dur="1" fill="hold">
                                          <p:stCondLst>
                                            <p:cond delay="0"/>
                                          </p:stCondLst>
                                        </p:cTn>
                                        <p:tgtEl>
                                          <p:spTgt spid="78"/>
                                        </p:tgtEl>
                                        <p:attrNameLst>
                                          <p:attrName>style.visibility</p:attrName>
                                        </p:attrNameLst>
                                      </p:cBhvr>
                                      <p:to>
                                        <p:strVal val="visible"/>
                                      </p:to>
                                    </p:set>
                                    <p:animEffect transition="in" filter="dissolve">
                                      <p:cBhvr>
                                        <p:cTn id="171" dur="500"/>
                                        <p:tgtEl>
                                          <p:spTgt spid="78"/>
                                        </p:tgtEl>
                                      </p:cBhvr>
                                    </p:animEffect>
                                  </p:childTnLst>
                                </p:cTn>
                              </p:par>
                            </p:childTnLst>
                          </p:cTn>
                        </p:par>
                        <p:par>
                          <p:cTn id="172" fill="hold">
                            <p:stCondLst>
                              <p:cond delay="500"/>
                            </p:stCondLst>
                            <p:childTnLst>
                              <p:par>
                                <p:cTn id="173" presetID="22" presetClass="entr" presetSubtype="2" fill="hold" grpId="0" nodeType="afterEffect">
                                  <p:stCondLst>
                                    <p:cond delay="0"/>
                                  </p:stCondLst>
                                  <p:childTnLst>
                                    <p:set>
                                      <p:cBhvr>
                                        <p:cTn id="174" dur="1" fill="hold">
                                          <p:stCondLst>
                                            <p:cond delay="0"/>
                                          </p:stCondLst>
                                        </p:cTn>
                                        <p:tgtEl>
                                          <p:spTgt spid="79"/>
                                        </p:tgtEl>
                                        <p:attrNameLst>
                                          <p:attrName>style.visibility</p:attrName>
                                        </p:attrNameLst>
                                      </p:cBhvr>
                                      <p:to>
                                        <p:strVal val="visible"/>
                                      </p:to>
                                    </p:set>
                                    <p:animEffect transition="in" filter="wipe(right)">
                                      <p:cBhvr>
                                        <p:cTn id="175" dur="500"/>
                                        <p:tgtEl>
                                          <p:spTgt spid="79"/>
                                        </p:tgtEl>
                                      </p:cBhvr>
                                    </p:animEffect>
                                  </p:childTnLst>
                                </p:cTn>
                              </p:par>
                            </p:childTnLst>
                          </p:cTn>
                        </p:par>
                        <p:par>
                          <p:cTn id="176" fill="hold">
                            <p:stCondLst>
                              <p:cond delay="1000"/>
                            </p:stCondLst>
                            <p:childTnLst>
                              <p:par>
                                <p:cTn id="177" presetID="22" presetClass="entr" presetSubtype="8" fill="hold" grpId="0" nodeType="afterEffect">
                                  <p:stCondLst>
                                    <p:cond delay="0"/>
                                  </p:stCondLst>
                                  <p:childTnLst>
                                    <p:set>
                                      <p:cBhvr>
                                        <p:cTn id="178" dur="1" fill="hold">
                                          <p:stCondLst>
                                            <p:cond delay="0"/>
                                          </p:stCondLst>
                                        </p:cTn>
                                        <p:tgtEl>
                                          <p:spTgt spid="81"/>
                                        </p:tgtEl>
                                        <p:attrNameLst>
                                          <p:attrName>style.visibility</p:attrName>
                                        </p:attrNameLst>
                                      </p:cBhvr>
                                      <p:to>
                                        <p:strVal val="visible"/>
                                      </p:to>
                                    </p:set>
                                    <p:animEffect transition="in" filter="wipe(left)">
                                      <p:cBhvr>
                                        <p:cTn id="179" dur="500"/>
                                        <p:tgtEl>
                                          <p:spTgt spid="81"/>
                                        </p:tgtEl>
                                      </p:cBhvr>
                                    </p:animEffect>
                                  </p:childTnLst>
                                </p:cTn>
                              </p:par>
                            </p:childTnLst>
                          </p:cTn>
                        </p:par>
                        <p:par>
                          <p:cTn id="180" fill="hold">
                            <p:stCondLst>
                              <p:cond delay="1500"/>
                            </p:stCondLst>
                            <p:childTnLst>
                              <p:par>
                                <p:cTn id="181" presetID="22" presetClass="entr" presetSubtype="1" fill="hold" grpId="0" nodeType="afterEffect">
                                  <p:stCondLst>
                                    <p:cond delay="0"/>
                                  </p:stCondLst>
                                  <p:childTnLst>
                                    <p:set>
                                      <p:cBhvr>
                                        <p:cTn id="182" dur="1" fill="hold">
                                          <p:stCondLst>
                                            <p:cond delay="0"/>
                                          </p:stCondLst>
                                        </p:cTn>
                                        <p:tgtEl>
                                          <p:spTgt spid="85"/>
                                        </p:tgtEl>
                                        <p:attrNameLst>
                                          <p:attrName>style.visibility</p:attrName>
                                        </p:attrNameLst>
                                      </p:cBhvr>
                                      <p:to>
                                        <p:strVal val="visible"/>
                                      </p:to>
                                    </p:set>
                                    <p:animEffect transition="in" filter="wipe(up)">
                                      <p:cBhvr>
                                        <p:cTn id="183" dur="500"/>
                                        <p:tgtEl>
                                          <p:spTgt spid="85"/>
                                        </p:tgtEl>
                                      </p:cBhvr>
                                    </p:animEffect>
                                  </p:childTnLst>
                                </p:cTn>
                              </p:par>
                            </p:childTnLst>
                          </p:cTn>
                        </p:par>
                        <p:par>
                          <p:cTn id="184" fill="hold">
                            <p:stCondLst>
                              <p:cond delay="2000"/>
                            </p:stCondLst>
                            <p:childTnLst>
                              <p:par>
                                <p:cTn id="185" presetID="22" presetClass="entr" presetSubtype="4" fill="hold" grpId="0" nodeType="afterEffect">
                                  <p:stCondLst>
                                    <p:cond delay="0"/>
                                  </p:stCondLst>
                                  <p:childTnLst>
                                    <p:set>
                                      <p:cBhvr>
                                        <p:cTn id="186" dur="1" fill="hold">
                                          <p:stCondLst>
                                            <p:cond delay="0"/>
                                          </p:stCondLst>
                                        </p:cTn>
                                        <p:tgtEl>
                                          <p:spTgt spid="76"/>
                                        </p:tgtEl>
                                        <p:attrNameLst>
                                          <p:attrName>style.visibility</p:attrName>
                                        </p:attrNameLst>
                                      </p:cBhvr>
                                      <p:to>
                                        <p:strVal val="visible"/>
                                      </p:to>
                                    </p:set>
                                    <p:animEffect transition="in" filter="wipe(down)">
                                      <p:cBhvr>
                                        <p:cTn id="187" dur="500"/>
                                        <p:tgtEl>
                                          <p:spTgt spid="76"/>
                                        </p:tgtEl>
                                      </p:cBhvr>
                                    </p:animEffect>
                                  </p:childTnLst>
                                </p:cTn>
                              </p:par>
                            </p:childTnLst>
                          </p:cTn>
                        </p:par>
                      </p:childTnLst>
                    </p:cTn>
                  </p:par>
                  <p:par>
                    <p:cTn id="188" fill="hold">
                      <p:stCondLst>
                        <p:cond delay="indefinite"/>
                      </p:stCondLst>
                      <p:childTnLst>
                        <p:par>
                          <p:cTn id="189" fill="hold">
                            <p:stCondLst>
                              <p:cond delay="0"/>
                            </p:stCondLst>
                            <p:childTnLst>
                              <p:par>
                                <p:cTn id="190" presetID="9" presetClass="entr" presetSubtype="0" fill="hold" grpId="0" nodeType="clickEffect">
                                  <p:stCondLst>
                                    <p:cond delay="0"/>
                                  </p:stCondLst>
                                  <p:childTnLst>
                                    <p:set>
                                      <p:cBhvr>
                                        <p:cTn id="191" dur="1" fill="hold">
                                          <p:stCondLst>
                                            <p:cond delay="0"/>
                                          </p:stCondLst>
                                        </p:cTn>
                                        <p:tgtEl>
                                          <p:spTgt spid="82"/>
                                        </p:tgtEl>
                                        <p:attrNameLst>
                                          <p:attrName>style.visibility</p:attrName>
                                        </p:attrNameLst>
                                      </p:cBhvr>
                                      <p:to>
                                        <p:strVal val="visible"/>
                                      </p:to>
                                    </p:set>
                                    <p:animEffect transition="in" filter="dissolve">
                                      <p:cBhvr>
                                        <p:cTn id="192" dur="500"/>
                                        <p:tgtEl>
                                          <p:spTgt spid="82"/>
                                        </p:tgtEl>
                                      </p:cBhvr>
                                    </p:animEffect>
                                  </p:childTnLst>
                                </p:cTn>
                              </p:par>
                            </p:childTnLst>
                          </p:cTn>
                        </p:par>
                        <p:par>
                          <p:cTn id="193" fill="hold">
                            <p:stCondLst>
                              <p:cond delay="500"/>
                            </p:stCondLst>
                            <p:childTnLst>
                              <p:par>
                                <p:cTn id="194" presetID="22" presetClass="entr" presetSubtype="2" fill="hold" grpId="0" nodeType="afterEffect">
                                  <p:stCondLst>
                                    <p:cond delay="0"/>
                                  </p:stCondLst>
                                  <p:childTnLst>
                                    <p:set>
                                      <p:cBhvr>
                                        <p:cTn id="195" dur="1" fill="hold">
                                          <p:stCondLst>
                                            <p:cond delay="0"/>
                                          </p:stCondLst>
                                        </p:cTn>
                                        <p:tgtEl>
                                          <p:spTgt spid="80"/>
                                        </p:tgtEl>
                                        <p:attrNameLst>
                                          <p:attrName>style.visibility</p:attrName>
                                        </p:attrNameLst>
                                      </p:cBhvr>
                                      <p:to>
                                        <p:strVal val="visible"/>
                                      </p:to>
                                    </p:set>
                                    <p:animEffect transition="in" filter="wipe(right)">
                                      <p:cBhvr>
                                        <p:cTn id="196" dur="500"/>
                                        <p:tgtEl>
                                          <p:spTgt spid="80"/>
                                        </p:tgtEl>
                                      </p:cBhvr>
                                    </p:animEffect>
                                  </p:childTnLst>
                                </p:cTn>
                              </p:par>
                            </p:childTnLst>
                          </p:cTn>
                        </p:par>
                        <p:par>
                          <p:cTn id="197" fill="hold">
                            <p:stCondLst>
                              <p:cond delay="1000"/>
                            </p:stCondLst>
                            <p:childTnLst>
                              <p:par>
                                <p:cTn id="198" presetID="22" presetClass="entr" presetSubtype="8" fill="hold" grpId="0" nodeType="afterEffect">
                                  <p:stCondLst>
                                    <p:cond delay="0"/>
                                  </p:stCondLst>
                                  <p:childTnLst>
                                    <p:set>
                                      <p:cBhvr>
                                        <p:cTn id="199" dur="1" fill="hold">
                                          <p:stCondLst>
                                            <p:cond delay="0"/>
                                          </p:stCondLst>
                                        </p:cTn>
                                        <p:tgtEl>
                                          <p:spTgt spid="83"/>
                                        </p:tgtEl>
                                        <p:attrNameLst>
                                          <p:attrName>style.visibility</p:attrName>
                                        </p:attrNameLst>
                                      </p:cBhvr>
                                      <p:to>
                                        <p:strVal val="visible"/>
                                      </p:to>
                                    </p:set>
                                    <p:animEffect transition="in" filter="wipe(left)">
                                      <p:cBhvr>
                                        <p:cTn id="200" dur="500"/>
                                        <p:tgtEl>
                                          <p:spTgt spid="83"/>
                                        </p:tgtEl>
                                      </p:cBhvr>
                                    </p:animEffect>
                                  </p:childTnLst>
                                </p:cTn>
                              </p:par>
                            </p:childTnLst>
                          </p:cTn>
                        </p:par>
                        <p:par>
                          <p:cTn id="201" fill="hold">
                            <p:stCondLst>
                              <p:cond delay="1500"/>
                            </p:stCondLst>
                            <p:childTnLst>
                              <p:par>
                                <p:cTn id="202" presetID="22" presetClass="entr" presetSubtype="4" fill="hold" grpId="0" nodeType="afterEffect">
                                  <p:stCondLst>
                                    <p:cond delay="0"/>
                                  </p:stCondLst>
                                  <p:childTnLst>
                                    <p:set>
                                      <p:cBhvr>
                                        <p:cTn id="203" dur="1" fill="hold">
                                          <p:stCondLst>
                                            <p:cond delay="0"/>
                                          </p:stCondLst>
                                        </p:cTn>
                                        <p:tgtEl>
                                          <p:spTgt spid="88"/>
                                        </p:tgtEl>
                                        <p:attrNameLst>
                                          <p:attrName>style.visibility</p:attrName>
                                        </p:attrNameLst>
                                      </p:cBhvr>
                                      <p:to>
                                        <p:strVal val="visible"/>
                                      </p:to>
                                    </p:set>
                                    <p:animEffect transition="in" filter="wipe(down)">
                                      <p:cBhvr>
                                        <p:cTn id="204" dur="500"/>
                                        <p:tgtEl>
                                          <p:spTgt spid="88"/>
                                        </p:tgtEl>
                                      </p:cBhvr>
                                    </p:animEffect>
                                  </p:childTnLst>
                                </p:cTn>
                              </p:par>
                            </p:childTnLst>
                          </p:cTn>
                        </p:par>
                      </p:childTnLst>
                    </p:cTn>
                  </p:par>
                  <p:par>
                    <p:cTn id="205" fill="hold">
                      <p:stCondLst>
                        <p:cond delay="indefinite"/>
                      </p:stCondLst>
                      <p:childTnLst>
                        <p:par>
                          <p:cTn id="206" fill="hold">
                            <p:stCondLst>
                              <p:cond delay="0"/>
                            </p:stCondLst>
                            <p:childTnLst>
                              <p:par>
                                <p:cTn id="207" presetID="22" presetClass="entr" presetSubtype="1" fill="hold" grpId="0" nodeType="clickEffect">
                                  <p:stCondLst>
                                    <p:cond delay="0"/>
                                  </p:stCondLst>
                                  <p:childTnLst>
                                    <p:set>
                                      <p:cBhvr>
                                        <p:cTn id="208" dur="1" fill="hold">
                                          <p:stCondLst>
                                            <p:cond delay="0"/>
                                          </p:stCondLst>
                                        </p:cTn>
                                        <p:tgtEl>
                                          <p:spTgt spid="86"/>
                                        </p:tgtEl>
                                        <p:attrNameLst>
                                          <p:attrName>style.visibility</p:attrName>
                                        </p:attrNameLst>
                                      </p:cBhvr>
                                      <p:to>
                                        <p:strVal val="visible"/>
                                      </p:to>
                                    </p:set>
                                    <p:animEffect transition="in" filter="wipe(up)">
                                      <p:cBhvr>
                                        <p:cTn id="209" dur="500"/>
                                        <p:tgtEl>
                                          <p:spTgt spid="86"/>
                                        </p:tgtEl>
                                      </p:cBhvr>
                                    </p:animEffect>
                                  </p:childTnLst>
                                </p:cTn>
                              </p:par>
                            </p:childTnLst>
                          </p:cTn>
                        </p:par>
                      </p:childTnLst>
                    </p:cTn>
                  </p:par>
                  <p:par>
                    <p:cTn id="210" fill="hold">
                      <p:stCondLst>
                        <p:cond delay="indefinite"/>
                      </p:stCondLst>
                      <p:childTnLst>
                        <p:par>
                          <p:cTn id="211" fill="hold">
                            <p:stCondLst>
                              <p:cond delay="0"/>
                            </p:stCondLst>
                            <p:childTnLst>
                              <p:par>
                                <p:cTn id="212" presetID="22" presetClass="entr" presetSubtype="1" fill="hold" grpId="0" nodeType="clickEffect">
                                  <p:stCondLst>
                                    <p:cond delay="0"/>
                                  </p:stCondLst>
                                  <p:childTnLst>
                                    <p:set>
                                      <p:cBhvr>
                                        <p:cTn id="213" dur="1" fill="hold">
                                          <p:stCondLst>
                                            <p:cond delay="0"/>
                                          </p:stCondLst>
                                        </p:cTn>
                                        <p:tgtEl>
                                          <p:spTgt spid="87"/>
                                        </p:tgtEl>
                                        <p:attrNameLst>
                                          <p:attrName>style.visibility</p:attrName>
                                        </p:attrNameLst>
                                      </p:cBhvr>
                                      <p:to>
                                        <p:strVal val="visible"/>
                                      </p:to>
                                    </p:set>
                                    <p:animEffect transition="in" filter="wipe(up)">
                                      <p:cBhvr>
                                        <p:cTn id="214" dur="5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P spid="7" grpId="0" autoUpdateAnimBg="0"/>
      <p:bldP spid="8" grpId="0" autoUpdateAnimBg="0"/>
      <p:bldP spid="9" grpId="0" animBg="1"/>
      <p:bldP spid="29" grpId="0" animBg="1"/>
      <p:bldP spid="30" grpId="0" animBg="1"/>
      <p:bldP spid="31" grpId="0" build="p" autoUpdateAnimBg="0"/>
      <p:bldP spid="32" grpId="0" animBg="1"/>
      <p:bldP spid="33" grpId="0" build="p" autoUpdateAnimBg="0"/>
      <p:bldP spid="34" grpId="0" animBg="1"/>
      <p:bldP spid="35" grpId="0" animBg="1"/>
      <p:bldP spid="36" grpId="0" animBg="1"/>
      <p:bldP spid="37" grpId="0" animBg="1"/>
      <p:bldP spid="38" grpId="0" animBg="1"/>
      <p:bldP spid="39" grpId="0" animBg="1"/>
      <p:bldP spid="41" grpId="0" autoUpdateAnimBg="0"/>
      <p:bldP spid="60" grpId="0" build="p" autoUpdateAnimBg="0"/>
      <p:bldP spid="61" grpId="0" animBg="1"/>
      <p:bldP spid="62" grpId="0" animBg="1"/>
      <p:bldP spid="63" grpId="0" animBg="1"/>
      <p:bldP spid="64" grpId="0" autoUpdateAnimBg="0"/>
      <p:bldP spid="65" grpId="0" autoUpdateAnimBg="0"/>
      <p:bldP spid="66" grpId="0" autoUpdateAnimBg="0"/>
      <p:bldP spid="67" grpId="0" autoUpdateAnimBg="0"/>
      <p:bldP spid="68" grpId="0" autoUpdateAnimBg="0"/>
      <p:bldP spid="69" grpId="0" animBg="1"/>
      <p:bldP spid="70" grpId="0" autoUpdateAnimBg="0"/>
      <p:bldP spid="71" grpId="0" autoUpdateAnimBg="0"/>
      <p:bldP spid="72" grpId="0" animBg="1"/>
      <p:bldP spid="73" grpId="0" animBg="1"/>
      <p:bldP spid="74" grpId="0" animBg="1"/>
      <p:bldP spid="75" grpId="0" animBg="1"/>
      <p:bldP spid="76" grpId="0" animBg="1"/>
      <p:bldP spid="77" grpId="0" autoUpdateAnimBg="0"/>
      <p:bldP spid="78" grpId="0" autoUpdateAnimBg="0"/>
      <p:bldP spid="79" grpId="0" animBg="1"/>
      <p:bldP spid="80" grpId="0" animBg="1"/>
      <p:bldP spid="81" grpId="0" animBg="1"/>
      <p:bldP spid="82" grpId="0" autoUpdateAnimBg="0"/>
      <p:bldP spid="83" grpId="0" animBg="1"/>
      <p:bldP spid="84" grpId="0" autoUpdateAnimBg="0"/>
      <p:bldP spid="85" grpId="0" autoUpdateAnimBg="0"/>
      <p:bldP spid="86" grpId="0" autoUpdateAnimBg="0"/>
      <p:bldP spid="87" grpId="0" autoUpdateAnimBg="0"/>
      <p:bldP spid="8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idx="4294967295"/>
          </p:nvPr>
        </p:nvSpPr>
        <p:spPr>
          <a:xfrm>
            <a:off x="547688" y="144463"/>
            <a:ext cx="7921625" cy="573087"/>
          </a:xfrm>
        </p:spPr>
        <p:txBody>
          <a:bodyPr lIns="91440" tIns="45720" rIns="91440" bIns="45720" anchor="ctr"/>
          <a:lstStyle/>
          <a:p>
            <a:pPr eaLnBrk="1" hangingPunct="1"/>
            <a:r>
              <a:rPr kumimoji="1" lang="zh-CN" altLang="en-US" dirty="0">
                <a:solidFill>
                  <a:schemeClr val="accent1"/>
                </a:solidFill>
                <a:latin typeface="Times New Roman" panose="02020603050405020304" pitchFamily="18" charset="0"/>
              </a:rPr>
              <a:t>一、存储器概述和存储器芯片</a:t>
            </a:r>
            <a:endParaRPr lang="en-US" altLang="zh-CN" dirty="0">
              <a:solidFill>
                <a:schemeClr val="accent1"/>
              </a:solidFill>
              <a:latin typeface="方正舒体" panose="02010601030101010101" pitchFamily="2" charset="-122"/>
            </a:endParaRPr>
          </a:p>
        </p:txBody>
      </p:sp>
      <p:sp>
        <p:nvSpPr>
          <p:cNvPr id="565251" name="Rectangle 3"/>
          <p:cNvSpPr>
            <a:spLocks noGrp="1" noChangeArrowheads="1"/>
          </p:cNvSpPr>
          <p:nvPr>
            <p:ph type="body" idx="4294967295"/>
          </p:nvPr>
        </p:nvSpPr>
        <p:spPr>
          <a:xfrm>
            <a:off x="190500" y="1420813"/>
            <a:ext cx="8458200" cy="5492273"/>
          </a:xfrm>
        </p:spPr>
        <p:txBody>
          <a:bodyPr lIns="91440" tIns="45720" rIns="91440" bIns="45720"/>
          <a:lstStyle/>
          <a:p>
            <a:pPr eaLnBrk="1" hangingPunct="1">
              <a:lnSpc>
                <a:spcPct val="110000"/>
              </a:lnSpc>
              <a:spcBef>
                <a:spcPct val="25000"/>
              </a:spcBef>
            </a:pPr>
            <a:r>
              <a:rPr lang="zh-CN" altLang="en-US" sz="2200" dirty="0">
                <a:latin typeface="微软雅黑" panose="020B0503020204020204" pitchFamily="34" charset="-122"/>
                <a:ea typeface="微软雅黑" panose="020B0503020204020204" pitchFamily="34" charset="-122"/>
              </a:rPr>
              <a:t>记忆单元 （存储基元 </a:t>
            </a:r>
            <a:r>
              <a:rPr lang="en-US" altLang="zh-CN" sz="2200" dirty="0">
                <a:latin typeface="微软雅黑" panose="020B0503020204020204" pitchFamily="34" charset="-122"/>
                <a:ea typeface="微软雅黑" panose="020B0503020204020204" pitchFamily="34" charset="-122"/>
              </a:rPr>
              <a:t>/ </a:t>
            </a:r>
            <a:r>
              <a:rPr lang="zh-CN" altLang="en-US" sz="2200" dirty="0">
                <a:latin typeface="微软雅黑" panose="020B0503020204020204" pitchFamily="34" charset="-122"/>
                <a:ea typeface="微软雅黑" panose="020B0503020204020204" pitchFamily="34" charset="-122"/>
              </a:rPr>
              <a:t>存储元 </a:t>
            </a:r>
            <a:r>
              <a:rPr lang="en-US" altLang="zh-CN" sz="2200" dirty="0">
                <a:latin typeface="微软雅黑" panose="020B0503020204020204" pitchFamily="34" charset="-122"/>
                <a:ea typeface="微软雅黑" panose="020B0503020204020204" pitchFamily="34" charset="-122"/>
              </a:rPr>
              <a:t>/ </a:t>
            </a:r>
            <a:r>
              <a:rPr lang="zh-CN" altLang="en-US" sz="2200" dirty="0">
                <a:latin typeface="微软雅黑" panose="020B0503020204020204" pitchFamily="34" charset="-122"/>
                <a:ea typeface="微软雅黑" panose="020B0503020204020204" pitchFamily="34" charset="-122"/>
              </a:rPr>
              <a:t>位元） （</a:t>
            </a:r>
            <a:r>
              <a:rPr lang="en-US" altLang="zh-CN" sz="2200" dirty="0">
                <a:latin typeface="微软雅黑" panose="020B0503020204020204" pitchFamily="34" charset="-122"/>
                <a:ea typeface="微软雅黑" panose="020B0503020204020204" pitchFamily="34" charset="-122"/>
              </a:rPr>
              <a:t>Cell</a:t>
            </a:r>
            <a:r>
              <a:rPr lang="zh-CN" altLang="en-US" sz="2200" dirty="0">
                <a:latin typeface="微软雅黑" panose="020B0503020204020204" pitchFamily="34" charset="-122"/>
                <a:ea typeface="微软雅黑" panose="020B0503020204020204" pitchFamily="34" charset="-122"/>
              </a:rPr>
              <a:t>）</a:t>
            </a:r>
          </a:p>
          <a:p>
            <a:pPr lvl="1" eaLnBrk="1" hangingPunct="1">
              <a:lnSpc>
                <a:spcPct val="110000"/>
              </a:lnSpc>
              <a:spcBef>
                <a:spcPct val="25000"/>
              </a:spcBef>
            </a:pPr>
            <a:r>
              <a:rPr lang="zh-CN" altLang="en-US" sz="2200" dirty="0">
                <a:solidFill>
                  <a:srgbClr val="800000"/>
                </a:solidFill>
                <a:latin typeface="微软雅黑" panose="020B0503020204020204" pitchFamily="34" charset="-122"/>
                <a:ea typeface="微软雅黑" panose="020B0503020204020204" pitchFamily="34" charset="-122"/>
              </a:rPr>
              <a:t>具有两种稳态的能够表示二进制数码0和1的物理器件</a:t>
            </a:r>
          </a:p>
          <a:p>
            <a:pPr eaLnBrk="1" hangingPunct="1">
              <a:lnSpc>
                <a:spcPct val="110000"/>
              </a:lnSpc>
              <a:spcBef>
                <a:spcPct val="25000"/>
              </a:spcBef>
            </a:pPr>
            <a:r>
              <a:rPr lang="zh-CN" altLang="en-US" sz="2200" dirty="0">
                <a:latin typeface="微软雅黑" panose="020B0503020204020204" pitchFamily="34" charset="-122"/>
                <a:ea typeface="微软雅黑" panose="020B0503020204020204" pitchFamily="34" charset="-122"/>
              </a:rPr>
              <a:t>存储单元 </a:t>
            </a:r>
            <a:r>
              <a:rPr lang="en-US" altLang="zh-CN" sz="2200" dirty="0">
                <a:latin typeface="微软雅黑" panose="020B0503020204020204" pitchFamily="34" charset="-122"/>
                <a:ea typeface="微软雅黑" panose="020B0503020204020204" pitchFamily="34" charset="-122"/>
              </a:rPr>
              <a:t>/ </a:t>
            </a:r>
            <a:r>
              <a:rPr lang="zh-CN" altLang="en-US" sz="2200" dirty="0">
                <a:latin typeface="微软雅黑" panose="020B0503020204020204" pitchFamily="34" charset="-122"/>
                <a:ea typeface="微软雅黑" panose="020B0503020204020204" pitchFamily="34" charset="-122"/>
              </a:rPr>
              <a:t>编址单位（</a:t>
            </a:r>
            <a:r>
              <a:rPr lang="en-US" altLang="zh-CN" sz="2200" dirty="0">
                <a:latin typeface="微软雅黑" panose="020B0503020204020204" pitchFamily="34" charset="-122"/>
                <a:ea typeface="微软雅黑" panose="020B0503020204020204" pitchFamily="34" charset="-122"/>
              </a:rPr>
              <a:t>Addressing Unit</a:t>
            </a:r>
            <a:r>
              <a:rPr lang="zh-CN" altLang="en-US" sz="2200" dirty="0">
                <a:latin typeface="微软雅黑" panose="020B0503020204020204" pitchFamily="34" charset="-122"/>
                <a:ea typeface="微软雅黑" panose="020B0503020204020204" pitchFamily="34" charset="-122"/>
              </a:rPr>
              <a:t>） </a:t>
            </a:r>
          </a:p>
          <a:p>
            <a:pPr lvl="1" eaLnBrk="1" hangingPunct="1">
              <a:lnSpc>
                <a:spcPct val="110000"/>
              </a:lnSpc>
              <a:spcBef>
                <a:spcPct val="25000"/>
              </a:spcBef>
            </a:pPr>
            <a:r>
              <a:rPr lang="zh-CN" altLang="en-US" sz="2200" dirty="0">
                <a:solidFill>
                  <a:srgbClr val="800000"/>
                </a:solidFill>
                <a:latin typeface="微软雅黑" panose="020B0503020204020204" pitchFamily="34" charset="-122"/>
                <a:ea typeface="微软雅黑" panose="020B0503020204020204" pitchFamily="34" charset="-122"/>
              </a:rPr>
              <a:t>具有相同地址的位构成一个存储单元，也称为一个编址单位</a:t>
            </a:r>
          </a:p>
          <a:p>
            <a:pPr eaLnBrk="1" hangingPunct="1">
              <a:lnSpc>
                <a:spcPct val="110000"/>
              </a:lnSpc>
              <a:spcBef>
                <a:spcPct val="25000"/>
              </a:spcBef>
            </a:pPr>
            <a:r>
              <a:rPr lang="zh-CN" altLang="en-US" sz="2200" dirty="0">
                <a:latin typeface="微软雅黑" panose="020B0503020204020204" pitchFamily="34" charset="-122"/>
                <a:ea typeface="微软雅黑" panose="020B0503020204020204" pitchFamily="34" charset="-122"/>
              </a:rPr>
              <a:t>存储体</a:t>
            </a:r>
            <a:r>
              <a:rPr lang="en-US" altLang="zh-CN" sz="2200" dirty="0">
                <a:latin typeface="微软雅黑" panose="020B0503020204020204" pitchFamily="34" charset="-122"/>
                <a:ea typeface="微软雅黑" panose="020B0503020204020204" pitchFamily="34" charset="-122"/>
              </a:rPr>
              <a:t>/ </a:t>
            </a:r>
            <a:r>
              <a:rPr lang="zh-CN" altLang="en-US" sz="2200" dirty="0">
                <a:latin typeface="微软雅黑" panose="020B0503020204020204" pitchFamily="34" charset="-122"/>
                <a:ea typeface="微软雅黑" panose="020B0503020204020204" pitchFamily="34" charset="-122"/>
              </a:rPr>
              <a:t>存储矩阵 </a:t>
            </a:r>
            <a:r>
              <a:rPr lang="en-US" altLang="zh-CN" sz="2200" dirty="0">
                <a:latin typeface="微软雅黑" panose="020B0503020204020204" pitchFamily="34" charset="-122"/>
                <a:ea typeface="微软雅黑" panose="020B0503020204020204" pitchFamily="34" charset="-122"/>
              </a:rPr>
              <a:t>/ </a:t>
            </a:r>
            <a:r>
              <a:rPr lang="zh-CN" altLang="en-US" sz="2200" dirty="0">
                <a:latin typeface="微软雅黑" panose="020B0503020204020204" pitchFamily="34" charset="-122"/>
                <a:ea typeface="微软雅黑" panose="020B0503020204020204" pitchFamily="34" charset="-122"/>
              </a:rPr>
              <a:t>存储阵列（</a:t>
            </a:r>
            <a:r>
              <a:rPr lang="en-US" altLang="zh-CN" sz="2200" dirty="0">
                <a:latin typeface="微软雅黑" panose="020B0503020204020204" pitchFamily="34" charset="-122"/>
                <a:ea typeface="微软雅黑" panose="020B0503020204020204" pitchFamily="34" charset="-122"/>
              </a:rPr>
              <a:t>Bank</a:t>
            </a:r>
            <a:r>
              <a:rPr lang="zh-CN" altLang="en-US" sz="2200" dirty="0">
                <a:latin typeface="微软雅黑" panose="020B0503020204020204" pitchFamily="34" charset="-122"/>
                <a:ea typeface="微软雅黑" panose="020B0503020204020204" pitchFamily="34" charset="-122"/>
              </a:rPr>
              <a:t>）</a:t>
            </a:r>
          </a:p>
          <a:p>
            <a:pPr lvl="1" eaLnBrk="1" hangingPunct="1">
              <a:lnSpc>
                <a:spcPct val="110000"/>
              </a:lnSpc>
              <a:spcBef>
                <a:spcPct val="25000"/>
              </a:spcBef>
            </a:pPr>
            <a:r>
              <a:rPr lang="zh-CN" altLang="en-US" sz="2200" dirty="0">
                <a:solidFill>
                  <a:srgbClr val="800000"/>
                </a:solidFill>
                <a:latin typeface="微软雅黑" panose="020B0503020204020204" pitchFamily="34" charset="-122"/>
                <a:ea typeface="微软雅黑" panose="020B0503020204020204" pitchFamily="34" charset="-122"/>
              </a:rPr>
              <a:t>所有存储单元构成一个存储阵列</a:t>
            </a:r>
          </a:p>
          <a:p>
            <a:pPr eaLnBrk="1" hangingPunct="1">
              <a:lnSpc>
                <a:spcPct val="110000"/>
              </a:lnSpc>
              <a:spcBef>
                <a:spcPct val="25000"/>
              </a:spcBef>
            </a:pPr>
            <a:r>
              <a:rPr lang="zh-CN" altLang="en-US" sz="2200" dirty="0">
                <a:latin typeface="微软雅黑" panose="020B0503020204020204" pitchFamily="34" charset="-122"/>
                <a:ea typeface="微软雅黑" panose="020B0503020204020204" pitchFamily="34" charset="-122"/>
              </a:rPr>
              <a:t>编址方式（</a:t>
            </a:r>
            <a:r>
              <a:rPr lang="en-US" altLang="zh-CN" sz="2200" dirty="0">
                <a:latin typeface="微软雅黑" panose="020B0503020204020204" pitchFamily="34" charset="-122"/>
                <a:ea typeface="微软雅黑" panose="020B0503020204020204" pitchFamily="34" charset="-122"/>
              </a:rPr>
              <a:t>Addressing Mode</a:t>
            </a:r>
            <a:r>
              <a:rPr lang="zh-CN" altLang="en-US" sz="2200" dirty="0">
                <a:latin typeface="微软雅黑" panose="020B0503020204020204" pitchFamily="34" charset="-122"/>
                <a:ea typeface="微软雅黑" panose="020B0503020204020204" pitchFamily="34" charset="-122"/>
              </a:rPr>
              <a:t>） </a:t>
            </a:r>
          </a:p>
          <a:p>
            <a:pPr lvl="2" eaLnBrk="1" hangingPunct="1">
              <a:lnSpc>
                <a:spcPct val="110000"/>
              </a:lnSpc>
              <a:spcBef>
                <a:spcPct val="25000"/>
              </a:spcBef>
            </a:pPr>
            <a:r>
              <a:rPr lang="zh-CN" altLang="en-US" sz="2200" dirty="0">
                <a:latin typeface="微软雅黑" panose="020B0503020204020204" pitchFamily="34" charset="-122"/>
                <a:ea typeface="微软雅黑" panose="020B0503020204020204" pitchFamily="34" charset="-122"/>
              </a:rPr>
              <a:t>字节编址、按字编址</a:t>
            </a:r>
            <a:endParaRPr lang="en-US" altLang="zh-CN" sz="2200" dirty="0">
              <a:latin typeface="微软雅黑" panose="020B0503020204020204" pitchFamily="34" charset="-122"/>
              <a:ea typeface="微软雅黑" panose="020B0503020204020204" pitchFamily="34" charset="-122"/>
            </a:endParaRPr>
          </a:p>
          <a:p>
            <a:pPr eaLnBrk="1" hangingPunct="1">
              <a:lnSpc>
                <a:spcPct val="110000"/>
              </a:lnSpc>
              <a:spcBef>
                <a:spcPct val="25000"/>
              </a:spcBef>
            </a:pPr>
            <a:r>
              <a:rPr lang="zh-CN" altLang="en-US" sz="2200" dirty="0">
                <a:latin typeface="微软雅黑" panose="020B0503020204020204" pitchFamily="34" charset="-122"/>
                <a:ea typeface="微软雅黑" panose="020B0503020204020204" pitchFamily="34" charset="-122"/>
              </a:rPr>
              <a:t>存储器地址寄存器（</a:t>
            </a:r>
            <a:r>
              <a:rPr lang="en-US" altLang="zh-CN" sz="2200" dirty="0">
                <a:latin typeface="微软雅黑" panose="020B0503020204020204" pitchFamily="34" charset="-122"/>
                <a:ea typeface="微软雅黑" panose="020B0503020204020204" pitchFamily="34" charset="-122"/>
              </a:rPr>
              <a:t>Memory Address Register - MAR）</a:t>
            </a:r>
          </a:p>
          <a:p>
            <a:pPr lvl="1" eaLnBrk="1" hangingPunct="1">
              <a:lnSpc>
                <a:spcPct val="110000"/>
              </a:lnSpc>
              <a:spcBef>
                <a:spcPct val="25000"/>
              </a:spcBef>
            </a:pPr>
            <a:r>
              <a:rPr lang="zh-CN" altLang="en-US" sz="2200" dirty="0">
                <a:solidFill>
                  <a:srgbClr val="800000"/>
                </a:solidFill>
                <a:latin typeface="微软雅黑" panose="020B0503020204020204" pitchFamily="34" charset="-122"/>
                <a:ea typeface="微软雅黑" panose="020B0503020204020204" pitchFamily="34" charset="-122"/>
              </a:rPr>
              <a:t>用于存放访问主存单元的地址的寄存器</a:t>
            </a:r>
          </a:p>
          <a:p>
            <a:pPr eaLnBrk="1" hangingPunct="1">
              <a:lnSpc>
                <a:spcPct val="110000"/>
              </a:lnSpc>
              <a:spcBef>
                <a:spcPct val="25000"/>
              </a:spcBef>
            </a:pPr>
            <a:r>
              <a:rPr lang="zh-CN" altLang="en-US" sz="2200" dirty="0">
                <a:latin typeface="微软雅黑" panose="020B0503020204020204" pitchFamily="34" charset="-122"/>
                <a:ea typeface="微软雅黑" panose="020B0503020204020204" pitchFamily="34" charset="-122"/>
              </a:rPr>
              <a:t>存储器数据寄存器（ </a:t>
            </a:r>
            <a:r>
              <a:rPr lang="en-US" altLang="zh-CN" sz="2200" dirty="0">
                <a:latin typeface="微软雅黑" panose="020B0503020204020204" pitchFamily="34" charset="-122"/>
                <a:ea typeface="微软雅黑" panose="020B0503020204020204" pitchFamily="34" charset="-122"/>
              </a:rPr>
              <a:t>Memory Data Register-MDR (</a:t>
            </a:r>
            <a:r>
              <a:rPr lang="zh-CN" altLang="en-US" sz="2200" dirty="0">
                <a:latin typeface="微软雅黑" panose="020B0503020204020204" pitchFamily="34" charset="-122"/>
                <a:ea typeface="微软雅黑" panose="020B0503020204020204" pitchFamily="34" charset="-122"/>
              </a:rPr>
              <a:t>或</a:t>
            </a:r>
            <a:r>
              <a:rPr lang="en-US" altLang="zh-CN" sz="2200" dirty="0">
                <a:latin typeface="微软雅黑" panose="020B0503020204020204" pitchFamily="34" charset="-122"/>
                <a:ea typeface="微软雅黑" panose="020B0503020204020204" pitchFamily="34" charset="-122"/>
              </a:rPr>
              <a:t>MBR)  ）</a:t>
            </a:r>
          </a:p>
          <a:p>
            <a:pPr lvl="1" eaLnBrk="1" hangingPunct="1">
              <a:lnSpc>
                <a:spcPct val="110000"/>
              </a:lnSpc>
              <a:spcBef>
                <a:spcPct val="25000"/>
              </a:spcBef>
            </a:pPr>
            <a:r>
              <a:rPr lang="zh-CN" altLang="en-US" sz="2200" dirty="0">
                <a:solidFill>
                  <a:srgbClr val="800000"/>
                </a:solidFill>
                <a:latin typeface="微软雅黑" panose="020B0503020204020204" pitchFamily="34" charset="-122"/>
                <a:ea typeface="微软雅黑" panose="020B0503020204020204" pitchFamily="34" charset="-122"/>
              </a:rPr>
              <a:t>用于存放与主存单元进行交换的数据的寄存器</a:t>
            </a:r>
          </a:p>
        </p:txBody>
      </p:sp>
      <p:sp>
        <p:nvSpPr>
          <p:cNvPr id="6148" name="灯片编号占位符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A0D2513C-A7A2-4A72-A23B-232A27ABC040}" type="slidenum">
              <a:rPr lang="zh-CN" altLang="en-US" sz="1200" smtClean="0">
                <a:solidFill>
                  <a:srgbClr val="898989"/>
                </a:solidFill>
              </a:rPr>
              <a:pPr/>
              <a:t>2</a:t>
            </a:fld>
            <a:endParaRPr lang="zh-CN" altLang="en-US" sz="1200">
              <a:solidFill>
                <a:srgbClr val="898989"/>
              </a:solidFill>
            </a:endParaRPr>
          </a:p>
        </p:txBody>
      </p:sp>
      <p:sp>
        <p:nvSpPr>
          <p:cNvPr id="2" name="文本框 1"/>
          <p:cNvSpPr txBox="1"/>
          <p:nvPr/>
        </p:nvSpPr>
        <p:spPr>
          <a:xfrm>
            <a:off x="190500" y="717550"/>
            <a:ext cx="1552575" cy="461963"/>
          </a:xfrm>
          <a:prstGeom prst="rect">
            <a:avLst/>
          </a:prstGeom>
          <a:noFill/>
        </p:spPr>
        <p:txBody>
          <a:bodyPr>
            <a:spAutoFit/>
          </a:bodyPr>
          <a:lstStyle/>
          <a:p>
            <a:pPr>
              <a:defRPr/>
            </a:pPr>
            <a:r>
              <a:rPr lang="zh-CN" altLang="en-US" sz="2400" b="1" dirty="0">
                <a:solidFill>
                  <a:schemeClr val="accent1"/>
                </a:solidFill>
                <a:latin typeface="+mj-ea"/>
                <a:ea typeface="+mj-ea"/>
              </a:rPr>
              <a:t>基本术语</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65251">
                                            <p:txEl>
                                              <p:pRg st="0" end="0"/>
                                            </p:txEl>
                                          </p:spTgt>
                                        </p:tgtEl>
                                        <p:attrNameLst>
                                          <p:attrName>style.visibility</p:attrName>
                                        </p:attrNameLst>
                                      </p:cBhvr>
                                      <p:to>
                                        <p:strVal val="visible"/>
                                      </p:to>
                                    </p:set>
                                    <p:animEffect transition="in" filter="wipe(down)">
                                      <p:cBhvr>
                                        <p:cTn id="12" dur="500"/>
                                        <p:tgtEl>
                                          <p:spTgt spid="56525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65251">
                                            <p:txEl>
                                              <p:pRg st="1" end="1"/>
                                            </p:txEl>
                                          </p:spTgt>
                                        </p:tgtEl>
                                        <p:attrNameLst>
                                          <p:attrName>style.visibility</p:attrName>
                                        </p:attrNameLst>
                                      </p:cBhvr>
                                      <p:to>
                                        <p:strVal val="visible"/>
                                      </p:to>
                                    </p:set>
                                    <p:animEffect transition="in" filter="blinds(horizontal)">
                                      <p:cBhvr>
                                        <p:cTn id="17" dur="500"/>
                                        <p:tgtEl>
                                          <p:spTgt spid="565251">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565251">
                                            <p:txEl>
                                              <p:pRg st="2" end="2"/>
                                            </p:txEl>
                                          </p:spTgt>
                                        </p:tgtEl>
                                        <p:attrNameLst>
                                          <p:attrName>style.visibility</p:attrName>
                                        </p:attrNameLst>
                                      </p:cBhvr>
                                      <p:to>
                                        <p:strVal val="visible"/>
                                      </p:to>
                                    </p:set>
                                    <p:animEffect transition="in" filter="wipe(down)">
                                      <p:cBhvr>
                                        <p:cTn id="22" dur="500"/>
                                        <p:tgtEl>
                                          <p:spTgt spid="565251">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65251">
                                            <p:txEl>
                                              <p:pRg st="3" end="3"/>
                                            </p:txEl>
                                          </p:spTgt>
                                        </p:tgtEl>
                                        <p:attrNameLst>
                                          <p:attrName>style.visibility</p:attrName>
                                        </p:attrNameLst>
                                      </p:cBhvr>
                                      <p:to>
                                        <p:strVal val="visible"/>
                                      </p:to>
                                    </p:set>
                                    <p:animEffect transition="in" filter="blinds(horizontal)">
                                      <p:cBhvr>
                                        <p:cTn id="27" dur="500"/>
                                        <p:tgtEl>
                                          <p:spTgt spid="565251">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565251">
                                            <p:txEl>
                                              <p:pRg st="4" end="4"/>
                                            </p:txEl>
                                          </p:spTgt>
                                        </p:tgtEl>
                                        <p:attrNameLst>
                                          <p:attrName>style.visibility</p:attrName>
                                        </p:attrNameLst>
                                      </p:cBhvr>
                                      <p:to>
                                        <p:strVal val="visible"/>
                                      </p:to>
                                    </p:set>
                                    <p:animEffect transition="in" filter="wipe(down)">
                                      <p:cBhvr>
                                        <p:cTn id="32" dur="500"/>
                                        <p:tgtEl>
                                          <p:spTgt spid="565251">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565251">
                                            <p:txEl>
                                              <p:pRg st="5" end="5"/>
                                            </p:txEl>
                                          </p:spTgt>
                                        </p:tgtEl>
                                        <p:attrNameLst>
                                          <p:attrName>style.visibility</p:attrName>
                                        </p:attrNameLst>
                                      </p:cBhvr>
                                      <p:to>
                                        <p:strVal val="visible"/>
                                      </p:to>
                                    </p:set>
                                    <p:animEffect transition="in" filter="blinds(horizontal)">
                                      <p:cBhvr>
                                        <p:cTn id="37" dur="500"/>
                                        <p:tgtEl>
                                          <p:spTgt spid="565251">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565251">
                                            <p:txEl>
                                              <p:pRg st="6" end="6"/>
                                            </p:txEl>
                                          </p:spTgt>
                                        </p:tgtEl>
                                        <p:attrNameLst>
                                          <p:attrName>style.visibility</p:attrName>
                                        </p:attrNameLst>
                                      </p:cBhvr>
                                      <p:to>
                                        <p:strVal val="visible"/>
                                      </p:to>
                                    </p:set>
                                    <p:animEffect transition="in" filter="wipe(down)">
                                      <p:cBhvr>
                                        <p:cTn id="42" dur="500"/>
                                        <p:tgtEl>
                                          <p:spTgt spid="565251">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565251">
                                            <p:txEl>
                                              <p:pRg st="7" end="7"/>
                                            </p:txEl>
                                          </p:spTgt>
                                        </p:tgtEl>
                                        <p:attrNameLst>
                                          <p:attrName>style.visibility</p:attrName>
                                        </p:attrNameLst>
                                      </p:cBhvr>
                                      <p:to>
                                        <p:strVal val="visible"/>
                                      </p:to>
                                    </p:set>
                                    <p:animEffect transition="in" filter="blinds(horizontal)">
                                      <p:cBhvr>
                                        <p:cTn id="47" dur="500"/>
                                        <p:tgtEl>
                                          <p:spTgt spid="565251">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565251">
                                            <p:txEl>
                                              <p:pRg st="8" end="8"/>
                                            </p:txEl>
                                          </p:spTgt>
                                        </p:tgtEl>
                                        <p:attrNameLst>
                                          <p:attrName>style.visibility</p:attrName>
                                        </p:attrNameLst>
                                      </p:cBhvr>
                                      <p:to>
                                        <p:strVal val="visible"/>
                                      </p:to>
                                    </p:set>
                                    <p:animEffect transition="in" filter="wipe(down)">
                                      <p:cBhvr>
                                        <p:cTn id="52" dur="500"/>
                                        <p:tgtEl>
                                          <p:spTgt spid="565251">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565251">
                                            <p:txEl>
                                              <p:pRg st="9" end="9"/>
                                            </p:txEl>
                                          </p:spTgt>
                                        </p:tgtEl>
                                        <p:attrNameLst>
                                          <p:attrName>style.visibility</p:attrName>
                                        </p:attrNameLst>
                                      </p:cBhvr>
                                      <p:to>
                                        <p:strVal val="visible"/>
                                      </p:to>
                                    </p:set>
                                    <p:animEffect transition="in" filter="blinds(horizontal)">
                                      <p:cBhvr>
                                        <p:cTn id="57" dur="500"/>
                                        <p:tgtEl>
                                          <p:spTgt spid="565251">
                                            <p:txEl>
                                              <p:pRg st="9" end="9"/>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nodeType="clickEffect">
                                  <p:stCondLst>
                                    <p:cond delay="0"/>
                                  </p:stCondLst>
                                  <p:childTnLst>
                                    <p:set>
                                      <p:cBhvr>
                                        <p:cTn id="61" dur="1" fill="hold">
                                          <p:stCondLst>
                                            <p:cond delay="0"/>
                                          </p:stCondLst>
                                        </p:cTn>
                                        <p:tgtEl>
                                          <p:spTgt spid="565251">
                                            <p:txEl>
                                              <p:pRg st="10" end="10"/>
                                            </p:txEl>
                                          </p:spTgt>
                                        </p:tgtEl>
                                        <p:attrNameLst>
                                          <p:attrName>style.visibility</p:attrName>
                                        </p:attrNameLst>
                                      </p:cBhvr>
                                      <p:to>
                                        <p:strVal val="visible"/>
                                      </p:to>
                                    </p:set>
                                    <p:animEffect transition="in" filter="wipe(down)">
                                      <p:cBhvr>
                                        <p:cTn id="62" dur="500"/>
                                        <p:tgtEl>
                                          <p:spTgt spid="565251">
                                            <p:txEl>
                                              <p:pRg st="10" end="1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565251">
                                            <p:txEl>
                                              <p:pRg st="11" end="11"/>
                                            </p:txEl>
                                          </p:spTgt>
                                        </p:tgtEl>
                                        <p:attrNameLst>
                                          <p:attrName>style.visibility</p:attrName>
                                        </p:attrNameLst>
                                      </p:cBhvr>
                                      <p:to>
                                        <p:strVal val="visible"/>
                                      </p:to>
                                    </p:set>
                                    <p:animEffect transition="in" filter="blinds(horizontal)">
                                      <p:cBhvr>
                                        <p:cTn id="67" dur="500"/>
                                        <p:tgtEl>
                                          <p:spTgt spid="565251">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altLang="zh-CN" sz="2800"/>
              <a:t>CPU</a:t>
            </a:r>
            <a:r>
              <a:rPr lang="zh-CN" altLang="en-US" sz="2800"/>
              <a:t>与存储器之间的通信方式</a:t>
            </a:r>
          </a:p>
        </p:txBody>
      </p:sp>
      <p:sp>
        <p:nvSpPr>
          <p:cNvPr id="714755" name="Rectangle 3"/>
          <p:cNvSpPr>
            <a:spLocks noGrp="1" noChangeArrowheads="1"/>
          </p:cNvSpPr>
          <p:nvPr>
            <p:ph type="body" idx="1"/>
          </p:nvPr>
        </p:nvSpPr>
        <p:spPr>
          <a:xfrm>
            <a:off x="26988" y="773113"/>
            <a:ext cx="9001125" cy="5451236"/>
          </a:xfrm>
        </p:spPr>
        <p:txBody>
          <a:bodyPr/>
          <a:lstStyle/>
          <a:p>
            <a:pPr eaLnBrk="1" hangingPunct="1">
              <a:lnSpc>
                <a:spcPct val="110000"/>
              </a:lnSpc>
              <a:spcBef>
                <a:spcPct val="25000"/>
              </a:spcBef>
            </a:pPr>
            <a:r>
              <a:rPr lang="en-US" altLang="zh-CN" sz="2200" dirty="0">
                <a:ea typeface="黑体" panose="02010609060101010101" pitchFamily="49" charset="-122"/>
              </a:rPr>
              <a:t>CPU</a:t>
            </a:r>
            <a:r>
              <a:rPr lang="zh-CN" altLang="en-US" sz="2200" dirty="0">
                <a:ea typeface="黑体" panose="02010609060101010101" pitchFamily="49" charset="-122"/>
              </a:rPr>
              <a:t>和主存之间有同步和异步两种通信方式</a:t>
            </a:r>
          </a:p>
          <a:p>
            <a:pPr lvl="1" eaLnBrk="1" hangingPunct="1">
              <a:lnSpc>
                <a:spcPct val="110000"/>
              </a:lnSpc>
              <a:spcBef>
                <a:spcPct val="25000"/>
              </a:spcBef>
            </a:pPr>
            <a:r>
              <a:rPr lang="zh-CN" altLang="en-US" sz="2200" dirty="0">
                <a:ea typeface="黑体" panose="02010609060101010101" pitchFamily="49" charset="-122"/>
              </a:rPr>
              <a:t>异步方式过程（需握手信号）</a:t>
            </a:r>
          </a:p>
          <a:p>
            <a:pPr lvl="2" eaLnBrk="1" hangingPunct="1">
              <a:lnSpc>
                <a:spcPct val="110000"/>
              </a:lnSpc>
              <a:spcBef>
                <a:spcPct val="25000"/>
              </a:spcBef>
            </a:pPr>
            <a:r>
              <a:rPr lang="en-US" altLang="zh-CN" sz="2200" dirty="0">
                <a:ea typeface="黑体" panose="02010609060101010101" pitchFamily="49" charset="-122"/>
              </a:rPr>
              <a:t>CPU</a:t>
            </a:r>
            <a:r>
              <a:rPr lang="zh-CN" altLang="en-US" sz="2200" dirty="0">
                <a:ea typeface="黑体" panose="02010609060101010101" pitchFamily="49" charset="-122"/>
              </a:rPr>
              <a:t>送地址到地址线，主存进行地址译码</a:t>
            </a:r>
          </a:p>
          <a:p>
            <a:pPr lvl="2" eaLnBrk="1" hangingPunct="1">
              <a:lnSpc>
                <a:spcPct val="110000"/>
              </a:lnSpc>
              <a:spcBef>
                <a:spcPct val="25000"/>
              </a:spcBef>
            </a:pPr>
            <a:r>
              <a:rPr lang="en-US" altLang="zh-CN" sz="2200" dirty="0">
                <a:ea typeface="黑体" panose="02010609060101010101" pitchFamily="49" charset="-122"/>
              </a:rPr>
              <a:t>CPU</a:t>
            </a:r>
            <a:r>
              <a:rPr lang="zh-CN" altLang="en-US" sz="2200" dirty="0">
                <a:ea typeface="黑体" panose="02010609060101010101" pitchFamily="49" charset="-122"/>
              </a:rPr>
              <a:t>发读命令，然后等待存储器发回“完成”信号</a:t>
            </a:r>
          </a:p>
          <a:p>
            <a:pPr lvl="2" eaLnBrk="1" hangingPunct="1">
              <a:lnSpc>
                <a:spcPct val="110000"/>
              </a:lnSpc>
              <a:spcBef>
                <a:spcPct val="25000"/>
              </a:spcBef>
            </a:pPr>
            <a:r>
              <a:rPr lang="zh-CN" altLang="en-US" sz="2200" dirty="0">
                <a:ea typeface="黑体" panose="02010609060101010101" pitchFamily="49" charset="-122"/>
              </a:rPr>
              <a:t>主存收到读命令后开始读数，完成后发“完成”信号给</a:t>
            </a:r>
            <a:r>
              <a:rPr lang="en-US" altLang="zh-CN" sz="2200" dirty="0">
                <a:ea typeface="黑体" panose="02010609060101010101" pitchFamily="49" charset="-122"/>
              </a:rPr>
              <a:t>CPU</a:t>
            </a:r>
          </a:p>
          <a:p>
            <a:pPr lvl="2" eaLnBrk="1" hangingPunct="1">
              <a:lnSpc>
                <a:spcPct val="110000"/>
              </a:lnSpc>
              <a:spcBef>
                <a:spcPct val="25000"/>
              </a:spcBef>
            </a:pPr>
            <a:r>
              <a:rPr lang="en-US" altLang="zh-CN" sz="2200" dirty="0">
                <a:ea typeface="黑体" panose="02010609060101010101" pitchFamily="49" charset="-122"/>
              </a:rPr>
              <a:t>CPU</a:t>
            </a:r>
            <a:r>
              <a:rPr lang="zh-CN" altLang="en-US" sz="2200" dirty="0">
                <a:ea typeface="黑体" panose="02010609060101010101" pitchFamily="49" charset="-122"/>
              </a:rPr>
              <a:t>接收到“完成”信号，从数据线取数</a:t>
            </a:r>
          </a:p>
          <a:p>
            <a:pPr lvl="2" eaLnBrk="1" hangingPunct="1">
              <a:lnSpc>
                <a:spcPct val="110000"/>
              </a:lnSpc>
              <a:spcBef>
                <a:spcPct val="25000"/>
              </a:spcBef>
              <a:buFontTx/>
              <a:buNone/>
            </a:pPr>
            <a:r>
              <a:rPr lang="zh-CN" altLang="en-US" sz="2200" dirty="0">
                <a:solidFill>
                  <a:srgbClr val="0000FF"/>
                </a:solidFill>
                <a:ea typeface="黑体" panose="02010609060101010101" pitchFamily="49" charset="-122"/>
              </a:rPr>
              <a:t>写操作过程类似</a:t>
            </a:r>
          </a:p>
          <a:p>
            <a:pPr lvl="1" eaLnBrk="1" hangingPunct="1">
              <a:lnSpc>
                <a:spcPct val="110000"/>
              </a:lnSpc>
              <a:spcBef>
                <a:spcPct val="25000"/>
              </a:spcBef>
            </a:pPr>
            <a:r>
              <a:rPr lang="zh-CN" altLang="en-US" sz="2200" dirty="0">
                <a:ea typeface="黑体" panose="02010609060101010101" pitchFamily="49" charset="-122"/>
              </a:rPr>
              <a:t>同步方式</a:t>
            </a:r>
          </a:p>
          <a:p>
            <a:pPr lvl="2" eaLnBrk="1" hangingPunct="1">
              <a:lnSpc>
                <a:spcPct val="110000"/>
              </a:lnSpc>
              <a:spcBef>
                <a:spcPct val="25000"/>
              </a:spcBef>
            </a:pPr>
            <a:r>
              <a:rPr lang="en-US" altLang="zh-CN" sz="2200" dirty="0">
                <a:ea typeface="黑体" panose="02010609060101010101" pitchFamily="49" charset="-122"/>
              </a:rPr>
              <a:t>CPU</a:t>
            </a:r>
            <a:r>
              <a:rPr lang="zh-CN" altLang="en-US" sz="2200" dirty="0">
                <a:ea typeface="黑体" panose="02010609060101010101" pitchFamily="49" charset="-122"/>
              </a:rPr>
              <a:t>和主存由统一时钟信号控制，无需应答信号（如“完成”）</a:t>
            </a:r>
          </a:p>
          <a:p>
            <a:pPr lvl="2" eaLnBrk="1" hangingPunct="1">
              <a:lnSpc>
                <a:spcPct val="110000"/>
              </a:lnSpc>
              <a:spcBef>
                <a:spcPct val="25000"/>
              </a:spcBef>
            </a:pPr>
            <a:r>
              <a:rPr lang="zh-CN" altLang="en-US" sz="2200" dirty="0">
                <a:ea typeface="黑体" panose="02010609060101010101" pitchFamily="49" charset="-122"/>
              </a:rPr>
              <a:t>主存总是在确定的时间内准备好数据</a:t>
            </a:r>
          </a:p>
          <a:p>
            <a:pPr lvl="2" eaLnBrk="1" hangingPunct="1">
              <a:lnSpc>
                <a:spcPct val="110000"/>
              </a:lnSpc>
              <a:spcBef>
                <a:spcPct val="25000"/>
              </a:spcBef>
            </a:pPr>
            <a:r>
              <a:rPr lang="en-US" altLang="zh-CN" sz="2200" dirty="0">
                <a:ea typeface="黑体" panose="02010609060101010101" pitchFamily="49" charset="-122"/>
              </a:rPr>
              <a:t>CPU</a:t>
            </a:r>
            <a:r>
              <a:rPr lang="zh-CN" altLang="en-US" sz="2200" dirty="0">
                <a:ea typeface="黑体" panose="02010609060101010101" pitchFamily="49" charset="-122"/>
              </a:rPr>
              <a:t>送出地址和读命令后，总是在确定的时间取数据 </a:t>
            </a:r>
          </a:p>
          <a:p>
            <a:pPr lvl="2" eaLnBrk="1" hangingPunct="1">
              <a:lnSpc>
                <a:spcPct val="110000"/>
              </a:lnSpc>
              <a:spcBef>
                <a:spcPct val="25000"/>
              </a:spcBef>
            </a:pPr>
            <a:r>
              <a:rPr lang="zh-CN" altLang="en-US" sz="2200" dirty="0">
                <a:ea typeface="黑体" panose="02010609060101010101" pitchFamily="49" charset="-122"/>
              </a:rPr>
              <a:t>存储器芯片必须支持同步方式，如</a:t>
            </a:r>
            <a:r>
              <a:rPr lang="en-US" altLang="zh-CN" sz="2200" dirty="0">
                <a:ea typeface="黑体" panose="02010609060101010101" pitchFamily="49" charset="-122"/>
              </a:rPr>
              <a:t>SDRAM</a:t>
            </a:r>
            <a:r>
              <a:rPr lang="zh-CN" altLang="en-US" sz="2200" dirty="0">
                <a:ea typeface="黑体" panose="02010609060101010101" pitchFamily="49" charset="-122"/>
              </a:rPr>
              <a:t>芯片。</a:t>
            </a:r>
            <a:endParaRPr lang="zh-CN" altLang="en-US" sz="700" dirty="0">
              <a:ea typeface="宋体" panose="02010600030101010101" pitchFamily="2" charset="-122"/>
            </a:endParaRPr>
          </a:p>
        </p:txBody>
      </p:sp>
      <p:sp>
        <p:nvSpPr>
          <p:cNvPr id="2" name="圆角矩形标注 1"/>
          <p:cNvSpPr/>
          <p:nvPr/>
        </p:nvSpPr>
        <p:spPr bwMode="auto">
          <a:xfrm>
            <a:off x="6371924" y="984869"/>
            <a:ext cx="1924351" cy="497422"/>
          </a:xfrm>
          <a:prstGeom prst="wedgeRoundRectCallout">
            <a:avLst>
              <a:gd name="adj1" fmla="val -157736"/>
              <a:gd name="adj2" fmla="val 38365"/>
              <a:gd name="adj3" fmla="val 16667"/>
            </a:avLst>
          </a:prstGeom>
          <a:noFill/>
          <a:ln w="50800" cap="flat" cmpd="sng" algn="ctr">
            <a:solidFill>
              <a:srgbClr val="FE9AAB"/>
            </a:solidFill>
            <a:prstDash val="solid"/>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r>
              <a:rPr lang="zh-CN" altLang="en-US" sz="2000" dirty="0">
                <a:ea typeface="黑体" panose="02010609060101010101" pitchFamily="49" charset="-122"/>
              </a:rPr>
              <a:t>以读操作为例</a:t>
            </a:r>
            <a:endParaRPr kumimoji="0" lang="zh-CN" altLang="en-US" sz="2000" b="0" i="0" u="none" strike="noStrike" cap="none" normalizeH="0" baseline="0" dirty="0">
              <a:ln>
                <a:noFill/>
              </a:ln>
              <a:solidFill>
                <a:schemeClr val="tx1"/>
              </a:solidFill>
              <a:effectLst/>
            </a:endParaRPr>
          </a:p>
        </p:txBody>
      </p:sp>
      <p:sp>
        <p:nvSpPr>
          <p:cNvPr id="3" name="灯片编号占位符 2"/>
          <p:cNvSpPr>
            <a:spLocks noGrp="1"/>
          </p:cNvSpPr>
          <p:nvPr>
            <p:ph type="sldNum" sz="quarter" idx="10"/>
          </p:nvPr>
        </p:nvSpPr>
        <p:spPr/>
        <p:txBody>
          <a:bodyPr/>
          <a:lstStyle/>
          <a:p>
            <a:pPr>
              <a:defRPr/>
            </a:pPr>
            <a:fld id="{B7F242E4-6A5F-4123-B967-1CA66AE767CB}" type="slidenum">
              <a:rPr lang="zh-CN" altLang="en-US" smtClean="0"/>
              <a:pPr>
                <a:defRPr/>
              </a:pPr>
              <a:t>20</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714755">
                                            <p:txEl>
                                              <p:pRg st="0" end="0"/>
                                            </p:txEl>
                                          </p:spTgt>
                                        </p:tgtEl>
                                        <p:attrNameLst>
                                          <p:attrName>style.visibility</p:attrName>
                                        </p:attrNameLst>
                                      </p:cBhvr>
                                      <p:to>
                                        <p:strVal val="visible"/>
                                      </p:to>
                                    </p:set>
                                    <p:animEffect transition="in" filter="wipe(down)">
                                      <p:cBhvr>
                                        <p:cTn id="7" dur="500"/>
                                        <p:tgtEl>
                                          <p:spTgt spid="71475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714755">
                                            <p:txEl>
                                              <p:pRg st="1" end="1"/>
                                            </p:txEl>
                                          </p:spTgt>
                                        </p:tgtEl>
                                        <p:attrNameLst>
                                          <p:attrName>style.visibility</p:attrName>
                                        </p:attrNameLst>
                                      </p:cBhvr>
                                      <p:to>
                                        <p:strVal val="visible"/>
                                      </p:to>
                                    </p:set>
                                    <p:animEffect transition="in" filter="wipe(down)">
                                      <p:cBhvr>
                                        <p:cTn id="12" dur="500"/>
                                        <p:tgtEl>
                                          <p:spTgt spid="71475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down)">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14755">
                                            <p:txEl>
                                              <p:pRg st="2" end="2"/>
                                            </p:txEl>
                                          </p:spTgt>
                                        </p:tgtEl>
                                        <p:attrNameLst>
                                          <p:attrName>style.visibility</p:attrName>
                                        </p:attrNameLst>
                                      </p:cBhvr>
                                      <p:to>
                                        <p:strVal val="visible"/>
                                      </p:to>
                                    </p:set>
                                    <p:animEffect transition="in" filter="blinds(horizontal)">
                                      <p:cBhvr>
                                        <p:cTn id="22" dur="500"/>
                                        <p:tgtEl>
                                          <p:spTgt spid="71475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14755">
                                            <p:txEl>
                                              <p:pRg st="3" end="3"/>
                                            </p:txEl>
                                          </p:spTgt>
                                        </p:tgtEl>
                                        <p:attrNameLst>
                                          <p:attrName>style.visibility</p:attrName>
                                        </p:attrNameLst>
                                      </p:cBhvr>
                                      <p:to>
                                        <p:strVal val="visible"/>
                                      </p:to>
                                    </p:set>
                                    <p:animEffect transition="in" filter="blinds(horizontal)">
                                      <p:cBhvr>
                                        <p:cTn id="27" dur="500"/>
                                        <p:tgtEl>
                                          <p:spTgt spid="714755">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14755">
                                            <p:txEl>
                                              <p:pRg st="4" end="4"/>
                                            </p:txEl>
                                          </p:spTgt>
                                        </p:tgtEl>
                                        <p:attrNameLst>
                                          <p:attrName>style.visibility</p:attrName>
                                        </p:attrNameLst>
                                      </p:cBhvr>
                                      <p:to>
                                        <p:strVal val="visible"/>
                                      </p:to>
                                    </p:set>
                                    <p:animEffect transition="in" filter="blinds(horizontal)">
                                      <p:cBhvr>
                                        <p:cTn id="32" dur="500"/>
                                        <p:tgtEl>
                                          <p:spTgt spid="714755">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714755">
                                            <p:txEl>
                                              <p:pRg st="5" end="5"/>
                                            </p:txEl>
                                          </p:spTgt>
                                        </p:tgtEl>
                                        <p:attrNameLst>
                                          <p:attrName>style.visibility</p:attrName>
                                        </p:attrNameLst>
                                      </p:cBhvr>
                                      <p:to>
                                        <p:strVal val="visible"/>
                                      </p:to>
                                    </p:set>
                                    <p:animEffect transition="in" filter="blinds(horizontal)">
                                      <p:cBhvr>
                                        <p:cTn id="37" dur="500"/>
                                        <p:tgtEl>
                                          <p:spTgt spid="714755">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714755">
                                            <p:txEl>
                                              <p:pRg st="6" end="6"/>
                                            </p:txEl>
                                          </p:spTgt>
                                        </p:tgtEl>
                                        <p:attrNameLst>
                                          <p:attrName>style.visibility</p:attrName>
                                        </p:attrNameLst>
                                      </p:cBhvr>
                                      <p:to>
                                        <p:strVal val="visible"/>
                                      </p:to>
                                    </p:set>
                                    <p:animEffect transition="in" filter="blinds(horizontal)">
                                      <p:cBhvr>
                                        <p:cTn id="42" dur="500"/>
                                        <p:tgtEl>
                                          <p:spTgt spid="714755">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714755">
                                            <p:txEl>
                                              <p:pRg st="7" end="7"/>
                                            </p:txEl>
                                          </p:spTgt>
                                        </p:tgtEl>
                                        <p:attrNameLst>
                                          <p:attrName>style.visibility</p:attrName>
                                        </p:attrNameLst>
                                      </p:cBhvr>
                                      <p:to>
                                        <p:strVal val="visible"/>
                                      </p:to>
                                    </p:set>
                                    <p:animEffect transition="in" filter="wipe(down)">
                                      <p:cBhvr>
                                        <p:cTn id="47" dur="500"/>
                                        <p:tgtEl>
                                          <p:spTgt spid="714755">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714755">
                                            <p:txEl>
                                              <p:pRg st="8" end="8"/>
                                            </p:txEl>
                                          </p:spTgt>
                                        </p:tgtEl>
                                        <p:attrNameLst>
                                          <p:attrName>style.visibility</p:attrName>
                                        </p:attrNameLst>
                                      </p:cBhvr>
                                      <p:to>
                                        <p:strVal val="visible"/>
                                      </p:to>
                                    </p:set>
                                    <p:animEffect transition="in" filter="blinds(horizontal)">
                                      <p:cBhvr>
                                        <p:cTn id="52" dur="500"/>
                                        <p:tgtEl>
                                          <p:spTgt spid="714755">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714755">
                                            <p:txEl>
                                              <p:pRg st="9" end="9"/>
                                            </p:txEl>
                                          </p:spTgt>
                                        </p:tgtEl>
                                        <p:attrNameLst>
                                          <p:attrName>style.visibility</p:attrName>
                                        </p:attrNameLst>
                                      </p:cBhvr>
                                      <p:to>
                                        <p:strVal val="visible"/>
                                      </p:to>
                                    </p:set>
                                    <p:animEffect transition="in" filter="blinds(horizontal)">
                                      <p:cBhvr>
                                        <p:cTn id="57" dur="500"/>
                                        <p:tgtEl>
                                          <p:spTgt spid="714755">
                                            <p:txEl>
                                              <p:pRg st="9" end="9"/>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714755">
                                            <p:txEl>
                                              <p:pRg st="10" end="10"/>
                                            </p:txEl>
                                          </p:spTgt>
                                        </p:tgtEl>
                                        <p:attrNameLst>
                                          <p:attrName>style.visibility</p:attrName>
                                        </p:attrNameLst>
                                      </p:cBhvr>
                                      <p:to>
                                        <p:strVal val="visible"/>
                                      </p:to>
                                    </p:set>
                                    <p:animEffect transition="in" filter="blinds(horizontal)">
                                      <p:cBhvr>
                                        <p:cTn id="62" dur="500"/>
                                        <p:tgtEl>
                                          <p:spTgt spid="714755">
                                            <p:txEl>
                                              <p:pRg st="10" end="1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714755">
                                            <p:txEl>
                                              <p:pRg st="11" end="11"/>
                                            </p:txEl>
                                          </p:spTgt>
                                        </p:tgtEl>
                                        <p:attrNameLst>
                                          <p:attrName>style.visibility</p:attrName>
                                        </p:attrNameLst>
                                      </p:cBhvr>
                                      <p:to>
                                        <p:strVal val="visible"/>
                                      </p:to>
                                    </p:set>
                                    <p:animEffect transition="in" filter="blinds(horizontal)">
                                      <p:cBhvr>
                                        <p:cTn id="67" dur="500"/>
                                        <p:tgtEl>
                                          <p:spTgt spid="714755">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296863" y="150813"/>
            <a:ext cx="8640762" cy="533400"/>
          </a:xfrm>
        </p:spPr>
        <p:txBody>
          <a:bodyPr/>
          <a:lstStyle/>
          <a:p>
            <a:pPr eaLnBrk="1" hangingPunct="1"/>
            <a:r>
              <a:rPr lang="en-US" altLang="zh-CN" sz="2800"/>
              <a:t>SDRAM</a:t>
            </a:r>
            <a:r>
              <a:rPr lang="zh-CN" altLang="en-US" sz="2800"/>
              <a:t>芯片技术</a:t>
            </a:r>
          </a:p>
        </p:txBody>
      </p:sp>
      <p:sp>
        <p:nvSpPr>
          <p:cNvPr id="742420" name="Rectangle 20"/>
          <p:cNvSpPr>
            <a:spLocks noGrp="1" noChangeArrowheads="1"/>
          </p:cNvSpPr>
          <p:nvPr>
            <p:ph type="body" idx="1"/>
          </p:nvPr>
        </p:nvSpPr>
        <p:spPr>
          <a:xfrm>
            <a:off x="103187" y="684213"/>
            <a:ext cx="8937625" cy="6059672"/>
          </a:xfrm>
          <a:noFill/>
        </p:spPr>
        <p:txBody>
          <a:bodyPr/>
          <a:lstStyle/>
          <a:p>
            <a:pPr eaLnBrk="1" hangingPunct="1">
              <a:lnSpc>
                <a:spcPct val="125000"/>
              </a:lnSpc>
            </a:pPr>
            <a:r>
              <a:rPr lang="en-US" altLang="zh-CN" sz="2400" dirty="0">
                <a:ea typeface="黑体" panose="02010609060101010101" pitchFamily="49" charset="-122"/>
              </a:rPr>
              <a:t>SDRAM(Synchronous DRAM)</a:t>
            </a:r>
            <a:r>
              <a:rPr lang="zh-CN" altLang="en-US" sz="2400" dirty="0">
                <a:ea typeface="黑体" panose="02010609060101010101" pitchFamily="49" charset="-122"/>
              </a:rPr>
              <a:t>是同步动态存储芯片</a:t>
            </a:r>
          </a:p>
          <a:p>
            <a:pPr lvl="1" eaLnBrk="1" hangingPunct="1">
              <a:lnSpc>
                <a:spcPct val="125000"/>
              </a:lnSpc>
            </a:pPr>
            <a:r>
              <a:rPr lang="zh-CN" altLang="en-US" sz="2400" dirty="0">
                <a:ea typeface="黑体" panose="02010609060101010101" pitchFamily="49" charset="-122"/>
              </a:rPr>
              <a:t>每步操作都在系统时钟控制下进行，有确定的等待时间（读命令开始到数据线有效的时间）</a:t>
            </a:r>
            <a:r>
              <a:rPr lang="en-US" altLang="zh-CN" sz="2400" dirty="0">
                <a:ea typeface="黑体" panose="02010609060101010101" pitchFamily="49" charset="-122"/>
              </a:rPr>
              <a:t>CL</a:t>
            </a:r>
            <a:r>
              <a:rPr lang="zh-CN" altLang="en-US" sz="2400" dirty="0">
                <a:ea typeface="黑体" panose="02010609060101010101" pitchFamily="49" charset="-122"/>
              </a:rPr>
              <a:t>，例如 </a:t>
            </a:r>
            <a:r>
              <a:rPr lang="en-US" altLang="zh-CN" sz="2400" dirty="0">
                <a:ea typeface="黑体" panose="02010609060101010101" pitchFamily="49" charset="-122"/>
              </a:rPr>
              <a:t>CL=2 </a:t>
            </a:r>
            <a:r>
              <a:rPr lang="en-US" altLang="zh-CN" sz="2400" dirty="0" err="1">
                <a:ea typeface="黑体" panose="02010609060101010101" pitchFamily="49" charset="-122"/>
              </a:rPr>
              <a:t>clks</a:t>
            </a:r>
            <a:r>
              <a:rPr lang="zh-CN" altLang="en-US" sz="2400" dirty="0">
                <a:ea typeface="黑体" panose="02010609060101010101" pitchFamily="49" charset="-122"/>
              </a:rPr>
              <a:t>。</a:t>
            </a:r>
            <a:endParaRPr lang="en-US" altLang="zh-CN" sz="2400" dirty="0">
              <a:ea typeface="黑体" panose="02010609060101010101" pitchFamily="49" charset="-122"/>
            </a:endParaRPr>
          </a:p>
          <a:p>
            <a:pPr lvl="1" eaLnBrk="1" hangingPunct="1">
              <a:lnSpc>
                <a:spcPct val="125000"/>
              </a:lnSpc>
            </a:pPr>
            <a:r>
              <a:rPr lang="zh-CN" altLang="en-US" sz="2400" dirty="0">
                <a:ea typeface="黑体" panose="02010609060101010101" pitchFamily="49" charset="-122"/>
              </a:rPr>
              <a:t>芯片内有行缓冲，可实现突发</a:t>
            </a:r>
            <a:r>
              <a:rPr lang="en-US" altLang="zh-CN" sz="2400" dirty="0">
                <a:ea typeface="黑体" panose="02010609060101010101" pitchFamily="49" charset="-122"/>
              </a:rPr>
              <a:t>(</a:t>
            </a:r>
            <a:r>
              <a:rPr lang="en-US" altLang="zh-CN" sz="2400" dirty="0" err="1">
                <a:ea typeface="黑体" panose="02010609060101010101" pitchFamily="49" charset="-122"/>
              </a:rPr>
              <a:t>berst</a:t>
            </a:r>
            <a:r>
              <a:rPr lang="en-US" altLang="zh-CN" sz="2400" dirty="0">
                <a:ea typeface="黑体" panose="02010609060101010101" pitchFamily="49" charset="-122"/>
              </a:rPr>
              <a:t>)</a:t>
            </a:r>
            <a:r>
              <a:rPr lang="zh-CN" altLang="en-US" sz="2400" dirty="0">
                <a:ea typeface="黑体" panose="02010609060101010101" pitchFamily="49" charset="-122"/>
              </a:rPr>
              <a:t>传输，只需送入首地址，读后面的数据不需要地址传输和预充电时间，直接从行缓冲中取，每个时钟可以传一个数。</a:t>
            </a:r>
            <a:endParaRPr lang="en-US" altLang="zh-CN" sz="2400" dirty="0">
              <a:ea typeface="黑体" panose="02010609060101010101" pitchFamily="49" charset="-122"/>
            </a:endParaRPr>
          </a:p>
          <a:p>
            <a:pPr lvl="1" eaLnBrk="1" hangingPunct="1">
              <a:lnSpc>
                <a:spcPct val="125000"/>
              </a:lnSpc>
            </a:pPr>
            <a:r>
              <a:rPr lang="en-US" altLang="zh-CN" sz="2400" dirty="0">
                <a:ea typeface="黑体" panose="02010609060101010101" pitchFamily="49" charset="-122"/>
              </a:rPr>
              <a:t>DDR</a:t>
            </a:r>
            <a:r>
              <a:rPr lang="zh-CN" altLang="en-US" sz="2400" dirty="0">
                <a:ea typeface="黑体" panose="02010609060101010101" pitchFamily="49" charset="-122"/>
              </a:rPr>
              <a:t>及以后的芯片内具有从存储阵列预取多位到</a:t>
            </a:r>
            <a:r>
              <a:rPr lang="en-US" altLang="zh-CN" sz="2400" dirty="0">
                <a:ea typeface="黑体" panose="02010609060101010101" pitchFamily="49" charset="-122"/>
              </a:rPr>
              <a:t>I/O</a:t>
            </a:r>
            <a:r>
              <a:rPr lang="zh-CN" altLang="en-US" sz="2400" dirty="0" smtClean="0">
                <a:ea typeface="黑体" panose="02010609060101010101" pitchFamily="49" charset="-122"/>
              </a:rPr>
              <a:t>缓冲器</a:t>
            </a:r>
            <a:r>
              <a:rPr lang="zh-CN" altLang="en-US" sz="2400" dirty="0">
                <a:ea typeface="黑体" panose="02010609060101010101" pitchFamily="49" charset="-122"/>
              </a:rPr>
              <a:t>。</a:t>
            </a:r>
            <a:r>
              <a:rPr lang="zh-CN" altLang="en-US" sz="2400" dirty="0" smtClean="0">
                <a:ea typeface="黑体" panose="02010609060101010101" pitchFamily="49" charset="-122"/>
              </a:rPr>
              <a:t>利用</a:t>
            </a:r>
            <a:r>
              <a:rPr lang="zh-CN" altLang="en-US" sz="2400" dirty="0">
                <a:ea typeface="黑体" panose="02010609060101010101" pitchFamily="49" charset="-122"/>
              </a:rPr>
              <a:t>总线时钟上升沿与下降沿各传送一次数据，即一个时钟传两次数据。</a:t>
            </a:r>
          </a:p>
          <a:p>
            <a:pPr lvl="1" eaLnBrk="1" hangingPunct="1">
              <a:lnSpc>
                <a:spcPct val="125000"/>
              </a:lnSpc>
            </a:pPr>
            <a:r>
              <a:rPr lang="en-US" altLang="zh-CN" sz="2400" dirty="0">
                <a:ea typeface="黑体" panose="02010609060101010101" pitchFamily="49" charset="-122"/>
              </a:rPr>
              <a:t>DDR2</a:t>
            </a:r>
            <a:r>
              <a:rPr lang="zh-CN" altLang="en-US" sz="2400" dirty="0">
                <a:ea typeface="黑体" panose="02010609060101010101" pitchFamily="49" charset="-122"/>
              </a:rPr>
              <a:t>、</a:t>
            </a:r>
            <a:r>
              <a:rPr lang="en-US" altLang="zh-CN" sz="2400" dirty="0">
                <a:ea typeface="黑体" panose="02010609060101010101" pitchFamily="49" charset="-122"/>
              </a:rPr>
              <a:t>DDR3</a:t>
            </a:r>
            <a:r>
              <a:rPr lang="zh-CN" altLang="en-US" sz="2400" dirty="0">
                <a:ea typeface="黑体" panose="02010609060101010101" pitchFamily="49" charset="-122"/>
              </a:rPr>
              <a:t>、</a:t>
            </a:r>
            <a:r>
              <a:rPr lang="en-US" altLang="zh-CN" sz="2400" dirty="0">
                <a:ea typeface="黑体" panose="02010609060101010101" pitchFamily="49" charset="-122"/>
              </a:rPr>
              <a:t>DDR4</a:t>
            </a:r>
            <a:r>
              <a:rPr lang="zh-CN" altLang="en-US" sz="2400" dirty="0">
                <a:ea typeface="黑体" panose="02010609060101010101" pitchFamily="49" charset="-122"/>
              </a:rPr>
              <a:t>芯片内具有从存储阵列预取</a:t>
            </a:r>
            <a:r>
              <a:rPr lang="en-US" altLang="zh-CN" sz="2400" dirty="0">
                <a:ea typeface="黑体" panose="02010609060101010101" pitchFamily="49" charset="-122"/>
              </a:rPr>
              <a:t>4</a:t>
            </a:r>
            <a:r>
              <a:rPr lang="zh-CN" altLang="en-US" sz="2400" dirty="0">
                <a:ea typeface="黑体" panose="02010609060101010101" pitchFamily="49" charset="-122"/>
              </a:rPr>
              <a:t>位、</a:t>
            </a:r>
            <a:r>
              <a:rPr lang="en-US" altLang="zh-CN" sz="2400" dirty="0">
                <a:ea typeface="黑体" panose="02010609060101010101" pitchFamily="49" charset="-122"/>
              </a:rPr>
              <a:t>8</a:t>
            </a:r>
            <a:r>
              <a:rPr lang="zh-CN" altLang="en-US" sz="2400" dirty="0">
                <a:ea typeface="黑体" panose="02010609060101010101" pitchFamily="49" charset="-122"/>
              </a:rPr>
              <a:t>位和</a:t>
            </a:r>
            <a:r>
              <a:rPr lang="en-US" altLang="zh-CN" sz="2400" dirty="0">
                <a:ea typeface="黑体" panose="02010609060101010101" pitchFamily="49" charset="-122"/>
              </a:rPr>
              <a:t>16</a:t>
            </a:r>
            <a:r>
              <a:rPr lang="zh-CN" altLang="en-US" sz="2400" dirty="0">
                <a:ea typeface="黑体" panose="02010609060101010101" pitchFamily="49" charset="-122"/>
              </a:rPr>
              <a:t>位到</a:t>
            </a:r>
            <a:r>
              <a:rPr lang="en-US" altLang="zh-CN" sz="2400" dirty="0">
                <a:ea typeface="黑体" panose="02010609060101010101" pitchFamily="49" charset="-122"/>
              </a:rPr>
              <a:t>I/O</a:t>
            </a:r>
            <a:r>
              <a:rPr lang="zh-CN" altLang="en-US" sz="2400" dirty="0">
                <a:ea typeface="黑体" panose="02010609060101010101" pitchFamily="49" charset="-122"/>
              </a:rPr>
              <a:t>缓冲器，可以使总线频率是核心频率的</a:t>
            </a:r>
            <a:r>
              <a:rPr lang="en-US" altLang="zh-CN" sz="2400" dirty="0">
                <a:ea typeface="黑体" panose="02010609060101010101" pitchFamily="49" charset="-122"/>
              </a:rPr>
              <a:t>2</a:t>
            </a:r>
            <a:r>
              <a:rPr lang="zh-CN" altLang="en-US" sz="2400" dirty="0">
                <a:ea typeface="黑体" panose="02010609060101010101" pitchFamily="49" charset="-122"/>
              </a:rPr>
              <a:t>倍、</a:t>
            </a:r>
            <a:r>
              <a:rPr lang="en-US" altLang="zh-CN" sz="2400" dirty="0">
                <a:ea typeface="黑体" panose="02010609060101010101" pitchFamily="49" charset="-122"/>
              </a:rPr>
              <a:t>4</a:t>
            </a:r>
            <a:r>
              <a:rPr lang="zh-CN" altLang="en-US" sz="2400" dirty="0">
                <a:ea typeface="黑体" panose="02010609060101010101" pitchFamily="49" charset="-122"/>
              </a:rPr>
              <a:t>倍和</a:t>
            </a:r>
            <a:r>
              <a:rPr lang="en-US" altLang="zh-CN" sz="2400" dirty="0">
                <a:ea typeface="黑体" panose="02010609060101010101" pitchFamily="49" charset="-122"/>
              </a:rPr>
              <a:t>8</a:t>
            </a:r>
            <a:r>
              <a:rPr lang="zh-CN" altLang="en-US" sz="2400" dirty="0">
                <a:ea typeface="黑体" panose="02010609060101010101" pitchFamily="49" charset="-122"/>
              </a:rPr>
              <a:t>倍，大大提高了数据传输速度。</a:t>
            </a:r>
            <a:endParaRPr lang="en-US" altLang="zh-CN" sz="2400" dirty="0">
              <a:ea typeface="黑体" panose="02010609060101010101" pitchFamily="49" charset="-122"/>
            </a:endParaRPr>
          </a:p>
        </p:txBody>
      </p:sp>
      <p:sp>
        <p:nvSpPr>
          <p:cNvPr id="2" name="灯片编号占位符 1"/>
          <p:cNvSpPr>
            <a:spLocks noGrp="1"/>
          </p:cNvSpPr>
          <p:nvPr>
            <p:ph type="sldNum" sz="quarter" idx="10"/>
          </p:nvPr>
        </p:nvSpPr>
        <p:spPr/>
        <p:txBody>
          <a:bodyPr/>
          <a:lstStyle/>
          <a:p>
            <a:pPr>
              <a:defRPr/>
            </a:pPr>
            <a:fld id="{B7F242E4-6A5F-4123-B967-1CA66AE767CB}" type="slidenum">
              <a:rPr lang="zh-CN" altLang="en-US" smtClean="0"/>
              <a:pPr>
                <a:defRPr/>
              </a:pPr>
              <a:t>21</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42420">
                                            <p:txEl>
                                              <p:pRg st="1" end="1"/>
                                            </p:txEl>
                                          </p:spTgt>
                                        </p:tgtEl>
                                        <p:attrNameLst>
                                          <p:attrName>style.visibility</p:attrName>
                                        </p:attrNameLst>
                                      </p:cBhvr>
                                      <p:to>
                                        <p:strVal val="visible"/>
                                      </p:to>
                                    </p:set>
                                    <p:animEffect transition="in" filter="blinds(horizontal)">
                                      <p:cBhvr>
                                        <p:cTn id="7" dur="500"/>
                                        <p:tgtEl>
                                          <p:spTgt spid="742420">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42420">
                                            <p:txEl>
                                              <p:pRg st="2" end="2"/>
                                            </p:txEl>
                                          </p:spTgt>
                                        </p:tgtEl>
                                        <p:attrNameLst>
                                          <p:attrName>style.visibility</p:attrName>
                                        </p:attrNameLst>
                                      </p:cBhvr>
                                      <p:to>
                                        <p:strVal val="visible"/>
                                      </p:to>
                                    </p:set>
                                    <p:animEffect transition="in" filter="blinds(horizontal)">
                                      <p:cBhvr>
                                        <p:cTn id="12" dur="500"/>
                                        <p:tgtEl>
                                          <p:spTgt spid="742420">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42420">
                                            <p:txEl>
                                              <p:pRg st="3" end="3"/>
                                            </p:txEl>
                                          </p:spTgt>
                                        </p:tgtEl>
                                        <p:attrNameLst>
                                          <p:attrName>style.visibility</p:attrName>
                                        </p:attrNameLst>
                                      </p:cBhvr>
                                      <p:to>
                                        <p:strVal val="visible"/>
                                      </p:to>
                                    </p:set>
                                    <p:animEffect transition="in" filter="blinds(horizontal)">
                                      <p:cBhvr>
                                        <p:cTn id="17" dur="500"/>
                                        <p:tgtEl>
                                          <p:spTgt spid="742420">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42420">
                                            <p:txEl>
                                              <p:pRg st="4" end="4"/>
                                            </p:txEl>
                                          </p:spTgt>
                                        </p:tgtEl>
                                        <p:attrNameLst>
                                          <p:attrName>style.visibility</p:attrName>
                                        </p:attrNameLst>
                                      </p:cBhvr>
                                      <p:to>
                                        <p:strVal val="visible"/>
                                      </p:to>
                                    </p:set>
                                    <p:animEffect transition="in" filter="blinds(horizontal)">
                                      <p:cBhvr>
                                        <p:cTn id="22" dur="500"/>
                                        <p:tgtEl>
                                          <p:spTgt spid="74242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385763" y="98425"/>
            <a:ext cx="8512175" cy="627063"/>
          </a:xfrm>
        </p:spPr>
        <p:txBody>
          <a:bodyPr/>
          <a:lstStyle/>
          <a:p>
            <a:pPr eaLnBrk="1" hangingPunct="1"/>
            <a:r>
              <a:rPr lang="zh-CN" altLang="en-US"/>
              <a:t>只读存储器</a:t>
            </a:r>
          </a:p>
        </p:txBody>
      </p:sp>
      <p:sp>
        <p:nvSpPr>
          <p:cNvPr id="67587" name="Rectangle 3"/>
          <p:cNvSpPr>
            <a:spLocks noGrp="1" noChangeArrowheads="1"/>
          </p:cNvSpPr>
          <p:nvPr>
            <p:ph type="body" idx="1"/>
          </p:nvPr>
        </p:nvSpPr>
        <p:spPr>
          <a:xfrm>
            <a:off x="327025" y="855663"/>
            <a:ext cx="8385175" cy="5459412"/>
          </a:xfrm>
        </p:spPr>
        <p:txBody>
          <a:bodyPr/>
          <a:lstStyle/>
          <a:p>
            <a:pPr algn="just" eaLnBrk="1" hangingPunct="1"/>
            <a:r>
              <a:rPr lang="zh-CN" altLang="en-US" sz="2200" dirty="0">
                <a:ea typeface="黑体" panose="02010609060101010101" pitchFamily="49" charset="-122"/>
              </a:rPr>
              <a:t>特点：</a:t>
            </a:r>
          </a:p>
          <a:p>
            <a:pPr lvl="1" algn="just" eaLnBrk="1" hangingPunct="1">
              <a:buFont typeface="Wingdings" panose="05000000000000000000" pitchFamily="2" charset="2"/>
              <a:buChar char="Ø"/>
            </a:pPr>
            <a:r>
              <a:rPr lang="zh-CN" altLang="en-US" sz="2200" dirty="0">
                <a:ea typeface="黑体" panose="02010609060101010101" pitchFamily="49" charset="-122"/>
              </a:rPr>
              <a:t>信息只能读不能（在线）写。</a:t>
            </a:r>
          </a:p>
          <a:p>
            <a:pPr lvl="1" algn="just" eaLnBrk="1" hangingPunct="1">
              <a:buFont typeface="Wingdings" panose="05000000000000000000" pitchFamily="2" charset="2"/>
              <a:buChar char="Ø"/>
            </a:pPr>
            <a:r>
              <a:rPr lang="zh-CN" altLang="en-US" sz="2200" dirty="0">
                <a:ea typeface="黑体" panose="02010609060101010101" pitchFamily="49" charset="-122"/>
              </a:rPr>
              <a:t>非破坏性读出，无需再生。</a:t>
            </a:r>
          </a:p>
          <a:p>
            <a:pPr lvl="1" algn="just" eaLnBrk="1" hangingPunct="1">
              <a:buFont typeface="Wingdings" panose="05000000000000000000" pitchFamily="2" charset="2"/>
              <a:buChar char="Ø"/>
            </a:pPr>
            <a:r>
              <a:rPr lang="zh-CN" altLang="en-US" sz="2200" dirty="0">
                <a:ea typeface="黑体" panose="02010609060101010101" pitchFamily="49" charset="-122"/>
              </a:rPr>
              <a:t>也以随机存取方式工作。</a:t>
            </a:r>
            <a:endParaRPr lang="en-US" altLang="zh-CN" sz="2200" dirty="0">
              <a:ea typeface="黑体" panose="02010609060101010101" pitchFamily="49" charset="-122"/>
            </a:endParaRPr>
          </a:p>
          <a:p>
            <a:pPr lvl="1" algn="just" eaLnBrk="1" hangingPunct="1">
              <a:buFont typeface="Wingdings" panose="05000000000000000000" pitchFamily="2" charset="2"/>
              <a:buChar char="Ø"/>
            </a:pPr>
            <a:r>
              <a:rPr lang="zh-CN" altLang="en-US" sz="2200" dirty="0">
                <a:ea typeface="黑体" panose="02010609060101010101" pitchFamily="49" charset="-122"/>
              </a:rPr>
              <a:t>信息用特殊方式写入，一经写入，就可长久保存，不受断电影响。故是非易失性存储器。</a:t>
            </a:r>
            <a:endParaRPr lang="en-US" altLang="zh-CN" sz="2200" dirty="0">
              <a:ea typeface="黑体" panose="02010609060101010101" pitchFamily="49" charset="-122"/>
            </a:endParaRPr>
          </a:p>
          <a:p>
            <a:pPr algn="just" eaLnBrk="1" hangingPunct="1"/>
            <a:r>
              <a:rPr lang="zh-CN" altLang="en-US" sz="2200" dirty="0">
                <a:ea typeface="黑体" panose="02010609060101010101" pitchFamily="49" charset="-122"/>
              </a:rPr>
              <a:t>用途：</a:t>
            </a:r>
          </a:p>
          <a:p>
            <a:pPr lvl="1" algn="just" eaLnBrk="1" hangingPunct="1">
              <a:buFont typeface="Wingdings" panose="05000000000000000000" pitchFamily="2" charset="2"/>
              <a:buChar char="Ø"/>
            </a:pPr>
            <a:r>
              <a:rPr lang="zh-CN" altLang="en-US" sz="2200" dirty="0">
                <a:ea typeface="黑体" panose="02010609060101010101" pitchFamily="49" charset="-122"/>
              </a:rPr>
              <a:t>用来存放一些固定程序。如监控程序、启动程序等。只要一接通电源，这些程序就能自动地运行；</a:t>
            </a:r>
          </a:p>
          <a:p>
            <a:pPr lvl="1" algn="just" eaLnBrk="1" hangingPunct="1">
              <a:buFont typeface="Wingdings" panose="05000000000000000000" pitchFamily="2" charset="2"/>
              <a:buChar char="Ø"/>
            </a:pPr>
            <a:r>
              <a:rPr lang="zh-CN" altLang="en-US" sz="2200" dirty="0">
                <a:ea typeface="黑体" panose="02010609060101010101" pitchFamily="49" charset="-122"/>
              </a:rPr>
              <a:t>可作为控制存储器，存放微程序。</a:t>
            </a:r>
          </a:p>
          <a:p>
            <a:pPr lvl="1" algn="just" eaLnBrk="1" hangingPunct="1">
              <a:buFont typeface="Wingdings" panose="05000000000000000000" pitchFamily="2" charset="2"/>
              <a:buChar char="Ø"/>
            </a:pPr>
            <a:r>
              <a:rPr lang="zh-CN" altLang="en-US" sz="2200" dirty="0">
                <a:ea typeface="黑体" panose="02010609060101010101" pitchFamily="49" charset="-122"/>
              </a:rPr>
              <a:t>还可作为函数发生器和代码转换器。</a:t>
            </a:r>
          </a:p>
          <a:p>
            <a:pPr lvl="1" algn="just" eaLnBrk="1" hangingPunct="1">
              <a:buFont typeface="Wingdings" panose="05000000000000000000" pitchFamily="2" charset="2"/>
              <a:buChar char="Ø"/>
            </a:pPr>
            <a:r>
              <a:rPr lang="zh-CN" altLang="en-US" sz="2200" dirty="0">
                <a:ea typeface="黑体" panose="02010609060101010101" pitchFamily="49" charset="-122"/>
              </a:rPr>
              <a:t>在输入/出设备中，被用作字符发生器，汉字库等。</a:t>
            </a:r>
          </a:p>
          <a:p>
            <a:pPr lvl="1" algn="just" eaLnBrk="1" hangingPunct="1">
              <a:buFont typeface="Wingdings" panose="05000000000000000000" pitchFamily="2" charset="2"/>
              <a:buChar char="Ø"/>
            </a:pPr>
            <a:r>
              <a:rPr lang="zh-CN" altLang="en-US" sz="2200" dirty="0">
                <a:ea typeface="黑体" panose="02010609060101010101" pitchFamily="49" charset="-122"/>
              </a:rPr>
              <a:t>在嵌入式设备中用来存放固化的程序。</a:t>
            </a:r>
          </a:p>
        </p:txBody>
      </p:sp>
      <p:sp>
        <p:nvSpPr>
          <p:cNvPr id="2" name="灯片编号占位符 1"/>
          <p:cNvSpPr>
            <a:spLocks noGrp="1"/>
          </p:cNvSpPr>
          <p:nvPr>
            <p:ph type="sldNum" sz="quarter" idx="10"/>
          </p:nvPr>
        </p:nvSpPr>
        <p:spPr/>
        <p:txBody>
          <a:bodyPr/>
          <a:lstStyle/>
          <a:p>
            <a:pPr>
              <a:defRPr/>
            </a:pPr>
            <a:fld id="{B7F242E4-6A5F-4123-B967-1CA66AE767CB}" type="slidenum">
              <a:rPr lang="zh-CN" altLang="en-US" smtClean="0"/>
              <a:pPr>
                <a:defRPr/>
              </a:pPr>
              <a:t>22</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67587">
                                            <p:txEl>
                                              <p:pRg st="0" end="0"/>
                                            </p:txEl>
                                          </p:spTgt>
                                        </p:tgtEl>
                                        <p:attrNameLst>
                                          <p:attrName>style.visibility</p:attrName>
                                        </p:attrNameLst>
                                      </p:cBhvr>
                                      <p:to>
                                        <p:strVal val="visible"/>
                                      </p:to>
                                    </p:set>
                                    <p:animEffect transition="in" filter="wipe(down)">
                                      <p:cBhvr>
                                        <p:cTn id="7" dur="500"/>
                                        <p:tgtEl>
                                          <p:spTgt spid="675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7587">
                                            <p:txEl>
                                              <p:pRg st="1" end="1"/>
                                            </p:txEl>
                                          </p:spTgt>
                                        </p:tgtEl>
                                        <p:attrNameLst>
                                          <p:attrName>style.visibility</p:attrName>
                                        </p:attrNameLst>
                                      </p:cBhvr>
                                      <p:to>
                                        <p:strVal val="visible"/>
                                      </p:to>
                                    </p:set>
                                    <p:animEffect transition="in" filter="blinds(horizontal)">
                                      <p:cBhvr>
                                        <p:cTn id="12" dur="500"/>
                                        <p:tgtEl>
                                          <p:spTgt spid="6758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7587">
                                            <p:txEl>
                                              <p:pRg st="2" end="2"/>
                                            </p:txEl>
                                          </p:spTgt>
                                        </p:tgtEl>
                                        <p:attrNameLst>
                                          <p:attrName>style.visibility</p:attrName>
                                        </p:attrNameLst>
                                      </p:cBhvr>
                                      <p:to>
                                        <p:strVal val="visible"/>
                                      </p:to>
                                    </p:set>
                                    <p:animEffect transition="in" filter="blinds(horizontal)">
                                      <p:cBhvr>
                                        <p:cTn id="17" dur="500"/>
                                        <p:tgtEl>
                                          <p:spTgt spid="6758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7587">
                                            <p:txEl>
                                              <p:pRg st="3" end="3"/>
                                            </p:txEl>
                                          </p:spTgt>
                                        </p:tgtEl>
                                        <p:attrNameLst>
                                          <p:attrName>style.visibility</p:attrName>
                                        </p:attrNameLst>
                                      </p:cBhvr>
                                      <p:to>
                                        <p:strVal val="visible"/>
                                      </p:to>
                                    </p:set>
                                    <p:animEffect transition="in" filter="blinds(horizontal)">
                                      <p:cBhvr>
                                        <p:cTn id="22" dur="500"/>
                                        <p:tgtEl>
                                          <p:spTgt spid="6758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7587">
                                            <p:txEl>
                                              <p:pRg st="4" end="4"/>
                                            </p:txEl>
                                          </p:spTgt>
                                        </p:tgtEl>
                                        <p:attrNameLst>
                                          <p:attrName>style.visibility</p:attrName>
                                        </p:attrNameLst>
                                      </p:cBhvr>
                                      <p:to>
                                        <p:strVal val="visible"/>
                                      </p:to>
                                    </p:set>
                                    <p:animEffect transition="in" filter="blinds(horizontal)">
                                      <p:cBhvr>
                                        <p:cTn id="27" dur="500"/>
                                        <p:tgtEl>
                                          <p:spTgt spid="6758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67587">
                                            <p:txEl>
                                              <p:pRg st="5" end="5"/>
                                            </p:txEl>
                                          </p:spTgt>
                                        </p:tgtEl>
                                        <p:attrNameLst>
                                          <p:attrName>style.visibility</p:attrName>
                                        </p:attrNameLst>
                                      </p:cBhvr>
                                      <p:to>
                                        <p:strVal val="visible"/>
                                      </p:to>
                                    </p:set>
                                    <p:animEffect transition="in" filter="wipe(down)">
                                      <p:cBhvr>
                                        <p:cTn id="32" dur="500"/>
                                        <p:tgtEl>
                                          <p:spTgt spid="6758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67587">
                                            <p:txEl>
                                              <p:pRg st="6" end="6"/>
                                            </p:txEl>
                                          </p:spTgt>
                                        </p:tgtEl>
                                        <p:attrNameLst>
                                          <p:attrName>style.visibility</p:attrName>
                                        </p:attrNameLst>
                                      </p:cBhvr>
                                      <p:to>
                                        <p:strVal val="visible"/>
                                      </p:to>
                                    </p:set>
                                    <p:animEffect transition="in" filter="blinds(horizontal)">
                                      <p:cBhvr>
                                        <p:cTn id="37" dur="500"/>
                                        <p:tgtEl>
                                          <p:spTgt spid="6758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67587">
                                            <p:txEl>
                                              <p:pRg st="7" end="7"/>
                                            </p:txEl>
                                          </p:spTgt>
                                        </p:tgtEl>
                                        <p:attrNameLst>
                                          <p:attrName>style.visibility</p:attrName>
                                        </p:attrNameLst>
                                      </p:cBhvr>
                                      <p:to>
                                        <p:strVal val="visible"/>
                                      </p:to>
                                    </p:set>
                                    <p:animEffect transition="in" filter="blinds(horizontal)">
                                      <p:cBhvr>
                                        <p:cTn id="42" dur="500"/>
                                        <p:tgtEl>
                                          <p:spTgt spid="67587">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67587">
                                            <p:txEl>
                                              <p:pRg st="8" end="8"/>
                                            </p:txEl>
                                          </p:spTgt>
                                        </p:tgtEl>
                                        <p:attrNameLst>
                                          <p:attrName>style.visibility</p:attrName>
                                        </p:attrNameLst>
                                      </p:cBhvr>
                                      <p:to>
                                        <p:strVal val="visible"/>
                                      </p:to>
                                    </p:set>
                                    <p:animEffect transition="in" filter="blinds(horizontal)">
                                      <p:cBhvr>
                                        <p:cTn id="47" dur="500"/>
                                        <p:tgtEl>
                                          <p:spTgt spid="67587">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67587">
                                            <p:txEl>
                                              <p:pRg st="9" end="9"/>
                                            </p:txEl>
                                          </p:spTgt>
                                        </p:tgtEl>
                                        <p:attrNameLst>
                                          <p:attrName>style.visibility</p:attrName>
                                        </p:attrNameLst>
                                      </p:cBhvr>
                                      <p:to>
                                        <p:strVal val="visible"/>
                                      </p:to>
                                    </p:set>
                                    <p:animEffect transition="in" filter="blinds(horizontal)">
                                      <p:cBhvr>
                                        <p:cTn id="52" dur="500"/>
                                        <p:tgtEl>
                                          <p:spTgt spid="67587">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67587">
                                            <p:txEl>
                                              <p:pRg st="10" end="10"/>
                                            </p:txEl>
                                          </p:spTgt>
                                        </p:tgtEl>
                                        <p:attrNameLst>
                                          <p:attrName>style.visibility</p:attrName>
                                        </p:attrNameLst>
                                      </p:cBhvr>
                                      <p:to>
                                        <p:strVal val="visible"/>
                                      </p:to>
                                    </p:set>
                                    <p:animEffect transition="in" filter="blinds(horizontal)">
                                      <p:cBhvr>
                                        <p:cTn id="57" dur="500"/>
                                        <p:tgtEl>
                                          <p:spTgt spid="6758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4"/>
          <p:cNvSpPr>
            <a:spLocks noGrp="1" noChangeArrowheads="1"/>
          </p:cNvSpPr>
          <p:nvPr>
            <p:ph type="title"/>
          </p:nvPr>
        </p:nvSpPr>
        <p:spPr>
          <a:xfrm>
            <a:off x="352425" y="76200"/>
            <a:ext cx="8512175" cy="533288"/>
          </a:xfrm>
          <a:noFill/>
        </p:spPr>
        <p:txBody>
          <a:bodyPr/>
          <a:lstStyle/>
          <a:p>
            <a:pPr eaLnBrk="1" hangingPunct="1"/>
            <a:r>
              <a:rPr lang="zh-CN" altLang="en-US" dirty="0"/>
              <a:t>常见的只读存储器</a:t>
            </a:r>
          </a:p>
        </p:txBody>
      </p:sp>
      <p:sp>
        <p:nvSpPr>
          <p:cNvPr id="29699" name="Rectangle 5"/>
          <p:cNvSpPr>
            <a:spLocks noGrp="1" noChangeArrowheads="1"/>
          </p:cNvSpPr>
          <p:nvPr>
            <p:ph type="body" idx="1"/>
          </p:nvPr>
        </p:nvSpPr>
        <p:spPr>
          <a:xfrm>
            <a:off x="341313" y="819150"/>
            <a:ext cx="8505825" cy="4564063"/>
          </a:xfrm>
          <a:noFill/>
        </p:spPr>
        <p:txBody>
          <a:bodyPr/>
          <a:lstStyle/>
          <a:p>
            <a:pPr algn="just" eaLnBrk="1" hangingPunct="1">
              <a:lnSpc>
                <a:spcPct val="80000"/>
              </a:lnSpc>
              <a:buFont typeface="Wingdings" panose="05000000000000000000" pitchFamily="2" charset="2"/>
              <a:buNone/>
            </a:pPr>
            <a:endParaRPr lang="zh-CN" altLang="en-US" sz="2000" dirty="0">
              <a:latin typeface="Times New Roman" panose="02020603050405020304" pitchFamily="18" charset="0"/>
              <a:ea typeface="宋体" panose="02010600030101010101" pitchFamily="2" charset="-122"/>
            </a:endParaRPr>
          </a:p>
          <a:p>
            <a:pPr algn="just" eaLnBrk="1" hangingPunct="1">
              <a:lnSpc>
                <a:spcPct val="130000"/>
              </a:lnSpc>
              <a:buClr>
                <a:srgbClr val="000099"/>
              </a:buClr>
              <a:buFont typeface="Wingdings" panose="05000000000000000000" pitchFamily="2" charset="2"/>
              <a:buNone/>
            </a:pPr>
            <a:r>
              <a:rPr lang="en-US" altLang="zh-CN" sz="2400" dirty="0">
                <a:latin typeface="微软雅黑" panose="020B0503020204020204" pitchFamily="34" charset="-122"/>
                <a:ea typeface="微软雅黑" panose="020B0503020204020204" pitchFamily="34" charset="-122"/>
                <a:cs typeface="Arial" panose="020B0604020202020204" pitchFamily="34" charset="0"/>
              </a:rPr>
              <a:t>MROM</a:t>
            </a:r>
            <a:r>
              <a:rPr lang="zh-CN" altLang="en-US" sz="2400" dirty="0">
                <a:latin typeface="微软雅黑" panose="020B0503020204020204" pitchFamily="34" charset="-122"/>
                <a:ea typeface="微软雅黑" panose="020B0503020204020204" pitchFamily="34" charset="-122"/>
                <a:cs typeface="Arial" panose="020B0604020202020204" pitchFamily="34" charset="0"/>
              </a:rPr>
              <a:t>（</a:t>
            </a:r>
            <a:r>
              <a:rPr lang="en-US" altLang="zh-CN" sz="2400" dirty="0">
                <a:latin typeface="微软雅黑" panose="020B0503020204020204" pitchFamily="34" charset="-122"/>
                <a:ea typeface="微软雅黑" panose="020B0503020204020204" pitchFamily="34" charset="-122"/>
                <a:cs typeface="Arial" panose="020B0604020202020204" pitchFamily="34" charset="0"/>
              </a:rPr>
              <a:t>Mask ROM</a:t>
            </a:r>
            <a:r>
              <a:rPr lang="zh-CN" altLang="en-US" sz="2400" dirty="0">
                <a:latin typeface="微软雅黑" panose="020B0503020204020204" pitchFamily="34" charset="-122"/>
                <a:ea typeface="微软雅黑" panose="020B0503020204020204" pitchFamily="34" charset="-122"/>
                <a:cs typeface="Arial" panose="020B0604020202020204" pitchFamily="34" charset="0"/>
              </a:rPr>
              <a:t>）：</a:t>
            </a:r>
            <a:r>
              <a:rPr lang="zh-CN" altLang="en-US" sz="2400" dirty="0">
                <a:solidFill>
                  <a:srgbClr val="000099"/>
                </a:solidFill>
                <a:latin typeface="微软雅黑" panose="020B0503020204020204" pitchFamily="34" charset="-122"/>
                <a:ea typeface="微软雅黑" panose="020B0503020204020204" pitchFamily="34" charset="-122"/>
                <a:cs typeface="Arial" panose="020B0604020202020204" pitchFamily="34" charset="0"/>
              </a:rPr>
              <a:t>掩膜只读存储器</a:t>
            </a:r>
            <a:endParaRPr lang="en-US" altLang="zh-CN" sz="2400" dirty="0">
              <a:solidFill>
                <a:srgbClr val="000099"/>
              </a:solidFill>
              <a:latin typeface="微软雅黑" panose="020B0503020204020204" pitchFamily="34" charset="-122"/>
              <a:ea typeface="微软雅黑" panose="020B0503020204020204" pitchFamily="34" charset="-122"/>
              <a:cs typeface="Arial" panose="020B0604020202020204" pitchFamily="34" charset="0"/>
            </a:endParaRPr>
          </a:p>
          <a:p>
            <a:pPr algn="just" eaLnBrk="1" hangingPunct="1">
              <a:lnSpc>
                <a:spcPct val="130000"/>
              </a:lnSpc>
              <a:buClr>
                <a:srgbClr val="000099"/>
              </a:buClr>
              <a:buFont typeface="Wingdings" panose="05000000000000000000" pitchFamily="2" charset="2"/>
              <a:buNone/>
            </a:pPr>
            <a:r>
              <a:rPr lang="en-US" altLang="zh-CN" sz="2400" dirty="0">
                <a:latin typeface="微软雅黑" panose="020B0503020204020204" pitchFamily="34" charset="-122"/>
                <a:ea typeface="微软雅黑" panose="020B0503020204020204" pitchFamily="34" charset="-122"/>
                <a:cs typeface="Arial" panose="020B0604020202020204" pitchFamily="34" charset="0"/>
              </a:rPr>
              <a:t>PROM</a:t>
            </a:r>
            <a:r>
              <a:rPr lang="zh-CN" altLang="en-US" sz="2400" dirty="0">
                <a:latin typeface="微软雅黑" panose="020B0503020204020204" pitchFamily="34" charset="-122"/>
                <a:ea typeface="微软雅黑" panose="020B0503020204020204" pitchFamily="34" charset="-122"/>
                <a:cs typeface="Arial" panose="020B0604020202020204" pitchFamily="34" charset="0"/>
              </a:rPr>
              <a:t>（</a:t>
            </a:r>
            <a:r>
              <a:rPr lang="en-US" altLang="zh-CN" sz="2400" dirty="0">
                <a:latin typeface="微软雅黑" panose="020B0503020204020204" pitchFamily="34" charset="-122"/>
                <a:ea typeface="微软雅黑" panose="020B0503020204020204" pitchFamily="34" charset="-122"/>
                <a:cs typeface="Arial" panose="020B0604020202020204" pitchFamily="34" charset="0"/>
              </a:rPr>
              <a:t>Programmable ROM）</a:t>
            </a:r>
            <a:r>
              <a:rPr lang="zh-CN" altLang="en-US" sz="2400" dirty="0">
                <a:latin typeface="微软雅黑" panose="020B0503020204020204" pitchFamily="34" charset="-122"/>
                <a:ea typeface="微软雅黑" panose="020B0503020204020204" pitchFamily="34" charset="-122"/>
                <a:cs typeface="Arial" panose="020B0604020202020204" pitchFamily="34" charset="0"/>
              </a:rPr>
              <a:t>：</a:t>
            </a:r>
            <a:r>
              <a:rPr lang="zh-CN" altLang="en-US" sz="2400" dirty="0">
                <a:solidFill>
                  <a:srgbClr val="000099"/>
                </a:solidFill>
                <a:latin typeface="微软雅黑" panose="020B0503020204020204" pitchFamily="34" charset="-122"/>
                <a:ea typeface="微软雅黑" panose="020B0503020204020204" pitchFamily="34" charset="-122"/>
                <a:cs typeface="Arial" panose="020B0604020202020204" pitchFamily="34" charset="0"/>
              </a:rPr>
              <a:t>可编程只读存储器</a:t>
            </a:r>
          </a:p>
          <a:p>
            <a:pPr algn="just" eaLnBrk="1" hangingPunct="1">
              <a:lnSpc>
                <a:spcPct val="130000"/>
              </a:lnSpc>
              <a:buClr>
                <a:srgbClr val="000099"/>
              </a:buClr>
              <a:buFont typeface="Wingdings" panose="05000000000000000000" pitchFamily="2" charset="2"/>
              <a:buNone/>
            </a:pPr>
            <a:r>
              <a:rPr lang="en-US" altLang="zh-CN" sz="2400" dirty="0">
                <a:latin typeface="微软雅黑" panose="020B0503020204020204" pitchFamily="34" charset="-122"/>
                <a:ea typeface="微软雅黑" panose="020B0503020204020204" pitchFamily="34" charset="-122"/>
                <a:cs typeface="Arial" panose="020B0604020202020204" pitchFamily="34" charset="0"/>
              </a:rPr>
              <a:t>EPROM </a:t>
            </a:r>
            <a:r>
              <a:rPr lang="zh-CN" altLang="en-US" sz="2400" dirty="0">
                <a:latin typeface="微软雅黑" panose="020B0503020204020204" pitchFamily="34" charset="-122"/>
                <a:ea typeface="微软雅黑" panose="020B0503020204020204" pitchFamily="34" charset="-122"/>
                <a:cs typeface="Arial" panose="020B0604020202020204" pitchFamily="34" charset="0"/>
              </a:rPr>
              <a:t>（</a:t>
            </a:r>
            <a:r>
              <a:rPr lang="en-US" altLang="zh-CN" sz="2400" dirty="0">
                <a:latin typeface="微软雅黑" panose="020B0503020204020204" pitchFamily="34" charset="-122"/>
                <a:ea typeface="微软雅黑" panose="020B0503020204020204" pitchFamily="34" charset="-122"/>
                <a:cs typeface="Arial" panose="020B0604020202020204" pitchFamily="34" charset="0"/>
              </a:rPr>
              <a:t>Erasable PROM ） </a:t>
            </a:r>
            <a:r>
              <a:rPr lang="zh-CN" altLang="en-US" sz="2400" dirty="0">
                <a:latin typeface="微软雅黑" panose="020B0503020204020204" pitchFamily="34" charset="-122"/>
                <a:ea typeface="微软雅黑" panose="020B0503020204020204" pitchFamily="34" charset="-122"/>
                <a:cs typeface="Arial" panose="020B0604020202020204" pitchFamily="34" charset="0"/>
              </a:rPr>
              <a:t>：</a:t>
            </a:r>
            <a:r>
              <a:rPr lang="zh-CN" altLang="en-US" sz="2400" dirty="0">
                <a:solidFill>
                  <a:srgbClr val="000099"/>
                </a:solidFill>
                <a:latin typeface="微软雅黑" panose="020B0503020204020204" pitchFamily="34" charset="-122"/>
                <a:ea typeface="微软雅黑" panose="020B0503020204020204" pitchFamily="34" charset="-122"/>
                <a:cs typeface="Arial" panose="020B0604020202020204" pitchFamily="34" charset="0"/>
              </a:rPr>
              <a:t>可擦除可编程只读存储器</a:t>
            </a:r>
            <a:endParaRPr lang="en-US" altLang="zh-CN" sz="2400" dirty="0">
              <a:solidFill>
                <a:srgbClr val="000099"/>
              </a:solidFill>
              <a:latin typeface="微软雅黑" panose="020B0503020204020204" pitchFamily="34" charset="-122"/>
              <a:ea typeface="微软雅黑" panose="020B0503020204020204" pitchFamily="34" charset="-122"/>
              <a:cs typeface="Arial" panose="020B0604020202020204" pitchFamily="34" charset="0"/>
            </a:endParaRPr>
          </a:p>
          <a:p>
            <a:pPr eaLnBrk="1" hangingPunct="1">
              <a:lnSpc>
                <a:spcPct val="130000"/>
              </a:lnSpc>
              <a:buClr>
                <a:srgbClr val="000099"/>
              </a:buClr>
              <a:buFont typeface="Wingdings" panose="05000000000000000000" pitchFamily="2" charset="2"/>
              <a:buNone/>
            </a:pPr>
            <a:r>
              <a:rPr lang="en-US" altLang="zh-CN" sz="2400" dirty="0">
                <a:latin typeface="微软雅黑" panose="020B0503020204020204" pitchFamily="34" charset="-122"/>
                <a:ea typeface="微软雅黑" panose="020B0503020204020204" pitchFamily="34" charset="-122"/>
                <a:cs typeface="Arial" panose="020B0604020202020204" pitchFamily="34" charset="0"/>
              </a:rPr>
              <a:t>EEPROM </a:t>
            </a:r>
            <a:r>
              <a:rPr lang="zh-CN" altLang="en-US" sz="2400" dirty="0">
                <a:latin typeface="微软雅黑" panose="020B0503020204020204" pitchFamily="34" charset="-122"/>
                <a:ea typeface="微软雅黑" panose="020B0503020204020204" pitchFamily="34" charset="-122"/>
                <a:cs typeface="Arial" panose="020B0604020202020204" pitchFamily="34" charset="0"/>
              </a:rPr>
              <a:t>（</a:t>
            </a:r>
            <a:r>
              <a:rPr lang="en-US" altLang="zh-CN" sz="2400" dirty="0">
                <a:latin typeface="微软雅黑" panose="020B0503020204020204" pitchFamily="34" charset="-122"/>
                <a:ea typeface="微软雅黑" panose="020B0503020204020204" pitchFamily="34" charset="-122"/>
                <a:cs typeface="Arial" panose="020B0604020202020204" pitchFamily="34" charset="0"/>
              </a:rPr>
              <a:t>E</a:t>
            </a:r>
            <a:r>
              <a:rPr lang="en-US" altLang="zh-CN" sz="2400" baseline="30000" dirty="0">
                <a:latin typeface="微软雅黑" panose="020B0503020204020204" pitchFamily="34" charset="-122"/>
                <a:ea typeface="微软雅黑" panose="020B0503020204020204" pitchFamily="34" charset="-122"/>
                <a:cs typeface="Arial" panose="020B0604020202020204" pitchFamily="34" charset="0"/>
              </a:rPr>
              <a:t>2</a:t>
            </a:r>
            <a:r>
              <a:rPr lang="en-US" altLang="zh-CN" sz="2400" dirty="0">
                <a:latin typeface="微软雅黑" panose="020B0503020204020204" pitchFamily="34" charset="-122"/>
                <a:ea typeface="微软雅黑" panose="020B0503020204020204" pitchFamily="34" charset="-122"/>
                <a:cs typeface="Arial" panose="020B0604020202020204" pitchFamily="34" charset="0"/>
              </a:rPr>
              <a:t>PROM </a:t>
            </a:r>
            <a:r>
              <a:rPr lang="zh-CN" altLang="en-US" sz="2400" dirty="0">
                <a:latin typeface="微软雅黑" panose="020B0503020204020204" pitchFamily="34" charset="-122"/>
                <a:ea typeface="微软雅黑" panose="020B0503020204020204" pitchFamily="34" charset="-122"/>
                <a:cs typeface="Arial" panose="020B0604020202020204" pitchFamily="34" charset="0"/>
              </a:rPr>
              <a:t>，</a:t>
            </a:r>
            <a:r>
              <a:rPr lang="en-US" altLang="zh-CN" sz="2400" dirty="0">
                <a:latin typeface="微软雅黑" panose="020B0503020204020204" pitchFamily="34" charset="-122"/>
                <a:ea typeface="微软雅黑" panose="020B0503020204020204" pitchFamily="34" charset="-122"/>
                <a:cs typeface="Arial" panose="020B0604020202020204" pitchFamily="34" charset="0"/>
              </a:rPr>
              <a:t>Electrically EPROM</a:t>
            </a:r>
            <a:r>
              <a:rPr lang="zh-CN" altLang="en-US" sz="2400" dirty="0">
                <a:latin typeface="微软雅黑" panose="020B0503020204020204" pitchFamily="34" charset="-122"/>
                <a:ea typeface="微软雅黑" panose="020B0503020204020204" pitchFamily="34" charset="-122"/>
                <a:cs typeface="Arial" panose="020B0604020202020204" pitchFamily="34" charset="0"/>
              </a:rPr>
              <a:t>） ：</a:t>
            </a:r>
          </a:p>
          <a:p>
            <a:pPr eaLnBrk="1" hangingPunct="1">
              <a:lnSpc>
                <a:spcPct val="130000"/>
              </a:lnSpc>
              <a:buClr>
                <a:srgbClr val="000099"/>
              </a:buClr>
              <a:buFont typeface="Wingdings" panose="05000000000000000000" pitchFamily="2" charset="2"/>
              <a:buNone/>
            </a:pPr>
            <a:r>
              <a:rPr lang="zh-CN" altLang="en-US" sz="2400" dirty="0">
                <a:latin typeface="微软雅黑" panose="020B0503020204020204" pitchFamily="34" charset="-122"/>
                <a:ea typeface="微软雅黑" panose="020B0503020204020204" pitchFamily="34" charset="-122"/>
                <a:cs typeface="Arial" panose="020B0604020202020204" pitchFamily="34" charset="0"/>
              </a:rPr>
              <a:t>                                                  </a:t>
            </a:r>
            <a:r>
              <a:rPr lang="zh-CN" altLang="en-US" sz="2400" dirty="0">
                <a:solidFill>
                  <a:srgbClr val="000099"/>
                </a:solidFill>
                <a:latin typeface="微软雅黑" panose="020B0503020204020204" pitchFamily="34" charset="-122"/>
                <a:ea typeface="微软雅黑" panose="020B0503020204020204" pitchFamily="34" charset="-122"/>
                <a:cs typeface="Arial" panose="020B0604020202020204" pitchFamily="34" charset="0"/>
              </a:rPr>
              <a:t>电可擦除可编程只读存储器</a:t>
            </a:r>
            <a:endParaRPr lang="en-US" altLang="zh-CN" sz="2400" dirty="0">
              <a:solidFill>
                <a:srgbClr val="000099"/>
              </a:solidFill>
              <a:latin typeface="微软雅黑" panose="020B0503020204020204" pitchFamily="34" charset="-122"/>
              <a:ea typeface="微软雅黑" panose="020B0503020204020204" pitchFamily="34" charset="-122"/>
              <a:cs typeface="Arial" panose="020B0604020202020204" pitchFamily="34" charset="0"/>
            </a:endParaRPr>
          </a:p>
          <a:p>
            <a:pPr algn="just" eaLnBrk="1" hangingPunct="1">
              <a:lnSpc>
                <a:spcPct val="130000"/>
              </a:lnSpc>
              <a:buClr>
                <a:srgbClr val="000099"/>
              </a:buClr>
              <a:buFont typeface="Wingdings" panose="05000000000000000000" pitchFamily="2" charset="2"/>
              <a:buNone/>
            </a:pPr>
            <a:r>
              <a:rPr lang="en-US" altLang="zh-CN" sz="2400" dirty="0">
                <a:latin typeface="微软雅黑" panose="020B0503020204020204" pitchFamily="34" charset="-122"/>
                <a:ea typeface="微软雅黑" panose="020B0503020204020204" pitchFamily="34" charset="-122"/>
                <a:cs typeface="Arial" panose="020B0604020202020204" pitchFamily="34" charset="0"/>
              </a:rPr>
              <a:t>flash memory</a:t>
            </a:r>
            <a:r>
              <a:rPr lang="zh-CN" altLang="en-US" sz="2400" dirty="0">
                <a:latin typeface="微软雅黑" panose="020B0503020204020204" pitchFamily="34" charset="-122"/>
                <a:ea typeface="微软雅黑" panose="020B0503020204020204" pitchFamily="34" charset="-122"/>
                <a:cs typeface="Arial" panose="020B0604020202020204" pitchFamily="34" charset="0"/>
              </a:rPr>
              <a:t>：闪存（快擦存储器）：</a:t>
            </a:r>
          </a:p>
          <a:p>
            <a:pPr algn="just" eaLnBrk="1" hangingPunct="1">
              <a:lnSpc>
                <a:spcPct val="130000"/>
              </a:lnSpc>
              <a:buClr>
                <a:srgbClr val="000099"/>
              </a:buClr>
              <a:buFont typeface="Wingdings" panose="05000000000000000000" pitchFamily="2" charset="2"/>
              <a:buNone/>
            </a:pPr>
            <a:r>
              <a:rPr lang="zh-CN" altLang="en-US" sz="2400" dirty="0">
                <a:latin typeface="微软雅黑" panose="020B0503020204020204" pitchFamily="34" charset="-122"/>
                <a:ea typeface="微软雅黑" panose="020B0503020204020204" pitchFamily="34" charset="-122"/>
                <a:cs typeface="Arial" panose="020B0604020202020204" pitchFamily="34" charset="0"/>
              </a:rPr>
              <a:t>                                                 </a:t>
            </a:r>
            <a:r>
              <a:rPr lang="zh-CN" altLang="en-US" sz="2400" dirty="0">
                <a:solidFill>
                  <a:srgbClr val="000099"/>
                </a:solidFill>
                <a:latin typeface="微软雅黑" panose="020B0503020204020204" pitchFamily="34" charset="-122"/>
                <a:ea typeface="微软雅黑" panose="020B0503020204020204" pitchFamily="34" charset="-122"/>
                <a:cs typeface="Arial" panose="020B0604020202020204" pitchFamily="34" charset="0"/>
              </a:rPr>
              <a:t>快擦型电可擦除重编程</a:t>
            </a:r>
            <a:r>
              <a:rPr lang="en-US" altLang="zh-CN" sz="2400" dirty="0">
                <a:solidFill>
                  <a:srgbClr val="000099"/>
                </a:solidFill>
                <a:latin typeface="微软雅黑" panose="020B0503020204020204" pitchFamily="34" charset="-122"/>
                <a:ea typeface="微软雅黑" panose="020B0503020204020204" pitchFamily="34" charset="-122"/>
                <a:cs typeface="Arial" panose="020B0604020202020204" pitchFamily="34" charset="0"/>
              </a:rPr>
              <a:t>ROM</a:t>
            </a:r>
          </a:p>
        </p:txBody>
      </p:sp>
      <p:sp>
        <p:nvSpPr>
          <p:cNvPr id="2" name="灯片编号占位符 1"/>
          <p:cNvSpPr>
            <a:spLocks noGrp="1"/>
          </p:cNvSpPr>
          <p:nvPr>
            <p:ph type="sldNum" sz="quarter" idx="10"/>
          </p:nvPr>
        </p:nvSpPr>
        <p:spPr/>
        <p:txBody>
          <a:bodyPr/>
          <a:lstStyle/>
          <a:p>
            <a:pPr>
              <a:defRPr/>
            </a:pPr>
            <a:fld id="{B7F242E4-6A5F-4123-B967-1CA66AE767CB}" type="slidenum">
              <a:rPr lang="zh-CN" altLang="en-US" smtClean="0"/>
              <a:pPr>
                <a:defRPr/>
              </a:pPr>
              <a:t>23</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9699">
                                            <p:txEl>
                                              <p:pRg st="1" end="1"/>
                                            </p:txEl>
                                          </p:spTgt>
                                        </p:tgtEl>
                                        <p:attrNameLst>
                                          <p:attrName>style.visibility</p:attrName>
                                        </p:attrNameLst>
                                      </p:cBhvr>
                                      <p:to>
                                        <p:strVal val="visible"/>
                                      </p:to>
                                    </p:set>
                                    <p:animEffect transition="in" filter="wipe(down)">
                                      <p:cBhvr>
                                        <p:cTn id="7" dur="500"/>
                                        <p:tgtEl>
                                          <p:spTgt spid="2969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9699">
                                            <p:txEl>
                                              <p:pRg st="2" end="2"/>
                                            </p:txEl>
                                          </p:spTgt>
                                        </p:tgtEl>
                                        <p:attrNameLst>
                                          <p:attrName>style.visibility</p:attrName>
                                        </p:attrNameLst>
                                      </p:cBhvr>
                                      <p:to>
                                        <p:strVal val="visible"/>
                                      </p:to>
                                    </p:set>
                                    <p:animEffect transition="in" filter="wipe(down)">
                                      <p:cBhvr>
                                        <p:cTn id="12" dur="500"/>
                                        <p:tgtEl>
                                          <p:spTgt spid="2969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9699">
                                            <p:txEl>
                                              <p:pRg st="3" end="3"/>
                                            </p:txEl>
                                          </p:spTgt>
                                        </p:tgtEl>
                                        <p:attrNameLst>
                                          <p:attrName>style.visibility</p:attrName>
                                        </p:attrNameLst>
                                      </p:cBhvr>
                                      <p:to>
                                        <p:strVal val="visible"/>
                                      </p:to>
                                    </p:set>
                                    <p:animEffect transition="in" filter="wipe(down)">
                                      <p:cBhvr>
                                        <p:cTn id="17" dur="500"/>
                                        <p:tgtEl>
                                          <p:spTgt spid="29699">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29699">
                                            <p:txEl>
                                              <p:pRg st="4" end="4"/>
                                            </p:txEl>
                                          </p:spTgt>
                                        </p:tgtEl>
                                        <p:attrNameLst>
                                          <p:attrName>style.visibility</p:attrName>
                                        </p:attrNameLst>
                                      </p:cBhvr>
                                      <p:to>
                                        <p:strVal val="visible"/>
                                      </p:to>
                                    </p:set>
                                    <p:animEffect transition="in" filter="wipe(down)">
                                      <p:cBhvr>
                                        <p:cTn id="22" dur="500"/>
                                        <p:tgtEl>
                                          <p:spTgt spid="29699">
                                            <p:txEl>
                                              <p:pRg st="4" end="4"/>
                                            </p:txEl>
                                          </p:spTgt>
                                        </p:tgtEl>
                                      </p:cBhvr>
                                    </p:animEffect>
                                  </p:childTnLst>
                                </p:cTn>
                              </p:par>
                              <p:par>
                                <p:cTn id="23" presetID="22" presetClass="entr" presetSubtype="4" fill="hold" nodeType="withEffect">
                                  <p:stCondLst>
                                    <p:cond delay="0"/>
                                  </p:stCondLst>
                                  <p:childTnLst>
                                    <p:set>
                                      <p:cBhvr>
                                        <p:cTn id="24" dur="1" fill="hold">
                                          <p:stCondLst>
                                            <p:cond delay="0"/>
                                          </p:stCondLst>
                                        </p:cTn>
                                        <p:tgtEl>
                                          <p:spTgt spid="29699">
                                            <p:txEl>
                                              <p:pRg st="5" end="5"/>
                                            </p:txEl>
                                          </p:spTgt>
                                        </p:tgtEl>
                                        <p:attrNameLst>
                                          <p:attrName>style.visibility</p:attrName>
                                        </p:attrNameLst>
                                      </p:cBhvr>
                                      <p:to>
                                        <p:strVal val="visible"/>
                                      </p:to>
                                    </p:set>
                                    <p:animEffect transition="in" filter="wipe(down)">
                                      <p:cBhvr>
                                        <p:cTn id="25" dur="500"/>
                                        <p:tgtEl>
                                          <p:spTgt spid="29699">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29699">
                                            <p:txEl>
                                              <p:pRg st="6" end="6"/>
                                            </p:txEl>
                                          </p:spTgt>
                                        </p:tgtEl>
                                        <p:attrNameLst>
                                          <p:attrName>style.visibility</p:attrName>
                                        </p:attrNameLst>
                                      </p:cBhvr>
                                      <p:to>
                                        <p:strVal val="visible"/>
                                      </p:to>
                                    </p:set>
                                    <p:animEffect transition="in" filter="wipe(down)">
                                      <p:cBhvr>
                                        <p:cTn id="30" dur="500"/>
                                        <p:tgtEl>
                                          <p:spTgt spid="29699">
                                            <p:txEl>
                                              <p:pRg st="6" end="6"/>
                                            </p:txEl>
                                          </p:spTgt>
                                        </p:tgtEl>
                                      </p:cBhvr>
                                    </p:animEffect>
                                  </p:childTnLst>
                                </p:cTn>
                              </p:par>
                              <p:par>
                                <p:cTn id="31" presetID="22" presetClass="entr" presetSubtype="4" fill="hold" nodeType="withEffect">
                                  <p:stCondLst>
                                    <p:cond delay="0"/>
                                  </p:stCondLst>
                                  <p:childTnLst>
                                    <p:set>
                                      <p:cBhvr>
                                        <p:cTn id="32" dur="1" fill="hold">
                                          <p:stCondLst>
                                            <p:cond delay="0"/>
                                          </p:stCondLst>
                                        </p:cTn>
                                        <p:tgtEl>
                                          <p:spTgt spid="29699">
                                            <p:txEl>
                                              <p:pRg st="7" end="7"/>
                                            </p:txEl>
                                          </p:spTgt>
                                        </p:tgtEl>
                                        <p:attrNameLst>
                                          <p:attrName>style.visibility</p:attrName>
                                        </p:attrNameLst>
                                      </p:cBhvr>
                                      <p:to>
                                        <p:strVal val="visible"/>
                                      </p:to>
                                    </p:set>
                                    <p:animEffect transition="in" filter="wipe(down)">
                                      <p:cBhvr>
                                        <p:cTn id="33" dur="500"/>
                                        <p:tgtEl>
                                          <p:spTgt spid="2969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zh-CN" altLang="en-US" sz="2800" dirty="0"/>
              <a:t>闪存（</a:t>
            </a:r>
            <a:r>
              <a:rPr lang="en-US" altLang="zh-CN" sz="2800" dirty="0"/>
              <a:t>Flash Memory</a:t>
            </a:r>
            <a:r>
              <a:rPr lang="zh-CN" altLang="en-US" sz="2800" dirty="0"/>
              <a:t>）</a:t>
            </a:r>
          </a:p>
        </p:txBody>
      </p:sp>
      <p:sp>
        <p:nvSpPr>
          <p:cNvPr id="754695" name="Rectangle 7"/>
          <p:cNvSpPr>
            <a:spLocks noChangeArrowheads="1"/>
          </p:cNvSpPr>
          <p:nvPr/>
        </p:nvSpPr>
        <p:spPr bwMode="auto">
          <a:xfrm>
            <a:off x="2628706" y="3315220"/>
            <a:ext cx="166071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2400" b="1" dirty="0">
                <a:ea typeface="黑体" panose="02010609060101010101" pitchFamily="49" charset="-122"/>
              </a:rPr>
              <a:t>(b) “1”</a:t>
            </a:r>
            <a:r>
              <a:rPr lang="zh-CN" altLang="en-US" sz="2400" b="1" dirty="0">
                <a:ea typeface="黑体" panose="02010609060101010101" pitchFamily="49" charset="-122"/>
              </a:rPr>
              <a:t>状态 </a:t>
            </a:r>
            <a:endParaRPr lang="en-US" altLang="zh-CN" sz="2400" b="1" dirty="0">
              <a:ea typeface="黑体" panose="02010609060101010101" pitchFamily="49" charset="-122"/>
            </a:endParaRPr>
          </a:p>
        </p:txBody>
      </p:sp>
      <p:sp>
        <p:nvSpPr>
          <p:cNvPr id="30726" name="Text Box 12"/>
          <p:cNvSpPr txBox="1">
            <a:spLocks noChangeArrowheads="1"/>
          </p:cNvSpPr>
          <p:nvPr/>
        </p:nvSpPr>
        <p:spPr bwMode="auto">
          <a:xfrm>
            <a:off x="300856" y="732495"/>
            <a:ext cx="2509721" cy="427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800" b="1" dirty="0">
                <a:solidFill>
                  <a:srgbClr val="000099"/>
                </a:solidFill>
                <a:ea typeface="华文新魏" panose="02010800040101010101" pitchFamily="2" charset="-122"/>
              </a:rPr>
              <a:t>Flash </a:t>
            </a:r>
            <a:r>
              <a:rPr kumimoji="1" lang="zh-CN" altLang="en-US" sz="2800" b="1" dirty="0">
                <a:solidFill>
                  <a:srgbClr val="000099"/>
                </a:solidFill>
                <a:ea typeface="华文新魏" panose="02010800040101010101" pitchFamily="2" charset="-122"/>
              </a:rPr>
              <a:t>存储元</a:t>
            </a:r>
          </a:p>
        </p:txBody>
      </p:sp>
      <p:sp>
        <p:nvSpPr>
          <p:cNvPr id="2" name="灯片编号占位符 1"/>
          <p:cNvSpPr>
            <a:spLocks noGrp="1"/>
          </p:cNvSpPr>
          <p:nvPr>
            <p:ph type="sldNum" sz="quarter" idx="10"/>
          </p:nvPr>
        </p:nvSpPr>
        <p:spPr/>
        <p:txBody>
          <a:bodyPr/>
          <a:lstStyle/>
          <a:p>
            <a:pPr>
              <a:defRPr/>
            </a:pPr>
            <a:fld id="{B7F242E4-6A5F-4123-B967-1CA66AE767CB}" type="slidenum">
              <a:rPr lang="zh-CN" altLang="en-US" smtClean="0"/>
              <a:pPr>
                <a:defRPr/>
              </a:pPr>
              <a:t>24</a:t>
            </a:fld>
            <a:endParaRPr lang="zh-CN" altLang="en-US"/>
          </a:p>
        </p:txBody>
      </p:sp>
      <p:sp>
        <p:nvSpPr>
          <p:cNvPr id="10" name="Rectangle 7"/>
          <p:cNvSpPr>
            <a:spLocks noChangeArrowheads="1"/>
          </p:cNvSpPr>
          <p:nvPr/>
        </p:nvSpPr>
        <p:spPr bwMode="auto">
          <a:xfrm>
            <a:off x="2499062" y="1065191"/>
            <a:ext cx="164468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zh-CN" altLang="en-US" sz="2400" b="1" dirty="0">
                <a:solidFill>
                  <a:srgbClr val="666699"/>
                </a:solidFill>
                <a:ea typeface="华文新魏" panose="02010800040101010101" pitchFamily="2" charset="-122"/>
              </a:rPr>
              <a:t> </a:t>
            </a:r>
            <a:r>
              <a:rPr lang="en-US" altLang="zh-CN" sz="2400" b="1" dirty="0">
                <a:ea typeface="黑体" panose="02010609060101010101" pitchFamily="49" charset="-122"/>
              </a:rPr>
              <a:t>(a)“0”</a:t>
            </a:r>
            <a:r>
              <a:rPr lang="zh-CN" altLang="en-US" sz="2400" b="1" dirty="0">
                <a:ea typeface="黑体" panose="02010609060101010101" pitchFamily="49" charset="-122"/>
              </a:rPr>
              <a:t>状态 </a:t>
            </a:r>
            <a:endParaRPr lang="en-US" altLang="zh-CN" sz="2400" b="1" dirty="0">
              <a:ea typeface="黑体" panose="02010609060101010101" pitchFamily="49" charset="-122"/>
            </a:endParaRPr>
          </a:p>
        </p:txBody>
      </p:sp>
      <p:sp>
        <p:nvSpPr>
          <p:cNvPr id="11" name="Rectangle 8"/>
          <p:cNvSpPr>
            <a:spLocks noChangeArrowheads="1"/>
          </p:cNvSpPr>
          <p:nvPr/>
        </p:nvSpPr>
        <p:spPr bwMode="auto">
          <a:xfrm>
            <a:off x="2289835" y="1488637"/>
            <a:ext cx="4380472" cy="1336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nSpc>
                <a:spcPct val="125000"/>
              </a:lnSpc>
            </a:pPr>
            <a:r>
              <a:rPr lang="zh-CN" altLang="en-US" sz="2400" b="1" dirty="0">
                <a:solidFill>
                  <a:srgbClr val="0000FF"/>
                </a:solidFill>
                <a:latin typeface="黑体" panose="02010609060101010101" pitchFamily="49" charset="-122"/>
                <a:ea typeface="黑体" panose="02010609060101010101" pitchFamily="49" charset="-122"/>
              </a:rPr>
              <a:t>控制栅加足够正电压时，浮空栅储存大量负电荷</a:t>
            </a:r>
            <a:r>
              <a:rPr lang="zh-CN" altLang="en-US" sz="2400" b="1" dirty="0" smtClean="0">
                <a:solidFill>
                  <a:srgbClr val="0000FF"/>
                </a:solidFill>
                <a:latin typeface="黑体" panose="02010609060101010101" pitchFamily="49" charset="-122"/>
                <a:ea typeface="黑体" panose="02010609060101010101" pitchFamily="49" charset="-122"/>
              </a:rPr>
              <a:t>，</a:t>
            </a:r>
            <a:r>
              <a:rPr lang="zh-CN" altLang="en-US" sz="2400" dirty="0">
                <a:latin typeface="+mj-ea"/>
              </a:rPr>
              <a:t>源极</a:t>
            </a:r>
            <a:r>
              <a:rPr lang="en-US" altLang="zh-CN" sz="2400" dirty="0">
                <a:latin typeface="+mj-ea"/>
              </a:rPr>
              <a:t>S</a:t>
            </a:r>
            <a:r>
              <a:rPr lang="zh-CN" altLang="en-US" sz="2400" dirty="0">
                <a:latin typeface="+mj-ea"/>
              </a:rPr>
              <a:t>与漏极</a:t>
            </a:r>
            <a:r>
              <a:rPr lang="en-US" altLang="zh-CN" sz="2400" dirty="0">
                <a:latin typeface="+mj-ea"/>
              </a:rPr>
              <a:t>D</a:t>
            </a:r>
            <a:r>
              <a:rPr lang="zh-CN" altLang="en-US" sz="2400" dirty="0" smtClean="0">
                <a:latin typeface="+mj-ea"/>
              </a:rPr>
              <a:t>断开</a:t>
            </a:r>
            <a:r>
              <a:rPr lang="zh-CN" altLang="en-US" sz="2400" b="1" dirty="0" smtClean="0">
                <a:solidFill>
                  <a:srgbClr val="0000FF"/>
                </a:solidFill>
                <a:latin typeface="黑体" panose="02010609060101010101" pitchFamily="49" charset="-122"/>
                <a:ea typeface="黑体" panose="02010609060101010101" pitchFamily="49" charset="-122"/>
              </a:rPr>
              <a:t>。</a:t>
            </a:r>
            <a:r>
              <a:rPr lang="zh-CN" altLang="en-US" sz="2400" b="1" dirty="0">
                <a:solidFill>
                  <a:srgbClr val="FF0000"/>
                </a:solidFill>
                <a:latin typeface="黑体" panose="02010609060101010101" pitchFamily="49" charset="-122"/>
                <a:ea typeface="黑体" panose="02010609060101010101" pitchFamily="49" charset="-122"/>
              </a:rPr>
              <a:t>为</a:t>
            </a:r>
            <a:r>
              <a:rPr lang="zh-CN" altLang="en-US" sz="2400" b="1" dirty="0">
                <a:solidFill>
                  <a:srgbClr val="FF0000"/>
                </a:solidFill>
                <a:ea typeface="黑体" panose="02010609060101010101" pitchFamily="49" charset="-122"/>
              </a:rPr>
              <a:t>“</a:t>
            </a:r>
            <a:r>
              <a:rPr lang="en-US" altLang="zh-CN" sz="2400" b="1" dirty="0">
                <a:solidFill>
                  <a:srgbClr val="FF0000"/>
                </a:solidFill>
                <a:latin typeface="黑体" panose="02010609060101010101" pitchFamily="49" charset="-122"/>
                <a:ea typeface="黑体" panose="02010609060101010101" pitchFamily="49" charset="-122"/>
              </a:rPr>
              <a:t>0</a:t>
            </a:r>
            <a:r>
              <a:rPr lang="en-US" altLang="zh-CN" sz="2400" b="1" dirty="0">
                <a:solidFill>
                  <a:srgbClr val="FF0000"/>
                </a:solidFill>
                <a:ea typeface="黑体" panose="02010609060101010101" pitchFamily="49" charset="-122"/>
              </a:rPr>
              <a:t>”</a:t>
            </a:r>
            <a:r>
              <a:rPr lang="zh-CN" altLang="en-US" sz="2400" b="1" dirty="0" smtClean="0">
                <a:solidFill>
                  <a:srgbClr val="FF0000"/>
                </a:solidFill>
                <a:latin typeface="黑体" panose="02010609060101010101" pitchFamily="49" charset="-122"/>
                <a:ea typeface="黑体" panose="02010609060101010101" pitchFamily="49" charset="-122"/>
              </a:rPr>
              <a:t>态。</a:t>
            </a:r>
            <a:endParaRPr lang="zh-CN" altLang="en-US" sz="2400" b="1" dirty="0">
              <a:solidFill>
                <a:srgbClr val="0000FF"/>
              </a:solidFill>
              <a:latin typeface="黑体" panose="02010609060101010101" pitchFamily="49" charset="-122"/>
              <a:ea typeface="黑体" panose="02010609060101010101" pitchFamily="49" charset="-122"/>
            </a:endParaRPr>
          </a:p>
        </p:txBody>
      </p:sp>
      <p:pic>
        <p:nvPicPr>
          <p:cNvPr id="5" name="图片 4"/>
          <p:cNvPicPr>
            <a:picLocks noChangeAspect="1"/>
          </p:cNvPicPr>
          <p:nvPr/>
        </p:nvPicPr>
        <p:blipFill>
          <a:blip r:embed="rId2"/>
          <a:stretch>
            <a:fillRect/>
          </a:stretch>
        </p:blipFill>
        <p:spPr>
          <a:xfrm>
            <a:off x="7016072" y="2111384"/>
            <a:ext cx="2095500" cy="4019550"/>
          </a:xfrm>
          <a:prstGeom prst="rect">
            <a:avLst/>
          </a:prstGeom>
        </p:spPr>
      </p:pic>
      <p:sp>
        <p:nvSpPr>
          <p:cNvPr id="3" name="文本框 2"/>
          <p:cNvSpPr txBox="1"/>
          <p:nvPr/>
        </p:nvSpPr>
        <p:spPr>
          <a:xfrm>
            <a:off x="960407" y="5790317"/>
            <a:ext cx="7004528" cy="461665"/>
          </a:xfrm>
          <a:prstGeom prst="rect">
            <a:avLst/>
          </a:prstGeom>
          <a:noFill/>
        </p:spPr>
        <p:txBody>
          <a:bodyPr wrap="square" rtlCol="0">
            <a:spAutoFit/>
          </a:bodyPr>
          <a:lstStyle/>
          <a:p>
            <a:r>
              <a:rPr lang="zh-CN" altLang="en-US" sz="2400" dirty="0">
                <a:solidFill>
                  <a:schemeClr val="accent1"/>
                </a:solidFill>
                <a:latin typeface="+mj-ea"/>
                <a:ea typeface="+mj-ea"/>
              </a:rPr>
              <a:t>即使电源关闭，两种状态可以稳定地维持不变。</a:t>
            </a:r>
          </a:p>
        </p:txBody>
      </p:sp>
      <p:pic>
        <p:nvPicPr>
          <p:cNvPr id="12" name="图片 11">
            <a:extLst>
              <a:ext uri="{FF2B5EF4-FFF2-40B4-BE49-F238E27FC236}">
                <a16:creationId xmlns:a16="http://schemas.microsoft.com/office/drawing/2014/main" id="{5BD05756-7F6B-4151-9703-318867BE4EB2}"/>
              </a:ext>
            </a:extLst>
          </p:cNvPr>
          <p:cNvPicPr>
            <a:picLocks noChangeAspect="1"/>
          </p:cNvPicPr>
          <p:nvPr/>
        </p:nvPicPr>
        <p:blipFill>
          <a:blip r:embed="rId3"/>
          <a:stretch>
            <a:fillRect/>
          </a:stretch>
        </p:blipFill>
        <p:spPr>
          <a:xfrm>
            <a:off x="135681" y="1328998"/>
            <a:ext cx="2038350" cy="2314575"/>
          </a:xfrm>
          <a:prstGeom prst="rect">
            <a:avLst/>
          </a:prstGeom>
        </p:spPr>
      </p:pic>
      <p:pic>
        <p:nvPicPr>
          <p:cNvPr id="8" name="图片 7">
            <a:extLst>
              <a:ext uri="{FF2B5EF4-FFF2-40B4-BE49-F238E27FC236}">
                <a16:creationId xmlns:a16="http://schemas.microsoft.com/office/drawing/2014/main" id="{52AA5F19-AB15-4BE8-A3F4-406D04CD9F21}"/>
              </a:ext>
            </a:extLst>
          </p:cNvPr>
          <p:cNvPicPr>
            <a:picLocks noChangeAspect="1"/>
          </p:cNvPicPr>
          <p:nvPr/>
        </p:nvPicPr>
        <p:blipFill>
          <a:blip r:embed="rId4"/>
          <a:stretch>
            <a:fillRect/>
          </a:stretch>
        </p:blipFill>
        <p:spPr>
          <a:xfrm>
            <a:off x="616180" y="2897197"/>
            <a:ext cx="800100" cy="2447925"/>
          </a:xfrm>
          <a:prstGeom prst="rect">
            <a:avLst/>
          </a:prstGeom>
        </p:spPr>
      </p:pic>
      <p:sp>
        <p:nvSpPr>
          <p:cNvPr id="754696" name="Rectangle 8"/>
          <p:cNvSpPr>
            <a:spLocks noChangeArrowheads="1"/>
          </p:cNvSpPr>
          <p:nvPr/>
        </p:nvSpPr>
        <p:spPr bwMode="auto">
          <a:xfrm>
            <a:off x="2307013" y="3684552"/>
            <a:ext cx="4509799"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nSpc>
                <a:spcPct val="125000"/>
              </a:lnSpc>
            </a:pPr>
            <a:r>
              <a:rPr lang="zh-CN" altLang="en-US" sz="2400" b="1" dirty="0" smtClean="0">
                <a:solidFill>
                  <a:srgbClr val="0000FF"/>
                </a:solidFill>
                <a:latin typeface="黑体" panose="02010609060101010101" pitchFamily="49" charset="-122"/>
                <a:ea typeface="黑体" panose="02010609060101010101" pitchFamily="49" charset="-122"/>
              </a:rPr>
              <a:t>在源极</a:t>
            </a:r>
            <a:r>
              <a:rPr lang="en-US" altLang="zh-CN" sz="2400" b="1" dirty="0" smtClean="0">
                <a:solidFill>
                  <a:srgbClr val="0000FF"/>
                </a:solidFill>
                <a:latin typeface="黑体" panose="02010609060101010101" pitchFamily="49" charset="-122"/>
                <a:ea typeface="黑体" panose="02010609060101010101" pitchFamily="49" charset="-122"/>
              </a:rPr>
              <a:t>S</a:t>
            </a:r>
            <a:r>
              <a:rPr lang="zh-CN" altLang="en-US" sz="2400" b="1" dirty="0" smtClean="0">
                <a:solidFill>
                  <a:srgbClr val="0000FF"/>
                </a:solidFill>
                <a:latin typeface="黑体" panose="02010609060101010101" pitchFamily="49" charset="-122"/>
                <a:ea typeface="黑体" panose="02010609060101010101" pitchFamily="49" charset="-122"/>
              </a:rPr>
              <a:t>加正电压使浮</a:t>
            </a:r>
            <a:r>
              <a:rPr lang="zh-CN" altLang="en-US" sz="2400" b="1" dirty="0">
                <a:solidFill>
                  <a:srgbClr val="0000FF"/>
                </a:solidFill>
                <a:latin typeface="黑体" panose="02010609060101010101" pitchFamily="49" charset="-122"/>
                <a:ea typeface="黑体" panose="02010609060101010101" pitchFamily="49" charset="-122"/>
              </a:rPr>
              <a:t>空栅少带或不带负电荷</a:t>
            </a:r>
            <a:r>
              <a:rPr lang="zh-CN" altLang="en-US" sz="2400" b="1" dirty="0" smtClean="0">
                <a:solidFill>
                  <a:srgbClr val="0000FF"/>
                </a:solidFill>
                <a:latin typeface="黑体" panose="02010609060101010101" pitchFamily="49" charset="-122"/>
                <a:ea typeface="黑体" panose="02010609060101010101" pitchFamily="49" charset="-122"/>
              </a:rPr>
              <a:t>，</a:t>
            </a:r>
            <a:r>
              <a:rPr lang="zh-CN" altLang="en-US" sz="2400" dirty="0">
                <a:latin typeface="+mj-ea"/>
              </a:rPr>
              <a:t>源极与漏极导通</a:t>
            </a:r>
            <a:r>
              <a:rPr lang="zh-CN" altLang="en-US" sz="2400" dirty="0" smtClean="0">
                <a:latin typeface="+mj-ea"/>
              </a:rPr>
              <a:t>。</a:t>
            </a:r>
            <a:r>
              <a:rPr lang="zh-CN" altLang="en-US" sz="2400" b="1" dirty="0">
                <a:solidFill>
                  <a:srgbClr val="FF0000"/>
                </a:solidFill>
                <a:latin typeface="黑体" panose="02010609060101010101" pitchFamily="49" charset="-122"/>
                <a:ea typeface="黑体" panose="02010609060101010101" pitchFamily="49" charset="-122"/>
              </a:rPr>
              <a:t>为</a:t>
            </a:r>
            <a:r>
              <a:rPr lang="zh-CN" altLang="en-US" sz="2400" b="1" dirty="0">
                <a:solidFill>
                  <a:srgbClr val="FF0000"/>
                </a:solidFill>
                <a:ea typeface="黑体" panose="02010609060101010101" pitchFamily="49" charset="-122"/>
              </a:rPr>
              <a:t>“</a:t>
            </a:r>
            <a:r>
              <a:rPr lang="en-US" altLang="zh-CN" sz="2400" b="1" dirty="0">
                <a:solidFill>
                  <a:srgbClr val="FF0000"/>
                </a:solidFill>
                <a:latin typeface="黑体" panose="02010609060101010101" pitchFamily="49" charset="-122"/>
                <a:ea typeface="黑体" panose="02010609060101010101" pitchFamily="49" charset="-122"/>
              </a:rPr>
              <a:t>1</a:t>
            </a:r>
            <a:r>
              <a:rPr lang="en-US" altLang="zh-CN" sz="2400" b="1" dirty="0">
                <a:solidFill>
                  <a:srgbClr val="FF0000"/>
                </a:solidFill>
                <a:ea typeface="黑体" panose="02010609060101010101" pitchFamily="49" charset="-122"/>
              </a:rPr>
              <a:t>”</a:t>
            </a:r>
            <a:r>
              <a:rPr lang="zh-CN" altLang="en-US" sz="2400" b="1" dirty="0" smtClean="0">
                <a:solidFill>
                  <a:srgbClr val="FF0000"/>
                </a:solidFill>
                <a:latin typeface="黑体" panose="02010609060101010101" pitchFamily="49" charset="-122"/>
                <a:ea typeface="黑体" panose="02010609060101010101" pitchFamily="49" charset="-122"/>
              </a:rPr>
              <a:t>态。</a:t>
            </a:r>
            <a:endParaRPr lang="en-US" altLang="zh-CN" sz="2400" b="1" dirty="0">
              <a:solidFill>
                <a:srgbClr val="FF0000"/>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0726"/>
                                        </p:tgtEl>
                                        <p:attrNameLst>
                                          <p:attrName>style.visibility</p:attrName>
                                        </p:attrNameLst>
                                      </p:cBhvr>
                                      <p:to>
                                        <p:strVal val="visible"/>
                                      </p:to>
                                    </p:set>
                                    <p:animEffect transition="in" filter="wipe(down)">
                                      <p:cBhvr>
                                        <p:cTn id="7" dur="500"/>
                                        <p:tgtEl>
                                          <p:spTgt spid="30726"/>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down)">
                                      <p:cBhvr>
                                        <p:cTn id="11" dur="500"/>
                                        <p:tgtEl>
                                          <p:spTgt spid="12"/>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blinds(horizontal)">
                                      <p:cBhvr>
                                        <p:cTn id="16" dur="500"/>
                                        <p:tgtEl>
                                          <p:spTgt spid="10"/>
                                        </p:tgtEl>
                                      </p:cBhvr>
                                    </p:animEffect>
                                  </p:childTnLst>
                                </p:cTn>
                              </p:par>
                            </p:childTnLst>
                          </p:cTn>
                        </p:par>
                        <p:par>
                          <p:cTn id="17" fill="hold">
                            <p:stCondLst>
                              <p:cond delay="500"/>
                            </p:stCondLst>
                            <p:childTnLst>
                              <p:par>
                                <p:cTn id="18" presetID="22" presetClass="entr" presetSubtype="4" fill="hold" nodeType="afterEffect">
                                  <p:stCondLst>
                                    <p:cond delay="0"/>
                                  </p:stCondLst>
                                  <p:childTnLst>
                                    <p:set>
                                      <p:cBhvr>
                                        <p:cTn id="19" dur="1" fill="hold">
                                          <p:stCondLst>
                                            <p:cond delay="0"/>
                                          </p:stCondLst>
                                        </p:cTn>
                                        <p:tgtEl>
                                          <p:spTgt spid="11">
                                            <p:txEl>
                                              <p:pRg st="0" end="0"/>
                                            </p:txEl>
                                          </p:spTgt>
                                        </p:tgtEl>
                                        <p:attrNameLst>
                                          <p:attrName>style.visibility</p:attrName>
                                        </p:attrNameLst>
                                      </p:cBhvr>
                                      <p:to>
                                        <p:strVal val="visible"/>
                                      </p:to>
                                    </p:set>
                                    <p:animEffect transition="in" filter="wipe(down)">
                                      <p:cBhvr>
                                        <p:cTn id="20" dur="500"/>
                                        <p:tgtEl>
                                          <p:spTgt spid="11">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ipe(down)">
                                      <p:cBhvr>
                                        <p:cTn id="25" dur="5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754695"/>
                                        </p:tgtEl>
                                        <p:attrNameLst>
                                          <p:attrName>style.visibility</p:attrName>
                                        </p:attrNameLst>
                                      </p:cBhvr>
                                      <p:to>
                                        <p:strVal val="visible"/>
                                      </p:to>
                                    </p:set>
                                    <p:animEffect transition="in" filter="blinds(horizontal)">
                                      <p:cBhvr>
                                        <p:cTn id="30" dur="500"/>
                                        <p:tgtEl>
                                          <p:spTgt spid="754695"/>
                                        </p:tgtEl>
                                      </p:cBhvr>
                                    </p:animEffect>
                                  </p:childTnLst>
                                </p:cTn>
                              </p:par>
                            </p:childTnLst>
                          </p:cTn>
                        </p:par>
                        <p:par>
                          <p:cTn id="31" fill="hold">
                            <p:stCondLst>
                              <p:cond delay="500"/>
                            </p:stCondLst>
                            <p:childTnLst>
                              <p:par>
                                <p:cTn id="32" presetID="22" presetClass="entr" presetSubtype="4" fill="hold" nodeType="afterEffect">
                                  <p:stCondLst>
                                    <p:cond delay="0"/>
                                  </p:stCondLst>
                                  <p:childTnLst>
                                    <p:set>
                                      <p:cBhvr>
                                        <p:cTn id="33" dur="1" fill="hold">
                                          <p:stCondLst>
                                            <p:cond delay="0"/>
                                          </p:stCondLst>
                                        </p:cTn>
                                        <p:tgtEl>
                                          <p:spTgt spid="754696">
                                            <p:txEl>
                                              <p:pRg st="0" end="0"/>
                                            </p:txEl>
                                          </p:spTgt>
                                        </p:tgtEl>
                                        <p:attrNameLst>
                                          <p:attrName>style.visibility</p:attrName>
                                        </p:attrNameLst>
                                      </p:cBhvr>
                                      <p:to>
                                        <p:strVal val="visible"/>
                                      </p:to>
                                    </p:set>
                                    <p:animEffect transition="in" filter="wipe(down)">
                                      <p:cBhvr>
                                        <p:cTn id="34" dur="500"/>
                                        <p:tgtEl>
                                          <p:spTgt spid="754696">
                                            <p:txEl>
                                              <p:pRg st="0" end="0"/>
                                            </p:txEl>
                                          </p:spTgt>
                                        </p:tgtEl>
                                      </p:cBhvr>
                                    </p:animEffect>
                                  </p:childTnLst>
                                </p:cTn>
                              </p:par>
                            </p:childTnLst>
                          </p:cTn>
                        </p:par>
                        <p:par>
                          <p:cTn id="35" fill="hold">
                            <p:stCondLst>
                              <p:cond delay="1000"/>
                            </p:stCondLst>
                            <p:childTnLst>
                              <p:par>
                                <p:cTn id="36" presetID="22" presetClass="entr" presetSubtype="4" fill="hold" nodeType="after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wipe(down)">
                                      <p:cBhvr>
                                        <p:cTn id="38" dur="500"/>
                                        <p:tgtEl>
                                          <p:spTgt spid="5"/>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3"/>
                                        </p:tgtEl>
                                        <p:attrNameLst>
                                          <p:attrName>style.visibility</p:attrName>
                                        </p:attrNameLst>
                                      </p:cBhvr>
                                      <p:to>
                                        <p:strVal val="visible"/>
                                      </p:to>
                                    </p:set>
                                    <p:animEffect transition="in" filter="wipe(down)">
                                      <p:cBhvr>
                                        <p:cTn id="4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4695" grpId="0"/>
      <p:bldP spid="30726" grpId="0"/>
      <p:bldP spid="10" grpId="0"/>
      <p:bldP spid="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E5695708-78D6-49FC-AD1D-A92B2AA36AF2}" type="slidenum">
              <a:rPr lang="zh-CN" altLang="en-US" smtClean="0"/>
              <a:pPr>
                <a:defRPr/>
              </a:pPr>
              <a:t>25</a:t>
            </a:fld>
            <a:endParaRPr lang="zh-CN" altLang="en-US"/>
          </a:p>
        </p:txBody>
      </p:sp>
      <p:sp>
        <p:nvSpPr>
          <p:cNvPr id="3" name="Rectangle 6"/>
          <p:cNvSpPr>
            <a:spLocks noChangeArrowheads="1"/>
          </p:cNvSpPr>
          <p:nvPr/>
        </p:nvSpPr>
        <p:spPr bwMode="auto">
          <a:xfrm>
            <a:off x="206493" y="299863"/>
            <a:ext cx="535463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zh-CN" altLang="en-US" sz="2200" b="1" dirty="0">
                <a:solidFill>
                  <a:srgbClr val="0000FF"/>
                </a:solidFill>
                <a:ea typeface="黑体" panose="02010609060101010101" pitchFamily="49" charset="-122"/>
              </a:rPr>
              <a:t>闪存有三种操作：擦除、编程、读取</a:t>
            </a:r>
          </a:p>
        </p:txBody>
      </p:sp>
      <p:sp>
        <p:nvSpPr>
          <p:cNvPr id="4" name="Text Box 7"/>
          <p:cNvSpPr txBox="1">
            <a:spLocks noChangeArrowheads="1"/>
          </p:cNvSpPr>
          <p:nvPr/>
        </p:nvSpPr>
        <p:spPr bwMode="auto">
          <a:xfrm>
            <a:off x="913706" y="689932"/>
            <a:ext cx="7335837" cy="1046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accent1"/>
              </a:buClr>
              <a:buSzPct val="80000"/>
              <a:buFont typeface="Wingdings" panose="05000000000000000000" pitchFamily="2" charset="2"/>
              <a:buChar char="u"/>
              <a:defRPr kumimoji="1"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000" b="1">
                <a:solidFill>
                  <a:srgbClr val="000099"/>
                </a:solidFill>
                <a:latin typeface="Arial" panose="020B0604020202020204" pitchFamily="34" charset="0"/>
                <a:ea typeface="宋体" panose="02010600030101010101" pitchFamily="2" charset="-122"/>
              </a:defRPr>
            </a:lvl2pPr>
            <a:lvl3pPr marL="1143000" indent="-228600">
              <a:spcBef>
                <a:spcPct val="20000"/>
              </a:spcBef>
              <a:buChar char="•"/>
              <a:defRPr kumimoji="1" sz="2400" b="1">
                <a:solidFill>
                  <a:srgbClr val="CC3300"/>
                </a:solidFill>
                <a:latin typeface="Arial" panose="020B0604020202020204" pitchFamily="34" charset="0"/>
                <a:ea typeface="宋体" panose="02010600030101010101" pitchFamily="2" charset="-122"/>
              </a:defRPr>
            </a:lvl3pPr>
            <a:lvl4pPr marL="1600200" indent="-228600">
              <a:spcBef>
                <a:spcPct val="20000"/>
              </a:spcBef>
              <a:buChar char="–"/>
              <a:defRPr kumimoji="1" sz="1600" b="1">
                <a:solidFill>
                  <a:srgbClr val="800000"/>
                </a:solidFill>
                <a:latin typeface="Arial" panose="020B0604020202020204" pitchFamily="34" charset="0"/>
                <a:ea typeface="宋体" panose="02010600030101010101" pitchFamily="2" charset="-122"/>
              </a:defRPr>
            </a:lvl4pPr>
            <a:lvl5pPr marL="2057400" indent="-228600">
              <a:spcBef>
                <a:spcPct val="20000"/>
              </a:spcBef>
              <a:buChar char="»"/>
              <a:defRPr kumimoji="1" sz="1600" b="1">
                <a:solidFill>
                  <a:srgbClr val="8000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1600" b="1">
                <a:solidFill>
                  <a:srgbClr val="8000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1600" b="1">
                <a:solidFill>
                  <a:srgbClr val="8000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1600" b="1">
                <a:solidFill>
                  <a:srgbClr val="8000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1600" b="1">
                <a:solidFill>
                  <a:srgbClr val="800000"/>
                </a:solidFill>
                <a:latin typeface="Arial" panose="020B0604020202020204" pitchFamily="34" charset="0"/>
                <a:ea typeface="宋体" panose="02010600030101010101" pitchFamily="2" charset="-122"/>
              </a:defRPr>
            </a:lvl9pPr>
          </a:lstStyle>
          <a:p>
            <a:pPr eaLnBrk="1" hangingPunct="1">
              <a:buClrTx/>
              <a:buSzTx/>
              <a:buFontTx/>
              <a:buNone/>
              <a:defRPr/>
            </a:pPr>
            <a:r>
              <a:rPr lang="zh-CN" altLang="en-US" sz="2000" dirty="0">
                <a:solidFill>
                  <a:srgbClr val="FF0000"/>
                </a:solidFill>
                <a:ea typeface="黑体" panose="02010609060101010101" pitchFamily="49" charset="-122"/>
              </a:rPr>
              <a:t>擦除：</a:t>
            </a:r>
            <a:r>
              <a:rPr lang="zh-CN" altLang="en-US" sz="2000" dirty="0">
                <a:solidFill>
                  <a:schemeClr val="accent1">
                    <a:lumMod val="75000"/>
                  </a:schemeClr>
                </a:solidFill>
                <a:ea typeface="黑体" panose="02010609060101010101" pitchFamily="49" charset="-122"/>
              </a:rPr>
              <a:t>所有单元在源极</a:t>
            </a:r>
            <a:r>
              <a:rPr lang="en-US" altLang="zh-CN" sz="2000" dirty="0">
                <a:solidFill>
                  <a:schemeClr val="accent1">
                    <a:lumMod val="75000"/>
                  </a:schemeClr>
                </a:solidFill>
                <a:ea typeface="黑体" panose="02010609060101010101" pitchFamily="49" charset="-122"/>
              </a:rPr>
              <a:t>S</a:t>
            </a:r>
            <a:r>
              <a:rPr lang="zh-CN" altLang="en-US" sz="2000" dirty="0">
                <a:solidFill>
                  <a:schemeClr val="accent1">
                    <a:lumMod val="75000"/>
                  </a:schemeClr>
                </a:solidFill>
                <a:ea typeface="黑体" panose="02010609060101010101" pitchFamily="49" charset="-122"/>
              </a:rPr>
              <a:t>加</a:t>
            </a:r>
            <a:r>
              <a:rPr lang="en-US" altLang="zh-CN" sz="2000" dirty="0">
                <a:solidFill>
                  <a:schemeClr val="accent1">
                    <a:lumMod val="75000"/>
                  </a:schemeClr>
                </a:solidFill>
                <a:ea typeface="黑体" panose="02010609060101010101" pitchFamily="49" charset="-122"/>
              </a:rPr>
              <a:t>V</a:t>
            </a:r>
            <a:r>
              <a:rPr lang="en-US" altLang="zh-CN" sz="1600" dirty="0">
                <a:solidFill>
                  <a:schemeClr val="accent1">
                    <a:lumMod val="75000"/>
                  </a:schemeClr>
                </a:solidFill>
                <a:ea typeface="黑体" panose="02010609060101010101" pitchFamily="49" charset="-122"/>
              </a:rPr>
              <a:t>E,</a:t>
            </a:r>
            <a:r>
              <a:rPr lang="zh-CN" altLang="en-US" sz="2000" dirty="0">
                <a:solidFill>
                  <a:schemeClr val="accent1">
                    <a:lumMod val="75000"/>
                  </a:schemeClr>
                </a:solidFill>
                <a:ea typeface="黑体" panose="02010609060101010101" pitchFamily="49" charset="-122"/>
              </a:rPr>
              <a:t>都同时写</a:t>
            </a:r>
            <a:r>
              <a:rPr lang="en-US" altLang="zh-CN" sz="2000" dirty="0">
                <a:solidFill>
                  <a:schemeClr val="accent1">
                    <a:lumMod val="75000"/>
                  </a:schemeClr>
                </a:solidFill>
                <a:ea typeface="黑体" panose="02010609060101010101" pitchFamily="49" charset="-122"/>
              </a:rPr>
              <a:t>1</a:t>
            </a:r>
            <a:r>
              <a:rPr lang="zh-CN" altLang="en-US" sz="2000" dirty="0">
                <a:solidFill>
                  <a:schemeClr val="accent1">
                    <a:lumMod val="75000"/>
                  </a:schemeClr>
                </a:solidFill>
                <a:ea typeface="黑体" panose="02010609060101010101" pitchFamily="49" charset="-122"/>
              </a:rPr>
              <a:t>。故称快擦。</a:t>
            </a:r>
            <a:endParaRPr lang="en-US" altLang="zh-CN" sz="2000" dirty="0">
              <a:solidFill>
                <a:schemeClr val="accent1">
                  <a:lumMod val="75000"/>
                </a:schemeClr>
              </a:solidFill>
              <a:latin typeface="宋体" panose="02010600030101010101" pitchFamily="2" charset="-122"/>
            </a:endParaRPr>
          </a:p>
          <a:p>
            <a:pPr eaLnBrk="1" hangingPunct="1">
              <a:buClrTx/>
              <a:buSzTx/>
              <a:buFontTx/>
              <a:buNone/>
              <a:defRPr/>
            </a:pPr>
            <a:r>
              <a:rPr lang="zh-CN" altLang="en-US" sz="2000" dirty="0">
                <a:solidFill>
                  <a:schemeClr val="accent1">
                    <a:lumMod val="75000"/>
                  </a:schemeClr>
                </a:solidFill>
                <a:ea typeface="黑体" panose="02010609060101010101" pitchFamily="49" charset="-122"/>
              </a:rPr>
              <a:t>编程：只对需要写</a:t>
            </a:r>
            <a:r>
              <a:rPr lang="en-US" altLang="zh-CN" sz="2000" dirty="0">
                <a:solidFill>
                  <a:schemeClr val="accent1">
                    <a:lumMod val="75000"/>
                  </a:schemeClr>
                </a:solidFill>
                <a:ea typeface="黑体" panose="02010609060101010101" pitchFamily="49" charset="-122"/>
              </a:rPr>
              <a:t>0</a:t>
            </a:r>
            <a:r>
              <a:rPr lang="zh-CN" altLang="en-US" sz="2000" dirty="0">
                <a:solidFill>
                  <a:schemeClr val="accent1">
                    <a:lumMod val="75000"/>
                  </a:schemeClr>
                </a:solidFill>
                <a:ea typeface="黑体" panose="02010609060101010101" pitchFamily="49" charset="-122"/>
              </a:rPr>
              <a:t>的单元在控制栅加</a:t>
            </a:r>
            <a:r>
              <a:rPr lang="en-US" altLang="zh-CN" sz="2000" dirty="0" err="1">
                <a:solidFill>
                  <a:schemeClr val="accent1">
                    <a:lumMod val="75000"/>
                  </a:schemeClr>
                </a:solidFill>
                <a:ea typeface="黑体" panose="02010609060101010101" pitchFamily="49" charset="-122"/>
              </a:rPr>
              <a:t>Vp</a:t>
            </a:r>
            <a:r>
              <a:rPr lang="zh-CN" altLang="en-US" sz="2000" dirty="0">
                <a:solidFill>
                  <a:schemeClr val="accent1">
                    <a:lumMod val="75000"/>
                  </a:schemeClr>
                </a:solidFill>
                <a:ea typeface="黑体" panose="02010609060101010101" pitchFamily="49" charset="-122"/>
              </a:rPr>
              <a:t>。</a:t>
            </a:r>
            <a:endParaRPr lang="en-US" altLang="zh-CN" sz="2000" dirty="0">
              <a:solidFill>
                <a:schemeClr val="accent1">
                  <a:lumMod val="75000"/>
                </a:schemeClr>
              </a:solidFill>
              <a:ea typeface="黑体" panose="02010609060101010101" pitchFamily="49" charset="-122"/>
            </a:endParaRPr>
          </a:p>
          <a:p>
            <a:pPr eaLnBrk="1" hangingPunct="1">
              <a:buClrTx/>
              <a:buSzTx/>
              <a:buFontTx/>
              <a:buNone/>
              <a:defRPr/>
            </a:pPr>
            <a:r>
              <a:rPr lang="zh-CN" altLang="en-US" sz="2000" dirty="0">
                <a:solidFill>
                  <a:srgbClr val="FF0000"/>
                </a:solidFill>
                <a:ea typeface="黑体" panose="02010609060101010101" pitchFamily="49" charset="-122"/>
              </a:rPr>
              <a:t>读出：</a:t>
            </a:r>
            <a:r>
              <a:rPr lang="zh-CN" altLang="en-US" sz="2000" dirty="0">
                <a:solidFill>
                  <a:schemeClr val="accent1">
                    <a:lumMod val="75000"/>
                  </a:schemeClr>
                </a:solidFill>
                <a:ea typeface="黑体" panose="02010609060101010101" pitchFamily="49" charset="-122"/>
              </a:rPr>
              <a:t>控制栅加正电压</a:t>
            </a:r>
            <a:r>
              <a:rPr lang="en-US" altLang="zh-CN" sz="2000" dirty="0" err="1">
                <a:solidFill>
                  <a:schemeClr val="accent1">
                    <a:lumMod val="75000"/>
                  </a:schemeClr>
                </a:solidFill>
                <a:ea typeface="黑体" panose="02010609060101010101" pitchFamily="49" charset="-122"/>
              </a:rPr>
              <a:t>Vr</a:t>
            </a:r>
            <a:r>
              <a:rPr lang="zh-CN" altLang="en-US" sz="2000" dirty="0">
                <a:solidFill>
                  <a:schemeClr val="accent1">
                    <a:lumMod val="75000"/>
                  </a:schemeClr>
                </a:solidFill>
                <a:ea typeface="黑体" panose="02010609060101010101" pitchFamily="49" charset="-122"/>
              </a:rPr>
              <a:t>，若状态为</a:t>
            </a:r>
            <a:r>
              <a:rPr lang="en-US" altLang="zh-CN" sz="2000" dirty="0">
                <a:solidFill>
                  <a:schemeClr val="accent1">
                    <a:lumMod val="75000"/>
                  </a:schemeClr>
                </a:solidFill>
                <a:ea typeface="黑体" panose="02010609060101010101" pitchFamily="49" charset="-122"/>
              </a:rPr>
              <a:t>0</a:t>
            </a:r>
            <a:r>
              <a:rPr lang="zh-CN" altLang="en-US" sz="2000" dirty="0">
                <a:solidFill>
                  <a:schemeClr val="accent1">
                    <a:lumMod val="75000"/>
                  </a:schemeClr>
                </a:solidFill>
                <a:ea typeface="黑体" panose="02010609060101010101" pitchFamily="49" charset="-122"/>
              </a:rPr>
              <a:t>，则读出电路检测不到电流；   </a:t>
            </a:r>
          </a:p>
        </p:txBody>
      </p:sp>
      <p:sp>
        <p:nvSpPr>
          <p:cNvPr id="5" name="AutoShape 8"/>
          <p:cNvSpPr>
            <a:spLocks/>
          </p:cNvSpPr>
          <p:nvPr/>
        </p:nvSpPr>
        <p:spPr bwMode="auto">
          <a:xfrm>
            <a:off x="508803" y="787659"/>
            <a:ext cx="261219" cy="852780"/>
          </a:xfrm>
          <a:prstGeom prst="leftBrace">
            <a:avLst>
              <a:gd name="adj1" fmla="val 25704"/>
              <a:gd name="adj2" fmla="val 50000"/>
            </a:avLst>
          </a:pr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a:solidFill>
                <a:srgbClr val="666699"/>
              </a:solidFill>
              <a:ea typeface="华文新魏" panose="02010800040101010101" pitchFamily="2" charset="-122"/>
            </a:endParaRPr>
          </a:p>
        </p:txBody>
      </p:sp>
      <p:sp>
        <p:nvSpPr>
          <p:cNvPr id="6" name="Text Box 12"/>
          <p:cNvSpPr txBox="1">
            <a:spLocks noChangeArrowheads="1"/>
          </p:cNvSpPr>
          <p:nvPr/>
        </p:nvSpPr>
        <p:spPr bwMode="auto">
          <a:xfrm>
            <a:off x="6650776" y="1018292"/>
            <a:ext cx="197961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200" b="1" dirty="0">
                <a:solidFill>
                  <a:schemeClr val="accent2"/>
                </a:solidFill>
                <a:ea typeface="黑体" panose="02010609060101010101" pitchFamily="49" charset="-122"/>
              </a:rPr>
              <a:t>读快，写慢！</a:t>
            </a:r>
          </a:p>
        </p:txBody>
      </p:sp>
      <p:sp>
        <p:nvSpPr>
          <p:cNvPr id="7" name="文本框 6"/>
          <p:cNvSpPr txBox="1"/>
          <p:nvPr/>
        </p:nvSpPr>
        <p:spPr>
          <a:xfrm>
            <a:off x="1516556" y="1758596"/>
            <a:ext cx="5904522" cy="400110"/>
          </a:xfrm>
          <a:prstGeom prst="rect">
            <a:avLst/>
          </a:prstGeom>
          <a:noFill/>
        </p:spPr>
        <p:txBody>
          <a:bodyPr wrap="square" rtlCol="0">
            <a:spAutoFit/>
          </a:bodyPr>
          <a:lstStyle/>
          <a:p>
            <a:r>
              <a:rPr lang="zh-CN" altLang="en-US" sz="2000" b="1" dirty="0">
                <a:solidFill>
                  <a:schemeClr val="accent1">
                    <a:lumMod val="75000"/>
                  </a:schemeClr>
                </a:solidFill>
                <a:ea typeface="黑体" panose="02010609060101010101" pitchFamily="49" charset="-122"/>
              </a:rPr>
              <a:t> 若状态为</a:t>
            </a:r>
            <a:r>
              <a:rPr lang="en-US" altLang="zh-CN" sz="2000" b="1" dirty="0">
                <a:solidFill>
                  <a:schemeClr val="accent1">
                    <a:lumMod val="75000"/>
                  </a:schemeClr>
                </a:solidFill>
                <a:ea typeface="黑体" panose="02010609060101010101" pitchFamily="49" charset="-122"/>
              </a:rPr>
              <a:t>1</a:t>
            </a:r>
            <a:r>
              <a:rPr lang="zh-CN" altLang="en-US" sz="2000" b="1" dirty="0">
                <a:solidFill>
                  <a:schemeClr val="accent1">
                    <a:lumMod val="75000"/>
                  </a:schemeClr>
                </a:solidFill>
                <a:ea typeface="黑体" panose="02010609060101010101" pitchFamily="49" charset="-122"/>
              </a:rPr>
              <a:t>，则源、漏极导通，能检测到电流。</a:t>
            </a:r>
            <a:endParaRPr lang="zh-CN" altLang="en-US" sz="2000" b="1" dirty="0">
              <a:latin typeface="+mj-ea"/>
              <a:ea typeface="+mj-ea"/>
            </a:endParaRPr>
          </a:p>
        </p:txBody>
      </p:sp>
      <p:pic>
        <p:nvPicPr>
          <p:cNvPr id="8" name="图片 7"/>
          <p:cNvPicPr>
            <a:picLocks noChangeAspect="1"/>
          </p:cNvPicPr>
          <p:nvPr/>
        </p:nvPicPr>
        <p:blipFill>
          <a:blip r:embed="rId2"/>
          <a:stretch>
            <a:fillRect/>
          </a:stretch>
        </p:blipFill>
        <p:spPr>
          <a:xfrm>
            <a:off x="77002" y="3236212"/>
            <a:ext cx="9066998" cy="542619"/>
          </a:xfrm>
          <a:prstGeom prst="rect">
            <a:avLst/>
          </a:prstGeom>
        </p:spPr>
      </p:pic>
      <p:sp>
        <p:nvSpPr>
          <p:cNvPr id="9" name="Rectangle 9"/>
          <p:cNvSpPr>
            <a:spLocks noChangeArrowheads="1"/>
          </p:cNvSpPr>
          <p:nvPr/>
        </p:nvSpPr>
        <p:spPr bwMode="auto">
          <a:xfrm>
            <a:off x="2653262" y="2789164"/>
            <a:ext cx="2129089" cy="341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zh-CN" altLang="en-US" sz="1400" b="1" dirty="0">
                <a:latin typeface="宋体" panose="02010600030101010101" pitchFamily="2" charset="-122"/>
                <a:ea typeface="宋体" panose="02010600030101010101" pitchFamily="2" charset="-122"/>
              </a:rPr>
              <a:t> </a:t>
            </a:r>
            <a:r>
              <a:rPr lang="en-US" altLang="zh-CN" sz="2200" b="1" dirty="0">
                <a:ea typeface="黑体" panose="02010609060101010101" pitchFamily="49" charset="-122"/>
              </a:rPr>
              <a:t>(b) </a:t>
            </a:r>
            <a:r>
              <a:rPr lang="zh-CN" altLang="en-US" sz="2200" b="1" dirty="0">
                <a:ea typeface="黑体" panose="02010609060101010101" pitchFamily="49" charset="-122"/>
              </a:rPr>
              <a:t>编程</a:t>
            </a:r>
            <a:r>
              <a:rPr lang="en-US" altLang="zh-CN" sz="2200" b="1" dirty="0">
                <a:ea typeface="黑体" panose="02010609060101010101" pitchFamily="49" charset="-122"/>
              </a:rPr>
              <a:t>:</a:t>
            </a:r>
            <a:r>
              <a:rPr lang="zh-CN" altLang="en-US" sz="2200" b="1" dirty="0">
                <a:ea typeface="黑体" panose="02010609060101010101" pitchFamily="49" charset="-122"/>
              </a:rPr>
              <a:t>写“</a:t>
            </a:r>
            <a:r>
              <a:rPr lang="en-US" altLang="zh-CN" sz="2200" b="1" dirty="0">
                <a:ea typeface="黑体" panose="02010609060101010101" pitchFamily="49" charset="-122"/>
              </a:rPr>
              <a:t>0”  </a:t>
            </a:r>
          </a:p>
        </p:txBody>
      </p:sp>
      <p:sp>
        <p:nvSpPr>
          <p:cNvPr id="10" name="Rectangle 9"/>
          <p:cNvSpPr>
            <a:spLocks noChangeArrowheads="1"/>
          </p:cNvSpPr>
          <p:nvPr/>
        </p:nvSpPr>
        <p:spPr bwMode="auto">
          <a:xfrm>
            <a:off x="5203264" y="2844877"/>
            <a:ext cx="144751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2200" b="1" dirty="0">
                <a:ea typeface="黑体" panose="02010609060101010101" pitchFamily="49" charset="-122"/>
              </a:rPr>
              <a:t>(c) </a:t>
            </a:r>
            <a:r>
              <a:rPr lang="zh-CN" altLang="en-US" sz="2200" b="1" dirty="0">
                <a:ea typeface="黑体" panose="02010609060101010101" pitchFamily="49" charset="-122"/>
              </a:rPr>
              <a:t>读“</a:t>
            </a:r>
            <a:r>
              <a:rPr lang="en-US" altLang="zh-CN" sz="2200" b="1" dirty="0">
                <a:ea typeface="黑体" panose="02010609060101010101" pitchFamily="49" charset="-122"/>
              </a:rPr>
              <a:t>0”  </a:t>
            </a:r>
          </a:p>
        </p:txBody>
      </p:sp>
      <p:pic>
        <p:nvPicPr>
          <p:cNvPr id="11" name="图片 10"/>
          <p:cNvPicPr>
            <a:picLocks noChangeAspect="1"/>
          </p:cNvPicPr>
          <p:nvPr/>
        </p:nvPicPr>
        <p:blipFill>
          <a:blip r:embed="rId3"/>
          <a:stretch>
            <a:fillRect/>
          </a:stretch>
        </p:blipFill>
        <p:spPr>
          <a:xfrm>
            <a:off x="206492" y="2941094"/>
            <a:ext cx="2047875" cy="3370929"/>
          </a:xfrm>
          <a:prstGeom prst="rect">
            <a:avLst/>
          </a:prstGeom>
        </p:spPr>
      </p:pic>
      <p:pic>
        <p:nvPicPr>
          <p:cNvPr id="12" name="图片 11"/>
          <p:cNvPicPr>
            <a:picLocks noChangeAspect="1"/>
          </p:cNvPicPr>
          <p:nvPr/>
        </p:nvPicPr>
        <p:blipFill>
          <a:blip r:embed="rId4"/>
          <a:stretch>
            <a:fillRect/>
          </a:stretch>
        </p:blipFill>
        <p:spPr>
          <a:xfrm>
            <a:off x="2253465" y="3115158"/>
            <a:ext cx="2190750" cy="3196865"/>
          </a:xfrm>
          <a:prstGeom prst="rect">
            <a:avLst/>
          </a:prstGeom>
        </p:spPr>
      </p:pic>
      <p:sp>
        <p:nvSpPr>
          <p:cNvPr id="13" name="Rectangle 9"/>
          <p:cNvSpPr>
            <a:spLocks noChangeArrowheads="1"/>
          </p:cNvSpPr>
          <p:nvPr/>
        </p:nvSpPr>
        <p:spPr bwMode="auto">
          <a:xfrm>
            <a:off x="387943" y="2821528"/>
            <a:ext cx="1968817" cy="33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2200" b="1" dirty="0">
                <a:ea typeface="黑体" panose="02010609060101010101" pitchFamily="49" charset="-122"/>
              </a:rPr>
              <a:t>(a) </a:t>
            </a:r>
            <a:r>
              <a:rPr lang="zh-CN" altLang="en-US" sz="2200" b="1" dirty="0">
                <a:ea typeface="黑体" panose="02010609060101010101" pitchFamily="49" charset="-122"/>
              </a:rPr>
              <a:t>擦除</a:t>
            </a:r>
            <a:r>
              <a:rPr lang="en-US" altLang="zh-CN" sz="2200" b="1" dirty="0">
                <a:ea typeface="黑体" panose="02010609060101010101" pitchFamily="49" charset="-122"/>
              </a:rPr>
              <a:t>:</a:t>
            </a:r>
            <a:r>
              <a:rPr lang="zh-CN" altLang="en-US" sz="2200" b="1" dirty="0">
                <a:ea typeface="黑体" panose="02010609060101010101" pitchFamily="49" charset="-122"/>
              </a:rPr>
              <a:t>写“</a:t>
            </a:r>
            <a:r>
              <a:rPr lang="en-US" altLang="zh-CN" sz="2200" b="1" dirty="0">
                <a:ea typeface="黑体" panose="02010609060101010101" pitchFamily="49" charset="-122"/>
              </a:rPr>
              <a:t>1”           </a:t>
            </a:r>
          </a:p>
        </p:txBody>
      </p:sp>
      <p:pic>
        <p:nvPicPr>
          <p:cNvPr id="14" name="图片 13"/>
          <p:cNvPicPr>
            <a:picLocks noChangeAspect="1"/>
          </p:cNvPicPr>
          <p:nvPr/>
        </p:nvPicPr>
        <p:blipFill>
          <a:blip r:embed="rId5"/>
          <a:stretch>
            <a:fillRect/>
          </a:stretch>
        </p:blipFill>
        <p:spPr>
          <a:xfrm>
            <a:off x="4702868" y="3331432"/>
            <a:ext cx="2028825" cy="3032055"/>
          </a:xfrm>
          <a:prstGeom prst="rect">
            <a:avLst/>
          </a:prstGeom>
        </p:spPr>
      </p:pic>
      <p:pic>
        <p:nvPicPr>
          <p:cNvPr id="15" name="图片 14"/>
          <p:cNvPicPr>
            <a:picLocks noChangeAspect="1"/>
          </p:cNvPicPr>
          <p:nvPr/>
        </p:nvPicPr>
        <p:blipFill>
          <a:blip r:embed="rId6"/>
          <a:stretch>
            <a:fillRect/>
          </a:stretch>
        </p:blipFill>
        <p:spPr>
          <a:xfrm>
            <a:off x="6961925" y="3352423"/>
            <a:ext cx="1895475" cy="2984430"/>
          </a:xfrm>
          <a:prstGeom prst="rect">
            <a:avLst/>
          </a:prstGeom>
        </p:spPr>
      </p:pic>
      <p:sp>
        <p:nvSpPr>
          <p:cNvPr id="16" name="Rectangle 9"/>
          <p:cNvSpPr>
            <a:spLocks noChangeArrowheads="1"/>
          </p:cNvSpPr>
          <p:nvPr/>
        </p:nvSpPr>
        <p:spPr bwMode="auto">
          <a:xfrm>
            <a:off x="7290719" y="2811302"/>
            <a:ext cx="138499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2200" b="1" dirty="0">
                <a:ea typeface="黑体" panose="02010609060101010101" pitchFamily="49" charset="-122"/>
              </a:rPr>
              <a:t>(d) </a:t>
            </a:r>
            <a:r>
              <a:rPr lang="zh-CN" altLang="en-US" sz="2200" b="1" dirty="0">
                <a:ea typeface="黑体" panose="02010609060101010101" pitchFamily="49" charset="-122"/>
              </a:rPr>
              <a:t>读“</a:t>
            </a:r>
            <a:r>
              <a:rPr lang="en-US" altLang="zh-CN" sz="2200" b="1" dirty="0">
                <a:ea typeface="黑体" panose="02010609060101010101" pitchFamily="49" charset="-122"/>
              </a:rPr>
              <a:t>1” </a:t>
            </a:r>
          </a:p>
        </p:txBody>
      </p:sp>
      <p:sp>
        <p:nvSpPr>
          <p:cNvPr id="17" name="文本框 16">
            <a:extLst>
              <a:ext uri="{FF2B5EF4-FFF2-40B4-BE49-F238E27FC236}">
                <a16:creationId xmlns:a16="http://schemas.microsoft.com/office/drawing/2014/main" id="{74CC8070-3A64-489C-80AC-2D605511DC46}"/>
              </a:ext>
            </a:extLst>
          </p:cNvPr>
          <p:cNvSpPr txBox="1"/>
          <p:nvPr/>
        </p:nvSpPr>
        <p:spPr>
          <a:xfrm>
            <a:off x="1008226" y="2143251"/>
            <a:ext cx="7548250" cy="400110"/>
          </a:xfrm>
          <a:prstGeom prst="rect">
            <a:avLst/>
          </a:prstGeom>
          <a:noFill/>
        </p:spPr>
        <p:txBody>
          <a:bodyPr wrap="square" rtlCol="0">
            <a:spAutoFit/>
          </a:bodyPr>
          <a:lstStyle/>
          <a:p>
            <a:r>
              <a:rPr lang="zh-CN" altLang="en-US" sz="2000" dirty="0">
                <a:solidFill>
                  <a:schemeClr val="accent2"/>
                </a:solidFill>
                <a:latin typeface="+mj-ea"/>
                <a:ea typeface="+mj-ea"/>
              </a:rPr>
              <a:t>即：作为</a:t>
            </a:r>
            <a:r>
              <a:rPr lang="en-US" altLang="zh-CN" sz="2000" dirty="0">
                <a:solidFill>
                  <a:schemeClr val="accent2"/>
                </a:solidFill>
                <a:latin typeface="+mj-ea"/>
                <a:ea typeface="+mj-ea"/>
              </a:rPr>
              <a:t>ROM</a:t>
            </a:r>
            <a:r>
              <a:rPr lang="zh-CN" altLang="en-US" sz="2000" dirty="0">
                <a:solidFill>
                  <a:schemeClr val="accent2"/>
                </a:solidFill>
                <a:latin typeface="+mj-ea"/>
                <a:ea typeface="+mj-ea"/>
              </a:rPr>
              <a:t>工作时，漏极与源极之间总是处于截止或导通状态。</a:t>
            </a:r>
          </a:p>
        </p:txBody>
      </p:sp>
    </p:spTree>
    <p:extLst>
      <p:ext uri="{BB962C8B-B14F-4D97-AF65-F5344CB8AC3E}">
        <p14:creationId xmlns:p14="http://schemas.microsoft.com/office/powerpoint/2010/main" val="2120523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par>
                                <p:cTn id="13" presetID="22" presetClass="entr" presetSubtype="4" fill="hold" nodeType="with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Effect transition="in" filter="wipe(down)">
                                      <p:cBhvr>
                                        <p:cTn id="15" dur="500"/>
                                        <p:tgtEl>
                                          <p:spTgt spid="4">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wipe(down)">
                                      <p:cBhvr>
                                        <p:cTn id="20" dur="500"/>
                                        <p:tgtEl>
                                          <p:spTgt spid="13"/>
                                        </p:tgtEl>
                                      </p:cBhvr>
                                    </p:animEffect>
                                  </p:childTnLst>
                                </p:cTn>
                              </p:par>
                            </p:childTnLst>
                          </p:cTn>
                        </p:par>
                        <p:par>
                          <p:cTn id="21" fill="hold">
                            <p:stCondLst>
                              <p:cond delay="500"/>
                            </p:stCondLst>
                            <p:childTnLst>
                              <p:par>
                                <p:cTn id="22" presetID="22" presetClass="entr" presetSubtype="4" fill="hold" nodeType="after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ipe(down)">
                                      <p:cBhvr>
                                        <p:cTn id="24" dur="500"/>
                                        <p:tgtEl>
                                          <p:spTgt spid="11"/>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4">
                                            <p:txEl>
                                              <p:pRg st="1" end="1"/>
                                            </p:txEl>
                                          </p:spTgt>
                                        </p:tgtEl>
                                        <p:attrNameLst>
                                          <p:attrName>style.visibility</p:attrName>
                                        </p:attrNameLst>
                                      </p:cBhvr>
                                      <p:to>
                                        <p:strVal val="visible"/>
                                      </p:to>
                                    </p:set>
                                    <p:animEffect transition="in" filter="wipe(down)">
                                      <p:cBhvr>
                                        <p:cTn id="29" dur="500"/>
                                        <p:tgtEl>
                                          <p:spTgt spid="4">
                                            <p:txEl>
                                              <p:pRg st="1" end="1"/>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wipe(down)">
                                      <p:cBhvr>
                                        <p:cTn id="34" dur="500"/>
                                        <p:tgtEl>
                                          <p:spTgt spid="9"/>
                                        </p:tgtEl>
                                      </p:cBhvr>
                                    </p:animEffect>
                                  </p:childTnLst>
                                </p:cTn>
                              </p:par>
                            </p:childTnLst>
                          </p:cTn>
                        </p:par>
                        <p:par>
                          <p:cTn id="35" fill="hold">
                            <p:stCondLst>
                              <p:cond delay="500"/>
                            </p:stCondLst>
                            <p:childTnLst>
                              <p:par>
                                <p:cTn id="36" presetID="22" presetClass="entr" presetSubtype="4" fill="hold" nodeType="after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wipe(down)">
                                      <p:cBhvr>
                                        <p:cTn id="38" dur="500"/>
                                        <p:tgtEl>
                                          <p:spTgt spid="12"/>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nodeType="clickEffect">
                                  <p:stCondLst>
                                    <p:cond delay="0"/>
                                  </p:stCondLst>
                                  <p:childTnLst>
                                    <p:set>
                                      <p:cBhvr>
                                        <p:cTn id="42" dur="1" fill="hold">
                                          <p:stCondLst>
                                            <p:cond delay="0"/>
                                          </p:stCondLst>
                                        </p:cTn>
                                        <p:tgtEl>
                                          <p:spTgt spid="4">
                                            <p:txEl>
                                              <p:pRg st="2" end="2"/>
                                            </p:txEl>
                                          </p:spTgt>
                                        </p:tgtEl>
                                        <p:attrNameLst>
                                          <p:attrName>style.visibility</p:attrName>
                                        </p:attrNameLst>
                                      </p:cBhvr>
                                      <p:to>
                                        <p:strVal val="visible"/>
                                      </p:to>
                                    </p:set>
                                    <p:animEffect transition="in" filter="wipe(down)">
                                      <p:cBhvr>
                                        <p:cTn id="43" dur="500"/>
                                        <p:tgtEl>
                                          <p:spTgt spid="4">
                                            <p:txEl>
                                              <p:pRg st="2" end="2"/>
                                            </p:txEl>
                                          </p:spTgt>
                                        </p:tgtEl>
                                      </p:cBhvr>
                                    </p:animEffect>
                                  </p:childTnLst>
                                </p:cTn>
                              </p:par>
                            </p:childTnLst>
                          </p:cTn>
                        </p:par>
                        <p:par>
                          <p:cTn id="44" fill="hold">
                            <p:stCondLst>
                              <p:cond delay="500"/>
                            </p:stCondLst>
                            <p:childTnLst>
                              <p:par>
                                <p:cTn id="45" presetID="22" presetClass="entr" presetSubtype="4" fill="hold" grpId="0" nodeType="after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wipe(down)">
                                      <p:cBhvr>
                                        <p:cTn id="47" dur="500"/>
                                        <p:tgtEl>
                                          <p:spTgt spid="10"/>
                                        </p:tgtEl>
                                      </p:cBhvr>
                                    </p:animEffect>
                                  </p:childTnLst>
                                </p:cTn>
                              </p:par>
                            </p:childTnLst>
                          </p:cTn>
                        </p:par>
                        <p:par>
                          <p:cTn id="48" fill="hold">
                            <p:stCondLst>
                              <p:cond delay="1000"/>
                            </p:stCondLst>
                            <p:childTnLst>
                              <p:par>
                                <p:cTn id="49" presetID="22" presetClass="entr" presetSubtype="4" fill="hold" nodeType="afterEffect">
                                  <p:stCondLst>
                                    <p:cond delay="0"/>
                                  </p:stCondLst>
                                  <p:childTnLst>
                                    <p:set>
                                      <p:cBhvr>
                                        <p:cTn id="50" dur="1" fill="hold">
                                          <p:stCondLst>
                                            <p:cond delay="0"/>
                                          </p:stCondLst>
                                        </p:cTn>
                                        <p:tgtEl>
                                          <p:spTgt spid="14"/>
                                        </p:tgtEl>
                                        <p:attrNameLst>
                                          <p:attrName>style.visibility</p:attrName>
                                        </p:attrNameLst>
                                      </p:cBhvr>
                                      <p:to>
                                        <p:strVal val="visible"/>
                                      </p:to>
                                    </p:set>
                                    <p:animEffect transition="in" filter="wipe(down)">
                                      <p:cBhvr>
                                        <p:cTn id="51" dur="500"/>
                                        <p:tgtEl>
                                          <p:spTgt spid="14"/>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4" fill="hold" grpId="0" nodeType="clickEffect">
                                  <p:stCondLst>
                                    <p:cond delay="0"/>
                                  </p:stCondLst>
                                  <p:childTnLst>
                                    <p:set>
                                      <p:cBhvr>
                                        <p:cTn id="55" dur="1" fill="hold">
                                          <p:stCondLst>
                                            <p:cond delay="0"/>
                                          </p:stCondLst>
                                        </p:cTn>
                                        <p:tgtEl>
                                          <p:spTgt spid="7"/>
                                        </p:tgtEl>
                                        <p:attrNameLst>
                                          <p:attrName>style.visibility</p:attrName>
                                        </p:attrNameLst>
                                      </p:cBhvr>
                                      <p:to>
                                        <p:strVal val="visible"/>
                                      </p:to>
                                    </p:set>
                                    <p:animEffect transition="in" filter="wipe(down)">
                                      <p:cBhvr>
                                        <p:cTn id="56" dur="500"/>
                                        <p:tgtEl>
                                          <p:spTgt spid="7"/>
                                        </p:tgtEl>
                                      </p:cBhvr>
                                    </p:animEffect>
                                  </p:childTnLst>
                                </p:cTn>
                              </p:par>
                            </p:childTnLst>
                          </p:cTn>
                        </p:par>
                        <p:par>
                          <p:cTn id="57" fill="hold">
                            <p:stCondLst>
                              <p:cond delay="500"/>
                            </p:stCondLst>
                            <p:childTnLst>
                              <p:par>
                                <p:cTn id="58" presetID="22" presetClass="entr" presetSubtype="4" fill="hold" grpId="0" nodeType="afterEffect">
                                  <p:stCondLst>
                                    <p:cond delay="0"/>
                                  </p:stCondLst>
                                  <p:childTnLst>
                                    <p:set>
                                      <p:cBhvr>
                                        <p:cTn id="59" dur="1" fill="hold">
                                          <p:stCondLst>
                                            <p:cond delay="0"/>
                                          </p:stCondLst>
                                        </p:cTn>
                                        <p:tgtEl>
                                          <p:spTgt spid="16"/>
                                        </p:tgtEl>
                                        <p:attrNameLst>
                                          <p:attrName>style.visibility</p:attrName>
                                        </p:attrNameLst>
                                      </p:cBhvr>
                                      <p:to>
                                        <p:strVal val="visible"/>
                                      </p:to>
                                    </p:set>
                                    <p:animEffect transition="in" filter="wipe(down)">
                                      <p:cBhvr>
                                        <p:cTn id="60" dur="500"/>
                                        <p:tgtEl>
                                          <p:spTgt spid="16"/>
                                        </p:tgtEl>
                                      </p:cBhvr>
                                    </p:animEffect>
                                  </p:childTnLst>
                                </p:cTn>
                              </p:par>
                            </p:childTnLst>
                          </p:cTn>
                        </p:par>
                        <p:par>
                          <p:cTn id="61" fill="hold">
                            <p:stCondLst>
                              <p:cond delay="1000"/>
                            </p:stCondLst>
                            <p:childTnLst>
                              <p:par>
                                <p:cTn id="62" presetID="22" presetClass="entr" presetSubtype="4" fill="hold" nodeType="afterEffect">
                                  <p:stCondLst>
                                    <p:cond delay="0"/>
                                  </p:stCondLst>
                                  <p:childTnLst>
                                    <p:set>
                                      <p:cBhvr>
                                        <p:cTn id="63" dur="1" fill="hold">
                                          <p:stCondLst>
                                            <p:cond delay="0"/>
                                          </p:stCondLst>
                                        </p:cTn>
                                        <p:tgtEl>
                                          <p:spTgt spid="15"/>
                                        </p:tgtEl>
                                        <p:attrNameLst>
                                          <p:attrName>style.visibility</p:attrName>
                                        </p:attrNameLst>
                                      </p:cBhvr>
                                      <p:to>
                                        <p:strVal val="visible"/>
                                      </p:to>
                                    </p:set>
                                    <p:animEffect transition="in" filter="wipe(down)">
                                      <p:cBhvr>
                                        <p:cTn id="64" dur="500"/>
                                        <p:tgtEl>
                                          <p:spTgt spid="15"/>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4" fill="hold" grpId="0" nodeType="clickEffect">
                                  <p:stCondLst>
                                    <p:cond delay="0"/>
                                  </p:stCondLst>
                                  <p:childTnLst>
                                    <p:set>
                                      <p:cBhvr>
                                        <p:cTn id="68" dur="1" fill="hold">
                                          <p:stCondLst>
                                            <p:cond delay="0"/>
                                          </p:stCondLst>
                                        </p:cTn>
                                        <p:tgtEl>
                                          <p:spTgt spid="6"/>
                                        </p:tgtEl>
                                        <p:attrNameLst>
                                          <p:attrName>style.visibility</p:attrName>
                                        </p:attrNameLst>
                                      </p:cBhvr>
                                      <p:to>
                                        <p:strVal val="visible"/>
                                      </p:to>
                                    </p:set>
                                    <p:animEffect transition="in" filter="wipe(down)">
                                      <p:cBhvr>
                                        <p:cTn id="69" dur="500"/>
                                        <p:tgtEl>
                                          <p:spTgt spid="6"/>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4" fill="hold" grpId="0" nodeType="clickEffect">
                                  <p:stCondLst>
                                    <p:cond delay="0"/>
                                  </p:stCondLst>
                                  <p:childTnLst>
                                    <p:set>
                                      <p:cBhvr>
                                        <p:cTn id="73" dur="1" fill="hold">
                                          <p:stCondLst>
                                            <p:cond delay="0"/>
                                          </p:stCondLst>
                                        </p:cTn>
                                        <p:tgtEl>
                                          <p:spTgt spid="17"/>
                                        </p:tgtEl>
                                        <p:attrNameLst>
                                          <p:attrName>style.visibility</p:attrName>
                                        </p:attrNameLst>
                                      </p:cBhvr>
                                      <p:to>
                                        <p:strVal val="visible"/>
                                      </p:to>
                                    </p:set>
                                    <p:animEffect transition="in" filter="wipe(down)">
                                      <p:cBhvr>
                                        <p:cTn id="7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animBg="1"/>
      <p:bldP spid="6" grpId="0"/>
      <p:bldP spid="7" grpId="0"/>
      <p:bldP spid="9" grpId="0"/>
      <p:bldP spid="10" grpId="0"/>
      <p:bldP spid="13" grpId="0"/>
      <p:bldP spid="16" grpId="0"/>
      <p:bldP spid="1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236538" y="128588"/>
            <a:ext cx="8807450" cy="479747"/>
          </a:xfrm>
        </p:spPr>
        <p:txBody>
          <a:bodyPr/>
          <a:lstStyle/>
          <a:p>
            <a:pPr eaLnBrk="1" hangingPunct="1"/>
            <a:r>
              <a:rPr lang="zh-CN" altLang="en-US" sz="3200" b="0" dirty="0">
                <a:solidFill>
                  <a:srgbClr val="FF0000"/>
                </a:solidFill>
                <a:latin typeface="微软雅黑" panose="020B0503020204020204" pitchFamily="34" charset="-122"/>
                <a:ea typeface="微软雅黑" panose="020B0503020204020204" pitchFamily="34" charset="-122"/>
              </a:rPr>
              <a:t>二、存储器容量的扩展及其与</a:t>
            </a:r>
            <a:r>
              <a:rPr lang="en-US" altLang="zh-CN" sz="3200" b="0" dirty="0">
                <a:solidFill>
                  <a:srgbClr val="FF0000"/>
                </a:solidFill>
                <a:latin typeface="微软雅黑" panose="020B0503020204020204" pitchFamily="34" charset="-122"/>
                <a:ea typeface="微软雅黑" panose="020B0503020204020204" pitchFamily="34" charset="-122"/>
              </a:rPr>
              <a:t>CPU</a:t>
            </a:r>
            <a:r>
              <a:rPr lang="zh-CN" altLang="en-US" sz="3200" b="0" dirty="0">
                <a:solidFill>
                  <a:srgbClr val="FF0000"/>
                </a:solidFill>
                <a:latin typeface="微软雅黑" panose="020B0503020204020204" pitchFamily="34" charset="-122"/>
                <a:ea typeface="微软雅黑" panose="020B0503020204020204" pitchFamily="34" charset="-122"/>
              </a:rPr>
              <a:t>的连接</a:t>
            </a:r>
            <a:endParaRPr lang="zh-CN" altLang="en-US" sz="3200" b="0" dirty="0"/>
          </a:p>
        </p:txBody>
      </p:sp>
      <p:sp>
        <p:nvSpPr>
          <p:cNvPr id="715779" name="Rectangle 3"/>
          <p:cNvSpPr>
            <a:spLocks noGrp="1" noChangeArrowheads="1"/>
          </p:cNvSpPr>
          <p:nvPr>
            <p:ph type="body" idx="1"/>
          </p:nvPr>
        </p:nvSpPr>
        <p:spPr>
          <a:xfrm>
            <a:off x="123825" y="1385019"/>
            <a:ext cx="9020175" cy="5218865"/>
          </a:xfrm>
        </p:spPr>
        <p:txBody>
          <a:bodyPr/>
          <a:lstStyle/>
          <a:p>
            <a:pPr eaLnBrk="1" hangingPunct="1">
              <a:spcBef>
                <a:spcPct val="10000"/>
              </a:spcBef>
              <a:buFont typeface="Wingdings" panose="05000000000000000000" pitchFamily="2" charset="2"/>
              <a:buChar char="u"/>
            </a:pPr>
            <a:r>
              <a:rPr lang="zh-CN" altLang="en-US" sz="2000" dirty="0">
                <a:ea typeface="黑体" panose="02010609060101010101" pitchFamily="49" charset="-122"/>
              </a:rPr>
              <a:t>字扩展（位数不变，扩充容量）</a:t>
            </a:r>
            <a:r>
              <a:rPr lang="en-US" altLang="zh-CN" sz="2000" dirty="0">
                <a:ea typeface="黑体" panose="02010609060101010101" pitchFamily="49" charset="-122"/>
              </a:rPr>
              <a:t>--</a:t>
            </a:r>
            <a:r>
              <a:rPr lang="zh-CN" altLang="en-US" sz="2000" dirty="0">
                <a:ea typeface="黑体" panose="02010609060101010101" pitchFamily="49" charset="-122"/>
              </a:rPr>
              <a:t>芯片每字的位数与系统每字的位数相同，总字数不够。</a:t>
            </a:r>
            <a:endParaRPr lang="en-US" altLang="zh-CN" sz="2000" dirty="0">
              <a:ea typeface="黑体" panose="02010609060101010101" pitchFamily="49" charset="-122"/>
            </a:endParaRPr>
          </a:p>
          <a:p>
            <a:pPr marL="0" indent="0" eaLnBrk="1" hangingPunct="1">
              <a:spcBef>
                <a:spcPct val="10000"/>
              </a:spcBef>
              <a:buNone/>
            </a:pPr>
            <a:r>
              <a:rPr lang="en-US" altLang="zh-CN" sz="2000" dirty="0">
                <a:solidFill>
                  <a:srgbClr val="CC0000"/>
                </a:solidFill>
                <a:ea typeface="黑体" panose="02010609060101010101" pitchFamily="49" charset="-122"/>
              </a:rPr>
              <a:t>   </a:t>
            </a:r>
            <a:r>
              <a:rPr lang="zh-CN" altLang="en-US" sz="2000" dirty="0">
                <a:solidFill>
                  <a:srgbClr val="CC0000"/>
                </a:solidFill>
                <a:ea typeface="黑体" panose="02010609060101010101" pitchFamily="49" charset="-122"/>
              </a:rPr>
              <a:t>例：用</a:t>
            </a:r>
            <a:r>
              <a:rPr lang="en-US" altLang="zh-CN" sz="2000" dirty="0">
                <a:solidFill>
                  <a:srgbClr val="CC0000"/>
                </a:solidFill>
                <a:ea typeface="黑体" panose="02010609060101010101" pitchFamily="49" charset="-122"/>
              </a:rPr>
              <a:t>16K×8</a:t>
            </a:r>
            <a:r>
              <a:rPr lang="zh-CN" altLang="en-US" sz="2000" dirty="0">
                <a:solidFill>
                  <a:srgbClr val="CC0000"/>
                </a:solidFill>
                <a:ea typeface="黑体" panose="02010609060101010101" pitchFamily="49" charset="-122"/>
              </a:rPr>
              <a:t>位芯片扩成</a:t>
            </a:r>
            <a:r>
              <a:rPr lang="en-US" altLang="zh-CN" sz="2000" dirty="0">
                <a:solidFill>
                  <a:srgbClr val="CC0000"/>
                </a:solidFill>
                <a:ea typeface="黑体" panose="02010609060101010101" pitchFamily="49" charset="-122"/>
              </a:rPr>
              <a:t>64K×8</a:t>
            </a:r>
            <a:r>
              <a:rPr lang="zh-CN" altLang="en-US" sz="2000" dirty="0">
                <a:solidFill>
                  <a:srgbClr val="CC0000"/>
                </a:solidFill>
                <a:ea typeface="黑体" panose="02010609060101010101" pitchFamily="49" charset="-122"/>
              </a:rPr>
              <a:t>位存储器需几个芯片？地址范围各为什么？</a:t>
            </a:r>
          </a:p>
          <a:p>
            <a:pPr lvl="1" eaLnBrk="1" hangingPunct="1">
              <a:lnSpc>
                <a:spcPct val="150000"/>
              </a:lnSpc>
              <a:spcBef>
                <a:spcPct val="10000"/>
              </a:spcBef>
              <a:buClr>
                <a:schemeClr val="accent1"/>
              </a:buClr>
              <a:buFont typeface="Wingdings" panose="05000000000000000000" pitchFamily="2" charset="2"/>
              <a:buChar char="Ø"/>
            </a:pPr>
            <a:r>
              <a:rPr lang="zh-CN" altLang="en-US" sz="2000" dirty="0">
                <a:ea typeface="黑体" panose="02010609060101010101" pitchFamily="49" charset="-122"/>
              </a:rPr>
              <a:t> </a:t>
            </a:r>
            <a:r>
              <a:rPr lang="zh-CN" altLang="en-US" sz="2000" dirty="0">
                <a:solidFill>
                  <a:srgbClr val="663300"/>
                </a:solidFill>
                <a:ea typeface="黑体" panose="02010609060101010101" pitchFamily="49" charset="-122"/>
              </a:rPr>
              <a:t>字方向扩展</a:t>
            </a:r>
            <a:r>
              <a:rPr lang="en-US" altLang="zh-CN" sz="2000" dirty="0">
                <a:solidFill>
                  <a:srgbClr val="663300"/>
                </a:solidFill>
                <a:ea typeface="黑体" panose="02010609060101010101" pitchFamily="49" charset="-122"/>
              </a:rPr>
              <a:t>4</a:t>
            </a:r>
            <a:r>
              <a:rPr lang="zh-CN" altLang="en-US" sz="2000" dirty="0">
                <a:solidFill>
                  <a:srgbClr val="663300"/>
                </a:solidFill>
                <a:ea typeface="黑体" panose="02010609060101010101" pitchFamily="49" charset="-122"/>
              </a:rPr>
              <a:t>倍，需</a:t>
            </a:r>
            <a:r>
              <a:rPr lang="en-US" altLang="zh-CN" sz="2000" dirty="0">
                <a:solidFill>
                  <a:srgbClr val="663300"/>
                </a:solidFill>
                <a:ea typeface="黑体" panose="02010609060101010101" pitchFamily="49" charset="-122"/>
              </a:rPr>
              <a:t>4</a:t>
            </a:r>
            <a:r>
              <a:rPr lang="zh-CN" altLang="en-US" sz="2000" dirty="0">
                <a:solidFill>
                  <a:srgbClr val="663300"/>
                </a:solidFill>
                <a:ea typeface="黑体" panose="02010609060101010101" pitchFamily="49" charset="-122"/>
              </a:rPr>
              <a:t>个芯片。</a:t>
            </a:r>
            <a:endParaRPr lang="en-US" altLang="zh-CN" sz="2000" dirty="0">
              <a:solidFill>
                <a:srgbClr val="663300"/>
              </a:solidFill>
              <a:ea typeface="黑体" panose="02010609060101010101" pitchFamily="49" charset="-122"/>
            </a:endParaRPr>
          </a:p>
          <a:p>
            <a:pPr lvl="1" eaLnBrk="1" hangingPunct="1">
              <a:lnSpc>
                <a:spcPct val="150000"/>
              </a:lnSpc>
              <a:spcBef>
                <a:spcPct val="10000"/>
              </a:spcBef>
              <a:buClr>
                <a:schemeClr val="accent1"/>
              </a:buClr>
              <a:buFont typeface="Wingdings" panose="05000000000000000000" pitchFamily="2" charset="2"/>
              <a:buChar char="Ø"/>
            </a:pPr>
            <a:r>
              <a:rPr lang="zh-CN" altLang="en-US" sz="2000" dirty="0">
                <a:solidFill>
                  <a:srgbClr val="663300"/>
                </a:solidFill>
                <a:ea typeface="黑体" panose="02010609060101010101" pitchFamily="49" charset="-122"/>
              </a:rPr>
              <a:t>每个芯片</a:t>
            </a:r>
            <a:r>
              <a:rPr lang="en-US" altLang="zh-CN" sz="2000" dirty="0">
                <a:solidFill>
                  <a:srgbClr val="663300"/>
                </a:solidFill>
                <a:ea typeface="黑体" panose="02010609060101010101" pitchFamily="49" charset="-122"/>
              </a:rPr>
              <a:t>16K=2</a:t>
            </a:r>
            <a:r>
              <a:rPr lang="en-US" altLang="zh-CN" sz="2000" baseline="30000" dirty="0">
                <a:solidFill>
                  <a:srgbClr val="663300"/>
                </a:solidFill>
                <a:ea typeface="黑体" panose="02010609060101010101" pitchFamily="49" charset="-122"/>
              </a:rPr>
              <a:t>14</a:t>
            </a:r>
            <a:r>
              <a:rPr lang="zh-CN" altLang="en-US" sz="2000" dirty="0">
                <a:solidFill>
                  <a:srgbClr val="663300"/>
                </a:solidFill>
                <a:ea typeface="黑体" panose="02010609060101010101" pitchFamily="49" charset="-122"/>
              </a:rPr>
              <a:t>，故有</a:t>
            </a:r>
            <a:r>
              <a:rPr lang="en-US" altLang="zh-CN" sz="2000" dirty="0">
                <a:solidFill>
                  <a:srgbClr val="663300"/>
                </a:solidFill>
                <a:ea typeface="黑体" panose="02010609060101010101" pitchFamily="49" charset="-122"/>
              </a:rPr>
              <a:t>14</a:t>
            </a:r>
            <a:r>
              <a:rPr lang="zh-CN" altLang="en-US" sz="2000" dirty="0">
                <a:solidFill>
                  <a:srgbClr val="663300"/>
                </a:solidFill>
                <a:ea typeface="黑体" panose="02010609060101010101" pitchFamily="49" charset="-122"/>
              </a:rPr>
              <a:t>位地址。</a:t>
            </a:r>
            <a:r>
              <a:rPr lang="en-US" altLang="zh-CN" sz="2000" dirty="0">
                <a:solidFill>
                  <a:srgbClr val="663300"/>
                </a:solidFill>
                <a:ea typeface="黑体" panose="02010609060101010101" pitchFamily="49" charset="-122"/>
              </a:rPr>
              <a:t>64KB=2</a:t>
            </a:r>
            <a:r>
              <a:rPr lang="en-US" altLang="zh-CN" sz="2000" baseline="30000" dirty="0">
                <a:solidFill>
                  <a:srgbClr val="663300"/>
                </a:solidFill>
                <a:ea typeface="黑体" panose="02010609060101010101" pitchFamily="49" charset="-122"/>
              </a:rPr>
              <a:t>16</a:t>
            </a:r>
            <a:r>
              <a:rPr lang="zh-CN" altLang="en-US" sz="2000" dirty="0">
                <a:solidFill>
                  <a:srgbClr val="663300"/>
                </a:solidFill>
                <a:ea typeface="黑体" panose="02010609060101010101" pitchFamily="49" charset="-122"/>
              </a:rPr>
              <a:t>，故总的地址共需</a:t>
            </a:r>
            <a:r>
              <a:rPr lang="en-US" altLang="zh-CN" sz="2000" dirty="0">
                <a:solidFill>
                  <a:srgbClr val="663300"/>
                </a:solidFill>
                <a:ea typeface="黑体" panose="02010609060101010101" pitchFamily="49" charset="-122"/>
              </a:rPr>
              <a:t>16</a:t>
            </a:r>
            <a:r>
              <a:rPr lang="zh-CN" altLang="en-US" sz="2000" dirty="0">
                <a:solidFill>
                  <a:srgbClr val="663300"/>
                </a:solidFill>
                <a:ea typeface="黑体" panose="02010609060101010101" pitchFamily="49" charset="-122"/>
              </a:rPr>
              <a:t>位。</a:t>
            </a:r>
            <a:endParaRPr lang="en-US" altLang="zh-CN" sz="2000" dirty="0">
              <a:solidFill>
                <a:srgbClr val="663300"/>
              </a:solidFill>
              <a:ea typeface="黑体" panose="02010609060101010101" pitchFamily="49" charset="-122"/>
            </a:endParaRPr>
          </a:p>
          <a:p>
            <a:pPr lvl="1" eaLnBrk="1" hangingPunct="1">
              <a:lnSpc>
                <a:spcPct val="150000"/>
              </a:lnSpc>
              <a:spcBef>
                <a:spcPct val="10000"/>
              </a:spcBef>
              <a:buClr>
                <a:schemeClr val="accent1"/>
              </a:buClr>
              <a:buFont typeface="Wingdings" panose="05000000000000000000" pitchFamily="2" charset="2"/>
              <a:buChar char="Ø"/>
            </a:pPr>
            <a:r>
              <a:rPr lang="zh-CN" altLang="en-US" sz="2000" dirty="0">
                <a:solidFill>
                  <a:srgbClr val="663300"/>
                </a:solidFill>
                <a:ea typeface="黑体" panose="02010609060101010101" pitchFamily="49" charset="-122"/>
              </a:rPr>
              <a:t>地址范围分别为：</a:t>
            </a:r>
            <a:endParaRPr lang="en-US" altLang="zh-CN" sz="2000" dirty="0">
              <a:solidFill>
                <a:srgbClr val="663300"/>
              </a:solidFill>
              <a:ea typeface="黑体" panose="02010609060101010101" pitchFamily="49" charset="-122"/>
            </a:endParaRPr>
          </a:p>
          <a:p>
            <a:pPr marL="495300" lvl="1" indent="0" eaLnBrk="1" hangingPunct="1">
              <a:lnSpc>
                <a:spcPct val="150000"/>
              </a:lnSpc>
              <a:spcBef>
                <a:spcPct val="10000"/>
              </a:spcBef>
              <a:buClr>
                <a:schemeClr val="accent1"/>
              </a:buClr>
              <a:buNone/>
            </a:pPr>
            <a:r>
              <a:rPr lang="en-US" altLang="zh-CN" sz="2000" dirty="0">
                <a:solidFill>
                  <a:srgbClr val="663300"/>
                </a:solidFill>
                <a:ea typeface="黑体" panose="02010609060101010101" pitchFamily="49" charset="-122"/>
              </a:rPr>
              <a:t>    0000-3FFFH</a:t>
            </a:r>
            <a:r>
              <a:rPr lang="zh-CN" altLang="en-US" sz="2000" dirty="0">
                <a:solidFill>
                  <a:srgbClr val="663300"/>
                </a:solidFill>
                <a:ea typeface="黑体" panose="02010609060101010101" pitchFamily="49" charset="-122"/>
              </a:rPr>
              <a:t>， </a:t>
            </a:r>
            <a:r>
              <a:rPr lang="en-US" altLang="zh-CN" sz="2000" dirty="0">
                <a:solidFill>
                  <a:srgbClr val="663300"/>
                </a:solidFill>
                <a:ea typeface="黑体" panose="02010609060101010101" pitchFamily="49" charset="-122"/>
              </a:rPr>
              <a:t>4000-7FFFH</a:t>
            </a:r>
            <a:r>
              <a:rPr lang="zh-CN" altLang="en-US" sz="2000" dirty="0">
                <a:solidFill>
                  <a:srgbClr val="663300"/>
                </a:solidFill>
                <a:ea typeface="黑体" panose="02010609060101010101" pitchFamily="49" charset="-122"/>
              </a:rPr>
              <a:t>， </a:t>
            </a:r>
            <a:r>
              <a:rPr lang="en-US" altLang="zh-CN" sz="2000" dirty="0">
                <a:solidFill>
                  <a:srgbClr val="663300"/>
                </a:solidFill>
                <a:ea typeface="黑体" panose="02010609060101010101" pitchFamily="49" charset="-122"/>
              </a:rPr>
              <a:t>8000-BFFFH</a:t>
            </a:r>
            <a:r>
              <a:rPr lang="zh-CN" altLang="en-US" sz="2000" dirty="0">
                <a:solidFill>
                  <a:srgbClr val="663300"/>
                </a:solidFill>
                <a:ea typeface="黑体" panose="02010609060101010101" pitchFamily="49" charset="-122"/>
              </a:rPr>
              <a:t>， </a:t>
            </a:r>
            <a:r>
              <a:rPr lang="en-US" altLang="zh-CN" sz="2000" dirty="0">
                <a:solidFill>
                  <a:srgbClr val="663300"/>
                </a:solidFill>
                <a:ea typeface="黑体" panose="02010609060101010101" pitchFamily="49" charset="-122"/>
              </a:rPr>
              <a:t>C000- FFFFH</a:t>
            </a:r>
          </a:p>
          <a:p>
            <a:pPr lvl="1" eaLnBrk="1" hangingPunct="1">
              <a:lnSpc>
                <a:spcPct val="150000"/>
              </a:lnSpc>
              <a:spcBef>
                <a:spcPct val="10000"/>
              </a:spcBef>
              <a:buClr>
                <a:schemeClr val="accent1"/>
              </a:buClr>
              <a:buFont typeface="Wingdings" panose="05000000000000000000" pitchFamily="2" charset="2"/>
              <a:buChar char="Ø"/>
            </a:pPr>
            <a:r>
              <a:rPr lang="zh-CN" altLang="en-US" sz="2000" dirty="0">
                <a:solidFill>
                  <a:srgbClr val="663300"/>
                </a:solidFill>
                <a:ea typeface="黑体" panose="02010609060101010101" pitchFamily="49" charset="-122"/>
              </a:rPr>
              <a:t>地址高两位由外部译码器译码生成</a:t>
            </a:r>
            <a:r>
              <a:rPr lang="en-US" altLang="zh-CN" sz="2000" dirty="0">
                <a:solidFill>
                  <a:srgbClr val="663300"/>
                </a:solidFill>
                <a:ea typeface="黑体" panose="02010609060101010101" pitchFamily="49" charset="-122"/>
              </a:rPr>
              <a:t>4</a:t>
            </a:r>
            <a:r>
              <a:rPr lang="zh-CN" altLang="en-US" sz="2000" dirty="0">
                <a:solidFill>
                  <a:srgbClr val="663300"/>
                </a:solidFill>
                <a:ea typeface="黑体" panose="02010609060101010101" pitchFamily="49" charset="-122"/>
              </a:rPr>
              <a:t>个输出，分别连到</a:t>
            </a:r>
            <a:r>
              <a:rPr lang="en-US" altLang="zh-CN" sz="2000" dirty="0">
                <a:solidFill>
                  <a:srgbClr val="663300"/>
                </a:solidFill>
                <a:ea typeface="黑体" panose="02010609060101010101" pitchFamily="49" charset="-122"/>
              </a:rPr>
              <a:t>4</a:t>
            </a:r>
            <a:r>
              <a:rPr lang="zh-CN" altLang="en-US" sz="2000" dirty="0">
                <a:solidFill>
                  <a:srgbClr val="663300"/>
                </a:solidFill>
                <a:ea typeface="黑体" panose="02010609060101010101" pitchFamily="49" charset="-122"/>
              </a:rPr>
              <a:t>个芯片的片选信号端。</a:t>
            </a:r>
            <a:endParaRPr lang="en-US" altLang="zh-CN" sz="2000" dirty="0">
              <a:solidFill>
                <a:srgbClr val="663300"/>
              </a:solidFill>
              <a:ea typeface="黑体" panose="02010609060101010101" pitchFamily="49" charset="-122"/>
            </a:endParaRPr>
          </a:p>
          <a:p>
            <a:pPr lvl="1" eaLnBrk="1" hangingPunct="1">
              <a:lnSpc>
                <a:spcPct val="150000"/>
              </a:lnSpc>
              <a:spcBef>
                <a:spcPct val="10000"/>
              </a:spcBef>
              <a:buClr>
                <a:schemeClr val="accent1"/>
              </a:buClr>
              <a:buFont typeface="Wingdings" panose="05000000000000000000" pitchFamily="2" charset="2"/>
              <a:buChar char="Ø"/>
            </a:pPr>
            <a:r>
              <a:rPr lang="zh-CN" altLang="en-US" sz="2000" dirty="0">
                <a:solidFill>
                  <a:srgbClr val="663300"/>
                </a:solidFill>
                <a:ea typeface="黑体" panose="02010609060101010101" pitchFamily="49" charset="-122"/>
              </a:rPr>
              <a:t>地址的低</a:t>
            </a:r>
            <a:r>
              <a:rPr lang="en-US" altLang="zh-CN" sz="2000" dirty="0">
                <a:solidFill>
                  <a:srgbClr val="663300"/>
                </a:solidFill>
                <a:ea typeface="黑体" panose="02010609060101010101" pitchFamily="49" charset="-122"/>
              </a:rPr>
              <a:t>14</a:t>
            </a:r>
            <a:r>
              <a:rPr lang="zh-CN" altLang="en-US" sz="2000" dirty="0">
                <a:solidFill>
                  <a:srgbClr val="663300"/>
                </a:solidFill>
                <a:ea typeface="黑体" panose="02010609060101010101" pitchFamily="49" charset="-122"/>
              </a:rPr>
              <a:t>位连到各芯片作为片内地址。</a:t>
            </a:r>
          </a:p>
          <a:p>
            <a:pPr lvl="1" eaLnBrk="1" hangingPunct="1">
              <a:lnSpc>
                <a:spcPct val="150000"/>
              </a:lnSpc>
              <a:spcBef>
                <a:spcPct val="10000"/>
              </a:spcBef>
            </a:pPr>
            <a:r>
              <a:rPr lang="zh-CN" altLang="en-US" sz="2000" dirty="0">
                <a:ea typeface="黑体" panose="02010609060101010101" pitchFamily="49" charset="-122"/>
              </a:rPr>
              <a:t>地址线、读</a:t>
            </a:r>
            <a:r>
              <a:rPr lang="en-US" altLang="zh-CN" sz="2000" dirty="0">
                <a:ea typeface="黑体" panose="02010609060101010101" pitchFamily="49" charset="-122"/>
              </a:rPr>
              <a:t>/</a:t>
            </a:r>
            <a:r>
              <a:rPr lang="zh-CN" altLang="en-US" sz="2000" dirty="0">
                <a:ea typeface="黑体" panose="02010609060101010101" pitchFamily="49" charset="-122"/>
              </a:rPr>
              <a:t>写控制线等对应相接，片选信号连译码输出。</a:t>
            </a:r>
          </a:p>
          <a:p>
            <a:pPr eaLnBrk="1" hangingPunct="1">
              <a:spcBef>
                <a:spcPct val="10000"/>
              </a:spcBef>
            </a:pPr>
            <a:endParaRPr lang="zh-CN" altLang="en-US" dirty="0">
              <a:solidFill>
                <a:srgbClr val="006600"/>
              </a:solidFill>
              <a:ea typeface="黑体" panose="02010609060101010101" pitchFamily="49" charset="-122"/>
            </a:endParaRPr>
          </a:p>
        </p:txBody>
      </p:sp>
      <p:sp>
        <p:nvSpPr>
          <p:cNvPr id="2" name="文本框 1"/>
          <p:cNvSpPr txBox="1"/>
          <p:nvPr/>
        </p:nvSpPr>
        <p:spPr>
          <a:xfrm>
            <a:off x="1" y="738696"/>
            <a:ext cx="9143999" cy="461665"/>
          </a:xfrm>
          <a:prstGeom prst="rect">
            <a:avLst/>
          </a:prstGeom>
          <a:noFill/>
        </p:spPr>
        <p:txBody>
          <a:bodyPr wrap="squar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zh-CN" altLang="en-US" sz="2400" b="1" dirty="0">
                <a:solidFill>
                  <a:schemeClr val="accent1"/>
                </a:solidFill>
                <a:ea typeface="宋体" panose="02010600030101010101" pitchFamily="2" charset="-122"/>
              </a:rPr>
              <a:t>存储器容量的扩展可以有字扩展、位扩展和字位同时扩展三种情况</a:t>
            </a:r>
            <a:endParaRPr lang="zh-CN" altLang="en-US" sz="2400" b="1" dirty="0">
              <a:solidFill>
                <a:schemeClr val="accent1"/>
              </a:solidFill>
              <a:latin typeface="黑体" panose="02010609060101010101" pitchFamily="49" charset="-122"/>
              <a:ea typeface="黑体" panose="02010609060101010101" pitchFamily="49" charset="-122"/>
            </a:endParaRPr>
          </a:p>
        </p:txBody>
      </p:sp>
      <p:sp>
        <p:nvSpPr>
          <p:cNvPr id="3" name="灯片编号占位符 2"/>
          <p:cNvSpPr>
            <a:spLocks noGrp="1"/>
          </p:cNvSpPr>
          <p:nvPr>
            <p:ph type="sldNum" sz="quarter" idx="10"/>
          </p:nvPr>
        </p:nvSpPr>
        <p:spPr/>
        <p:txBody>
          <a:bodyPr/>
          <a:lstStyle/>
          <a:p>
            <a:pPr>
              <a:defRPr/>
            </a:pPr>
            <a:fld id="{B7F242E4-6A5F-4123-B967-1CA66AE767CB}" type="slidenum">
              <a:rPr lang="zh-CN" altLang="en-US" smtClean="0"/>
              <a:pPr>
                <a:defRPr/>
              </a:pPr>
              <a:t>26</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715779">
                                            <p:txEl>
                                              <p:pRg st="0" end="0"/>
                                            </p:txEl>
                                          </p:spTgt>
                                        </p:tgtEl>
                                        <p:attrNameLst>
                                          <p:attrName>style.visibility</p:attrName>
                                        </p:attrNameLst>
                                      </p:cBhvr>
                                      <p:to>
                                        <p:strVal val="visible"/>
                                      </p:to>
                                    </p:set>
                                    <p:animEffect transition="in" filter="wipe(down)">
                                      <p:cBhvr>
                                        <p:cTn id="12" dur="500"/>
                                        <p:tgtEl>
                                          <p:spTgt spid="71577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715779">
                                            <p:txEl>
                                              <p:pRg st="1" end="1"/>
                                            </p:txEl>
                                          </p:spTgt>
                                        </p:tgtEl>
                                        <p:attrNameLst>
                                          <p:attrName>style.visibility</p:attrName>
                                        </p:attrNameLst>
                                      </p:cBhvr>
                                      <p:to>
                                        <p:strVal val="visible"/>
                                      </p:to>
                                    </p:set>
                                    <p:animEffect transition="in" filter="wipe(down)">
                                      <p:cBhvr>
                                        <p:cTn id="17" dur="500"/>
                                        <p:tgtEl>
                                          <p:spTgt spid="715779">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15779">
                                            <p:txEl>
                                              <p:pRg st="2" end="2"/>
                                            </p:txEl>
                                          </p:spTgt>
                                        </p:tgtEl>
                                        <p:attrNameLst>
                                          <p:attrName>style.visibility</p:attrName>
                                        </p:attrNameLst>
                                      </p:cBhvr>
                                      <p:to>
                                        <p:strVal val="visible"/>
                                      </p:to>
                                    </p:set>
                                    <p:animEffect transition="in" filter="blinds(horizontal)">
                                      <p:cBhvr>
                                        <p:cTn id="22" dur="500"/>
                                        <p:tgtEl>
                                          <p:spTgt spid="715779">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15779">
                                            <p:txEl>
                                              <p:pRg st="3" end="3"/>
                                            </p:txEl>
                                          </p:spTgt>
                                        </p:tgtEl>
                                        <p:attrNameLst>
                                          <p:attrName>style.visibility</p:attrName>
                                        </p:attrNameLst>
                                      </p:cBhvr>
                                      <p:to>
                                        <p:strVal val="visible"/>
                                      </p:to>
                                    </p:set>
                                    <p:animEffect transition="in" filter="blinds(horizontal)">
                                      <p:cBhvr>
                                        <p:cTn id="27" dur="500"/>
                                        <p:tgtEl>
                                          <p:spTgt spid="715779">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15779">
                                            <p:txEl>
                                              <p:pRg st="4" end="4"/>
                                            </p:txEl>
                                          </p:spTgt>
                                        </p:tgtEl>
                                        <p:attrNameLst>
                                          <p:attrName>style.visibility</p:attrName>
                                        </p:attrNameLst>
                                      </p:cBhvr>
                                      <p:to>
                                        <p:strVal val="visible"/>
                                      </p:to>
                                    </p:set>
                                    <p:animEffect transition="in" filter="blinds(horizontal)">
                                      <p:cBhvr>
                                        <p:cTn id="32" dur="500"/>
                                        <p:tgtEl>
                                          <p:spTgt spid="715779">
                                            <p:txEl>
                                              <p:pRg st="4" end="4"/>
                                            </p:txEl>
                                          </p:spTgt>
                                        </p:tgtEl>
                                      </p:cBhvr>
                                    </p:animEffect>
                                  </p:childTnLst>
                                </p:cTn>
                              </p:par>
                            </p:childTnLst>
                          </p:cTn>
                        </p:par>
                        <p:par>
                          <p:cTn id="33" fill="hold">
                            <p:stCondLst>
                              <p:cond delay="500"/>
                            </p:stCondLst>
                            <p:childTnLst>
                              <p:par>
                                <p:cTn id="34" presetID="3" presetClass="entr" presetSubtype="10" fill="hold" nodeType="afterEffect">
                                  <p:stCondLst>
                                    <p:cond delay="0"/>
                                  </p:stCondLst>
                                  <p:childTnLst>
                                    <p:set>
                                      <p:cBhvr>
                                        <p:cTn id="35" dur="1" fill="hold">
                                          <p:stCondLst>
                                            <p:cond delay="0"/>
                                          </p:stCondLst>
                                        </p:cTn>
                                        <p:tgtEl>
                                          <p:spTgt spid="715779">
                                            <p:txEl>
                                              <p:pRg st="5" end="5"/>
                                            </p:txEl>
                                          </p:spTgt>
                                        </p:tgtEl>
                                        <p:attrNameLst>
                                          <p:attrName>style.visibility</p:attrName>
                                        </p:attrNameLst>
                                      </p:cBhvr>
                                      <p:to>
                                        <p:strVal val="visible"/>
                                      </p:to>
                                    </p:set>
                                    <p:animEffect transition="in" filter="blinds(horizontal)">
                                      <p:cBhvr>
                                        <p:cTn id="36" dur="500"/>
                                        <p:tgtEl>
                                          <p:spTgt spid="715779">
                                            <p:txEl>
                                              <p:pRg st="5" end="5"/>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715779">
                                            <p:txEl>
                                              <p:pRg st="6" end="6"/>
                                            </p:txEl>
                                          </p:spTgt>
                                        </p:tgtEl>
                                        <p:attrNameLst>
                                          <p:attrName>style.visibility</p:attrName>
                                        </p:attrNameLst>
                                      </p:cBhvr>
                                      <p:to>
                                        <p:strVal val="visible"/>
                                      </p:to>
                                    </p:set>
                                    <p:animEffect transition="in" filter="blinds(horizontal)">
                                      <p:cBhvr>
                                        <p:cTn id="41" dur="500"/>
                                        <p:tgtEl>
                                          <p:spTgt spid="715779">
                                            <p:txEl>
                                              <p:pRg st="6" end="6"/>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nodeType="clickEffect">
                                  <p:stCondLst>
                                    <p:cond delay="0"/>
                                  </p:stCondLst>
                                  <p:childTnLst>
                                    <p:set>
                                      <p:cBhvr>
                                        <p:cTn id="45" dur="1" fill="hold">
                                          <p:stCondLst>
                                            <p:cond delay="0"/>
                                          </p:stCondLst>
                                        </p:cTn>
                                        <p:tgtEl>
                                          <p:spTgt spid="715779">
                                            <p:txEl>
                                              <p:pRg st="7" end="7"/>
                                            </p:txEl>
                                          </p:spTgt>
                                        </p:tgtEl>
                                        <p:attrNameLst>
                                          <p:attrName>style.visibility</p:attrName>
                                        </p:attrNameLst>
                                      </p:cBhvr>
                                      <p:to>
                                        <p:strVal val="visible"/>
                                      </p:to>
                                    </p:set>
                                    <p:animEffect transition="in" filter="blinds(horizontal)">
                                      <p:cBhvr>
                                        <p:cTn id="46" dur="500"/>
                                        <p:tgtEl>
                                          <p:spTgt spid="715779">
                                            <p:txEl>
                                              <p:pRg st="7" end="7"/>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nodeType="clickEffect">
                                  <p:stCondLst>
                                    <p:cond delay="0"/>
                                  </p:stCondLst>
                                  <p:childTnLst>
                                    <p:set>
                                      <p:cBhvr>
                                        <p:cTn id="50" dur="1" fill="hold">
                                          <p:stCondLst>
                                            <p:cond delay="0"/>
                                          </p:stCondLst>
                                        </p:cTn>
                                        <p:tgtEl>
                                          <p:spTgt spid="715779">
                                            <p:txEl>
                                              <p:pRg st="8" end="8"/>
                                            </p:txEl>
                                          </p:spTgt>
                                        </p:tgtEl>
                                        <p:attrNameLst>
                                          <p:attrName>style.visibility</p:attrName>
                                        </p:attrNameLst>
                                      </p:cBhvr>
                                      <p:to>
                                        <p:strVal val="visible"/>
                                      </p:to>
                                    </p:set>
                                    <p:animEffect transition="in" filter="blinds(horizontal)">
                                      <p:cBhvr>
                                        <p:cTn id="51" dur="500"/>
                                        <p:tgtEl>
                                          <p:spTgt spid="71577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5779" name="Rectangle 3"/>
          <p:cNvSpPr>
            <a:spLocks noGrp="1" noChangeArrowheads="1"/>
          </p:cNvSpPr>
          <p:nvPr>
            <p:ph type="body" idx="1"/>
          </p:nvPr>
        </p:nvSpPr>
        <p:spPr>
          <a:xfrm>
            <a:off x="236538" y="884505"/>
            <a:ext cx="8677275" cy="2944396"/>
          </a:xfrm>
        </p:spPr>
        <p:txBody>
          <a:bodyPr/>
          <a:lstStyle/>
          <a:p>
            <a:pPr eaLnBrk="1" hangingPunct="1">
              <a:lnSpc>
                <a:spcPct val="150000"/>
              </a:lnSpc>
              <a:spcBef>
                <a:spcPct val="10000"/>
              </a:spcBef>
              <a:buFont typeface="Wingdings" panose="05000000000000000000" pitchFamily="2" charset="2"/>
              <a:buChar char="u"/>
            </a:pPr>
            <a:r>
              <a:rPr lang="zh-CN" altLang="en-US" sz="2000" dirty="0">
                <a:ea typeface="黑体" panose="02010609060101010101" pitchFamily="49" charset="-122"/>
              </a:rPr>
              <a:t>位扩展（字数不变，位数扩展）</a:t>
            </a:r>
            <a:endParaRPr lang="en-US" altLang="zh-CN" sz="2000" dirty="0">
              <a:ea typeface="黑体" panose="02010609060101010101" pitchFamily="49" charset="-122"/>
            </a:endParaRPr>
          </a:p>
          <a:p>
            <a:pPr marL="0" indent="0" eaLnBrk="1" hangingPunct="1">
              <a:lnSpc>
                <a:spcPct val="150000"/>
              </a:lnSpc>
              <a:spcBef>
                <a:spcPct val="10000"/>
              </a:spcBef>
              <a:buNone/>
            </a:pPr>
            <a:r>
              <a:rPr lang="en-US" altLang="zh-CN" sz="2000" dirty="0">
                <a:solidFill>
                  <a:srgbClr val="CC0000"/>
                </a:solidFill>
                <a:ea typeface="黑体" panose="02010609060101010101" pitchFamily="49" charset="-122"/>
              </a:rPr>
              <a:t>  </a:t>
            </a:r>
            <a:r>
              <a:rPr lang="zh-CN" altLang="en-US" sz="2000" dirty="0">
                <a:solidFill>
                  <a:srgbClr val="CC0000"/>
                </a:solidFill>
                <a:ea typeface="黑体" panose="02010609060101010101" pitchFamily="49" charset="-122"/>
              </a:rPr>
              <a:t>例：用</a:t>
            </a:r>
            <a:r>
              <a:rPr lang="en-US" altLang="zh-CN" sz="2000" dirty="0">
                <a:solidFill>
                  <a:srgbClr val="CC0000"/>
                </a:solidFill>
                <a:ea typeface="黑体" panose="02010609060101010101" pitchFamily="49" charset="-122"/>
              </a:rPr>
              <a:t>4K×1</a:t>
            </a:r>
            <a:r>
              <a:rPr lang="zh-CN" altLang="en-US" sz="2000" dirty="0">
                <a:solidFill>
                  <a:srgbClr val="CC0000"/>
                </a:solidFill>
                <a:ea typeface="黑体" panose="02010609060101010101" pitchFamily="49" charset="-122"/>
              </a:rPr>
              <a:t>位芯片构成</a:t>
            </a:r>
            <a:r>
              <a:rPr lang="en-US" altLang="zh-CN" sz="2000" dirty="0">
                <a:solidFill>
                  <a:srgbClr val="CC0000"/>
                </a:solidFill>
                <a:ea typeface="黑体" panose="02010609060101010101" pitchFamily="49" charset="-122"/>
              </a:rPr>
              <a:t>4K×8</a:t>
            </a:r>
            <a:r>
              <a:rPr lang="zh-CN" altLang="en-US" sz="2000" dirty="0">
                <a:solidFill>
                  <a:srgbClr val="CC0000"/>
                </a:solidFill>
                <a:ea typeface="黑体" panose="02010609060101010101" pitchFamily="49" charset="-122"/>
              </a:rPr>
              <a:t>位存储器需几个芯片？地址范围各是多少？</a:t>
            </a:r>
          </a:p>
          <a:p>
            <a:pPr lvl="1" eaLnBrk="1" hangingPunct="1">
              <a:lnSpc>
                <a:spcPct val="150000"/>
              </a:lnSpc>
              <a:spcBef>
                <a:spcPct val="10000"/>
              </a:spcBef>
              <a:buClr>
                <a:schemeClr val="accent1"/>
              </a:buClr>
              <a:buFont typeface="Wingdings" panose="05000000000000000000" pitchFamily="2" charset="2"/>
              <a:buChar char="Ø"/>
            </a:pPr>
            <a:r>
              <a:rPr lang="zh-CN" altLang="en-US" sz="2000" dirty="0">
                <a:ea typeface="黑体" panose="02010609060101010101" pitchFamily="49" charset="-122"/>
              </a:rPr>
              <a:t>  </a:t>
            </a:r>
            <a:r>
              <a:rPr lang="zh-CN" altLang="en-US" sz="2000" dirty="0">
                <a:solidFill>
                  <a:srgbClr val="663300"/>
                </a:solidFill>
                <a:ea typeface="黑体" panose="02010609060101010101" pitchFamily="49" charset="-122"/>
              </a:rPr>
              <a:t>位方向扩展</a:t>
            </a:r>
            <a:r>
              <a:rPr lang="en-US" altLang="zh-CN" sz="2000" dirty="0">
                <a:solidFill>
                  <a:srgbClr val="663300"/>
                </a:solidFill>
                <a:ea typeface="黑体" panose="02010609060101010101" pitchFamily="49" charset="-122"/>
              </a:rPr>
              <a:t>8</a:t>
            </a:r>
            <a:r>
              <a:rPr lang="zh-CN" altLang="en-US" sz="2000" dirty="0">
                <a:solidFill>
                  <a:srgbClr val="663300"/>
                </a:solidFill>
                <a:ea typeface="黑体" panose="02010609060101010101" pitchFamily="49" charset="-122"/>
              </a:rPr>
              <a:t>倍，字方向无需扩展。</a:t>
            </a:r>
            <a:endParaRPr lang="en-US" altLang="zh-CN" sz="2000" dirty="0">
              <a:solidFill>
                <a:srgbClr val="663300"/>
              </a:solidFill>
              <a:ea typeface="黑体" panose="02010609060101010101" pitchFamily="49" charset="-122"/>
            </a:endParaRPr>
          </a:p>
          <a:p>
            <a:pPr lvl="1" eaLnBrk="1" hangingPunct="1">
              <a:lnSpc>
                <a:spcPct val="150000"/>
              </a:lnSpc>
              <a:spcBef>
                <a:spcPct val="10000"/>
              </a:spcBef>
              <a:buClr>
                <a:schemeClr val="accent1"/>
              </a:buClr>
              <a:buFont typeface="Wingdings" panose="05000000000000000000" pitchFamily="2" charset="2"/>
              <a:buChar char="Ø"/>
            </a:pPr>
            <a:r>
              <a:rPr lang="zh-CN" altLang="en-US" sz="2000" dirty="0">
                <a:solidFill>
                  <a:srgbClr val="663300"/>
                </a:solidFill>
                <a:ea typeface="黑体" panose="02010609060101010101" pitchFamily="49" charset="-122"/>
              </a:rPr>
              <a:t>需要</a:t>
            </a:r>
            <a:r>
              <a:rPr lang="en-US" altLang="zh-CN" sz="2000" dirty="0">
                <a:solidFill>
                  <a:srgbClr val="663300"/>
                </a:solidFill>
                <a:ea typeface="黑体" panose="02010609060101010101" pitchFamily="49" charset="-122"/>
              </a:rPr>
              <a:t>8</a:t>
            </a:r>
            <a:r>
              <a:rPr lang="zh-CN" altLang="en-US" sz="2000" dirty="0">
                <a:solidFill>
                  <a:srgbClr val="663300"/>
                </a:solidFill>
                <a:ea typeface="黑体" panose="02010609060101010101" pitchFamily="49" charset="-122"/>
              </a:rPr>
              <a:t>个芯片，地址范围都一样：</a:t>
            </a:r>
            <a:r>
              <a:rPr lang="en-US" altLang="zh-CN" sz="2000" dirty="0">
                <a:solidFill>
                  <a:srgbClr val="663300"/>
                </a:solidFill>
                <a:ea typeface="黑体" panose="02010609060101010101" pitchFamily="49" charset="-122"/>
              </a:rPr>
              <a:t>000-FFFH</a:t>
            </a:r>
            <a:r>
              <a:rPr lang="zh-CN" altLang="en-US" sz="2000" dirty="0">
                <a:solidFill>
                  <a:srgbClr val="663300"/>
                </a:solidFill>
                <a:ea typeface="黑体" panose="02010609060101010101" pitchFamily="49" charset="-122"/>
              </a:rPr>
              <a:t>， 地址共</a:t>
            </a:r>
            <a:r>
              <a:rPr lang="en-US" altLang="zh-CN" sz="2000" dirty="0">
                <a:solidFill>
                  <a:srgbClr val="663300"/>
                </a:solidFill>
                <a:ea typeface="黑体" panose="02010609060101010101" pitchFamily="49" charset="-122"/>
              </a:rPr>
              <a:t>12</a:t>
            </a:r>
            <a:r>
              <a:rPr lang="zh-CN" altLang="en-US" sz="2000" dirty="0">
                <a:solidFill>
                  <a:srgbClr val="663300"/>
                </a:solidFill>
                <a:ea typeface="黑体" panose="02010609060101010101" pitchFamily="49" charset="-122"/>
              </a:rPr>
              <a:t>位，全部作为片内地址。</a:t>
            </a:r>
          </a:p>
          <a:p>
            <a:pPr lvl="1" eaLnBrk="1" hangingPunct="1">
              <a:lnSpc>
                <a:spcPct val="150000"/>
              </a:lnSpc>
              <a:spcBef>
                <a:spcPct val="10000"/>
              </a:spcBef>
            </a:pPr>
            <a:r>
              <a:rPr lang="zh-CN" altLang="en-US" sz="2000" dirty="0">
                <a:ea typeface="黑体" panose="02010609060101010101" pitchFamily="49" charset="-122"/>
              </a:rPr>
              <a:t>芯片的地址线及读</a:t>
            </a:r>
            <a:r>
              <a:rPr lang="en-US" altLang="zh-CN" sz="2000" dirty="0">
                <a:ea typeface="黑体" panose="02010609060101010101" pitchFamily="49" charset="-122"/>
              </a:rPr>
              <a:t>/</a:t>
            </a:r>
            <a:r>
              <a:rPr lang="zh-CN" altLang="en-US" sz="2000" dirty="0">
                <a:ea typeface="黑体" panose="02010609060101010101" pitchFamily="49" charset="-122"/>
              </a:rPr>
              <a:t>写控制线对应相接，而数据线单独引出 </a:t>
            </a:r>
          </a:p>
        </p:txBody>
      </p:sp>
      <p:sp>
        <p:nvSpPr>
          <p:cNvPr id="7" name="Rectangle 3"/>
          <p:cNvSpPr txBox="1">
            <a:spLocks noChangeArrowheads="1"/>
          </p:cNvSpPr>
          <p:nvPr/>
        </p:nvSpPr>
        <p:spPr bwMode="auto">
          <a:xfrm>
            <a:off x="236538" y="4003091"/>
            <a:ext cx="8677275" cy="24519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500" tIns="25400" rIns="63500" bIns="25400" numCol="1" anchor="t" anchorCtr="0" compatLnSpc="1">
            <a:prstTxWarp prst="textNoShape">
              <a:avLst/>
            </a:prstTxWarp>
            <a:spAutoFit/>
          </a:bodyPr>
          <a:lstStyle>
            <a:lvl1pPr marL="203200" indent="-203200" algn="l" rtl="0" eaLnBrk="0" fontAlgn="base" hangingPunct="0">
              <a:spcBef>
                <a:spcPct val="35000"/>
              </a:spcBef>
              <a:spcAft>
                <a:spcPct val="0"/>
              </a:spcAft>
              <a:buSzPct val="100000"/>
              <a:buChar char="°"/>
              <a:defRPr b="1" kern="1200">
                <a:solidFill>
                  <a:schemeClr val="tx1"/>
                </a:solidFill>
                <a:latin typeface="+mn-lt"/>
                <a:ea typeface="+mn-ea"/>
                <a:cs typeface="+mn-cs"/>
              </a:defRPr>
            </a:lvl1pPr>
            <a:lvl2pPr marL="685800" indent="-190500" algn="l" rtl="0" eaLnBrk="0" fontAlgn="base" hangingPunct="0">
              <a:spcBef>
                <a:spcPct val="35000"/>
              </a:spcBef>
              <a:spcAft>
                <a:spcPct val="0"/>
              </a:spcAft>
              <a:buSzPct val="100000"/>
              <a:buChar char="•"/>
              <a:defRPr b="1" kern="1200">
                <a:solidFill>
                  <a:schemeClr val="accent2"/>
                </a:solidFill>
                <a:latin typeface="+mn-lt"/>
                <a:ea typeface="+mn-ea"/>
                <a:cs typeface="+mn-cs"/>
              </a:defRPr>
            </a:lvl2pPr>
            <a:lvl3pPr marL="1257300" indent="-342900" algn="l" rtl="0" eaLnBrk="0" fontAlgn="base" hangingPunct="0">
              <a:spcBef>
                <a:spcPct val="35000"/>
              </a:spcBef>
              <a:spcAft>
                <a:spcPct val="0"/>
              </a:spcAft>
              <a:buSzPct val="100000"/>
              <a:buChar char="-"/>
              <a:defRPr b="1" kern="1200">
                <a:solidFill>
                  <a:srgbClr val="B7011F"/>
                </a:solidFill>
                <a:latin typeface="+mn-lt"/>
                <a:ea typeface="+mn-ea"/>
                <a:cs typeface="+mn-cs"/>
              </a:defRPr>
            </a:lvl3pPr>
            <a:lvl4pPr marL="17145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4pPr>
            <a:lvl5pPr marL="21717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lnSpc>
                <a:spcPct val="150000"/>
              </a:lnSpc>
              <a:spcBef>
                <a:spcPct val="10000"/>
              </a:spcBef>
              <a:buFont typeface="Wingdings" panose="05000000000000000000" pitchFamily="2" charset="2"/>
              <a:buChar char="u"/>
            </a:pPr>
            <a:r>
              <a:rPr lang="zh-CN" altLang="en-US" sz="2000" dirty="0">
                <a:ea typeface="黑体" panose="02010609060101010101" pitchFamily="49" charset="-122"/>
              </a:rPr>
              <a:t>字位同时扩展（字和位都要扩展）</a:t>
            </a:r>
            <a:endParaRPr lang="en-US" altLang="zh-CN" sz="2000" dirty="0">
              <a:ea typeface="黑体" panose="02010609060101010101" pitchFamily="49" charset="-122"/>
            </a:endParaRPr>
          </a:p>
          <a:p>
            <a:pPr marL="0" indent="0" eaLnBrk="1" hangingPunct="1">
              <a:lnSpc>
                <a:spcPct val="150000"/>
              </a:lnSpc>
              <a:spcBef>
                <a:spcPct val="10000"/>
              </a:spcBef>
              <a:buFontTx/>
              <a:buNone/>
            </a:pPr>
            <a:r>
              <a:rPr lang="en-US" altLang="zh-CN" sz="2000" dirty="0">
                <a:solidFill>
                  <a:srgbClr val="CC0000"/>
                </a:solidFill>
                <a:ea typeface="黑体" panose="02010609060101010101" pitchFamily="49" charset="-122"/>
              </a:rPr>
              <a:t>  </a:t>
            </a:r>
            <a:r>
              <a:rPr lang="zh-CN" altLang="en-US" sz="2000" dirty="0">
                <a:solidFill>
                  <a:srgbClr val="CC0000"/>
                </a:solidFill>
                <a:ea typeface="黑体" panose="02010609060101010101" pitchFamily="49" charset="-122"/>
              </a:rPr>
              <a:t>例：</a:t>
            </a:r>
            <a:r>
              <a:rPr lang="en-US" altLang="zh-CN" sz="2000" dirty="0">
                <a:solidFill>
                  <a:srgbClr val="CC0000"/>
                </a:solidFill>
                <a:ea typeface="黑体" panose="02010609060101010101" pitchFamily="49" charset="-122"/>
              </a:rPr>
              <a:t>16K×4</a:t>
            </a:r>
            <a:r>
              <a:rPr lang="zh-CN" altLang="en-US" sz="2000" dirty="0">
                <a:solidFill>
                  <a:srgbClr val="CC0000"/>
                </a:solidFill>
                <a:ea typeface="黑体" panose="02010609060101010101" pitchFamily="49" charset="-122"/>
              </a:rPr>
              <a:t>位芯片构成</a:t>
            </a:r>
            <a:r>
              <a:rPr lang="en-US" altLang="zh-CN" sz="2000" dirty="0">
                <a:solidFill>
                  <a:srgbClr val="CC0000"/>
                </a:solidFill>
                <a:ea typeface="黑体" panose="02010609060101010101" pitchFamily="49" charset="-122"/>
              </a:rPr>
              <a:t>64K×8</a:t>
            </a:r>
            <a:r>
              <a:rPr lang="zh-CN" altLang="en-US" sz="2000" dirty="0">
                <a:solidFill>
                  <a:srgbClr val="CC0000"/>
                </a:solidFill>
                <a:ea typeface="黑体" panose="02010609060101010101" pitchFamily="49" charset="-122"/>
              </a:rPr>
              <a:t>位存储器需几个芯片，地址范围各是多少？</a:t>
            </a:r>
          </a:p>
          <a:p>
            <a:pPr lvl="1" eaLnBrk="1" hangingPunct="1">
              <a:lnSpc>
                <a:spcPct val="150000"/>
              </a:lnSpc>
              <a:spcBef>
                <a:spcPct val="10000"/>
              </a:spcBef>
              <a:buClr>
                <a:schemeClr val="accent1"/>
              </a:buClr>
              <a:buFont typeface="Wingdings" panose="05000000000000000000" pitchFamily="2" charset="2"/>
              <a:buChar char="Ø"/>
            </a:pPr>
            <a:r>
              <a:rPr lang="zh-CN" altLang="en-US" sz="2000" dirty="0">
                <a:solidFill>
                  <a:srgbClr val="CC0000"/>
                </a:solidFill>
                <a:ea typeface="黑体" panose="02010609060101010101" pitchFamily="49" charset="-122"/>
              </a:rPr>
              <a:t> </a:t>
            </a:r>
            <a:r>
              <a:rPr lang="zh-CN" altLang="en-US" sz="2000" dirty="0">
                <a:solidFill>
                  <a:srgbClr val="663300"/>
                </a:solidFill>
                <a:ea typeface="黑体" panose="02010609060101010101" pitchFamily="49" charset="-122"/>
              </a:rPr>
              <a:t>字方向</a:t>
            </a:r>
            <a:r>
              <a:rPr lang="en-US" altLang="zh-CN" sz="2000" dirty="0">
                <a:solidFill>
                  <a:srgbClr val="663300"/>
                </a:solidFill>
                <a:ea typeface="黑体" panose="02010609060101010101" pitchFamily="49" charset="-122"/>
              </a:rPr>
              <a:t>4</a:t>
            </a:r>
            <a:r>
              <a:rPr lang="zh-CN" altLang="en-US" sz="2000" dirty="0">
                <a:solidFill>
                  <a:srgbClr val="663300"/>
                </a:solidFill>
                <a:ea typeface="黑体" panose="02010609060101010101" pitchFamily="49" charset="-122"/>
              </a:rPr>
              <a:t>倍、位方向</a:t>
            </a:r>
            <a:r>
              <a:rPr lang="en-US" altLang="zh-CN" sz="2000" dirty="0">
                <a:solidFill>
                  <a:srgbClr val="663300"/>
                </a:solidFill>
                <a:ea typeface="黑体" panose="02010609060101010101" pitchFamily="49" charset="-122"/>
              </a:rPr>
              <a:t>2</a:t>
            </a:r>
            <a:r>
              <a:rPr lang="zh-CN" altLang="en-US" sz="2000" dirty="0">
                <a:solidFill>
                  <a:srgbClr val="663300"/>
                </a:solidFill>
                <a:ea typeface="黑体" panose="02010609060101010101" pitchFamily="49" charset="-122"/>
              </a:rPr>
              <a:t>倍，</a:t>
            </a:r>
            <a:r>
              <a:rPr lang="en-US" altLang="zh-CN" sz="2000" dirty="0">
                <a:solidFill>
                  <a:srgbClr val="663300"/>
                </a:solidFill>
                <a:ea typeface="黑体" panose="02010609060101010101" pitchFamily="49" charset="-122"/>
              </a:rPr>
              <a:t>8</a:t>
            </a:r>
            <a:r>
              <a:rPr lang="zh-CN" altLang="en-US" sz="2000" dirty="0">
                <a:solidFill>
                  <a:srgbClr val="663300"/>
                </a:solidFill>
                <a:ea typeface="黑体" panose="02010609060101010101" pitchFamily="49" charset="-122"/>
              </a:rPr>
              <a:t>个芯片。</a:t>
            </a:r>
            <a:endParaRPr lang="en-US" altLang="zh-CN" sz="2000" dirty="0">
              <a:solidFill>
                <a:srgbClr val="663300"/>
              </a:solidFill>
              <a:ea typeface="黑体" panose="02010609060101010101" pitchFamily="49" charset="-122"/>
            </a:endParaRPr>
          </a:p>
          <a:p>
            <a:pPr lvl="1" eaLnBrk="1" hangingPunct="1">
              <a:lnSpc>
                <a:spcPct val="150000"/>
              </a:lnSpc>
              <a:spcBef>
                <a:spcPct val="10000"/>
              </a:spcBef>
              <a:buClr>
                <a:schemeClr val="accent1"/>
              </a:buClr>
              <a:buFont typeface="Wingdings" panose="05000000000000000000" pitchFamily="2" charset="2"/>
              <a:buChar char="Ø"/>
            </a:pPr>
            <a:r>
              <a:rPr lang="zh-CN" altLang="en-US" sz="2000" dirty="0">
                <a:solidFill>
                  <a:srgbClr val="663300"/>
                </a:solidFill>
                <a:ea typeface="黑体" panose="02010609060101010101" pitchFamily="49" charset="-122"/>
              </a:rPr>
              <a:t>各芯片地址范围：</a:t>
            </a:r>
            <a:r>
              <a:rPr lang="en-US" altLang="zh-CN" sz="2000" dirty="0">
                <a:solidFill>
                  <a:srgbClr val="663300"/>
                </a:solidFill>
                <a:ea typeface="黑体" panose="02010609060101010101" pitchFamily="49" charset="-122"/>
              </a:rPr>
              <a:t>0000-3FFFH</a:t>
            </a:r>
            <a:r>
              <a:rPr lang="zh-CN" altLang="en-US" sz="2000" dirty="0">
                <a:solidFill>
                  <a:srgbClr val="663300"/>
                </a:solidFill>
                <a:ea typeface="黑体" panose="02010609060101010101" pitchFamily="49" charset="-122"/>
              </a:rPr>
              <a:t>， </a:t>
            </a:r>
            <a:r>
              <a:rPr lang="en-US" altLang="zh-CN" sz="2000" dirty="0">
                <a:solidFill>
                  <a:srgbClr val="663300"/>
                </a:solidFill>
                <a:ea typeface="黑体" panose="02010609060101010101" pitchFamily="49" charset="-122"/>
              </a:rPr>
              <a:t>4000-7FFFH</a:t>
            </a:r>
            <a:r>
              <a:rPr lang="zh-CN" altLang="en-US" sz="2000" dirty="0">
                <a:solidFill>
                  <a:srgbClr val="663300"/>
                </a:solidFill>
                <a:ea typeface="黑体" panose="02010609060101010101" pitchFamily="49" charset="-122"/>
              </a:rPr>
              <a:t>， </a:t>
            </a:r>
            <a:r>
              <a:rPr lang="en-US" altLang="zh-CN" sz="2000" dirty="0">
                <a:solidFill>
                  <a:srgbClr val="663300"/>
                </a:solidFill>
                <a:ea typeface="黑体" panose="02010609060101010101" pitchFamily="49" charset="-122"/>
              </a:rPr>
              <a:t>8000-BFFFH</a:t>
            </a:r>
            <a:r>
              <a:rPr lang="zh-CN" altLang="en-US" sz="2000" dirty="0">
                <a:solidFill>
                  <a:srgbClr val="663300"/>
                </a:solidFill>
                <a:ea typeface="黑体" panose="02010609060101010101" pitchFamily="49" charset="-122"/>
              </a:rPr>
              <a:t>， </a:t>
            </a:r>
            <a:r>
              <a:rPr lang="en-US" altLang="zh-CN" sz="2000" dirty="0">
                <a:solidFill>
                  <a:srgbClr val="663300"/>
                </a:solidFill>
                <a:ea typeface="黑体" panose="02010609060101010101" pitchFamily="49" charset="-122"/>
              </a:rPr>
              <a:t>C000- FFFFH</a:t>
            </a:r>
          </a:p>
        </p:txBody>
      </p:sp>
      <p:sp>
        <p:nvSpPr>
          <p:cNvPr id="9" name="文本框 8"/>
          <p:cNvSpPr txBox="1"/>
          <p:nvPr/>
        </p:nvSpPr>
        <p:spPr>
          <a:xfrm>
            <a:off x="152701" y="104466"/>
            <a:ext cx="3649278" cy="461665"/>
          </a:xfrm>
          <a:prstGeom prst="rect">
            <a:avLst/>
          </a:prstGeom>
          <a:noFill/>
        </p:spPr>
        <p:txBody>
          <a:bodyPr wrap="squar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zh-CN" altLang="en-US" sz="2400" b="1" dirty="0">
                <a:solidFill>
                  <a:schemeClr val="accent1"/>
                </a:solidFill>
                <a:ea typeface="宋体" panose="02010600030101010101" pitchFamily="2" charset="-122"/>
              </a:rPr>
              <a:t>存储器容量的扩展（续）</a:t>
            </a:r>
            <a:endParaRPr lang="zh-CN" altLang="en-US" sz="2400" b="1" dirty="0">
              <a:solidFill>
                <a:schemeClr val="accent1"/>
              </a:solidFill>
              <a:latin typeface="黑体" panose="02010609060101010101" pitchFamily="49" charset="-122"/>
              <a:ea typeface="黑体" panose="02010609060101010101" pitchFamily="49" charset="-122"/>
            </a:endParaRPr>
          </a:p>
        </p:txBody>
      </p:sp>
      <p:sp>
        <p:nvSpPr>
          <p:cNvPr id="2" name="灯片编号占位符 1"/>
          <p:cNvSpPr>
            <a:spLocks noGrp="1"/>
          </p:cNvSpPr>
          <p:nvPr>
            <p:ph type="sldNum" sz="quarter" idx="10"/>
          </p:nvPr>
        </p:nvSpPr>
        <p:spPr/>
        <p:txBody>
          <a:bodyPr/>
          <a:lstStyle/>
          <a:p>
            <a:pPr>
              <a:defRPr/>
            </a:pPr>
            <a:fld id="{B7F242E4-6A5F-4123-B967-1CA66AE767CB}" type="slidenum">
              <a:rPr lang="zh-CN" altLang="en-US" smtClean="0"/>
              <a:pPr>
                <a:defRPr/>
              </a:pPr>
              <a:t>27</a:t>
            </a:fld>
            <a:endParaRPr lang="zh-CN" altLang="en-US"/>
          </a:p>
        </p:txBody>
      </p:sp>
    </p:spTree>
    <p:extLst>
      <p:ext uri="{BB962C8B-B14F-4D97-AF65-F5344CB8AC3E}">
        <p14:creationId xmlns:p14="http://schemas.microsoft.com/office/powerpoint/2010/main" val="702177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15779">
                                            <p:txEl>
                                              <p:pRg st="0" end="0"/>
                                            </p:txEl>
                                          </p:spTgt>
                                        </p:tgtEl>
                                        <p:attrNameLst>
                                          <p:attrName>style.visibility</p:attrName>
                                        </p:attrNameLst>
                                      </p:cBhvr>
                                      <p:to>
                                        <p:strVal val="visible"/>
                                      </p:to>
                                    </p:set>
                                    <p:animEffect transition="in" filter="wipe(down)">
                                      <p:cBhvr>
                                        <p:cTn id="7" dur="500"/>
                                        <p:tgtEl>
                                          <p:spTgt spid="71577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715779">
                                            <p:txEl>
                                              <p:pRg st="1" end="1"/>
                                            </p:txEl>
                                          </p:spTgt>
                                        </p:tgtEl>
                                        <p:attrNameLst>
                                          <p:attrName>style.visibility</p:attrName>
                                        </p:attrNameLst>
                                      </p:cBhvr>
                                      <p:to>
                                        <p:strVal val="visible"/>
                                      </p:to>
                                    </p:set>
                                    <p:animEffect transition="in" filter="wipe(down)">
                                      <p:cBhvr>
                                        <p:cTn id="12" dur="500"/>
                                        <p:tgtEl>
                                          <p:spTgt spid="71577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15779">
                                            <p:txEl>
                                              <p:pRg st="2" end="2"/>
                                            </p:txEl>
                                          </p:spTgt>
                                        </p:tgtEl>
                                        <p:attrNameLst>
                                          <p:attrName>style.visibility</p:attrName>
                                        </p:attrNameLst>
                                      </p:cBhvr>
                                      <p:to>
                                        <p:strVal val="visible"/>
                                      </p:to>
                                    </p:set>
                                    <p:animEffect transition="in" filter="blinds(horizontal)">
                                      <p:cBhvr>
                                        <p:cTn id="17" dur="500"/>
                                        <p:tgtEl>
                                          <p:spTgt spid="71577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15779">
                                            <p:txEl>
                                              <p:pRg st="3" end="3"/>
                                            </p:txEl>
                                          </p:spTgt>
                                        </p:tgtEl>
                                        <p:attrNameLst>
                                          <p:attrName>style.visibility</p:attrName>
                                        </p:attrNameLst>
                                      </p:cBhvr>
                                      <p:to>
                                        <p:strVal val="visible"/>
                                      </p:to>
                                    </p:set>
                                    <p:animEffect transition="in" filter="blinds(horizontal)">
                                      <p:cBhvr>
                                        <p:cTn id="22" dur="500"/>
                                        <p:tgtEl>
                                          <p:spTgt spid="71577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15779">
                                            <p:txEl>
                                              <p:pRg st="4" end="4"/>
                                            </p:txEl>
                                          </p:spTgt>
                                        </p:tgtEl>
                                        <p:attrNameLst>
                                          <p:attrName>style.visibility</p:attrName>
                                        </p:attrNameLst>
                                      </p:cBhvr>
                                      <p:to>
                                        <p:strVal val="visible"/>
                                      </p:to>
                                    </p:set>
                                    <p:animEffect transition="in" filter="blinds(horizontal)">
                                      <p:cBhvr>
                                        <p:cTn id="27" dur="500"/>
                                        <p:tgtEl>
                                          <p:spTgt spid="71577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7">
                                            <p:txEl>
                                              <p:pRg st="0" end="0"/>
                                            </p:txEl>
                                          </p:spTgt>
                                        </p:tgtEl>
                                        <p:attrNameLst>
                                          <p:attrName>style.visibility</p:attrName>
                                        </p:attrNameLst>
                                      </p:cBhvr>
                                      <p:to>
                                        <p:strVal val="visible"/>
                                      </p:to>
                                    </p:set>
                                    <p:animEffect transition="in" filter="wipe(down)">
                                      <p:cBhvr>
                                        <p:cTn id="32" dur="500"/>
                                        <p:tgtEl>
                                          <p:spTgt spid="7">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7">
                                            <p:txEl>
                                              <p:pRg st="1" end="1"/>
                                            </p:txEl>
                                          </p:spTgt>
                                        </p:tgtEl>
                                        <p:attrNameLst>
                                          <p:attrName>style.visibility</p:attrName>
                                        </p:attrNameLst>
                                      </p:cBhvr>
                                      <p:to>
                                        <p:strVal val="visible"/>
                                      </p:to>
                                    </p:set>
                                    <p:animEffect transition="in" filter="wipe(down)">
                                      <p:cBhvr>
                                        <p:cTn id="37" dur="500"/>
                                        <p:tgtEl>
                                          <p:spTgt spid="7">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7">
                                            <p:txEl>
                                              <p:pRg st="2" end="2"/>
                                            </p:txEl>
                                          </p:spTgt>
                                        </p:tgtEl>
                                        <p:attrNameLst>
                                          <p:attrName>style.visibility</p:attrName>
                                        </p:attrNameLst>
                                      </p:cBhvr>
                                      <p:to>
                                        <p:strVal val="visible"/>
                                      </p:to>
                                    </p:set>
                                    <p:animEffect transition="in" filter="blinds(horizontal)">
                                      <p:cBhvr>
                                        <p:cTn id="42" dur="500"/>
                                        <p:tgtEl>
                                          <p:spTgt spid="7">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7">
                                            <p:txEl>
                                              <p:pRg st="3" end="3"/>
                                            </p:txEl>
                                          </p:spTgt>
                                        </p:tgtEl>
                                        <p:attrNameLst>
                                          <p:attrName>style.visibility</p:attrName>
                                        </p:attrNameLst>
                                      </p:cBhvr>
                                      <p:to>
                                        <p:strVal val="visible"/>
                                      </p:to>
                                    </p:set>
                                    <p:animEffect transition="in" filter="blinds(horizontal)">
                                      <p:cBhvr>
                                        <p:cTn id="47"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F993EA7F-FB2A-4044-BC84-07B55F09D65A}" type="slidenum">
              <a:rPr lang="zh-CN" altLang="en-US" sz="1200" smtClean="0">
                <a:solidFill>
                  <a:srgbClr val="898989"/>
                </a:solidFill>
              </a:rPr>
              <a:pPr/>
              <a:t>28</a:t>
            </a:fld>
            <a:endParaRPr lang="zh-CN" altLang="en-US" sz="1200">
              <a:solidFill>
                <a:srgbClr val="898989"/>
              </a:solidFill>
            </a:endParaRPr>
          </a:p>
        </p:txBody>
      </p:sp>
      <p:sp>
        <p:nvSpPr>
          <p:cNvPr id="3" name="Text Box 3"/>
          <p:cNvSpPr txBox="1">
            <a:spLocks noChangeArrowheads="1"/>
          </p:cNvSpPr>
          <p:nvPr/>
        </p:nvSpPr>
        <p:spPr bwMode="auto">
          <a:xfrm>
            <a:off x="236538" y="657225"/>
            <a:ext cx="880745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dirty="0">
                <a:latin typeface="黑体" panose="02010609060101010101" pitchFamily="49" charset="-122"/>
                <a:ea typeface="黑体" panose="02010609060101010101" pitchFamily="49" charset="-122"/>
              </a:rPr>
              <a:t>用1K×4</a:t>
            </a:r>
            <a:r>
              <a:rPr lang="zh-CN" altLang="en-US" sz="2000" dirty="0">
                <a:latin typeface="黑体" panose="02010609060101010101" pitchFamily="49" charset="-122"/>
                <a:ea typeface="黑体" panose="02010609060101010101" pitchFamily="49" charset="-122"/>
              </a:rPr>
              <a:t>的</a:t>
            </a:r>
            <a:r>
              <a:rPr lang="zh-CN" altLang="zh-CN" sz="2000" dirty="0">
                <a:latin typeface="黑体" panose="02010609060101010101" pitchFamily="49" charset="-122"/>
                <a:ea typeface="黑体" panose="02010609060101010101" pitchFamily="49" charset="-122"/>
              </a:rPr>
              <a:t>芯片组成容量为4K×8的存储器。双向数据总线D7～D0（低）,读/写信号线R/W。给出芯片内部地址分配与片选逻辑,并画出</a:t>
            </a:r>
            <a:r>
              <a:rPr lang="zh-CN" altLang="en-US" sz="2000" dirty="0">
                <a:latin typeface="黑体" panose="02010609060101010101" pitchFamily="49" charset="-122"/>
                <a:ea typeface="黑体" panose="02010609060101010101" pitchFamily="49" charset="-122"/>
              </a:rPr>
              <a:t>存储器</a:t>
            </a:r>
            <a:r>
              <a:rPr lang="zh-CN" altLang="zh-CN" sz="2000" dirty="0">
                <a:latin typeface="黑体" panose="02010609060101010101" pitchFamily="49" charset="-122"/>
                <a:ea typeface="黑体" panose="02010609060101010101" pitchFamily="49" charset="-122"/>
              </a:rPr>
              <a:t>框图。</a:t>
            </a:r>
          </a:p>
        </p:txBody>
      </p:sp>
      <p:sp>
        <p:nvSpPr>
          <p:cNvPr id="33796" name="Rectangle 2"/>
          <p:cNvSpPr txBox="1">
            <a:spLocks noChangeArrowheads="1"/>
          </p:cNvSpPr>
          <p:nvPr/>
        </p:nvSpPr>
        <p:spPr bwMode="auto">
          <a:xfrm>
            <a:off x="236538" y="128588"/>
            <a:ext cx="8807450" cy="528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SzPct val="100000"/>
              <a:buChar char="°"/>
              <a:defRPr b="1">
                <a:solidFill>
                  <a:schemeClr val="tx1"/>
                </a:solidFill>
                <a:latin typeface="Arial" panose="020B0604020202020204" pitchFamily="34" charset="0"/>
              </a:defRPr>
            </a:lvl1pPr>
            <a:lvl2pPr marL="685800" indent="-190500">
              <a:spcBef>
                <a:spcPct val="35000"/>
              </a:spcBef>
              <a:buSzPct val="100000"/>
              <a:buChar char="•"/>
              <a:defRPr b="1">
                <a:solidFill>
                  <a:schemeClr val="accent2"/>
                </a:solidFill>
                <a:latin typeface="Arial" panose="020B0604020202020204" pitchFamily="34" charset="0"/>
              </a:defRPr>
            </a:lvl2pPr>
            <a:lvl3pPr marL="1257300" indent="-342900">
              <a:spcBef>
                <a:spcPct val="35000"/>
              </a:spcBef>
              <a:buSzPct val="100000"/>
              <a:buChar char="-"/>
              <a:defRPr b="1">
                <a:solidFill>
                  <a:srgbClr val="B7011F"/>
                </a:solidFill>
                <a:latin typeface="Arial" panose="020B0604020202020204" pitchFamily="34" charset="0"/>
              </a:defRPr>
            </a:lvl3pPr>
            <a:lvl4pPr marL="1714500" indent="-342900">
              <a:spcBef>
                <a:spcPct val="20000"/>
              </a:spcBef>
              <a:buChar char="–"/>
              <a:defRPr sz="2000">
                <a:solidFill>
                  <a:schemeClr val="tx1"/>
                </a:solidFill>
                <a:latin typeface="Times New Roman" panose="02020603050405020304" pitchFamily="18" charset="0"/>
              </a:defRPr>
            </a:lvl4pPr>
            <a:lvl5pPr marL="2171700" indent="-342900">
              <a:spcBef>
                <a:spcPct val="20000"/>
              </a:spcBef>
              <a:buChar char="»"/>
              <a:defRPr sz="2000">
                <a:solidFill>
                  <a:schemeClr val="tx1"/>
                </a:solidFill>
                <a:latin typeface="Times New Roman" panose="02020603050405020304" pitchFamily="18" charset="0"/>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lnSpc>
                <a:spcPct val="87000"/>
              </a:lnSpc>
              <a:spcBef>
                <a:spcPct val="0"/>
              </a:spcBef>
              <a:buSzTx/>
              <a:buFontTx/>
              <a:buNone/>
            </a:pPr>
            <a:r>
              <a:rPr lang="zh-CN" altLang="en-US" sz="2800" dirty="0">
                <a:solidFill>
                  <a:srgbClr val="CC3300"/>
                </a:solidFill>
                <a:ea typeface="黑体" panose="02010609060101010101" pitchFamily="49" charset="-122"/>
              </a:rPr>
              <a:t>存储器字位同时扩展的例子</a:t>
            </a:r>
          </a:p>
        </p:txBody>
      </p:sp>
      <p:sp>
        <p:nvSpPr>
          <p:cNvPr id="5" name="文本框 4"/>
          <p:cNvSpPr txBox="1"/>
          <p:nvPr/>
        </p:nvSpPr>
        <p:spPr>
          <a:xfrm>
            <a:off x="236538" y="1673225"/>
            <a:ext cx="7354887" cy="708025"/>
          </a:xfrm>
          <a:prstGeom prst="rect">
            <a:avLst/>
          </a:prstGeom>
          <a:noFill/>
        </p:spPr>
        <p:txBody>
          <a:bodyPr>
            <a:spAutoFit/>
          </a:bodyPr>
          <a:lstStyle/>
          <a:p>
            <a:pPr>
              <a:defRPr/>
            </a:pPr>
            <a:r>
              <a:rPr lang="zh-CN" altLang="en-US" sz="2000" b="1" dirty="0">
                <a:latin typeface="+mj-ea"/>
                <a:ea typeface="+mj-ea"/>
              </a:rPr>
              <a:t>解：</a:t>
            </a:r>
            <a:r>
              <a:rPr lang="en-US" altLang="zh-CN" sz="2000" b="1" dirty="0">
                <a:latin typeface="+mj-ea"/>
                <a:ea typeface="+mj-ea"/>
              </a:rPr>
              <a:t>1.</a:t>
            </a:r>
            <a:r>
              <a:rPr lang="zh-CN" altLang="en-US" sz="2000" b="1" dirty="0">
                <a:latin typeface="+mj-ea"/>
                <a:ea typeface="+mj-ea"/>
              </a:rPr>
              <a:t>计算芯片数</a:t>
            </a:r>
            <a:endParaRPr lang="en-US" altLang="zh-CN" sz="2000" b="1" dirty="0">
              <a:latin typeface="+mj-ea"/>
              <a:ea typeface="+mj-ea"/>
            </a:endParaRPr>
          </a:p>
          <a:p>
            <a:pPr>
              <a:defRPr/>
            </a:pPr>
            <a:r>
              <a:rPr lang="zh-CN" altLang="en-US" sz="2000" b="1" dirty="0">
                <a:latin typeface="+mj-ea"/>
                <a:ea typeface="+mj-ea"/>
              </a:rPr>
              <a:t>      该例为字位同时扩展的情况，可以有两种考虑方法。</a:t>
            </a:r>
          </a:p>
        </p:txBody>
      </p:sp>
      <p:sp>
        <p:nvSpPr>
          <p:cNvPr id="7" name="Text Box 3"/>
          <p:cNvSpPr txBox="1">
            <a:spLocks noChangeArrowheads="1"/>
          </p:cNvSpPr>
          <p:nvPr/>
        </p:nvSpPr>
        <p:spPr bwMode="auto">
          <a:xfrm>
            <a:off x="641350" y="2484438"/>
            <a:ext cx="4071938"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黑体" panose="02010609060101010101" pitchFamily="49" charset="-122"/>
                <a:ea typeface="黑体" panose="02010609060101010101" pitchFamily="49" charset="-122"/>
              </a:rPr>
              <a:t>（1）先扩展位再扩展</a:t>
            </a:r>
            <a:r>
              <a:rPr lang="zh-CN" altLang="en-US" sz="2000">
                <a:latin typeface="黑体" panose="02010609060101010101" pitchFamily="49" charset="-122"/>
                <a:ea typeface="黑体" panose="02010609060101010101" pitchFamily="49" charset="-122"/>
              </a:rPr>
              <a:t>字</a:t>
            </a:r>
            <a:endParaRPr lang="zh-CN" altLang="zh-CN" sz="2000">
              <a:latin typeface="黑体" panose="02010609060101010101" pitchFamily="49" charset="-122"/>
              <a:ea typeface="黑体" panose="02010609060101010101" pitchFamily="49" charset="-122"/>
            </a:endParaRPr>
          </a:p>
        </p:txBody>
      </p:sp>
      <p:sp>
        <p:nvSpPr>
          <p:cNvPr id="8" name="Text Box 4"/>
          <p:cNvSpPr txBox="1">
            <a:spLocks noChangeArrowheads="1"/>
          </p:cNvSpPr>
          <p:nvPr/>
        </p:nvSpPr>
        <p:spPr bwMode="auto">
          <a:xfrm>
            <a:off x="654050" y="2882900"/>
            <a:ext cx="28956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黑体" panose="02010609060101010101" pitchFamily="49" charset="-122"/>
                <a:ea typeface="黑体" panose="02010609060101010101" pitchFamily="49" charset="-122"/>
              </a:rPr>
              <a:t>     2片1K×4 </a:t>
            </a:r>
          </a:p>
        </p:txBody>
      </p:sp>
      <p:sp>
        <p:nvSpPr>
          <p:cNvPr id="9" name="Line 5"/>
          <p:cNvSpPr>
            <a:spLocks noChangeShapeType="1"/>
          </p:cNvSpPr>
          <p:nvPr/>
        </p:nvSpPr>
        <p:spPr bwMode="auto">
          <a:xfrm>
            <a:off x="2478008" y="3098800"/>
            <a:ext cx="609600" cy="0"/>
          </a:xfrm>
          <a:prstGeom prst="line">
            <a:avLst/>
          </a:prstGeom>
          <a:noFill/>
          <a:ln w="38100" cap="sq">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Text Box 6"/>
          <p:cNvSpPr txBox="1">
            <a:spLocks noChangeArrowheads="1"/>
          </p:cNvSpPr>
          <p:nvPr/>
        </p:nvSpPr>
        <p:spPr bwMode="auto">
          <a:xfrm>
            <a:off x="3088175" y="2855913"/>
            <a:ext cx="1137592"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dirty="0">
                <a:latin typeface="黑体" panose="02010609060101010101" pitchFamily="49" charset="-122"/>
                <a:ea typeface="黑体" panose="02010609060101010101" pitchFamily="49" charset="-122"/>
              </a:rPr>
              <a:t>1K×8 </a:t>
            </a:r>
          </a:p>
        </p:txBody>
      </p:sp>
      <p:sp>
        <p:nvSpPr>
          <p:cNvPr id="11" name="Text Box 9"/>
          <p:cNvSpPr txBox="1">
            <a:spLocks noChangeArrowheads="1"/>
          </p:cNvSpPr>
          <p:nvPr/>
        </p:nvSpPr>
        <p:spPr bwMode="auto">
          <a:xfrm>
            <a:off x="4265613" y="3524250"/>
            <a:ext cx="915987"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黑体" panose="02010609060101010101" pitchFamily="49" charset="-122"/>
                <a:ea typeface="黑体" panose="02010609060101010101" pitchFamily="49" charset="-122"/>
              </a:rPr>
              <a:t>4K×8 </a:t>
            </a:r>
          </a:p>
        </p:txBody>
      </p:sp>
      <p:grpSp>
        <p:nvGrpSpPr>
          <p:cNvPr id="12" name="Group 10"/>
          <p:cNvGrpSpPr>
            <a:grpSpLocks/>
          </p:cNvGrpSpPr>
          <p:nvPr/>
        </p:nvGrpSpPr>
        <p:grpSpPr bwMode="auto">
          <a:xfrm>
            <a:off x="4048125" y="2998788"/>
            <a:ext cx="193675" cy="1522412"/>
            <a:chOff x="0" y="0"/>
            <a:chExt cx="288" cy="288"/>
          </a:xfrm>
        </p:grpSpPr>
        <p:sp>
          <p:nvSpPr>
            <p:cNvPr id="33827" name="Line 11"/>
            <p:cNvSpPr>
              <a:spLocks noChangeShapeType="1"/>
            </p:cNvSpPr>
            <p:nvPr/>
          </p:nvSpPr>
          <p:spPr bwMode="auto">
            <a:xfrm>
              <a:off x="0" y="0"/>
              <a:ext cx="288" cy="144"/>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28" name="Line 12"/>
            <p:cNvSpPr>
              <a:spLocks noChangeShapeType="1"/>
            </p:cNvSpPr>
            <p:nvPr/>
          </p:nvSpPr>
          <p:spPr bwMode="auto">
            <a:xfrm flipH="1">
              <a:off x="0" y="144"/>
              <a:ext cx="288" cy="144"/>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5" name="Text Box 13"/>
          <p:cNvSpPr txBox="1">
            <a:spLocks noChangeArrowheads="1"/>
          </p:cNvSpPr>
          <p:nvPr/>
        </p:nvSpPr>
        <p:spPr bwMode="auto">
          <a:xfrm>
            <a:off x="5132388" y="3552825"/>
            <a:ext cx="1185862"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en-US" sz="2000">
                <a:latin typeface="黑体" panose="02010609060101010101" pitchFamily="49" charset="-122"/>
                <a:ea typeface="黑体" panose="02010609060101010101" pitchFamily="49" charset="-122"/>
              </a:rPr>
              <a:t>共需</a:t>
            </a:r>
            <a:r>
              <a:rPr lang="zh-CN" altLang="zh-CN" sz="2000">
                <a:latin typeface="黑体" panose="02010609060101010101" pitchFamily="49" charset="-122"/>
                <a:ea typeface="黑体" panose="02010609060101010101" pitchFamily="49" charset="-122"/>
              </a:rPr>
              <a:t>8片 </a:t>
            </a:r>
          </a:p>
        </p:txBody>
      </p:sp>
      <p:sp>
        <p:nvSpPr>
          <p:cNvPr id="16" name="Text Box 14"/>
          <p:cNvSpPr txBox="1">
            <a:spLocks noChangeArrowheads="1"/>
          </p:cNvSpPr>
          <p:nvPr/>
        </p:nvSpPr>
        <p:spPr bwMode="auto">
          <a:xfrm>
            <a:off x="679450" y="4843463"/>
            <a:ext cx="3154363"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黑体" panose="02010609060101010101" pitchFamily="49" charset="-122"/>
                <a:ea typeface="黑体" panose="02010609060101010101" pitchFamily="49" charset="-122"/>
              </a:rPr>
              <a:t>（2）先扩展</a:t>
            </a:r>
            <a:r>
              <a:rPr lang="zh-CN" altLang="en-US" sz="2000">
                <a:latin typeface="黑体" panose="02010609060101010101" pitchFamily="49" charset="-122"/>
                <a:ea typeface="黑体" panose="02010609060101010101" pitchFamily="49" charset="-122"/>
              </a:rPr>
              <a:t>字</a:t>
            </a:r>
            <a:r>
              <a:rPr lang="zh-CN" altLang="zh-CN" sz="2000">
                <a:latin typeface="黑体" panose="02010609060101010101" pitchFamily="49" charset="-122"/>
                <a:ea typeface="黑体" panose="02010609060101010101" pitchFamily="49" charset="-122"/>
              </a:rPr>
              <a:t>再扩展位</a:t>
            </a:r>
          </a:p>
        </p:txBody>
      </p:sp>
      <p:sp>
        <p:nvSpPr>
          <p:cNvPr id="17" name="Text Box 15"/>
          <p:cNvSpPr txBox="1">
            <a:spLocks noChangeArrowheads="1"/>
          </p:cNvSpPr>
          <p:nvPr/>
        </p:nvSpPr>
        <p:spPr bwMode="auto">
          <a:xfrm>
            <a:off x="641350" y="5273675"/>
            <a:ext cx="28956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黑体" panose="02010609060101010101" pitchFamily="49" charset="-122"/>
                <a:ea typeface="黑体" panose="02010609060101010101" pitchFamily="49" charset="-122"/>
              </a:rPr>
              <a:t>     4片1K×4 </a:t>
            </a:r>
          </a:p>
        </p:txBody>
      </p:sp>
      <p:sp>
        <p:nvSpPr>
          <p:cNvPr id="18" name="Line 16"/>
          <p:cNvSpPr>
            <a:spLocks noChangeShapeType="1"/>
          </p:cNvSpPr>
          <p:nvPr/>
        </p:nvSpPr>
        <p:spPr bwMode="auto">
          <a:xfrm>
            <a:off x="2592388" y="5473700"/>
            <a:ext cx="609600" cy="0"/>
          </a:xfrm>
          <a:prstGeom prst="line">
            <a:avLst/>
          </a:prstGeom>
          <a:noFill/>
          <a:ln w="38100" cap="sq">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 name="Text Box 17"/>
          <p:cNvSpPr txBox="1">
            <a:spLocks noChangeArrowheads="1"/>
          </p:cNvSpPr>
          <p:nvPr/>
        </p:nvSpPr>
        <p:spPr bwMode="auto">
          <a:xfrm>
            <a:off x="3316288" y="5243513"/>
            <a:ext cx="1449387"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黑体" panose="02010609060101010101" pitchFamily="49" charset="-122"/>
                <a:ea typeface="黑体" panose="02010609060101010101" pitchFamily="49" charset="-122"/>
              </a:rPr>
              <a:t>4K×4 </a:t>
            </a:r>
          </a:p>
        </p:txBody>
      </p:sp>
      <p:sp>
        <p:nvSpPr>
          <p:cNvPr id="20" name="Text Box 18"/>
          <p:cNvSpPr txBox="1">
            <a:spLocks noChangeArrowheads="1"/>
          </p:cNvSpPr>
          <p:nvPr/>
        </p:nvSpPr>
        <p:spPr bwMode="auto">
          <a:xfrm>
            <a:off x="1249363" y="5684838"/>
            <a:ext cx="134302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黑体" panose="02010609060101010101" pitchFamily="49" charset="-122"/>
                <a:ea typeface="黑体" panose="02010609060101010101" pitchFamily="49" charset="-122"/>
              </a:rPr>
              <a:t>2组4K×4 </a:t>
            </a:r>
          </a:p>
        </p:txBody>
      </p:sp>
      <p:sp>
        <p:nvSpPr>
          <p:cNvPr id="21" name="Line 19"/>
          <p:cNvSpPr>
            <a:spLocks noChangeShapeType="1"/>
          </p:cNvSpPr>
          <p:nvPr/>
        </p:nvSpPr>
        <p:spPr bwMode="auto">
          <a:xfrm>
            <a:off x="2592388" y="5883275"/>
            <a:ext cx="609600" cy="0"/>
          </a:xfrm>
          <a:prstGeom prst="line">
            <a:avLst/>
          </a:prstGeom>
          <a:noFill/>
          <a:ln w="38100" cap="sq">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 name="Text Box 20"/>
          <p:cNvSpPr txBox="1">
            <a:spLocks noChangeArrowheads="1"/>
          </p:cNvSpPr>
          <p:nvPr/>
        </p:nvSpPr>
        <p:spPr bwMode="auto">
          <a:xfrm>
            <a:off x="3279775" y="5708650"/>
            <a:ext cx="1522413"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黑体" panose="02010609060101010101" pitchFamily="49" charset="-122"/>
                <a:ea typeface="黑体" panose="02010609060101010101" pitchFamily="49" charset="-122"/>
              </a:rPr>
              <a:t>4K×8 </a:t>
            </a:r>
          </a:p>
        </p:txBody>
      </p:sp>
      <p:sp>
        <p:nvSpPr>
          <p:cNvPr id="23" name="Text Box 24"/>
          <p:cNvSpPr txBox="1">
            <a:spLocks noChangeArrowheads="1"/>
          </p:cNvSpPr>
          <p:nvPr/>
        </p:nvSpPr>
        <p:spPr bwMode="auto">
          <a:xfrm>
            <a:off x="4417616" y="5708650"/>
            <a:ext cx="1429544"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en-US" sz="2000" dirty="0">
                <a:latin typeface="黑体" panose="02010609060101010101" pitchFamily="49" charset="-122"/>
                <a:ea typeface="黑体" panose="02010609060101010101" pitchFamily="49" charset="-122"/>
              </a:rPr>
              <a:t>共需</a:t>
            </a:r>
            <a:r>
              <a:rPr lang="zh-CN" altLang="zh-CN" sz="2000" dirty="0">
                <a:latin typeface="黑体" panose="02010609060101010101" pitchFamily="49" charset="-122"/>
                <a:ea typeface="黑体" panose="02010609060101010101" pitchFamily="49" charset="-122"/>
              </a:rPr>
              <a:t>8片 </a:t>
            </a:r>
          </a:p>
        </p:txBody>
      </p:sp>
      <p:grpSp>
        <p:nvGrpSpPr>
          <p:cNvPr id="24" name="组合 23"/>
          <p:cNvGrpSpPr>
            <a:grpSpLocks/>
          </p:cNvGrpSpPr>
          <p:nvPr/>
        </p:nvGrpSpPr>
        <p:grpSpPr bwMode="auto">
          <a:xfrm>
            <a:off x="663383" y="3324227"/>
            <a:ext cx="3961679" cy="417137"/>
            <a:chOff x="520087" y="3042081"/>
            <a:chExt cx="3961679" cy="417530"/>
          </a:xfrm>
        </p:grpSpPr>
        <p:sp>
          <p:nvSpPr>
            <p:cNvPr id="33824" name="Text Box 4"/>
            <p:cNvSpPr txBox="1">
              <a:spLocks noChangeArrowheads="1"/>
            </p:cNvSpPr>
            <p:nvPr/>
          </p:nvSpPr>
          <p:spPr bwMode="auto">
            <a:xfrm>
              <a:off x="520087" y="3059502"/>
              <a:ext cx="2895600" cy="400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dirty="0">
                  <a:latin typeface="黑体" panose="02010609060101010101" pitchFamily="49" charset="-122"/>
                  <a:ea typeface="黑体" panose="02010609060101010101" pitchFamily="49" charset="-122"/>
                </a:rPr>
                <a:t>     2片1K×4</a:t>
              </a:r>
            </a:p>
          </p:txBody>
        </p:sp>
        <p:sp>
          <p:nvSpPr>
            <p:cNvPr id="33825" name="Line 5"/>
            <p:cNvSpPr>
              <a:spLocks noChangeShapeType="1"/>
            </p:cNvSpPr>
            <p:nvPr/>
          </p:nvSpPr>
          <p:spPr bwMode="auto">
            <a:xfrm>
              <a:off x="2326963" y="3286125"/>
              <a:ext cx="609600" cy="0"/>
            </a:xfrm>
            <a:prstGeom prst="line">
              <a:avLst/>
            </a:prstGeom>
            <a:noFill/>
            <a:ln w="38100" cap="sq">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26" name="Text Box 6"/>
            <p:cNvSpPr txBox="1">
              <a:spLocks noChangeArrowheads="1"/>
            </p:cNvSpPr>
            <p:nvPr/>
          </p:nvSpPr>
          <p:spPr bwMode="auto">
            <a:xfrm>
              <a:off x="2954591" y="3042081"/>
              <a:ext cx="1527175" cy="400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dirty="0">
                  <a:latin typeface="黑体" panose="02010609060101010101" pitchFamily="49" charset="-122"/>
                  <a:ea typeface="黑体" panose="02010609060101010101" pitchFamily="49" charset="-122"/>
                </a:rPr>
                <a:t>1K×8 </a:t>
              </a:r>
            </a:p>
          </p:txBody>
        </p:sp>
      </p:grpSp>
      <p:grpSp>
        <p:nvGrpSpPr>
          <p:cNvPr id="28" name="组合 27"/>
          <p:cNvGrpSpPr>
            <a:grpSpLocks/>
          </p:cNvGrpSpPr>
          <p:nvPr/>
        </p:nvGrpSpPr>
        <p:grpSpPr bwMode="auto">
          <a:xfrm>
            <a:off x="654050" y="3786190"/>
            <a:ext cx="3988594" cy="429245"/>
            <a:chOff x="551235" y="3061495"/>
            <a:chExt cx="3988594" cy="429304"/>
          </a:xfrm>
        </p:grpSpPr>
        <p:sp>
          <p:nvSpPr>
            <p:cNvPr id="33821" name="Text Box 4"/>
            <p:cNvSpPr txBox="1">
              <a:spLocks noChangeArrowheads="1"/>
            </p:cNvSpPr>
            <p:nvPr/>
          </p:nvSpPr>
          <p:spPr bwMode="auto">
            <a:xfrm>
              <a:off x="551235" y="3090689"/>
              <a:ext cx="28956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dirty="0">
                  <a:latin typeface="黑体" panose="02010609060101010101" pitchFamily="49" charset="-122"/>
                  <a:ea typeface="黑体" panose="02010609060101010101" pitchFamily="49" charset="-122"/>
                </a:rPr>
                <a:t>     2片1K×4 </a:t>
              </a:r>
            </a:p>
          </p:txBody>
        </p:sp>
        <p:sp>
          <p:nvSpPr>
            <p:cNvPr id="33822" name="Line 5"/>
            <p:cNvSpPr>
              <a:spLocks noChangeShapeType="1"/>
            </p:cNvSpPr>
            <p:nvPr/>
          </p:nvSpPr>
          <p:spPr bwMode="auto">
            <a:xfrm>
              <a:off x="2357017" y="3315191"/>
              <a:ext cx="609600" cy="0"/>
            </a:xfrm>
            <a:prstGeom prst="line">
              <a:avLst/>
            </a:prstGeom>
            <a:noFill/>
            <a:ln w="38100" cap="sq">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23" name="Text Box 6"/>
            <p:cNvSpPr txBox="1">
              <a:spLocks noChangeArrowheads="1"/>
            </p:cNvSpPr>
            <p:nvPr/>
          </p:nvSpPr>
          <p:spPr bwMode="auto">
            <a:xfrm>
              <a:off x="3012654" y="3061495"/>
              <a:ext cx="152717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黑体" panose="02010609060101010101" pitchFamily="49" charset="-122"/>
                  <a:ea typeface="黑体" panose="02010609060101010101" pitchFamily="49" charset="-122"/>
                </a:rPr>
                <a:t>1K×8 </a:t>
              </a:r>
            </a:p>
          </p:txBody>
        </p:sp>
      </p:grpSp>
      <p:grpSp>
        <p:nvGrpSpPr>
          <p:cNvPr id="32" name="组合 31"/>
          <p:cNvGrpSpPr>
            <a:grpSpLocks/>
          </p:cNvGrpSpPr>
          <p:nvPr/>
        </p:nvGrpSpPr>
        <p:grpSpPr bwMode="auto">
          <a:xfrm>
            <a:off x="659609" y="4254147"/>
            <a:ext cx="4017167" cy="451232"/>
            <a:chOff x="499363" y="3031390"/>
            <a:chExt cx="3903874" cy="451232"/>
          </a:xfrm>
        </p:grpSpPr>
        <p:sp>
          <p:nvSpPr>
            <p:cNvPr id="33818" name="Text Box 4"/>
            <p:cNvSpPr txBox="1">
              <a:spLocks noChangeArrowheads="1"/>
            </p:cNvSpPr>
            <p:nvPr/>
          </p:nvSpPr>
          <p:spPr bwMode="auto">
            <a:xfrm>
              <a:off x="499363" y="3082513"/>
              <a:ext cx="2895600" cy="400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dirty="0">
                  <a:latin typeface="黑体" panose="02010609060101010101" pitchFamily="49" charset="-122"/>
                  <a:ea typeface="黑体" panose="02010609060101010101" pitchFamily="49" charset="-122"/>
                </a:rPr>
                <a:t>     2片1K×4</a:t>
              </a:r>
            </a:p>
          </p:txBody>
        </p:sp>
        <p:sp>
          <p:nvSpPr>
            <p:cNvPr id="33819" name="Line 5"/>
            <p:cNvSpPr>
              <a:spLocks noChangeShapeType="1"/>
            </p:cNvSpPr>
            <p:nvPr/>
          </p:nvSpPr>
          <p:spPr bwMode="auto">
            <a:xfrm>
              <a:off x="2215401" y="3290124"/>
              <a:ext cx="609600" cy="0"/>
            </a:xfrm>
            <a:prstGeom prst="line">
              <a:avLst/>
            </a:prstGeom>
            <a:noFill/>
            <a:ln w="38100" cap="sq">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20" name="Text Box 6"/>
            <p:cNvSpPr txBox="1">
              <a:spLocks noChangeArrowheads="1"/>
            </p:cNvSpPr>
            <p:nvPr/>
          </p:nvSpPr>
          <p:spPr bwMode="auto">
            <a:xfrm>
              <a:off x="2876062" y="3031390"/>
              <a:ext cx="1527175" cy="400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黑体" panose="02010609060101010101" pitchFamily="49" charset="-122"/>
                  <a:ea typeface="黑体" panose="02010609060101010101" pitchFamily="49" charset="-122"/>
                </a:rPr>
                <a:t>1K×8 </a:t>
              </a:r>
            </a:p>
          </p:txBody>
        </p:sp>
      </p:grpSp>
      <p:sp>
        <p:nvSpPr>
          <p:cNvPr id="36" name="左中括号 35"/>
          <p:cNvSpPr>
            <a:spLocks/>
          </p:cNvSpPr>
          <p:nvPr/>
        </p:nvSpPr>
        <p:spPr bwMode="auto">
          <a:xfrm>
            <a:off x="1123950" y="3027363"/>
            <a:ext cx="215900" cy="1700212"/>
          </a:xfrm>
          <a:prstGeom prst="leftBracket">
            <a:avLst>
              <a:gd name="adj" fmla="val 8349"/>
            </a:avLst>
          </a:prstGeom>
          <a:noFill/>
          <a:ln w="12700" cap="sq"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endParaRPr lang="zh-CN" altLang="en-US" sz="2000" b="0">
              <a:latin typeface="Times New Roman" panose="02020603050405020304" pitchFamily="18" charset="0"/>
              <a:ea typeface="宋体" panose="02010600030101010101" pitchFamily="2" charset="-122"/>
            </a:endParaRPr>
          </a:p>
        </p:txBody>
      </p:sp>
      <p:sp>
        <p:nvSpPr>
          <p:cNvPr id="37" name="TextBox 5"/>
          <p:cNvSpPr txBox="1">
            <a:spLocks noChangeArrowheads="1"/>
          </p:cNvSpPr>
          <p:nvPr/>
        </p:nvSpPr>
        <p:spPr bwMode="auto">
          <a:xfrm>
            <a:off x="554038" y="3408363"/>
            <a:ext cx="615950" cy="103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r>
              <a:rPr lang="zh-CN" altLang="en-US" sz="2000" b="0">
                <a:latin typeface="黑体" panose="02010609060101010101" pitchFamily="49" charset="-122"/>
                <a:ea typeface="黑体" panose="02010609060101010101" pitchFamily="49" charset="-122"/>
              </a:rPr>
              <a:t>四组</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lide(fromBottom)">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wipe(down)">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wipe(down)">
                                      <p:cBhvr>
                                        <p:cTn id="17" dur="500"/>
                                        <p:tgtEl>
                                          <p:spTgt spid="5">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2"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slide(fromRight)">
                                      <p:cBhvr>
                                        <p:cTn id="22" dur="500"/>
                                        <p:tgtEl>
                                          <p:spTgt spid="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8"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slide(fromLeft)">
                                      <p:cBhvr>
                                        <p:cTn id="27" dur="500"/>
                                        <p:tgtEl>
                                          <p:spTgt spid="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left)">
                                      <p:cBhvr>
                                        <p:cTn id="32" dur="500"/>
                                        <p:tgtEl>
                                          <p:spTgt spid="9"/>
                                        </p:tgtEl>
                                      </p:cBhvr>
                                    </p:animEffect>
                                  </p:childTnLst>
                                </p:cTn>
                              </p:par>
                            </p:childTnLst>
                          </p:cTn>
                        </p:par>
                        <p:par>
                          <p:cTn id="33" fill="hold" nodeType="afterGroup">
                            <p:stCondLst>
                              <p:cond delay="500"/>
                            </p:stCondLst>
                            <p:childTnLst>
                              <p:par>
                                <p:cTn id="34" presetID="12" presetClass="entr" presetSubtype="2" fill="hold" grpId="0" nodeType="after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slide(fromRight)">
                                      <p:cBhvr>
                                        <p:cTn id="36" dur="500"/>
                                        <p:tgtEl>
                                          <p:spTgt spid="10"/>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4" fill="hold" nodeType="clickEffect">
                                  <p:stCondLst>
                                    <p:cond delay="0"/>
                                  </p:stCondLst>
                                  <p:childTnLst>
                                    <p:set>
                                      <p:cBhvr>
                                        <p:cTn id="40" dur="1" fill="hold">
                                          <p:stCondLst>
                                            <p:cond delay="0"/>
                                          </p:stCondLst>
                                        </p:cTn>
                                        <p:tgtEl>
                                          <p:spTgt spid="24"/>
                                        </p:tgtEl>
                                        <p:attrNameLst>
                                          <p:attrName>style.visibility</p:attrName>
                                        </p:attrNameLst>
                                      </p:cBhvr>
                                      <p:to>
                                        <p:strVal val="visible"/>
                                      </p:to>
                                    </p:set>
                                    <p:anim calcmode="lin" valueType="num">
                                      <p:cBhvr additive="base">
                                        <p:cTn id="41" dur="500" fill="hold"/>
                                        <p:tgtEl>
                                          <p:spTgt spid="24"/>
                                        </p:tgtEl>
                                        <p:attrNameLst>
                                          <p:attrName>ppt_x</p:attrName>
                                        </p:attrNameLst>
                                      </p:cBhvr>
                                      <p:tavLst>
                                        <p:tav tm="0">
                                          <p:val>
                                            <p:strVal val="#ppt_x"/>
                                          </p:val>
                                        </p:tav>
                                        <p:tav tm="100000">
                                          <p:val>
                                            <p:strVal val="#ppt_x"/>
                                          </p:val>
                                        </p:tav>
                                      </p:tavLst>
                                    </p:anim>
                                    <p:anim calcmode="lin" valueType="num">
                                      <p:cBhvr additive="base">
                                        <p:cTn id="42"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4" fill="hold" nodeType="clickEffect">
                                  <p:stCondLst>
                                    <p:cond delay="0"/>
                                  </p:stCondLst>
                                  <p:childTnLst>
                                    <p:set>
                                      <p:cBhvr>
                                        <p:cTn id="46" dur="1" fill="hold">
                                          <p:stCondLst>
                                            <p:cond delay="0"/>
                                          </p:stCondLst>
                                        </p:cTn>
                                        <p:tgtEl>
                                          <p:spTgt spid="28"/>
                                        </p:tgtEl>
                                        <p:attrNameLst>
                                          <p:attrName>style.visibility</p:attrName>
                                        </p:attrNameLst>
                                      </p:cBhvr>
                                      <p:to>
                                        <p:strVal val="visible"/>
                                      </p:to>
                                    </p:set>
                                    <p:anim calcmode="lin" valueType="num">
                                      <p:cBhvr additive="base">
                                        <p:cTn id="47" dur="500" fill="hold"/>
                                        <p:tgtEl>
                                          <p:spTgt spid="28"/>
                                        </p:tgtEl>
                                        <p:attrNameLst>
                                          <p:attrName>ppt_x</p:attrName>
                                        </p:attrNameLst>
                                      </p:cBhvr>
                                      <p:tavLst>
                                        <p:tav tm="0">
                                          <p:val>
                                            <p:strVal val="#ppt_x"/>
                                          </p:val>
                                        </p:tav>
                                        <p:tav tm="100000">
                                          <p:val>
                                            <p:strVal val="#ppt_x"/>
                                          </p:val>
                                        </p:tav>
                                      </p:tavLst>
                                    </p:anim>
                                    <p:anim calcmode="lin" valueType="num">
                                      <p:cBhvr additive="base">
                                        <p:cTn id="48"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4" fill="hold" nodeType="clickEffect">
                                  <p:stCondLst>
                                    <p:cond delay="0"/>
                                  </p:stCondLst>
                                  <p:childTnLst>
                                    <p:set>
                                      <p:cBhvr>
                                        <p:cTn id="52" dur="1" fill="hold">
                                          <p:stCondLst>
                                            <p:cond delay="0"/>
                                          </p:stCondLst>
                                        </p:cTn>
                                        <p:tgtEl>
                                          <p:spTgt spid="32"/>
                                        </p:tgtEl>
                                        <p:attrNameLst>
                                          <p:attrName>style.visibility</p:attrName>
                                        </p:attrNameLst>
                                      </p:cBhvr>
                                      <p:to>
                                        <p:strVal val="visible"/>
                                      </p:to>
                                    </p:set>
                                    <p:anim calcmode="lin" valueType="num">
                                      <p:cBhvr additive="base">
                                        <p:cTn id="53" dur="500" fill="hold"/>
                                        <p:tgtEl>
                                          <p:spTgt spid="32"/>
                                        </p:tgtEl>
                                        <p:attrNameLst>
                                          <p:attrName>ppt_x</p:attrName>
                                        </p:attrNameLst>
                                      </p:cBhvr>
                                      <p:tavLst>
                                        <p:tav tm="0">
                                          <p:val>
                                            <p:strVal val="#ppt_x"/>
                                          </p:val>
                                        </p:tav>
                                        <p:tav tm="100000">
                                          <p:val>
                                            <p:strVal val="#ppt_x"/>
                                          </p:val>
                                        </p:tav>
                                      </p:tavLst>
                                    </p:anim>
                                    <p:anim calcmode="lin" valueType="num">
                                      <p:cBhvr additive="base">
                                        <p:cTn id="54"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55" fill="hold" nodeType="clickPar">
                      <p:stCondLst>
                        <p:cond delay="indefinite"/>
                      </p:stCondLst>
                      <p:childTnLst>
                        <p:par>
                          <p:cTn id="56" fill="hold" nodeType="withGroup">
                            <p:stCondLst>
                              <p:cond delay="0"/>
                            </p:stCondLst>
                            <p:childTnLst>
                              <p:par>
                                <p:cTn id="57" presetID="2" presetClass="entr" presetSubtype="8" fill="hold" grpId="0" nodeType="clickEffect">
                                  <p:stCondLst>
                                    <p:cond delay="0"/>
                                  </p:stCondLst>
                                  <p:childTnLst>
                                    <p:set>
                                      <p:cBhvr>
                                        <p:cTn id="58" dur="1" fill="hold">
                                          <p:stCondLst>
                                            <p:cond delay="0"/>
                                          </p:stCondLst>
                                        </p:cTn>
                                        <p:tgtEl>
                                          <p:spTgt spid="36"/>
                                        </p:tgtEl>
                                        <p:attrNameLst>
                                          <p:attrName>style.visibility</p:attrName>
                                        </p:attrNameLst>
                                      </p:cBhvr>
                                      <p:to>
                                        <p:strVal val="visible"/>
                                      </p:to>
                                    </p:set>
                                    <p:anim calcmode="lin" valueType="num">
                                      <p:cBhvr additive="base">
                                        <p:cTn id="59" dur="500" fill="hold"/>
                                        <p:tgtEl>
                                          <p:spTgt spid="36"/>
                                        </p:tgtEl>
                                        <p:attrNameLst>
                                          <p:attrName>ppt_x</p:attrName>
                                        </p:attrNameLst>
                                      </p:cBhvr>
                                      <p:tavLst>
                                        <p:tav tm="0">
                                          <p:val>
                                            <p:strVal val="0-#ppt_w/2"/>
                                          </p:val>
                                        </p:tav>
                                        <p:tav tm="100000">
                                          <p:val>
                                            <p:strVal val="#ppt_x"/>
                                          </p:val>
                                        </p:tav>
                                      </p:tavLst>
                                    </p:anim>
                                    <p:anim calcmode="lin" valueType="num">
                                      <p:cBhvr additive="base">
                                        <p:cTn id="60" dur="500" fill="hold"/>
                                        <p:tgtEl>
                                          <p:spTgt spid="36"/>
                                        </p:tgtEl>
                                        <p:attrNameLst>
                                          <p:attrName>ppt_y</p:attrName>
                                        </p:attrNameLst>
                                      </p:cBhvr>
                                      <p:tavLst>
                                        <p:tav tm="0">
                                          <p:val>
                                            <p:strVal val="#ppt_y"/>
                                          </p:val>
                                        </p:tav>
                                        <p:tav tm="100000">
                                          <p:val>
                                            <p:strVal val="#ppt_y"/>
                                          </p:val>
                                        </p:tav>
                                      </p:tavLst>
                                    </p:anim>
                                  </p:childTnLst>
                                </p:cTn>
                              </p:par>
                            </p:childTnLst>
                          </p:cTn>
                        </p:par>
                        <p:par>
                          <p:cTn id="61" fill="hold" nodeType="afterGroup">
                            <p:stCondLst>
                              <p:cond delay="500"/>
                            </p:stCondLst>
                            <p:childTnLst>
                              <p:par>
                                <p:cTn id="62" presetID="2" presetClass="entr" presetSubtype="8" fill="hold" grpId="0" nodeType="afterEffect">
                                  <p:stCondLst>
                                    <p:cond delay="0"/>
                                  </p:stCondLst>
                                  <p:childTnLst>
                                    <p:set>
                                      <p:cBhvr>
                                        <p:cTn id="63" dur="1" fill="hold">
                                          <p:stCondLst>
                                            <p:cond delay="0"/>
                                          </p:stCondLst>
                                        </p:cTn>
                                        <p:tgtEl>
                                          <p:spTgt spid="37"/>
                                        </p:tgtEl>
                                        <p:attrNameLst>
                                          <p:attrName>style.visibility</p:attrName>
                                        </p:attrNameLst>
                                      </p:cBhvr>
                                      <p:to>
                                        <p:strVal val="visible"/>
                                      </p:to>
                                    </p:set>
                                    <p:anim calcmode="lin" valueType="num">
                                      <p:cBhvr additive="base">
                                        <p:cTn id="64" dur="500" fill="hold"/>
                                        <p:tgtEl>
                                          <p:spTgt spid="37"/>
                                        </p:tgtEl>
                                        <p:attrNameLst>
                                          <p:attrName>ppt_x</p:attrName>
                                        </p:attrNameLst>
                                      </p:cBhvr>
                                      <p:tavLst>
                                        <p:tav tm="0">
                                          <p:val>
                                            <p:strVal val="0-#ppt_w/2"/>
                                          </p:val>
                                        </p:tav>
                                        <p:tav tm="100000">
                                          <p:val>
                                            <p:strVal val="#ppt_x"/>
                                          </p:val>
                                        </p:tav>
                                      </p:tavLst>
                                    </p:anim>
                                    <p:anim calcmode="lin" valueType="num">
                                      <p:cBhvr additive="base">
                                        <p:cTn id="65" dur="500" fill="hold"/>
                                        <p:tgtEl>
                                          <p:spTgt spid="37"/>
                                        </p:tgtEl>
                                        <p:attrNameLst>
                                          <p:attrName>ppt_y</p:attrName>
                                        </p:attrNameLst>
                                      </p:cBhvr>
                                      <p:tavLst>
                                        <p:tav tm="0">
                                          <p:val>
                                            <p:strVal val="#ppt_y"/>
                                          </p:val>
                                        </p:tav>
                                        <p:tav tm="100000">
                                          <p:val>
                                            <p:strVal val="#ppt_y"/>
                                          </p:val>
                                        </p:tav>
                                      </p:tavLst>
                                    </p:anim>
                                  </p:childTnLst>
                                </p:cTn>
                              </p:par>
                            </p:childTnLst>
                          </p:cTn>
                        </p:par>
                      </p:childTnLst>
                    </p:cTn>
                  </p:par>
                  <p:par>
                    <p:cTn id="66" fill="hold" nodeType="clickPar">
                      <p:stCondLst>
                        <p:cond delay="indefinite"/>
                      </p:stCondLst>
                      <p:childTnLst>
                        <p:par>
                          <p:cTn id="67" fill="hold" nodeType="withGroup">
                            <p:stCondLst>
                              <p:cond delay="0"/>
                            </p:stCondLst>
                            <p:childTnLst>
                              <p:par>
                                <p:cTn id="68" presetID="22" presetClass="entr" presetSubtype="8" fill="hold" nodeType="clickEffect">
                                  <p:stCondLst>
                                    <p:cond delay="0"/>
                                  </p:stCondLst>
                                  <p:childTnLst>
                                    <p:set>
                                      <p:cBhvr>
                                        <p:cTn id="69" dur="1" fill="hold">
                                          <p:stCondLst>
                                            <p:cond delay="0"/>
                                          </p:stCondLst>
                                        </p:cTn>
                                        <p:tgtEl>
                                          <p:spTgt spid="12"/>
                                        </p:tgtEl>
                                        <p:attrNameLst>
                                          <p:attrName>style.visibility</p:attrName>
                                        </p:attrNameLst>
                                      </p:cBhvr>
                                      <p:to>
                                        <p:strVal val="visible"/>
                                      </p:to>
                                    </p:set>
                                    <p:animEffect transition="in" filter="wipe(left)">
                                      <p:cBhvr>
                                        <p:cTn id="70" dur="500"/>
                                        <p:tgtEl>
                                          <p:spTgt spid="12"/>
                                        </p:tgtEl>
                                      </p:cBhvr>
                                    </p:animEffect>
                                  </p:childTnLst>
                                </p:cTn>
                              </p:par>
                            </p:childTnLst>
                          </p:cTn>
                        </p:par>
                        <p:par>
                          <p:cTn id="71" fill="hold" nodeType="afterGroup">
                            <p:stCondLst>
                              <p:cond delay="500"/>
                            </p:stCondLst>
                            <p:childTnLst>
                              <p:par>
                                <p:cTn id="72" presetID="12" presetClass="entr" presetSubtype="2" fill="hold" grpId="0" nodeType="afterEffect">
                                  <p:stCondLst>
                                    <p:cond delay="0"/>
                                  </p:stCondLst>
                                  <p:childTnLst>
                                    <p:set>
                                      <p:cBhvr>
                                        <p:cTn id="73" dur="1" fill="hold">
                                          <p:stCondLst>
                                            <p:cond delay="0"/>
                                          </p:stCondLst>
                                        </p:cTn>
                                        <p:tgtEl>
                                          <p:spTgt spid="11"/>
                                        </p:tgtEl>
                                        <p:attrNameLst>
                                          <p:attrName>style.visibility</p:attrName>
                                        </p:attrNameLst>
                                      </p:cBhvr>
                                      <p:to>
                                        <p:strVal val="visible"/>
                                      </p:to>
                                    </p:set>
                                    <p:animEffect transition="in" filter="slide(fromRight)">
                                      <p:cBhvr>
                                        <p:cTn id="74" dur="500"/>
                                        <p:tgtEl>
                                          <p:spTgt spid="11"/>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9" presetClass="entr" presetSubtype="0" fill="hold" grpId="0" nodeType="clickEffect">
                                  <p:stCondLst>
                                    <p:cond delay="0"/>
                                  </p:stCondLst>
                                  <p:childTnLst>
                                    <p:set>
                                      <p:cBhvr>
                                        <p:cTn id="78" dur="1" fill="hold">
                                          <p:stCondLst>
                                            <p:cond delay="0"/>
                                          </p:stCondLst>
                                        </p:cTn>
                                        <p:tgtEl>
                                          <p:spTgt spid="15"/>
                                        </p:tgtEl>
                                        <p:attrNameLst>
                                          <p:attrName>style.visibility</p:attrName>
                                        </p:attrNameLst>
                                      </p:cBhvr>
                                      <p:to>
                                        <p:strVal val="visible"/>
                                      </p:to>
                                    </p:set>
                                    <p:animEffect transition="in" filter="dissolve">
                                      <p:cBhvr>
                                        <p:cTn id="79" dur="500"/>
                                        <p:tgtEl>
                                          <p:spTgt spid="15"/>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12" presetClass="entr" presetSubtype="2" fill="hold" grpId="0" nodeType="clickEffect">
                                  <p:stCondLst>
                                    <p:cond delay="0"/>
                                  </p:stCondLst>
                                  <p:childTnLst>
                                    <p:set>
                                      <p:cBhvr>
                                        <p:cTn id="83" dur="1" fill="hold">
                                          <p:stCondLst>
                                            <p:cond delay="0"/>
                                          </p:stCondLst>
                                        </p:cTn>
                                        <p:tgtEl>
                                          <p:spTgt spid="16"/>
                                        </p:tgtEl>
                                        <p:attrNameLst>
                                          <p:attrName>style.visibility</p:attrName>
                                        </p:attrNameLst>
                                      </p:cBhvr>
                                      <p:to>
                                        <p:strVal val="visible"/>
                                      </p:to>
                                    </p:set>
                                    <p:animEffect transition="in" filter="slide(fromRight)">
                                      <p:cBhvr>
                                        <p:cTn id="84" dur="500"/>
                                        <p:tgtEl>
                                          <p:spTgt spid="16"/>
                                        </p:tgtEl>
                                      </p:cBhvr>
                                    </p:animEffect>
                                  </p:childTnLst>
                                </p:cTn>
                              </p:par>
                            </p:childTnLst>
                          </p:cTn>
                        </p:par>
                      </p:childTnLst>
                    </p:cTn>
                  </p:par>
                  <p:par>
                    <p:cTn id="85" fill="hold" nodeType="clickPar">
                      <p:stCondLst>
                        <p:cond delay="indefinite"/>
                      </p:stCondLst>
                      <p:childTnLst>
                        <p:par>
                          <p:cTn id="86" fill="hold" nodeType="withGroup">
                            <p:stCondLst>
                              <p:cond delay="0"/>
                            </p:stCondLst>
                            <p:childTnLst>
                              <p:par>
                                <p:cTn id="87" presetID="12" presetClass="entr" presetSubtype="8" fill="hold" grpId="0" nodeType="clickEffect">
                                  <p:stCondLst>
                                    <p:cond delay="0"/>
                                  </p:stCondLst>
                                  <p:childTnLst>
                                    <p:set>
                                      <p:cBhvr>
                                        <p:cTn id="88" dur="1" fill="hold">
                                          <p:stCondLst>
                                            <p:cond delay="0"/>
                                          </p:stCondLst>
                                        </p:cTn>
                                        <p:tgtEl>
                                          <p:spTgt spid="17"/>
                                        </p:tgtEl>
                                        <p:attrNameLst>
                                          <p:attrName>style.visibility</p:attrName>
                                        </p:attrNameLst>
                                      </p:cBhvr>
                                      <p:to>
                                        <p:strVal val="visible"/>
                                      </p:to>
                                    </p:set>
                                    <p:animEffect transition="in" filter="slide(fromLeft)">
                                      <p:cBhvr>
                                        <p:cTn id="89" dur="500"/>
                                        <p:tgtEl>
                                          <p:spTgt spid="17"/>
                                        </p:tgtEl>
                                      </p:cBhvr>
                                    </p:animEffect>
                                  </p:childTnLst>
                                </p:cTn>
                              </p:par>
                            </p:childTnLst>
                          </p:cTn>
                        </p:par>
                      </p:childTnLst>
                    </p:cTn>
                  </p:par>
                  <p:par>
                    <p:cTn id="90" fill="hold" nodeType="clickPar">
                      <p:stCondLst>
                        <p:cond delay="indefinite"/>
                      </p:stCondLst>
                      <p:childTnLst>
                        <p:par>
                          <p:cTn id="91" fill="hold" nodeType="withGroup">
                            <p:stCondLst>
                              <p:cond delay="0"/>
                            </p:stCondLst>
                            <p:childTnLst>
                              <p:par>
                                <p:cTn id="92" presetID="22" presetClass="entr" presetSubtype="8" fill="hold" grpId="0" nodeType="clickEffect">
                                  <p:stCondLst>
                                    <p:cond delay="0"/>
                                  </p:stCondLst>
                                  <p:childTnLst>
                                    <p:set>
                                      <p:cBhvr>
                                        <p:cTn id="93" dur="1" fill="hold">
                                          <p:stCondLst>
                                            <p:cond delay="0"/>
                                          </p:stCondLst>
                                        </p:cTn>
                                        <p:tgtEl>
                                          <p:spTgt spid="18"/>
                                        </p:tgtEl>
                                        <p:attrNameLst>
                                          <p:attrName>style.visibility</p:attrName>
                                        </p:attrNameLst>
                                      </p:cBhvr>
                                      <p:to>
                                        <p:strVal val="visible"/>
                                      </p:to>
                                    </p:set>
                                    <p:animEffect transition="in" filter="wipe(left)">
                                      <p:cBhvr>
                                        <p:cTn id="94" dur="500"/>
                                        <p:tgtEl>
                                          <p:spTgt spid="18"/>
                                        </p:tgtEl>
                                      </p:cBhvr>
                                    </p:animEffect>
                                  </p:childTnLst>
                                </p:cTn>
                              </p:par>
                            </p:childTnLst>
                          </p:cTn>
                        </p:par>
                        <p:par>
                          <p:cTn id="95" fill="hold" nodeType="afterGroup">
                            <p:stCondLst>
                              <p:cond delay="500"/>
                            </p:stCondLst>
                            <p:childTnLst>
                              <p:par>
                                <p:cTn id="96" presetID="12" presetClass="entr" presetSubtype="2" fill="hold" grpId="0" nodeType="afterEffect">
                                  <p:stCondLst>
                                    <p:cond delay="0"/>
                                  </p:stCondLst>
                                  <p:childTnLst>
                                    <p:set>
                                      <p:cBhvr>
                                        <p:cTn id="97" dur="1" fill="hold">
                                          <p:stCondLst>
                                            <p:cond delay="0"/>
                                          </p:stCondLst>
                                        </p:cTn>
                                        <p:tgtEl>
                                          <p:spTgt spid="19"/>
                                        </p:tgtEl>
                                        <p:attrNameLst>
                                          <p:attrName>style.visibility</p:attrName>
                                        </p:attrNameLst>
                                      </p:cBhvr>
                                      <p:to>
                                        <p:strVal val="visible"/>
                                      </p:to>
                                    </p:set>
                                    <p:animEffect transition="in" filter="slide(fromRight)">
                                      <p:cBhvr>
                                        <p:cTn id="98" dur="500"/>
                                        <p:tgtEl>
                                          <p:spTgt spid="19"/>
                                        </p:tgtEl>
                                      </p:cBhvr>
                                    </p:animEffect>
                                  </p:childTnLst>
                                </p:cTn>
                              </p:par>
                            </p:childTnLst>
                          </p:cTn>
                        </p:par>
                      </p:childTnLst>
                    </p:cTn>
                  </p:par>
                  <p:par>
                    <p:cTn id="99" fill="hold" nodeType="clickPar">
                      <p:stCondLst>
                        <p:cond delay="indefinite"/>
                      </p:stCondLst>
                      <p:childTnLst>
                        <p:par>
                          <p:cTn id="100" fill="hold" nodeType="withGroup">
                            <p:stCondLst>
                              <p:cond delay="0"/>
                            </p:stCondLst>
                            <p:childTnLst>
                              <p:par>
                                <p:cTn id="101" presetID="12" presetClass="entr" presetSubtype="8" fill="hold" grpId="0" nodeType="clickEffect">
                                  <p:stCondLst>
                                    <p:cond delay="0"/>
                                  </p:stCondLst>
                                  <p:childTnLst>
                                    <p:set>
                                      <p:cBhvr>
                                        <p:cTn id="102" dur="1" fill="hold">
                                          <p:stCondLst>
                                            <p:cond delay="0"/>
                                          </p:stCondLst>
                                        </p:cTn>
                                        <p:tgtEl>
                                          <p:spTgt spid="20"/>
                                        </p:tgtEl>
                                        <p:attrNameLst>
                                          <p:attrName>style.visibility</p:attrName>
                                        </p:attrNameLst>
                                      </p:cBhvr>
                                      <p:to>
                                        <p:strVal val="visible"/>
                                      </p:to>
                                    </p:set>
                                    <p:animEffect transition="in" filter="slide(fromLeft)">
                                      <p:cBhvr>
                                        <p:cTn id="103" dur="500"/>
                                        <p:tgtEl>
                                          <p:spTgt spid="20"/>
                                        </p:tgtEl>
                                      </p:cBhvr>
                                    </p:animEffect>
                                  </p:childTnLst>
                                </p:cTn>
                              </p:par>
                            </p:childTnLst>
                          </p:cTn>
                        </p:par>
                      </p:childTnLst>
                    </p:cTn>
                  </p:par>
                  <p:par>
                    <p:cTn id="104" fill="hold" nodeType="clickPar">
                      <p:stCondLst>
                        <p:cond delay="indefinite"/>
                      </p:stCondLst>
                      <p:childTnLst>
                        <p:par>
                          <p:cTn id="105" fill="hold" nodeType="withGroup">
                            <p:stCondLst>
                              <p:cond delay="0"/>
                            </p:stCondLst>
                            <p:childTnLst>
                              <p:par>
                                <p:cTn id="106" presetID="22" presetClass="entr" presetSubtype="8" fill="hold" grpId="0" nodeType="clickEffect">
                                  <p:stCondLst>
                                    <p:cond delay="0"/>
                                  </p:stCondLst>
                                  <p:childTnLst>
                                    <p:set>
                                      <p:cBhvr>
                                        <p:cTn id="107" dur="1" fill="hold">
                                          <p:stCondLst>
                                            <p:cond delay="0"/>
                                          </p:stCondLst>
                                        </p:cTn>
                                        <p:tgtEl>
                                          <p:spTgt spid="21"/>
                                        </p:tgtEl>
                                        <p:attrNameLst>
                                          <p:attrName>style.visibility</p:attrName>
                                        </p:attrNameLst>
                                      </p:cBhvr>
                                      <p:to>
                                        <p:strVal val="visible"/>
                                      </p:to>
                                    </p:set>
                                    <p:animEffect transition="in" filter="wipe(left)">
                                      <p:cBhvr>
                                        <p:cTn id="108" dur="500"/>
                                        <p:tgtEl>
                                          <p:spTgt spid="21"/>
                                        </p:tgtEl>
                                      </p:cBhvr>
                                    </p:animEffect>
                                  </p:childTnLst>
                                </p:cTn>
                              </p:par>
                            </p:childTnLst>
                          </p:cTn>
                        </p:par>
                        <p:par>
                          <p:cTn id="109" fill="hold" nodeType="afterGroup">
                            <p:stCondLst>
                              <p:cond delay="500"/>
                            </p:stCondLst>
                            <p:childTnLst>
                              <p:par>
                                <p:cTn id="110" presetID="12" presetClass="entr" presetSubtype="2" fill="hold" grpId="0" nodeType="afterEffect">
                                  <p:stCondLst>
                                    <p:cond delay="0"/>
                                  </p:stCondLst>
                                  <p:childTnLst>
                                    <p:set>
                                      <p:cBhvr>
                                        <p:cTn id="111" dur="1" fill="hold">
                                          <p:stCondLst>
                                            <p:cond delay="0"/>
                                          </p:stCondLst>
                                        </p:cTn>
                                        <p:tgtEl>
                                          <p:spTgt spid="22"/>
                                        </p:tgtEl>
                                        <p:attrNameLst>
                                          <p:attrName>style.visibility</p:attrName>
                                        </p:attrNameLst>
                                      </p:cBhvr>
                                      <p:to>
                                        <p:strVal val="visible"/>
                                      </p:to>
                                    </p:set>
                                    <p:animEffect transition="in" filter="slide(fromRight)">
                                      <p:cBhvr>
                                        <p:cTn id="112" dur="500"/>
                                        <p:tgtEl>
                                          <p:spTgt spid="22"/>
                                        </p:tgtEl>
                                      </p:cBhvr>
                                    </p:animEffect>
                                  </p:childTnLst>
                                </p:cTn>
                              </p:par>
                            </p:childTnLst>
                          </p:cTn>
                        </p:par>
                        <p:par>
                          <p:cTn id="113" fill="hold" nodeType="afterGroup">
                            <p:stCondLst>
                              <p:cond delay="1000"/>
                            </p:stCondLst>
                            <p:childTnLst>
                              <p:par>
                                <p:cTn id="114" presetID="9" presetClass="entr" presetSubtype="0" fill="hold" grpId="0" nodeType="afterEffect">
                                  <p:stCondLst>
                                    <p:cond delay="0"/>
                                  </p:stCondLst>
                                  <p:childTnLst>
                                    <p:set>
                                      <p:cBhvr>
                                        <p:cTn id="115" dur="1" fill="hold">
                                          <p:stCondLst>
                                            <p:cond delay="0"/>
                                          </p:stCondLst>
                                        </p:cTn>
                                        <p:tgtEl>
                                          <p:spTgt spid="23"/>
                                        </p:tgtEl>
                                        <p:attrNameLst>
                                          <p:attrName>style.visibility</p:attrName>
                                        </p:attrNameLst>
                                      </p:cBhvr>
                                      <p:to>
                                        <p:strVal val="visible"/>
                                      </p:to>
                                    </p:set>
                                    <p:animEffect transition="in" filter="dissolve">
                                      <p:cBhvr>
                                        <p:cTn id="116"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P spid="5" grpId="0" build="p"/>
      <p:bldP spid="7" grpId="0" autoUpdateAnimBg="0"/>
      <p:bldP spid="8" grpId="0" autoUpdateAnimBg="0"/>
      <p:bldP spid="9" grpId="0" animBg="1"/>
      <p:bldP spid="10" grpId="0" autoUpdateAnimBg="0"/>
      <p:bldP spid="11" grpId="0" autoUpdateAnimBg="0"/>
      <p:bldP spid="15" grpId="0" autoUpdateAnimBg="0"/>
      <p:bldP spid="16" grpId="0" autoUpdateAnimBg="0"/>
      <p:bldP spid="17" grpId="0" autoUpdateAnimBg="0"/>
      <p:bldP spid="18" grpId="0" animBg="1"/>
      <p:bldP spid="19" grpId="0" autoUpdateAnimBg="0"/>
      <p:bldP spid="20" grpId="0" autoUpdateAnimBg="0"/>
      <p:bldP spid="21" grpId="0" animBg="1"/>
      <p:bldP spid="22" grpId="0" autoUpdateAnimBg="0"/>
      <p:bldP spid="23" grpId="0" autoUpdateAnimBg="0"/>
      <p:bldP spid="36" grpId="0" animBg="1"/>
      <p:bldP spid="3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94270A1B-F0B1-42CD-88D7-5506E25D2E47}" type="slidenum">
              <a:rPr lang="zh-CN" altLang="en-US" sz="1200" smtClean="0">
                <a:solidFill>
                  <a:srgbClr val="898989"/>
                </a:solidFill>
              </a:rPr>
              <a:pPr/>
              <a:t>29</a:t>
            </a:fld>
            <a:endParaRPr lang="zh-CN" altLang="en-US" sz="1200">
              <a:solidFill>
                <a:srgbClr val="898989"/>
              </a:solidFill>
            </a:endParaRPr>
          </a:p>
        </p:txBody>
      </p:sp>
      <p:sp>
        <p:nvSpPr>
          <p:cNvPr id="3" name="Text Box 2"/>
          <p:cNvSpPr txBox="1">
            <a:spLocks noChangeArrowheads="1"/>
          </p:cNvSpPr>
          <p:nvPr/>
        </p:nvSpPr>
        <p:spPr bwMode="auto">
          <a:xfrm>
            <a:off x="457200" y="854075"/>
            <a:ext cx="206692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solidFill>
                  <a:schemeClr val="accent2"/>
                </a:solidFill>
                <a:latin typeface="黑体" panose="02010609060101010101" pitchFamily="49" charset="-122"/>
                <a:ea typeface="黑体" panose="02010609060101010101" pitchFamily="49" charset="-122"/>
              </a:rPr>
              <a:t>存储器寻址逻辑</a:t>
            </a:r>
          </a:p>
        </p:txBody>
      </p:sp>
      <p:sp>
        <p:nvSpPr>
          <p:cNvPr id="4" name="Text Box 3"/>
          <p:cNvSpPr txBox="1">
            <a:spLocks noChangeArrowheads="1"/>
          </p:cNvSpPr>
          <p:nvPr/>
        </p:nvSpPr>
        <p:spPr bwMode="auto">
          <a:xfrm>
            <a:off x="304800" y="228600"/>
            <a:ext cx="54102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黑体" panose="02010609060101010101" pitchFamily="49" charset="-122"/>
                <a:ea typeface="黑体" panose="02010609060101010101" pitchFamily="49" charset="-122"/>
              </a:rPr>
              <a:t>2.地址分配与片选逻辑</a:t>
            </a:r>
          </a:p>
        </p:txBody>
      </p:sp>
      <p:sp>
        <p:nvSpPr>
          <p:cNvPr id="5" name="AutoShape 4"/>
          <p:cNvSpPr>
            <a:spLocks/>
          </p:cNvSpPr>
          <p:nvPr/>
        </p:nvSpPr>
        <p:spPr bwMode="auto">
          <a:xfrm>
            <a:off x="2373313" y="800100"/>
            <a:ext cx="219075" cy="533400"/>
          </a:xfrm>
          <a:prstGeom prst="leftBrace">
            <a:avLst>
              <a:gd name="adj1" fmla="val 58593"/>
              <a:gd name="adj2" fmla="val 50000"/>
            </a:avLst>
          </a:prstGeom>
          <a:noFill/>
          <a:ln w="38100" cap="sq">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endParaRPr lang="zh-CN" altLang="en-US" sz="2000" b="0">
              <a:latin typeface="Times New Roman" panose="02020603050405020304" pitchFamily="18" charset="0"/>
              <a:ea typeface="宋体" panose="02010600030101010101" pitchFamily="2" charset="-122"/>
            </a:endParaRPr>
          </a:p>
        </p:txBody>
      </p:sp>
      <p:sp>
        <p:nvSpPr>
          <p:cNvPr id="6" name="Text Box 5"/>
          <p:cNvSpPr txBox="1">
            <a:spLocks noChangeArrowheads="1"/>
          </p:cNvSpPr>
          <p:nvPr/>
        </p:nvSpPr>
        <p:spPr bwMode="auto">
          <a:xfrm>
            <a:off x="2524125" y="633413"/>
            <a:ext cx="3525838"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黑体" panose="02010609060101010101" pitchFamily="49" charset="-122"/>
                <a:ea typeface="黑体" panose="02010609060101010101" pitchFamily="49" charset="-122"/>
              </a:rPr>
              <a:t>芯片内的寻址系统(</a:t>
            </a:r>
            <a:r>
              <a:rPr lang="zh-CN" altLang="en-US" sz="2000">
                <a:latin typeface="黑体" panose="02010609060101010101" pitchFamily="49" charset="-122"/>
                <a:ea typeface="黑体" panose="02010609060101010101" pitchFamily="49" charset="-122"/>
              </a:rPr>
              <a:t>行列</a:t>
            </a:r>
            <a:r>
              <a:rPr lang="zh-CN" altLang="zh-CN" sz="2000">
                <a:latin typeface="黑体" panose="02010609060101010101" pitchFamily="49" charset="-122"/>
                <a:ea typeface="黑体" panose="02010609060101010101" pitchFamily="49" charset="-122"/>
              </a:rPr>
              <a:t>译码)</a:t>
            </a:r>
          </a:p>
        </p:txBody>
      </p:sp>
      <p:sp>
        <p:nvSpPr>
          <p:cNvPr id="7" name="Text Box 6"/>
          <p:cNvSpPr txBox="1">
            <a:spLocks noChangeArrowheads="1"/>
          </p:cNvSpPr>
          <p:nvPr/>
        </p:nvSpPr>
        <p:spPr bwMode="auto">
          <a:xfrm>
            <a:off x="2524125" y="1042988"/>
            <a:ext cx="3763963"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黑体" panose="02010609060101010101" pitchFamily="49" charset="-122"/>
                <a:ea typeface="黑体" panose="02010609060101010101" pitchFamily="49" charset="-122"/>
              </a:rPr>
              <a:t>芯片外的</a:t>
            </a:r>
            <a:r>
              <a:rPr lang="zh-CN" altLang="zh-CN" sz="2000" u="sng">
                <a:latin typeface="黑体" panose="02010609060101010101" pitchFamily="49" charset="-122"/>
                <a:ea typeface="黑体" panose="02010609060101010101" pitchFamily="49" charset="-122"/>
              </a:rPr>
              <a:t>地址分配</a:t>
            </a:r>
            <a:r>
              <a:rPr lang="zh-CN" altLang="zh-CN" sz="2000">
                <a:latin typeface="黑体" panose="02010609060101010101" pitchFamily="49" charset="-122"/>
                <a:ea typeface="黑体" panose="02010609060101010101" pitchFamily="49" charset="-122"/>
              </a:rPr>
              <a:t>与</a:t>
            </a:r>
            <a:r>
              <a:rPr lang="zh-CN" altLang="zh-CN" sz="2000" u="sng">
                <a:latin typeface="黑体" panose="02010609060101010101" pitchFamily="49" charset="-122"/>
                <a:ea typeface="黑体" panose="02010609060101010101" pitchFamily="49" charset="-122"/>
              </a:rPr>
              <a:t>片选逻辑</a:t>
            </a:r>
          </a:p>
        </p:txBody>
      </p:sp>
      <p:sp>
        <p:nvSpPr>
          <p:cNvPr id="8" name="Line 7"/>
          <p:cNvSpPr>
            <a:spLocks noChangeShapeType="1"/>
          </p:cNvSpPr>
          <p:nvPr/>
        </p:nvSpPr>
        <p:spPr bwMode="auto">
          <a:xfrm flipH="1">
            <a:off x="3200400" y="919163"/>
            <a:ext cx="880712" cy="776287"/>
          </a:xfrm>
          <a:prstGeom prst="line">
            <a:avLst/>
          </a:prstGeom>
          <a:noFill/>
          <a:ln w="28575" cap="sq">
            <a:solidFill>
              <a:schemeClr val="accent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Text Box 8"/>
          <p:cNvSpPr txBox="1">
            <a:spLocks noChangeArrowheads="1"/>
          </p:cNvSpPr>
          <p:nvPr/>
        </p:nvSpPr>
        <p:spPr bwMode="auto">
          <a:xfrm>
            <a:off x="142875" y="1525588"/>
            <a:ext cx="3219450"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黑体" panose="02010609060101010101" pitchFamily="49" charset="-122"/>
                <a:ea typeface="黑体" panose="02010609060101010101" pitchFamily="49" charset="-122"/>
              </a:rPr>
              <a:t>为芯片分配哪几位地址，以便寻找片内的存储单元</a:t>
            </a:r>
            <a:r>
              <a:rPr lang="zh-CN" altLang="en-US" sz="2000">
                <a:latin typeface="黑体" panose="02010609060101010101" pitchFamily="49" charset="-122"/>
                <a:ea typeface="黑体" panose="02010609060101010101" pitchFamily="49" charset="-122"/>
              </a:rPr>
              <a:t>。</a:t>
            </a:r>
            <a:endParaRPr lang="zh-CN" altLang="zh-CN" sz="2000">
              <a:latin typeface="黑体" panose="02010609060101010101" pitchFamily="49" charset="-122"/>
              <a:ea typeface="黑体" panose="02010609060101010101" pitchFamily="49" charset="-122"/>
            </a:endParaRPr>
          </a:p>
        </p:txBody>
      </p:sp>
      <p:sp>
        <p:nvSpPr>
          <p:cNvPr id="10" name="Line 9"/>
          <p:cNvSpPr>
            <a:spLocks noChangeShapeType="1"/>
          </p:cNvSpPr>
          <p:nvPr/>
        </p:nvSpPr>
        <p:spPr bwMode="auto">
          <a:xfrm>
            <a:off x="5526088" y="1379538"/>
            <a:ext cx="436562" cy="198437"/>
          </a:xfrm>
          <a:prstGeom prst="line">
            <a:avLst/>
          </a:prstGeom>
          <a:noFill/>
          <a:ln w="28575" cap="sq">
            <a:solidFill>
              <a:schemeClr val="accent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Text Box 10"/>
          <p:cNvSpPr txBox="1">
            <a:spLocks noChangeArrowheads="1"/>
          </p:cNvSpPr>
          <p:nvPr/>
        </p:nvSpPr>
        <p:spPr bwMode="auto">
          <a:xfrm>
            <a:off x="5046663" y="1560513"/>
            <a:ext cx="3032125"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黑体" panose="02010609060101010101" pitchFamily="49" charset="-122"/>
                <a:ea typeface="黑体" panose="02010609060101010101" pitchFamily="49" charset="-122"/>
              </a:rPr>
              <a:t>由哪几位地址形成芯片选择逻辑，以便寻找芯片</a:t>
            </a:r>
            <a:r>
              <a:rPr lang="zh-CN" altLang="en-US" sz="2000">
                <a:latin typeface="黑体" panose="02010609060101010101" pitchFamily="49" charset="-122"/>
                <a:ea typeface="黑体" panose="02010609060101010101" pitchFamily="49" charset="-122"/>
              </a:rPr>
              <a:t>。</a:t>
            </a:r>
            <a:endParaRPr lang="zh-CN" altLang="zh-CN" sz="2000">
              <a:latin typeface="黑体" panose="02010609060101010101" pitchFamily="49" charset="-122"/>
              <a:ea typeface="黑体" panose="02010609060101010101" pitchFamily="49" charset="-122"/>
            </a:endParaRPr>
          </a:p>
        </p:txBody>
      </p:sp>
      <p:sp>
        <p:nvSpPr>
          <p:cNvPr id="12" name="Text Box 11"/>
          <p:cNvSpPr txBox="1">
            <a:spLocks noChangeArrowheads="1"/>
          </p:cNvSpPr>
          <p:nvPr/>
        </p:nvSpPr>
        <p:spPr bwMode="auto">
          <a:xfrm>
            <a:off x="304800" y="2293938"/>
            <a:ext cx="2068513"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solidFill>
                  <a:schemeClr val="accent2"/>
                </a:solidFill>
                <a:latin typeface="黑体" panose="02010609060101010101" pitchFamily="49" charset="-122"/>
                <a:ea typeface="黑体" panose="02010609060101010101" pitchFamily="49" charset="-122"/>
              </a:rPr>
              <a:t>存储空间分配：</a:t>
            </a:r>
          </a:p>
        </p:txBody>
      </p:sp>
      <p:grpSp>
        <p:nvGrpSpPr>
          <p:cNvPr id="64" name="Group 2"/>
          <p:cNvGrpSpPr>
            <a:grpSpLocks/>
          </p:cNvGrpSpPr>
          <p:nvPr/>
        </p:nvGrpSpPr>
        <p:grpSpPr bwMode="auto">
          <a:xfrm>
            <a:off x="3486150" y="3439857"/>
            <a:ext cx="2590800" cy="3005744"/>
            <a:chOff x="0" y="524"/>
            <a:chExt cx="1632" cy="1876"/>
          </a:xfrm>
        </p:grpSpPr>
        <p:sp>
          <p:nvSpPr>
            <p:cNvPr id="34863" name="Rectangle 4"/>
            <p:cNvSpPr>
              <a:spLocks noChangeArrowheads="1"/>
            </p:cNvSpPr>
            <p:nvPr/>
          </p:nvSpPr>
          <p:spPr bwMode="auto">
            <a:xfrm>
              <a:off x="0" y="524"/>
              <a:ext cx="1632" cy="1876"/>
            </a:xfrm>
            <a:prstGeom prst="rect">
              <a:avLst/>
            </a:prstGeom>
            <a:solidFill>
              <a:srgbClr val="FFFF66"/>
            </a:solidFill>
            <a:ln w="38100" cap="sq">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endParaRPr lang="zh-CN" altLang="en-US" sz="2000" b="0">
                <a:solidFill>
                  <a:schemeClr val="accent2"/>
                </a:solidFill>
                <a:latin typeface="Times New Roman" panose="02020603050405020304" pitchFamily="18" charset="0"/>
                <a:ea typeface="宋体" panose="02010600030101010101" pitchFamily="2" charset="-122"/>
              </a:endParaRPr>
            </a:p>
          </p:txBody>
        </p:sp>
        <p:sp>
          <p:nvSpPr>
            <p:cNvPr id="34864" name="Line 5"/>
            <p:cNvSpPr>
              <a:spLocks noChangeShapeType="1"/>
            </p:cNvSpPr>
            <p:nvPr/>
          </p:nvSpPr>
          <p:spPr bwMode="auto">
            <a:xfrm>
              <a:off x="0" y="528"/>
              <a:ext cx="1632" cy="0"/>
            </a:xfrm>
            <a:prstGeom prst="line">
              <a:avLst/>
            </a:prstGeom>
            <a:noFill/>
            <a:ln w="38100" cap="sq">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65" name="Line 6"/>
            <p:cNvSpPr>
              <a:spLocks noChangeShapeType="1"/>
            </p:cNvSpPr>
            <p:nvPr/>
          </p:nvSpPr>
          <p:spPr bwMode="auto">
            <a:xfrm>
              <a:off x="0" y="1008"/>
              <a:ext cx="1632" cy="0"/>
            </a:xfrm>
            <a:prstGeom prst="line">
              <a:avLst/>
            </a:prstGeom>
            <a:noFill/>
            <a:ln w="38100" cap="sq">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66" name="Line 7"/>
            <p:cNvSpPr>
              <a:spLocks noChangeShapeType="1"/>
            </p:cNvSpPr>
            <p:nvPr/>
          </p:nvSpPr>
          <p:spPr bwMode="auto">
            <a:xfrm>
              <a:off x="0" y="1488"/>
              <a:ext cx="1632" cy="0"/>
            </a:xfrm>
            <a:prstGeom prst="line">
              <a:avLst/>
            </a:prstGeom>
            <a:noFill/>
            <a:ln w="38100" cap="sq">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67" name="Line 8"/>
            <p:cNvSpPr>
              <a:spLocks noChangeShapeType="1"/>
            </p:cNvSpPr>
            <p:nvPr/>
          </p:nvSpPr>
          <p:spPr bwMode="auto">
            <a:xfrm>
              <a:off x="0" y="1968"/>
              <a:ext cx="1632" cy="0"/>
            </a:xfrm>
            <a:prstGeom prst="line">
              <a:avLst/>
            </a:prstGeom>
            <a:noFill/>
            <a:ln w="38100" cap="sq">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68" name="Line 9"/>
            <p:cNvSpPr>
              <a:spLocks noChangeShapeType="1"/>
            </p:cNvSpPr>
            <p:nvPr/>
          </p:nvSpPr>
          <p:spPr bwMode="auto">
            <a:xfrm>
              <a:off x="0" y="2400"/>
              <a:ext cx="1632" cy="0"/>
            </a:xfrm>
            <a:prstGeom prst="line">
              <a:avLst/>
            </a:prstGeom>
            <a:noFill/>
            <a:ln w="38100" cap="sq">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69" name="Line 10"/>
            <p:cNvSpPr>
              <a:spLocks noChangeShapeType="1"/>
            </p:cNvSpPr>
            <p:nvPr/>
          </p:nvSpPr>
          <p:spPr bwMode="auto">
            <a:xfrm>
              <a:off x="768" y="528"/>
              <a:ext cx="0" cy="1872"/>
            </a:xfrm>
            <a:prstGeom prst="line">
              <a:avLst/>
            </a:prstGeom>
            <a:noFill/>
            <a:ln w="38100" cap="sq">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70" name="Text Box 11"/>
            <p:cNvSpPr txBox="1">
              <a:spLocks noChangeArrowheads="1"/>
            </p:cNvSpPr>
            <p:nvPr/>
          </p:nvSpPr>
          <p:spPr bwMode="auto">
            <a:xfrm>
              <a:off x="48" y="1584"/>
              <a:ext cx="768" cy="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solidFill>
                    <a:schemeClr val="accent2"/>
                  </a:solidFill>
                  <a:latin typeface="黑体" panose="02010609060101010101" pitchFamily="49" charset="-122"/>
                  <a:ea typeface="黑体" panose="02010609060101010101" pitchFamily="49" charset="-122"/>
                </a:rPr>
                <a:t>1K×4</a:t>
              </a:r>
            </a:p>
          </p:txBody>
        </p:sp>
        <p:sp>
          <p:nvSpPr>
            <p:cNvPr id="34871" name="Text Box 12"/>
            <p:cNvSpPr txBox="1">
              <a:spLocks noChangeArrowheads="1"/>
            </p:cNvSpPr>
            <p:nvPr/>
          </p:nvSpPr>
          <p:spPr bwMode="auto">
            <a:xfrm>
              <a:off x="864" y="1584"/>
              <a:ext cx="768" cy="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solidFill>
                    <a:schemeClr val="accent2"/>
                  </a:solidFill>
                  <a:latin typeface="黑体" panose="02010609060101010101" pitchFamily="49" charset="-122"/>
                  <a:ea typeface="黑体" panose="02010609060101010101" pitchFamily="49" charset="-122"/>
                </a:rPr>
                <a:t>1K×4</a:t>
              </a:r>
            </a:p>
          </p:txBody>
        </p:sp>
        <p:sp>
          <p:nvSpPr>
            <p:cNvPr id="34872" name="Text Box 13"/>
            <p:cNvSpPr txBox="1">
              <a:spLocks noChangeArrowheads="1"/>
            </p:cNvSpPr>
            <p:nvPr/>
          </p:nvSpPr>
          <p:spPr bwMode="auto">
            <a:xfrm>
              <a:off x="48" y="2016"/>
              <a:ext cx="768" cy="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solidFill>
                    <a:schemeClr val="accent2"/>
                  </a:solidFill>
                  <a:latin typeface="黑体" panose="02010609060101010101" pitchFamily="49" charset="-122"/>
                  <a:ea typeface="黑体" panose="02010609060101010101" pitchFamily="49" charset="-122"/>
                </a:rPr>
                <a:t>1K×4</a:t>
              </a:r>
            </a:p>
          </p:txBody>
        </p:sp>
        <p:sp>
          <p:nvSpPr>
            <p:cNvPr id="34873" name="Text Box 14"/>
            <p:cNvSpPr txBox="1">
              <a:spLocks noChangeArrowheads="1"/>
            </p:cNvSpPr>
            <p:nvPr/>
          </p:nvSpPr>
          <p:spPr bwMode="auto">
            <a:xfrm>
              <a:off x="864" y="2016"/>
              <a:ext cx="768" cy="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solidFill>
                    <a:schemeClr val="accent2"/>
                  </a:solidFill>
                  <a:latin typeface="黑体" panose="02010609060101010101" pitchFamily="49" charset="-122"/>
                  <a:ea typeface="黑体" panose="02010609060101010101" pitchFamily="49" charset="-122"/>
                </a:rPr>
                <a:t>1K×4</a:t>
              </a:r>
            </a:p>
          </p:txBody>
        </p:sp>
        <p:sp>
          <p:nvSpPr>
            <p:cNvPr id="34874" name="Text Box 15"/>
            <p:cNvSpPr txBox="1">
              <a:spLocks noChangeArrowheads="1"/>
            </p:cNvSpPr>
            <p:nvPr/>
          </p:nvSpPr>
          <p:spPr bwMode="auto">
            <a:xfrm>
              <a:off x="864" y="1104"/>
              <a:ext cx="768" cy="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solidFill>
                    <a:schemeClr val="accent2"/>
                  </a:solidFill>
                  <a:latin typeface="黑体" panose="02010609060101010101" pitchFamily="49" charset="-122"/>
                  <a:ea typeface="黑体" panose="02010609060101010101" pitchFamily="49" charset="-122"/>
                </a:rPr>
                <a:t>1K×4</a:t>
              </a:r>
            </a:p>
          </p:txBody>
        </p:sp>
        <p:sp>
          <p:nvSpPr>
            <p:cNvPr id="34875" name="Text Box 16"/>
            <p:cNvSpPr txBox="1">
              <a:spLocks noChangeArrowheads="1"/>
            </p:cNvSpPr>
            <p:nvPr/>
          </p:nvSpPr>
          <p:spPr bwMode="auto">
            <a:xfrm>
              <a:off x="48" y="1104"/>
              <a:ext cx="768" cy="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solidFill>
                    <a:schemeClr val="accent2"/>
                  </a:solidFill>
                  <a:latin typeface="黑体" panose="02010609060101010101" pitchFamily="49" charset="-122"/>
                  <a:ea typeface="黑体" panose="02010609060101010101" pitchFamily="49" charset="-122"/>
                </a:rPr>
                <a:t>1K×4</a:t>
              </a:r>
            </a:p>
          </p:txBody>
        </p:sp>
        <p:sp>
          <p:nvSpPr>
            <p:cNvPr id="34876" name="Text Box 17"/>
            <p:cNvSpPr txBox="1">
              <a:spLocks noChangeArrowheads="1"/>
            </p:cNvSpPr>
            <p:nvPr/>
          </p:nvSpPr>
          <p:spPr bwMode="auto">
            <a:xfrm>
              <a:off x="864" y="624"/>
              <a:ext cx="768" cy="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solidFill>
                    <a:schemeClr val="accent2"/>
                  </a:solidFill>
                  <a:latin typeface="黑体" panose="02010609060101010101" pitchFamily="49" charset="-122"/>
                  <a:ea typeface="黑体" panose="02010609060101010101" pitchFamily="49" charset="-122"/>
                </a:rPr>
                <a:t>1K×4</a:t>
              </a:r>
            </a:p>
          </p:txBody>
        </p:sp>
        <p:sp>
          <p:nvSpPr>
            <p:cNvPr id="34877" name="Text Box 18"/>
            <p:cNvSpPr txBox="1">
              <a:spLocks noChangeArrowheads="1"/>
            </p:cNvSpPr>
            <p:nvPr/>
          </p:nvSpPr>
          <p:spPr bwMode="auto">
            <a:xfrm>
              <a:off x="48" y="624"/>
              <a:ext cx="768" cy="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solidFill>
                    <a:schemeClr val="accent2"/>
                  </a:solidFill>
                  <a:latin typeface="黑体" panose="02010609060101010101" pitchFamily="49" charset="-122"/>
                  <a:ea typeface="黑体" panose="02010609060101010101" pitchFamily="49" charset="-122"/>
                </a:rPr>
                <a:t>1K×4</a:t>
              </a:r>
            </a:p>
          </p:txBody>
        </p:sp>
      </p:grpSp>
      <p:sp>
        <p:nvSpPr>
          <p:cNvPr id="83" name="Text Box 21"/>
          <p:cNvSpPr txBox="1">
            <a:spLocks noChangeArrowheads="1"/>
          </p:cNvSpPr>
          <p:nvPr/>
        </p:nvSpPr>
        <p:spPr bwMode="auto">
          <a:xfrm>
            <a:off x="2257425" y="2288845"/>
            <a:ext cx="323056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en-US" altLang="zh-CN" sz="2000" dirty="0">
                <a:solidFill>
                  <a:schemeClr val="accent2"/>
                </a:solidFill>
                <a:latin typeface="黑体" panose="02010609060101010101" pitchFamily="49" charset="-122"/>
                <a:ea typeface="黑体" panose="02010609060101010101" pitchFamily="49" charset="-122"/>
              </a:rPr>
              <a:t>4KB</a:t>
            </a:r>
            <a:r>
              <a:rPr lang="zh-CN" altLang="zh-CN" sz="2000" dirty="0">
                <a:solidFill>
                  <a:schemeClr val="accent2"/>
                </a:solidFill>
                <a:latin typeface="黑体" panose="02010609060101010101" pitchFamily="49" charset="-122"/>
                <a:ea typeface="黑体" panose="02010609060101010101" pitchFamily="49" charset="-122"/>
              </a:rPr>
              <a:t>需12位地址</a:t>
            </a:r>
            <a:r>
              <a:rPr lang="zh-CN" altLang="en-US" sz="2000" dirty="0">
                <a:solidFill>
                  <a:schemeClr val="accent2"/>
                </a:solidFill>
                <a:latin typeface="黑体" panose="02010609060101010101" pitchFamily="49" charset="-122"/>
                <a:ea typeface="黑体" panose="02010609060101010101" pitchFamily="49" charset="-122"/>
              </a:rPr>
              <a:t>：</a:t>
            </a:r>
            <a:r>
              <a:rPr lang="zh-CN" altLang="zh-CN" sz="2000" dirty="0">
                <a:solidFill>
                  <a:schemeClr val="accent2"/>
                </a:solidFill>
                <a:latin typeface="黑体" panose="02010609060101010101" pitchFamily="49" charset="-122"/>
                <a:ea typeface="黑体" panose="02010609060101010101" pitchFamily="49" charset="-122"/>
              </a:rPr>
              <a:t>A11～A0</a:t>
            </a:r>
          </a:p>
        </p:txBody>
      </p:sp>
      <p:sp>
        <p:nvSpPr>
          <p:cNvPr id="85" name="AutoShape 23"/>
          <p:cNvSpPr>
            <a:spLocks/>
          </p:cNvSpPr>
          <p:nvPr/>
        </p:nvSpPr>
        <p:spPr bwMode="auto">
          <a:xfrm>
            <a:off x="6186488" y="3446463"/>
            <a:ext cx="171450" cy="2919412"/>
          </a:xfrm>
          <a:prstGeom prst="rightBrace">
            <a:avLst>
              <a:gd name="adj1" fmla="val 105556"/>
              <a:gd name="adj2" fmla="val 50000"/>
            </a:avLst>
          </a:prstGeom>
          <a:noFill/>
          <a:ln w="28575" cap="sq">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endParaRPr lang="zh-CN" altLang="en-US" sz="2000" b="0">
              <a:solidFill>
                <a:schemeClr val="accent2"/>
              </a:solidFill>
              <a:latin typeface="Times New Roman" panose="02020603050405020304" pitchFamily="18" charset="0"/>
              <a:ea typeface="宋体" panose="02010600030101010101" pitchFamily="2" charset="-122"/>
            </a:endParaRPr>
          </a:p>
        </p:txBody>
      </p:sp>
      <p:sp>
        <p:nvSpPr>
          <p:cNvPr id="86" name="Text Box 24"/>
          <p:cNvSpPr txBox="1">
            <a:spLocks noChangeArrowheads="1"/>
          </p:cNvSpPr>
          <p:nvPr/>
        </p:nvSpPr>
        <p:spPr bwMode="auto">
          <a:xfrm>
            <a:off x="1363663" y="3074988"/>
            <a:ext cx="2198687"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dirty="0">
                <a:solidFill>
                  <a:schemeClr val="accent2"/>
                </a:solidFill>
                <a:latin typeface="黑体" panose="02010609060101010101" pitchFamily="49" charset="-122"/>
                <a:ea typeface="黑体" panose="02010609060101010101" pitchFamily="49" charset="-122"/>
              </a:rPr>
              <a:t>A11A10 A9</a:t>
            </a:r>
            <a:r>
              <a:rPr lang="zh-CN" altLang="zh-CN" sz="2000" dirty="0">
                <a:solidFill>
                  <a:schemeClr val="accent2"/>
                </a:solidFill>
                <a:latin typeface="Times New Roman" panose="02020603050405020304" pitchFamily="18" charset="0"/>
                <a:ea typeface="黑体" panose="02010609060101010101" pitchFamily="49" charset="-122"/>
              </a:rPr>
              <a:t>……</a:t>
            </a:r>
            <a:r>
              <a:rPr lang="zh-CN" altLang="zh-CN" sz="2000" dirty="0">
                <a:solidFill>
                  <a:schemeClr val="accent2"/>
                </a:solidFill>
                <a:latin typeface="黑体" panose="02010609060101010101" pitchFamily="49" charset="-122"/>
                <a:ea typeface="黑体" panose="02010609060101010101" pitchFamily="49" charset="-122"/>
              </a:rPr>
              <a:t>A0</a:t>
            </a:r>
          </a:p>
        </p:txBody>
      </p:sp>
      <p:sp>
        <p:nvSpPr>
          <p:cNvPr id="87" name="Text Box 26"/>
          <p:cNvSpPr txBox="1">
            <a:spLocks noChangeArrowheads="1"/>
          </p:cNvSpPr>
          <p:nvPr/>
        </p:nvSpPr>
        <p:spPr bwMode="auto">
          <a:xfrm>
            <a:off x="1457325" y="3500438"/>
            <a:ext cx="3352800" cy="246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lnSpc>
                <a:spcPts val="1200"/>
              </a:lnSpc>
              <a:spcBef>
                <a:spcPct val="50000"/>
              </a:spcBef>
              <a:buSzTx/>
              <a:buFontTx/>
              <a:buNone/>
            </a:pPr>
            <a:r>
              <a:rPr lang="zh-CN" altLang="zh-CN" sz="2000">
                <a:solidFill>
                  <a:schemeClr val="accent2"/>
                </a:solidFill>
                <a:latin typeface="黑体" panose="02010609060101010101" pitchFamily="49" charset="-122"/>
                <a:ea typeface="黑体" panose="02010609060101010101" pitchFamily="49" charset="-122"/>
              </a:rPr>
              <a:t>0  0  0 </a:t>
            </a:r>
            <a:r>
              <a:rPr lang="zh-CN" altLang="zh-CN" sz="2000">
                <a:solidFill>
                  <a:schemeClr val="accent2"/>
                </a:solidFill>
                <a:latin typeface="Times New Roman" panose="02020603050405020304" pitchFamily="18" charset="0"/>
                <a:ea typeface="黑体" panose="02010609060101010101" pitchFamily="49" charset="-122"/>
              </a:rPr>
              <a:t>……</a:t>
            </a:r>
            <a:r>
              <a:rPr lang="zh-CN" altLang="zh-CN" sz="2000">
                <a:solidFill>
                  <a:schemeClr val="accent2"/>
                </a:solidFill>
                <a:latin typeface="黑体" panose="02010609060101010101" pitchFamily="49" charset="-122"/>
                <a:ea typeface="黑体" panose="02010609060101010101" pitchFamily="49" charset="-122"/>
              </a:rPr>
              <a:t> 0</a:t>
            </a:r>
          </a:p>
        </p:txBody>
      </p:sp>
      <p:sp>
        <p:nvSpPr>
          <p:cNvPr id="89" name="Text Box 28"/>
          <p:cNvSpPr txBox="1">
            <a:spLocks noChangeArrowheads="1"/>
          </p:cNvSpPr>
          <p:nvPr/>
        </p:nvSpPr>
        <p:spPr bwMode="auto">
          <a:xfrm>
            <a:off x="1457325" y="3957638"/>
            <a:ext cx="3313113" cy="246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lnSpc>
                <a:spcPts val="1200"/>
              </a:lnSpc>
              <a:spcBef>
                <a:spcPct val="50000"/>
              </a:spcBef>
              <a:buSzTx/>
              <a:buFontTx/>
              <a:buNone/>
            </a:pPr>
            <a:r>
              <a:rPr lang="zh-CN" altLang="zh-CN" sz="2000">
                <a:solidFill>
                  <a:schemeClr val="accent2"/>
                </a:solidFill>
                <a:latin typeface="黑体" panose="02010609060101010101" pitchFamily="49" charset="-122"/>
                <a:ea typeface="黑体" panose="02010609060101010101" pitchFamily="49" charset="-122"/>
              </a:rPr>
              <a:t>0  0  1 </a:t>
            </a:r>
            <a:r>
              <a:rPr lang="zh-CN" altLang="zh-CN" sz="2000">
                <a:solidFill>
                  <a:schemeClr val="accent2"/>
                </a:solidFill>
                <a:latin typeface="Times New Roman" panose="02020603050405020304" pitchFamily="18" charset="0"/>
                <a:ea typeface="黑体" panose="02010609060101010101" pitchFamily="49" charset="-122"/>
              </a:rPr>
              <a:t>……</a:t>
            </a:r>
            <a:r>
              <a:rPr lang="zh-CN" altLang="zh-CN" sz="2000">
                <a:solidFill>
                  <a:schemeClr val="accent2"/>
                </a:solidFill>
                <a:latin typeface="黑体" panose="02010609060101010101" pitchFamily="49" charset="-122"/>
                <a:ea typeface="黑体" panose="02010609060101010101" pitchFamily="49" charset="-122"/>
              </a:rPr>
              <a:t> 1</a:t>
            </a:r>
          </a:p>
        </p:txBody>
      </p:sp>
      <p:sp>
        <p:nvSpPr>
          <p:cNvPr id="90" name="Text Box 29"/>
          <p:cNvSpPr txBox="1">
            <a:spLocks noChangeArrowheads="1"/>
          </p:cNvSpPr>
          <p:nvPr/>
        </p:nvSpPr>
        <p:spPr bwMode="auto">
          <a:xfrm>
            <a:off x="1468438" y="4733925"/>
            <a:ext cx="3352800" cy="246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lnSpc>
                <a:spcPts val="1200"/>
              </a:lnSpc>
              <a:spcBef>
                <a:spcPct val="50000"/>
              </a:spcBef>
              <a:buSzTx/>
              <a:buFontTx/>
              <a:buNone/>
            </a:pPr>
            <a:r>
              <a:rPr lang="zh-CN" altLang="zh-CN" sz="2000">
                <a:solidFill>
                  <a:schemeClr val="accent2"/>
                </a:solidFill>
                <a:latin typeface="黑体" panose="02010609060101010101" pitchFamily="49" charset="-122"/>
                <a:ea typeface="黑体" panose="02010609060101010101" pitchFamily="49" charset="-122"/>
              </a:rPr>
              <a:t>0  1  1 </a:t>
            </a:r>
            <a:r>
              <a:rPr lang="zh-CN" altLang="zh-CN" sz="2000">
                <a:solidFill>
                  <a:schemeClr val="accent2"/>
                </a:solidFill>
                <a:latin typeface="Times New Roman" panose="02020603050405020304" pitchFamily="18" charset="0"/>
                <a:ea typeface="黑体" panose="02010609060101010101" pitchFamily="49" charset="-122"/>
              </a:rPr>
              <a:t>……</a:t>
            </a:r>
            <a:r>
              <a:rPr lang="zh-CN" altLang="zh-CN" sz="2000">
                <a:solidFill>
                  <a:schemeClr val="accent2"/>
                </a:solidFill>
                <a:latin typeface="黑体" panose="02010609060101010101" pitchFamily="49" charset="-122"/>
                <a:ea typeface="黑体" panose="02010609060101010101" pitchFamily="49" charset="-122"/>
              </a:rPr>
              <a:t> 1</a:t>
            </a:r>
          </a:p>
        </p:txBody>
      </p:sp>
      <p:sp>
        <p:nvSpPr>
          <p:cNvPr id="91" name="Text Box 30"/>
          <p:cNvSpPr txBox="1">
            <a:spLocks noChangeArrowheads="1"/>
          </p:cNvSpPr>
          <p:nvPr/>
        </p:nvSpPr>
        <p:spPr bwMode="auto">
          <a:xfrm>
            <a:off x="1474788" y="5475288"/>
            <a:ext cx="2763837" cy="246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lnSpc>
                <a:spcPts val="1200"/>
              </a:lnSpc>
              <a:spcBef>
                <a:spcPct val="50000"/>
              </a:spcBef>
              <a:buSzTx/>
              <a:buFontTx/>
              <a:buNone/>
            </a:pPr>
            <a:r>
              <a:rPr lang="zh-CN" altLang="zh-CN" sz="2000">
                <a:solidFill>
                  <a:schemeClr val="accent2"/>
                </a:solidFill>
                <a:latin typeface="黑体" panose="02010609060101010101" pitchFamily="49" charset="-122"/>
                <a:ea typeface="黑体" panose="02010609060101010101" pitchFamily="49" charset="-122"/>
              </a:rPr>
              <a:t>1  0  1 </a:t>
            </a:r>
            <a:r>
              <a:rPr lang="zh-CN" altLang="zh-CN" sz="2000">
                <a:solidFill>
                  <a:schemeClr val="accent2"/>
                </a:solidFill>
                <a:latin typeface="Times New Roman" panose="02020603050405020304" pitchFamily="18" charset="0"/>
                <a:ea typeface="黑体" panose="02010609060101010101" pitchFamily="49" charset="-122"/>
              </a:rPr>
              <a:t>……</a:t>
            </a:r>
            <a:r>
              <a:rPr lang="zh-CN" altLang="zh-CN" sz="2000">
                <a:solidFill>
                  <a:schemeClr val="accent2"/>
                </a:solidFill>
                <a:latin typeface="黑体" panose="02010609060101010101" pitchFamily="49" charset="-122"/>
                <a:ea typeface="黑体" panose="02010609060101010101" pitchFamily="49" charset="-122"/>
              </a:rPr>
              <a:t> 1</a:t>
            </a:r>
          </a:p>
        </p:txBody>
      </p:sp>
      <p:sp>
        <p:nvSpPr>
          <p:cNvPr id="92" name="Text Box 31"/>
          <p:cNvSpPr txBox="1">
            <a:spLocks noChangeArrowheads="1"/>
          </p:cNvSpPr>
          <p:nvPr/>
        </p:nvSpPr>
        <p:spPr bwMode="auto">
          <a:xfrm>
            <a:off x="1468438" y="4343400"/>
            <a:ext cx="3352800" cy="246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lnSpc>
                <a:spcPts val="1200"/>
              </a:lnSpc>
              <a:spcBef>
                <a:spcPct val="50000"/>
              </a:spcBef>
              <a:buSzTx/>
              <a:buFontTx/>
              <a:buNone/>
            </a:pPr>
            <a:r>
              <a:rPr lang="zh-CN" altLang="zh-CN" sz="2000">
                <a:solidFill>
                  <a:schemeClr val="accent2"/>
                </a:solidFill>
                <a:latin typeface="黑体" panose="02010609060101010101" pitchFamily="49" charset="-122"/>
                <a:ea typeface="黑体" panose="02010609060101010101" pitchFamily="49" charset="-122"/>
              </a:rPr>
              <a:t>0  1  0 </a:t>
            </a:r>
            <a:r>
              <a:rPr lang="zh-CN" altLang="zh-CN" sz="2000">
                <a:solidFill>
                  <a:schemeClr val="accent2"/>
                </a:solidFill>
                <a:latin typeface="Times New Roman" panose="02020603050405020304" pitchFamily="18" charset="0"/>
                <a:ea typeface="黑体" panose="02010609060101010101" pitchFamily="49" charset="-122"/>
              </a:rPr>
              <a:t>……</a:t>
            </a:r>
            <a:r>
              <a:rPr lang="zh-CN" altLang="zh-CN" sz="2000">
                <a:solidFill>
                  <a:schemeClr val="accent2"/>
                </a:solidFill>
                <a:latin typeface="黑体" panose="02010609060101010101" pitchFamily="49" charset="-122"/>
                <a:ea typeface="黑体" panose="02010609060101010101" pitchFamily="49" charset="-122"/>
              </a:rPr>
              <a:t> 0</a:t>
            </a:r>
          </a:p>
        </p:txBody>
      </p:sp>
      <p:sp>
        <p:nvSpPr>
          <p:cNvPr id="93" name="Text Box 32"/>
          <p:cNvSpPr txBox="1">
            <a:spLocks noChangeArrowheads="1"/>
          </p:cNvSpPr>
          <p:nvPr/>
        </p:nvSpPr>
        <p:spPr bwMode="auto">
          <a:xfrm>
            <a:off x="1468438" y="5006975"/>
            <a:ext cx="3352800" cy="247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lnSpc>
                <a:spcPts val="1200"/>
              </a:lnSpc>
              <a:spcBef>
                <a:spcPct val="50000"/>
              </a:spcBef>
              <a:buSzTx/>
              <a:buFontTx/>
              <a:buNone/>
            </a:pPr>
            <a:r>
              <a:rPr lang="zh-CN" altLang="zh-CN" sz="2000">
                <a:solidFill>
                  <a:schemeClr val="accent2"/>
                </a:solidFill>
                <a:latin typeface="黑体" panose="02010609060101010101" pitchFamily="49" charset="-122"/>
                <a:ea typeface="黑体" panose="02010609060101010101" pitchFamily="49" charset="-122"/>
              </a:rPr>
              <a:t>1  0  0 </a:t>
            </a:r>
            <a:r>
              <a:rPr lang="zh-CN" altLang="zh-CN" sz="2000">
                <a:solidFill>
                  <a:schemeClr val="accent2"/>
                </a:solidFill>
                <a:latin typeface="Times New Roman" panose="02020603050405020304" pitchFamily="18" charset="0"/>
                <a:ea typeface="黑体" panose="02010609060101010101" pitchFamily="49" charset="-122"/>
              </a:rPr>
              <a:t>……</a:t>
            </a:r>
            <a:r>
              <a:rPr lang="zh-CN" altLang="zh-CN" sz="2000">
                <a:solidFill>
                  <a:schemeClr val="accent2"/>
                </a:solidFill>
                <a:latin typeface="黑体" panose="02010609060101010101" pitchFamily="49" charset="-122"/>
                <a:ea typeface="黑体" panose="02010609060101010101" pitchFamily="49" charset="-122"/>
              </a:rPr>
              <a:t> 0</a:t>
            </a:r>
          </a:p>
        </p:txBody>
      </p:sp>
      <p:sp>
        <p:nvSpPr>
          <p:cNvPr id="94" name="Text Box 33"/>
          <p:cNvSpPr txBox="1">
            <a:spLocks noChangeArrowheads="1"/>
          </p:cNvSpPr>
          <p:nvPr/>
        </p:nvSpPr>
        <p:spPr bwMode="auto">
          <a:xfrm>
            <a:off x="1468438" y="5751513"/>
            <a:ext cx="3352800" cy="246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lnSpc>
                <a:spcPts val="1200"/>
              </a:lnSpc>
              <a:spcBef>
                <a:spcPct val="50000"/>
              </a:spcBef>
              <a:buSzTx/>
              <a:buFontTx/>
              <a:buNone/>
            </a:pPr>
            <a:r>
              <a:rPr lang="zh-CN" altLang="zh-CN" sz="2000">
                <a:solidFill>
                  <a:schemeClr val="accent2"/>
                </a:solidFill>
                <a:latin typeface="黑体" panose="02010609060101010101" pitchFamily="49" charset="-122"/>
                <a:ea typeface="黑体" panose="02010609060101010101" pitchFamily="49" charset="-122"/>
              </a:rPr>
              <a:t>1  1  0 </a:t>
            </a:r>
            <a:r>
              <a:rPr lang="zh-CN" altLang="zh-CN" sz="2000">
                <a:solidFill>
                  <a:schemeClr val="accent2"/>
                </a:solidFill>
                <a:latin typeface="Times New Roman" panose="02020603050405020304" pitchFamily="18" charset="0"/>
                <a:ea typeface="黑体" panose="02010609060101010101" pitchFamily="49" charset="-122"/>
              </a:rPr>
              <a:t>……</a:t>
            </a:r>
            <a:r>
              <a:rPr lang="zh-CN" altLang="zh-CN" sz="2000">
                <a:solidFill>
                  <a:schemeClr val="accent2"/>
                </a:solidFill>
                <a:latin typeface="黑体" panose="02010609060101010101" pitchFamily="49" charset="-122"/>
                <a:ea typeface="黑体" panose="02010609060101010101" pitchFamily="49" charset="-122"/>
              </a:rPr>
              <a:t> 0</a:t>
            </a:r>
          </a:p>
        </p:txBody>
      </p:sp>
      <p:sp>
        <p:nvSpPr>
          <p:cNvPr id="95" name="Text Box 34"/>
          <p:cNvSpPr txBox="1">
            <a:spLocks noChangeArrowheads="1"/>
          </p:cNvSpPr>
          <p:nvPr/>
        </p:nvSpPr>
        <p:spPr bwMode="auto">
          <a:xfrm>
            <a:off x="1504950" y="6142038"/>
            <a:ext cx="3352800" cy="246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lnSpc>
                <a:spcPts val="1200"/>
              </a:lnSpc>
              <a:spcBef>
                <a:spcPct val="50000"/>
              </a:spcBef>
              <a:buSzTx/>
              <a:buFontTx/>
              <a:buNone/>
            </a:pPr>
            <a:r>
              <a:rPr lang="zh-CN" altLang="zh-CN" sz="2000">
                <a:solidFill>
                  <a:schemeClr val="accent2"/>
                </a:solidFill>
                <a:latin typeface="黑体" panose="02010609060101010101" pitchFamily="49" charset="-122"/>
                <a:ea typeface="黑体" panose="02010609060101010101" pitchFamily="49" charset="-122"/>
              </a:rPr>
              <a:t>1  1  1 </a:t>
            </a:r>
            <a:r>
              <a:rPr lang="zh-CN" altLang="zh-CN" sz="2000">
                <a:solidFill>
                  <a:schemeClr val="accent2"/>
                </a:solidFill>
                <a:latin typeface="Times New Roman" panose="02020603050405020304" pitchFamily="18" charset="0"/>
                <a:ea typeface="黑体" panose="02010609060101010101" pitchFamily="49" charset="-122"/>
              </a:rPr>
              <a:t>……</a:t>
            </a:r>
            <a:r>
              <a:rPr lang="zh-CN" altLang="zh-CN" sz="2000">
                <a:solidFill>
                  <a:schemeClr val="accent2"/>
                </a:solidFill>
                <a:latin typeface="黑体" panose="02010609060101010101" pitchFamily="49" charset="-122"/>
                <a:ea typeface="黑体" panose="02010609060101010101" pitchFamily="49" charset="-122"/>
              </a:rPr>
              <a:t> 1</a:t>
            </a:r>
          </a:p>
        </p:txBody>
      </p:sp>
      <p:grpSp>
        <p:nvGrpSpPr>
          <p:cNvPr id="96" name="Group 35"/>
          <p:cNvGrpSpPr>
            <a:grpSpLocks/>
          </p:cNvGrpSpPr>
          <p:nvPr/>
        </p:nvGrpSpPr>
        <p:grpSpPr bwMode="auto">
          <a:xfrm>
            <a:off x="1238250" y="3663950"/>
            <a:ext cx="228600" cy="304800"/>
            <a:chOff x="0" y="0"/>
            <a:chExt cx="144" cy="192"/>
          </a:xfrm>
        </p:grpSpPr>
        <p:sp>
          <p:nvSpPr>
            <p:cNvPr id="34860" name="Line 36"/>
            <p:cNvSpPr>
              <a:spLocks noChangeShapeType="1"/>
            </p:cNvSpPr>
            <p:nvPr/>
          </p:nvSpPr>
          <p:spPr bwMode="auto">
            <a:xfrm flipH="1">
              <a:off x="0" y="0"/>
              <a:ext cx="144" cy="9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61" name="Line 37"/>
            <p:cNvSpPr>
              <a:spLocks noChangeShapeType="1"/>
            </p:cNvSpPr>
            <p:nvPr/>
          </p:nvSpPr>
          <p:spPr bwMode="auto">
            <a:xfrm>
              <a:off x="0" y="96"/>
              <a:ext cx="144" cy="9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9" name="Group 38"/>
          <p:cNvGrpSpPr>
            <a:grpSpLocks/>
          </p:cNvGrpSpPr>
          <p:nvPr/>
        </p:nvGrpSpPr>
        <p:grpSpPr bwMode="auto">
          <a:xfrm>
            <a:off x="1220788" y="4405313"/>
            <a:ext cx="228600" cy="304800"/>
            <a:chOff x="0" y="0"/>
            <a:chExt cx="144" cy="192"/>
          </a:xfrm>
        </p:grpSpPr>
        <p:sp>
          <p:nvSpPr>
            <p:cNvPr id="34858" name="Line 39"/>
            <p:cNvSpPr>
              <a:spLocks noChangeShapeType="1"/>
            </p:cNvSpPr>
            <p:nvPr/>
          </p:nvSpPr>
          <p:spPr bwMode="auto">
            <a:xfrm flipH="1">
              <a:off x="0" y="0"/>
              <a:ext cx="144" cy="9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59" name="Line 40"/>
            <p:cNvSpPr>
              <a:spLocks noChangeShapeType="1"/>
            </p:cNvSpPr>
            <p:nvPr/>
          </p:nvSpPr>
          <p:spPr bwMode="auto">
            <a:xfrm>
              <a:off x="0" y="96"/>
              <a:ext cx="144" cy="9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 name="Group 41"/>
          <p:cNvGrpSpPr>
            <a:grpSpLocks/>
          </p:cNvGrpSpPr>
          <p:nvPr/>
        </p:nvGrpSpPr>
        <p:grpSpPr bwMode="auto">
          <a:xfrm>
            <a:off x="1239838" y="5083175"/>
            <a:ext cx="228600" cy="304800"/>
            <a:chOff x="0" y="0"/>
            <a:chExt cx="144" cy="192"/>
          </a:xfrm>
        </p:grpSpPr>
        <p:sp>
          <p:nvSpPr>
            <p:cNvPr id="34856" name="Line 42"/>
            <p:cNvSpPr>
              <a:spLocks noChangeShapeType="1"/>
            </p:cNvSpPr>
            <p:nvPr/>
          </p:nvSpPr>
          <p:spPr bwMode="auto">
            <a:xfrm flipH="1">
              <a:off x="0" y="0"/>
              <a:ext cx="144" cy="9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57" name="Line 43"/>
            <p:cNvSpPr>
              <a:spLocks noChangeShapeType="1"/>
            </p:cNvSpPr>
            <p:nvPr/>
          </p:nvSpPr>
          <p:spPr bwMode="auto">
            <a:xfrm>
              <a:off x="0" y="96"/>
              <a:ext cx="144" cy="9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5" name="Group 44"/>
          <p:cNvGrpSpPr>
            <a:grpSpLocks/>
          </p:cNvGrpSpPr>
          <p:nvPr/>
        </p:nvGrpSpPr>
        <p:grpSpPr bwMode="auto">
          <a:xfrm>
            <a:off x="1241425" y="5873750"/>
            <a:ext cx="228600" cy="304800"/>
            <a:chOff x="0" y="0"/>
            <a:chExt cx="144" cy="192"/>
          </a:xfrm>
        </p:grpSpPr>
        <p:sp>
          <p:nvSpPr>
            <p:cNvPr id="34854" name="Line 45"/>
            <p:cNvSpPr>
              <a:spLocks noChangeShapeType="1"/>
            </p:cNvSpPr>
            <p:nvPr/>
          </p:nvSpPr>
          <p:spPr bwMode="auto">
            <a:xfrm flipH="1">
              <a:off x="0" y="0"/>
              <a:ext cx="144" cy="9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55" name="Line 46"/>
            <p:cNvSpPr>
              <a:spLocks noChangeShapeType="1"/>
            </p:cNvSpPr>
            <p:nvPr/>
          </p:nvSpPr>
          <p:spPr bwMode="auto">
            <a:xfrm>
              <a:off x="0" y="96"/>
              <a:ext cx="144" cy="9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08" name="Text Box 47"/>
          <p:cNvSpPr txBox="1">
            <a:spLocks noChangeArrowheads="1"/>
          </p:cNvSpPr>
          <p:nvPr/>
        </p:nvSpPr>
        <p:spPr bwMode="auto">
          <a:xfrm>
            <a:off x="1519238" y="2733675"/>
            <a:ext cx="776287"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solidFill>
                  <a:schemeClr val="accent2"/>
                </a:solidFill>
                <a:latin typeface="黑体" panose="02010609060101010101" pitchFamily="49" charset="-122"/>
                <a:ea typeface="黑体" panose="02010609060101010101" pitchFamily="49" charset="-122"/>
              </a:rPr>
              <a:t>片选 </a:t>
            </a:r>
          </a:p>
        </p:txBody>
      </p:sp>
      <p:sp>
        <p:nvSpPr>
          <p:cNvPr id="109" name="Text Box 48"/>
          <p:cNvSpPr txBox="1">
            <a:spLocks noChangeArrowheads="1"/>
          </p:cNvSpPr>
          <p:nvPr/>
        </p:nvSpPr>
        <p:spPr bwMode="auto">
          <a:xfrm>
            <a:off x="2257425" y="2735263"/>
            <a:ext cx="17526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solidFill>
                  <a:schemeClr val="accent2"/>
                </a:solidFill>
                <a:latin typeface="黑体" panose="02010609060101010101" pitchFamily="49" charset="-122"/>
                <a:ea typeface="黑体" panose="02010609060101010101" pitchFamily="49" charset="-122"/>
              </a:rPr>
              <a:t>片内地址 </a:t>
            </a:r>
          </a:p>
        </p:txBody>
      </p:sp>
      <p:sp>
        <p:nvSpPr>
          <p:cNvPr id="110" name="Line 49"/>
          <p:cNvSpPr>
            <a:spLocks noChangeShapeType="1"/>
          </p:cNvSpPr>
          <p:nvPr/>
        </p:nvSpPr>
        <p:spPr bwMode="auto">
          <a:xfrm>
            <a:off x="1620838" y="4514850"/>
            <a:ext cx="0" cy="228600"/>
          </a:xfrm>
          <a:prstGeom prst="line">
            <a:avLst/>
          </a:prstGeom>
          <a:noFill/>
          <a:ln w="1905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1" name="Line 50"/>
          <p:cNvSpPr>
            <a:spLocks noChangeShapeType="1"/>
          </p:cNvSpPr>
          <p:nvPr/>
        </p:nvSpPr>
        <p:spPr bwMode="auto">
          <a:xfrm>
            <a:off x="1609725" y="3719513"/>
            <a:ext cx="0" cy="228600"/>
          </a:xfrm>
          <a:prstGeom prst="line">
            <a:avLst/>
          </a:prstGeom>
          <a:noFill/>
          <a:ln w="1905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 name="Line 51"/>
          <p:cNvSpPr>
            <a:spLocks noChangeShapeType="1"/>
          </p:cNvSpPr>
          <p:nvPr/>
        </p:nvSpPr>
        <p:spPr bwMode="auto">
          <a:xfrm>
            <a:off x="1620838" y="5187950"/>
            <a:ext cx="0" cy="228600"/>
          </a:xfrm>
          <a:prstGeom prst="line">
            <a:avLst/>
          </a:prstGeom>
          <a:noFill/>
          <a:ln w="1905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 name="Line 52"/>
          <p:cNvSpPr>
            <a:spLocks noChangeShapeType="1"/>
          </p:cNvSpPr>
          <p:nvPr/>
        </p:nvSpPr>
        <p:spPr bwMode="auto">
          <a:xfrm>
            <a:off x="1620838" y="5930900"/>
            <a:ext cx="0" cy="228600"/>
          </a:xfrm>
          <a:prstGeom prst="line">
            <a:avLst/>
          </a:prstGeom>
          <a:noFill/>
          <a:ln w="1905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7" name="Text Box 21"/>
          <p:cNvSpPr txBox="1">
            <a:spLocks noChangeArrowheads="1"/>
          </p:cNvSpPr>
          <p:nvPr/>
        </p:nvSpPr>
        <p:spPr bwMode="auto">
          <a:xfrm>
            <a:off x="6345238" y="4683065"/>
            <a:ext cx="65563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en-US" altLang="zh-CN" sz="2000" dirty="0">
                <a:solidFill>
                  <a:schemeClr val="accent2"/>
                </a:solidFill>
                <a:latin typeface="黑体" panose="02010609060101010101" pitchFamily="49" charset="-122"/>
                <a:ea typeface="黑体" panose="02010609060101010101" pitchFamily="49" charset="-122"/>
              </a:rPr>
              <a:t>4KB</a:t>
            </a:r>
            <a:endParaRPr lang="zh-CN" altLang="zh-CN" sz="2000" dirty="0">
              <a:solidFill>
                <a:schemeClr val="accent2"/>
              </a:solidFill>
              <a:latin typeface="黑体" panose="02010609060101010101" pitchFamily="49" charset="-122"/>
              <a:ea typeface="黑体" panose="02010609060101010101" pitchFamily="49" charset="-122"/>
            </a:endParaRPr>
          </a:p>
        </p:txBody>
      </p:sp>
      <p:sp>
        <p:nvSpPr>
          <p:cNvPr id="59" name="Text Box 2"/>
          <p:cNvSpPr txBox="1">
            <a:spLocks noChangeArrowheads="1"/>
          </p:cNvSpPr>
          <p:nvPr/>
        </p:nvSpPr>
        <p:spPr bwMode="auto">
          <a:xfrm>
            <a:off x="3717925" y="2744187"/>
            <a:ext cx="5522912"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lnSpc>
                <a:spcPct val="120000"/>
              </a:lnSpc>
              <a:spcBef>
                <a:spcPct val="50000"/>
              </a:spcBef>
              <a:buSzTx/>
              <a:buFontTx/>
              <a:buNone/>
            </a:pPr>
            <a:r>
              <a:rPr lang="zh-CN" altLang="zh-CN" sz="2000" dirty="0">
                <a:latin typeface="黑体" panose="02010609060101010101" pitchFamily="49" charset="-122"/>
                <a:ea typeface="黑体" panose="02010609060101010101" pitchFamily="49" charset="-122"/>
              </a:rPr>
              <a:t>低位地址分配给芯片，高位地址形成片选逻辑。</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lide(from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slide(from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2"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slide(fromRight)">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2"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slide(fromRight)">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2"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ipe(right)">
                                      <p:cBhvr>
                                        <p:cTn id="32" dur="500"/>
                                        <p:tgtEl>
                                          <p:spTgt spid="8"/>
                                        </p:tgtEl>
                                      </p:cBhvr>
                                    </p:animEffect>
                                  </p:childTnLst>
                                </p:cTn>
                              </p:par>
                            </p:childTnLst>
                          </p:cTn>
                        </p:par>
                        <p:par>
                          <p:cTn id="33" fill="hold">
                            <p:stCondLst>
                              <p:cond delay="500"/>
                            </p:stCondLst>
                            <p:childTnLst>
                              <p:par>
                                <p:cTn id="34" presetID="12" presetClass="entr" presetSubtype="4" fill="hold" grpId="0" nodeType="after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slide(fromBottom)">
                                      <p:cBhvr>
                                        <p:cTn id="36" dur="500"/>
                                        <p:tgtEl>
                                          <p:spTgt spid="9"/>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2" fill="hold" grpId="0" nodeType="click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wipe(right)">
                                      <p:cBhvr>
                                        <p:cTn id="41" dur="500"/>
                                        <p:tgtEl>
                                          <p:spTgt spid="10"/>
                                        </p:tgtEl>
                                      </p:cBhvr>
                                    </p:animEffect>
                                  </p:childTnLst>
                                </p:cTn>
                              </p:par>
                            </p:childTnLst>
                          </p:cTn>
                        </p:par>
                        <p:par>
                          <p:cTn id="42" fill="hold">
                            <p:stCondLst>
                              <p:cond delay="500"/>
                            </p:stCondLst>
                            <p:childTnLst>
                              <p:par>
                                <p:cTn id="43" presetID="12" presetClass="entr" presetSubtype="4" fill="hold" grpId="0" nodeType="afterEffect">
                                  <p:stCondLst>
                                    <p:cond delay="0"/>
                                  </p:stCondLst>
                                  <p:childTnLst>
                                    <p:set>
                                      <p:cBhvr>
                                        <p:cTn id="44" dur="1" fill="hold">
                                          <p:stCondLst>
                                            <p:cond delay="0"/>
                                          </p:stCondLst>
                                        </p:cTn>
                                        <p:tgtEl>
                                          <p:spTgt spid="11"/>
                                        </p:tgtEl>
                                        <p:attrNameLst>
                                          <p:attrName>style.visibility</p:attrName>
                                        </p:attrNameLst>
                                      </p:cBhvr>
                                      <p:to>
                                        <p:strVal val="visible"/>
                                      </p:to>
                                    </p:set>
                                    <p:animEffect transition="in" filter="slide(fromBottom)">
                                      <p:cBhvr>
                                        <p:cTn id="45" dur="500"/>
                                        <p:tgtEl>
                                          <p:spTgt spid="11"/>
                                        </p:tgtEl>
                                      </p:cBhvr>
                                    </p:animEffect>
                                  </p:childTnLst>
                                </p:cTn>
                              </p:par>
                            </p:childTnLst>
                          </p:cTn>
                        </p:par>
                      </p:childTnLst>
                    </p:cTn>
                  </p:par>
                  <p:par>
                    <p:cTn id="46" fill="hold">
                      <p:stCondLst>
                        <p:cond delay="indefinite"/>
                      </p:stCondLst>
                      <p:childTnLst>
                        <p:par>
                          <p:cTn id="47" fill="hold">
                            <p:stCondLst>
                              <p:cond delay="0"/>
                            </p:stCondLst>
                            <p:childTnLst>
                              <p:par>
                                <p:cTn id="48" presetID="12" presetClass="entr" presetSubtype="8" fill="hold" grpId="0" nodeType="clickEffect">
                                  <p:stCondLst>
                                    <p:cond delay="0"/>
                                  </p:stCondLst>
                                  <p:childTnLst>
                                    <p:set>
                                      <p:cBhvr>
                                        <p:cTn id="49" dur="1" fill="hold">
                                          <p:stCondLst>
                                            <p:cond delay="0"/>
                                          </p:stCondLst>
                                        </p:cTn>
                                        <p:tgtEl>
                                          <p:spTgt spid="12"/>
                                        </p:tgtEl>
                                        <p:attrNameLst>
                                          <p:attrName>style.visibility</p:attrName>
                                        </p:attrNameLst>
                                      </p:cBhvr>
                                      <p:to>
                                        <p:strVal val="visible"/>
                                      </p:to>
                                    </p:set>
                                    <p:animEffect transition="in" filter="slide(fromLeft)">
                                      <p:cBhvr>
                                        <p:cTn id="50" dur="500"/>
                                        <p:tgtEl>
                                          <p:spTgt spid="12"/>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grpId="0" nodeType="clickEffect">
                                  <p:stCondLst>
                                    <p:cond delay="0"/>
                                  </p:stCondLst>
                                  <p:childTnLst>
                                    <p:set>
                                      <p:cBhvr>
                                        <p:cTn id="54" dur="1" fill="hold">
                                          <p:stCondLst>
                                            <p:cond delay="0"/>
                                          </p:stCondLst>
                                        </p:cTn>
                                        <p:tgtEl>
                                          <p:spTgt spid="83"/>
                                        </p:tgtEl>
                                        <p:attrNameLst>
                                          <p:attrName>style.visibility</p:attrName>
                                        </p:attrNameLst>
                                      </p:cBhvr>
                                      <p:to>
                                        <p:strVal val="visible"/>
                                      </p:to>
                                    </p:set>
                                    <p:animEffect transition="in" filter="wipe(down)">
                                      <p:cBhvr>
                                        <p:cTn id="55" dur="500"/>
                                        <p:tgtEl>
                                          <p:spTgt spid="83"/>
                                        </p:tgtEl>
                                      </p:cBhvr>
                                    </p:animEffect>
                                  </p:childTnLst>
                                </p:cTn>
                              </p:par>
                            </p:childTnLst>
                          </p:cTn>
                        </p:par>
                      </p:childTnLst>
                    </p:cTn>
                  </p:par>
                  <p:par>
                    <p:cTn id="56" fill="hold">
                      <p:stCondLst>
                        <p:cond delay="indefinite"/>
                      </p:stCondLst>
                      <p:childTnLst>
                        <p:par>
                          <p:cTn id="57" fill="hold">
                            <p:stCondLst>
                              <p:cond delay="0"/>
                            </p:stCondLst>
                            <p:childTnLst>
                              <p:par>
                                <p:cTn id="58" presetID="23" presetClass="entr" presetSubtype="32" fill="hold" nodeType="clickEffect">
                                  <p:stCondLst>
                                    <p:cond delay="0"/>
                                  </p:stCondLst>
                                  <p:childTnLst>
                                    <p:set>
                                      <p:cBhvr>
                                        <p:cTn id="59" dur="1" fill="hold">
                                          <p:stCondLst>
                                            <p:cond delay="0"/>
                                          </p:stCondLst>
                                        </p:cTn>
                                        <p:tgtEl>
                                          <p:spTgt spid="64"/>
                                        </p:tgtEl>
                                        <p:attrNameLst>
                                          <p:attrName>style.visibility</p:attrName>
                                        </p:attrNameLst>
                                      </p:cBhvr>
                                      <p:to>
                                        <p:strVal val="visible"/>
                                      </p:to>
                                    </p:set>
                                    <p:anim calcmode="lin" valueType="num">
                                      <p:cBhvr>
                                        <p:cTn id="60" dur="500" fill="hold"/>
                                        <p:tgtEl>
                                          <p:spTgt spid="64"/>
                                        </p:tgtEl>
                                        <p:attrNameLst>
                                          <p:attrName>ppt_w</p:attrName>
                                        </p:attrNameLst>
                                      </p:cBhvr>
                                      <p:tavLst>
                                        <p:tav tm="0">
                                          <p:val>
                                            <p:strVal val="4*#ppt_w"/>
                                          </p:val>
                                        </p:tav>
                                        <p:tav tm="100000">
                                          <p:val>
                                            <p:strVal val="#ppt_w"/>
                                          </p:val>
                                        </p:tav>
                                      </p:tavLst>
                                    </p:anim>
                                    <p:anim calcmode="lin" valueType="num">
                                      <p:cBhvr>
                                        <p:cTn id="61" dur="500" fill="hold"/>
                                        <p:tgtEl>
                                          <p:spTgt spid="64"/>
                                        </p:tgtEl>
                                        <p:attrNameLst>
                                          <p:attrName>ppt_h</p:attrName>
                                        </p:attrNameLst>
                                      </p:cBhvr>
                                      <p:tavLst>
                                        <p:tav tm="0">
                                          <p:val>
                                            <p:strVal val="4*#ppt_h"/>
                                          </p:val>
                                        </p:tav>
                                        <p:tav tm="100000">
                                          <p:val>
                                            <p:strVal val="#ppt_h"/>
                                          </p:val>
                                        </p:tav>
                                      </p:tavLst>
                                    </p:anim>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85"/>
                                        </p:tgtEl>
                                        <p:attrNameLst>
                                          <p:attrName>style.visibility</p:attrName>
                                        </p:attrNameLst>
                                      </p:cBhvr>
                                      <p:to>
                                        <p:strVal val="visible"/>
                                      </p:to>
                                    </p:set>
                                    <p:animEffect transition="in" filter="wipe(left)">
                                      <p:cBhvr>
                                        <p:cTn id="66" dur="500"/>
                                        <p:tgtEl>
                                          <p:spTgt spid="85"/>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22" presetClass="entr" presetSubtype="4" fill="hold" grpId="0" nodeType="clickEffect">
                                  <p:stCondLst>
                                    <p:cond delay="0"/>
                                  </p:stCondLst>
                                  <p:childTnLst>
                                    <p:set>
                                      <p:cBhvr>
                                        <p:cTn id="70" dur="1" fill="hold">
                                          <p:stCondLst>
                                            <p:cond delay="0"/>
                                          </p:stCondLst>
                                        </p:cTn>
                                        <p:tgtEl>
                                          <p:spTgt spid="67"/>
                                        </p:tgtEl>
                                        <p:attrNameLst>
                                          <p:attrName>style.visibility</p:attrName>
                                        </p:attrNameLst>
                                      </p:cBhvr>
                                      <p:to>
                                        <p:strVal val="visible"/>
                                      </p:to>
                                    </p:set>
                                    <p:animEffect transition="in" filter="wipe(down)">
                                      <p:cBhvr>
                                        <p:cTn id="71" dur="500"/>
                                        <p:tgtEl>
                                          <p:spTgt spid="67"/>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4" fill="hold" grpId="0" nodeType="clickEffect">
                                  <p:stCondLst>
                                    <p:cond delay="0"/>
                                  </p:stCondLst>
                                  <p:childTnLst>
                                    <p:set>
                                      <p:cBhvr>
                                        <p:cTn id="75" dur="1" fill="hold">
                                          <p:stCondLst>
                                            <p:cond delay="0"/>
                                          </p:stCondLst>
                                        </p:cTn>
                                        <p:tgtEl>
                                          <p:spTgt spid="86"/>
                                        </p:tgtEl>
                                        <p:attrNameLst>
                                          <p:attrName>style.visibility</p:attrName>
                                        </p:attrNameLst>
                                      </p:cBhvr>
                                      <p:to>
                                        <p:strVal val="visible"/>
                                      </p:to>
                                    </p:set>
                                    <p:animEffect transition="in" filter="wipe(down)">
                                      <p:cBhvr>
                                        <p:cTn id="76" dur="500"/>
                                        <p:tgtEl>
                                          <p:spTgt spid="86"/>
                                        </p:tgtEl>
                                      </p:cBhvr>
                                    </p:animEffect>
                                  </p:childTnLst>
                                </p:cTn>
                              </p:par>
                            </p:childTnLst>
                          </p:cTn>
                        </p:par>
                      </p:childTnLst>
                    </p:cTn>
                  </p:par>
                  <p:par>
                    <p:cTn id="77" fill="hold">
                      <p:stCondLst>
                        <p:cond delay="indefinite"/>
                      </p:stCondLst>
                      <p:childTnLst>
                        <p:par>
                          <p:cTn id="78" fill="hold">
                            <p:stCondLst>
                              <p:cond delay="0"/>
                            </p:stCondLst>
                            <p:childTnLst>
                              <p:par>
                                <p:cTn id="79" presetID="9" presetClass="entr" presetSubtype="0" fill="hold" grpId="0" nodeType="clickEffect">
                                  <p:stCondLst>
                                    <p:cond delay="0"/>
                                  </p:stCondLst>
                                  <p:childTnLst>
                                    <p:set>
                                      <p:cBhvr>
                                        <p:cTn id="80" dur="1" fill="hold">
                                          <p:stCondLst>
                                            <p:cond delay="0"/>
                                          </p:stCondLst>
                                        </p:cTn>
                                        <p:tgtEl>
                                          <p:spTgt spid="108"/>
                                        </p:tgtEl>
                                        <p:attrNameLst>
                                          <p:attrName>style.visibility</p:attrName>
                                        </p:attrNameLst>
                                      </p:cBhvr>
                                      <p:to>
                                        <p:strVal val="visible"/>
                                      </p:to>
                                    </p:set>
                                    <p:animEffect transition="in" filter="dissolve">
                                      <p:cBhvr>
                                        <p:cTn id="81" dur="500"/>
                                        <p:tgtEl>
                                          <p:spTgt spid="108"/>
                                        </p:tgtEl>
                                      </p:cBhvr>
                                    </p:animEffect>
                                  </p:childTnLst>
                                </p:cTn>
                              </p:par>
                            </p:childTnLst>
                          </p:cTn>
                        </p:par>
                      </p:childTnLst>
                    </p:cTn>
                  </p:par>
                  <p:par>
                    <p:cTn id="82" fill="hold">
                      <p:stCondLst>
                        <p:cond delay="indefinite"/>
                      </p:stCondLst>
                      <p:childTnLst>
                        <p:par>
                          <p:cTn id="83" fill="hold">
                            <p:stCondLst>
                              <p:cond delay="0"/>
                            </p:stCondLst>
                            <p:childTnLst>
                              <p:par>
                                <p:cTn id="84" presetID="9" presetClass="entr" presetSubtype="0" fill="hold" grpId="0" nodeType="clickEffect">
                                  <p:stCondLst>
                                    <p:cond delay="0"/>
                                  </p:stCondLst>
                                  <p:childTnLst>
                                    <p:set>
                                      <p:cBhvr>
                                        <p:cTn id="85" dur="1" fill="hold">
                                          <p:stCondLst>
                                            <p:cond delay="0"/>
                                          </p:stCondLst>
                                        </p:cTn>
                                        <p:tgtEl>
                                          <p:spTgt spid="109"/>
                                        </p:tgtEl>
                                        <p:attrNameLst>
                                          <p:attrName>style.visibility</p:attrName>
                                        </p:attrNameLst>
                                      </p:cBhvr>
                                      <p:to>
                                        <p:strVal val="visible"/>
                                      </p:to>
                                    </p:set>
                                    <p:animEffect transition="in" filter="dissolve">
                                      <p:cBhvr>
                                        <p:cTn id="86" dur="500"/>
                                        <p:tgtEl>
                                          <p:spTgt spid="109"/>
                                        </p:tgtEl>
                                      </p:cBhvr>
                                    </p:animEffect>
                                  </p:childTnLst>
                                </p:cTn>
                              </p:par>
                            </p:childTnLst>
                          </p:cTn>
                        </p:par>
                      </p:childTnLst>
                    </p:cTn>
                  </p:par>
                  <p:par>
                    <p:cTn id="87" fill="hold">
                      <p:stCondLst>
                        <p:cond delay="indefinite"/>
                      </p:stCondLst>
                      <p:childTnLst>
                        <p:par>
                          <p:cTn id="88" fill="hold">
                            <p:stCondLst>
                              <p:cond delay="0"/>
                            </p:stCondLst>
                            <p:childTnLst>
                              <p:par>
                                <p:cTn id="89" presetID="9" presetClass="entr" presetSubtype="0" fill="hold" grpId="0" nodeType="clickEffect">
                                  <p:stCondLst>
                                    <p:cond delay="0"/>
                                  </p:stCondLst>
                                  <p:childTnLst>
                                    <p:set>
                                      <p:cBhvr>
                                        <p:cTn id="90" dur="1" fill="hold">
                                          <p:stCondLst>
                                            <p:cond delay="0"/>
                                          </p:stCondLst>
                                        </p:cTn>
                                        <p:tgtEl>
                                          <p:spTgt spid="87"/>
                                        </p:tgtEl>
                                        <p:attrNameLst>
                                          <p:attrName>style.visibility</p:attrName>
                                        </p:attrNameLst>
                                      </p:cBhvr>
                                      <p:to>
                                        <p:strVal val="visible"/>
                                      </p:to>
                                    </p:set>
                                    <p:animEffect transition="in" filter="dissolve">
                                      <p:cBhvr>
                                        <p:cTn id="91" dur="500"/>
                                        <p:tgtEl>
                                          <p:spTgt spid="87"/>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1" fill="hold" grpId="0" nodeType="clickEffect">
                                  <p:stCondLst>
                                    <p:cond delay="0"/>
                                  </p:stCondLst>
                                  <p:childTnLst>
                                    <p:set>
                                      <p:cBhvr>
                                        <p:cTn id="95" dur="1" fill="hold">
                                          <p:stCondLst>
                                            <p:cond delay="0"/>
                                          </p:stCondLst>
                                        </p:cTn>
                                        <p:tgtEl>
                                          <p:spTgt spid="111"/>
                                        </p:tgtEl>
                                        <p:attrNameLst>
                                          <p:attrName>style.visibility</p:attrName>
                                        </p:attrNameLst>
                                      </p:cBhvr>
                                      <p:to>
                                        <p:strVal val="visible"/>
                                      </p:to>
                                    </p:set>
                                    <p:animEffect transition="in" filter="wipe(up)">
                                      <p:cBhvr>
                                        <p:cTn id="96" dur="500"/>
                                        <p:tgtEl>
                                          <p:spTgt spid="111"/>
                                        </p:tgtEl>
                                      </p:cBhvr>
                                    </p:animEffect>
                                  </p:childTnLst>
                                </p:cTn>
                              </p:par>
                            </p:childTnLst>
                          </p:cTn>
                        </p:par>
                        <p:par>
                          <p:cTn id="97" fill="hold">
                            <p:stCondLst>
                              <p:cond delay="500"/>
                            </p:stCondLst>
                            <p:childTnLst>
                              <p:par>
                                <p:cTn id="98" presetID="9" presetClass="entr" presetSubtype="0" fill="hold" grpId="0" nodeType="afterEffect">
                                  <p:stCondLst>
                                    <p:cond delay="0"/>
                                  </p:stCondLst>
                                  <p:childTnLst>
                                    <p:set>
                                      <p:cBhvr>
                                        <p:cTn id="99" dur="1" fill="hold">
                                          <p:stCondLst>
                                            <p:cond delay="0"/>
                                          </p:stCondLst>
                                        </p:cTn>
                                        <p:tgtEl>
                                          <p:spTgt spid="89"/>
                                        </p:tgtEl>
                                        <p:attrNameLst>
                                          <p:attrName>style.visibility</p:attrName>
                                        </p:attrNameLst>
                                      </p:cBhvr>
                                      <p:to>
                                        <p:strVal val="visible"/>
                                      </p:to>
                                    </p:set>
                                    <p:animEffect transition="in" filter="dissolve">
                                      <p:cBhvr>
                                        <p:cTn id="100" dur="500"/>
                                        <p:tgtEl>
                                          <p:spTgt spid="89"/>
                                        </p:tgtEl>
                                      </p:cBhvr>
                                    </p:animEffect>
                                  </p:childTnLst>
                                </p:cTn>
                              </p:par>
                            </p:childTnLst>
                          </p:cTn>
                        </p:par>
                      </p:childTnLst>
                    </p:cTn>
                  </p:par>
                  <p:par>
                    <p:cTn id="101" fill="hold">
                      <p:stCondLst>
                        <p:cond delay="indefinite"/>
                      </p:stCondLst>
                      <p:childTnLst>
                        <p:par>
                          <p:cTn id="102" fill="hold">
                            <p:stCondLst>
                              <p:cond delay="0"/>
                            </p:stCondLst>
                            <p:childTnLst>
                              <p:par>
                                <p:cTn id="103" presetID="22" presetClass="entr" presetSubtype="2" fill="hold" nodeType="clickEffect">
                                  <p:stCondLst>
                                    <p:cond delay="0"/>
                                  </p:stCondLst>
                                  <p:childTnLst>
                                    <p:set>
                                      <p:cBhvr>
                                        <p:cTn id="104" dur="1" fill="hold">
                                          <p:stCondLst>
                                            <p:cond delay="0"/>
                                          </p:stCondLst>
                                        </p:cTn>
                                        <p:tgtEl>
                                          <p:spTgt spid="96"/>
                                        </p:tgtEl>
                                        <p:attrNameLst>
                                          <p:attrName>style.visibility</p:attrName>
                                        </p:attrNameLst>
                                      </p:cBhvr>
                                      <p:to>
                                        <p:strVal val="visible"/>
                                      </p:to>
                                    </p:set>
                                    <p:animEffect transition="in" filter="wipe(right)">
                                      <p:cBhvr>
                                        <p:cTn id="105" dur="500"/>
                                        <p:tgtEl>
                                          <p:spTgt spid="96"/>
                                        </p:tgtEl>
                                      </p:cBhvr>
                                    </p:animEffect>
                                  </p:childTnLst>
                                </p:cTn>
                              </p:par>
                            </p:childTnLst>
                          </p:cTn>
                        </p:par>
                      </p:childTnLst>
                    </p:cTn>
                  </p:par>
                  <p:par>
                    <p:cTn id="106" fill="hold">
                      <p:stCondLst>
                        <p:cond delay="indefinite"/>
                      </p:stCondLst>
                      <p:childTnLst>
                        <p:par>
                          <p:cTn id="107" fill="hold">
                            <p:stCondLst>
                              <p:cond delay="0"/>
                            </p:stCondLst>
                            <p:childTnLst>
                              <p:par>
                                <p:cTn id="108" presetID="9" presetClass="entr" presetSubtype="0" fill="hold" grpId="0" nodeType="clickEffect">
                                  <p:stCondLst>
                                    <p:cond delay="0"/>
                                  </p:stCondLst>
                                  <p:childTnLst>
                                    <p:set>
                                      <p:cBhvr>
                                        <p:cTn id="109" dur="1" fill="hold">
                                          <p:stCondLst>
                                            <p:cond delay="0"/>
                                          </p:stCondLst>
                                        </p:cTn>
                                        <p:tgtEl>
                                          <p:spTgt spid="92"/>
                                        </p:tgtEl>
                                        <p:attrNameLst>
                                          <p:attrName>style.visibility</p:attrName>
                                        </p:attrNameLst>
                                      </p:cBhvr>
                                      <p:to>
                                        <p:strVal val="visible"/>
                                      </p:to>
                                    </p:set>
                                    <p:animEffect transition="in" filter="dissolve">
                                      <p:cBhvr>
                                        <p:cTn id="110" dur="500"/>
                                        <p:tgtEl>
                                          <p:spTgt spid="92"/>
                                        </p:tgtEl>
                                      </p:cBhvr>
                                    </p:animEffect>
                                  </p:childTnLst>
                                </p:cTn>
                              </p:par>
                            </p:childTnLst>
                          </p:cTn>
                        </p:par>
                      </p:childTnLst>
                    </p:cTn>
                  </p:par>
                  <p:par>
                    <p:cTn id="111" fill="hold">
                      <p:stCondLst>
                        <p:cond delay="indefinite"/>
                      </p:stCondLst>
                      <p:childTnLst>
                        <p:par>
                          <p:cTn id="112" fill="hold">
                            <p:stCondLst>
                              <p:cond delay="0"/>
                            </p:stCondLst>
                            <p:childTnLst>
                              <p:par>
                                <p:cTn id="113" presetID="22" presetClass="entr" presetSubtype="1" fill="hold" grpId="0" nodeType="clickEffect">
                                  <p:stCondLst>
                                    <p:cond delay="0"/>
                                  </p:stCondLst>
                                  <p:childTnLst>
                                    <p:set>
                                      <p:cBhvr>
                                        <p:cTn id="114" dur="1" fill="hold">
                                          <p:stCondLst>
                                            <p:cond delay="0"/>
                                          </p:stCondLst>
                                        </p:cTn>
                                        <p:tgtEl>
                                          <p:spTgt spid="110"/>
                                        </p:tgtEl>
                                        <p:attrNameLst>
                                          <p:attrName>style.visibility</p:attrName>
                                        </p:attrNameLst>
                                      </p:cBhvr>
                                      <p:to>
                                        <p:strVal val="visible"/>
                                      </p:to>
                                    </p:set>
                                    <p:animEffect transition="in" filter="wipe(up)">
                                      <p:cBhvr>
                                        <p:cTn id="115" dur="500"/>
                                        <p:tgtEl>
                                          <p:spTgt spid="110"/>
                                        </p:tgtEl>
                                      </p:cBhvr>
                                    </p:animEffect>
                                  </p:childTnLst>
                                </p:cTn>
                              </p:par>
                            </p:childTnLst>
                          </p:cTn>
                        </p:par>
                        <p:par>
                          <p:cTn id="116" fill="hold">
                            <p:stCondLst>
                              <p:cond delay="500"/>
                            </p:stCondLst>
                            <p:childTnLst>
                              <p:par>
                                <p:cTn id="117" presetID="9" presetClass="entr" presetSubtype="0" fill="hold" grpId="0" nodeType="afterEffect">
                                  <p:stCondLst>
                                    <p:cond delay="0"/>
                                  </p:stCondLst>
                                  <p:childTnLst>
                                    <p:set>
                                      <p:cBhvr>
                                        <p:cTn id="118" dur="1" fill="hold">
                                          <p:stCondLst>
                                            <p:cond delay="0"/>
                                          </p:stCondLst>
                                        </p:cTn>
                                        <p:tgtEl>
                                          <p:spTgt spid="90"/>
                                        </p:tgtEl>
                                        <p:attrNameLst>
                                          <p:attrName>style.visibility</p:attrName>
                                        </p:attrNameLst>
                                      </p:cBhvr>
                                      <p:to>
                                        <p:strVal val="visible"/>
                                      </p:to>
                                    </p:set>
                                    <p:animEffect transition="in" filter="dissolve">
                                      <p:cBhvr>
                                        <p:cTn id="119" dur="500"/>
                                        <p:tgtEl>
                                          <p:spTgt spid="90"/>
                                        </p:tgtEl>
                                      </p:cBhvr>
                                    </p:animEffect>
                                  </p:childTnLst>
                                </p:cTn>
                              </p:par>
                            </p:childTnLst>
                          </p:cTn>
                        </p:par>
                      </p:childTnLst>
                    </p:cTn>
                  </p:par>
                  <p:par>
                    <p:cTn id="120" fill="hold">
                      <p:stCondLst>
                        <p:cond delay="indefinite"/>
                      </p:stCondLst>
                      <p:childTnLst>
                        <p:par>
                          <p:cTn id="121" fill="hold">
                            <p:stCondLst>
                              <p:cond delay="0"/>
                            </p:stCondLst>
                            <p:childTnLst>
                              <p:par>
                                <p:cTn id="122" presetID="22" presetClass="entr" presetSubtype="2" fill="hold" nodeType="clickEffect">
                                  <p:stCondLst>
                                    <p:cond delay="0"/>
                                  </p:stCondLst>
                                  <p:childTnLst>
                                    <p:set>
                                      <p:cBhvr>
                                        <p:cTn id="123" dur="1" fill="hold">
                                          <p:stCondLst>
                                            <p:cond delay="0"/>
                                          </p:stCondLst>
                                        </p:cTn>
                                        <p:tgtEl>
                                          <p:spTgt spid="99"/>
                                        </p:tgtEl>
                                        <p:attrNameLst>
                                          <p:attrName>style.visibility</p:attrName>
                                        </p:attrNameLst>
                                      </p:cBhvr>
                                      <p:to>
                                        <p:strVal val="visible"/>
                                      </p:to>
                                    </p:set>
                                    <p:animEffect transition="in" filter="wipe(right)">
                                      <p:cBhvr>
                                        <p:cTn id="124" dur="500"/>
                                        <p:tgtEl>
                                          <p:spTgt spid="99"/>
                                        </p:tgtEl>
                                      </p:cBhvr>
                                    </p:animEffect>
                                  </p:childTnLst>
                                </p:cTn>
                              </p:par>
                            </p:childTnLst>
                          </p:cTn>
                        </p:par>
                      </p:childTnLst>
                    </p:cTn>
                  </p:par>
                  <p:par>
                    <p:cTn id="125" fill="hold">
                      <p:stCondLst>
                        <p:cond delay="indefinite"/>
                      </p:stCondLst>
                      <p:childTnLst>
                        <p:par>
                          <p:cTn id="126" fill="hold">
                            <p:stCondLst>
                              <p:cond delay="0"/>
                            </p:stCondLst>
                            <p:childTnLst>
                              <p:par>
                                <p:cTn id="127" presetID="9" presetClass="entr" presetSubtype="0" fill="hold" grpId="0" nodeType="clickEffect">
                                  <p:stCondLst>
                                    <p:cond delay="0"/>
                                  </p:stCondLst>
                                  <p:childTnLst>
                                    <p:set>
                                      <p:cBhvr>
                                        <p:cTn id="128" dur="1" fill="hold">
                                          <p:stCondLst>
                                            <p:cond delay="0"/>
                                          </p:stCondLst>
                                        </p:cTn>
                                        <p:tgtEl>
                                          <p:spTgt spid="93"/>
                                        </p:tgtEl>
                                        <p:attrNameLst>
                                          <p:attrName>style.visibility</p:attrName>
                                        </p:attrNameLst>
                                      </p:cBhvr>
                                      <p:to>
                                        <p:strVal val="visible"/>
                                      </p:to>
                                    </p:set>
                                    <p:animEffect transition="in" filter="dissolve">
                                      <p:cBhvr>
                                        <p:cTn id="129" dur="500"/>
                                        <p:tgtEl>
                                          <p:spTgt spid="93"/>
                                        </p:tgtEl>
                                      </p:cBhvr>
                                    </p:animEffect>
                                  </p:childTnLst>
                                </p:cTn>
                              </p:par>
                            </p:childTnLst>
                          </p:cTn>
                        </p:par>
                      </p:childTnLst>
                    </p:cTn>
                  </p:par>
                  <p:par>
                    <p:cTn id="130" fill="hold">
                      <p:stCondLst>
                        <p:cond delay="indefinite"/>
                      </p:stCondLst>
                      <p:childTnLst>
                        <p:par>
                          <p:cTn id="131" fill="hold">
                            <p:stCondLst>
                              <p:cond delay="0"/>
                            </p:stCondLst>
                            <p:childTnLst>
                              <p:par>
                                <p:cTn id="132" presetID="22" presetClass="entr" presetSubtype="1" fill="hold" grpId="0" nodeType="clickEffect">
                                  <p:stCondLst>
                                    <p:cond delay="0"/>
                                  </p:stCondLst>
                                  <p:childTnLst>
                                    <p:set>
                                      <p:cBhvr>
                                        <p:cTn id="133" dur="1" fill="hold">
                                          <p:stCondLst>
                                            <p:cond delay="0"/>
                                          </p:stCondLst>
                                        </p:cTn>
                                        <p:tgtEl>
                                          <p:spTgt spid="112"/>
                                        </p:tgtEl>
                                        <p:attrNameLst>
                                          <p:attrName>style.visibility</p:attrName>
                                        </p:attrNameLst>
                                      </p:cBhvr>
                                      <p:to>
                                        <p:strVal val="visible"/>
                                      </p:to>
                                    </p:set>
                                    <p:animEffect transition="in" filter="wipe(up)">
                                      <p:cBhvr>
                                        <p:cTn id="134" dur="500"/>
                                        <p:tgtEl>
                                          <p:spTgt spid="112"/>
                                        </p:tgtEl>
                                      </p:cBhvr>
                                    </p:animEffect>
                                  </p:childTnLst>
                                </p:cTn>
                              </p:par>
                            </p:childTnLst>
                          </p:cTn>
                        </p:par>
                        <p:par>
                          <p:cTn id="135" fill="hold">
                            <p:stCondLst>
                              <p:cond delay="500"/>
                            </p:stCondLst>
                            <p:childTnLst>
                              <p:par>
                                <p:cTn id="136" presetID="9" presetClass="entr" presetSubtype="0" fill="hold" grpId="0" nodeType="afterEffect">
                                  <p:stCondLst>
                                    <p:cond delay="0"/>
                                  </p:stCondLst>
                                  <p:childTnLst>
                                    <p:set>
                                      <p:cBhvr>
                                        <p:cTn id="137" dur="1" fill="hold">
                                          <p:stCondLst>
                                            <p:cond delay="0"/>
                                          </p:stCondLst>
                                        </p:cTn>
                                        <p:tgtEl>
                                          <p:spTgt spid="91"/>
                                        </p:tgtEl>
                                        <p:attrNameLst>
                                          <p:attrName>style.visibility</p:attrName>
                                        </p:attrNameLst>
                                      </p:cBhvr>
                                      <p:to>
                                        <p:strVal val="visible"/>
                                      </p:to>
                                    </p:set>
                                    <p:animEffect transition="in" filter="dissolve">
                                      <p:cBhvr>
                                        <p:cTn id="138" dur="500"/>
                                        <p:tgtEl>
                                          <p:spTgt spid="91"/>
                                        </p:tgtEl>
                                      </p:cBhvr>
                                    </p:animEffect>
                                  </p:childTnLst>
                                </p:cTn>
                              </p:par>
                            </p:childTnLst>
                          </p:cTn>
                        </p:par>
                      </p:childTnLst>
                    </p:cTn>
                  </p:par>
                  <p:par>
                    <p:cTn id="139" fill="hold">
                      <p:stCondLst>
                        <p:cond delay="indefinite"/>
                      </p:stCondLst>
                      <p:childTnLst>
                        <p:par>
                          <p:cTn id="140" fill="hold">
                            <p:stCondLst>
                              <p:cond delay="0"/>
                            </p:stCondLst>
                            <p:childTnLst>
                              <p:par>
                                <p:cTn id="141" presetID="22" presetClass="entr" presetSubtype="2" fill="hold" nodeType="clickEffect">
                                  <p:stCondLst>
                                    <p:cond delay="0"/>
                                  </p:stCondLst>
                                  <p:childTnLst>
                                    <p:set>
                                      <p:cBhvr>
                                        <p:cTn id="142" dur="1" fill="hold">
                                          <p:stCondLst>
                                            <p:cond delay="0"/>
                                          </p:stCondLst>
                                        </p:cTn>
                                        <p:tgtEl>
                                          <p:spTgt spid="102"/>
                                        </p:tgtEl>
                                        <p:attrNameLst>
                                          <p:attrName>style.visibility</p:attrName>
                                        </p:attrNameLst>
                                      </p:cBhvr>
                                      <p:to>
                                        <p:strVal val="visible"/>
                                      </p:to>
                                    </p:set>
                                    <p:animEffect transition="in" filter="wipe(right)">
                                      <p:cBhvr>
                                        <p:cTn id="143" dur="500"/>
                                        <p:tgtEl>
                                          <p:spTgt spid="102"/>
                                        </p:tgtEl>
                                      </p:cBhvr>
                                    </p:animEffect>
                                  </p:childTnLst>
                                </p:cTn>
                              </p:par>
                            </p:childTnLst>
                          </p:cTn>
                        </p:par>
                      </p:childTnLst>
                    </p:cTn>
                  </p:par>
                  <p:par>
                    <p:cTn id="144" fill="hold">
                      <p:stCondLst>
                        <p:cond delay="indefinite"/>
                      </p:stCondLst>
                      <p:childTnLst>
                        <p:par>
                          <p:cTn id="145" fill="hold">
                            <p:stCondLst>
                              <p:cond delay="0"/>
                            </p:stCondLst>
                            <p:childTnLst>
                              <p:par>
                                <p:cTn id="146" presetID="9" presetClass="entr" presetSubtype="0" fill="hold" grpId="0" nodeType="clickEffect">
                                  <p:stCondLst>
                                    <p:cond delay="0"/>
                                  </p:stCondLst>
                                  <p:childTnLst>
                                    <p:set>
                                      <p:cBhvr>
                                        <p:cTn id="147" dur="1" fill="hold">
                                          <p:stCondLst>
                                            <p:cond delay="0"/>
                                          </p:stCondLst>
                                        </p:cTn>
                                        <p:tgtEl>
                                          <p:spTgt spid="94"/>
                                        </p:tgtEl>
                                        <p:attrNameLst>
                                          <p:attrName>style.visibility</p:attrName>
                                        </p:attrNameLst>
                                      </p:cBhvr>
                                      <p:to>
                                        <p:strVal val="visible"/>
                                      </p:to>
                                    </p:set>
                                    <p:animEffect transition="in" filter="dissolve">
                                      <p:cBhvr>
                                        <p:cTn id="148" dur="500"/>
                                        <p:tgtEl>
                                          <p:spTgt spid="94"/>
                                        </p:tgtEl>
                                      </p:cBhvr>
                                    </p:animEffect>
                                  </p:childTnLst>
                                </p:cTn>
                              </p:par>
                            </p:childTnLst>
                          </p:cTn>
                        </p:par>
                      </p:childTnLst>
                    </p:cTn>
                  </p:par>
                  <p:par>
                    <p:cTn id="149" fill="hold">
                      <p:stCondLst>
                        <p:cond delay="indefinite"/>
                      </p:stCondLst>
                      <p:childTnLst>
                        <p:par>
                          <p:cTn id="150" fill="hold">
                            <p:stCondLst>
                              <p:cond delay="0"/>
                            </p:stCondLst>
                            <p:childTnLst>
                              <p:par>
                                <p:cTn id="151" presetID="22" presetClass="entr" presetSubtype="1" fill="hold" grpId="0" nodeType="clickEffect">
                                  <p:stCondLst>
                                    <p:cond delay="0"/>
                                  </p:stCondLst>
                                  <p:childTnLst>
                                    <p:set>
                                      <p:cBhvr>
                                        <p:cTn id="152" dur="1" fill="hold">
                                          <p:stCondLst>
                                            <p:cond delay="0"/>
                                          </p:stCondLst>
                                        </p:cTn>
                                        <p:tgtEl>
                                          <p:spTgt spid="113"/>
                                        </p:tgtEl>
                                        <p:attrNameLst>
                                          <p:attrName>style.visibility</p:attrName>
                                        </p:attrNameLst>
                                      </p:cBhvr>
                                      <p:to>
                                        <p:strVal val="visible"/>
                                      </p:to>
                                    </p:set>
                                    <p:animEffect transition="in" filter="wipe(up)">
                                      <p:cBhvr>
                                        <p:cTn id="153" dur="500"/>
                                        <p:tgtEl>
                                          <p:spTgt spid="113"/>
                                        </p:tgtEl>
                                      </p:cBhvr>
                                    </p:animEffect>
                                  </p:childTnLst>
                                </p:cTn>
                              </p:par>
                            </p:childTnLst>
                          </p:cTn>
                        </p:par>
                        <p:par>
                          <p:cTn id="154" fill="hold">
                            <p:stCondLst>
                              <p:cond delay="500"/>
                            </p:stCondLst>
                            <p:childTnLst>
                              <p:par>
                                <p:cTn id="155" presetID="9" presetClass="entr" presetSubtype="0" fill="hold" grpId="0" nodeType="afterEffect">
                                  <p:stCondLst>
                                    <p:cond delay="0"/>
                                  </p:stCondLst>
                                  <p:childTnLst>
                                    <p:set>
                                      <p:cBhvr>
                                        <p:cTn id="156" dur="1" fill="hold">
                                          <p:stCondLst>
                                            <p:cond delay="0"/>
                                          </p:stCondLst>
                                        </p:cTn>
                                        <p:tgtEl>
                                          <p:spTgt spid="95"/>
                                        </p:tgtEl>
                                        <p:attrNameLst>
                                          <p:attrName>style.visibility</p:attrName>
                                        </p:attrNameLst>
                                      </p:cBhvr>
                                      <p:to>
                                        <p:strVal val="visible"/>
                                      </p:to>
                                    </p:set>
                                    <p:animEffect transition="in" filter="dissolve">
                                      <p:cBhvr>
                                        <p:cTn id="157" dur="500"/>
                                        <p:tgtEl>
                                          <p:spTgt spid="95"/>
                                        </p:tgtEl>
                                      </p:cBhvr>
                                    </p:animEffect>
                                  </p:childTnLst>
                                </p:cTn>
                              </p:par>
                            </p:childTnLst>
                          </p:cTn>
                        </p:par>
                      </p:childTnLst>
                    </p:cTn>
                  </p:par>
                  <p:par>
                    <p:cTn id="158" fill="hold">
                      <p:stCondLst>
                        <p:cond delay="indefinite"/>
                      </p:stCondLst>
                      <p:childTnLst>
                        <p:par>
                          <p:cTn id="159" fill="hold">
                            <p:stCondLst>
                              <p:cond delay="0"/>
                            </p:stCondLst>
                            <p:childTnLst>
                              <p:par>
                                <p:cTn id="160" presetID="22" presetClass="entr" presetSubtype="2" fill="hold" nodeType="clickEffect">
                                  <p:stCondLst>
                                    <p:cond delay="0"/>
                                  </p:stCondLst>
                                  <p:childTnLst>
                                    <p:set>
                                      <p:cBhvr>
                                        <p:cTn id="161" dur="1" fill="hold">
                                          <p:stCondLst>
                                            <p:cond delay="0"/>
                                          </p:stCondLst>
                                        </p:cTn>
                                        <p:tgtEl>
                                          <p:spTgt spid="105"/>
                                        </p:tgtEl>
                                        <p:attrNameLst>
                                          <p:attrName>style.visibility</p:attrName>
                                        </p:attrNameLst>
                                      </p:cBhvr>
                                      <p:to>
                                        <p:strVal val="visible"/>
                                      </p:to>
                                    </p:set>
                                    <p:animEffect transition="in" filter="wipe(right)">
                                      <p:cBhvr>
                                        <p:cTn id="162" dur="500"/>
                                        <p:tgtEl>
                                          <p:spTgt spid="105"/>
                                        </p:tgtEl>
                                      </p:cBhvr>
                                    </p:animEffect>
                                  </p:childTnLst>
                                </p:cTn>
                              </p:par>
                            </p:childTnLst>
                          </p:cTn>
                        </p:par>
                      </p:childTnLst>
                    </p:cTn>
                  </p:par>
                  <p:par>
                    <p:cTn id="163" fill="hold">
                      <p:stCondLst>
                        <p:cond delay="indefinite"/>
                      </p:stCondLst>
                      <p:childTnLst>
                        <p:par>
                          <p:cTn id="164" fill="hold">
                            <p:stCondLst>
                              <p:cond delay="0"/>
                            </p:stCondLst>
                            <p:childTnLst>
                              <p:par>
                                <p:cTn id="165" presetID="12" presetClass="entr" presetSubtype="8" fill="hold" grpId="0" nodeType="clickEffect">
                                  <p:stCondLst>
                                    <p:cond delay="0"/>
                                  </p:stCondLst>
                                  <p:childTnLst>
                                    <p:set>
                                      <p:cBhvr>
                                        <p:cTn id="166" dur="1" fill="hold">
                                          <p:stCondLst>
                                            <p:cond delay="0"/>
                                          </p:stCondLst>
                                        </p:cTn>
                                        <p:tgtEl>
                                          <p:spTgt spid="59"/>
                                        </p:tgtEl>
                                        <p:attrNameLst>
                                          <p:attrName>style.visibility</p:attrName>
                                        </p:attrNameLst>
                                      </p:cBhvr>
                                      <p:to>
                                        <p:strVal val="visible"/>
                                      </p:to>
                                    </p:set>
                                    <p:animEffect transition="in" filter="slide(fromLeft)">
                                      <p:cBhvr>
                                        <p:cTn id="167"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P spid="4" grpId="0" autoUpdateAnimBg="0"/>
      <p:bldP spid="5" grpId="0" animBg="1"/>
      <p:bldP spid="6" grpId="0" autoUpdateAnimBg="0"/>
      <p:bldP spid="7" grpId="0" autoUpdateAnimBg="0"/>
      <p:bldP spid="8" grpId="0" animBg="1"/>
      <p:bldP spid="9" grpId="0" autoUpdateAnimBg="0"/>
      <p:bldP spid="10" grpId="0" animBg="1"/>
      <p:bldP spid="11" grpId="0" autoUpdateAnimBg="0"/>
      <p:bldP spid="12" grpId="0" autoUpdateAnimBg="0"/>
      <p:bldP spid="83" grpId="0" autoUpdateAnimBg="0"/>
      <p:bldP spid="85" grpId="0" animBg="1"/>
      <p:bldP spid="86" grpId="0" autoUpdateAnimBg="0"/>
      <p:bldP spid="87" grpId="0" autoUpdateAnimBg="0"/>
      <p:bldP spid="89" grpId="0" autoUpdateAnimBg="0"/>
      <p:bldP spid="90" grpId="0" autoUpdateAnimBg="0"/>
      <p:bldP spid="91" grpId="0" autoUpdateAnimBg="0"/>
      <p:bldP spid="92" grpId="0" autoUpdateAnimBg="0"/>
      <p:bldP spid="93" grpId="0" autoUpdateAnimBg="0"/>
      <p:bldP spid="94" grpId="0" autoUpdateAnimBg="0"/>
      <p:bldP spid="95" grpId="0" autoUpdateAnimBg="0"/>
      <p:bldP spid="108" grpId="0" autoUpdateAnimBg="0"/>
      <p:bldP spid="109" grpId="0" autoUpdateAnimBg="0"/>
      <p:bldP spid="110" grpId="0" animBg="1"/>
      <p:bldP spid="111" grpId="0" animBg="1"/>
      <p:bldP spid="112" grpId="0" animBg="1"/>
      <p:bldP spid="113" grpId="0" animBg="1"/>
      <p:bldP spid="67" grpId="0" autoUpdateAnimBg="0"/>
      <p:bldP spid="59"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1066800" y="71438"/>
            <a:ext cx="7772400" cy="569912"/>
          </a:xfrm>
        </p:spPr>
        <p:txBody>
          <a:bodyPr lIns="91440" tIns="45720" rIns="91440" bIns="45720" anchor="ctr"/>
          <a:lstStyle/>
          <a:p>
            <a:pPr eaLnBrk="1" hangingPunct="1"/>
            <a:r>
              <a:rPr lang="zh-CN" altLang="en-US"/>
              <a:t>存储器分类</a:t>
            </a:r>
          </a:p>
        </p:txBody>
      </p:sp>
      <p:sp>
        <p:nvSpPr>
          <p:cNvPr id="13315" name="Rectangle 3"/>
          <p:cNvSpPr>
            <a:spLocks noGrp="1" noChangeArrowheads="1"/>
          </p:cNvSpPr>
          <p:nvPr>
            <p:ph type="body" idx="4294967295"/>
          </p:nvPr>
        </p:nvSpPr>
        <p:spPr>
          <a:xfrm>
            <a:off x="128588" y="1425575"/>
            <a:ext cx="8821737" cy="4139595"/>
          </a:xfrm>
        </p:spPr>
        <p:txBody>
          <a:bodyPr lIns="91440" tIns="45720" rIns="91440" bIns="45720"/>
          <a:lstStyle/>
          <a:p>
            <a:pPr eaLnBrk="1" hangingPunct="1">
              <a:lnSpc>
                <a:spcPct val="110000"/>
              </a:lnSpc>
              <a:spcBef>
                <a:spcPct val="15000"/>
              </a:spcBef>
              <a:buFontTx/>
              <a:buNone/>
            </a:pPr>
            <a:r>
              <a:rPr lang="zh-CN" altLang="en-US"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cs typeface="Arial" panose="020B0604020202020204" pitchFamily="34" charset="0"/>
              </a:rPr>
              <a:t>按工作性质/存取方式分类</a:t>
            </a:r>
          </a:p>
          <a:p>
            <a:pPr lvl="1" algn="just">
              <a:lnSpc>
                <a:spcPct val="110000"/>
              </a:lnSpc>
              <a:spcBef>
                <a:spcPct val="15000"/>
              </a:spcBef>
            </a:pPr>
            <a:r>
              <a:rPr lang="zh-CN" altLang="en-US" sz="2000" dirty="0">
                <a:latin typeface="微软雅黑" panose="020B0503020204020204" pitchFamily="34" charset="-122"/>
                <a:ea typeface="微软雅黑" panose="020B0503020204020204" pitchFamily="34" charset="-122"/>
                <a:cs typeface="Arial" panose="020B0604020202020204" pitchFamily="34" charset="0"/>
              </a:rPr>
              <a:t>随机存取存储器 </a:t>
            </a:r>
            <a:r>
              <a:rPr lang="en-US" altLang="zh-CN" sz="200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R</a:t>
            </a:r>
            <a:r>
              <a:rPr lang="en-US" altLang="zh-CN" sz="2000" dirty="0">
                <a:latin typeface="微软雅黑" panose="020B0503020204020204" pitchFamily="34" charset="-122"/>
                <a:ea typeface="微软雅黑" panose="020B0503020204020204" pitchFamily="34" charset="-122"/>
                <a:cs typeface="Arial" panose="020B0604020202020204" pitchFamily="34" charset="0"/>
              </a:rPr>
              <a:t>andom </a:t>
            </a:r>
            <a:r>
              <a:rPr lang="en-US" altLang="zh-CN" sz="200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A</a:t>
            </a:r>
            <a:r>
              <a:rPr lang="en-US" altLang="zh-CN" sz="2000" dirty="0">
                <a:latin typeface="微软雅黑" panose="020B0503020204020204" pitchFamily="34" charset="-122"/>
                <a:ea typeface="微软雅黑" panose="020B0503020204020204" pitchFamily="34" charset="-122"/>
                <a:cs typeface="Arial" panose="020B0604020202020204" pitchFamily="34" charset="0"/>
              </a:rPr>
              <a:t>ccess </a:t>
            </a:r>
            <a:r>
              <a:rPr lang="en-US" altLang="zh-CN" sz="200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M</a:t>
            </a:r>
            <a:r>
              <a:rPr lang="en-US" altLang="zh-CN" sz="2000" dirty="0">
                <a:latin typeface="微软雅黑" panose="020B0503020204020204" pitchFamily="34" charset="-122"/>
                <a:ea typeface="微软雅黑" panose="020B0503020204020204" pitchFamily="34" charset="-122"/>
                <a:cs typeface="Arial" panose="020B0604020202020204" pitchFamily="34" charset="0"/>
              </a:rPr>
              <a:t>emory (</a:t>
            </a:r>
            <a:r>
              <a:rPr lang="en-US" altLang="zh-CN" sz="200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RAM</a:t>
            </a:r>
            <a:r>
              <a:rPr lang="en-US" altLang="zh-CN" sz="2000" dirty="0">
                <a:latin typeface="微软雅黑" panose="020B0503020204020204" pitchFamily="34" charset="-122"/>
                <a:ea typeface="微软雅黑" panose="020B0503020204020204" pitchFamily="34" charset="-122"/>
                <a:cs typeface="Arial" panose="020B0604020202020204" pitchFamily="34" charset="0"/>
              </a:rPr>
              <a:t>)</a:t>
            </a:r>
            <a:r>
              <a:rPr lang="zh-CN" altLang="en-US" sz="2000" dirty="0">
                <a:latin typeface="微软雅黑" panose="020B0503020204020204" pitchFamily="34" charset="-122"/>
                <a:ea typeface="微软雅黑" panose="020B0503020204020204" pitchFamily="34" charset="-122"/>
                <a:cs typeface="Arial" panose="020B0604020202020204" pitchFamily="34" charset="0"/>
              </a:rPr>
              <a:t> </a:t>
            </a:r>
          </a:p>
          <a:p>
            <a:pPr lvl="2" algn="just">
              <a:lnSpc>
                <a:spcPct val="110000"/>
              </a:lnSpc>
              <a:spcBef>
                <a:spcPct val="15000"/>
              </a:spcBef>
            </a:pPr>
            <a:r>
              <a:rPr lang="zh-CN" altLang="en-US" sz="2000" dirty="0">
                <a:solidFill>
                  <a:srgbClr val="006600"/>
                </a:solidFill>
                <a:latin typeface="微软雅黑" panose="020B0503020204020204" pitchFamily="34" charset="-122"/>
                <a:ea typeface="微软雅黑" panose="020B0503020204020204" pitchFamily="34" charset="-122"/>
                <a:cs typeface="Arial" panose="020B0604020202020204" pitchFamily="34" charset="0"/>
              </a:rPr>
              <a:t>每个单元读写时间一样，且与各单元所在位置无关。如：内存。</a:t>
            </a:r>
          </a:p>
          <a:p>
            <a:pPr lvl="1" algn="just">
              <a:lnSpc>
                <a:spcPct val="110000"/>
              </a:lnSpc>
              <a:spcBef>
                <a:spcPct val="15000"/>
              </a:spcBef>
            </a:pPr>
            <a:r>
              <a:rPr lang="zh-CN" altLang="en-US" sz="2000" dirty="0">
                <a:latin typeface="微软雅黑" panose="020B0503020204020204" pitchFamily="34" charset="-122"/>
                <a:ea typeface="微软雅黑" panose="020B0503020204020204" pitchFamily="34" charset="-122"/>
                <a:cs typeface="Arial" panose="020B0604020202020204" pitchFamily="34" charset="0"/>
              </a:rPr>
              <a:t>顺序存取存储器 </a:t>
            </a:r>
            <a:r>
              <a:rPr lang="en-US" altLang="zh-CN" sz="200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S</a:t>
            </a:r>
            <a:r>
              <a:rPr lang="en-US" altLang="zh-CN" sz="2000" dirty="0">
                <a:latin typeface="微软雅黑" panose="020B0503020204020204" pitchFamily="34" charset="-122"/>
                <a:ea typeface="微软雅黑" panose="020B0503020204020204" pitchFamily="34" charset="-122"/>
                <a:cs typeface="Arial" panose="020B0604020202020204" pitchFamily="34" charset="0"/>
              </a:rPr>
              <a:t>equential </a:t>
            </a:r>
            <a:r>
              <a:rPr lang="en-US" altLang="zh-CN" sz="200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A</a:t>
            </a:r>
            <a:r>
              <a:rPr lang="en-US" altLang="zh-CN" sz="2000" dirty="0">
                <a:latin typeface="微软雅黑" panose="020B0503020204020204" pitchFamily="34" charset="-122"/>
                <a:ea typeface="微软雅黑" panose="020B0503020204020204" pitchFamily="34" charset="-122"/>
                <a:cs typeface="Arial" panose="020B0604020202020204" pitchFamily="34" charset="0"/>
              </a:rPr>
              <a:t>ccess </a:t>
            </a:r>
            <a:r>
              <a:rPr lang="en-US" altLang="zh-CN" sz="200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M</a:t>
            </a:r>
            <a:r>
              <a:rPr lang="en-US" altLang="zh-CN" sz="2000" dirty="0">
                <a:latin typeface="微软雅黑" panose="020B0503020204020204" pitchFamily="34" charset="-122"/>
                <a:ea typeface="微软雅黑" panose="020B0503020204020204" pitchFamily="34" charset="-122"/>
                <a:cs typeface="Arial" panose="020B0604020202020204" pitchFamily="34" charset="0"/>
              </a:rPr>
              <a:t>emory (</a:t>
            </a:r>
            <a:r>
              <a:rPr lang="en-US" altLang="zh-CN" sz="200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SAM</a:t>
            </a:r>
            <a:r>
              <a:rPr lang="en-US" altLang="zh-CN" sz="2000" dirty="0">
                <a:latin typeface="微软雅黑" panose="020B0503020204020204" pitchFamily="34" charset="-122"/>
                <a:ea typeface="微软雅黑" panose="020B0503020204020204" pitchFamily="34" charset="-122"/>
                <a:cs typeface="Arial" panose="020B0604020202020204" pitchFamily="34" charset="0"/>
              </a:rPr>
              <a:t>)</a:t>
            </a:r>
          </a:p>
          <a:p>
            <a:pPr lvl="2" algn="just">
              <a:lnSpc>
                <a:spcPct val="110000"/>
              </a:lnSpc>
              <a:spcBef>
                <a:spcPct val="15000"/>
              </a:spcBef>
            </a:pPr>
            <a:r>
              <a:rPr lang="zh-CN" altLang="en-US" sz="2000" dirty="0">
                <a:solidFill>
                  <a:srgbClr val="006600"/>
                </a:solidFill>
                <a:latin typeface="微软雅黑" panose="020B0503020204020204" pitchFamily="34" charset="-122"/>
                <a:ea typeface="微软雅黑" panose="020B0503020204020204" pitchFamily="34" charset="-122"/>
                <a:cs typeface="Arial" panose="020B0604020202020204" pitchFamily="34" charset="0"/>
              </a:rPr>
              <a:t>数据按顺序从存储载体的始端读出或写入，因而存取时间的长短与信息所在位置有关。例如：磁带。</a:t>
            </a:r>
          </a:p>
          <a:p>
            <a:pPr lvl="1" algn="just">
              <a:lnSpc>
                <a:spcPct val="110000"/>
              </a:lnSpc>
              <a:spcBef>
                <a:spcPct val="15000"/>
              </a:spcBef>
            </a:pPr>
            <a:r>
              <a:rPr lang="zh-CN" altLang="en-US" sz="2000" dirty="0">
                <a:latin typeface="微软雅黑" panose="020B0503020204020204" pitchFamily="34" charset="-122"/>
                <a:ea typeface="微软雅黑" panose="020B0503020204020204" pitchFamily="34" charset="-122"/>
                <a:cs typeface="Arial" panose="020B0604020202020204" pitchFamily="34" charset="0"/>
              </a:rPr>
              <a:t>直接存取存储器 </a:t>
            </a:r>
            <a:r>
              <a:rPr lang="en-US" altLang="zh-CN" sz="200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D</a:t>
            </a:r>
            <a:r>
              <a:rPr lang="en-US" altLang="zh-CN" sz="2000" dirty="0">
                <a:latin typeface="微软雅黑" panose="020B0503020204020204" pitchFamily="34" charset="-122"/>
                <a:ea typeface="微软雅黑" panose="020B0503020204020204" pitchFamily="34" charset="-122"/>
                <a:cs typeface="Arial" panose="020B0604020202020204" pitchFamily="34" charset="0"/>
              </a:rPr>
              <a:t>irect </a:t>
            </a:r>
            <a:r>
              <a:rPr lang="en-US" altLang="zh-CN" sz="200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A</a:t>
            </a:r>
            <a:r>
              <a:rPr lang="en-US" altLang="zh-CN" sz="2000" dirty="0">
                <a:latin typeface="微软雅黑" panose="020B0503020204020204" pitchFamily="34" charset="-122"/>
                <a:ea typeface="微软雅黑" panose="020B0503020204020204" pitchFamily="34" charset="-122"/>
                <a:cs typeface="Arial" panose="020B0604020202020204" pitchFamily="34" charset="0"/>
              </a:rPr>
              <a:t>ccess </a:t>
            </a:r>
            <a:r>
              <a:rPr lang="en-US" altLang="zh-CN" sz="200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M</a:t>
            </a:r>
            <a:r>
              <a:rPr lang="en-US" altLang="zh-CN" sz="2000" dirty="0">
                <a:latin typeface="微软雅黑" panose="020B0503020204020204" pitchFamily="34" charset="-122"/>
                <a:ea typeface="微软雅黑" panose="020B0503020204020204" pitchFamily="34" charset="-122"/>
                <a:cs typeface="Arial" panose="020B0604020202020204" pitchFamily="34" charset="0"/>
              </a:rPr>
              <a:t>emory(</a:t>
            </a:r>
            <a:r>
              <a:rPr lang="en-US" altLang="zh-CN" sz="200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DAM</a:t>
            </a:r>
            <a:r>
              <a:rPr lang="en-US" altLang="zh-CN" sz="2000" dirty="0">
                <a:latin typeface="微软雅黑" panose="020B0503020204020204" pitchFamily="34" charset="-122"/>
                <a:ea typeface="微软雅黑" panose="020B0503020204020204" pitchFamily="34" charset="-122"/>
                <a:cs typeface="Arial" panose="020B0604020202020204" pitchFamily="34" charset="0"/>
              </a:rPr>
              <a:t>)</a:t>
            </a:r>
          </a:p>
          <a:p>
            <a:pPr lvl="2" algn="just">
              <a:lnSpc>
                <a:spcPct val="110000"/>
              </a:lnSpc>
              <a:spcBef>
                <a:spcPct val="15000"/>
              </a:spcBef>
            </a:pPr>
            <a:r>
              <a:rPr lang="zh-CN" altLang="en-US" sz="2000" dirty="0">
                <a:solidFill>
                  <a:srgbClr val="006600"/>
                </a:solidFill>
                <a:latin typeface="微软雅黑" panose="020B0503020204020204" pitchFamily="34" charset="-122"/>
                <a:ea typeface="微软雅黑" panose="020B0503020204020204" pitchFamily="34" charset="-122"/>
                <a:cs typeface="Arial" panose="020B0604020202020204" pitchFamily="34" charset="0"/>
              </a:rPr>
              <a:t>直接定位到读写数据块，在读写数据块时按顺序进行。如磁盘。</a:t>
            </a:r>
          </a:p>
          <a:p>
            <a:pPr lvl="1" algn="just">
              <a:lnSpc>
                <a:spcPct val="110000"/>
              </a:lnSpc>
              <a:spcBef>
                <a:spcPct val="0"/>
              </a:spcBef>
            </a:pPr>
            <a:r>
              <a:rPr lang="zh-CN" altLang="en-US" sz="2000" dirty="0">
                <a:latin typeface="微软雅黑" panose="020B0503020204020204" pitchFamily="34" charset="-122"/>
                <a:ea typeface="微软雅黑" panose="020B0503020204020204" pitchFamily="34" charset="-122"/>
                <a:cs typeface="Arial" panose="020B0604020202020204" pitchFamily="34" charset="0"/>
              </a:rPr>
              <a:t>相联存储器 </a:t>
            </a:r>
            <a:r>
              <a:rPr lang="en-US" altLang="zh-CN" sz="200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A</a:t>
            </a:r>
            <a:r>
              <a:rPr lang="en-US" altLang="zh-CN" sz="2000" dirty="0">
                <a:latin typeface="微软雅黑" panose="020B0503020204020204" pitchFamily="34" charset="-122"/>
                <a:ea typeface="微软雅黑" panose="020B0503020204020204" pitchFamily="34" charset="-122"/>
                <a:cs typeface="Arial" panose="020B0604020202020204" pitchFamily="34" charset="0"/>
              </a:rPr>
              <a:t>ssociate </a:t>
            </a:r>
            <a:r>
              <a:rPr lang="en-US" altLang="zh-CN" sz="200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M</a:t>
            </a:r>
            <a:r>
              <a:rPr lang="en-US" altLang="zh-CN" sz="2000" dirty="0">
                <a:latin typeface="微软雅黑" panose="020B0503020204020204" pitchFamily="34" charset="-122"/>
                <a:ea typeface="微软雅黑" panose="020B0503020204020204" pitchFamily="34" charset="-122"/>
                <a:cs typeface="Arial" panose="020B0604020202020204" pitchFamily="34" charset="0"/>
              </a:rPr>
              <a:t>emory</a:t>
            </a:r>
            <a:r>
              <a:rPr lang="zh-CN" altLang="en-US" sz="2000" dirty="0">
                <a:latin typeface="微软雅黑" panose="020B0503020204020204" pitchFamily="34" charset="-122"/>
                <a:ea typeface="微软雅黑" panose="020B0503020204020204" pitchFamily="34" charset="-122"/>
                <a:cs typeface="Arial" panose="020B0604020202020204" pitchFamily="34" charset="0"/>
              </a:rPr>
              <a:t>（</a:t>
            </a:r>
            <a:r>
              <a:rPr lang="en-US" altLang="zh-CN" sz="200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AM</a:t>
            </a:r>
            <a:r>
              <a:rPr lang="zh-CN" altLang="en-US" sz="2000" dirty="0">
                <a:latin typeface="微软雅黑" panose="020B0503020204020204" pitchFamily="34" charset="-122"/>
                <a:ea typeface="微软雅黑" panose="020B0503020204020204" pitchFamily="34" charset="-122"/>
                <a:cs typeface="Arial" panose="020B0604020202020204" pitchFamily="34" charset="0"/>
              </a:rPr>
              <a:t>）或</a:t>
            </a:r>
            <a:r>
              <a:rPr lang="en-US" altLang="zh-CN" sz="200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C</a:t>
            </a:r>
            <a:r>
              <a:rPr lang="en-US" altLang="zh-CN" sz="2000" dirty="0">
                <a:latin typeface="微软雅黑" panose="020B0503020204020204" pitchFamily="34" charset="-122"/>
                <a:ea typeface="微软雅黑" panose="020B0503020204020204" pitchFamily="34" charset="-122"/>
                <a:cs typeface="Arial" panose="020B0604020202020204" pitchFamily="34" charset="0"/>
              </a:rPr>
              <a:t>ontent </a:t>
            </a:r>
            <a:r>
              <a:rPr lang="en-US" altLang="zh-CN" sz="200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A</a:t>
            </a:r>
            <a:r>
              <a:rPr lang="en-US" altLang="zh-CN" sz="2000" dirty="0">
                <a:latin typeface="微软雅黑" panose="020B0503020204020204" pitchFamily="34" charset="-122"/>
                <a:ea typeface="微软雅黑" panose="020B0503020204020204" pitchFamily="34" charset="-122"/>
                <a:cs typeface="Arial" panose="020B0604020202020204" pitchFamily="34" charset="0"/>
              </a:rPr>
              <a:t>ddressed </a:t>
            </a:r>
            <a:r>
              <a:rPr lang="en-US" altLang="zh-CN" sz="200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M</a:t>
            </a:r>
            <a:r>
              <a:rPr lang="en-US" altLang="zh-CN" sz="2000" dirty="0">
                <a:latin typeface="微软雅黑" panose="020B0503020204020204" pitchFamily="34" charset="-122"/>
                <a:ea typeface="微软雅黑" panose="020B0503020204020204" pitchFamily="34" charset="-122"/>
                <a:cs typeface="Arial" panose="020B0604020202020204" pitchFamily="34" charset="0"/>
              </a:rPr>
              <a:t>emory (</a:t>
            </a:r>
            <a:r>
              <a:rPr lang="en-US" altLang="zh-CN" sz="200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CAM</a:t>
            </a:r>
            <a:r>
              <a:rPr lang="en-US" altLang="zh-CN" sz="2000" dirty="0">
                <a:latin typeface="微软雅黑" panose="020B0503020204020204" pitchFamily="34" charset="-122"/>
                <a:ea typeface="微软雅黑" panose="020B0503020204020204" pitchFamily="34" charset="-122"/>
                <a:cs typeface="Arial" panose="020B0604020202020204" pitchFamily="34" charset="0"/>
              </a:rPr>
              <a:t>)</a:t>
            </a:r>
            <a:endParaRPr lang="zh-CN" altLang="en-US" sz="2000" dirty="0">
              <a:latin typeface="微软雅黑" panose="020B0503020204020204" pitchFamily="34" charset="-122"/>
              <a:ea typeface="微软雅黑" panose="020B0503020204020204" pitchFamily="34" charset="-122"/>
              <a:cs typeface="Arial" panose="020B0604020202020204" pitchFamily="34" charset="0"/>
            </a:endParaRPr>
          </a:p>
          <a:p>
            <a:pPr lvl="2" algn="just">
              <a:lnSpc>
                <a:spcPct val="110000"/>
              </a:lnSpc>
              <a:spcBef>
                <a:spcPct val="15000"/>
              </a:spcBef>
            </a:pPr>
            <a:r>
              <a:rPr lang="zh-CN" altLang="en-US" sz="2000" dirty="0">
                <a:solidFill>
                  <a:srgbClr val="006600"/>
                </a:solidFill>
                <a:latin typeface="微软雅黑" panose="020B0503020204020204" pitchFamily="34" charset="-122"/>
                <a:ea typeface="微软雅黑" panose="020B0503020204020204" pitchFamily="34" charset="-122"/>
                <a:cs typeface="Arial" panose="020B0604020202020204" pitchFamily="34" charset="0"/>
              </a:rPr>
              <a:t>按内容检索到存储位置进行读写。例如：快表。</a:t>
            </a:r>
          </a:p>
        </p:txBody>
      </p:sp>
      <p:sp>
        <p:nvSpPr>
          <p:cNvPr id="7172" name="Text Box 6"/>
          <p:cNvSpPr txBox="1">
            <a:spLocks noChangeArrowheads="1"/>
          </p:cNvSpPr>
          <p:nvPr/>
        </p:nvSpPr>
        <p:spPr bwMode="auto">
          <a:xfrm>
            <a:off x="447675" y="854075"/>
            <a:ext cx="7315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a:spcBef>
                <a:spcPct val="50000"/>
              </a:spcBef>
            </a:pPr>
            <a:r>
              <a:rPr kumimoji="1" lang="zh-CN" altLang="en-US" sz="2400" b="1" dirty="0">
                <a:solidFill>
                  <a:srgbClr val="006600"/>
                </a:solidFill>
                <a:latin typeface="Times New Roman" panose="02020603050405020304" pitchFamily="18" charset="0"/>
                <a:ea typeface="微软雅黑" panose="020B0503020204020204" pitchFamily="34" charset="-122"/>
              </a:rPr>
              <a:t>依据不同的特性有多种分类方法</a:t>
            </a:r>
          </a:p>
        </p:txBody>
      </p:sp>
      <p:sp>
        <p:nvSpPr>
          <p:cNvPr id="7173" name="灯片编号占位符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38BB2D57-BC10-48B0-8E61-7C2143A6F95C}" type="slidenum">
              <a:rPr lang="zh-CN" altLang="en-US" sz="1200" smtClean="0">
                <a:solidFill>
                  <a:srgbClr val="898989"/>
                </a:solidFill>
              </a:rPr>
              <a:pPr/>
              <a:t>3</a:t>
            </a:fld>
            <a:endParaRPr lang="zh-CN" altLang="en-US" sz="120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172"/>
                                        </p:tgtEl>
                                        <p:attrNameLst>
                                          <p:attrName>style.visibility</p:attrName>
                                        </p:attrNameLst>
                                      </p:cBhvr>
                                      <p:to>
                                        <p:strVal val="visible"/>
                                      </p:to>
                                    </p:set>
                                    <p:animEffect transition="in" filter="wipe(down)">
                                      <p:cBhvr>
                                        <p:cTn id="7" dur="500"/>
                                        <p:tgtEl>
                                          <p:spTgt spid="717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3315">
                                            <p:txEl>
                                              <p:pRg st="0" end="0"/>
                                            </p:txEl>
                                          </p:spTgt>
                                        </p:tgtEl>
                                        <p:attrNameLst>
                                          <p:attrName>style.visibility</p:attrName>
                                        </p:attrNameLst>
                                      </p:cBhvr>
                                      <p:to>
                                        <p:strVal val="visible"/>
                                      </p:to>
                                    </p:set>
                                    <p:animEffect transition="in" filter="wipe(down)">
                                      <p:cBhvr>
                                        <p:cTn id="12" dur="500"/>
                                        <p:tgtEl>
                                          <p:spTgt spid="1331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3315">
                                            <p:txEl>
                                              <p:pRg st="1" end="1"/>
                                            </p:txEl>
                                          </p:spTgt>
                                        </p:tgtEl>
                                        <p:attrNameLst>
                                          <p:attrName>style.visibility</p:attrName>
                                        </p:attrNameLst>
                                      </p:cBhvr>
                                      <p:to>
                                        <p:strVal val="visible"/>
                                      </p:to>
                                    </p:set>
                                    <p:animEffect transition="in" filter="wipe(down)">
                                      <p:cBhvr>
                                        <p:cTn id="17" dur="500"/>
                                        <p:tgtEl>
                                          <p:spTgt spid="1331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3315">
                                            <p:txEl>
                                              <p:pRg st="2" end="2"/>
                                            </p:txEl>
                                          </p:spTgt>
                                        </p:tgtEl>
                                        <p:attrNameLst>
                                          <p:attrName>style.visibility</p:attrName>
                                        </p:attrNameLst>
                                      </p:cBhvr>
                                      <p:to>
                                        <p:strVal val="visible"/>
                                      </p:to>
                                    </p:set>
                                    <p:animEffect transition="in" filter="blinds(horizontal)">
                                      <p:cBhvr>
                                        <p:cTn id="22" dur="500"/>
                                        <p:tgtEl>
                                          <p:spTgt spid="1331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3315">
                                            <p:txEl>
                                              <p:pRg st="3" end="3"/>
                                            </p:txEl>
                                          </p:spTgt>
                                        </p:tgtEl>
                                        <p:attrNameLst>
                                          <p:attrName>style.visibility</p:attrName>
                                        </p:attrNameLst>
                                      </p:cBhvr>
                                      <p:to>
                                        <p:strVal val="visible"/>
                                      </p:to>
                                    </p:set>
                                    <p:animEffect transition="in" filter="wipe(down)">
                                      <p:cBhvr>
                                        <p:cTn id="27" dur="500"/>
                                        <p:tgtEl>
                                          <p:spTgt spid="13315">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3315">
                                            <p:txEl>
                                              <p:pRg st="4" end="4"/>
                                            </p:txEl>
                                          </p:spTgt>
                                        </p:tgtEl>
                                        <p:attrNameLst>
                                          <p:attrName>style.visibility</p:attrName>
                                        </p:attrNameLst>
                                      </p:cBhvr>
                                      <p:to>
                                        <p:strVal val="visible"/>
                                      </p:to>
                                    </p:set>
                                    <p:animEffect transition="in" filter="blinds(horizontal)">
                                      <p:cBhvr>
                                        <p:cTn id="32" dur="500"/>
                                        <p:tgtEl>
                                          <p:spTgt spid="13315">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13315">
                                            <p:txEl>
                                              <p:pRg st="5" end="5"/>
                                            </p:txEl>
                                          </p:spTgt>
                                        </p:tgtEl>
                                        <p:attrNameLst>
                                          <p:attrName>style.visibility</p:attrName>
                                        </p:attrNameLst>
                                      </p:cBhvr>
                                      <p:to>
                                        <p:strVal val="visible"/>
                                      </p:to>
                                    </p:set>
                                    <p:animEffect transition="in" filter="wipe(down)">
                                      <p:cBhvr>
                                        <p:cTn id="37" dur="500"/>
                                        <p:tgtEl>
                                          <p:spTgt spid="13315">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3315">
                                            <p:txEl>
                                              <p:pRg st="6" end="6"/>
                                            </p:txEl>
                                          </p:spTgt>
                                        </p:tgtEl>
                                        <p:attrNameLst>
                                          <p:attrName>style.visibility</p:attrName>
                                        </p:attrNameLst>
                                      </p:cBhvr>
                                      <p:to>
                                        <p:strVal val="visible"/>
                                      </p:to>
                                    </p:set>
                                    <p:animEffect transition="in" filter="blinds(horizontal)">
                                      <p:cBhvr>
                                        <p:cTn id="42" dur="500"/>
                                        <p:tgtEl>
                                          <p:spTgt spid="13315">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13315">
                                            <p:txEl>
                                              <p:pRg st="7" end="7"/>
                                            </p:txEl>
                                          </p:spTgt>
                                        </p:tgtEl>
                                        <p:attrNameLst>
                                          <p:attrName>style.visibility</p:attrName>
                                        </p:attrNameLst>
                                      </p:cBhvr>
                                      <p:to>
                                        <p:strVal val="visible"/>
                                      </p:to>
                                    </p:set>
                                    <p:animEffect transition="in" filter="wipe(down)">
                                      <p:cBhvr>
                                        <p:cTn id="47" dur="500"/>
                                        <p:tgtEl>
                                          <p:spTgt spid="13315">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13315">
                                            <p:txEl>
                                              <p:pRg st="8" end="8"/>
                                            </p:txEl>
                                          </p:spTgt>
                                        </p:tgtEl>
                                        <p:attrNameLst>
                                          <p:attrName>style.visibility</p:attrName>
                                        </p:attrNameLst>
                                      </p:cBhvr>
                                      <p:to>
                                        <p:strVal val="visible"/>
                                      </p:to>
                                    </p:set>
                                    <p:animEffect transition="in" filter="blinds(horizontal)">
                                      <p:cBhvr>
                                        <p:cTn id="52" dur="500"/>
                                        <p:tgtEl>
                                          <p:spTgt spid="1331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A7D9DD69-F71B-4B63-8817-D6D93998FC53}" type="slidenum">
              <a:rPr lang="zh-CN" altLang="en-US" sz="1200" smtClean="0">
                <a:solidFill>
                  <a:srgbClr val="898989"/>
                </a:solidFill>
              </a:rPr>
              <a:pPr/>
              <a:t>30</a:t>
            </a:fld>
            <a:endParaRPr lang="zh-CN" altLang="en-US" sz="1200">
              <a:solidFill>
                <a:srgbClr val="898989"/>
              </a:solidFill>
            </a:endParaRPr>
          </a:p>
        </p:txBody>
      </p:sp>
      <p:sp>
        <p:nvSpPr>
          <p:cNvPr id="3" name="Text Box 4"/>
          <p:cNvSpPr txBox="1">
            <a:spLocks noChangeArrowheads="1"/>
          </p:cNvSpPr>
          <p:nvPr/>
        </p:nvSpPr>
        <p:spPr bwMode="auto">
          <a:xfrm>
            <a:off x="2362200" y="2574925"/>
            <a:ext cx="762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Times New Roman" panose="02020603050405020304" pitchFamily="18" charset="0"/>
                <a:ea typeface="宋体" panose="02010600030101010101" pitchFamily="2" charset="-122"/>
              </a:rPr>
              <a:t>4</a:t>
            </a:r>
          </a:p>
        </p:txBody>
      </p:sp>
      <p:sp>
        <p:nvSpPr>
          <p:cNvPr id="4" name="Line 5"/>
          <p:cNvSpPr>
            <a:spLocks noChangeShapeType="1"/>
          </p:cNvSpPr>
          <p:nvPr/>
        </p:nvSpPr>
        <p:spPr bwMode="auto">
          <a:xfrm>
            <a:off x="1066800" y="2117725"/>
            <a:ext cx="0" cy="2743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 name="Line 7"/>
          <p:cNvSpPr>
            <a:spLocks noChangeShapeType="1"/>
          </p:cNvSpPr>
          <p:nvPr/>
        </p:nvSpPr>
        <p:spPr bwMode="auto">
          <a:xfrm>
            <a:off x="2667000" y="1508125"/>
            <a:ext cx="0" cy="2438400"/>
          </a:xfrm>
          <a:prstGeom prst="line">
            <a:avLst/>
          </a:prstGeom>
          <a:noFill/>
          <a:ln w="381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Line 8"/>
          <p:cNvSpPr>
            <a:spLocks noChangeShapeType="1"/>
          </p:cNvSpPr>
          <p:nvPr/>
        </p:nvSpPr>
        <p:spPr bwMode="auto">
          <a:xfrm flipH="1">
            <a:off x="2209800" y="3946525"/>
            <a:ext cx="4572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Line 10"/>
          <p:cNvSpPr>
            <a:spLocks noChangeShapeType="1"/>
          </p:cNvSpPr>
          <p:nvPr/>
        </p:nvSpPr>
        <p:spPr bwMode="auto">
          <a:xfrm flipH="1">
            <a:off x="1066800" y="3641725"/>
            <a:ext cx="381000" cy="0"/>
          </a:xfrm>
          <a:prstGeom prst="line">
            <a:avLst/>
          </a:prstGeom>
          <a:noFill/>
          <a:ln w="381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8" name="Group 11"/>
          <p:cNvGrpSpPr>
            <a:grpSpLocks/>
          </p:cNvGrpSpPr>
          <p:nvPr/>
        </p:nvGrpSpPr>
        <p:grpSpPr bwMode="auto">
          <a:xfrm>
            <a:off x="1295400" y="3489325"/>
            <a:ext cx="1143000" cy="990600"/>
            <a:chOff x="0" y="0"/>
            <a:chExt cx="720" cy="624"/>
          </a:xfrm>
        </p:grpSpPr>
        <p:sp>
          <p:nvSpPr>
            <p:cNvPr id="37018" name="Rectangle 12"/>
            <p:cNvSpPr>
              <a:spLocks noChangeArrowheads="1"/>
            </p:cNvSpPr>
            <p:nvPr/>
          </p:nvSpPr>
          <p:spPr bwMode="auto">
            <a:xfrm>
              <a:off x="96" y="0"/>
              <a:ext cx="480" cy="624"/>
            </a:xfrm>
            <a:prstGeom prst="rect">
              <a:avLst/>
            </a:prstGeom>
            <a:noFill/>
            <a:ln w="38100" cap="sq">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endParaRPr lang="zh-CN" altLang="en-US" sz="2400" b="0">
                <a:latin typeface="Times New Roman" panose="02020603050405020304" pitchFamily="18" charset="0"/>
                <a:ea typeface="宋体" panose="02010600030101010101" pitchFamily="2" charset="-122"/>
              </a:endParaRPr>
            </a:p>
          </p:txBody>
        </p:sp>
        <p:sp>
          <p:nvSpPr>
            <p:cNvPr id="37019" name="Text Box 13"/>
            <p:cNvSpPr txBox="1">
              <a:spLocks noChangeArrowheads="1"/>
            </p:cNvSpPr>
            <p:nvPr/>
          </p:nvSpPr>
          <p:spPr bwMode="auto">
            <a:xfrm>
              <a:off x="0" y="192"/>
              <a:ext cx="720" cy="25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SzTx/>
                <a:buFontTx/>
                <a:buNone/>
              </a:pPr>
              <a:r>
                <a:rPr lang="zh-CN" altLang="zh-CN" sz="2000">
                  <a:latin typeface="Times New Roman" panose="02020603050405020304" pitchFamily="18" charset="0"/>
                  <a:ea typeface="宋体" panose="02010600030101010101" pitchFamily="2" charset="-122"/>
                </a:rPr>
                <a:t> 1K×4</a:t>
              </a:r>
            </a:p>
          </p:txBody>
        </p:sp>
      </p:grpSp>
      <p:sp>
        <p:nvSpPr>
          <p:cNvPr id="11" name="Line 14"/>
          <p:cNvSpPr>
            <a:spLocks noChangeShapeType="1"/>
          </p:cNvSpPr>
          <p:nvPr/>
        </p:nvSpPr>
        <p:spPr bwMode="auto">
          <a:xfrm flipV="1">
            <a:off x="2438400" y="1279525"/>
            <a:ext cx="0" cy="11430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Line 15"/>
          <p:cNvSpPr>
            <a:spLocks noChangeShapeType="1"/>
          </p:cNvSpPr>
          <p:nvPr/>
        </p:nvSpPr>
        <p:spPr bwMode="auto">
          <a:xfrm rot="5400000" flipH="1">
            <a:off x="1562100" y="3238500"/>
            <a:ext cx="533400" cy="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Line 16"/>
          <p:cNvSpPr>
            <a:spLocks noChangeShapeType="1"/>
          </p:cNvSpPr>
          <p:nvPr/>
        </p:nvSpPr>
        <p:spPr bwMode="auto">
          <a:xfrm>
            <a:off x="2209800" y="2422525"/>
            <a:ext cx="228600" cy="0"/>
          </a:xfrm>
          <a:prstGeom prst="line">
            <a:avLst/>
          </a:prstGeom>
          <a:noFill/>
          <a:ln w="381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 name="Line 18"/>
          <p:cNvSpPr>
            <a:spLocks noChangeShapeType="1"/>
          </p:cNvSpPr>
          <p:nvPr/>
        </p:nvSpPr>
        <p:spPr bwMode="auto">
          <a:xfrm flipH="1">
            <a:off x="1066800" y="2117725"/>
            <a:ext cx="381000" cy="0"/>
          </a:xfrm>
          <a:prstGeom prst="line">
            <a:avLst/>
          </a:prstGeom>
          <a:noFill/>
          <a:ln w="381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9" name="Group 19"/>
          <p:cNvGrpSpPr>
            <a:grpSpLocks/>
          </p:cNvGrpSpPr>
          <p:nvPr/>
        </p:nvGrpSpPr>
        <p:grpSpPr bwMode="auto">
          <a:xfrm>
            <a:off x="1295400" y="1965325"/>
            <a:ext cx="1143000" cy="990600"/>
            <a:chOff x="0" y="0"/>
            <a:chExt cx="720" cy="624"/>
          </a:xfrm>
        </p:grpSpPr>
        <p:sp>
          <p:nvSpPr>
            <p:cNvPr id="37013" name="Rectangle 20"/>
            <p:cNvSpPr>
              <a:spLocks noChangeArrowheads="1"/>
            </p:cNvSpPr>
            <p:nvPr/>
          </p:nvSpPr>
          <p:spPr bwMode="auto">
            <a:xfrm>
              <a:off x="96" y="0"/>
              <a:ext cx="480" cy="624"/>
            </a:xfrm>
            <a:prstGeom prst="rect">
              <a:avLst/>
            </a:prstGeom>
            <a:noFill/>
            <a:ln w="38100" cap="sq">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endParaRPr lang="zh-CN" altLang="en-US" sz="2400" b="0">
                <a:latin typeface="Times New Roman" panose="02020603050405020304" pitchFamily="18" charset="0"/>
                <a:ea typeface="宋体" panose="02010600030101010101" pitchFamily="2" charset="-122"/>
              </a:endParaRPr>
            </a:p>
          </p:txBody>
        </p:sp>
        <p:sp>
          <p:nvSpPr>
            <p:cNvPr id="37014" name="Text Box 21"/>
            <p:cNvSpPr txBox="1">
              <a:spLocks noChangeArrowheads="1"/>
            </p:cNvSpPr>
            <p:nvPr/>
          </p:nvSpPr>
          <p:spPr bwMode="auto">
            <a:xfrm>
              <a:off x="0" y="192"/>
              <a:ext cx="720" cy="25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SzTx/>
                <a:buFontTx/>
                <a:buNone/>
              </a:pPr>
              <a:r>
                <a:rPr lang="zh-CN" altLang="zh-CN" sz="2000">
                  <a:latin typeface="Times New Roman" panose="02020603050405020304" pitchFamily="18" charset="0"/>
                  <a:ea typeface="宋体" panose="02010600030101010101" pitchFamily="2" charset="-122"/>
                </a:rPr>
                <a:t> 1K×4</a:t>
              </a:r>
            </a:p>
          </p:txBody>
        </p:sp>
      </p:grpSp>
      <p:sp>
        <p:nvSpPr>
          <p:cNvPr id="22" name="Text Box 22"/>
          <p:cNvSpPr txBox="1">
            <a:spLocks noChangeArrowheads="1"/>
          </p:cNvSpPr>
          <p:nvPr/>
        </p:nvSpPr>
        <p:spPr bwMode="auto">
          <a:xfrm>
            <a:off x="2133600" y="1568450"/>
            <a:ext cx="762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Times New Roman" panose="02020603050405020304" pitchFamily="18" charset="0"/>
                <a:ea typeface="宋体" panose="02010600030101010101" pitchFamily="2" charset="-122"/>
              </a:rPr>
              <a:t>4</a:t>
            </a:r>
          </a:p>
        </p:txBody>
      </p:sp>
      <p:sp>
        <p:nvSpPr>
          <p:cNvPr id="23" name="Line 23"/>
          <p:cNvSpPr>
            <a:spLocks noChangeShapeType="1"/>
          </p:cNvSpPr>
          <p:nvPr/>
        </p:nvSpPr>
        <p:spPr bwMode="auto">
          <a:xfrm flipH="1">
            <a:off x="2362200" y="1736725"/>
            <a:ext cx="152400" cy="152400"/>
          </a:xfrm>
          <a:prstGeom prst="line">
            <a:avLst/>
          </a:prstGeom>
          <a:noFill/>
          <a:ln w="381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 name="Line 24"/>
          <p:cNvSpPr>
            <a:spLocks noChangeShapeType="1"/>
          </p:cNvSpPr>
          <p:nvPr/>
        </p:nvSpPr>
        <p:spPr bwMode="auto">
          <a:xfrm flipH="1">
            <a:off x="2590800" y="2727325"/>
            <a:ext cx="152400" cy="152400"/>
          </a:xfrm>
          <a:prstGeom prst="line">
            <a:avLst/>
          </a:prstGeom>
          <a:noFill/>
          <a:ln w="381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 name="Line 25"/>
          <p:cNvSpPr>
            <a:spLocks noChangeShapeType="1"/>
          </p:cNvSpPr>
          <p:nvPr/>
        </p:nvSpPr>
        <p:spPr bwMode="auto">
          <a:xfrm flipH="1">
            <a:off x="990600" y="4556125"/>
            <a:ext cx="152400" cy="152400"/>
          </a:xfrm>
          <a:prstGeom prst="line">
            <a:avLst/>
          </a:prstGeom>
          <a:noFill/>
          <a:ln w="381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 name="Text Box 26"/>
          <p:cNvSpPr txBox="1">
            <a:spLocks noChangeArrowheads="1"/>
          </p:cNvSpPr>
          <p:nvPr/>
        </p:nvSpPr>
        <p:spPr bwMode="auto">
          <a:xfrm>
            <a:off x="1047751" y="4491522"/>
            <a:ext cx="762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dirty="0">
                <a:latin typeface="Times New Roman" panose="02020603050405020304" pitchFamily="18" charset="0"/>
                <a:ea typeface="宋体" panose="02010600030101010101" pitchFamily="2" charset="-122"/>
              </a:rPr>
              <a:t>10</a:t>
            </a:r>
          </a:p>
        </p:txBody>
      </p:sp>
      <p:sp>
        <p:nvSpPr>
          <p:cNvPr id="27" name="Line 28"/>
          <p:cNvSpPr>
            <a:spLocks noChangeShapeType="1"/>
          </p:cNvSpPr>
          <p:nvPr/>
        </p:nvSpPr>
        <p:spPr bwMode="auto">
          <a:xfrm rot="5400000" flipH="1">
            <a:off x="3619500" y="3238500"/>
            <a:ext cx="533400" cy="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 name="Line 29"/>
          <p:cNvSpPr>
            <a:spLocks noChangeShapeType="1"/>
          </p:cNvSpPr>
          <p:nvPr/>
        </p:nvSpPr>
        <p:spPr bwMode="auto">
          <a:xfrm rot="5400000" flipH="1">
            <a:off x="5676900" y="3238500"/>
            <a:ext cx="533400" cy="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 name="Line 30"/>
          <p:cNvSpPr>
            <a:spLocks noChangeShapeType="1"/>
          </p:cNvSpPr>
          <p:nvPr/>
        </p:nvSpPr>
        <p:spPr bwMode="auto">
          <a:xfrm rot="5400000" flipH="1">
            <a:off x="7734300" y="3238500"/>
            <a:ext cx="533400" cy="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0" name="Group 31"/>
          <p:cNvGrpSpPr>
            <a:grpSpLocks/>
          </p:cNvGrpSpPr>
          <p:nvPr/>
        </p:nvGrpSpPr>
        <p:grpSpPr bwMode="auto">
          <a:xfrm>
            <a:off x="7162800" y="1279525"/>
            <a:ext cx="1905000" cy="3597275"/>
            <a:chOff x="96" y="0"/>
            <a:chExt cx="1200" cy="2266"/>
          </a:xfrm>
        </p:grpSpPr>
        <p:sp>
          <p:nvSpPr>
            <p:cNvPr id="36995" name="Line 32"/>
            <p:cNvSpPr>
              <a:spLocks noChangeShapeType="1"/>
            </p:cNvSpPr>
            <p:nvPr/>
          </p:nvSpPr>
          <p:spPr bwMode="auto">
            <a:xfrm>
              <a:off x="144" y="528"/>
              <a:ext cx="0" cy="172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96" name="Line 34"/>
            <p:cNvSpPr>
              <a:spLocks noChangeShapeType="1"/>
            </p:cNvSpPr>
            <p:nvPr/>
          </p:nvSpPr>
          <p:spPr bwMode="auto">
            <a:xfrm>
              <a:off x="1152" y="144"/>
              <a:ext cx="0" cy="1536"/>
            </a:xfrm>
            <a:prstGeom prst="line">
              <a:avLst/>
            </a:prstGeom>
            <a:noFill/>
            <a:ln w="381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97" name="Line 35"/>
            <p:cNvSpPr>
              <a:spLocks noChangeShapeType="1"/>
            </p:cNvSpPr>
            <p:nvPr/>
          </p:nvSpPr>
          <p:spPr bwMode="auto">
            <a:xfrm flipH="1">
              <a:off x="864" y="1680"/>
              <a:ext cx="288"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98" name="Line 37"/>
            <p:cNvSpPr>
              <a:spLocks noChangeShapeType="1"/>
            </p:cNvSpPr>
            <p:nvPr/>
          </p:nvSpPr>
          <p:spPr bwMode="auto">
            <a:xfrm flipH="1">
              <a:off x="144" y="1498"/>
              <a:ext cx="240" cy="0"/>
            </a:xfrm>
            <a:prstGeom prst="line">
              <a:avLst/>
            </a:prstGeom>
            <a:noFill/>
            <a:ln w="381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6999" name="Group 38"/>
            <p:cNvGrpSpPr>
              <a:grpSpLocks/>
            </p:cNvGrpSpPr>
            <p:nvPr/>
          </p:nvGrpSpPr>
          <p:grpSpPr bwMode="auto">
            <a:xfrm>
              <a:off x="288" y="1402"/>
              <a:ext cx="720" cy="624"/>
              <a:chOff x="0" y="0"/>
              <a:chExt cx="720" cy="624"/>
            </a:xfrm>
          </p:grpSpPr>
          <p:sp>
            <p:nvSpPr>
              <p:cNvPr id="37011" name="Rectangle 39"/>
              <p:cNvSpPr>
                <a:spLocks noChangeArrowheads="1"/>
              </p:cNvSpPr>
              <p:nvPr/>
            </p:nvSpPr>
            <p:spPr bwMode="auto">
              <a:xfrm>
                <a:off x="96" y="0"/>
                <a:ext cx="480" cy="624"/>
              </a:xfrm>
              <a:prstGeom prst="rect">
                <a:avLst/>
              </a:prstGeom>
              <a:noFill/>
              <a:ln w="38100" cap="sq">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endParaRPr lang="zh-CN" altLang="en-US" sz="2400" b="0">
                  <a:latin typeface="Times New Roman" panose="02020603050405020304" pitchFamily="18" charset="0"/>
                  <a:ea typeface="宋体" panose="02010600030101010101" pitchFamily="2" charset="-122"/>
                </a:endParaRPr>
              </a:p>
            </p:txBody>
          </p:sp>
          <p:sp>
            <p:nvSpPr>
              <p:cNvPr id="37012" name="Text Box 40"/>
              <p:cNvSpPr txBox="1">
                <a:spLocks noChangeArrowheads="1"/>
              </p:cNvSpPr>
              <p:nvPr/>
            </p:nvSpPr>
            <p:spPr bwMode="auto">
              <a:xfrm>
                <a:off x="0" y="192"/>
                <a:ext cx="720" cy="25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SzTx/>
                  <a:buFontTx/>
                  <a:buNone/>
                </a:pPr>
                <a:r>
                  <a:rPr lang="zh-CN" altLang="zh-CN" sz="2000">
                    <a:latin typeface="Times New Roman" panose="02020603050405020304" pitchFamily="18" charset="0"/>
                    <a:ea typeface="宋体" panose="02010600030101010101" pitchFamily="2" charset="-122"/>
                  </a:rPr>
                  <a:t> 1K×4</a:t>
                </a:r>
              </a:p>
            </p:txBody>
          </p:sp>
        </p:grpSp>
        <p:sp>
          <p:nvSpPr>
            <p:cNvPr id="37000" name="Line 41"/>
            <p:cNvSpPr>
              <a:spLocks noChangeShapeType="1"/>
            </p:cNvSpPr>
            <p:nvPr/>
          </p:nvSpPr>
          <p:spPr bwMode="auto">
            <a:xfrm flipV="1">
              <a:off x="1008" y="0"/>
              <a:ext cx="0" cy="72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001" name="Line 42"/>
            <p:cNvSpPr>
              <a:spLocks noChangeShapeType="1"/>
            </p:cNvSpPr>
            <p:nvPr/>
          </p:nvSpPr>
          <p:spPr bwMode="auto">
            <a:xfrm>
              <a:off x="864" y="720"/>
              <a:ext cx="144" cy="0"/>
            </a:xfrm>
            <a:prstGeom prst="line">
              <a:avLst/>
            </a:prstGeom>
            <a:noFill/>
            <a:ln w="381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002" name="Line 44"/>
            <p:cNvSpPr>
              <a:spLocks noChangeShapeType="1"/>
            </p:cNvSpPr>
            <p:nvPr/>
          </p:nvSpPr>
          <p:spPr bwMode="auto">
            <a:xfrm flipH="1">
              <a:off x="144" y="528"/>
              <a:ext cx="240" cy="0"/>
            </a:xfrm>
            <a:prstGeom prst="line">
              <a:avLst/>
            </a:prstGeom>
            <a:noFill/>
            <a:ln w="381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7003" name="Group 45"/>
            <p:cNvGrpSpPr>
              <a:grpSpLocks/>
            </p:cNvGrpSpPr>
            <p:nvPr/>
          </p:nvGrpSpPr>
          <p:grpSpPr bwMode="auto">
            <a:xfrm>
              <a:off x="288" y="432"/>
              <a:ext cx="720" cy="624"/>
              <a:chOff x="0" y="0"/>
              <a:chExt cx="720" cy="624"/>
            </a:xfrm>
          </p:grpSpPr>
          <p:sp>
            <p:nvSpPr>
              <p:cNvPr id="37009" name="Rectangle 46"/>
              <p:cNvSpPr>
                <a:spLocks noChangeArrowheads="1"/>
              </p:cNvSpPr>
              <p:nvPr/>
            </p:nvSpPr>
            <p:spPr bwMode="auto">
              <a:xfrm>
                <a:off x="96" y="0"/>
                <a:ext cx="480" cy="624"/>
              </a:xfrm>
              <a:prstGeom prst="rect">
                <a:avLst/>
              </a:prstGeom>
              <a:noFill/>
              <a:ln w="38100" cap="sq">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endParaRPr lang="zh-CN" altLang="en-US" sz="2400" b="0">
                  <a:latin typeface="Times New Roman" panose="02020603050405020304" pitchFamily="18" charset="0"/>
                  <a:ea typeface="宋体" panose="02010600030101010101" pitchFamily="2" charset="-122"/>
                </a:endParaRPr>
              </a:p>
            </p:txBody>
          </p:sp>
          <p:sp>
            <p:nvSpPr>
              <p:cNvPr id="37010" name="Text Box 47"/>
              <p:cNvSpPr txBox="1">
                <a:spLocks noChangeArrowheads="1"/>
              </p:cNvSpPr>
              <p:nvPr/>
            </p:nvSpPr>
            <p:spPr bwMode="auto">
              <a:xfrm>
                <a:off x="0" y="192"/>
                <a:ext cx="720" cy="25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SzTx/>
                  <a:buFontTx/>
                  <a:buNone/>
                </a:pPr>
                <a:r>
                  <a:rPr lang="zh-CN" altLang="zh-CN" sz="2000">
                    <a:latin typeface="Times New Roman" panose="02020603050405020304" pitchFamily="18" charset="0"/>
                    <a:ea typeface="宋体" panose="02010600030101010101" pitchFamily="2" charset="-122"/>
                  </a:rPr>
                  <a:t> 1K×4</a:t>
                </a:r>
              </a:p>
            </p:txBody>
          </p:sp>
        </p:grpSp>
        <p:sp>
          <p:nvSpPr>
            <p:cNvPr id="37004" name="Text Box 48"/>
            <p:cNvSpPr txBox="1">
              <a:spLocks noChangeArrowheads="1"/>
            </p:cNvSpPr>
            <p:nvPr/>
          </p:nvSpPr>
          <p:spPr bwMode="auto">
            <a:xfrm>
              <a:off x="816" y="182"/>
              <a:ext cx="48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Times New Roman" panose="02020603050405020304" pitchFamily="18" charset="0"/>
                  <a:ea typeface="宋体" panose="02010600030101010101" pitchFamily="2" charset="-122"/>
                </a:rPr>
                <a:t>4</a:t>
              </a:r>
            </a:p>
          </p:txBody>
        </p:sp>
        <p:sp>
          <p:nvSpPr>
            <p:cNvPr id="37005" name="Line 49"/>
            <p:cNvSpPr>
              <a:spLocks noChangeShapeType="1"/>
            </p:cNvSpPr>
            <p:nvPr/>
          </p:nvSpPr>
          <p:spPr bwMode="auto">
            <a:xfrm flipH="1">
              <a:off x="960" y="288"/>
              <a:ext cx="96" cy="96"/>
            </a:xfrm>
            <a:prstGeom prst="line">
              <a:avLst/>
            </a:prstGeom>
            <a:noFill/>
            <a:ln w="381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006" name="Line 50"/>
            <p:cNvSpPr>
              <a:spLocks noChangeShapeType="1"/>
            </p:cNvSpPr>
            <p:nvPr/>
          </p:nvSpPr>
          <p:spPr bwMode="auto">
            <a:xfrm flipH="1">
              <a:off x="1104" y="912"/>
              <a:ext cx="96" cy="96"/>
            </a:xfrm>
            <a:prstGeom prst="line">
              <a:avLst/>
            </a:prstGeom>
            <a:noFill/>
            <a:ln w="381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007" name="Line 51"/>
            <p:cNvSpPr>
              <a:spLocks noChangeShapeType="1"/>
            </p:cNvSpPr>
            <p:nvPr/>
          </p:nvSpPr>
          <p:spPr bwMode="auto">
            <a:xfrm flipH="1">
              <a:off x="96" y="2064"/>
              <a:ext cx="96" cy="96"/>
            </a:xfrm>
            <a:prstGeom prst="line">
              <a:avLst/>
            </a:prstGeom>
            <a:noFill/>
            <a:ln w="381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008" name="Text Box 52"/>
            <p:cNvSpPr txBox="1">
              <a:spLocks noChangeArrowheads="1"/>
            </p:cNvSpPr>
            <p:nvPr/>
          </p:nvSpPr>
          <p:spPr bwMode="auto">
            <a:xfrm>
              <a:off x="192" y="2016"/>
              <a:ext cx="48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Times New Roman" panose="02020603050405020304" pitchFamily="18" charset="0"/>
                  <a:ea typeface="宋体" panose="02010600030101010101" pitchFamily="2" charset="-122"/>
                </a:rPr>
                <a:t>10</a:t>
              </a:r>
            </a:p>
          </p:txBody>
        </p:sp>
      </p:grpSp>
      <p:grpSp>
        <p:nvGrpSpPr>
          <p:cNvPr id="49" name="Group 53"/>
          <p:cNvGrpSpPr>
            <a:grpSpLocks/>
          </p:cNvGrpSpPr>
          <p:nvPr/>
        </p:nvGrpSpPr>
        <p:grpSpPr bwMode="auto">
          <a:xfrm>
            <a:off x="3048000" y="1279525"/>
            <a:ext cx="2133600" cy="3625850"/>
            <a:chOff x="96" y="0"/>
            <a:chExt cx="1344" cy="2284"/>
          </a:xfrm>
        </p:grpSpPr>
        <p:sp>
          <p:nvSpPr>
            <p:cNvPr id="36976" name="Line 54"/>
            <p:cNvSpPr>
              <a:spLocks noChangeShapeType="1"/>
            </p:cNvSpPr>
            <p:nvPr/>
          </p:nvSpPr>
          <p:spPr bwMode="auto">
            <a:xfrm>
              <a:off x="144" y="528"/>
              <a:ext cx="0" cy="172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77" name="Line 55"/>
            <p:cNvSpPr>
              <a:spLocks noChangeShapeType="1"/>
            </p:cNvSpPr>
            <p:nvPr/>
          </p:nvSpPr>
          <p:spPr bwMode="auto">
            <a:xfrm>
              <a:off x="1152" y="144"/>
              <a:ext cx="0" cy="1536"/>
            </a:xfrm>
            <a:prstGeom prst="line">
              <a:avLst/>
            </a:prstGeom>
            <a:noFill/>
            <a:ln w="381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78" name="Line 56"/>
            <p:cNvSpPr>
              <a:spLocks noChangeShapeType="1"/>
            </p:cNvSpPr>
            <p:nvPr/>
          </p:nvSpPr>
          <p:spPr bwMode="auto">
            <a:xfrm flipH="1">
              <a:off x="864" y="1680"/>
              <a:ext cx="288"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79" name="Line 58"/>
            <p:cNvSpPr>
              <a:spLocks noChangeShapeType="1"/>
            </p:cNvSpPr>
            <p:nvPr/>
          </p:nvSpPr>
          <p:spPr bwMode="auto">
            <a:xfrm flipH="1">
              <a:off x="144" y="1488"/>
              <a:ext cx="240" cy="0"/>
            </a:xfrm>
            <a:prstGeom prst="line">
              <a:avLst/>
            </a:prstGeom>
            <a:noFill/>
            <a:ln w="381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6980" name="Group 59"/>
            <p:cNvGrpSpPr>
              <a:grpSpLocks/>
            </p:cNvGrpSpPr>
            <p:nvPr/>
          </p:nvGrpSpPr>
          <p:grpSpPr bwMode="auto">
            <a:xfrm>
              <a:off x="288" y="1392"/>
              <a:ext cx="720" cy="624"/>
              <a:chOff x="0" y="0"/>
              <a:chExt cx="720" cy="624"/>
            </a:xfrm>
          </p:grpSpPr>
          <p:sp>
            <p:nvSpPr>
              <p:cNvPr id="36993" name="Rectangle 60"/>
              <p:cNvSpPr>
                <a:spLocks noChangeArrowheads="1"/>
              </p:cNvSpPr>
              <p:nvPr/>
            </p:nvSpPr>
            <p:spPr bwMode="auto">
              <a:xfrm>
                <a:off x="96" y="0"/>
                <a:ext cx="480" cy="624"/>
              </a:xfrm>
              <a:prstGeom prst="rect">
                <a:avLst/>
              </a:prstGeom>
              <a:noFill/>
              <a:ln w="38100" cap="sq">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endParaRPr lang="zh-CN" altLang="en-US" sz="2400" b="0">
                  <a:latin typeface="Times New Roman" panose="02020603050405020304" pitchFamily="18" charset="0"/>
                  <a:ea typeface="宋体" panose="02010600030101010101" pitchFamily="2" charset="-122"/>
                </a:endParaRPr>
              </a:p>
            </p:txBody>
          </p:sp>
          <p:sp>
            <p:nvSpPr>
              <p:cNvPr id="36994" name="Text Box 61"/>
              <p:cNvSpPr txBox="1">
                <a:spLocks noChangeArrowheads="1"/>
              </p:cNvSpPr>
              <p:nvPr/>
            </p:nvSpPr>
            <p:spPr bwMode="auto">
              <a:xfrm>
                <a:off x="0" y="192"/>
                <a:ext cx="720" cy="25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SzTx/>
                  <a:buFontTx/>
                  <a:buNone/>
                </a:pPr>
                <a:r>
                  <a:rPr lang="zh-CN" altLang="zh-CN" sz="2000">
                    <a:latin typeface="Times New Roman" panose="02020603050405020304" pitchFamily="18" charset="0"/>
                    <a:ea typeface="宋体" panose="02010600030101010101" pitchFamily="2" charset="-122"/>
                  </a:rPr>
                  <a:t> 1K×4</a:t>
                </a:r>
              </a:p>
            </p:txBody>
          </p:sp>
        </p:grpSp>
        <p:sp>
          <p:nvSpPr>
            <p:cNvPr id="36981" name="Line 62"/>
            <p:cNvSpPr>
              <a:spLocks noChangeShapeType="1"/>
            </p:cNvSpPr>
            <p:nvPr/>
          </p:nvSpPr>
          <p:spPr bwMode="auto">
            <a:xfrm flipV="1">
              <a:off x="1008" y="0"/>
              <a:ext cx="0" cy="72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82" name="Line 63"/>
            <p:cNvSpPr>
              <a:spLocks noChangeShapeType="1"/>
            </p:cNvSpPr>
            <p:nvPr/>
          </p:nvSpPr>
          <p:spPr bwMode="auto">
            <a:xfrm>
              <a:off x="864" y="720"/>
              <a:ext cx="144" cy="0"/>
            </a:xfrm>
            <a:prstGeom prst="line">
              <a:avLst/>
            </a:prstGeom>
            <a:noFill/>
            <a:ln w="381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83" name="Line 65"/>
            <p:cNvSpPr>
              <a:spLocks noChangeShapeType="1"/>
            </p:cNvSpPr>
            <p:nvPr/>
          </p:nvSpPr>
          <p:spPr bwMode="auto">
            <a:xfrm flipH="1">
              <a:off x="144" y="528"/>
              <a:ext cx="240" cy="0"/>
            </a:xfrm>
            <a:prstGeom prst="line">
              <a:avLst/>
            </a:prstGeom>
            <a:noFill/>
            <a:ln w="381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6984" name="Group 66"/>
            <p:cNvGrpSpPr>
              <a:grpSpLocks/>
            </p:cNvGrpSpPr>
            <p:nvPr/>
          </p:nvGrpSpPr>
          <p:grpSpPr bwMode="auto">
            <a:xfrm>
              <a:off x="288" y="432"/>
              <a:ext cx="720" cy="624"/>
              <a:chOff x="0" y="0"/>
              <a:chExt cx="720" cy="624"/>
            </a:xfrm>
          </p:grpSpPr>
          <p:sp>
            <p:nvSpPr>
              <p:cNvPr id="36991" name="Rectangle 67"/>
              <p:cNvSpPr>
                <a:spLocks noChangeArrowheads="1"/>
              </p:cNvSpPr>
              <p:nvPr/>
            </p:nvSpPr>
            <p:spPr bwMode="auto">
              <a:xfrm>
                <a:off x="96" y="0"/>
                <a:ext cx="480" cy="624"/>
              </a:xfrm>
              <a:prstGeom prst="rect">
                <a:avLst/>
              </a:prstGeom>
              <a:noFill/>
              <a:ln w="38100" cap="sq">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endParaRPr lang="zh-CN" altLang="en-US" sz="2400" b="0">
                  <a:latin typeface="Times New Roman" panose="02020603050405020304" pitchFamily="18" charset="0"/>
                  <a:ea typeface="宋体" panose="02010600030101010101" pitchFamily="2" charset="-122"/>
                </a:endParaRPr>
              </a:p>
            </p:txBody>
          </p:sp>
          <p:sp>
            <p:nvSpPr>
              <p:cNvPr id="36992" name="Text Box 68"/>
              <p:cNvSpPr txBox="1">
                <a:spLocks noChangeArrowheads="1"/>
              </p:cNvSpPr>
              <p:nvPr/>
            </p:nvSpPr>
            <p:spPr bwMode="auto">
              <a:xfrm>
                <a:off x="0" y="192"/>
                <a:ext cx="720" cy="25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SzTx/>
                  <a:buFontTx/>
                  <a:buNone/>
                </a:pPr>
                <a:r>
                  <a:rPr lang="zh-CN" altLang="zh-CN" sz="2000">
                    <a:latin typeface="Times New Roman" panose="02020603050405020304" pitchFamily="18" charset="0"/>
                    <a:ea typeface="宋体" panose="02010600030101010101" pitchFamily="2" charset="-122"/>
                  </a:rPr>
                  <a:t> 1K×4</a:t>
                </a:r>
              </a:p>
            </p:txBody>
          </p:sp>
        </p:grpSp>
        <p:sp>
          <p:nvSpPr>
            <p:cNvPr id="36985" name="Text Box 69"/>
            <p:cNvSpPr txBox="1">
              <a:spLocks noChangeArrowheads="1"/>
            </p:cNvSpPr>
            <p:nvPr/>
          </p:nvSpPr>
          <p:spPr bwMode="auto">
            <a:xfrm>
              <a:off x="816" y="182"/>
              <a:ext cx="48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Times New Roman" panose="02020603050405020304" pitchFamily="18" charset="0"/>
                  <a:ea typeface="宋体" panose="02010600030101010101" pitchFamily="2" charset="-122"/>
                </a:rPr>
                <a:t>4</a:t>
              </a:r>
            </a:p>
          </p:txBody>
        </p:sp>
        <p:sp>
          <p:nvSpPr>
            <p:cNvPr id="36986" name="Line 70"/>
            <p:cNvSpPr>
              <a:spLocks noChangeShapeType="1"/>
            </p:cNvSpPr>
            <p:nvPr/>
          </p:nvSpPr>
          <p:spPr bwMode="auto">
            <a:xfrm flipH="1">
              <a:off x="960" y="288"/>
              <a:ext cx="96" cy="96"/>
            </a:xfrm>
            <a:prstGeom prst="line">
              <a:avLst/>
            </a:prstGeom>
            <a:noFill/>
            <a:ln w="381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87" name="Line 71"/>
            <p:cNvSpPr>
              <a:spLocks noChangeShapeType="1"/>
            </p:cNvSpPr>
            <p:nvPr/>
          </p:nvSpPr>
          <p:spPr bwMode="auto">
            <a:xfrm flipH="1">
              <a:off x="1104" y="912"/>
              <a:ext cx="96" cy="96"/>
            </a:xfrm>
            <a:prstGeom prst="line">
              <a:avLst/>
            </a:prstGeom>
            <a:noFill/>
            <a:ln w="381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88" name="Line 72"/>
            <p:cNvSpPr>
              <a:spLocks noChangeShapeType="1"/>
            </p:cNvSpPr>
            <p:nvPr/>
          </p:nvSpPr>
          <p:spPr bwMode="auto">
            <a:xfrm flipH="1">
              <a:off x="96" y="2064"/>
              <a:ext cx="96" cy="96"/>
            </a:xfrm>
            <a:prstGeom prst="line">
              <a:avLst/>
            </a:prstGeom>
            <a:noFill/>
            <a:ln w="381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89" name="Text Box 73"/>
            <p:cNvSpPr txBox="1">
              <a:spLocks noChangeArrowheads="1"/>
            </p:cNvSpPr>
            <p:nvPr/>
          </p:nvSpPr>
          <p:spPr bwMode="auto">
            <a:xfrm>
              <a:off x="192" y="2034"/>
              <a:ext cx="480" cy="25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dirty="0">
                  <a:latin typeface="Times New Roman" panose="02020603050405020304" pitchFamily="18" charset="0"/>
                  <a:ea typeface="宋体" panose="02010600030101010101" pitchFamily="2" charset="-122"/>
                </a:rPr>
                <a:t>10</a:t>
              </a:r>
            </a:p>
          </p:txBody>
        </p:sp>
        <p:sp>
          <p:nvSpPr>
            <p:cNvPr id="64" name="Text Box 74"/>
            <p:cNvSpPr txBox="1">
              <a:spLocks noChangeArrowheads="1"/>
            </p:cNvSpPr>
            <p:nvPr/>
          </p:nvSpPr>
          <p:spPr bwMode="auto">
            <a:xfrm>
              <a:off x="960" y="806"/>
              <a:ext cx="480" cy="25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defRPr/>
              </a:pPr>
              <a:r>
                <a:rPr lang="zh-CN" altLang="zh-CN" sz="2000" b="1">
                  <a:ln>
                    <a:solidFill>
                      <a:schemeClr val="bg1"/>
                    </a:solidFill>
                  </a:ln>
                </a:rPr>
                <a:t>4</a:t>
              </a:r>
            </a:p>
          </p:txBody>
        </p:sp>
      </p:grpSp>
      <p:grpSp>
        <p:nvGrpSpPr>
          <p:cNvPr id="69" name="Group 75"/>
          <p:cNvGrpSpPr>
            <a:grpSpLocks/>
          </p:cNvGrpSpPr>
          <p:nvPr/>
        </p:nvGrpSpPr>
        <p:grpSpPr bwMode="auto">
          <a:xfrm>
            <a:off x="5105400" y="1279525"/>
            <a:ext cx="2133600" cy="3597275"/>
            <a:chOff x="96" y="0"/>
            <a:chExt cx="1344" cy="2266"/>
          </a:xfrm>
        </p:grpSpPr>
        <p:sp>
          <p:nvSpPr>
            <p:cNvPr id="36957" name="Line 76"/>
            <p:cNvSpPr>
              <a:spLocks noChangeShapeType="1"/>
            </p:cNvSpPr>
            <p:nvPr/>
          </p:nvSpPr>
          <p:spPr bwMode="auto">
            <a:xfrm>
              <a:off x="144" y="528"/>
              <a:ext cx="0" cy="172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58" name="Line 78"/>
            <p:cNvSpPr>
              <a:spLocks noChangeShapeType="1"/>
            </p:cNvSpPr>
            <p:nvPr/>
          </p:nvSpPr>
          <p:spPr bwMode="auto">
            <a:xfrm>
              <a:off x="1152" y="144"/>
              <a:ext cx="0" cy="1536"/>
            </a:xfrm>
            <a:prstGeom prst="line">
              <a:avLst/>
            </a:prstGeom>
            <a:noFill/>
            <a:ln w="381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59" name="Line 79"/>
            <p:cNvSpPr>
              <a:spLocks noChangeShapeType="1"/>
            </p:cNvSpPr>
            <p:nvPr/>
          </p:nvSpPr>
          <p:spPr bwMode="auto">
            <a:xfrm flipH="1">
              <a:off x="864" y="1680"/>
              <a:ext cx="288"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60" name="Line 81"/>
            <p:cNvSpPr>
              <a:spLocks noChangeShapeType="1"/>
            </p:cNvSpPr>
            <p:nvPr/>
          </p:nvSpPr>
          <p:spPr bwMode="auto">
            <a:xfrm flipH="1">
              <a:off x="144" y="1488"/>
              <a:ext cx="240" cy="0"/>
            </a:xfrm>
            <a:prstGeom prst="line">
              <a:avLst/>
            </a:prstGeom>
            <a:noFill/>
            <a:ln w="381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6961" name="Group 82"/>
            <p:cNvGrpSpPr>
              <a:grpSpLocks/>
            </p:cNvGrpSpPr>
            <p:nvPr/>
          </p:nvGrpSpPr>
          <p:grpSpPr bwMode="auto">
            <a:xfrm>
              <a:off x="288" y="1392"/>
              <a:ext cx="720" cy="624"/>
              <a:chOff x="0" y="0"/>
              <a:chExt cx="720" cy="624"/>
            </a:xfrm>
          </p:grpSpPr>
          <p:sp>
            <p:nvSpPr>
              <p:cNvPr id="36974" name="Rectangle 83"/>
              <p:cNvSpPr>
                <a:spLocks noChangeArrowheads="1"/>
              </p:cNvSpPr>
              <p:nvPr/>
            </p:nvSpPr>
            <p:spPr bwMode="auto">
              <a:xfrm>
                <a:off x="96" y="0"/>
                <a:ext cx="480" cy="624"/>
              </a:xfrm>
              <a:prstGeom prst="rect">
                <a:avLst/>
              </a:prstGeom>
              <a:noFill/>
              <a:ln w="38100" cap="sq">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endParaRPr lang="zh-CN" altLang="en-US" sz="2400" b="0">
                  <a:latin typeface="Times New Roman" panose="02020603050405020304" pitchFamily="18" charset="0"/>
                  <a:ea typeface="宋体" panose="02010600030101010101" pitchFamily="2" charset="-122"/>
                </a:endParaRPr>
              </a:p>
            </p:txBody>
          </p:sp>
          <p:sp>
            <p:nvSpPr>
              <p:cNvPr id="36975" name="Text Box 84"/>
              <p:cNvSpPr txBox="1">
                <a:spLocks noChangeArrowheads="1"/>
              </p:cNvSpPr>
              <p:nvPr/>
            </p:nvSpPr>
            <p:spPr bwMode="auto">
              <a:xfrm>
                <a:off x="0" y="192"/>
                <a:ext cx="720" cy="25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SzTx/>
                  <a:buFontTx/>
                  <a:buNone/>
                </a:pPr>
                <a:r>
                  <a:rPr lang="zh-CN" altLang="zh-CN" sz="2000">
                    <a:latin typeface="Times New Roman" panose="02020603050405020304" pitchFamily="18" charset="0"/>
                    <a:ea typeface="宋体" panose="02010600030101010101" pitchFamily="2" charset="-122"/>
                  </a:rPr>
                  <a:t> 1K×4</a:t>
                </a:r>
              </a:p>
            </p:txBody>
          </p:sp>
        </p:grpSp>
        <p:sp>
          <p:nvSpPr>
            <p:cNvPr id="36962" name="Line 85"/>
            <p:cNvSpPr>
              <a:spLocks noChangeShapeType="1"/>
            </p:cNvSpPr>
            <p:nvPr/>
          </p:nvSpPr>
          <p:spPr bwMode="auto">
            <a:xfrm flipV="1">
              <a:off x="1008" y="0"/>
              <a:ext cx="0" cy="72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63" name="Line 86"/>
            <p:cNvSpPr>
              <a:spLocks noChangeShapeType="1"/>
            </p:cNvSpPr>
            <p:nvPr/>
          </p:nvSpPr>
          <p:spPr bwMode="auto">
            <a:xfrm>
              <a:off x="864" y="720"/>
              <a:ext cx="144" cy="0"/>
            </a:xfrm>
            <a:prstGeom prst="line">
              <a:avLst/>
            </a:prstGeom>
            <a:noFill/>
            <a:ln w="381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64" name="Line 88"/>
            <p:cNvSpPr>
              <a:spLocks noChangeShapeType="1"/>
            </p:cNvSpPr>
            <p:nvPr/>
          </p:nvSpPr>
          <p:spPr bwMode="auto">
            <a:xfrm flipH="1">
              <a:off x="144" y="528"/>
              <a:ext cx="240" cy="0"/>
            </a:xfrm>
            <a:prstGeom prst="line">
              <a:avLst/>
            </a:prstGeom>
            <a:noFill/>
            <a:ln w="381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6965" name="Group 89"/>
            <p:cNvGrpSpPr>
              <a:grpSpLocks/>
            </p:cNvGrpSpPr>
            <p:nvPr/>
          </p:nvGrpSpPr>
          <p:grpSpPr bwMode="auto">
            <a:xfrm>
              <a:off x="288" y="432"/>
              <a:ext cx="720" cy="624"/>
              <a:chOff x="0" y="0"/>
              <a:chExt cx="720" cy="624"/>
            </a:xfrm>
          </p:grpSpPr>
          <p:sp>
            <p:nvSpPr>
              <p:cNvPr id="36972" name="Rectangle 90"/>
              <p:cNvSpPr>
                <a:spLocks noChangeArrowheads="1"/>
              </p:cNvSpPr>
              <p:nvPr/>
            </p:nvSpPr>
            <p:spPr bwMode="auto">
              <a:xfrm>
                <a:off x="96" y="0"/>
                <a:ext cx="480" cy="624"/>
              </a:xfrm>
              <a:prstGeom prst="rect">
                <a:avLst/>
              </a:prstGeom>
              <a:noFill/>
              <a:ln w="38100" cap="sq">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endParaRPr lang="zh-CN" altLang="en-US" sz="2400" b="0">
                  <a:latin typeface="Times New Roman" panose="02020603050405020304" pitchFamily="18" charset="0"/>
                  <a:ea typeface="宋体" panose="02010600030101010101" pitchFamily="2" charset="-122"/>
                </a:endParaRPr>
              </a:p>
            </p:txBody>
          </p:sp>
          <p:sp>
            <p:nvSpPr>
              <p:cNvPr id="36973" name="Text Box 91"/>
              <p:cNvSpPr txBox="1">
                <a:spLocks noChangeArrowheads="1"/>
              </p:cNvSpPr>
              <p:nvPr/>
            </p:nvSpPr>
            <p:spPr bwMode="auto">
              <a:xfrm>
                <a:off x="0" y="192"/>
                <a:ext cx="720" cy="25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SzTx/>
                  <a:buFontTx/>
                  <a:buNone/>
                </a:pPr>
                <a:r>
                  <a:rPr lang="zh-CN" altLang="zh-CN" sz="2000">
                    <a:latin typeface="Times New Roman" panose="02020603050405020304" pitchFamily="18" charset="0"/>
                    <a:ea typeface="宋体" panose="02010600030101010101" pitchFamily="2" charset="-122"/>
                  </a:rPr>
                  <a:t> 1K×4</a:t>
                </a:r>
              </a:p>
            </p:txBody>
          </p:sp>
        </p:grpSp>
        <p:sp>
          <p:nvSpPr>
            <p:cNvPr id="36966" name="Text Box 92"/>
            <p:cNvSpPr txBox="1">
              <a:spLocks noChangeArrowheads="1"/>
            </p:cNvSpPr>
            <p:nvPr/>
          </p:nvSpPr>
          <p:spPr bwMode="auto">
            <a:xfrm>
              <a:off x="816" y="182"/>
              <a:ext cx="48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Times New Roman" panose="02020603050405020304" pitchFamily="18" charset="0"/>
                  <a:ea typeface="宋体" panose="02010600030101010101" pitchFamily="2" charset="-122"/>
                </a:rPr>
                <a:t>4</a:t>
              </a:r>
            </a:p>
          </p:txBody>
        </p:sp>
        <p:sp>
          <p:nvSpPr>
            <p:cNvPr id="36967" name="Line 93"/>
            <p:cNvSpPr>
              <a:spLocks noChangeShapeType="1"/>
            </p:cNvSpPr>
            <p:nvPr/>
          </p:nvSpPr>
          <p:spPr bwMode="auto">
            <a:xfrm flipH="1">
              <a:off x="960" y="288"/>
              <a:ext cx="96" cy="96"/>
            </a:xfrm>
            <a:prstGeom prst="line">
              <a:avLst/>
            </a:prstGeom>
            <a:noFill/>
            <a:ln w="381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68" name="Line 94"/>
            <p:cNvSpPr>
              <a:spLocks noChangeShapeType="1"/>
            </p:cNvSpPr>
            <p:nvPr/>
          </p:nvSpPr>
          <p:spPr bwMode="auto">
            <a:xfrm flipH="1">
              <a:off x="1104" y="912"/>
              <a:ext cx="96" cy="96"/>
            </a:xfrm>
            <a:prstGeom prst="line">
              <a:avLst/>
            </a:prstGeom>
            <a:noFill/>
            <a:ln w="381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69" name="Line 95"/>
            <p:cNvSpPr>
              <a:spLocks noChangeShapeType="1"/>
            </p:cNvSpPr>
            <p:nvPr/>
          </p:nvSpPr>
          <p:spPr bwMode="auto">
            <a:xfrm flipH="1">
              <a:off x="96" y="2064"/>
              <a:ext cx="96" cy="96"/>
            </a:xfrm>
            <a:prstGeom prst="line">
              <a:avLst/>
            </a:prstGeom>
            <a:noFill/>
            <a:ln w="381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70" name="Text Box 96"/>
            <p:cNvSpPr txBox="1">
              <a:spLocks noChangeArrowheads="1"/>
            </p:cNvSpPr>
            <p:nvPr/>
          </p:nvSpPr>
          <p:spPr bwMode="auto">
            <a:xfrm>
              <a:off x="192" y="2016"/>
              <a:ext cx="48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Times New Roman" panose="02020603050405020304" pitchFamily="18" charset="0"/>
                  <a:ea typeface="宋体" panose="02010600030101010101" pitchFamily="2" charset="-122"/>
                </a:rPr>
                <a:t>10</a:t>
              </a:r>
            </a:p>
          </p:txBody>
        </p:sp>
        <p:sp>
          <p:nvSpPr>
            <p:cNvPr id="84" name="Text Box 97"/>
            <p:cNvSpPr txBox="1">
              <a:spLocks noChangeArrowheads="1"/>
            </p:cNvSpPr>
            <p:nvPr/>
          </p:nvSpPr>
          <p:spPr bwMode="auto">
            <a:xfrm>
              <a:off x="960" y="806"/>
              <a:ext cx="480" cy="25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defRPr/>
              </a:pPr>
              <a:r>
                <a:rPr lang="zh-CN" altLang="zh-CN" sz="2000" b="1" dirty="0">
                  <a:ln>
                    <a:solidFill>
                      <a:schemeClr val="bg1"/>
                    </a:solidFill>
                  </a:ln>
                </a:rPr>
                <a:t>4</a:t>
              </a:r>
            </a:p>
          </p:txBody>
        </p:sp>
      </p:grpSp>
      <p:sp>
        <p:nvSpPr>
          <p:cNvPr id="89" name="Text Box 98"/>
          <p:cNvSpPr txBox="1">
            <a:spLocks noChangeArrowheads="1"/>
          </p:cNvSpPr>
          <p:nvPr/>
        </p:nvSpPr>
        <p:spPr bwMode="auto">
          <a:xfrm>
            <a:off x="8534400" y="2574925"/>
            <a:ext cx="762000" cy="396875"/>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Times New Roman" panose="02020603050405020304" pitchFamily="18" charset="0"/>
                <a:ea typeface="宋体" panose="02010600030101010101" pitchFamily="2" charset="-122"/>
              </a:rPr>
              <a:t>4</a:t>
            </a:r>
          </a:p>
        </p:txBody>
      </p:sp>
      <p:sp>
        <p:nvSpPr>
          <p:cNvPr id="90" name="Text Box 99"/>
          <p:cNvSpPr txBox="1">
            <a:spLocks noChangeArrowheads="1"/>
          </p:cNvSpPr>
          <p:nvPr/>
        </p:nvSpPr>
        <p:spPr bwMode="auto">
          <a:xfrm>
            <a:off x="-39688" y="4410075"/>
            <a:ext cx="1285876"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dirty="0">
                <a:latin typeface="Times New Roman" panose="02020603050405020304" pitchFamily="18" charset="0"/>
                <a:ea typeface="宋体" panose="02010600030101010101" pitchFamily="2" charset="-122"/>
              </a:rPr>
              <a:t>A9~A0</a:t>
            </a:r>
          </a:p>
        </p:txBody>
      </p:sp>
      <p:grpSp>
        <p:nvGrpSpPr>
          <p:cNvPr id="91" name="Group 100"/>
          <p:cNvGrpSpPr>
            <a:grpSpLocks/>
          </p:cNvGrpSpPr>
          <p:nvPr/>
        </p:nvGrpSpPr>
        <p:grpSpPr bwMode="auto">
          <a:xfrm>
            <a:off x="76200" y="958850"/>
            <a:ext cx="9067800" cy="717550"/>
            <a:chOff x="0" y="0"/>
            <a:chExt cx="5712" cy="452"/>
          </a:xfrm>
        </p:grpSpPr>
        <p:sp>
          <p:nvSpPr>
            <p:cNvPr id="36949" name="Line 101"/>
            <p:cNvSpPr>
              <a:spLocks noChangeShapeType="1"/>
            </p:cNvSpPr>
            <p:nvPr/>
          </p:nvSpPr>
          <p:spPr bwMode="auto">
            <a:xfrm>
              <a:off x="576" y="202"/>
              <a:ext cx="5136" cy="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50" name="Line 102"/>
            <p:cNvSpPr>
              <a:spLocks noChangeShapeType="1"/>
            </p:cNvSpPr>
            <p:nvPr/>
          </p:nvSpPr>
          <p:spPr bwMode="auto">
            <a:xfrm flipV="1">
              <a:off x="576" y="346"/>
              <a:ext cx="5136" cy="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51" name="Text Box 103"/>
            <p:cNvSpPr txBox="1">
              <a:spLocks noChangeArrowheads="1"/>
            </p:cNvSpPr>
            <p:nvPr/>
          </p:nvSpPr>
          <p:spPr bwMode="auto">
            <a:xfrm>
              <a:off x="0" y="48"/>
              <a:ext cx="81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Times New Roman" panose="02020603050405020304" pitchFamily="18" charset="0"/>
                  <a:ea typeface="宋体" panose="02010600030101010101" pitchFamily="2" charset="-122"/>
                </a:rPr>
                <a:t>D7~D4</a:t>
              </a:r>
            </a:p>
          </p:txBody>
        </p:sp>
        <p:sp>
          <p:nvSpPr>
            <p:cNvPr id="36952" name="Text Box 104"/>
            <p:cNvSpPr txBox="1">
              <a:spLocks noChangeArrowheads="1"/>
            </p:cNvSpPr>
            <p:nvPr/>
          </p:nvSpPr>
          <p:spPr bwMode="auto">
            <a:xfrm>
              <a:off x="0" y="202"/>
              <a:ext cx="81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Times New Roman" panose="02020603050405020304" pitchFamily="18" charset="0"/>
                  <a:ea typeface="宋体" panose="02010600030101010101" pitchFamily="2" charset="-122"/>
                </a:rPr>
                <a:t>D3~D0</a:t>
              </a:r>
            </a:p>
          </p:txBody>
        </p:sp>
        <p:sp>
          <p:nvSpPr>
            <p:cNvPr id="36953" name="Text Box 105"/>
            <p:cNvSpPr txBox="1">
              <a:spLocks noChangeArrowheads="1"/>
            </p:cNvSpPr>
            <p:nvPr/>
          </p:nvSpPr>
          <p:spPr bwMode="auto">
            <a:xfrm>
              <a:off x="768" y="0"/>
              <a:ext cx="48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Times New Roman" panose="02020603050405020304" pitchFamily="18" charset="0"/>
                  <a:ea typeface="宋体" panose="02010600030101010101" pitchFamily="2" charset="-122"/>
                </a:rPr>
                <a:t>4</a:t>
              </a:r>
            </a:p>
          </p:txBody>
        </p:sp>
        <p:sp>
          <p:nvSpPr>
            <p:cNvPr id="36954" name="Text Box 106"/>
            <p:cNvSpPr txBox="1">
              <a:spLocks noChangeArrowheads="1"/>
            </p:cNvSpPr>
            <p:nvPr/>
          </p:nvSpPr>
          <p:spPr bwMode="auto">
            <a:xfrm>
              <a:off x="720" y="144"/>
              <a:ext cx="48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Times New Roman" panose="02020603050405020304" pitchFamily="18" charset="0"/>
                  <a:ea typeface="宋体" panose="02010600030101010101" pitchFamily="2" charset="-122"/>
                </a:rPr>
                <a:t>4</a:t>
              </a:r>
            </a:p>
          </p:txBody>
        </p:sp>
        <p:sp>
          <p:nvSpPr>
            <p:cNvPr id="36955" name="Line 107"/>
            <p:cNvSpPr>
              <a:spLocks noChangeShapeType="1"/>
            </p:cNvSpPr>
            <p:nvPr/>
          </p:nvSpPr>
          <p:spPr bwMode="auto">
            <a:xfrm flipH="1">
              <a:off x="864" y="154"/>
              <a:ext cx="96" cy="96"/>
            </a:xfrm>
            <a:prstGeom prst="line">
              <a:avLst/>
            </a:prstGeom>
            <a:noFill/>
            <a:ln w="381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56" name="Line 108"/>
            <p:cNvSpPr>
              <a:spLocks noChangeShapeType="1"/>
            </p:cNvSpPr>
            <p:nvPr/>
          </p:nvSpPr>
          <p:spPr bwMode="auto">
            <a:xfrm flipH="1">
              <a:off x="816" y="298"/>
              <a:ext cx="96" cy="96"/>
            </a:xfrm>
            <a:prstGeom prst="line">
              <a:avLst/>
            </a:prstGeom>
            <a:noFill/>
            <a:ln w="381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0" name="Group 109"/>
          <p:cNvGrpSpPr>
            <a:grpSpLocks/>
          </p:cNvGrpSpPr>
          <p:nvPr/>
        </p:nvGrpSpPr>
        <p:grpSpPr bwMode="auto">
          <a:xfrm>
            <a:off x="0" y="4800600"/>
            <a:ext cx="9144000" cy="152400"/>
            <a:chOff x="0" y="0"/>
            <a:chExt cx="5760" cy="96"/>
          </a:xfrm>
        </p:grpSpPr>
        <p:sp>
          <p:nvSpPr>
            <p:cNvPr id="36947" name="Line 110"/>
            <p:cNvSpPr>
              <a:spLocks noChangeShapeType="1"/>
            </p:cNvSpPr>
            <p:nvPr/>
          </p:nvSpPr>
          <p:spPr bwMode="auto">
            <a:xfrm>
              <a:off x="0" y="48"/>
              <a:ext cx="576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48" name="Line 111"/>
            <p:cNvSpPr>
              <a:spLocks noChangeShapeType="1"/>
            </p:cNvSpPr>
            <p:nvPr/>
          </p:nvSpPr>
          <p:spPr bwMode="auto">
            <a:xfrm flipH="1">
              <a:off x="192" y="0"/>
              <a:ext cx="96" cy="96"/>
            </a:xfrm>
            <a:prstGeom prst="line">
              <a:avLst/>
            </a:prstGeom>
            <a:noFill/>
            <a:ln w="381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03" name="Line 112"/>
          <p:cNvSpPr>
            <a:spLocks noChangeShapeType="1"/>
          </p:cNvSpPr>
          <p:nvPr/>
        </p:nvSpPr>
        <p:spPr bwMode="auto">
          <a:xfrm>
            <a:off x="533400" y="3200400"/>
            <a:ext cx="74676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04" name="Group 113"/>
          <p:cNvGrpSpPr>
            <a:grpSpLocks/>
          </p:cNvGrpSpPr>
          <p:nvPr/>
        </p:nvGrpSpPr>
        <p:grpSpPr bwMode="auto">
          <a:xfrm>
            <a:off x="0" y="2895600"/>
            <a:ext cx="990600" cy="396875"/>
            <a:chOff x="0" y="0"/>
            <a:chExt cx="624" cy="250"/>
          </a:xfrm>
        </p:grpSpPr>
        <p:sp>
          <p:nvSpPr>
            <p:cNvPr id="36945" name="Text Box 114"/>
            <p:cNvSpPr txBox="1">
              <a:spLocks noChangeArrowheads="1"/>
            </p:cNvSpPr>
            <p:nvPr/>
          </p:nvSpPr>
          <p:spPr bwMode="auto">
            <a:xfrm>
              <a:off x="0" y="0"/>
              <a:ext cx="62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Times New Roman" panose="02020603050405020304" pitchFamily="18" charset="0"/>
                  <a:ea typeface="宋体" panose="02010600030101010101" pitchFamily="2" charset="-122"/>
                </a:rPr>
                <a:t>R/W</a:t>
              </a:r>
            </a:p>
          </p:txBody>
        </p:sp>
        <p:sp>
          <p:nvSpPr>
            <p:cNvPr id="36946" name="Line 115"/>
            <p:cNvSpPr>
              <a:spLocks noChangeShapeType="1"/>
            </p:cNvSpPr>
            <p:nvPr/>
          </p:nvSpPr>
          <p:spPr bwMode="auto">
            <a:xfrm>
              <a:off x="216" y="32"/>
              <a:ext cx="159"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2" name="组合 31"/>
          <p:cNvGrpSpPr/>
          <p:nvPr/>
        </p:nvGrpSpPr>
        <p:grpSpPr>
          <a:xfrm>
            <a:off x="807464" y="2727324"/>
            <a:ext cx="6774436" cy="4167566"/>
            <a:chOff x="807464" y="2727324"/>
            <a:chExt cx="6774436" cy="4167566"/>
          </a:xfrm>
        </p:grpSpPr>
        <p:grpSp>
          <p:nvGrpSpPr>
            <p:cNvPr id="14" name="组合 13"/>
            <p:cNvGrpSpPr>
              <a:grpSpLocks/>
            </p:cNvGrpSpPr>
            <p:nvPr/>
          </p:nvGrpSpPr>
          <p:grpSpPr bwMode="auto">
            <a:xfrm>
              <a:off x="823472" y="2727324"/>
              <a:ext cx="609600" cy="2744481"/>
              <a:chOff x="838200" y="2727324"/>
              <a:chExt cx="609600" cy="2744481"/>
            </a:xfrm>
          </p:grpSpPr>
          <p:sp>
            <p:nvSpPr>
              <p:cNvPr id="37015" name="Line 6"/>
              <p:cNvSpPr>
                <a:spLocks noChangeShapeType="1"/>
              </p:cNvSpPr>
              <p:nvPr/>
            </p:nvSpPr>
            <p:spPr bwMode="auto">
              <a:xfrm>
                <a:off x="838200" y="2727324"/>
                <a:ext cx="0" cy="274448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016" name="Line 9"/>
              <p:cNvSpPr>
                <a:spLocks noChangeShapeType="1"/>
              </p:cNvSpPr>
              <p:nvPr/>
            </p:nvSpPr>
            <p:spPr bwMode="auto">
              <a:xfrm flipH="1">
                <a:off x="838200" y="4251325"/>
                <a:ext cx="609600" cy="0"/>
              </a:xfrm>
              <a:prstGeom prst="line">
                <a:avLst/>
              </a:prstGeom>
              <a:noFill/>
              <a:ln w="381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017" name="Line 17"/>
              <p:cNvSpPr>
                <a:spLocks noChangeShapeType="1"/>
              </p:cNvSpPr>
              <p:nvPr/>
            </p:nvSpPr>
            <p:spPr bwMode="auto">
              <a:xfrm flipH="1">
                <a:off x="838200" y="2727325"/>
                <a:ext cx="609600" cy="0"/>
              </a:xfrm>
              <a:prstGeom prst="line">
                <a:avLst/>
              </a:prstGeom>
              <a:noFill/>
              <a:ln w="381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6936" name="Rectangle 126"/>
            <p:cNvSpPr>
              <a:spLocks noChangeArrowheads="1"/>
            </p:cNvSpPr>
            <p:nvPr/>
          </p:nvSpPr>
          <p:spPr bwMode="auto">
            <a:xfrm>
              <a:off x="3467100" y="5812082"/>
              <a:ext cx="1419944" cy="381384"/>
            </a:xfrm>
            <a:prstGeom prst="rect">
              <a:avLst/>
            </a:prstGeom>
            <a:noFill/>
            <a:ln w="38100" cap="sq">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SzTx/>
                <a:buFontTx/>
                <a:buNone/>
              </a:pPr>
              <a:endParaRPr lang="zh-CN" altLang="en-US" sz="2400" b="0">
                <a:latin typeface="Times New Roman" panose="02020603050405020304" pitchFamily="18" charset="0"/>
                <a:ea typeface="宋体" panose="02010600030101010101" pitchFamily="2" charset="-122"/>
              </a:endParaRPr>
            </a:p>
          </p:txBody>
        </p:sp>
        <p:sp>
          <p:nvSpPr>
            <p:cNvPr id="36938" name="Line 128"/>
            <p:cNvSpPr>
              <a:spLocks noChangeShapeType="1"/>
            </p:cNvSpPr>
            <p:nvPr/>
          </p:nvSpPr>
          <p:spPr bwMode="auto">
            <a:xfrm>
              <a:off x="3924300" y="6209090"/>
              <a:ext cx="0" cy="304800"/>
            </a:xfrm>
            <a:prstGeom prst="line">
              <a:avLst/>
            </a:prstGeom>
            <a:noFill/>
            <a:ln w="381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39" name="Line 129"/>
            <p:cNvSpPr>
              <a:spLocks noChangeShapeType="1"/>
            </p:cNvSpPr>
            <p:nvPr/>
          </p:nvSpPr>
          <p:spPr bwMode="auto">
            <a:xfrm>
              <a:off x="4381500" y="6209090"/>
              <a:ext cx="0" cy="304800"/>
            </a:xfrm>
            <a:prstGeom prst="line">
              <a:avLst/>
            </a:prstGeom>
            <a:noFill/>
            <a:ln w="381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40" name="Text Box 130"/>
            <p:cNvSpPr txBox="1">
              <a:spLocks noChangeArrowheads="1"/>
            </p:cNvSpPr>
            <p:nvPr/>
          </p:nvSpPr>
          <p:spPr bwMode="auto">
            <a:xfrm>
              <a:off x="3390900" y="6498015"/>
              <a:ext cx="1752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SzPct val="100000"/>
                <a:buChar char="°"/>
                <a:defRPr b="1">
                  <a:solidFill>
                    <a:schemeClr val="tx1"/>
                  </a:solidFill>
                  <a:latin typeface="Arial" panose="020B0604020202020204" pitchFamily="34" charset="0"/>
                </a:defRPr>
              </a:lvl1pPr>
              <a:lvl2pPr marL="742950" indent="-285750">
                <a:spcBef>
                  <a:spcPct val="35000"/>
                </a:spcBef>
                <a:buSzPct val="100000"/>
                <a:buChar char="•"/>
                <a:defRPr b="1">
                  <a:solidFill>
                    <a:schemeClr val="accent2"/>
                  </a:solidFill>
                  <a:latin typeface="Arial" panose="020B0604020202020204" pitchFamily="34" charset="0"/>
                </a:defRPr>
              </a:lvl2pPr>
              <a:lvl3pPr marL="1143000" indent="-228600">
                <a:spcBef>
                  <a:spcPct val="35000"/>
                </a:spcBef>
                <a:buSzPct val="100000"/>
                <a:buChar char="-"/>
                <a:defRPr b="1">
                  <a:solidFill>
                    <a:srgbClr val="B7011F"/>
                  </a:solidFill>
                  <a:latin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SzTx/>
                <a:buFontTx/>
                <a:buNone/>
              </a:pPr>
              <a:r>
                <a:rPr lang="zh-CN" altLang="zh-CN" sz="2000">
                  <a:latin typeface="Times New Roman" panose="02020603050405020304" pitchFamily="18" charset="0"/>
                  <a:ea typeface="宋体" panose="02010600030101010101" pitchFamily="2" charset="-122"/>
                </a:rPr>
                <a:t>A11        A10</a:t>
              </a:r>
            </a:p>
          </p:txBody>
        </p:sp>
        <p:grpSp>
          <p:nvGrpSpPr>
            <p:cNvPr id="156" name="组合 155"/>
            <p:cNvGrpSpPr>
              <a:grpSpLocks/>
            </p:cNvGrpSpPr>
            <p:nvPr/>
          </p:nvGrpSpPr>
          <p:grpSpPr bwMode="auto">
            <a:xfrm>
              <a:off x="2873180" y="2764465"/>
              <a:ext cx="609600" cy="2438400"/>
              <a:chOff x="838200" y="2727325"/>
              <a:chExt cx="609600" cy="2438400"/>
            </a:xfrm>
          </p:grpSpPr>
          <p:sp>
            <p:nvSpPr>
              <p:cNvPr id="157" name="Line 6"/>
              <p:cNvSpPr>
                <a:spLocks noChangeShapeType="1"/>
              </p:cNvSpPr>
              <p:nvPr/>
            </p:nvSpPr>
            <p:spPr bwMode="auto">
              <a:xfrm>
                <a:off x="838200" y="2727325"/>
                <a:ext cx="0" cy="24384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8" name="Line 9"/>
              <p:cNvSpPr>
                <a:spLocks noChangeShapeType="1"/>
              </p:cNvSpPr>
              <p:nvPr/>
            </p:nvSpPr>
            <p:spPr bwMode="auto">
              <a:xfrm flipH="1">
                <a:off x="838200" y="4251325"/>
                <a:ext cx="609600" cy="0"/>
              </a:xfrm>
              <a:prstGeom prst="line">
                <a:avLst/>
              </a:prstGeom>
              <a:noFill/>
              <a:ln w="381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9" name="Line 17"/>
              <p:cNvSpPr>
                <a:spLocks noChangeShapeType="1"/>
              </p:cNvSpPr>
              <p:nvPr/>
            </p:nvSpPr>
            <p:spPr bwMode="auto">
              <a:xfrm flipH="1">
                <a:off x="838200" y="2727325"/>
                <a:ext cx="609600" cy="0"/>
              </a:xfrm>
              <a:prstGeom prst="line">
                <a:avLst/>
              </a:prstGeom>
              <a:noFill/>
              <a:ln w="381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60" name="组合 159"/>
            <p:cNvGrpSpPr>
              <a:grpSpLocks/>
            </p:cNvGrpSpPr>
            <p:nvPr/>
          </p:nvGrpSpPr>
          <p:grpSpPr bwMode="auto">
            <a:xfrm>
              <a:off x="4946275" y="2781300"/>
              <a:ext cx="609600" cy="2438400"/>
              <a:chOff x="838200" y="2727325"/>
              <a:chExt cx="609600" cy="2438400"/>
            </a:xfrm>
          </p:grpSpPr>
          <p:sp>
            <p:nvSpPr>
              <p:cNvPr id="161" name="Line 6"/>
              <p:cNvSpPr>
                <a:spLocks noChangeShapeType="1"/>
              </p:cNvSpPr>
              <p:nvPr/>
            </p:nvSpPr>
            <p:spPr bwMode="auto">
              <a:xfrm>
                <a:off x="838200" y="2727325"/>
                <a:ext cx="0" cy="24384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2" name="Line 9"/>
              <p:cNvSpPr>
                <a:spLocks noChangeShapeType="1"/>
              </p:cNvSpPr>
              <p:nvPr/>
            </p:nvSpPr>
            <p:spPr bwMode="auto">
              <a:xfrm flipH="1">
                <a:off x="838200" y="4251325"/>
                <a:ext cx="609600" cy="0"/>
              </a:xfrm>
              <a:prstGeom prst="line">
                <a:avLst/>
              </a:prstGeom>
              <a:noFill/>
              <a:ln w="381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 name="Line 17"/>
              <p:cNvSpPr>
                <a:spLocks noChangeShapeType="1"/>
              </p:cNvSpPr>
              <p:nvPr/>
            </p:nvSpPr>
            <p:spPr bwMode="auto">
              <a:xfrm flipH="1">
                <a:off x="838200" y="2727325"/>
                <a:ext cx="609600" cy="0"/>
              </a:xfrm>
              <a:prstGeom prst="line">
                <a:avLst/>
              </a:prstGeom>
              <a:noFill/>
              <a:ln w="381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64" name="组合 163"/>
            <p:cNvGrpSpPr>
              <a:grpSpLocks/>
            </p:cNvGrpSpPr>
            <p:nvPr/>
          </p:nvGrpSpPr>
          <p:grpSpPr bwMode="auto">
            <a:xfrm>
              <a:off x="6972300" y="2781300"/>
              <a:ext cx="609600" cy="2687108"/>
              <a:chOff x="838200" y="2727325"/>
              <a:chExt cx="609600" cy="2687108"/>
            </a:xfrm>
          </p:grpSpPr>
          <p:sp>
            <p:nvSpPr>
              <p:cNvPr id="165" name="Line 6"/>
              <p:cNvSpPr>
                <a:spLocks noChangeShapeType="1"/>
              </p:cNvSpPr>
              <p:nvPr/>
            </p:nvSpPr>
            <p:spPr bwMode="auto">
              <a:xfrm>
                <a:off x="838200" y="2727325"/>
                <a:ext cx="0" cy="268710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6" name="Line 9"/>
              <p:cNvSpPr>
                <a:spLocks noChangeShapeType="1"/>
              </p:cNvSpPr>
              <p:nvPr/>
            </p:nvSpPr>
            <p:spPr bwMode="auto">
              <a:xfrm flipH="1">
                <a:off x="838200" y="4251325"/>
                <a:ext cx="609600" cy="0"/>
              </a:xfrm>
              <a:prstGeom prst="line">
                <a:avLst/>
              </a:prstGeom>
              <a:noFill/>
              <a:ln w="381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7" name="Line 17"/>
              <p:cNvSpPr>
                <a:spLocks noChangeShapeType="1"/>
              </p:cNvSpPr>
              <p:nvPr/>
            </p:nvSpPr>
            <p:spPr bwMode="auto">
              <a:xfrm flipH="1">
                <a:off x="838200" y="2727325"/>
                <a:ext cx="609600" cy="0"/>
              </a:xfrm>
              <a:prstGeom prst="line">
                <a:avLst/>
              </a:prstGeom>
              <a:noFill/>
              <a:ln w="381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cxnSp>
          <p:nvCxnSpPr>
            <p:cNvPr id="9" name="直接连接符 8"/>
            <p:cNvCxnSpPr/>
            <p:nvPr/>
          </p:nvCxnSpPr>
          <p:spPr bwMode="auto">
            <a:xfrm>
              <a:off x="2857813" y="5202865"/>
              <a:ext cx="1089219" cy="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0" name="直接连接符 169"/>
            <p:cNvCxnSpPr/>
            <p:nvPr/>
          </p:nvCxnSpPr>
          <p:spPr bwMode="auto">
            <a:xfrm>
              <a:off x="4312016" y="5220474"/>
              <a:ext cx="640984" cy="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3" name="直接连接符 172"/>
            <p:cNvCxnSpPr/>
            <p:nvPr/>
          </p:nvCxnSpPr>
          <p:spPr bwMode="auto">
            <a:xfrm flipV="1">
              <a:off x="807464" y="5468408"/>
              <a:ext cx="2857500" cy="3398"/>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7" name="直接连接符 176"/>
            <p:cNvCxnSpPr/>
            <p:nvPr/>
          </p:nvCxnSpPr>
          <p:spPr bwMode="auto">
            <a:xfrm>
              <a:off x="4621944" y="5471329"/>
              <a:ext cx="2388456" cy="0"/>
            </a:xfrm>
            <a:prstGeom prst="line">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9" name="Line 128"/>
            <p:cNvSpPr>
              <a:spLocks noChangeShapeType="1"/>
            </p:cNvSpPr>
            <p:nvPr/>
          </p:nvSpPr>
          <p:spPr bwMode="auto">
            <a:xfrm>
              <a:off x="3680332" y="5468408"/>
              <a:ext cx="0" cy="304800"/>
            </a:xfrm>
            <a:prstGeom prst="line">
              <a:avLst/>
            </a:prstGeom>
            <a:noFill/>
            <a:ln w="381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0" name="Line 128"/>
            <p:cNvSpPr>
              <a:spLocks noChangeShapeType="1"/>
            </p:cNvSpPr>
            <p:nvPr/>
          </p:nvSpPr>
          <p:spPr bwMode="auto">
            <a:xfrm>
              <a:off x="3944791" y="5202865"/>
              <a:ext cx="0" cy="570343"/>
            </a:xfrm>
            <a:prstGeom prst="line">
              <a:avLst/>
            </a:prstGeom>
            <a:noFill/>
            <a:ln w="381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1" name="Line 128"/>
            <p:cNvSpPr>
              <a:spLocks noChangeShapeType="1"/>
            </p:cNvSpPr>
            <p:nvPr/>
          </p:nvSpPr>
          <p:spPr bwMode="auto">
            <a:xfrm>
              <a:off x="4307214" y="5219700"/>
              <a:ext cx="0" cy="553508"/>
            </a:xfrm>
            <a:prstGeom prst="line">
              <a:avLst/>
            </a:prstGeom>
            <a:noFill/>
            <a:ln w="381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2" name="Line 128"/>
            <p:cNvSpPr>
              <a:spLocks noChangeShapeType="1"/>
            </p:cNvSpPr>
            <p:nvPr/>
          </p:nvSpPr>
          <p:spPr bwMode="auto">
            <a:xfrm>
              <a:off x="4621944" y="5460724"/>
              <a:ext cx="0" cy="362368"/>
            </a:xfrm>
            <a:prstGeom prst="line">
              <a:avLst/>
            </a:prstGeom>
            <a:noFill/>
            <a:ln w="381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 name="文本框 30"/>
            <p:cNvSpPr txBox="1"/>
            <p:nvPr/>
          </p:nvSpPr>
          <p:spPr>
            <a:xfrm>
              <a:off x="3502959" y="5793356"/>
              <a:ext cx="1433713" cy="400110"/>
            </a:xfrm>
            <a:prstGeom prst="rect">
              <a:avLst/>
            </a:prstGeom>
            <a:noFill/>
          </p:spPr>
          <p:txBody>
            <a:bodyPr wrap="square" rtlCol="0">
              <a:spAutoFit/>
            </a:bodyPr>
            <a:lstStyle/>
            <a:p>
              <a:r>
                <a:rPr lang="en-US" altLang="zh-CN" sz="2000" dirty="0" smtClean="0">
                  <a:latin typeface="+mj-ea"/>
                  <a:ea typeface="+mj-ea"/>
                </a:rPr>
                <a:t>2-4</a:t>
              </a:r>
              <a:r>
                <a:rPr lang="zh-CN" altLang="en-US" sz="2000" dirty="0" smtClean="0">
                  <a:latin typeface="+mj-ea"/>
                  <a:ea typeface="+mj-ea"/>
                </a:rPr>
                <a:t>译码器</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91"/>
                                        </p:tgtEl>
                                        <p:attrNameLst>
                                          <p:attrName>style.visibility</p:attrName>
                                        </p:attrNameLst>
                                      </p:cBhvr>
                                      <p:to>
                                        <p:strVal val="visible"/>
                                      </p:to>
                                    </p:set>
                                    <p:animEffect transition="in" filter="wipe(left)">
                                      <p:cBhvr>
                                        <p:cTn id="7" dur="500"/>
                                        <p:tgtEl>
                                          <p:spTgt spid="9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00"/>
                                        </p:tgtEl>
                                        <p:attrNameLst>
                                          <p:attrName>style.visibility</p:attrName>
                                        </p:attrNameLst>
                                      </p:cBhvr>
                                      <p:to>
                                        <p:strVal val="visible"/>
                                      </p:to>
                                    </p:set>
                                    <p:animEffect transition="in" filter="wipe(left)">
                                      <p:cBhvr>
                                        <p:cTn id="12" dur="500"/>
                                        <p:tgtEl>
                                          <p:spTgt spid="100"/>
                                        </p:tgtEl>
                                      </p:cBhvr>
                                    </p:animEffect>
                                  </p:childTnLst>
                                </p:cTn>
                              </p:par>
                            </p:childTnLst>
                          </p:cTn>
                        </p:par>
                        <p:par>
                          <p:cTn id="13" fill="hold" nodeType="afterGroup">
                            <p:stCondLst>
                              <p:cond delay="500"/>
                            </p:stCondLst>
                            <p:childTnLst>
                              <p:par>
                                <p:cTn id="14" presetID="9" presetClass="entr" presetSubtype="0" fill="hold" grpId="0" nodeType="afterEffect">
                                  <p:stCondLst>
                                    <p:cond delay="0"/>
                                  </p:stCondLst>
                                  <p:childTnLst>
                                    <p:set>
                                      <p:cBhvr>
                                        <p:cTn id="15" dur="1" fill="hold">
                                          <p:stCondLst>
                                            <p:cond delay="0"/>
                                          </p:stCondLst>
                                        </p:cTn>
                                        <p:tgtEl>
                                          <p:spTgt spid="90"/>
                                        </p:tgtEl>
                                        <p:attrNameLst>
                                          <p:attrName>style.visibility</p:attrName>
                                        </p:attrNameLst>
                                      </p:cBhvr>
                                      <p:to>
                                        <p:strVal val="visible"/>
                                      </p:to>
                                    </p:set>
                                    <p:animEffect transition="in" filter="dissolve">
                                      <p:cBhvr>
                                        <p:cTn id="16" dur="500"/>
                                        <p:tgtEl>
                                          <p:spTgt spid="90"/>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nodeType="click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dissolve">
                                      <p:cBhvr>
                                        <p:cTn id="21" dur="500"/>
                                        <p:tgtEl>
                                          <p:spTgt spid="19"/>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9" presetClass="entr" presetSubtype="0" fill="hold"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dissolve">
                                      <p:cBhvr>
                                        <p:cTn id="26" dur="500"/>
                                        <p:tgtEl>
                                          <p:spTgt spid="8"/>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wipe(down)">
                                      <p:cBhvr>
                                        <p:cTn id="31" dur="500"/>
                                        <p:tgtEl>
                                          <p:spTgt spid="4"/>
                                        </p:tgtEl>
                                      </p:cBhvr>
                                    </p:animEffect>
                                  </p:childTnLst>
                                </p:cTn>
                              </p:par>
                            </p:childTnLst>
                          </p:cTn>
                        </p:par>
                        <p:par>
                          <p:cTn id="32" fill="hold" nodeType="afterGroup">
                            <p:stCondLst>
                              <p:cond delay="500"/>
                            </p:stCondLst>
                            <p:childTnLst>
                              <p:par>
                                <p:cTn id="33" presetID="22" presetClass="entr" presetSubtype="8" fill="hold" grpId="0" nodeType="after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wipe(left)">
                                      <p:cBhvr>
                                        <p:cTn id="35" dur="500"/>
                                        <p:tgtEl>
                                          <p:spTgt spid="18"/>
                                        </p:tgtEl>
                                      </p:cBhvr>
                                    </p:animEffect>
                                  </p:childTnLst>
                                </p:cTn>
                              </p:par>
                            </p:childTnLst>
                          </p:cTn>
                        </p:par>
                        <p:par>
                          <p:cTn id="36" fill="hold" nodeType="afterGroup">
                            <p:stCondLst>
                              <p:cond delay="1000"/>
                            </p:stCondLst>
                            <p:childTnLst>
                              <p:par>
                                <p:cTn id="37" presetID="22" presetClass="entr" presetSubtype="8" fill="hold" grpId="0" nodeType="after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wipe(left)">
                                      <p:cBhvr>
                                        <p:cTn id="39" dur="500"/>
                                        <p:tgtEl>
                                          <p:spTgt spid="7"/>
                                        </p:tgtEl>
                                      </p:cBhvr>
                                    </p:animEffect>
                                  </p:childTnLst>
                                </p:cTn>
                              </p:par>
                            </p:childTnLst>
                          </p:cTn>
                        </p:par>
                        <p:par>
                          <p:cTn id="40" fill="hold" nodeType="withGroup">
                            <p:stCondLst>
                              <p:cond delay="1500"/>
                            </p:stCondLst>
                            <p:childTnLst>
                              <p:par>
                                <p:cTn id="41" presetID="9" presetClass="entr" presetSubtype="0" fill="hold" grpId="0" nodeType="afterEffect">
                                  <p:stCondLst>
                                    <p:cond delay="0"/>
                                  </p:stCondLst>
                                  <p:childTnLst>
                                    <p:set>
                                      <p:cBhvr>
                                        <p:cTn id="42" dur="1" fill="hold">
                                          <p:stCondLst>
                                            <p:cond delay="0"/>
                                          </p:stCondLst>
                                        </p:cTn>
                                        <p:tgtEl>
                                          <p:spTgt spid="25"/>
                                        </p:tgtEl>
                                        <p:attrNameLst>
                                          <p:attrName>style.visibility</p:attrName>
                                        </p:attrNameLst>
                                      </p:cBhvr>
                                      <p:to>
                                        <p:strVal val="visible"/>
                                      </p:to>
                                    </p:set>
                                    <p:animEffect transition="in" filter="dissolve">
                                      <p:cBhvr>
                                        <p:cTn id="43" dur="500"/>
                                        <p:tgtEl>
                                          <p:spTgt spid="25"/>
                                        </p:tgtEl>
                                      </p:cBhvr>
                                    </p:animEffect>
                                  </p:childTnLst>
                                </p:cTn>
                              </p:par>
                            </p:childTnLst>
                          </p:cTn>
                        </p:par>
                        <p:par>
                          <p:cTn id="44" fill="hold" nodeType="afterGroup">
                            <p:stCondLst>
                              <p:cond delay="2000"/>
                            </p:stCondLst>
                            <p:childTnLst>
                              <p:par>
                                <p:cTn id="45" presetID="9" presetClass="entr" presetSubtype="0" fill="hold" grpId="0" nodeType="afterEffect">
                                  <p:stCondLst>
                                    <p:cond delay="0"/>
                                  </p:stCondLst>
                                  <p:childTnLst>
                                    <p:set>
                                      <p:cBhvr>
                                        <p:cTn id="46" dur="1" fill="hold">
                                          <p:stCondLst>
                                            <p:cond delay="0"/>
                                          </p:stCondLst>
                                        </p:cTn>
                                        <p:tgtEl>
                                          <p:spTgt spid="26"/>
                                        </p:tgtEl>
                                        <p:attrNameLst>
                                          <p:attrName>style.visibility</p:attrName>
                                        </p:attrNameLst>
                                      </p:cBhvr>
                                      <p:to>
                                        <p:strVal val="visible"/>
                                      </p:to>
                                    </p:set>
                                    <p:animEffect transition="in" filter="dissolve">
                                      <p:cBhvr>
                                        <p:cTn id="47" dur="500"/>
                                        <p:tgtEl>
                                          <p:spTgt spid="26"/>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2" fill="hold" grpId="0" nodeType="click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wipe(right)">
                                      <p:cBhvr>
                                        <p:cTn id="52" dur="500"/>
                                        <p:tgtEl>
                                          <p:spTgt spid="13"/>
                                        </p:tgtEl>
                                      </p:cBhvr>
                                    </p:animEffect>
                                  </p:childTnLst>
                                </p:cTn>
                              </p:par>
                            </p:childTnLst>
                          </p:cTn>
                        </p:par>
                        <p:par>
                          <p:cTn id="53" fill="hold" nodeType="afterGroup">
                            <p:stCondLst>
                              <p:cond delay="500"/>
                            </p:stCondLst>
                            <p:childTnLst>
                              <p:par>
                                <p:cTn id="54" presetID="22" presetClass="entr" presetSubtype="4" fill="hold" grpId="0" nodeType="afterEffect">
                                  <p:stCondLst>
                                    <p:cond delay="0"/>
                                  </p:stCondLst>
                                  <p:childTnLst>
                                    <p:set>
                                      <p:cBhvr>
                                        <p:cTn id="55" dur="1" fill="hold">
                                          <p:stCondLst>
                                            <p:cond delay="0"/>
                                          </p:stCondLst>
                                        </p:cTn>
                                        <p:tgtEl>
                                          <p:spTgt spid="11"/>
                                        </p:tgtEl>
                                        <p:attrNameLst>
                                          <p:attrName>style.visibility</p:attrName>
                                        </p:attrNameLst>
                                      </p:cBhvr>
                                      <p:to>
                                        <p:strVal val="visible"/>
                                      </p:to>
                                    </p:set>
                                    <p:animEffect transition="in" filter="wipe(down)">
                                      <p:cBhvr>
                                        <p:cTn id="56" dur="500"/>
                                        <p:tgtEl>
                                          <p:spTgt spid="11"/>
                                        </p:tgtEl>
                                      </p:cBhvr>
                                    </p:animEffect>
                                  </p:childTnLst>
                                </p:cTn>
                              </p:par>
                            </p:childTnLst>
                          </p:cTn>
                        </p:par>
                        <p:par>
                          <p:cTn id="57" fill="hold" nodeType="withGroup">
                            <p:stCondLst>
                              <p:cond delay="1000"/>
                            </p:stCondLst>
                            <p:childTnLst>
                              <p:par>
                                <p:cTn id="58" presetID="9" presetClass="entr" presetSubtype="0" fill="hold" grpId="0" nodeType="afterEffect">
                                  <p:stCondLst>
                                    <p:cond delay="0"/>
                                  </p:stCondLst>
                                  <p:childTnLst>
                                    <p:set>
                                      <p:cBhvr>
                                        <p:cTn id="59" dur="1" fill="hold">
                                          <p:stCondLst>
                                            <p:cond delay="0"/>
                                          </p:stCondLst>
                                        </p:cTn>
                                        <p:tgtEl>
                                          <p:spTgt spid="23"/>
                                        </p:tgtEl>
                                        <p:attrNameLst>
                                          <p:attrName>style.visibility</p:attrName>
                                        </p:attrNameLst>
                                      </p:cBhvr>
                                      <p:to>
                                        <p:strVal val="visible"/>
                                      </p:to>
                                    </p:set>
                                    <p:animEffect transition="in" filter="dissolve">
                                      <p:cBhvr>
                                        <p:cTn id="60" dur="500"/>
                                        <p:tgtEl>
                                          <p:spTgt spid="23"/>
                                        </p:tgtEl>
                                      </p:cBhvr>
                                    </p:animEffect>
                                  </p:childTnLst>
                                </p:cTn>
                              </p:par>
                            </p:childTnLst>
                          </p:cTn>
                        </p:par>
                        <p:par>
                          <p:cTn id="61" fill="hold" nodeType="afterGroup">
                            <p:stCondLst>
                              <p:cond delay="1500"/>
                            </p:stCondLst>
                            <p:childTnLst>
                              <p:par>
                                <p:cTn id="62" presetID="9" presetClass="entr" presetSubtype="0" fill="hold" grpId="0" nodeType="afterEffect">
                                  <p:stCondLst>
                                    <p:cond delay="0"/>
                                  </p:stCondLst>
                                  <p:childTnLst>
                                    <p:set>
                                      <p:cBhvr>
                                        <p:cTn id="63" dur="1" fill="hold">
                                          <p:stCondLst>
                                            <p:cond delay="0"/>
                                          </p:stCondLst>
                                        </p:cTn>
                                        <p:tgtEl>
                                          <p:spTgt spid="22"/>
                                        </p:tgtEl>
                                        <p:attrNameLst>
                                          <p:attrName>style.visibility</p:attrName>
                                        </p:attrNameLst>
                                      </p:cBhvr>
                                      <p:to>
                                        <p:strVal val="visible"/>
                                      </p:to>
                                    </p:set>
                                    <p:animEffect transition="in" filter="dissolve">
                                      <p:cBhvr>
                                        <p:cTn id="64" dur="500"/>
                                        <p:tgtEl>
                                          <p:spTgt spid="22"/>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22" presetClass="entr" presetSubtype="2" fill="hold" grpId="0" nodeType="clickEffect">
                                  <p:stCondLst>
                                    <p:cond delay="0"/>
                                  </p:stCondLst>
                                  <p:childTnLst>
                                    <p:set>
                                      <p:cBhvr>
                                        <p:cTn id="68" dur="1" fill="hold">
                                          <p:stCondLst>
                                            <p:cond delay="0"/>
                                          </p:stCondLst>
                                        </p:cTn>
                                        <p:tgtEl>
                                          <p:spTgt spid="6"/>
                                        </p:tgtEl>
                                        <p:attrNameLst>
                                          <p:attrName>style.visibility</p:attrName>
                                        </p:attrNameLst>
                                      </p:cBhvr>
                                      <p:to>
                                        <p:strVal val="visible"/>
                                      </p:to>
                                    </p:set>
                                    <p:animEffect transition="in" filter="wipe(right)">
                                      <p:cBhvr>
                                        <p:cTn id="69" dur="500"/>
                                        <p:tgtEl>
                                          <p:spTgt spid="6"/>
                                        </p:tgtEl>
                                      </p:cBhvr>
                                    </p:animEffect>
                                  </p:childTnLst>
                                </p:cTn>
                              </p:par>
                            </p:childTnLst>
                          </p:cTn>
                        </p:par>
                        <p:par>
                          <p:cTn id="70" fill="hold" nodeType="afterGroup">
                            <p:stCondLst>
                              <p:cond delay="500"/>
                            </p:stCondLst>
                            <p:childTnLst>
                              <p:par>
                                <p:cTn id="71" presetID="22" presetClass="entr" presetSubtype="4" fill="hold" grpId="0" nodeType="afterEffect">
                                  <p:stCondLst>
                                    <p:cond delay="0"/>
                                  </p:stCondLst>
                                  <p:childTnLst>
                                    <p:set>
                                      <p:cBhvr>
                                        <p:cTn id="72" dur="1" fill="hold">
                                          <p:stCondLst>
                                            <p:cond delay="0"/>
                                          </p:stCondLst>
                                        </p:cTn>
                                        <p:tgtEl>
                                          <p:spTgt spid="5"/>
                                        </p:tgtEl>
                                        <p:attrNameLst>
                                          <p:attrName>style.visibility</p:attrName>
                                        </p:attrNameLst>
                                      </p:cBhvr>
                                      <p:to>
                                        <p:strVal val="visible"/>
                                      </p:to>
                                    </p:set>
                                    <p:animEffect transition="in" filter="wipe(down)">
                                      <p:cBhvr>
                                        <p:cTn id="73" dur="500"/>
                                        <p:tgtEl>
                                          <p:spTgt spid="5"/>
                                        </p:tgtEl>
                                      </p:cBhvr>
                                    </p:animEffect>
                                  </p:childTnLst>
                                </p:cTn>
                              </p:par>
                            </p:childTnLst>
                          </p:cTn>
                        </p:par>
                        <p:par>
                          <p:cTn id="74" fill="hold" nodeType="withGroup">
                            <p:stCondLst>
                              <p:cond delay="1000"/>
                            </p:stCondLst>
                            <p:childTnLst>
                              <p:par>
                                <p:cTn id="75" presetID="9" presetClass="entr" presetSubtype="0" fill="hold" grpId="0" nodeType="afterEffect">
                                  <p:stCondLst>
                                    <p:cond delay="0"/>
                                  </p:stCondLst>
                                  <p:childTnLst>
                                    <p:set>
                                      <p:cBhvr>
                                        <p:cTn id="76" dur="1" fill="hold">
                                          <p:stCondLst>
                                            <p:cond delay="0"/>
                                          </p:stCondLst>
                                        </p:cTn>
                                        <p:tgtEl>
                                          <p:spTgt spid="24"/>
                                        </p:tgtEl>
                                        <p:attrNameLst>
                                          <p:attrName>style.visibility</p:attrName>
                                        </p:attrNameLst>
                                      </p:cBhvr>
                                      <p:to>
                                        <p:strVal val="visible"/>
                                      </p:to>
                                    </p:set>
                                    <p:animEffect transition="in" filter="dissolve">
                                      <p:cBhvr>
                                        <p:cTn id="77" dur="500"/>
                                        <p:tgtEl>
                                          <p:spTgt spid="24"/>
                                        </p:tgtEl>
                                      </p:cBhvr>
                                    </p:animEffect>
                                  </p:childTnLst>
                                </p:cTn>
                              </p:par>
                            </p:childTnLst>
                          </p:cTn>
                        </p:par>
                        <p:par>
                          <p:cTn id="78" fill="hold" nodeType="afterGroup">
                            <p:stCondLst>
                              <p:cond delay="1500"/>
                            </p:stCondLst>
                            <p:childTnLst>
                              <p:par>
                                <p:cTn id="79" presetID="9" presetClass="entr" presetSubtype="0" fill="hold" grpId="0" nodeType="afterEffect">
                                  <p:stCondLst>
                                    <p:cond delay="0"/>
                                  </p:stCondLst>
                                  <p:childTnLst>
                                    <p:set>
                                      <p:cBhvr>
                                        <p:cTn id="80" dur="1" fill="hold">
                                          <p:stCondLst>
                                            <p:cond delay="0"/>
                                          </p:stCondLst>
                                        </p:cTn>
                                        <p:tgtEl>
                                          <p:spTgt spid="3"/>
                                        </p:tgtEl>
                                        <p:attrNameLst>
                                          <p:attrName>style.visibility</p:attrName>
                                        </p:attrNameLst>
                                      </p:cBhvr>
                                      <p:to>
                                        <p:strVal val="visible"/>
                                      </p:to>
                                    </p:set>
                                    <p:animEffect transition="in" filter="dissolve">
                                      <p:cBhvr>
                                        <p:cTn id="81" dur="500"/>
                                        <p:tgtEl>
                                          <p:spTgt spid="3"/>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16" presetClass="entr" presetSubtype="42" fill="hold" nodeType="clickEffect">
                                  <p:stCondLst>
                                    <p:cond delay="0"/>
                                  </p:stCondLst>
                                  <p:childTnLst>
                                    <p:set>
                                      <p:cBhvr>
                                        <p:cTn id="85" dur="1" fill="hold">
                                          <p:stCondLst>
                                            <p:cond delay="0"/>
                                          </p:stCondLst>
                                        </p:cTn>
                                        <p:tgtEl>
                                          <p:spTgt spid="49"/>
                                        </p:tgtEl>
                                        <p:attrNameLst>
                                          <p:attrName>style.visibility</p:attrName>
                                        </p:attrNameLst>
                                      </p:cBhvr>
                                      <p:to>
                                        <p:strVal val="visible"/>
                                      </p:to>
                                    </p:set>
                                    <p:animEffect transition="in" filter="barn(outHorizontal)">
                                      <p:cBhvr>
                                        <p:cTn id="86" dur="500"/>
                                        <p:tgtEl>
                                          <p:spTgt spid="49"/>
                                        </p:tgtEl>
                                      </p:cBhvr>
                                    </p:animEffect>
                                  </p:childTnLst>
                                </p:cTn>
                              </p:par>
                            </p:childTnLst>
                          </p:cTn>
                        </p:par>
                      </p:childTnLst>
                    </p:cTn>
                  </p:par>
                  <p:par>
                    <p:cTn id="87" fill="hold" nodeType="clickPar">
                      <p:stCondLst>
                        <p:cond delay="indefinite"/>
                      </p:stCondLst>
                      <p:childTnLst>
                        <p:par>
                          <p:cTn id="88" fill="hold" nodeType="withGroup">
                            <p:stCondLst>
                              <p:cond delay="0"/>
                            </p:stCondLst>
                            <p:childTnLst>
                              <p:par>
                                <p:cTn id="89" presetID="16" presetClass="entr" presetSubtype="42" fill="hold" nodeType="clickEffect">
                                  <p:stCondLst>
                                    <p:cond delay="0"/>
                                  </p:stCondLst>
                                  <p:childTnLst>
                                    <p:set>
                                      <p:cBhvr>
                                        <p:cTn id="90" dur="1" fill="hold">
                                          <p:stCondLst>
                                            <p:cond delay="0"/>
                                          </p:stCondLst>
                                        </p:cTn>
                                        <p:tgtEl>
                                          <p:spTgt spid="69"/>
                                        </p:tgtEl>
                                        <p:attrNameLst>
                                          <p:attrName>style.visibility</p:attrName>
                                        </p:attrNameLst>
                                      </p:cBhvr>
                                      <p:to>
                                        <p:strVal val="visible"/>
                                      </p:to>
                                    </p:set>
                                    <p:animEffect transition="in" filter="barn(outHorizontal)">
                                      <p:cBhvr>
                                        <p:cTn id="91" dur="500"/>
                                        <p:tgtEl>
                                          <p:spTgt spid="69"/>
                                        </p:tgtEl>
                                      </p:cBhvr>
                                    </p:animEffect>
                                  </p:childTnLst>
                                </p:cTn>
                              </p:par>
                            </p:childTnLst>
                          </p:cTn>
                        </p:par>
                      </p:childTnLst>
                    </p:cTn>
                  </p:par>
                  <p:par>
                    <p:cTn id="92" fill="hold" nodeType="clickPar">
                      <p:stCondLst>
                        <p:cond delay="indefinite"/>
                      </p:stCondLst>
                      <p:childTnLst>
                        <p:par>
                          <p:cTn id="93" fill="hold" nodeType="withGroup">
                            <p:stCondLst>
                              <p:cond delay="0"/>
                            </p:stCondLst>
                            <p:childTnLst>
                              <p:par>
                                <p:cTn id="94" presetID="16" presetClass="entr" presetSubtype="42" fill="hold" nodeType="clickEffect">
                                  <p:stCondLst>
                                    <p:cond delay="0"/>
                                  </p:stCondLst>
                                  <p:childTnLst>
                                    <p:set>
                                      <p:cBhvr>
                                        <p:cTn id="95" dur="1" fill="hold">
                                          <p:stCondLst>
                                            <p:cond delay="0"/>
                                          </p:stCondLst>
                                        </p:cTn>
                                        <p:tgtEl>
                                          <p:spTgt spid="30"/>
                                        </p:tgtEl>
                                        <p:attrNameLst>
                                          <p:attrName>style.visibility</p:attrName>
                                        </p:attrNameLst>
                                      </p:cBhvr>
                                      <p:to>
                                        <p:strVal val="visible"/>
                                      </p:to>
                                    </p:set>
                                    <p:animEffect transition="in" filter="barn(outHorizontal)">
                                      <p:cBhvr>
                                        <p:cTn id="96" dur="500"/>
                                        <p:tgtEl>
                                          <p:spTgt spid="30"/>
                                        </p:tgtEl>
                                      </p:cBhvr>
                                    </p:animEffect>
                                  </p:childTnLst>
                                </p:cTn>
                              </p:par>
                            </p:childTnLst>
                          </p:cTn>
                        </p:par>
                        <p:par>
                          <p:cTn id="97" fill="hold" nodeType="afterGroup">
                            <p:stCondLst>
                              <p:cond delay="500"/>
                            </p:stCondLst>
                            <p:childTnLst>
                              <p:par>
                                <p:cTn id="98" presetID="9" presetClass="entr" presetSubtype="0" fill="hold" grpId="0" nodeType="afterEffect">
                                  <p:stCondLst>
                                    <p:cond delay="0"/>
                                  </p:stCondLst>
                                  <p:childTnLst>
                                    <p:set>
                                      <p:cBhvr>
                                        <p:cTn id="99" dur="1" fill="hold">
                                          <p:stCondLst>
                                            <p:cond delay="0"/>
                                          </p:stCondLst>
                                        </p:cTn>
                                        <p:tgtEl>
                                          <p:spTgt spid="89"/>
                                        </p:tgtEl>
                                        <p:attrNameLst>
                                          <p:attrName>style.visibility</p:attrName>
                                        </p:attrNameLst>
                                      </p:cBhvr>
                                      <p:to>
                                        <p:strVal val="visible"/>
                                      </p:to>
                                    </p:set>
                                    <p:animEffect transition="in" filter="dissolve">
                                      <p:cBhvr>
                                        <p:cTn id="100" dur="500"/>
                                        <p:tgtEl>
                                          <p:spTgt spid="89"/>
                                        </p:tgtEl>
                                      </p:cBhvr>
                                    </p:animEffec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16" presetClass="entr" presetSubtype="21" fill="hold" nodeType="clickEffect">
                                  <p:stCondLst>
                                    <p:cond delay="0"/>
                                  </p:stCondLst>
                                  <p:childTnLst>
                                    <p:set>
                                      <p:cBhvr>
                                        <p:cTn id="104" dur="1" fill="hold">
                                          <p:stCondLst>
                                            <p:cond delay="0"/>
                                          </p:stCondLst>
                                        </p:cTn>
                                        <p:tgtEl>
                                          <p:spTgt spid="104"/>
                                        </p:tgtEl>
                                        <p:attrNameLst>
                                          <p:attrName>style.visibility</p:attrName>
                                        </p:attrNameLst>
                                      </p:cBhvr>
                                      <p:to>
                                        <p:strVal val="visible"/>
                                      </p:to>
                                    </p:set>
                                    <p:animEffect transition="in" filter="barn(inVertical)">
                                      <p:cBhvr>
                                        <p:cTn id="105" dur="500"/>
                                        <p:tgtEl>
                                          <p:spTgt spid="104"/>
                                        </p:tgtEl>
                                      </p:cBhvr>
                                    </p:animEffect>
                                  </p:childTnLst>
                                </p:cTn>
                              </p:par>
                            </p:childTnLst>
                          </p:cTn>
                        </p:par>
                        <p:par>
                          <p:cTn id="106" fill="hold" nodeType="afterGroup">
                            <p:stCondLst>
                              <p:cond delay="500"/>
                            </p:stCondLst>
                            <p:childTnLst>
                              <p:par>
                                <p:cTn id="107" presetID="22" presetClass="entr" presetSubtype="8" fill="hold" grpId="0" nodeType="afterEffect">
                                  <p:stCondLst>
                                    <p:cond delay="0"/>
                                  </p:stCondLst>
                                  <p:childTnLst>
                                    <p:set>
                                      <p:cBhvr>
                                        <p:cTn id="108" dur="1" fill="hold">
                                          <p:stCondLst>
                                            <p:cond delay="0"/>
                                          </p:stCondLst>
                                        </p:cTn>
                                        <p:tgtEl>
                                          <p:spTgt spid="103"/>
                                        </p:tgtEl>
                                        <p:attrNameLst>
                                          <p:attrName>style.visibility</p:attrName>
                                        </p:attrNameLst>
                                      </p:cBhvr>
                                      <p:to>
                                        <p:strVal val="visible"/>
                                      </p:to>
                                    </p:set>
                                    <p:animEffect transition="in" filter="wipe(left)">
                                      <p:cBhvr>
                                        <p:cTn id="109" dur="500"/>
                                        <p:tgtEl>
                                          <p:spTgt spid="103"/>
                                        </p:tgtEl>
                                      </p:cBhvr>
                                    </p:animEffect>
                                  </p:childTnLst>
                                </p:cTn>
                              </p:par>
                            </p:childTnLst>
                          </p:cTn>
                        </p:par>
                        <p:par>
                          <p:cTn id="110" fill="hold" nodeType="afterGroup">
                            <p:stCondLst>
                              <p:cond delay="1000"/>
                            </p:stCondLst>
                            <p:childTnLst>
                              <p:par>
                                <p:cTn id="111" presetID="16" presetClass="entr" presetSubtype="42" fill="hold" grpId="0" nodeType="afterEffect">
                                  <p:stCondLst>
                                    <p:cond delay="0"/>
                                  </p:stCondLst>
                                  <p:childTnLst>
                                    <p:set>
                                      <p:cBhvr>
                                        <p:cTn id="112" dur="1" fill="hold">
                                          <p:stCondLst>
                                            <p:cond delay="0"/>
                                          </p:stCondLst>
                                        </p:cTn>
                                        <p:tgtEl>
                                          <p:spTgt spid="12"/>
                                        </p:tgtEl>
                                        <p:attrNameLst>
                                          <p:attrName>style.visibility</p:attrName>
                                        </p:attrNameLst>
                                      </p:cBhvr>
                                      <p:to>
                                        <p:strVal val="visible"/>
                                      </p:to>
                                    </p:set>
                                    <p:animEffect transition="in" filter="barn(outHorizontal)">
                                      <p:cBhvr>
                                        <p:cTn id="113" dur="500"/>
                                        <p:tgtEl>
                                          <p:spTgt spid="12"/>
                                        </p:tgtEl>
                                      </p:cBhvr>
                                    </p:animEffect>
                                  </p:childTnLst>
                                </p:cTn>
                              </p:par>
                            </p:childTnLst>
                          </p:cTn>
                        </p:par>
                        <p:par>
                          <p:cTn id="114" fill="hold" nodeType="afterGroup">
                            <p:stCondLst>
                              <p:cond delay="1500"/>
                            </p:stCondLst>
                            <p:childTnLst>
                              <p:par>
                                <p:cTn id="115" presetID="16" presetClass="entr" presetSubtype="42" fill="hold" grpId="0" nodeType="afterEffect">
                                  <p:stCondLst>
                                    <p:cond delay="0"/>
                                  </p:stCondLst>
                                  <p:childTnLst>
                                    <p:set>
                                      <p:cBhvr>
                                        <p:cTn id="116" dur="1" fill="hold">
                                          <p:stCondLst>
                                            <p:cond delay="0"/>
                                          </p:stCondLst>
                                        </p:cTn>
                                        <p:tgtEl>
                                          <p:spTgt spid="27"/>
                                        </p:tgtEl>
                                        <p:attrNameLst>
                                          <p:attrName>style.visibility</p:attrName>
                                        </p:attrNameLst>
                                      </p:cBhvr>
                                      <p:to>
                                        <p:strVal val="visible"/>
                                      </p:to>
                                    </p:set>
                                    <p:animEffect transition="in" filter="barn(outHorizontal)">
                                      <p:cBhvr>
                                        <p:cTn id="117" dur="500"/>
                                        <p:tgtEl>
                                          <p:spTgt spid="27"/>
                                        </p:tgtEl>
                                      </p:cBhvr>
                                    </p:animEffect>
                                  </p:childTnLst>
                                </p:cTn>
                              </p:par>
                            </p:childTnLst>
                          </p:cTn>
                        </p:par>
                        <p:par>
                          <p:cTn id="118" fill="hold" nodeType="afterGroup">
                            <p:stCondLst>
                              <p:cond delay="2000"/>
                            </p:stCondLst>
                            <p:childTnLst>
                              <p:par>
                                <p:cTn id="119" presetID="16" presetClass="entr" presetSubtype="42" fill="hold" grpId="0" nodeType="afterEffect">
                                  <p:stCondLst>
                                    <p:cond delay="0"/>
                                  </p:stCondLst>
                                  <p:childTnLst>
                                    <p:set>
                                      <p:cBhvr>
                                        <p:cTn id="120" dur="1" fill="hold">
                                          <p:stCondLst>
                                            <p:cond delay="0"/>
                                          </p:stCondLst>
                                        </p:cTn>
                                        <p:tgtEl>
                                          <p:spTgt spid="28"/>
                                        </p:tgtEl>
                                        <p:attrNameLst>
                                          <p:attrName>style.visibility</p:attrName>
                                        </p:attrNameLst>
                                      </p:cBhvr>
                                      <p:to>
                                        <p:strVal val="visible"/>
                                      </p:to>
                                    </p:set>
                                    <p:animEffect transition="in" filter="barn(outHorizontal)">
                                      <p:cBhvr>
                                        <p:cTn id="121" dur="500"/>
                                        <p:tgtEl>
                                          <p:spTgt spid="28"/>
                                        </p:tgtEl>
                                      </p:cBhvr>
                                    </p:animEffect>
                                  </p:childTnLst>
                                </p:cTn>
                              </p:par>
                            </p:childTnLst>
                          </p:cTn>
                        </p:par>
                        <p:par>
                          <p:cTn id="122" fill="hold" nodeType="afterGroup">
                            <p:stCondLst>
                              <p:cond delay="2500"/>
                            </p:stCondLst>
                            <p:childTnLst>
                              <p:par>
                                <p:cTn id="123" presetID="16" presetClass="entr" presetSubtype="42" fill="hold" grpId="0" nodeType="afterEffect">
                                  <p:stCondLst>
                                    <p:cond delay="0"/>
                                  </p:stCondLst>
                                  <p:childTnLst>
                                    <p:set>
                                      <p:cBhvr>
                                        <p:cTn id="124" dur="1" fill="hold">
                                          <p:stCondLst>
                                            <p:cond delay="0"/>
                                          </p:stCondLst>
                                        </p:cTn>
                                        <p:tgtEl>
                                          <p:spTgt spid="29"/>
                                        </p:tgtEl>
                                        <p:attrNameLst>
                                          <p:attrName>style.visibility</p:attrName>
                                        </p:attrNameLst>
                                      </p:cBhvr>
                                      <p:to>
                                        <p:strVal val="visible"/>
                                      </p:to>
                                    </p:set>
                                    <p:animEffect transition="in" filter="barn(outHorizontal)">
                                      <p:cBhvr>
                                        <p:cTn id="125" dur="500"/>
                                        <p:tgtEl>
                                          <p:spTgt spid="29"/>
                                        </p:tgtEl>
                                      </p:cBhvr>
                                    </p:animEffect>
                                  </p:childTnLst>
                                </p:cTn>
                              </p:par>
                            </p:childTnLst>
                          </p:cTn>
                        </p:par>
                      </p:childTnLst>
                    </p:cTn>
                  </p:par>
                  <p:par>
                    <p:cTn id="126" fill="hold">
                      <p:stCondLst>
                        <p:cond delay="indefinite"/>
                      </p:stCondLst>
                      <p:childTnLst>
                        <p:par>
                          <p:cTn id="127" fill="hold">
                            <p:stCondLst>
                              <p:cond delay="0"/>
                            </p:stCondLst>
                            <p:childTnLst>
                              <p:par>
                                <p:cTn id="128" presetID="22" presetClass="entr" presetSubtype="4" fill="hold" nodeType="clickEffect">
                                  <p:stCondLst>
                                    <p:cond delay="0"/>
                                  </p:stCondLst>
                                  <p:childTnLst>
                                    <p:set>
                                      <p:cBhvr>
                                        <p:cTn id="129" dur="1" fill="hold">
                                          <p:stCondLst>
                                            <p:cond delay="0"/>
                                          </p:stCondLst>
                                        </p:cTn>
                                        <p:tgtEl>
                                          <p:spTgt spid="32"/>
                                        </p:tgtEl>
                                        <p:attrNameLst>
                                          <p:attrName>style.visibility</p:attrName>
                                        </p:attrNameLst>
                                      </p:cBhvr>
                                      <p:to>
                                        <p:strVal val="visible"/>
                                      </p:to>
                                    </p:set>
                                    <p:animEffect transition="in" filter="wipe(down)">
                                      <p:cBhvr>
                                        <p:cTn id="130"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P spid="4" grpId="0" animBg="1"/>
      <p:bldP spid="5" grpId="0" animBg="1"/>
      <p:bldP spid="6" grpId="0" animBg="1"/>
      <p:bldP spid="7" grpId="0" animBg="1"/>
      <p:bldP spid="11" grpId="0" animBg="1"/>
      <p:bldP spid="12" grpId="0" animBg="1"/>
      <p:bldP spid="13" grpId="0" animBg="1"/>
      <p:bldP spid="18" grpId="0" animBg="1"/>
      <p:bldP spid="22" grpId="0" autoUpdateAnimBg="0"/>
      <p:bldP spid="23" grpId="0" animBg="1"/>
      <p:bldP spid="24" grpId="0" animBg="1"/>
      <p:bldP spid="25" grpId="0" animBg="1"/>
      <p:bldP spid="26" grpId="0" autoUpdateAnimBg="0"/>
      <p:bldP spid="27" grpId="0" animBg="1"/>
      <p:bldP spid="28" grpId="0" animBg="1"/>
      <p:bldP spid="29" grpId="0" animBg="1"/>
      <p:bldP spid="89" grpId="0" animBg="1" autoUpdateAnimBg="0"/>
      <p:bldP spid="90" grpId="0" autoUpdateAnimBg="0"/>
      <p:bldP spid="103"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zh-CN" altLang="en-US" dirty="0"/>
              <a:t>主存与</a:t>
            </a:r>
            <a:r>
              <a:rPr lang="en-US" altLang="zh-CN" dirty="0"/>
              <a:t>CPU</a:t>
            </a:r>
            <a:r>
              <a:rPr lang="zh-CN" altLang="en-US" dirty="0"/>
              <a:t>的连接 </a:t>
            </a:r>
          </a:p>
        </p:txBody>
      </p:sp>
      <p:pic>
        <p:nvPicPr>
          <p:cNvPr id="3789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97025"/>
            <a:ext cx="9144000" cy="435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6549" name="Rectangle 5"/>
          <p:cNvSpPr>
            <a:spLocks noChangeArrowheads="1"/>
          </p:cNvSpPr>
          <p:nvPr/>
        </p:nvSpPr>
        <p:spPr bwMode="auto">
          <a:xfrm>
            <a:off x="188913" y="1989138"/>
            <a:ext cx="3816350" cy="3773487"/>
          </a:xfrm>
          <a:prstGeom prst="rect">
            <a:avLst/>
          </a:prstGeom>
          <a:solidFill>
            <a:schemeClr val="accent1">
              <a:alpha val="10196"/>
            </a:schemeClr>
          </a:solidFill>
          <a:ln>
            <a:noFill/>
          </a:ln>
          <a:effectLst/>
          <a:extLs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876550" name="Rectangle 6"/>
          <p:cNvSpPr>
            <a:spLocks noChangeArrowheads="1"/>
          </p:cNvSpPr>
          <p:nvPr/>
        </p:nvSpPr>
        <p:spPr bwMode="auto">
          <a:xfrm>
            <a:off x="7867650" y="4325938"/>
            <a:ext cx="1162050" cy="1436687"/>
          </a:xfrm>
          <a:prstGeom prst="rect">
            <a:avLst/>
          </a:prstGeom>
          <a:solidFill>
            <a:schemeClr val="accent2">
              <a:alpha val="18039"/>
            </a:schemeClr>
          </a:solidFill>
          <a:ln>
            <a:noFill/>
          </a:ln>
          <a:effectLst/>
          <a:extLs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876551" name="Text Box 7"/>
          <p:cNvSpPr txBox="1">
            <a:spLocks noChangeArrowheads="1"/>
          </p:cNvSpPr>
          <p:nvPr/>
        </p:nvSpPr>
        <p:spPr bwMode="auto">
          <a:xfrm>
            <a:off x="4751388" y="1449388"/>
            <a:ext cx="4051300" cy="912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b="1">
                <a:solidFill>
                  <a:srgbClr val="FF3300"/>
                </a:solidFill>
                <a:ea typeface="微软雅黑" panose="020B0503020204020204" pitchFamily="34" charset="-122"/>
              </a:rPr>
              <a:t>总线中有哪三种类型传输线？</a:t>
            </a:r>
          </a:p>
          <a:p>
            <a:pPr eaLnBrk="1" hangingPunct="1">
              <a:spcBef>
                <a:spcPct val="50000"/>
              </a:spcBef>
            </a:pPr>
            <a:r>
              <a:rPr kumimoji="1" lang="zh-CN" altLang="en-US" sz="2400" b="1">
                <a:solidFill>
                  <a:srgbClr val="009900"/>
                </a:solidFill>
                <a:ea typeface="微软雅黑" panose="020B0503020204020204" pitchFamily="34" charset="-122"/>
              </a:rPr>
              <a:t>数据线、地址线、控制线</a:t>
            </a:r>
          </a:p>
        </p:txBody>
      </p:sp>
      <p:sp>
        <p:nvSpPr>
          <p:cNvPr id="876552" name="Text Box 8"/>
          <p:cNvSpPr txBox="1">
            <a:spLocks noChangeArrowheads="1"/>
          </p:cNvSpPr>
          <p:nvPr/>
        </p:nvSpPr>
        <p:spPr bwMode="auto">
          <a:xfrm>
            <a:off x="6081713" y="3613150"/>
            <a:ext cx="1525587" cy="396875"/>
          </a:xfrm>
          <a:prstGeom prst="rect">
            <a:avLst/>
          </a:prstGeom>
          <a:solidFill>
            <a:schemeClr val="bg1"/>
          </a:solidFill>
          <a:ln>
            <a:noFill/>
          </a:ln>
          <a:effectLst/>
          <a:extLs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r>
              <a:rPr lang="zh-CN" altLang="en-US" sz="2000" b="1" dirty="0">
                <a:latin typeface="微软雅黑" panose="020B0503020204020204" pitchFamily="34" charset="-122"/>
                <a:ea typeface="微软雅黑" panose="020B0503020204020204" pitchFamily="34" charset="-122"/>
              </a:rPr>
              <a:t>存储器总线</a:t>
            </a:r>
          </a:p>
        </p:txBody>
      </p:sp>
      <p:sp>
        <p:nvSpPr>
          <p:cNvPr id="876553" name="Text Box 9"/>
          <p:cNvSpPr txBox="1">
            <a:spLocks noChangeArrowheads="1"/>
          </p:cNvSpPr>
          <p:nvPr/>
        </p:nvSpPr>
        <p:spPr bwMode="auto">
          <a:xfrm>
            <a:off x="4170363" y="3662363"/>
            <a:ext cx="1525587" cy="396875"/>
          </a:xfrm>
          <a:prstGeom prst="rect">
            <a:avLst/>
          </a:prstGeom>
          <a:solidFill>
            <a:schemeClr val="bg1"/>
          </a:solidFill>
          <a:ln>
            <a:noFill/>
          </a:ln>
          <a:effectLst/>
          <a:extLs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r>
              <a:rPr lang="zh-CN" altLang="en-US" sz="2000" b="1" dirty="0">
                <a:latin typeface="微软雅黑" panose="020B0503020204020204" pitchFamily="34" charset="-122"/>
                <a:ea typeface="微软雅黑" panose="020B0503020204020204" pitchFamily="34" charset="-122"/>
              </a:rPr>
              <a:t>前端总线</a:t>
            </a:r>
          </a:p>
        </p:txBody>
      </p:sp>
      <p:sp>
        <p:nvSpPr>
          <p:cNvPr id="2" name="灯片编号占位符 1"/>
          <p:cNvSpPr>
            <a:spLocks noGrp="1"/>
          </p:cNvSpPr>
          <p:nvPr>
            <p:ph type="sldNum" sz="quarter" idx="10"/>
          </p:nvPr>
        </p:nvSpPr>
        <p:spPr/>
        <p:txBody>
          <a:bodyPr/>
          <a:lstStyle/>
          <a:p>
            <a:pPr>
              <a:defRPr/>
            </a:pPr>
            <a:fld id="{B7F242E4-6A5F-4123-B967-1CA66AE767CB}" type="slidenum">
              <a:rPr lang="zh-CN" altLang="en-US" smtClean="0"/>
              <a:pPr>
                <a:defRPr/>
              </a:pPr>
              <a:t>31</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876549"/>
                                        </p:tgtEl>
                                        <p:attrNameLst>
                                          <p:attrName>style.visibility</p:attrName>
                                        </p:attrNameLst>
                                      </p:cBhvr>
                                      <p:to>
                                        <p:strVal val="visible"/>
                                      </p:to>
                                    </p:set>
                                    <p:animEffect transition="in" filter="blinds(horizontal)">
                                      <p:cBhvr>
                                        <p:cTn id="7" dur="500"/>
                                        <p:tgtEl>
                                          <p:spTgt spid="87654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876553">
                                            <p:txEl>
                                              <p:pRg st="0" end="0"/>
                                            </p:txEl>
                                          </p:spTgt>
                                        </p:tgtEl>
                                        <p:attrNameLst>
                                          <p:attrName>style.visibility</p:attrName>
                                        </p:attrNameLst>
                                      </p:cBhvr>
                                      <p:to>
                                        <p:strVal val="visible"/>
                                      </p:to>
                                    </p:set>
                                    <p:animEffect transition="in" filter="blinds(horizontal)">
                                      <p:cBhvr>
                                        <p:cTn id="12" dur="500"/>
                                        <p:tgtEl>
                                          <p:spTgt spid="87655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76550"/>
                                        </p:tgtEl>
                                        <p:attrNameLst>
                                          <p:attrName>style.visibility</p:attrName>
                                        </p:attrNameLst>
                                      </p:cBhvr>
                                      <p:to>
                                        <p:strVal val="visible"/>
                                      </p:to>
                                    </p:set>
                                    <p:animEffect transition="in" filter="blinds(horizontal)">
                                      <p:cBhvr>
                                        <p:cTn id="17" dur="500"/>
                                        <p:tgtEl>
                                          <p:spTgt spid="87655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76552"/>
                                        </p:tgtEl>
                                        <p:attrNameLst>
                                          <p:attrName>style.visibility</p:attrName>
                                        </p:attrNameLst>
                                      </p:cBhvr>
                                      <p:to>
                                        <p:strVal val="visible"/>
                                      </p:to>
                                    </p:set>
                                    <p:animEffect transition="in" filter="blinds(horizontal)">
                                      <p:cBhvr>
                                        <p:cTn id="22" dur="500"/>
                                        <p:tgtEl>
                                          <p:spTgt spid="87655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876551">
                                            <p:txEl>
                                              <p:pRg st="0" end="0"/>
                                            </p:txEl>
                                          </p:spTgt>
                                        </p:tgtEl>
                                        <p:attrNameLst>
                                          <p:attrName>style.visibility</p:attrName>
                                        </p:attrNameLst>
                                      </p:cBhvr>
                                      <p:to>
                                        <p:strVal val="visible"/>
                                      </p:to>
                                    </p:set>
                                    <p:animEffect transition="in" filter="blinds(horizontal)">
                                      <p:cBhvr>
                                        <p:cTn id="27" dur="500"/>
                                        <p:tgtEl>
                                          <p:spTgt spid="876551">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876551">
                                            <p:txEl>
                                              <p:pRg st="1" end="1"/>
                                            </p:txEl>
                                          </p:spTgt>
                                        </p:tgtEl>
                                        <p:attrNameLst>
                                          <p:attrName>style.visibility</p:attrName>
                                        </p:attrNameLst>
                                      </p:cBhvr>
                                      <p:to>
                                        <p:strVal val="visible"/>
                                      </p:to>
                                    </p:set>
                                    <p:animEffect transition="in" filter="blinds(horizontal)">
                                      <p:cBhvr>
                                        <p:cTn id="32" dur="500"/>
                                        <p:tgtEl>
                                          <p:spTgt spid="87655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6549" grpId="0" animBg="1"/>
      <p:bldP spid="876550" grpId="0" animBg="1"/>
      <p:bldP spid="876552"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idx="4294967295"/>
          </p:nvPr>
        </p:nvSpPr>
        <p:spPr>
          <a:xfrm>
            <a:off x="238125" y="128588"/>
            <a:ext cx="8805863" cy="528637"/>
          </a:xfrm>
        </p:spPr>
        <p:txBody>
          <a:bodyPr lIns="91440" tIns="45720" rIns="91440" bIns="45720" anchor="ctr"/>
          <a:lstStyle/>
          <a:p>
            <a:pPr defTabSz="717550" eaLnBrk="1" hangingPunct="1"/>
            <a:r>
              <a:rPr lang="en-US" altLang="zh-CN"/>
              <a:t>PC</a:t>
            </a:r>
            <a:r>
              <a:rPr lang="zh-CN" altLang="en-US"/>
              <a:t>机主存储器的物理结构</a:t>
            </a:r>
          </a:p>
        </p:txBody>
      </p:sp>
      <p:sp>
        <p:nvSpPr>
          <p:cNvPr id="562179" name="Rectangle 3"/>
          <p:cNvSpPr>
            <a:spLocks noGrp="1" noChangeArrowheads="1"/>
          </p:cNvSpPr>
          <p:nvPr>
            <p:ph type="body" idx="4294967295"/>
          </p:nvPr>
        </p:nvSpPr>
        <p:spPr>
          <a:xfrm>
            <a:off x="115888" y="1177925"/>
            <a:ext cx="8189912" cy="1765300"/>
          </a:xfrm>
        </p:spPr>
        <p:txBody>
          <a:bodyPr lIns="91440" tIns="45720" rIns="91440" bIns="45720"/>
          <a:lstStyle/>
          <a:p>
            <a:pPr marL="268288" indent="-268288" algn="just" defTabSz="717550" eaLnBrk="1" hangingPunct="1">
              <a:lnSpc>
                <a:spcPct val="110000"/>
              </a:lnSpc>
              <a:spcBef>
                <a:spcPct val="20000"/>
              </a:spcBef>
            </a:pPr>
            <a:r>
              <a:rPr lang="zh-CN" altLang="en-US" sz="2200">
                <a:latin typeface="微软雅黑" panose="020B0503020204020204" pitchFamily="34" charset="-122"/>
                <a:ea typeface="微软雅黑" panose="020B0503020204020204" pitchFamily="34" charset="-122"/>
              </a:rPr>
              <a:t>由若干内存条组成</a:t>
            </a:r>
          </a:p>
          <a:p>
            <a:pPr marL="268288" indent="-268288" algn="just" defTabSz="717550" eaLnBrk="1" hangingPunct="1">
              <a:lnSpc>
                <a:spcPct val="110000"/>
              </a:lnSpc>
              <a:spcBef>
                <a:spcPct val="20000"/>
              </a:spcBef>
            </a:pPr>
            <a:r>
              <a:rPr lang="zh-CN" altLang="en-US" sz="2200">
                <a:latin typeface="微软雅黑" panose="020B0503020204020204" pitchFamily="34" charset="-122"/>
                <a:ea typeface="微软雅黑" panose="020B0503020204020204" pitchFamily="34" charset="-122"/>
              </a:rPr>
              <a:t>内存条的组成：</a:t>
            </a:r>
          </a:p>
          <a:p>
            <a:pPr marL="582613" lvl="1" indent="-223838" algn="just" defTabSz="717550" eaLnBrk="1" hangingPunct="1">
              <a:lnSpc>
                <a:spcPct val="110000"/>
              </a:lnSpc>
              <a:spcBef>
                <a:spcPct val="20000"/>
              </a:spcBef>
              <a:buFontTx/>
              <a:buNone/>
            </a:pPr>
            <a:r>
              <a:rPr lang="zh-CN" altLang="en-US" sz="2200">
                <a:latin typeface="微软雅黑" panose="020B0503020204020204" pitchFamily="34" charset="-122"/>
                <a:ea typeface="微软雅黑" panose="020B0503020204020204" pitchFamily="34" charset="-122"/>
              </a:rPr>
              <a:t>把若干片</a:t>
            </a:r>
            <a:r>
              <a:rPr lang="en-US" altLang="zh-CN" sz="2200">
                <a:latin typeface="微软雅黑" panose="020B0503020204020204" pitchFamily="34" charset="-122"/>
                <a:ea typeface="微软雅黑" panose="020B0503020204020204" pitchFamily="34" charset="-122"/>
              </a:rPr>
              <a:t>DRAM</a:t>
            </a:r>
            <a:r>
              <a:rPr lang="zh-CN" altLang="en-US" sz="2200">
                <a:latin typeface="微软雅黑" panose="020B0503020204020204" pitchFamily="34" charset="-122"/>
                <a:ea typeface="微软雅黑" panose="020B0503020204020204" pitchFamily="34" charset="-122"/>
              </a:rPr>
              <a:t>芯片焊装在一小条印制电路板上制成</a:t>
            </a:r>
          </a:p>
          <a:p>
            <a:pPr marL="268288" indent="-268288" algn="just" defTabSz="717550" eaLnBrk="1" hangingPunct="1">
              <a:lnSpc>
                <a:spcPct val="110000"/>
              </a:lnSpc>
              <a:spcBef>
                <a:spcPct val="20000"/>
              </a:spcBef>
            </a:pPr>
            <a:r>
              <a:rPr lang="zh-CN" altLang="en-US" sz="2200">
                <a:latin typeface="微软雅黑" panose="020B0503020204020204" pitchFamily="34" charset="-122"/>
                <a:ea typeface="微软雅黑" panose="020B0503020204020204" pitchFamily="34" charset="-122"/>
              </a:rPr>
              <a:t>内存条必须插在主板上的内存条插槽中才能使用</a:t>
            </a:r>
          </a:p>
        </p:txBody>
      </p:sp>
      <p:sp>
        <p:nvSpPr>
          <p:cNvPr id="562180" name="Rectangle 4"/>
          <p:cNvSpPr>
            <a:spLocks noChangeArrowheads="1"/>
          </p:cNvSpPr>
          <p:nvPr/>
        </p:nvSpPr>
        <p:spPr bwMode="auto">
          <a:xfrm>
            <a:off x="522288" y="4973638"/>
            <a:ext cx="8621712" cy="1795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58" tIns="44483" rIns="88958" bIns="44483"/>
          <a:lstStyle>
            <a:lvl1pPr marL="268288" indent="-268288" defTabSz="717550">
              <a:defRPr sz="1600">
                <a:solidFill>
                  <a:schemeClr val="tx1"/>
                </a:solidFill>
                <a:latin typeface="Arial" panose="020B0604020202020204" pitchFamily="34" charset="0"/>
              </a:defRPr>
            </a:lvl1pPr>
            <a:lvl2pPr marL="582613" indent="-223838" defTabSz="717550">
              <a:defRPr sz="1600">
                <a:solidFill>
                  <a:schemeClr val="tx1"/>
                </a:solidFill>
                <a:latin typeface="Arial" panose="020B0604020202020204" pitchFamily="34" charset="0"/>
              </a:defRPr>
            </a:lvl2pPr>
            <a:lvl3pPr marL="1143000" indent="-228600" defTabSz="717550">
              <a:defRPr sz="1600">
                <a:solidFill>
                  <a:schemeClr val="tx1"/>
                </a:solidFill>
                <a:latin typeface="Arial" panose="020B0604020202020204" pitchFamily="34" charset="0"/>
              </a:defRPr>
            </a:lvl3pPr>
            <a:lvl4pPr marL="1600200" indent="-228600" defTabSz="717550">
              <a:defRPr sz="1600">
                <a:solidFill>
                  <a:schemeClr val="tx1"/>
                </a:solidFill>
                <a:latin typeface="Arial" panose="020B0604020202020204" pitchFamily="34" charset="0"/>
              </a:defRPr>
            </a:lvl4pPr>
            <a:lvl5pPr marL="2057400" indent="-228600" defTabSz="717550">
              <a:defRPr sz="1600">
                <a:solidFill>
                  <a:schemeClr val="tx1"/>
                </a:solidFill>
                <a:latin typeface="Arial" panose="020B0604020202020204" pitchFamily="34" charset="0"/>
              </a:defRPr>
            </a:lvl5pPr>
            <a:lvl6pPr marL="2514600" indent="-228600" defTabSz="717550" eaLnBrk="0" fontAlgn="base" hangingPunct="0">
              <a:spcBef>
                <a:spcPct val="0"/>
              </a:spcBef>
              <a:spcAft>
                <a:spcPct val="0"/>
              </a:spcAft>
              <a:defRPr sz="1600">
                <a:solidFill>
                  <a:schemeClr val="tx1"/>
                </a:solidFill>
                <a:latin typeface="Arial" panose="020B0604020202020204" pitchFamily="34" charset="0"/>
              </a:defRPr>
            </a:lvl6pPr>
            <a:lvl7pPr marL="2971800" indent="-228600" defTabSz="717550" eaLnBrk="0" fontAlgn="base" hangingPunct="0">
              <a:spcBef>
                <a:spcPct val="0"/>
              </a:spcBef>
              <a:spcAft>
                <a:spcPct val="0"/>
              </a:spcAft>
              <a:defRPr sz="1600">
                <a:solidFill>
                  <a:schemeClr val="tx1"/>
                </a:solidFill>
                <a:latin typeface="Arial" panose="020B0604020202020204" pitchFamily="34" charset="0"/>
              </a:defRPr>
            </a:lvl7pPr>
            <a:lvl8pPr marL="3429000" indent="-228600" defTabSz="717550" eaLnBrk="0" fontAlgn="base" hangingPunct="0">
              <a:spcBef>
                <a:spcPct val="0"/>
              </a:spcBef>
              <a:spcAft>
                <a:spcPct val="0"/>
              </a:spcAft>
              <a:defRPr sz="1600">
                <a:solidFill>
                  <a:schemeClr val="tx1"/>
                </a:solidFill>
                <a:latin typeface="Arial" panose="020B0604020202020204" pitchFamily="34" charset="0"/>
              </a:defRPr>
            </a:lvl8pPr>
            <a:lvl9pPr marL="3886200" indent="-228600" defTabSz="717550" eaLnBrk="0" fontAlgn="base" hangingPunct="0">
              <a:spcBef>
                <a:spcPct val="0"/>
              </a:spcBef>
              <a:spcAft>
                <a:spcPct val="0"/>
              </a:spcAft>
              <a:defRPr sz="1600">
                <a:solidFill>
                  <a:schemeClr val="tx1"/>
                </a:solidFill>
                <a:latin typeface="Arial" panose="020B0604020202020204" pitchFamily="34" charset="0"/>
              </a:defRPr>
            </a:lvl9pPr>
          </a:lstStyle>
          <a:p>
            <a:pPr algn="just" eaLnBrk="1" hangingPunct="1">
              <a:lnSpc>
                <a:spcPct val="105000"/>
              </a:lnSpc>
              <a:spcBef>
                <a:spcPct val="5000"/>
              </a:spcBef>
              <a:buClr>
                <a:schemeClr val="accent1"/>
              </a:buClr>
              <a:buSzPct val="80000"/>
              <a:buFont typeface="Wingdings" panose="05000000000000000000" pitchFamily="2" charset="2"/>
              <a:buNone/>
            </a:pPr>
            <a:r>
              <a:rPr kumimoji="1" lang="zh-CN" altLang="en-US" sz="2200" b="1" dirty="0">
                <a:ea typeface="黑体" panose="02010609060101010101" pitchFamily="49" charset="-122"/>
              </a:rPr>
              <a:t>  </a:t>
            </a:r>
            <a:r>
              <a:rPr kumimoji="1" lang="zh-CN" altLang="en-US" sz="2200" b="1" dirty="0">
                <a:latin typeface="微软雅黑" panose="020B0503020204020204" pitchFamily="34" charset="-122"/>
                <a:ea typeface="微软雅黑" panose="020B0503020204020204" pitchFamily="34" charset="-122"/>
              </a:rPr>
              <a:t>有</a:t>
            </a:r>
            <a:r>
              <a:rPr kumimoji="1" lang="en-US" altLang="zh-CN" sz="2200" b="1" dirty="0">
                <a:latin typeface="微软雅黑" panose="020B0503020204020204" pitchFamily="34" charset="-122"/>
                <a:ea typeface="微软雅黑" panose="020B0503020204020204" pitchFamily="34" charset="-122"/>
              </a:rPr>
              <a:t>DDR2</a:t>
            </a:r>
            <a:r>
              <a:rPr kumimoji="1" lang="zh-CN" altLang="en-US" sz="2200" b="1" dirty="0">
                <a:latin typeface="微软雅黑" panose="020B0503020204020204" pitchFamily="34" charset="-122"/>
                <a:ea typeface="微软雅黑" panose="020B0503020204020204" pitchFamily="34" charset="-122"/>
              </a:rPr>
              <a:t>、</a:t>
            </a:r>
            <a:r>
              <a:rPr kumimoji="1" lang="en-US" altLang="zh-CN" sz="2200" b="1" dirty="0">
                <a:latin typeface="微软雅黑" panose="020B0503020204020204" pitchFamily="34" charset="-122"/>
                <a:ea typeface="微软雅黑" panose="020B0503020204020204" pitchFamily="34" charset="-122"/>
              </a:rPr>
              <a:t>DDR3</a:t>
            </a:r>
            <a:r>
              <a:rPr kumimoji="1" lang="zh-CN" altLang="en-US" sz="2200" b="1" dirty="0">
                <a:latin typeface="微软雅黑" panose="020B0503020204020204" pitchFamily="34" charset="-122"/>
                <a:ea typeface="微软雅黑" panose="020B0503020204020204" pitchFamily="34" charset="-122"/>
              </a:rPr>
              <a:t>、</a:t>
            </a:r>
            <a:r>
              <a:rPr kumimoji="1" lang="en-US" altLang="zh-CN" sz="2200" b="1" dirty="0">
                <a:latin typeface="微软雅黑" panose="020B0503020204020204" pitchFamily="34" charset="-122"/>
                <a:ea typeface="微软雅黑" panose="020B0503020204020204" pitchFamily="34" charset="-122"/>
              </a:rPr>
              <a:t>DDR4</a:t>
            </a:r>
            <a:r>
              <a:rPr kumimoji="1" lang="zh-CN" altLang="en-US" sz="2200" b="1" dirty="0">
                <a:latin typeface="微软雅黑" panose="020B0503020204020204" pitchFamily="34" charset="-122"/>
                <a:ea typeface="微软雅黑" panose="020B0503020204020204" pitchFamily="34" charset="-122"/>
              </a:rPr>
              <a:t>、</a:t>
            </a:r>
            <a:r>
              <a:rPr kumimoji="1" lang="en-US" altLang="zh-CN" sz="2200" b="1" dirty="0">
                <a:latin typeface="微软雅黑" panose="020B0503020204020204" pitchFamily="34" charset="-122"/>
                <a:ea typeface="微软雅黑" panose="020B0503020204020204" pitchFamily="34" charset="-122"/>
              </a:rPr>
              <a:t>DDR5</a:t>
            </a:r>
            <a:r>
              <a:rPr kumimoji="1" lang="zh-CN" altLang="en-US" sz="2200" b="1" dirty="0">
                <a:latin typeface="微软雅黑" panose="020B0503020204020204" pitchFamily="34" charset="-122"/>
                <a:ea typeface="微软雅黑" panose="020B0503020204020204" pitchFamily="34" charset="-122"/>
              </a:rPr>
              <a:t>内存条：</a:t>
            </a:r>
          </a:p>
          <a:p>
            <a:pPr lvl="1" algn="just" eaLnBrk="1" hangingPunct="1">
              <a:lnSpc>
                <a:spcPct val="105000"/>
              </a:lnSpc>
              <a:spcBef>
                <a:spcPct val="5000"/>
              </a:spcBef>
              <a:buFontTx/>
              <a:buChar char="–"/>
            </a:pPr>
            <a:r>
              <a:rPr kumimoji="1" lang="zh-CN" altLang="en-US" sz="2200" b="1" dirty="0">
                <a:solidFill>
                  <a:srgbClr val="000099"/>
                </a:solidFill>
                <a:latin typeface="微软雅黑" panose="020B0503020204020204" pitchFamily="34" charset="-122"/>
                <a:ea typeface="微软雅黑" panose="020B0503020204020204" pitchFamily="34" charset="-122"/>
              </a:rPr>
              <a:t>采用双列直插式，其触点分布在内存条的两面</a:t>
            </a:r>
          </a:p>
          <a:p>
            <a:pPr lvl="1" algn="just" eaLnBrk="1" hangingPunct="1">
              <a:lnSpc>
                <a:spcPct val="105000"/>
              </a:lnSpc>
              <a:spcBef>
                <a:spcPct val="5000"/>
              </a:spcBef>
              <a:buFontTx/>
              <a:buChar char="–"/>
            </a:pPr>
            <a:r>
              <a:rPr kumimoji="1" lang="en-US" altLang="zh-CN" sz="2200" b="1" dirty="0">
                <a:solidFill>
                  <a:srgbClr val="000099"/>
                </a:solidFill>
                <a:latin typeface="微软雅黑" panose="020B0503020204020204" pitchFamily="34" charset="-122"/>
                <a:ea typeface="微软雅黑" panose="020B0503020204020204" pitchFamily="34" charset="-122"/>
              </a:rPr>
              <a:t>DDR</a:t>
            </a:r>
            <a:r>
              <a:rPr kumimoji="1" lang="zh-CN" altLang="en-US" sz="2200" b="1" dirty="0">
                <a:solidFill>
                  <a:srgbClr val="000099"/>
                </a:solidFill>
                <a:latin typeface="微软雅黑" panose="020B0503020204020204" pitchFamily="34" charset="-122"/>
                <a:ea typeface="微软雅黑" panose="020B0503020204020204" pitchFamily="34" charset="-122"/>
              </a:rPr>
              <a:t>内存条有</a:t>
            </a:r>
            <a:r>
              <a:rPr kumimoji="1" lang="en-US" altLang="zh-CN" sz="2200" b="1" dirty="0">
                <a:solidFill>
                  <a:srgbClr val="000099"/>
                </a:solidFill>
                <a:latin typeface="微软雅黑" panose="020B0503020204020204" pitchFamily="34" charset="-122"/>
                <a:ea typeface="微软雅黑" panose="020B0503020204020204" pitchFamily="34" charset="-122"/>
              </a:rPr>
              <a:t>184</a:t>
            </a:r>
            <a:r>
              <a:rPr kumimoji="1" lang="zh-CN" altLang="en-US" sz="2200" b="1" dirty="0">
                <a:solidFill>
                  <a:srgbClr val="000099"/>
                </a:solidFill>
                <a:latin typeface="微软雅黑" panose="020B0503020204020204" pitchFamily="34" charset="-122"/>
                <a:ea typeface="微软雅黑" panose="020B0503020204020204" pitchFamily="34" charset="-122"/>
              </a:rPr>
              <a:t>个引脚，</a:t>
            </a:r>
            <a:r>
              <a:rPr kumimoji="1" lang="en-US" altLang="zh-CN" sz="2200" b="1" dirty="0">
                <a:solidFill>
                  <a:srgbClr val="000099"/>
                </a:solidFill>
                <a:latin typeface="微软雅黑" panose="020B0503020204020204" pitchFamily="34" charset="-122"/>
                <a:ea typeface="微软雅黑" panose="020B0503020204020204" pitchFamily="34" charset="-122"/>
              </a:rPr>
              <a:t>DDR3</a:t>
            </a:r>
            <a:r>
              <a:rPr kumimoji="1" lang="zh-CN" altLang="en-US" sz="2200" b="1" dirty="0">
                <a:solidFill>
                  <a:srgbClr val="000099"/>
                </a:solidFill>
                <a:latin typeface="微软雅黑" panose="020B0503020204020204" pitchFamily="34" charset="-122"/>
                <a:ea typeface="微软雅黑" panose="020B0503020204020204" pitchFamily="34" charset="-122"/>
              </a:rPr>
              <a:t>有</a:t>
            </a:r>
            <a:r>
              <a:rPr kumimoji="1" lang="en-US" altLang="zh-CN" sz="2200" b="1" dirty="0">
                <a:solidFill>
                  <a:srgbClr val="000099"/>
                </a:solidFill>
                <a:latin typeface="微软雅黑" panose="020B0503020204020204" pitchFamily="34" charset="-122"/>
                <a:ea typeface="微软雅黑" panose="020B0503020204020204" pitchFamily="34" charset="-122"/>
              </a:rPr>
              <a:t>240</a:t>
            </a:r>
            <a:r>
              <a:rPr kumimoji="1" lang="zh-CN" altLang="en-US" sz="2200" b="1" dirty="0">
                <a:solidFill>
                  <a:srgbClr val="000099"/>
                </a:solidFill>
                <a:latin typeface="微软雅黑" panose="020B0503020204020204" pitchFamily="34" charset="-122"/>
                <a:ea typeface="微软雅黑" panose="020B0503020204020204" pitchFamily="34" charset="-122"/>
              </a:rPr>
              <a:t>脚，</a:t>
            </a:r>
            <a:r>
              <a:rPr kumimoji="1" lang="en-US" altLang="zh-CN" sz="2200" b="1" dirty="0">
                <a:solidFill>
                  <a:srgbClr val="000099"/>
                </a:solidFill>
                <a:latin typeface="微软雅黑" panose="020B0503020204020204" pitchFamily="34" charset="-122"/>
                <a:ea typeface="微软雅黑" panose="020B0503020204020204" pitchFamily="34" charset="-122"/>
              </a:rPr>
              <a:t>DDR4</a:t>
            </a:r>
            <a:r>
              <a:rPr kumimoji="1" lang="zh-CN" altLang="en-US" sz="2200" b="1" dirty="0">
                <a:solidFill>
                  <a:srgbClr val="000099"/>
                </a:solidFill>
                <a:latin typeface="微软雅黑" panose="020B0503020204020204" pitchFamily="34" charset="-122"/>
                <a:ea typeface="微软雅黑" panose="020B0503020204020204" pitchFamily="34" charset="-122"/>
              </a:rPr>
              <a:t>有</a:t>
            </a:r>
            <a:r>
              <a:rPr kumimoji="1" lang="en-US" altLang="zh-CN" sz="2200" b="1" dirty="0">
                <a:solidFill>
                  <a:srgbClr val="000099"/>
                </a:solidFill>
                <a:latin typeface="微软雅黑" panose="020B0503020204020204" pitchFamily="34" charset="-122"/>
                <a:ea typeface="微软雅黑" panose="020B0503020204020204" pitchFamily="34" charset="-122"/>
              </a:rPr>
              <a:t>284</a:t>
            </a:r>
            <a:r>
              <a:rPr kumimoji="1" lang="zh-CN" altLang="en-US" sz="2200" b="1" dirty="0">
                <a:solidFill>
                  <a:srgbClr val="000099"/>
                </a:solidFill>
                <a:latin typeface="微软雅黑" panose="020B0503020204020204" pitchFamily="34" charset="-122"/>
                <a:ea typeface="微软雅黑" panose="020B0503020204020204" pitchFamily="34" charset="-122"/>
              </a:rPr>
              <a:t>脚</a:t>
            </a:r>
          </a:p>
          <a:p>
            <a:pPr lvl="1" algn="just" eaLnBrk="1" hangingPunct="1">
              <a:lnSpc>
                <a:spcPct val="105000"/>
              </a:lnSpc>
              <a:spcBef>
                <a:spcPct val="5000"/>
              </a:spcBef>
              <a:buFontTx/>
              <a:buChar char="–"/>
            </a:pPr>
            <a:r>
              <a:rPr kumimoji="1" lang="en-US" altLang="zh-CN" sz="2200" b="1" dirty="0">
                <a:solidFill>
                  <a:srgbClr val="000099"/>
                </a:solidFill>
                <a:latin typeface="微软雅黑" panose="020B0503020204020204" pitchFamily="34" charset="-122"/>
                <a:ea typeface="微软雅黑" panose="020B0503020204020204" pitchFamily="34" charset="-122"/>
              </a:rPr>
              <a:t>PC</a:t>
            </a:r>
            <a:r>
              <a:rPr kumimoji="1" lang="zh-CN" altLang="en-US" sz="2200" b="1" dirty="0">
                <a:solidFill>
                  <a:srgbClr val="000099"/>
                </a:solidFill>
                <a:latin typeface="微软雅黑" panose="020B0503020204020204" pitchFamily="34" charset="-122"/>
                <a:ea typeface="微软雅黑" panose="020B0503020204020204" pitchFamily="34" charset="-122"/>
              </a:rPr>
              <a:t>机主板中一般都配备有</a:t>
            </a:r>
            <a:r>
              <a:rPr kumimoji="1" lang="en-US" altLang="zh-CN" sz="2200" b="1" dirty="0">
                <a:solidFill>
                  <a:srgbClr val="000099"/>
                </a:solidFill>
                <a:latin typeface="微软雅黑" panose="020B0503020204020204" pitchFamily="34" charset="-122"/>
                <a:ea typeface="微软雅黑" panose="020B0503020204020204" pitchFamily="34" charset="-122"/>
              </a:rPr>
              <a:t>2</a:t>
            </a:r>
            <a:r>
              <a:rPr kumimoji="1" lang="zh-CN" altLang="en-US" sz="2200" b="1" dirty="0">
                <a:solidFill>
                  <a:srgbClr val="000099"/>
                </a:solidFill>
                <a:latin typeface="微软雅黑" panose="020B0503020204020204" pitchFamily="34" charset="-122"/>
                <a:ea typeface="微软雅黑" panose="020B0503020204020204" pitchFamily="34" charset="-122"/>
              </a:rPr>
              <a:t>个或</a:t>
            </a:r>
            <a:r>
              <a:rPr kumimoji="1" lang="en-US" altLang="zh-CN" sz="2200" b="1" dirty="0">
                <a:solidFill>
                  <a:srgbClr val="000099"/>
                </a:solidFill>
                <a:latin typeface="微软雅黑" panose="020B0503020204020204" pitchFamily="34" charset="-122"/>
                <a:ea typeface="微软雅黑" panose="020B0503020204020204" pitchFamily="34" charset="-122"/>
              </a:rPr>
              <a:t>4</a:t>
            </a:r>
            <a:r>
              <a:rPr kumimoji="1" lang="zh-CN" altLang="en-US" sz="2200" b="1" dirty="0">
                <a:solidFill>
                  <a:srgbClr val="000099"/>
                </a:solidFill>
                <a:latin typeface="微软雅黑" panose="020B0503020204020204" pitchFamily="34" charset="-122"/>
                <a:ea typeface="微软雅黑" panose="020B0503020204020204" pitchFamily="34" charset="-122"/>
              </a:rPr>
              <a:t>个</a:t>
            </a:r>
            <a:r>
              <a:rPr kumimoji="1" lang="en-US" altLang="zh-CN" sz="2200" b="1" dirty="0">
                <a:solidFill>
                  <a:srgbClr val="000099"/>
                </a:solidFill>
                <a:latin typeface="微软雅黑" panose="020B0503020204020204" pitchFamily="34" charset="-122"/>
                <a:ea typeface="微软雅黑" panose="020B0503020204020204" pitchFamily="34" charset="-122"/>
              </a:rPr>
              <a:t>DIMM</a:t>
            </a:r>
            <a:r>
              <a:rPr kumimoji="1" lang="zh-CN" altLang="en-US" sz="2200" b="1" dirty="0">
                <a:solidFill>
                  <a:srgbClr val="000099"/>
                </a:solidFill>
                <a:latin typeface="微软雅黑" panose="020B0503020204020204" pitchFamily="34" charset="-122"/>
                <a:ea typeface="微软雅黑" panose="020B0503020204020204" pitchFamily="34" charset="-122"/>
              </a:rPr>
              <a:t>插槽 </a:t>
            </a:r>
          </a:p>
        </p:txBody>
      </p:sp>
      <p:pic>
        <p:nvPicPr>
          <p:cNvPr id="562181" name="Picture 5" descr="http://news.mydrivers.com/pages/images/20040311155720_14678.jpg"/>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3311525" y="908050"/>
            <a:ext cx="5581650" cy="1125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2182" name="Picture 6" descr="2v623rmqs16m"/>
          <p:cNvPicPr>
            <a:picLocks noChangeAspect="1" noChangeArrowheads="1"/>
          </p:cNvPicPr>
          <p:nvPr/>
        </p:nvPicPr>
        <p:blipFill>
          <a:blip r:embed="rId5">
            <a:extLst>
              <a:ext uri="{28A0092B-C50C-407E-A947-70E740481C1C}">
                <a14:useLocalDpi xmlns:a14="http://schemas.microsoft.com/office/drawing/2010/main" val="0"/>
              </a:ext>
            </a:extLst>
          </a:blip>
          <a:srcRect t="26459" b="23047"/>
          <a:stretch>
            <a:fillRect/>
          </a:stretch>
        </p:blipFill>
        <p:spPr bwMode="auto">
          <a:xfrm>
            <a:off x="1601788" y="3097213"/>
            <a:ext cx="6256337" cy="175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9" name="灯片编号占位符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9A0D773F-A5A9-45E0-AEB9-BBE7D65E2AC5}" type="slidenum">
              <a:rPr lang="zh-CN" altLang="en-US" sz="1200" smtClean="0">
                <a:solidFill>
                  <a:srgbClr val="898989"/>
                </a:solidFill>
              </a:rPr>
              <a:pPr/>
              <a:t>32</a:t>
            </a:fld>
            <a:endParaRPr lang="zh-CN" altLang="en-US" sz="1200">
              <a:solidFill>
                <a:srgbClr val="898989"/>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62179">
                                            <p:txEl>
                                              <p:pRg st="0" end="0"/>
                                            </p:txEl>
                                          </p:spTgt>
                                        </p:tgtEl>
                                        <p:attrNameLst>
                                          <p:attrName>style.visibility</p:attrName>
                                        </p:attrNameLst>
                                      </p:cBhvr>
                                      <p:to>
                                        <p:strVal val="visible"/>
                                      </p:to>
                                    </p:set>
                                    <p:animEffect transition="in" filter="blinds(horizontal)">
                                      <p:cBhvr>
                                        <p:cTn id="7" dur="500"/>
                                        <p:tgtEl>
                                          <p:spTgt spid="562179">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62181"/>
                                        </p:tgtEl>
                                        <p:attrNameLst>
                                          <p:attrName>style.visibility</p:attrName>
                                        </p:attrNameLst>
                                      </p:cBhvr>
                                      <p:to>
                                        <p:strVal val="visible"/>
                                      </p:to>
                                    </p:set>
                                    <p:animEffect transition="in" filter="blinds(horizontal)">
                                      <p:cBhvr>
                                        <p:cTn id="10" dur="500"/>
                                        <p:tgtEl>
                                          <p:spTgt spid="562181"/>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562179">
                                            <p:txEl>
                                              <p:pRg st="1" end="1"/>
                                            </p:txEl>
                                          </p:spTgt>
                                        </p:tgtEl>
                                        <p:attrNameLst>
                                          <p:attrName>style.visibility</p:attrName>
                                        </p:attrNameLst>
                                      </p:cBhvr>
                                      <p:to>
                                        <p:strVal val="visible"/>
                                      </p:to>
                                    </p:set>
                                    <p:animEffect transition="in" filter="blinds(horizontal)">
                                      <p:cBhvr>
                                        <p:cTn id="15" dur="500"/>
                                        <p:tgtEl>
                                          <p:spTgt spid="562179">
                                            <p:txEl>
                                              <p:pRg st="1" end="1"/>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562179">
                                            <p:txEl>
                                              <p:pRg st="2" end="2"/>
                                            </p:txEl>
                                          </p:spTgt>
                                        </p:tgtEl>
                                        <p:attrNameLst>
                                          <p:attrName>style.visibility</p:attrName>
                                        </p:attrNameLst>
                                      </p:cBhvr>
                                      <p:to>
                                        <p:strVal val="visible"/>
                                      </p:to>
                                    </p:set>
                                    <p:animEffect transition="in" filter="blinds(horizontal)">
                                      <p:cBhvr>
                                        <p:cTn id="18" dur="500"/>
                                        <p:tgtEl>
                                          <p:spTgt spid="562179">
                                            <p:txEl>
                                              <p:pRg st="2" end="2"/>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562179">
                                            <p:txEl>
                                              <p:pRg st="3" end="3"/>
                                            </p:txEl>
                                          </p:spTgt>
                                        </p:tgtEl>
                                        <p:attrNameLst>
                                          <p:attrName>style.visibility</p:attrName>
                                        </p:attrNameLst>
                                      </p:cBhvr>
                                      <p:to>
                                        <p:strVal val="visible"/>
                                      </p:to>
                                    </p:set>
                                    <p:animEffect transition="in" filter="blinds(horizontal)">
                                      <p:cBhvr>
                                        <p:cTn id="23" dur="500"/>
                                        <p:tgtEl>
                                          <p:spTgt spid="562179">
                                            <p:txEl>
                                              <p:pRg st="3" end="3"/>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562182"/>
                                        </p:tgtEl>
                                        <p:attrNameLst>
                                          <p:attrName>style.visibility</p:attrName>
                                        </p:attrNameLst>
                                      </p:cBhvr>
                                      <p:to>
                                        <p:strVal val="visible"/>
                                      </p:to>
                                    </p:set>
                                    <p:animEffect transition="in" filter="blinds(horizontal)">
                                      <p:cBhvr>
                                        <p:cTn id="26" dur="500"/>
                                        <p:tgtEl>
                                          <p:spTgt spid="562182"/>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nodeType="clickEffect">
                                  <p:stCondLst>
                                    <p:cond delay="0"/>
                                  </p:stCondLst>
                                  <p:childTnLst>
                                    <p:set>
                                      <p:cBhvr>
                                        <p:cTn id="30" dur="1" fill="hold">
                                          <p:stCondLst>
                                            <p:cond delay="0"/>
                                          </p:stCondLst>
                                        </p:cTn>
                                        <p:tgtEl>
                                          <p:spTgt spid="562180">
                                            <p:txEl>
                                              <p:pRg st="0" end="0"/>
                                            </p:txEl>
                                          </p:spTgt>
                                        </p:tgtEl>
                                        <p:attrNameLst>
                                          <p:attrName>style.visibility</p:attrName>
                                        </p:attrNameLst>
                                      </p:cBhvr>
                                      <p:to>
                                        <p:strVal val="visible"/>
                                      </p:to>
                                    </p:set>
                                    <p:animEffect transition="in" filter="blinds(horizontal)">
                                      <p:cBhvr>
                                        <p:cTn id="31" dur="500"/>
                                        <p:tgtEl>
                                          <p:spTgt spid="562180">
                                            <p:txEl>
                                              <p:pRg st="0" end="0"/>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562180">
                                            <p:txEl>
                                              <p:pRg st="1" end="1"/>
                                            </p:txEl>
                                          </p:spTgt>
                                        </p:tgtEl>
                                        <p:attrNameLst>
                                          <p:attrName>style.visibility</p:attrName>
                                        </p:attrNameLst>
                                      </p:cBhvr>
                                      <p:to>
                                        <p:strVal val="visible"/>
                                      </p:to>
                                    </p:set>
                                    <p:animEffect transition="in" filter="blinds(horizontal)">
                                      <p:cBhvr>
                                        <p:cTn id="34" dur="500"/>
                                        <p:tgtEl>
                                          <p:spTgt spid="562180">
                                            <p:txEl>
                                              <p:pRg st="1" end="1"/>
                                            </p:txEl>
                                          </p:spTgt>
                                        </p:tgtEl>
                                      </p:cBhvr>
                                    </p:animEffect>
                                  </p:childTnLst>
                                </p:cTn>
                              </p:par>
                              <p:par>
                                <p:cTn id="35" presetID="3" presetClass="entr" presetSubtype="10" fill="hold" nodeType="withEffect">
                                  <p:stCondLst>
                                    <p:cond delay="0"/>
                                  </p:stCondLst>
                                  <p:childTnLst>
                                    <p:set>
                                      <p:cBhvr>
                                        <p:cTn id="36" dur="1" fill="hold">
                                          <p:stCondLst>
                                            <p:cond delay="0"/>
                                          </p:stCondLst>
                                        </p:cTn>
                                        <p:tgtEl>
                                          <p:spTgt spid="562180">
                                            <p:txEl>
                                              <p:pRg st="2" end="2"/>
                                            </p:txEl>
                                          </p:spTgt>
                                        </p:tgtEl>
                                        <p:attrNameLst>
                                          <p:attrName>style.visibility</p:attrName>
                                        </p:attrNameLst>
                                      </p:cBhvr>
                                      <p:to>
                                        <p:strVal val="visible"/>
                                      </p:to>
                                    </p:set>
                                    <p:animEffect transition="in" filter="blinds(horizontal)">
                                      <p:cBhvr>
                                        <p:cTn id="37" dur="500"/>
                                        <p:tgtEl>
                                          <p:spTgt spid="562180">
                                            <p:txEl>
                                              <p:pRg st="2" end="2"/>
                                            </p:txEl>
                                          </p:spTgt>
                                        </p:tgtEl>
                                      </p:cBhvr>
                                    </p:animEffect>
                                  </p:childTnLst>
                                </p:cTn>
                              </p:par>
                              <p:par>
                                <p:cTn id="38" presetID="3" presetClass="entr" presetSubtype="10" fill="hold" nodeType="withEffect">
                                  <p:stCondLst>
                                    <p:cond delay="0"/>
                                  </p:stCondLst>
                                  <p:childTnLst>
                                    <p:set>
                                      <p:cBhvr>
                                        <p:cTn id="39" dur="1" fill="hold">
                                          <p:stCondLst>
                                            <p:cond delay="0"/>
                                          </p:stCondLst>
                                        </p:cTn>
                                        <p:tgtEl>
                                          <p:spTgt spid="562180">
                                            <p:txEl>
                                              <p:pRg st="3" end="3"/>
                                            </p:txEl>
                                          </p:spTgt>
                                        </p:tgtEl>
                                        <p:attrNameLst>
                                          <p:attrName>style.visibility</p:attrName>
                                        </p:attrNameLst>
                                      </p:cBhvr>
                                      <p:to>
                                        <p:strVal val="visible"/>
                                      </p:to>
                                    </p:set>
                                    <p:animEffect transition="in" filter="blinds(horizontal)">
                                      <p:cBhvr>
                                        <p:cTn id="40" dur="500"/>
                                        <p:tgtEl>
                                          <p:spTgt spid="56218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2179"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idx="4294967295"/>
          </p:nvPr>
        </p:nvSpPr>
        <p:spPr>
          <a:xfrm>
            <a:off x="304800" y="110507"/>
            <a:ext cx="8640763" cy="574324"/>
          </a:xfrm>
        </p:spPr>
        <p:txBody>
          <a:bodyPr lIns="91440" tIns="45720" rIns="91440" bIns="45720" anchor="ctr"/>
          <a:lstStyle/>
          <a:p>
            <a:pPr marL="342900" indent="-342900">
              <a:spcBef>
                <a:spcPct val="30000"/>
              </a:spcBef>
            </a:pPr>
            <a:r>
              <a:rPr kumimoji="1" lang="zh-CN" altLang="en-US" dirty="0">
                <a:solidFill>
                  <a:schemeClr val="accent1"/>
                </a:solidFill>
                <a:latin typeface="Times New Roman" panose="02020603050405020304" pitchFamily="18" charset="0"/>
              </a:rPr>
              <a:t>三、高速缓冲存储器</a:t>
            </a:r>
            <a:r>
              <a:rPr kumimoji="1" lang="en-US" altLang="zh-CN" dirty="0">
                <a:solidFill>
                  <a:schemeClr val="accent1"/>
                </a:solidFill>
                <a:latin typeface="Times New Roman" panose="02020603050405020304" pitchFamily="18" charset="0"/>
              </a:rPr>
              <a:t>(cache) </a:t>
            </a:r>
          </a:p>
        </p:txBody>
      </p:sp>
      <p:sp>
        <p:nvSpPr>
          <p:cNvPr id="399364" name="Rectangle 4"/>
          <p:cNvSpPr>
            <a:spLocks noChangeArrowheads="1"/>
          </p:cNvSpPr>
          <p:nvPr/>
        </p:nvSpPr>
        <p:spPr bwMode="auto">
          <a:xfrm>
            <a:off x="433137" y="1037626"/>
            <a:ext cx="8512426" cy="389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lnSpc>
                <a:spcPct val="115000"/>
              </a:lnSpc>
              <a:spcBef>
                <a:spcPct val="15000"/>
              </a:spcBef>
            </a:pPr>
            <a:r>
              <a:rPr lang="zh-CN" altLang="en-US" sz="2200" b="1" dirty="0">
                <a:solidFill>
                  <a:srgbClr val="800000"/>
                </a:solidFill>
                <a:latin typeface="微软雅黑" panose="020B0503020204020204" pitchFamily="34" charset="-122"/>
                <a:ea typeface="微软雅黑" panose="020B0503020204020204" pitchFamily="34" charset="-122"/>
                <a:cs typeface="Arial" panose="020B0604020202020204" pitchFamily="34" charset="0"/>
              </a:rPr>
              <a:t>目前存储器中的 </a:t>
            </a:r>
            <a:r>
              <a:rPr lang="zh-CN" altLang="en-US" sz="2200" b="1" dirty="0">
                <a:solidFill>
                  <a:schemeClr val="accent2"/>
                </a:solidFill>
                <a:latin typeface="微软雅黑" panose="020B0503020204020204" pitchFamily="34" charset="-122"/>
                <a:ea typeface="微软雅黑" panose="020B0503020204020204" pitchFamily="34" charset="-122"/>
                <a:cs typeface="Arial" panose="020B0604020202020204" pitchFamily="34" charset="0"/>
              </a:rPr>
              <a:t>寄存器，</a:t>
            </a:r>
            <a:r>
              <a:rPr lang="en-US" altLang="zh-CN" sz="2200" b="1" dirty="0">
                <a:solidFill>
                  <a:schemeClr val="accent2"/>
                </a:solidFill>
                <a:latin typeface="微软雅黑" panose="020B0503020204020204" pitchFamily="34" charset="-122"/>
                <a:ea typeface="微软雅黑" panose="020B0503020204020204" pitchFamily="34" charset="-122"/>
                <a:cs typeface="Arial" panose="020B0604020202020204" pitchFamily="34" charset="0"/>
              </a:rPr>
              <a:t>SRAM</a:t>
            </a:r>
            <a:r>
              <a:rPr lang="zh-CN" altLang="en-US" sz="2200" b="1" dirty="0">
                <a:solidFill>
                  <a:schemeClr val="accent2"/>
                </a:solidFill>
                <a:latin typeface="微软雅黑" panose="020B0503020204020204" pitchFamily="34" charset="-122"/>
                <a:ea typeface="微软雅黑" panose="020B0503020204020204" pitchFamily="34" charset="-122"/>
                <a:cs typeface="Arial" panose="020B0604020202020204" pitchFamily="34" charset="0"/>
              </a:rPr>
              <a:t>，</a:t>
            </a:r>
            <a:r>
              <a:rPr lang="en-US" altLang="zh-CN" sz="2200" b="1" dirty="0">
                <a:solidFill>
                  <a:schemeClr val="accent2"/>
                </a:solidFill>
                <a:latin typeface="微软雅黑" panose="020B0503020204020204" pitchFamily="34" charset="-122"/>
                <a:ea typeface="微软雅黑" panose="020B0503020204020204" pitchFamily="34" charset="-122"/>
                <a:cs typeface="Arial" panose="020B0604020202020204" pitchFamily="34" charset="0"/>
              </a:rPr>
              <a:t>DRAM</a:t>
            </a:r>
            <a:r>
              <a:rPr lang="zh-CN" altLang="en-US" sz="2200" b="1" dirty="0">
                <a:solidFill>
                  <a:schemeClr val="accent2"/>
                </a:solidFill>
                <a:latin typeface="微软雅黑" panose="020B0503020204020204" pitchFamily="34" charset="-122"/>
                <a:ea typeface="微软雅黑" panose="020B0503020204020204" pitchFamily="34" charset="-122"/>
                <a:cs typeface="Arial" panose="020B0604020202020204" pitchFamily="34" charset="0"/>
              </a:rPr>
              <a:t>， 硬盘</a:t>
            </a:r>
            <a:r>
              <a:rPr lang="zh-CN" altLang="en-US" sz="2200" b="1" dirty="0">
                <a:solidFill>
                  <a:srgbClr val="A50021"/>
                </a:solidFill>
                <a:latin typeface="微软雅黑" panose="020B0503020204020204" pitchFamily="34" charset="-122"/>
                <a:ea typeface="微软雅黑" panose="020B0503020204020204" pitchFamily="34" charset="-122"/>
                <a:cs typeface="Arial" panose="020B0604020202020204" pitchFamily="34" charset="0"/>
              </a:rPr>
              <a:t>的性能和成本比较</a:t>
            </a:r>
          </a:p>
        </p:txBody>
      </p:sp>
      <p:sp>
        <p:nvSpPr>
          <p:cNvPr id="399365" name="Rectangle 5"/>
          <p:cNvSpPr>
            <a:spLocks noChangeArrowheads="1"/>
          </p:cNvSpPr>
          <p:nvPr/>
        </p:nvSpPr>
        <p:spPr bwMode="auto">
          <a:xfrm>
            <a:off x="927100" y="5499100"/>
            <a:ext cx="58674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lang="zh-CN" altLang="en-US" sz="2200" b="1">
                <a:solidFill>
                  <a:srgbClr val="0000FF"/>
                </a:solidFill>
                <a:ea typeface="微软雅黑" panose="020B0503020204020204" pitchFamily="34" charset="-122"/>
              </a:rPr>
              <a:t>单独用某一种存储器，都不能满足我们的需要！</a:t>
            </a:r>
          </a:p>
          <a:p>
            <a:pPr eaLnBrk="1" hangingPunct="1">
              <a:spcBef>
                <a:spcPct val="50000"/>
              </a:spcBef>
            </a:pPr>
            <a:r>
              <a:rPr lang="zh-CN" altLang="en-US" sz="2200" b="1">
                <a:solidFill>
                  <a:srgbClr val="CC0000"/>
                </a:solidFill>
                <a:ea typeface="微软雅黑" panose="020B0503020204020204" pitchFamily="34" charset="-122"/>
              </a:rPr>
              <a:t>采用分层存储结构来构建计算机的存储体系！</a:t>
            </a:r>
          </a:p>
        </p:txBody>
      </p:sp>
      <p:grpSp>
        <p:nvGrpSpPr>
          <p:cNvPr id="2" name="Group 26"/>
          <p:cNvGrpSpPr>
            <a:grpSpLocks/>
          </p:cNvGrpSpPr>
          <p:nvPr/>
        </p:nvGrpSpPr>
        <p:grpSpPr bwMode="auto">
          <a:xfrm>
            <a:off x="523875" y="1646238"/>
            <a:ext cx="8305800" cy="3303587"/>
            <a:chOff x="336" y="1253"/>
            <a:chExt cx="5232" cy="2081"/>
          </a:xfrm>
        </p:grpSpPr>
        <p:graphicFrame>
          <p:nvGraphicFramePr>
            <p:cNvPr id="40968" name="Object 3"/>
            <p:cNvGraphicFramePr>
              <a:graphicFrameLocks noChangeAspect="1"/>
            </p:cNvGraphicFramePr>
            <p:nvPr/>
          </p:nvGraphicFramePr>
          <p:xfrm>
            <a:off x="336" y="1253"/>
            <a:ext cx="5232" cy="2081"/>
          </p:xfrm>
          <a:graphic>
            <a:graphicData uri="http://schemas.openxmlformats.org/presentationml/2006/ole">
              <mc:AlternateContent xmlns:mc="http://schemas.openxmlformats.org/markup-compatibility/2006">
                <mc:Choice xmlns:v="urn:schemas-microsoft-com:vml" Requires="v">
                  <p:oleObj spid="_x0000_s41471" name="BMP 图像" r:id="rId4" imgW="5649114" imgH="2362530" progId="Paint.Picture">
                    <p:embed/>
                  </p:oleObj>
                </mc:Choice>
                <mc:Fallback>
                  <p:oleObj name="BMP 图像" r:id="rId4" imgW="5649114" imgH="2362530" progId="Paint.Picture">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6" y="1253"/>
                          <a:ext cx="5232" cy="20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0969" name="Text Box 12"/>
            <p:cNvSpPr txBox="1">
              <a:spLocks noChangeArrowheads="1"/>
            </p:cNvSpPr>
            <p:nvPr/>
          </p:nvSpPr>
          <p:spPr bwMode="auto">
            <a:xfrm>
              <a:off x="3024" y="1746"/>
              <a:ext cx="1089" cy="17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spcBef>
                  <a:spcPct val="50000"/>
                </a:spcBef>
              </a:pPr>
              <a:r>
                <a:rPr kumimoji="1" lang="en-US" altLang="zh-CN" sz="1800" dirty="0">
                  <a:latin typeface="Comic Sans MS" panose="030F0702030302020204" pitchFamily="66" charset="0"/>
                  <a:ea typeface="华文新魏" panose="02010800040101010101" pitchFamily="2" charset="-122"/>
                </a:rPr>
                <a:t>300ps</a:t>
              </a:r>
            </a:p>
          </p:txBody>
        </p:sp>
        <p:sp>
          <p:nvSpPr>
            <p:cNvPr id="40970" name="Text Box 17"/>
            <p:cNvSpPr txBox="1">
              <a:spLocks noChangeArrowheads="1"/>
            </p:cNvSpPr>
            <p:nvPr/>
          </p:nvSpPr>
          <p:spPr bwMode="auto">
            <a:xfrm>
              <a:off x="3016" y="2005"/>
              <a:ext cx="1089" cy="17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spcBef>
                  <a:spcPct val="50000"/>
                </a:spcBef>
              </a:pPr>
              <a:r>
                <a:rPr kumimoji="1" lang="en-US" altLang="zh-CN" sz="1800">
                  <a:latin typeface="Comic Sans MS" panose="030F0702030302020204" pitchFamily="66" charset="0"/>
                  <a:ea typeface="华文新魏" panose="02010800040101010101" pitchFamily="2" charset="-122"/>
                </a:rPr>
                <a:t>2ns</a:t>
              </a:r>
            </a:p>
          </p:txBody>
        </p:sp>
        <p:sp>
          <p:nvSpPr>
            <p:cNvPr id="40971" name="Text Box 18"/>
            <p:cNvSpPr txBox="1">
              <a:spLocks noChangeArrowheads="1"/>
            </p:cNvSpPr>
            <p:nvPr/>
          </p:nvSpPr>
          <p:spPr bwMode="auto">
            <a:xfrm>
              <a:off x="2971" y="2286"/>
              <a:ext cx="1089" cy="17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spcBef>
                  <a:spcPct val="50000"/>
                </a:spcBef>
              </a:pPr>
              <a:r>
                <a:rPr kumimoji="1" lang="en-US" altLang="zh-CN" sz="1800">
                  <a:latin typeface="Comic Sans MS" panose="030F0702030302020204" pitchFamily="66" charset="0"/>
                  <a:ea typeface="华文新魏" panose="02010800040101010101" pitchFamily="2" charset="-122"/>
                </a:rPr>
                <a:t>10ns</a:t>
              </a:r>
            </a:p>
          </p:txBody>
        </p:sp>
        <p:sp>
          <p:nvSpPr>
            <p:cNvPr id="40972" name="Text Box 19"/>
            <p:cNvSpPr txBox="1">
              <a:spLocks noChangeArrowheads="1"/>
            </p:cNvSpPr>
            <p:nvPr/>
          </p:nvSpPr>
          <p:spPr bwMode="auto">
            <a:xfrm>
              <a:off x="2971" y="2558"/>
              <a:ext cx="1089" cy="17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spcBef>
                  <a:spcPct val="50000"/>
                </a:spcBef>
              </a:pPr>
              <a:r>
                <a:rPr kumimoji="1" lang="en-US" altLang="zh-CN" sz="1800">
                  <a:latin typeface="Comic Sans MS" panose="030F0702030302020204" pitchFamily="66" charset="0"/>
                  <a:ea typeface="华文新魏" panose="02010800040101010101" pitchFamily="2" charset="-122"/>
                </a:rPr>
                <a:t>10ms</a:t>
              </a:r>
            </a:p>
          </p:txBody>
        </p:sp>
        <p:sp>
          <p:nvSpPr>
            <p:cNvPr id="40973" name="Text Box 20"/>
            <p:cNvSpPr txBox="1">
              <a:spLocks noChangeArrowheads="1"/>
            </p:cNvSpPr>
            <p:nvPr/>
          </p:nvSpPr>
          <p:spPr bwMode="auto">
            <a:xfrm>
              <a:off x="1791" y="1706"/>
              <a:ext cx="1089" cy="17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spcBef>
                  <a:spcPct val="50000"/>
                </a:spcBef>
              </a:pPr>
              <a:r>
                <a:rPr kumimoji="1" lang="en-US" altLang="zh-CN" sz="1800" b="1">
                  <a:latin typeface="Times New Roman" panose="02020603050405020304" pitchFamily="18" charset="0"/>
                  <a:ea typeface="华文新魏" panose="02010800040101010101" pitchFamily="2" charset="-122"/>
                </a:rPr>
                <a:t>&lt;</a:t>
              </a:r>
              <a:r>
                <a:rPr kumimoji="1" lang="en-US" altLang="zh-CN" sz="1800">
                  <a:latin typeface="Comic Sans MS" panose="030F0702030302020204" pitchFamily="66" charset="0"/>
                  <a:ea typeface="华文新魏" panose="02010800040101010101" pitchFamily="2" charset="-122"/>
                </a:rPr>
                <a:t>1KB</a:t>
              </a:r>
            </a:p>
          </p:txBody>
        </p:sp>
        <p:sp>
          <p:nvSpPr>
            <p:cNvPr id="40974" name="Text Box 21"/>
            <p:cNvSpPr txBox="1">
              <a:spLocks noChangeArrowheads="1"/>
            </p:cNvSpPr>
            <p:nvPr/>
          </p:nvSpPr>
          <p:spPr bwMode="auto">
            <a:xfrm>
              <a:off x="1837" y="2013"/>
              <a:ext cx="1089" cy="17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spcBef>
                  <a:spcPct val="50000"/>
                </a:spcBef>
              </a:pPr>
              <a:r>
                <a:rPr kumimoji="1" lang="en-US" altLang="zh-CN" sz="1800">
                  <a:latin typeface="Comic Sans MS" panose="030F0702030302020204" pitchFamily="66" charset="0"/>
                  <a:ea typeface="华文新魏" panose="02010800040101010101" pitchFamily="2" charset="-122"/>
                </a:rPr>
                <a:t>1MB</a:t>
              </a:r>
            </a:p>
          </p:txBody>
        </p:sp>
        <p:sp>
          <p:nvSpPr>
            <p:cNvPr id="40975" name="Text Box 22"/>
            <p:cNvSpPr txBox="1">
              <a:spLocks noChangeArrowheads="1"/>
            </p:cNvSpPr>
            <p:nvPr/>
          </p:nvSpPr>
          <p:spPr bwMode="auto">
            <a:xfrm>
              <a:off x="1791" y="2286"/>
              <a:ext cx="1089" cy="17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spcBef>
                  <a:spcPct val="50000"/>
                </a:spcBef>
              </a:pPr>
              <a:r>
                <a:rPr kumimoji="1" lang="en-US" altLang="zh-CN" sz="1800">
                  <a:latin typeface="Comic Sans MS" panose="030F0702030302020204" pitchFamily="66" charset="0"/>
                  <a:ea typeface="华文新魏" panose="02010800040101010101" pitchFamily="2" charset="-122"/>
                </a:rPr>
                <a:t>1GB</a:t>
              </a:r>
            </a:p>
          </p:txBody>
        </p:sp>
        <p:sp>
          <p:nvSpPr>
            <p:cNvPr id="40976" name="Text Box 23"/>
            <p:cNvSpPr txBox="1">
              <a:spLocks noChangeArrowheads="1"/>
            </p:cNvSpPr>
            <p:nvPr/>
          </p:nvSpPr>
          <p:spPr bwMode="auto">
            <a:xfrm>
              <a:off x="1746" y="2568"/>
              <a:ext cx="1089" cy="17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spcBef>
                  <a:spcPct val="50000"/>
                </a:spcBef>
              </a:pPr>
              <a:r>
                <a:rPr kumimoji="1" lang="en-US" altLang="zh-CN" sz="1800">
                  <a:latin typeface="Comic Sans MS" panose="030F0702030302020204" pitchFamily="66" charset="0"/>
                  <a:ea typeface="华文新魏" panose="02010800040101010101" pitchFamily="2" charset="-122"/>
                </a:rPr>
                <a:t>1000GB</a:t>
              </a:r>
            </a:p>
          </p:txBody>
        </p:sp>
        <p:sp>
          <p:nvSpPr>
            <p:cNvPr id="40977" name="Text Box 24"/>
            <p:cNvSpPr txBox="1">
              <a:spLocks noChangeArrowheads="1"/>
            </p:cNvSpPr>
            <p:nvPr/>
          </p:nvSpPr>
          <p:spPr bwMode="auto">
            <a:xfrm>
              <a:off x="1746" y="2840"/>
              <a:ext cx="1089" cy="17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spcBef>
                  <a:spcPct val="50000"/>
                </a:spcBef>
              </a:pPr>
              <a:r>
                <a:rPr kumimoji="1" lang="en-US" altLang="zh-CN" sz="1800" dirty="0">
                  <a:solidFill>
                    <a:srgbClr val="CC0000"/>
                  </a:solidFill>
                  <a:latin typeface="Comic Sans MS" panose="030F0702030302020204" pitchFamily="66" charset="0"/>
                  <a:ea typeface="华文新魏" panose="02010800040101010101" pitchFamily="2" charset="-122"/>
                </a:rPr>
                <a:t>100GB</a:t>
              </a:r>
            </a:p>
          </p:txBody>
        </p:sp>
        <p:sp>
          <p:nvSpPr>
            <p:cNvPr id="40978" name="Text Box 25"/>
            <p:cNvSpPr txBox="1">
              <a:spLocks noChangeArrowheads="1"/>
            </p:cNvSpPr>
            <p:nvPr/>
          </p:nvSpPr>
          <p:spPr bwMode="auto">
            <a:xfrm>
              <a:off x="3016" y="2840"/>
              <a:ext cx="1089" cy="19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spcBef>
                  <a:spcPct val="50000"/>
                </a:spcBef>
              </a:pPr>
              <a:r>
                <a:rPr kumimoji="1" lang="en-US" altLang="zh-CN" sz="2000">
                  <a:solidFill>
                    <a:srgbClr val="CC0000"/>
                  </a:solidFill>
                  <a:latin typeface="Comic Sans MS" panose="030F0702030302020204" pitchFamily="66" charset="0"/>
                  <a:ea typeface="华文新魏" panose="02010800040101010101" pitchFamily="2" charset="-122"/>
                </a:rPr>
                <a:t>1ns</a:t>
              </a:r>
            </a:p>
          </p:txBody>
        </p:sp>
      </p:grpSp>
      <p:sp>
        <p:nvSpPr>
          <p:cNvPr id="399390" name="Rectangle 30"/>
          <p:cNvSpPr>
            <a:spLocks noChangeArrowheads="1"/>
          </p:cNvSpPr>
          <p:nvPr/>
        </p:nvSpPr>
        <p:spPr bwMode="auto">
          <a:xfrm>
            <a:off x="611188" y="4999038"/>
            <a:ext cx="6146800"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lang="zh-CN" altLang="en-US" sz="2200" b="1">
                <a:solidFill>
                  <a:srgbClr val="CC0000"/>
                </a:solidFill>
                <a:ea typeface="微软雅黑" panose="020B0503020204020204" pitchFamily="34" charset="-122"/>
              </a:rPr>
              <a:t>问题：你认为哪一种最适合做计算机的存储器呢？</a:t>
            </a:r>
          </a:p>
        </p:txBody>
      </p:sp>
      <p:sp>
        <p:nvSpPr>
          <p:cNvPr id="40967" name="灯片编号占位符 2"/>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412DEEBF-C707-4D95-9286-EE62BB38D932}" type="slidenum">
              <a:rPr lang="zh-CN" altLang="en-US" sz="1200" smtClean="0">
                <a:solidFill>
                  <a:srgbClr val="898989"/>
                </a:solidFill>
              </a:rPr>
              <a:pPr/>
              <a:t>33</a:t>
            </a:fld>
            <a:endParaRPr lang="zh-CN" altLang="en-US" sz="1200">
              <a:solidFill>
                <a:srgbClr val="898989"/>
              </a:solidFill>
            </a:endParaRPr>
          </a:p>
        </p:txBody>
      </p:sp>
      <p:sp>
        <p:nvSpPr>
          <p:cNvPr id="3" name="文本框 2"/>
          <p:cNvSpPr txBox="1"/>
          <p:nvPr/>
        </p:nvSpPr>
        <p:spPr>
          <a:xfrm>
            <a:off x="2476500" y="1485840"/>
            <a:ext cx="5167313" cy="400110"/>
          </a:xfrm>
          <a:prstGeom prst="rect">
            <a:avLst/>
          </a:prstGeom>
          <a:noFill/>
        </p:spPr>
        <p:txBody>
          <a:bodyPr wrap="square" rtlCol="0">
            <a:spAutoFit/>
          </a:bodyPr>
          <a:lstStyle/>
          <a:p>
            <a:r>
              <a:rPr lang="zh-CN" altLang="en-US" sz="2000" dirty="0">
                <a:latin typeface="+mj-ea"/>
                <a:ea typeface="+mj-ea"/>
              </a:rPr>
              <a:t>各种存储器的典型存取时间和成本</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399364">
                                            <p:txEl>
                                              <p:pRg st="0" end="0"/>
                                            </p:txEl>
                                          </p:spTgt>
                                        </p:tgtEl>
                                        <p:attrNameLst>
                                          <p:attrName>style.visibility</p:attrName>
                                        </p:attrNameLst>
                                      </p:cBhvr>
                                      <p:to>
                                        <p:strVal val="visible"/>
                                      </p:to>
                                    </p:set>
                                    <p:animEffect transition="in" filter="wipe(down)">
                                      <p:cBhvr>
                                        <p:cTn id="7" dur="500"/>
                                        <p:tgtEl>
                                          <p:spTgt spid="399364">
                                            <p:txEl>
                                              <p:pRg st="0" end="0"/>
                                            </p:txEl>
                                          </p:spTgt>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down)">
                                      <p:cBhvr>
                                        <p:cTn id="11" dur="500"/>
                                        <p:tgtEl>
                                          <p:spTgt spid="3"/>
                                        </p:tgtEl>
                                      </p:cBhvr>
                                    </p:animEffect>
                                  </p:childTnLst>
                                </p:cTn>
                              </p:par>
                            </p:childTnLst>
                          </p:cTn>
                        </p:par>
                        <p:par>
                          <p:cTn id="12" fill="hold">
                            <p:stCondLst>
                              <p:cond delay="1000"/>
                            </p:stCondLst>
                            <p:childTnLst>
                              <p:par>
                                <p:cTn id="13" presetID="3" presetClass="entr" presetSubtype="10"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blinds(horizontal)">
                                      <p:cBhvr>
                                        <p:cTn id="15" dur="5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399390"/>
                                        </p:tgtEl>
                                        <p:attrNameLst>
                                          <p:attrName>style.visibility</p:attrName>
                                        </p:attrNameLst>
                                      </p:cBhvr>
                                      <p:to>
                                        <p:strVal val="visible"/>
                                      </p:to>
                                    </p:set>
                                    <p:animEffect transition="in" filter="blinds(horizontal)">
                                      <p:cBhvr>
                                        <p:cTn id="20" dur="500"/>
                                        <p:tgtEl>
                                          <p:spTgt spid="399390"/>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399365">
                                            <p:txEl>
                                              <p:pRg st="0" end="0"/>
                                            </p:txEl>
                                          </p:spTgt>
                                        </p:tgtEl>
                                        <p:attrNameLst>
                                          <p:attrName>style.visibility</p:attrName>
                                        </p:attrNameLst>
                                      </p:cBhvr>
                                      <p:to>
                                        <p:strVal val="visible"/>
                                      </p:to>
                                    </p:set>
                                    <p:animEffect transition="in" filter="blinds(horizontal)">
                                      <p:cBhvr>
                                        <p:cTn id="25" dur="500"/>
                                        <p:tgtEl>
                                          <p:spTgt spid="399365">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399365">
                                            <p:txEl>
                                              <p:pRg st="1" end="1"/>
                                            </p:txEl>
                                          </p:spTgt>
                                        </p:tgtEl>
                                        <p:attrNameLst>
                                          <p:attrName>style.visibility</p:attrName>
                                        </p:attrNameLst>
                                      </p:cBhvr>
                                      <p:to>
                                        <p:strVal val="visible"/>
                                      </p:to>
                                    </p:set>
                                    <p:animEffect transition="in" filter="blinds(horizontal)">
                                      <p:cBhvr>
                                        <p:cTn id="30" dur="500"/>
                                        <p:tgtEl>
                                          <p:spTgt spid="39936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0" grpId="0"/>
      <p:bldP spid="3"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idx="4294967295"/>
          </p:nvPr>
        </p:nvSpPr>
        <p:spPr>
          <a:xfrm>
            <a:off x="238125" y="107950"/>
            <a:ext cx="8805863" cy="569913"/>
          </a:xfrm>
        </p:spPr>
        <p:txBody>
          <a:bodyPr lIns="91440" tIns="45720" rIns="91440" bIns="45720" anchor="ctr"/>
          <a:lstStyle/>
          <a:p>
            <a:pPr defTabSz="717550" eaLnBrk="1" hangingPunct="1"/>
            <a:r>
              <a:rPr lang="zh-CN" altLang="en-US"/>
              <a:t>存储器的层次结构</a:t>
            </a:r>
          </a:p>
        </p:txBody>
      </p:sp>
      <p:sp>
        <p:nvSpPr>
          <p:cNvPr id="43011" name="Text Box 4"/>
          <p:cNvSpPr txBox="1">
            <a:spLocks noChangeArrowheads="1"/>
          </p:cNvSpPr>
          <p:nvPr/>
        </p:nvSpPr>
        <p:spPr bwMode="auto">
          <a:xfrm>
            <a:off x="3941763" y="2259013"/>
            <a:ext cx="1527175" cy="695325"/>
          </a:xfrm>
          <a:prstGeom prst="rect">
            <a:avLst/>
          </a:prstGeom>
          <a:solidFill>
            <a:srgbClr val="FFFFFF"/>
          </a:solidFill>
          <a:ln w="9525">
            <a:solidFill>
              <a:srgbClr val="000000"/>
            </a:solidFill>
            <a:miter lim="800000"/>
            <a:headEnd/>
            <a:tailEnd/>
          </a:ln>
        </p:spPr>
        <p:txBody>
          <a:bodyPr lIns="116623" tIns="58311" rIns="116623" bIns="58311"/>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10000"/>
              </a:lnSpc>
            </a:pPr>
            <a:r>
              <a:rPr kumimoji="1" lang="en-US" altLang="zh-CN" sz="2200" b="1">
                <a:ea typeface="黑体" panose="02010609060101010101" pitchFamily="49" charset="-122"/>
              </a:rPr>
              <a:t>cache</a:t>
            </a:r>
            <a:endParaRPr kumimoji="1" lang="zh-CN" altLang="en-US" sz="2200" b="1">
              <a:ea typeface="黑体" panose="02010609060101010101" pitchFamily="49" charset="-122"/>
            </a:endParaRPr>
          </a:p>
        </p:txBody>
      </p:sp>
      <p:sp>
        <p:nvSpPr>
          <p:cNvPr id="43012" name="Text Box 5"/>
          <p:cNvSpPr txBox="1">
            <a:spLocks noChangeArrowheads="1"/>
          </p:cNvSpPr>
          <p:nvPr/>
        </p:nvSpPr>
        <p:spPr bwMode="auto">
          <a:xfrm>
            <a:off x="3492500" y="2933700"/>
            <a:ext cx="2519363" cy="720725"/>
          </a:xfrm>
          <a:prstGeom prst="rect">
            <a:avLst/>
          </a:prstGeom>
          <a:solidFill>
            <a:srgbClr val="FFFFFF"/>
          </a:solidFill>
          <a:ln w="9525">
            <a:solidFill>
              <a:srgbClr val="000000"/>
            </a:solidFill>
            <a:miter lim="800000"/>
            <a:headEnd/>
            <a:tailEnd/>
          </a:ln>
        </p:spPr>
        <p:txBody>
          <a:bodyPr lIns="116623" tIns="58311" rIns="116623" bIns="58311"/>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10000"/>
              </a:lnSpc>
            </a:pPr>
            <a:r>
              <a:rPr kumimoji="1" lang="zh-CN" altLang="en-US" sz="2200" b="1" dirty="0">
                <a:ea typeface="黑体" panose="02010609060101010101" pitchFamily="49" charset="-122"/>
              </a:rPr>
              <a:t>主存</a:t>
            </a:r>
            <a:endParaRPr kumimoji="1" lang="en-US" altLang="zh-CN" sz="2200" b="1" dirty="0">
              <a:ea typeface="黑体" panose="02010609060101010101" pitchFamily="49" charset="-122"/>
            </a:endParaRPr>
          </a:p>
        </p:txBody>
      </p:sp>
      <p:sp>
        <p:nvSpPr>
          <p:cNvPr id="43013" name="Text Box 6"/>
          <p:cNvSpPr txBox="1">
            <a:spLocks noChangeArrowheads="1"/>
          </p:cNvSpPr>
          <p:nvPr/>
        </p:nvSpPr>
        <p:spPr bwMode="auto">
          <a:xfrm>
            <a:off x="2816225" y="3654425"/>
            <a:ext cx="3735388" cy="695325"/>
          </a:xfrm>
          <a:prstGeom prst="rect">
            <a:avLst/>
          </a:prstGeom>
          <a:solidFill>
            <a:srgbClr val="FFFFFF"/>
          </a:solidFill>
          <a:ln w="9525">
            <a:solidFill>
              <a:srgbClr val="000000"/>
            </a:solidFill>
            <a:miter lim="800000"/>
            <a:headEnd/>
            <a:tailEnd/>
          </a:ln>
        </p:spPr>
        <p:txBody>
          <a:bodyPr lIns="116623" tIns="58311" rIns="116623" bIns="58311"/>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10000"/>
              </a:lnSpc>
            </a:pPr>
            <a:r>
              <a:rPr kumimoji="1" lang="zh-CN" altLang="en-US" sz="2200" b="1">
                <a:ea typeface="黑体" panose="02010609060101010101" pitchFamily="49" charset="-122"/>
              </a:rPr>
              <a:t> 外存储器（硬盘、光盘）</a:t>
            </a:r>
          </a:p>
        </p:txBody>
      </p:sp>
      <p:sp>
        <p:nvSpPr>
          <p:cNvPr id="43014" name="Text Box 7"/>
          <p:cNvSpPr txBox="1">
            <a:spLocks noChangeArrowheads="1"/>
          </p:cNvSpPr>
          <p:nvPr/>
        </p:nvSpPr>
        <p:spPr bwMode="auto">
          <a:xfrm>
            <a:off x="2276475" y="4329113"/>
            <a:ext cx="4995863" cy="693737"/>
          </a:xfrm>
          <a:prstGeom prst="rect">
            <a:avLst/>
          </a:prstGeom>
          <a:solidFill>
            <a:srgbClr val="FFFFFF"/>
          </a:solidFill>
          <a:ln w="9525">
            <a:solidFill>
              <a:srgbClr val="000000"/>
            </a:solidFill>
            <a:miter lim="800000"/>
            <a:headEnd/>
            <a:tailEnd/>
          </a:ln>
        </p:spPr>
        <p:txBody>
          <a:bodyPr lIns="116623" tIns="58311" rIns="116623" bIns="58311"/>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10000"/>
              </a:lnSpc>
            </a:pPr>
            <a:r>
              <a:rPr kumimoji="1" lang="zh-CN" altLang="en-US" sz="2200" b="1">
                <a:ea typeface="黑体" panose="02010609060101010101" pitchFamily="49" charset="-122"/>
              </a:rPr>
              <a:t>后备存储器（磁带库、光盘库）</a:t>
            </a:r>
          </a:p>
        </p:txBody>
      </p:sp>
      <p:sp>
        <p:nvSpPr>
          <p:cNvPr id="43015" name="Line 8"/>
          <p:cNvSpPr>
            <a:spLocks noChangeShapeType="1"/>
          </p:cNvSpPr>
          <p:nvPr/>
        </p:nvSpPr>
        <p:spPr bwMode="auto">
          <a:xfrm flipV="1">
            <a:off x="0" y="3649663"/>
            <a:ext cx="9086850" cy="1587"/>
          </a:xfrm>
          <a:prstGeom prst="line">
            <a:avLst/>
          </a:prstGeom>
          <a:noFill/>
          <a:ln w="28575">
            <a:solidFill>
              <a:schemeClr val="accent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16" name="Text Box 9"/>
          <p:cNvSpPr txBox="1">
            <a:spLocks noChangeArrowheads="1"/>
          </p:cNvSpPr>
          <p:nvPr/>
        </p:nvSpPr>
        <p:spPr bwMode="auto">
          <a:xfrm>
            <a:off x="6192838" y="1314450"/>
            <a:ext cx="657225" cy="215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6623" tIns="58311" rIns="116623" bIns="58311"/>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10000"/>
              </a:lnSpc>
            </a:pPr>
            <a:r>
              <a:rPr kumimoji="1" lang="zh-CN" altLang="en-US" sz="2400" b="1">
                <a:solidFill>
                  <a:srgbClr val="0000CC"/>
                </a:solidFill>
                <a:latin typeface="Times New Roman" panose="02020603050405020304" pitchFamily="18" charset="0"/>
                <a:ea typeface="黑体" panose="02010609060101010101" pitchFamily="49" charset="-122"/>
              </a:rPr>
              <a:t>内部存储器</a:t>
            </a:r>
            <a:endParaRPr kumimoji="1" lang="zh-CN" altLang="en-US" sz="2400" b="1">
              <a:solidFill>
                <a:srgbClr val="0000CC"/>
              </a:solidFill>
              <a:ea typeface="黑体" panose="02010609060101010101" pitchFamily="49" charset="-122"/>
            </a:endParaRPr>
          </a:p>
        </p:txBody>
      </p:sp>
      <p:sp>
        <p:nvSpPr>
          <p:cNvPr id="43017" name="Text Box 10"/>
          <p:cNvSpPr txBox="1">
            <a:spLocks noChangeArrowheads="1"/>
          </p:cNvSpPr>
          <p:nvPr/>
        </p:nvSpPr>
        <p:spPr bwMode="auto">
          <a:xfrm>
            <a:off x="3716338" y="5094288"/>
            <a:ext cx="2116137" cy="976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6623" tIns="58311" rIns="116623" bIns="58311"/>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10000"/>
              </a:lnSpc>
            </a:pPr>
            <a:r>
              <a:rPr kumimoji="1" lang="zh-CN" altLang="en-US" sz="2400" b="1">
                <a:solidFill>
                  <a:srgbClr val="0000CC"/>
                </a:solidFill>
                <a:latin typeface="Times New Roman" panose="02020603050405020304" pitchFamily="18" charset="0"/>
                <a:ea typeface="黑体" panose="02010609060101010101" pitchFamily="49" charset="-122"/>
              </a:rPr>
              <a:t>外部存储器</a:t>
            </a:r>
            <a:endParaRPr kumimoji="1" lang="zh-CN" altLang="en-US" sz="2400" b="1">
              <a:solidFill>
                <a:srgbClr val="0000CC"/>
              </a:solidFill>
              <a:ea typeface="黑体" panose="02010609060101010101" pitchFamily="49" charset="-122"/>
            </a:endParaRPr>
          </a:p>
        </p:txBody>
      </p:sp>
      <p:sp>
        <p:nvSpPr>
          <p:cNvPr id="43018" name="Text Box 11"/>
          <p:cNvSpPr txBox="1">
            <a:spLocks noChangeArrowheads="1"/>
          </p:cNvSpPr>
          <p:nvPr/>
        </p:nvSpPr>
        <p:spPr bwMode="auto">
          <a:xfrm>
            <a:off x="4284663" y="1620838"/>
            <a:ext cx="901700" cy="636587"/>
          </a:xfrm>
          <a:prstGeom prst="rect">
            <a:avLst/>
          </a:prstGeom>
          <a:solidFill>
            <a:schemeClr val="bg1"/>
          </a:solidFill>
          <a:ln w="9525">
            <a:solidFill>
              <a:srgbClr val="000000"/>
            </a:solidFill>
            <a:miter lim="800000"/>
            <a:headEnd/>
            <a:tailEnd/>
          </a:ln>
        </p:spPr>
        <p:txBody>
          <a:bodyPr lIns="0" tIns="0" rIns="0" bIns="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10000"/>
              </a:lnSpc>
            </a:pPr>
            <a:r>
              <a:rPr kumimoji="1" lang="zh-CN" altLang="en-US" sz="2200" b="1">
                <a:ea typeface="黑体" panose="02010609060101010101" pitchFamily="49" charset="-122"/>
              </a:rPr>
              <a:t>寄存器</a:t>
            </a:r>
          </a:p>
        </p:txBody>
      </p:sp>
      <p:sp>
        <p:nvSpPr>
          <p:cNvPr id="43019" name="Text Box 13"/>
          <p:cNvSpPr txBox="1">
            <a:spLocks noChangeArrowheads="1"/>
          </p:cNvSpPr>
          <p:nvPr/>
        </p:nvSpPr>
        <p:spPr bwMode="auto">
          <a:xfrm>
            <a:off x="7219950" y="1268413"/>
            <a:ext cx="1614488" cy="652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6623" tIns="0" rIns="116623" bIns="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10000"/>
              </a:lnSpc>
            </a:pPr>
            <a:r>
              <a:rPr kumimoji="1" lang="zh-CN" altLang="en-US" sz="2200" b="1">
                <a:ea typeface="黑体" panose="02010609060101010101" pitchFamily="49" charset="-122"/>
              </a:rPr>
              <a:t>典型容量</a:t>
            </a:r>
          </a:p>
        </p:txBody>
      </p:sp>
      <p:sp>
        <p:nvSpPr>
          <p:cNvPr id="43020" name="Text Box 14"/>
          <p:cNvSpPr txBox="1">
            <a:spLocks noChangeArrowheads="1"/>
          </p:cNvSpPr>
          <p:nvPr/>
        </p:nvSpPr>
        <p:spPr bwMode="auto">
          <a:xfrm>
            <a:off x="7227888" y="1808163"/>
            <a:ext cx="1530350" cy="652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6623" tIns="0" rIns="116623" bIns="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eaLnBrk="1" hangingPunct="1">
              <a:lnSpc>
                <a:spcPct val="110000"/>
              </a:lnSpc>
            </a:pPr>
            <a:r>
              <a:rPr kumimoji="1" lang="en-US" altLang="zh-CN" sz="2200" b="1">
                <a:ea typeface="黑体" panose="02010609060101010101" pitchFamily="49" charset="-122"/>
              </a:rPr>
              <a:t>&lt;1KB</a:t>
            </a:r>
          </a:p>
        </p:txBody>
      </p:sp>
      <p:sp>
        <p:nvSpPr>
          <p:cNvPr id="43021" name="Text Box 15"/>
          <p:cNvSpPr txBox="1">
            <a:spLocks noChangeArrowheads="1"/>
          </p:cNvSpPr>
          <p:nvPr/>
        </p:nvSpPr>
        <p:spPr bwMode="auto">
          <a:xfrm>
            <a:off x="7362825" y="2362200"/>
            <a:ext cx="1530350" cy="652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6623" tIns="0" rIns="116623" bIns="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eaLnBrk="1" hangingPunct="1">
              <a:lnSpc>
                <a:spcPct val="110000"/>
              </a:lnSpc>
            </a:pPr>
            <a:r>
              <a:rPr kumimoji="1" lang="en-US" altLang="zh-CN" sz="2200" b="1">
                <a:ea typeface="黑体" panose="02010609060101010101" pitchFamily="49" charset="-122"/>
              </a:rPr>
              <a:t>1MB</a:t>
            </a:r>
          </a:p>
        </p:txBody>
      </p:sp>
      <p:sp>
        <p:nvSpPr>
          <p:cNvPr id="43022" name="Text Box 16"/>
          <p:cNvSpPr txBox="1">
            <a:spLocks noChangeArrowheads="1"/>
          </p:cNvSpPr>
          <p:nvPr/>
        </p:nvSpPr>
        <p:spPr bwMode="auto">
          <a:xfrm>
            <a:off x="7046912" y="3014663"/>
            <a:ext cx="2039937"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6623" tIns="0" rIns="116623" bIns="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eaLnBrk="1" hangingPunct="1">
              <a:lnSpc>
                <a:spcPct val="110000"/>
              </a:lnSpc>
            </a:pPr>
            <a:r>
              <a:rPr kumimoji="1" lang="en-US" altLang="zh-CN" sz="2200" b="1" dirty="0" smtClean="0">
                <a:ea typeface="黑体" panose="02010609060101010101" pitchFamily="49" charset="-122"/>
              </a:rPr>
              <a:t>4GB</a:t>
            </a:r>
            <a:r>
              <a:rPr kumimoji="1" lang="en-US" altLang="zh-CN" sz="1800" b="1" dirty="0" smtClean="0">
                <a:ea typeface="华文新魏" panose="02010800040101010101" pitchFamily="2" charset="-122"/>
              </a:rPr>
              <a:t>~</a:t>
            </a:r>
            <a:r>
              <a:rPr kumimoji="1" lang="en-US" altLang="zh-CN" sz="2200" b="1" dirty="0" smtClean="0">
                <a:ea typeface="黑体" panose="02010609060101010101" pitchFamily="49" charset="-122"/>
              </a:rPr>
              <a:t>32GB</a:t>
            </a:r>
            <a:endParaRPr kumimoji="1" lang="en-US" altLang="zh-CN" sz="2200" b="1" dirty="0">
              <a:ea typeface="黑体" panose="02010609060101010101" pitchFamily="49" charset="-122"/>
            </a:endParaRPr>
          </a:p>
        </p:txBody>
      </p:sp>
      <p:sp>
        <p:nvSpPr>
          <p:cNvPr id="43023" name="Text Box 17"/>
          <p:cNvSpPr txBox="1">
            <a:spLocks noChangeArrowheads="1"/>
          </p:cNvSpPr>
          <p:nvPr/>
        </p:nvSpPr>
        <p:spPr bwMode="auto">
          <a:xfrm>
            <a:off x="7219950" y="3743325"/>
            <a:ext cx="1924050"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6623" tIns="0" rIns="116623" bIns="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eaLnBrk="1" hangingPunct="1">
              <a:lnSpc>
                <a:spcPct val="110000"/>
              </a:lnSpc>
            </a:pPr>
            <a:r>
              <a:rPr kumimoji="1" lang="en-US" altLang="zh-CN" sz="2200" b="1" dirty="0" smtClean="0">
                <a:ea typeface="黑体" panose="02010609060101010101" pitchFamily="49" charset="-122"/>
              </a:rPr>
              <a:t>100GB</a:t>
            </a:r>
            <a:r>
              <a:rPr kumimoji="1" lang="en-US" altLang="zh-CN" sz="1800" b="1" dirty="0" smtClean="0">
                <a:ea typeface="华文新魏" panose="02010800040101010101" pitchFamily="2" charset="-122"/>
              </a:rPr>
              <a:t>~</a:t>
            </a:r>
            <a:r>
              <a:rPr kumimoji="1" lang="en-US" altLang="zh-CN" sz="2200" b="1" dirty="0" smtClean="0">
                <a:ea typeface="黑体" panose="02010609060101010101" pitchFamily="49" charset="-122"/>
              </a:rPr>
              <a:t>1TB</a:t>
            </a:r>
            <a:endParaRPr kumimoji="1" lang="en-US" altLang="zh-CN" sz="2200" b="1" dirty="0">
              <a:ea typeface="黑体" panose="02010609060101010101" pitchFamily="49" charset="-122"/>
            </a:endParaRPr>
          </a:p>
        </p:txBody>
      </p:sp>
      <p:sp>
        <p:nvSpPr>
          <p:cNvPr id="43024" name="Text Box 18"/>
          <p:cNvSpPr txBox="1">
            <a:spLocks noChangeArrowheads="1"/>
          </p:cNvSpPr>
          <p:nvPr/>
        </p:nvSpPr>
        <p:spPr bwMode="auto">
          <a:xfrm>
            <a:off x="7361238" y="4464050"/>
            <a:ext cx="1755775" cy="652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eaLnBrk="1" hangingPunct="1">
              <a:lnSpc>
                <a:spcPct val="110000"/>
              </a:lnSpc>
            </a:pPr>
            <a:r>
              <a:rPr kumimoji="1" lang="en-US" altLang="zh-CN" sz="2200" b="1">
                <a:ea typeface="黑体" panose="02010609060101010101" pitchFamily="49" charset="-122"/>
              </a:rPr>
              <a:t>10TB</a:t>
            </a:r>
            <a:r>
              <a:rPr kumimoji="1" lang="en-US" altLang="zh-CN" sz="1800" b="1">
                <a:ea typeface="华文新魏" panose="02010800040101010101" pitchFamily="2" charset="-122"/>
              </a:rPr>
              <a:t>~</a:t>
            </a:r>
            <a:r>
              <a:rPr kumimoji="1" lang="en-US" altLang="zh-CN" sz="2200" b="1">
                <a:ea typeface="黑体" panose="02010609060101010101" pitchFamily="49" charset="-122"/>
              </a:rPr>
              <a:t>100TB</a:t>
            </a:r>
          </a:p>
        </p:txBody>
      </p:sp>
      <p:sp>
        <p:nvSpPr>
          <p:cNvPr id="43025" name="Text Box 19"/>
          <p:cNvSpPr txBox="1">
            <a:spLocks noChangeArrowheads="1"/>
          </p:cNvSpPr>
          <p:nvPr/>
        </p:nvSpPr>
        <p:spPr bwMode="auto">
          <a:xfrm>
            <a:off x="282575" y="1290638"/>
            <a:ext cx="2263775" cy="652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6623" tIns="0" rIns="116623" bIns="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10000"/>
              </a:lnSpc>
            </a:pPr>
            <a:r>
              <a:rPr kumimoji="1" lang="zh-CN" altLang="en-US" sz="2200" b="1">
                <a:ea typeface="黑体" panose="02010609060101010101" pitchFamily="49" charset="-122"/>
              </a:rPr>
              <a:t>典型存取时间</a:t>
            </a:r>
          </a:p>
        </p:txBody>
      </p:sp>
      <p:sp>
        <p:nvSpPr>
          <p:cNvPr id="43026" name="Text Box 20"/>
          <p:cNvSpPr txBox="1">
            <a:spLocks noChangeArrowheads="1"/>
          </p:cNvSpPr>
          <p:nvPr/>
        </p:nvSpPr>
        <p:spPr bwMode="auto">
          <a:xfrm>
            <a:off x="206375" y="1800225"/>
            <a:ext cx="2609850"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6623" tIns="0" rIns="116623" bIns="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eaLnBrk="1" hangingPunct="1">
              <a:lnSpc>
                <a:spcPct val="110000"/>
              </a:lnSpc>
            </a:pPr>
            <a:r>
              <a:rPr kumimoji="1" lang="en-US" altLang="zh-CN" sz="2200" b="1" dirty="0">
                <a:ea typeface="黑体" panose="02010609060101010101" pitchFamily="49" charset="-122"/>
              </a:rPr>
              <a:t>1ns(0.5</a:t>
            </a:r>
            <a:r>
              <a:rPr kumimoji="1" lang="en-US" altLang="zh-CN" sz="2200" b="1" dirty="0">
                <a:ea typeface="黑体" panose="02010609060101010101" pitchFamily="49" charset="-122"/>
                <a:cs typeface="Times New Roman" panose="02020603050405020304" pitchFamily="18" charset="0"/>
              </a:rPr>
              <a:t>~</a:t>
            </a:r>
            <a:r>
              <a:rPr kumimoji="1" lang="en-US" altLang="zh-CN" sz="2200" b="1" dirty="0">
                <a:ea typeface="黑体" panose="02010609060101010101" pitchFamily="49" charset="-122"/>
              </a:rPr>
              <a:t>1cycles</a:t>
            </a:r>
            <a:r>
              <a:rPr kumimoji="1" lang="en-US" altLang="zh-CN" sz="2200" b="1" dirty="0">
                <a:latin typeface="Times New Roman" panose="02020603050405020304" pitchFamily="18" charset="0"/>
                <a:ea typeface="宋体" panose="02010600030101010101" pitchFamily="2" charset="-122"/>
              </a:rPr>
              <a:t>)</a:t>
            </a:r>
            <a:endParaRPr kumimoji="1" lang="zh-CN" altLang="en-US" sz="2200" b="1" dirty="0">
              <a:ea typeface="宋体" panose="02010600030101010101" pitchFamily="2" charset="-122"/>
            </a:endParaRPr>
          </a:p>
        </p:txBody>
      </p:sp>
      <p:sp>
        <p:nvSpPr>
          <p:cNvPr id="43027" name="Text Box 21"/>
          <p:cNvSpPr txBox="1">
            <a:spLocks noChangeArrowheads="1"/>
          </p:cNvSpPr>
          <p:nvPr/>
        </p:nvSpPr>
        <p:spPr bwMode="auto">
          <a:xfrm>
            <a:off x="206375" y="2347913"/>
            <a:ext cx="3105150"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6623" tIns="0" rIns="116623" bIns="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eaLnBrk="1" hangingPunct="1">
              <a:lnSpc>
                <a:spcPct val="110000"/>
              </a:lnSpc>
            </a:pPr>
            <a:r>
              <a:rPr kumimoji="1" lang="en-US" altLang="zh-CN" sz="2200" b="1">
                <a:ea typeface="黑体" panose="02010609060101010101" pitchFamily="49" charset="-122"/>
              </a:rPr>
              <a:t>2ns(1~3cycles)</a:t>
            </a:r>
          </a:p>
        </p:txBody>
      </p:sp>
      <p:sp>
        <p:nvSpPr>
          <p:cNvPr id="43028" name="Text Box 22"/>
          <p:cNvSpPr txBox="1">
            <a:spLocks noChangeArrowheads="1"/>
          </p:cNvSpPr>
          <p:nvPr/>
        </p:nvSpPr>
        <p:spPr bwMode="auto">
          <a:xfrm>
            <a:off x="115888" y="3024188"/>
            <a:ext cx="2925762" cy="652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6623" tIns="0" rIns="116623" bIns="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eaLnBrk="1" hangingPunct="1">
              <a:lnSpc>
                <a:spcPct val="110000"/>
              </a:lnSpc>
            </a:pPr>
            <a:r>
              <a:rPr kumimoji="1" lang="en-US" altLang="zh-CN" sz="2200" b="1">
                <a:ea typeface="黑体" panose="02010609060101010101" pitchFamily="49" charset="-122"/>
              </a:rPr>
              <a:t>10ns(10~100cycles)</a:t>
            </a:r>
            <a:endParaRPr kumimoji="1" lang="en-US" altLang="zh-CN" sz="1500" b="1">
              <a:solidFill>
                <a:schemeClr val="hlink"/>
              </a:solidFill>
              <a:latin typeface="Times New Roman" panose="02020603050405020304" pitchFamily="18" charset="0"/>
              <a:ea typeface="宋体" panose="02010600030101010101" pitchFamily="2" charset="-122"/>
            </a:endParaRPr>
          </a:p>
        </p:txBody>
      </p:sp>
      <p:sp>
        <p:nvSpPr>
          <p:cNvPr id="43029" name="Text Box 23"/>
          <p:cNvSpPr txBox="1">
            <a:spLocks noChangeArrowheads="1"/>
          </p:cNvSpPr>
          <p:nvPr/>
        </p:nvSpPr>
        <p:spPr bwMode="auto">
          <a:xfrm>
            <a:off x="115888" y="3789363"/>
            <a:ext cx="3060700"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6623" tIns="0" rIns="116623" bIns="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eaLnBrk="1" hangingPunct="1">
              <a:lnSpc>
                <a:spcPct val="110000"/>
              </a:lnSpc>
            </a:pPr>
            <a:r>
              <a:rPr kumimoji="1" lang="en-US" altLang="zh-CN" sz="2000" b="1">
                <a:ea typeface="黑体" panose="02010609060101010101" pitchFamily="49" charset="-122"/>
              </a:rPr>
              <a:t>10ms(10</a:t>
            </a:r>
            <a:r>
              <a:rPr kumimoji="1" lang="en-US" altLang="zh-CN" sz="2000" b="1" baseline="30000">
                <a:ea typeface="黑体" panose="02010609060101010101" pitchFamily="49" charset="-122"/>
              </a:rPr>
              <a:t>7</a:t>
            </a:r>
            <a:r>
              <a:rPr kumimoji="1" lang="en-US" altLang="zh-CN" sz="2000" b="1">
                <a:ea typeface="华文新魏" panose="02010800040101010101" pitchFamily="2" charset="-122"/>
              </a:rPr>
              <a:t>~10</a:t>
            </a:r>
            <a:r>
              <a:rPr kumimoji="1" lang="en-US" altLang="zh-CN" sz="2000" b="1" baseline="30000">
                <a:ea typeface="华文新魏" panose="02010800040101010101" pitchFamily="2" charset="-122"/>
              </a:rPr>
              <a:t>8</a:t>
            </a:r>
            <a:r>
              <a:rPr kumimoji="1" lang="en-US" altLang="zh-CN" sz="2000" b="1">
                <a:ea typeface="华文新魏" panose="02010800040101010101" pitchFamily="2" charset="-122"/>
              </a:rPr>
              <a:t>cycles)</a:t>
            </a:r>
            <a:endParaRPr kumimoji="1" lang="zh-CN" altLang="en-US" sz="2000" b="1">
              <a:ea typeface="华文新魏" panose="02010800040101010101" pitchFamily="2" charset="-122"/>
            </a:endParaRPr>
          </a:p>
        </p:txBody>
      </p:sp>
      <p:sp>
        <p:nvSpPr>
          <p:cNvPr id="43030" name="Text Box 24"/>
          <p:cNvSpPr txBox="1">
            <a:spLocks noChangeArrowheads="1"/>
          </p:cNvSpPr>
          <p:nvPr/>
        </p:nvSpPr>
        <p:spPr bwMode="auto">
          <a:xfrm>
            <a:off x="115888" y="4418013"/>
            <a:ext cx="1889125" cy="652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6623" tIns="0" rIns="116623" bIns="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eaLnBrk="1" hangingPunct="1">
              <a:lnSpc>
                <a:spcPct val="110000"/>
              </a:lnSpc>
            </a:pPr>
            <a:r>
              <a:rPr kumimoji="1" lang="en-US" altLang="zh-CN" sz="2200" b="1">
                <a:ea typeface="黑体" panose="02010609060101010101" pitchFamily="49" charset="-122"/>
              </a:rPr>
              <a:t>10s(</a:t>
            </a:r>
            <a:r>
              <a:rPr kumimoji="1" lang="zh-CN" altLang="en-US" sz="2200" b="1">
                <a:ea typeface="黑体" panose="02010609060101010101" pitchFamily="49" charset="-122"/>
              </a:rPr>
              <a:t>脱机</a:t>
            </a:r>
            <a:r>
              <a:rPr kumimoji="1" lang="en-US" altLang="zh-CN" sz="2200" b="1">
                <a:ea typeface="黑体" panose="02010609060101010101" pitchFamily="49" charset="-122"/>
              </a:rPr>
              <a:t>)</a:t>
            </a:r>
          </a:p>
        </p:txBody>
      </p:sp>
      <p:sp>
        <p:nvSpPr>
          <p:cNvPr id="43031" name="Text Box 27"/>
          <p:cNvSpPr txBox="1">
            <a:spLocks noChangeArrowheads="1"/>
          </p:cNvSpPr>
          <p:nvPr/>
        </p:nvSpPr>
        <p:spPr bwMode="auto">
          <a:xfrm>
            <a:off x="365760" y="5854700"/>
            <a:ext cx="848137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b="1" dirty="0">
                <a:solidFill>
                  <a:srgbClr val="FF0066"/>
                </a:solidFill>
                <a:ea typeface="黑体" panose="02010609060101010101" pitchFamily="49" charset="-122"/>
              </a:rPr>
              <a:t>注：列出的时间和容量会随时间变化，但数量级相对关系不变。</a:t>
            </a:r>
          </a:p>
        </p:txBody>
      </p:sp>
      <p:sp>
        <p:nvSpPr>
          <p:cNvPr id="43032" name="灯片编号占位符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0AD9EFA0-6E84-420A-9559-416493A6FB6D}" type="slidenum">
              <a:rPr lang="zh-CN" altLang="en-US" sz="1200" smtClean="0">
                <a:solidFill>
                  <a:srgbClr val="898989"/>
                </a:solidFill>
              </a:rPr>
              <a:pPr/>
              <a:t>34</a:t>
            </a:fld>
            <a:endParaRPr lang="zh-CN" altLang="en-US" sz="1200">
              <a:solidFill>
                <a:srgbClr val="898989"/>
              </a:solidFill>
            </a:endParaRP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idx="4294967295"/>
          </p:nvPr>
        </p:nvSpPr>
        <p:spPr>
          <a:xfrm>
            <a:off x="107950" y="142875"/>
            <a:ext cx="8640763" cy="533400"/>
          </a:xfrm>
        </p:spPr>
        <p:txBody>
          <a:bodyPr lIns="91440" tIns="45720" rIns="91440" bIns="45720" anchor="ctr"/>
          <a:lstStyle/>
          <a:p>
            <a:pPr eaLnBrk="1" hangingPunct="1"/>
            <a:r>
              <a:rPr lang="zh-CN" altLang="en-US" sz="3200"/>
              <a:t>加快访存速度措施：引入</a:t>
            </a:r>
            <a:r>
              <a:rPr lang="en-US" altLang="zh-CN" sz="3200"/>
              <a:t>Cache</a:t>
            </a:r>
          </a:p>
        </p:txBody>
      </p:sp>
      <p:sp>
        <p:nvSpPr>
          <p:cNvPr id="404483" name="Rectangle 3"/>
          <p:cNvSpPr>
            <a:spLocks noGrp="1" noChangeArrowheads="1"/>
          </p:cNvSpPr>
          <p:nvPr>
            <p:ph type="body" idx="4294967295"/>
          </p:nvPr>
        </p:nvSpPr>
        <p:spPr>
          <a:xfrm>
            <a:off x="100013" y="920750"/>
            <a:ext cx="8782050" cy="5170646"/>
          </a:xfrm>
        </p:spPr>
        <p:txBody>
          <a:bodyPr lIns="91440" tIns="45720" rIns="91440" bIns="45720"/>
          <a:lstStyle/>
          <a:p>
            <a:pPr eaLnBrk="1" hangingPunct="1">
              <a:lnSpc>
                <a:spcPct val="110000"/>
              </a:lnSpc>
              <a:spcBef>
                <a:spcPct val="45000"/>
              </a:spcBef>
            </a:pPr>
            <a:r>
              <a:rPr lang="zh-CN" altLang="en-US" sz="2000" dirty="0">
                <a:latin typeface="微软雅黑" panose="020B0503020204020204" pitchFamily="34" charset="-122"/>
                <a:ea typeface="微软雅黑" panose="020B0503020204020204" pitchFamily="34" charset="-122"/>
                <a:cs typeface="Arial" panose="020B0604020202020204" pitchFamily="34" charset="0"/>
              </a:rPr>
              <a:t>对大量典型程序的运行情况分析，可以得出以下结论：</a:t>
            </a:r>
          </a:p>
          <a:p>
            <a:pPr lvl="1" eaLnBrk="1" hangingPunct="1">
              <a:lnSpc>
                <a:spcPct val="110000"/>
              </a:lnSpc>
              <a:spcBef>
                <a:spcPct val="45000"/>
              </a:spcBef>
            </a:pPr>
            <a:r>
              <a:rPr lang="zh-CN" altLang="en-US" sz="2000" dirty="0">
                <a:latin typeface="微软雅黑" panose="020B0503020204020204" pitchFamily="34" charset="-122"/>
                <a:ea typeface="微软雅黑" panose="020B0503020204020204" pitchFamily="34" charset="-122"/>
                <a:cs typeface="Arial" panose="020B0604020202020204" pitchFamily="34" charset="0"/>
              </a:rPr>
              <a:t>在较短时间间隔内，运行程序的地址变化往往集中在一个很小的范围。</a:t>
            </a:r>
          </a:p>
          <a:p>
            <a:pPr lvl="1" eaLnBrk="1" hangingPunct="1">
              <a:lnSpc>
                <a:spcPct val="110000"/>
              </a:lnSpc>
              <a:spcBef>
                <a:spcPct val="45000"/>
              </a:spcBef>
              <a:buFontTx/>
              <a:buNone/>
            </a:pPr>
            <a:r>
              <a:rPr lang="zh-CN" altLang="en-US" sz="2000" dirty="0">
                <a:latin typeface="微软雅黑" panose="020B0503020204020204" pitchFamily="34" charset="-122"/>
                <a:ea typeface="微软雅黑" panose="020B0503020204020204" pitchFamily="34" charset="-122"/>
                <a:cs typeface="Arial" panose="020B0604020202020204" pitchFamily="34" charset="0"/>
              </a:rPr>
              <a:t>这种现象称为程序访问的局部性：</a:t>
            </a:r>
            <a:r>
              <a:rPr lang="zh-CN" altLang="en-US" sz="2000"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空间局部性、时间局部性</a:t>
            </a:r>
          </a:p>
          <a:p>
            <a:pPr eaLnBrk="1" hangingPunct="1">
              <a:lnSpc>
                <a:spcPct val="110000"/>
              </a:lnSpc>
              <a:spcBef>
                <a:spcPct val="45000"/>
              </a:spcBef>
            </a:pPr>
            <a:r>
              <a:rPr lang="zh-CN" altLang="en-US" sz="2000" dirty="0">
                <a:latin typeface="微软雅黑" panose="020B0503020204020204" pitchFamily="34" charset="-122"/>
                <a:ea typeface="微软雅黑" panose="020B0503020204020204" pitchFamily="34" charset="-122"/>
                <a:cs typeface="Arial" panose="020B0604020202020204" pitchFamily="34" charset="0"/>
              </a:rPr>
              <a:t>程序具有访问局部性特征的原因</a:t>
            </a:r>
          </a:p>
          <a:p>
            <a:pPr lvl="1" eaLnBrk="1" hangingPunct="1">
              <a:lnSpc>
                <a:spcPct val="110000"/>
              </a:lnSpc>
              <a:spcBef>
                <a:spcPct val="45000"/>
              </a:spcBef>
            </a:pPr>
            <a:r>
              <a:rPr lang="zh-CN" altLang="en-US" sz="2000" dirty="0">
                <a:latin typeface="微软雅黑" panose="020B0503020204020204" pitchFamily="34" charset="-122"/>
                <a:ea typeface="微软雅黑" panose="020B0503020204020204" pitchFamily="34" charset="-122"/>
                <a:cs typeface="Arial" panose="020B0604020202020204" pitchFamily="34" charset="0"/>
              </a:rPr>
              <a:t>指令：指令按序存放，地址连续，循环程序段或子程序段重复执行</a:t>
            </a:r>
          </a:p>
          <a:p>
            <a:pPr lvl="1" eaLnBrk="1" hangingPunct="1">
              <a:lnSpc>
                <a:spcPct val="110000"/>
              </a:lnSpc>
              <a:spcBef>
                <a:spcPct val="45000"/>
              </a:spcBef>
            </a:pPr>
            <a:r>
              <a:rPr lang="zh-CN" altLang="en-US" sz="2000" dirty="0">
                <a:latin typeface="微软雅黑" panose="020B0503020204020204" pitchFamily="34" charset="-122"/>
                <a:ea typeface="微软雅黑" panose="020B0503020204020204" pitchFamily="34" charset="-122"/>
                <a:cs typeface="Arial" panose="020B0604020202020204" pitchFamily="34" charset="0"/>
              </a:rPr>
              <a:t>数据：连续存放，数组元素重复、按序访问</a:t>
            </a:r>
          </a:p>
          <a:p>
            <a:pPr eaLnBrk="1" hangingPunct="1">
              <a:lnSpc>
                <a:spcPct val="110000"/>
              </a:lnSpc>
              <a:spcBef>
                <a:spcPct val="45000"/>
              </a:spcBef>
            </a:pPr>
            <a:r>
              <a:rPr lang="zh-CN" altLang="en-US" sz="2000" dirty="0">
                <a:latin typeface="微软雅黑" panose="020B0503020204020204" pitchFamily="34" charset="-122"/>
                <a:ea typeface="微软雅黑" panose="020B0503020204020204" pitchFamily="34" charset="-122"/>
                <a:cs typeface="Arial" panose="020B0604020202020204" pitchFamily="34" charset="0"/>
              </a:rPr>
              <a:t>为什么引入</a:t>
            </a:r>
            <a:r>
              <a:rPr lang="en-US" altLang="zh-CN" sz="2000" dirty="0">
                <a:latin typeface="微软雅黑" panose="020B0503020204020204" pitchFamily="34" charset="-122"/>
                <a:ea typeface="微软雅黑" panose="020B0503020204020204" pitchFamily="34" charset="-122"/>
                <a:cs typeface="Arial" panose="020B0604020202020204" pitchFamily="34" charset="0"/>
              </a:rPr>
              <a:t>Cache</a:t>
            </a:r>
            <a:r>
              <a:rPr lang="zh-CN" altLang="en-US" sz="2000" dirty="0">
                <a:latin typeface="微软雅黑" panose="020B0503020204020204" pitchFamily="34" charset="-122"/>
                <a:ea typeface="微软雅黑" panose="020B0503020204020204" pitchFamily="34" charset="-122"/>
                <a:cs typeface="Arial" panose="020B0604020202020204" pitchFamily="34" charset="0"/>
              </a:rPr>
              <a:t>会加快访存速度？</a:t>
            </a:r>
          </a:p>
          <a:p>
            <a:pPr lvl="1" eaLnBrk="1" hangingPunct="1">
              <a:lnSpc>
                <a:spcPct val="130000"/>
              </a:lnSpc>
              <a:spcBef>
                <a:spcPct val="45000"/>
              </a:spcBef>
            </a:pPr>
            <a:r>
              <a:rPr lang="zh-CN" altLang="en-US" sz="2000" dirty="0">
                <a:latin typeface="微软雅黑" panose="020B0503020204020204" pitchFamily="34" charset="-122"/>
                <a:ea typeface="微软雅黑" panose="020B0503020204020204" pitchFamily="34" charset="-122"/>
                <a:cs typeface="Arial" panose="020B0604020202020204" pitchFamily="34" charset="0"/>
              </a:rPr>
              <a:t>在</a:t>
            </a:r>
            <a:r>
              <a:rPr lang="en-US" altLang="zh-CN" sz="2000" dirty="0">
                <a:latin typeface="微软雅黑" panose="020B0503020204020204" pitchFamily="34" charset="-122"/>
                <a:ea typeface="微软雅黑" panose="020B0503020204020204" pitchFamily="34" charset="-122"/>
                <a:cs typeface="Arial" panose="020B0604020202020204" pitchFamily="34" charset="0"/>
              </a:rPr>
              <a:t>CPU</a:t>
            </a:r>
            <a:r>
              <a:rPr lang="zh-CN" altLang="en-US" sz="2000" dirty="0">
                <a:latin typeface="微软雅黑" panose="020B0503020204020204" pitchFamily="34" charset="-122"/>
                <a:ea typeface="微软雅黑" panose="020B0503020204020204" pitchFamily="34" charset="-122"/>
                <a:cs typeface="Arial" panose="020B0604020202020204" pitchFamily="34" charset="0"/>
              </a:rPr>
              <a:t>和主存之间设置一个快速小容量的存储器，其中总是存放最活跃（被频繁访问）的程序和数据。</a:t>
            </a:r>
            <a:endParaRPr lang="en-US" altLang="zh-CN" sz="2000" dirty="0">
              <a:latin typeface="微软雅黑" panose="020B0503020204020204" pitchFamily="34" charset="-122"/>
              <a:ea typeface="微软雅黑" panose="020B0503020204020204" pitchFamily="34" charset="-122"/>
              <a:cs typeface="Arial" panose="020B0604020202020204" pitchFamily="34" charset="0"/>
            </a:endParaRPr>
          </a:p>
          <a:p>
            <a:pPr lvl="1" eaLnBrk="1" hangingPunct="1">
              <a:lnSpc>
                <a:spcPct val="130000"/>
              </a:lnSpc>
              <a:spcBef>
                <a:spcPct val="45000"/>
              </a:spcBef>
            </a:pPr>
            <a:r>
              <a:rPr lang="zh-CN" altLang="en-US" sz="2000" dirty="0">
                <a:latin typeface="微软雅黑" panose="020B0503020204020204" pitchFamily="34" charset="-122"/>
                <a:ea typeface="微软雅黑" panose="020B0503020204020204" pitchFamily="34" charset="-122"/>
                <a:cs typeface="Arial" panose="020B0604020202020204" pitchFamily="34" charset="0"/>
              </a:rPr>
              <a:t>由于程序访问的局部性特征，大多数情况下，</a:t>
            </a:r>
            <a:r>
              <a:rPr lang="en-US" altLang="zh-CN" sz="2000" dirty="0">
                <a:latin typeface="微软雅黑" panose="020B0503020204020204" pitchFamily="34" charset="-122"/>
                <a:ea typeface="微软雅黑" panose="020B0503020204020204" pitchFamily="34" charset="-122"/>
                <a:cs typeface="Arial" panose="020B0604020202020204" pitchFamily="34" charset="0"/>
              </a:rPr>
              <a:t>CPU</a:t>
            </a:r>
            <a:r>
              <a:rPr lang="zh-CN" altLang="en-US" sz="2000" dirty="0">
                <a:latin typeface="微软雅黑" panose="020B0503020204020204" pitchFamily="34" charset="-122"/>
                <a:ea typeface="微软雅黑" panose="020B0503020204020204" pitchFamily="34" charset="-122"/>
                <a:cs typeface="Arial" panose="020B0604020202020204" pitchFamily="34" charset="0"/>
              </a:rPr>
              <a:t>能直接从这个高速缓存中取得指令和数据，而不必访问主存。</a:t>
            </a:r>
          </a:p>
        </p:txBody>
      </p:sp>
      <p:sp>
        <p:nvSpPr>
          <p:cNvPr id="404484" name="Text Box 4"/>
          <p:cNvSpPr txBox="1">
            <a:spLocks noChangeArrowheads="1"/>
          </p:cNvSpPr>
          <p:nvPr/>
        </p:nvSpPr>
        <p:spPr bwMode="auto">
          <a:xfrm>
            <a:off x="641350" y="6080125"/>
            <a:ext cx="705643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b="1">
                <a:solidFill>
                  <a:srgbClr val="CC3300"/>
                </a:solidFill>
                <a:ea typeface="黑体" panose="02010609060101010101" pitchFamily="49" charset="-122"/>
              </a:rPr>
              <a:t>这个高速缓存就是位于主存和</a:t>
            </a:r>
            <a:r>
              <a:rPr kumimoji="1" lang="en-US" altLang="zh-CN" sz="2400" b="1">
                <a:solidFill>
                  <a:srgbClr val="CC3300"/>
                </a:solidFill>
                <a:ea typeface="黑体" panose="02010609060101010101" pitchFamily="49" charset="-122"/>
              </a:rPr>
              <a:t>CPU</a:t>
            </a:r>
            <a:r>
              <a:rPr kumimoji="1" lang="zh-CN" altLang="en-US" sz="2400" b="1">
                <a:solidFill>
                  <a:srgbClr val="CC3300"/>
                </a:solidFill>
                <a:ea typeface="黑体" panose="02010609060101010101" pitchFamily="49" charset="-122"/>
              </a:rPr>
              <a:t>之间的</a:t>
            </a:r>
            <a:r>
              <a:rPr kumimoji="1" lang="en-US" altLang="zh-CN" sz="2400" b="1">
                <a:solidFill>
                  <a:srgbClr val="CC3300"/>
                </a:solidFill>
                <a:ea typeface="黑体" panose="02010609060101010101" pitchFamily="49" charset="-122"/>
              </a:rPr>
              <a:t>Cache</a:t>
            </a:r>
            <a:r>
              <a:rPr kumimoji="1" lang="zh-CN" altLang="en-US" sz="2400" b="1">
                <a:solidFill>
                  <a:srgbClr val="CC3300"/>
                </a:solidFill>
                <a:ea typeface="黑体" panose="02010609060101010101" pitchFamily="49" charset="-122"/>
              </a:rPr>
              <a:t>！</a:t>
            </a:r>
          </a:p>
        </p:txBody>
      </p:sp>
      <p:sp>
        <p:nvSpPr>
          <p:cNvPr id="44037" name="灯片编号占位符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748952D4-B4B7-4F25-B128-3FF127F68D8F}" type="slidenum">
              <a:rPr lang="zh-CN" altLang="en-US" sz="1200" smtClean="0">
                <a:solidFill>
                  <a:srgbClr val="898989"/>
                </a:solidFill>
              </a:rPr>
              <a:pPr/>
              <a:t>35</a:t>
            </a:fld>
            <a:endParaRPr lang="zh-CN" altLang="en-US" sz="120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404483">
                                            <p:txEl>
                                              <p:pRg st="0" end="0"/>
                                            </p:txEl>
                                          </p:spTgt>
                                        </p:tgtEl>
                                        <p:attrNameLst>
                                          <p:attrName>style.visibility</p:attrName>
                                        </p:attrNameLst>
                                      </p:cBhvr>
                                      <p:to>
                                        <p:strVal val="visible"/>
                                      </p:to>
                                    </p:set>
                                    <p:animEffect transition="in" filter="wipe(down)">
                                      <p:cBhvr>
                                        <p:cTn id="7" dur="500"/>
                                        <p:tgtEl>
                                          <p:spTgt spid="40448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04483">
                                            <p:txEl>
                                              <p:pRg st="1" end="1"/>
                                            </p:txEl>
                                          </p:spTgt>
                                        </p:tgtEl>
                                        <p:attrNameLst>
                                          <p:attrName>style.visibility</p:attrName>
                                        </p:attrNameLst>
                                      </p:cBhvr>
                                      <p:to>
                                        <p:strVal val="visible"/>
                                      </p:to>
                                    </p:set>
                                    <p:animEffect transition="in" filter="blinds(horizontal)">
                                      <p:cBhvr>
                                        <p:cTn id="12" dur="500"/>
                                        <p:tgtEl>
                                          <p:spTgt spid="40448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04483">
                                            <p:txEl>
                                              <p:pRg st="2" end="2"/>
                                            </p:txEl>
                                          </p:spTgt>
                                        </p:tgtEl>
                                        <p:attrNameLst>
                                          <p:attrName>style.visibility</p:attrName>
                                        </p:attrNameLst>
                                      </p:cBhvr>
                                      <p:to>
                                        <p:strVal val="visible"/>
                                      </p:to>
                                    </p:set>
                                    <p:animEffect transition="in" filter="blinds(horizontal)">
                                      <p:cBhvr>
                                        <p:cTn id="17" dur="500"/>
                                        <p:tgtEl>
                                          <p:spTgt spid="40448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404483">
                                            <p:txEl>
                                              <p:pRg st="3" end="3"/>
                                            </p:txEl>
                                          </p:spTgt>
                                        </p:tgtEl>
                                        <p:attrNameLst>
                                          <p:attrName>style.visibility</p:attrName>
                                        </p:attrNameLst>
                                      </p:cBhvr>
                                      <p:to>
                                        <p:strVal val="visible"/>
                                      </p:to>
                                    </p:set>
                                    <p:animEffect transition="in" filter="wipe(down)">
                                      <p:cBhvr>
                                        <p:cTn id="22" dur="500"/>
                                        <p:tgtEl>
                                          <p:spTgt spid="40448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04483">
                                            <p:txEl>
                                              <p:pRg st="4" end="4"/>
                                            </p:txEl>
                                          </p:spTgt>
                                        </p:tgtEl>
                                        <p:attrNameLst>
                                          <p:attrName>style.visibility</p:attrName>
                                        </p:attrNameLst>
                                      </p:cBhvr>
                                      <p:to>
                                        <p:strVal val="visible"/>
                                      </p:to>
                                    </p:set>
                                    <p:animEffect transition="in" filter="blinds(horizontal)">
                                      <p:cBhvr>
                                        <p:cTn id="27" dur="500"/>
                                        <p:tgtEl>
                                          <p:spTgt spid="40448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04483">
                                            <p:txEl>
                                              <p:pRg st="5" end="5"/>
                                            </p:txEl>
                                          </p:spTgt>
                                        </p:tgtEl>
                                        <p:attrNameLst>
                                          <p:attrName>style.visibility</p:attrName>
                                        </p:attrNameLst>
                                      </p:cBhvr>
                                      <p:to>
                                        <p:strVal val="visible"/>
                                      </p:to>
                                    </p:set>
                                    <p:animEffect transition="in" filter="blinds(horizontal)">
                                      <p:cBhvr>
                                        <p:cTn id="32" dur="500"/>
                                        <p:tgtEl>
                                          <p:spTgt spid="40448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404483">
                                            <p:txEl>
                                              <p:pRg st="6" end="6"/>
                                            </p:txEl>
                                          </p:spTgt>
                                        </p:tgtEl>
                                        <p:attrNameLst>
                                          <p:attrName>style.visibility</p:attrName>
                                        </p:attrNameLst>
                                      </p:cBhvr>
                                      <p:to>
                                        <p:strVal val="visible"/>
                                      </p:to>
                                    </p:set>
                                    <p:animEffect transition="in" filter="wipe(down)">
                                      <p:cBhvr>
                                        <p:cTn id="37" dur="500"/>
                                        <p:tgtEl>
                                          <p:spTgt spid="40448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404483">
                                            <p:txEl>
                                              <p:pRg st="7" end="7"/>
                                            </p:txEl>
                                          </p:spTgt>
                                        </p:tgtEl>
                                        <p:attrNameLst>
                                          <p:attrName>style.visibility</p:attrName>
                                        </p:attrNameLst>
                                      </p:cBhvr>
                                      <p:to>
                                        <p:strVal val="visible"/>
                                      </p:to>
                                    </p:set>
                                    <p:animEffect transition="in" filter="blinds(horizontal)">
                                      <p:cBhvr>
                                        <p:cTn id="42" dur="500"/>
                                        <p:tgtEl>
                                          <p:spTgt spid="40448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404483">
                                            <p:txEl>
                                              <p:pRg st="8" end="8"/>
                                            </p:txEl>
                                          </p:spTgt>
                                        </p:tgtEl>
                                        <p:attrNameLst>
                                          <p:attrName>style.visibility</p:attrName>
                                        </p:attrNameLst>
                                      </p:cBhvr>
                                      <p:to>
                                        <p:strVal val="visible"/>
                                      </p:to>
                                    </p:set>
                                    <p:animEffect transition="in" filter="blinds(horizontal)">
                                      <p:cBhvr>
                                        <p:cTn id="47" dur="500"/>
                                        <p:tgtEl>
                                          <p:spTgt spid="40448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404484"/>
                                        </p:tgtEl>
                                        <p:attrNameLst>
                                          <p:attrName>style.visibility</p:attrName>
                                        </p:attrNameLst>
                                      </p:cBhvr>
                                      <p:to>
                                        <p:strVal val="visible"/>
                                      </p:to>
                                    </p:set>
                                    <p:animEffect transition="in" filter="blinds(horizontal)">
                                      <p:cBhvr>
                                        <p:cTn id="52" dur="500"/>
                                        <p:tgtEl>
                                          <p:spTgt spid="4044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448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idx="4294967295"/>
          </p:nvPr>
        </p:nvSpPr>
        <p:spPr>
          <a:xfrm>
            <a:off x="238125" y="128588"/>
            <a:ext cx="8805863" cy="528637"/>
          </a:xfrm>
        </p:spPr>
        <p:txBody>
          <a:bodyPr lIns="91440" tIns="45720" rIns="91440" bIns="45720" anchor="ctr"/>
          <a:lstStyle/>
          <a:p>
            <a:pPr defTabSz="717550" eaLnBrk="1" hangingPunct="1"/>
            <a:r>
              <a:rPr lang="en-US" altLang="zh-CN"/>
              <a:t>Cache(</a:t>
            </a:r>
            <a:r>
              <a:rPr lang="zh-CN" altLang="en-US"/>
              <a:t>高速缓存</a:t>
            </a:r>
            <a:r>
              <a:rPr lang="en-US" altLang="zh-CN"/>
              <a:t>)</a:t>
            </a:r>
            <a:r>
              <a:rPr lang="zh-CN" altLang="en-US"/>
              <a:t>是什么样的？</a:t>
            </a:r>
          </a:p>
        </p:txBody>
      </p:sp>
      <p:sp>
        <p:nvSpPr>
          <p:cNvPr id="572419" name="Rectangle 3"/>
          <p:cNvSpPr>
            <a:spLocks noGrp="1" noChangeArrowheads="1"/>
          </p:cNvSpPr>
          <p:nvPr>
            <p:ph type="body" idx="4294967295"/>
          </p:nvPr>
        </p:nvSpPr>
        <p:spPr>
          <a:xfrm>
            <a:off x="165100" y="993775"/>
            <a:ext cx="4241800" cy="4940300"/>
          </a:xfrm>
        </p:spPr>
        <p:txBody>
          <a:bodyPr lIns="91440" tIns="45720" rIns="91440" bIns="45720"/>
          <a:lstStyle/>
          <a:p>
            <a:pPr marL="268288" indent="-268288" defTabSz="717550" eaLnBrk="1" hangingPunct="1">
              <a:lnSpc>
                <a:spcPct val="125000"/>
              </a:lnSpc>
              <a:spcBef>
                <a:spcPct val="30000"/>
              </a:spcBef>
            </a:pPr>
            <a:r>
              <a:rPr lang="en-US" altLang="zh-CN" sz="2000" dirty="0">
                <a:solidFill>
                  <a:srgbClr val="006600"/>
                </a:solidFill>
                <a:latin typeface="微软雅黑" panose="020B0503020204020204" pitchFamily="34" charset="-122"/>
                <a:ea typeface="微软雅黑" panose="020B0503020204020204" pitchFamily="34" charset="-122"/>
              </a:rPr>
              <a:t>Cache</a:t>
            </a:r>
            <a:r>
              <a:rPr lang="zh-CN" altLang="en-US" sz="2000" dirty="0">
                <a:solidFill>
                  <a:srgbClr val="006600"/>
                </a:solidFill>
                <a:latin typeface="微软雅黑" panose="020B0503020204020204" pitchFamily="34" charset="-122"/>
                <a:ea typeface="微软雅黑" panose="020B0503020204020204" pitchFamily="34" charset="-122"/>
              </a:rPr>
              <a:t>是一种小容量高速缓冲存储器，它由</a:t>
            </a:r>
            <a:r>
              <a:rPr lang="en-US" altLang="zh-CN" sz="2000" dirty="0">
                <a:solidFill>
                  <a:srgbClr val="006600"/>
                </a:solidFill>
                <a:latin typeface="微软雅黑" panose="020B0503020204020204" pitchFamily="34" charset="-122"/>
                <a:ea typeface="微软雅黑" panose="020B0503020204020204" pitchFamily="34" charset="-122"/>
              </a:rPr>
              <a:t>SRAM</a:t>
            </a:r>
            <a:r>
              <a:rPr lang="zh-CN" altLang="en-US" sz="2000" dirty="0">
                <a:solidFill>
                  <a:srgbClr val="006600"/>
                </a:solidFill>
                <a:latin typeface="微软雅黑" panose="020B0503020204020204" pitchFamily="34" charset="-122"/>
                <a:ea typeface="微软雅黑" panose="020B0503020204020204" pitchFamily="34" charset="-122"/>
              </a:rPr>
              <a:t>组成。</a:t>
            </a:r>
          </a:p>
          <a:p>
            <a:pPr marL="268288" indent="-268288" defTabSz="717550" eaLnBrk="1" hangingPunct="1">
              <a:lnSpc>
                <a:spcPct val="125000"/>
              </a:lnSpc>
              <a:spcBef>
                <a:spcPct val="30000"/>
              </a:spcBef>
            </a:pPr>
            <a:r>
              <a:rPr lang="en-US" altLang="zh-CN" sz="2000" dirty="0">
                <a:solidFill>
                  <a:srgbClr val="006600"/>
                </a:solidFill>
                <a:latin typeface="微软雅黑" panose="020B0503020204020204" pitchFamily="34" charset="-122"/>
                <a:ea typeface="微软雅黑" panose="020B0503020204020204" pitchFamily="34" charset="-122"/>
              </a:rPr>
              <a:t>Cache</a:t>
            </a:r>
            <a:r>
              <a:rPr lang="zh-CN" altLang="en-US" sz="2000" dirty="0">
                <a:solidFill>
                  <a:srgbClr val="006600"/>
                </a:solidFill>
                <a:latin typeface="微软雅黑" panose="020B0503020204020204" pitchFamily="34" charset="-122"/>
                <a:ea typeface="微软雅黑" panose="020B0503020204020204" pitchFamily="34" charset="-122"/>
              </a:rPr>
              <a:t>直接制作在</a:t>
            </a:r>
            <a:r>
              <a:rPr lang="en-US" altLang="zh-CN" sz="2000" dirty="0">
                <a:solidFill>
                  <a:srgbClr val="006600"/>
                </a:solidFill>
                <a:latin typeface="微软雅黑" panose="020B0503020204020204" pitchFamily="34" charset="-122"/>
                <a:ea typeface="微软雅黑" panose="020B0503020204020204" pitchFamily="34" charset="-122"/>
              </a:rPr>
              <a:t>CPU</a:t>
            </a:r>
            <a:r>
              <a:rPr lang="zh-CN" altLang="en-US" sz="2000" dirty="0">
                <a:solidFill>
                  <a:srgbClr val="006600"/>
                </a:solidFill>
                <a:latin typeface="微软雅黑" panose="020B0503020204020204" pitchFamily="34" charset="-122"/>
                <a:ea typeface="微软雅黑" panose="020B0503020204020204" pitchFamily="34" charset="-122"/>
              </a:rPr>
              <a:t>芯片内，速度几乎与</a:t>
            </a:r>
            <a:r>
              <a:rPr lang="en-US" altLang="zh-CN" sz="2000" dirty="0">
                <a:solidFill>
                  <a:srgbClr val="006600"/>
                </a:solidFill>
                <a:latin typeface="微软雅黑" panose="020B0503020204020204" pitchFamily="34" charset="-122"/>
                <a:ea typeface="微软雅黑" panose="020B0503020204020204" pitchFamily="34" charset="-122"/>
              </a:rPr>
              <a:t>CPU</a:t>
            </a:r>
            <a:r>
              <a:rPr lang="zh-CN" altLang="en-US" sz="2000" dirty="0">
                <a:solidFill>
                  <a:srgbClr val="006600"/>
                </a:solidFill>
                <a:latin typeface="微软雅黑" panose="020B0503020204020204" pitchFamily="34" charset="-122"/>
                <a:ea typeface="微软雅黑" panose="020B0503020204020204" pitchFamily="34" charset="-122"/>
              </a:rPr>
              <a:t>一样快。</a:t>
            </a:r>
          </a:p>
          <a:p>
            <a:pPr marL="268288" indent="-268288" defTabSz="717550" eaLnBrk="1" hangingPunct="1">
              <a:lnSpc>
                <a:spcPct val="125000"/>
              </a:lnSpc>
              <a:spcBef>
                <a:spcPct val="30000"/>
              </a:spcBef>
            </a:pPr>
            <a:r>
              <a:rPr lang="zh-CN" altLang="en-US" sz="2000" dirty="0">
                <a:solidFill>
                  <a:srgbClr val="006600"/>
                </a:solidFill>
                <a:latin typeface="微软雅黑" panose="020B0503020204020204" pitchFamily="34" charset="-122"/>
                <a:ea typeface="微软雅黑" panose="020B0503020204020204" pitchFamily="34" charset="-122"/>
              </a:rPr>
              <a:t>程序运行时，</a:t>
            </a:r>
            <a:r>
              <a:rPr lang="en-US" altLang="zh-CN" sz="2000" dirty="0">
                <a:solidFill>
                  <a:srgbClr val="006600"/>
                </a:solidFill>
                <a:latin typeface="微软雅黑" panose="020B0503020204020204" pitchFamily="34" charset="-122"/>
                <a:ea typeface="微软雅黑" panose="020B0503020204020204" pitchFamily="34" charset="-122"/>
              </a:rPr>
              <a:t>CPU</a:t>
            </a:r>
            <a:r>
              <a:rPr lang="zh-CN" altLang="en-US" sz="2000" dirty="0">
                <a:solidFill>
                  <a:srgbClr val="006600"/>
                </a:solidFill>
                <a:latin typeface="微软雅黑" panose="020B0503020204020204" pitchFamily="34" charset="-122"/>
                <a:ea typeface="微软雅黑" panose="020B0503020204020204" pitchFamily="34" charset="-122"/>
              </a:rPr>
              <a:t>使用的一部分数据</a:t>
            </a:r>
            <a:r>
              <a:rPr lang="en-US" altLang="zh-CN" sz="2000" dirty="0">
                <a:solidFill>
                  <a:srgbClr val="006600"/>
                </a:solidFill>
                <a:latin typeface="微软雅黑" panose="020B0503020204020204" pitchFamily="34" charset="-122"/>
                <a:ea typeface="微软雅黑" panose="020B0503020204020204" pitchFamily="34" charset="-122"/>
              </a:rPr>
              <a:t>/</a:t>
            </a:r>
            <a:r>
              <a:rPr lang="zh-CN" altLang="en-US" sz="2000" dirty="0">
                <a:solidFill>
                  <a:srgbClr val="006600"/>
                </a:solidFill>
                <a:latin typeface="微软雅黑" panose="020B0503020204020204" pitchFamily="34" charset="-122"/>
                <a:ea typeface="微软雅黑" panose="020B0503020204020204" pitchFamily="34" charset="-122"/>
              </a:rPr>
              <a:t>指令会预先成批拷贝在</a:t>
            </a:r>
            <a:r>
              <a:rPr lang="en-US" altLang="zh-CN" sz="2000" dirty="0">
                <a:solidFill>
                  <a:srgbClr val="006600"/>
                </a:solidFill>
                <a:latin typeface="微软雅黑" panose="020B0503020204020204" pitchFamily="34" charset="-122"/>
                <a:ea typeface="微软雅黑" panose="020B0503020204020204" pitchFamily="34" charset="-122"/>
              </a:rPr>
              <a:t>Cache</a:t>
            </a:r>
            <a:r>
              <a:rPr lang="zh-CN" altLang="en-US" sz="2000" dirty="0">
                <a:solidFill>
                  <a:srgbClr val="006600"/>
                </a:solidFill>
                <a:latin typeface="微软雅黑" panose="020B0503020204020204" pitchFamily="34" charset="-122"/>
                <a:ea typeface="微软雅黑" panose="020B0503020204020204" pitchFamily="34" charset="-122"/>
              </a:rPr>
              <a:t>中，</a:t>
            </a:r>
            <a:r>
              <a:rPr lang="en-US" altLang="zh-CN" sz="2000" dirty="0">
                <a:solidFill>
                  <a:srgbClr val="006600"/>
                </a:solidFill>
                <a:latin typeface="微软雅黑" panose="020B0503020204020204" pitchFamily="34" charset="-122"/>
                <a:ea typeface="微软雅黑" panose="020B0503020204020204" pitchFamily="34" charset="-122"/>
              </a:rPr>
              <a:t>Cache</a:t>
            </a:r>
            <a:r>
              <a:rPr lang="zh-CN" altLang="en-US" sz="2000" dirty="0">
                <a:solidFill>
                  <a:srgbClr val="006600"/>
                </a:solidFill>
                <a:latin typeface="微软雅黑" panose="020B0503020204020204" pitchFamily="34" charset="-122"/>
                <a:ea typeface="微软雅黑" panose="020B0503020204020204" pitchFamily="34" charset="-122"/>
              </a:rPr>
              <a:t>的内容是主存储器中部分内容的映象。</a:t>
            </a:r>
            <a:endParaRPr lang="en-US" altLang="zh-CN" sz="2000" dirty="0">
              <a:solidFill>
                <a:srgbClr val="006600"/>
              </a:solidFill>
              <a:latin typeface="微软雅黑" panose="020B0503020204020204" pitchFamily="34" charset="-122"/>
              <a:ea typeface="微软雅黑" panose="020B0503020204020204" pitchFamily="34" charset="-122"/>
            </a:endParaRPr>
          </a:p>
          <a:p>
            <a:pPr marL="268288" indent="-268288" defTabSz="717550" eaLnBrk="1" hangingPunct="1">
              <a:lnSpc>
                <a:spcPct val="125000"/>
              </a:lnSpc>
              <a:spcBef>
                <a:spcPct val="30000"/>
              </a:spcBef>
            </a:pPr>
            <a:r>
              <a:rPr lang="zh-CN" altLang="en-US" sz="2000" dirty="0">
                <a:solidFill>
                  <a:srgbClr val="006600"/>
                </a:solidFill>
                <a:latin typeface="微软雅黑" panose="020B0503020204020204" pitchFamily="34" charset="-122"/>
                <a:ea typeface="微软雅黑" panose="020B0503020204020204" pitchFamily="34" charset="-122"/>
              </a:rPr>
              <a:t>当</a:t>
            </a:r>
            <a:r>
              <a:rPr lang="en-US" altLang="zh-CN" sz="2000" dirty="0">
                <a:solidFill>
                  <a:srgbClr val="006600"/>
                </a:solidFill>
                <a:latin typeface="微软雅黑" panose="020B0503020204020204" pitchFamily="34" charset="-122"/>
                <a:ea typeface="微软雅黑" panose="020B0503020204020204" pitchFamily="34" charset="-122"/>
              </a:rPr>
              <a:t>CPU</a:t>
            </a:r>
            <a:r>
              <a:rPr lang="zh-CN" altLang="en-US" sz="2000" dirty="0">
                <a:solidFill>
                  <a:srgbClr val="006600"/>
                </a:solidFill>
                <a:latin typeface="微软雅黑" panose="020B0503020204020204" pitchFamily="34" charset="-122"/>
                <a:ea typeface="微软雅黑" panose="020B0503020204020204" pitchFamily="34" charset="-122"/>
              </a:rPr>
              <a:t>需要从内存读</a:t>
            </a:r>
            <a:r>
              <a:rPr lang="en-US" altLang="zh-CN" sz="2000" dirty="0">
                <a:solidFill>
                  <a:srgbClr val="006600"/>
                </a:solidFill>
                <a:latin typeface="微软雅黑" panose="020B0503020204020204" pitchFamily="34" charset="-122"/>
                <a:ea typeface="微软雅黑" panose="020B0503020204020204" pitchFamily="34" charset="-122"/>
              </a:rPr>
              <a:t>(</a:t>
            </a:r>
            <a:r>
              <a:rPr lang="zh-CN" altLang="en-US" sz="2000" dirty="0">
                <a:solidFill>
                  <a:srgbClr val="006600"/>
                </a:solidFill>
                <a:latin typeface="微软雅黑" panose="020B0503020204020204" pitchFamily="34" charset="-122"/>
                <a:ea typeface="微软雅黑" panose="020B0503020204020204" pitchFamily="34" charset="-122"/>
              </a:rPr>
              <a:t>写</a:t>
            </a:r>
            <a:r>
              <a:rPr lang="en-US" altLang="zh-CN" sz="2000" dirty="0">
                <a:solidFill>
                  <a:srgbClr val="006600"/>
                </a:solidFill>
                <a:latin typeface="微软雅黑" panose="020B0503020204020204" pitchFamily="34" charset="-122"/>
                <a:ea typeface="微软雅黑" panose="020B0503020204020204" pitchFamily="34" charset="-122"/>
              </a:rPr>
              <a:t>)</a:t>
            </a:r>
            <a:r>
              <a:rPr lang="zh-CN" altLang="en-US" sz="2000" dirty="0">
                <a:solidFill>
                  <a:srgbClr val="006600"/>
                </a:solidFill>
                <a:latin typeface="微软雅黑" panose="020B0503020204020204" pitchFamily="34" charset="-122"/>
                <a:ea typeface="微软雅黑" panose="020B0503020204020204" pitchFamily="34" charset="-122"/>
              </a:rPr>
              <a:t>数据或指令时，先检查</a:t>
            </a:r>
            <a:r>
              <a:rPr lang="en-US" altLang="zh-CN" sz="2000" dirty="0">
                <a:solidFill>
                  <a:srgbClr val="006600"/>
                </a:solidFill>
                <a:latin typeface="微软雅黑" panose="020B0503020204020204" pitchFamily="34" charset="-122"/>
                <a:ea typeface="微软雅黑" panose="020B0503020204020204" pitchFamily="34" charset="-122"/>
              </a:rPr>
              <a:t>Cache</a:t>
            </a:r>
            <a:r>
              <a:rPr lang="zh-CN" altLang="en-US" sz="2000" dirty="0">
                <a:solidFill>
                  <a:srgbClr val="006600"/>
                </a:solidFill>
                <a:latin typeface="微软雅黑" panose="020B0503020204020204" pitchFamily="34" charset="-122"/>
                <a:ea typeface="微软雅黑" panose="020B0503020204020204" pitchFamily="34" charset="-122"/>
              </a:rPr>
              <a:t>，若有就直接在</a:t>
            </a:r>
            <a:r>
              <a:rPr lang="en-US" altLang="zh-CN" sz="2000" dirty="0">
                <a:solidFill>
                  <a:srgbClr val="006600"/>
                </a:solidFill>
                <a:latin typeface="微软雅黑" panose="020B0503020204020204" pitchFamily="34" charset="-122"/>
                <a:ea typeface="微软雅黑" panose="020B0503020204020204" pitchFamily="34" charset="-122"/>
              </a:rPr>
              <a:t>Cache</a:t>
            </a:r>
            <a:r>
              <a:rPr lang="zh-CN" altLang="en-US" sz="2000" dirty="0">
                <a:solidFill>
                  <a:srgbClr val="006600"/>
                </a:solidFill>
                <a:latin typeface="微软雅黑" panose="020B0503020204020204" pitchFamily="34" charset="-122"/>
                <a:ea typeface="微软雅黑" panose="020B0503020204020204" pitchFamily="34" charset="-122"/>
              </a:rPr>
              <a:t>中读（写），而不用访问主存储器。</a:t>
            </a:r>
          </a:p>
        </p:txBody>
      </p:sp>
      <p:sp>
        <p:nvSpPr>
          <p:cNvPr id="45060" name="Rectangle 4"/>
          <p:cNvSpPr>
            <a:spLocks noChangeArrowheads="1"/>
          </p:cNvSpPr>
          <p:nvPr/>
        </p:nvSpPr>
        <p:spPr bwMode="auto">
          <a:xfrm>
            <a:off x="4662488" y="3727450"/>
            <a:ext cx="4265612" cy="2286000"/>
          </a:xfrm>
          <a:prstGeom prst="rect">
            <a:avLst/>
          </a:prstGeom>
          <a:solidFill>
            <a:srgbClr val="FF99CC"/>
          </a:solidFill>
          <a:ln w="12700">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5061" name="Rectangle 5"/>
          <p:cNvSpPr>
            <a:spLocks noChangeArrowheads="1"/>
          </p:cNvSpPr>
          <p:nvPr/>
        </p:nvSpPr>
        <p:spPr bwMode="auto">
          <a:xfrm>
            <a:off x="5194300" y="4033838"/>
            <a:ext cx="687388" cy="303212"/>
          </a:xfrm>
          <a:prstGeom prst="rect">
            <a:avLst/>
          </a:prstGeom>
          <a:solidFill>
            <a:schemeClr val="bg1"/>
          </a:solidFill>
          <a:ln w="12700">
            <a:solidFill>
              <a:schemeClr val="tx1"/>
            </a:solidFill>
            <a:miter lim="800000"/>
            <a:headEnd/>
            <a:tailEnd/>
          </a:ln>
        </p:spPr>
        <p:txBody>
          <a:bodyPr wrap="none" lIns="90083" tIns="45046" rIns="90083" bIns="45046"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sz="1700" b="1">
                <a:latin typeface="Helvetica" panose="020B0604020202020204" pitchFamily="34" charset="0"/>
                <a:ea typeface="宋体" panose="02010600030101010101" pitchFamily="2" charset="-122"/>
              </a:rPr>
              <a:t>0</a:t>
            </a:r>
          </a:p>
        </p:txBody>
      </p:sp>
      <p:sp>
        <p:nvSpPr>
          <p:cNvPr id="45062" name="Rectangle 6"/>
          <p:cNvSpPr>
            <a:spLocks noChangeArrowheads="1"/>
          </p:cNvSpPr>
          <p:nvPr/>
        </p:nvSpPr>
        <p:spPr bwMode="auto">
          <a:xfrm>
            <a:off x="6034088" y="4033838"/>
            <a:ext cx="685800" cy="303212"/>
          </a:xfrm>
          <a:prstGeom prst="rect">
            <a:avLst/>
          </a:prstGeom>
          <a:solidFill>
            <a:schemeClr val="bg1"/>
          </a:solidFill>
          <a:ln w="12700">
            <a:solidFill>
              <a:schemeClr val="tx1"/>
            </a:solidFill>
            <a:miter lim="800000"/>
            <a:headEnd/>
            <a:tailEnd/>
          </a:ln>
        </p:spPr>
        <p:txBody>
          <a:bodyPr wrap="none" lIns="90083" tIns="45046" rIns="90083" bIns="45046"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sz="1700" b="1">
                <a:latin typeface="Helvetica" panose="020B0604020202020204" pitchFamily="34" charset="0"/>
                <a:ea typeface="宋体" panose="02010600030101010101" pitchFamily="2" charset="-122"/>
              </a:rPr>
              <a:t>1</a:t>
            </a:r>
          </a:p>
        </p:txBody>
      </p:sp>
      <p:sp>
        <p:nvSpPr>
          <p:cNvPr id="45063" name="Rectangle 7"/>
          <p:cNvSpPr>
            <a:spLocks noChangeArrowheads="1"/>
          </p:cNvSpPr>
          <p:nvPr/>
        </p:nvSpPr>
        <p:spPr bwMode="auto">
          <a:xfrm>
            <a:off x="6872288" y="4033838"/>
            <a:ext cx="685800" cy="303212"/>
          </a:xfrm>
          <a:prstGeom prst="rect">
            <a:avLst/>
          </a:prstGeom>
          <a:solidFill>
            <a:schemeClr val="bg1"/>
          </a:solidFill>
          <a:ln w="12700">
            <a:solidFill>
              <a:schemeClr val="tx1"/>
            </a:solidFill>
            <a:miter lim="800000"/>
            <a:headEnd/>
            <a:tailEnd/>
          </a:ln>
        </p:spPr>
        <p:txBody>
          <a:bodyPr wrap="none" lIns="90083" tIns="45046" rIns="90083" bIns="45046"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sz="1700" b="1">
                <a:latin typeface="Helvetica" panose="020B0604020202020204" pitchFamily="34" charset="0"/>
                <a:ea typeface="宋体" panose="02010600030101010101" pitchFamily="2" charset="-122"/>
              </a:rPr>
              <a:t>2</a:t>
            </a:r>
          </a:p>
        </p:txBody>
      </p:sp>
      <p:sp>
        <p:nvSpPr>
          <p:cNvPr id="45064" name="Rectangle 8"/>
          <p:cNvSpPr>
            <a:spLocks noChangeArrowheads="1"/>
          </p:cNvSpPr>
          <p:nvPr/>
        </p:nvSpPr>
        <p:spPr bwMode="auto">
          <a:xfrm>
            <a:off x="7710488" y="4033838"/>
            <a:ext cx="685800" cy="303212"/>
          </a:xfrm>
          <a:prstGeom prst="rect">
            <a:avLst/>
          </a:prstGeom>
          <a:solidFill>
            <a:schemeClr val="bg1"/>
          </a:solidFill>
          <a:ln w="12700">
            <a:solidFill>
              <a:schemeClr val="tx1"/>
            </a:solidFill>
            <a:miter lim="800000"/>
            <a:headEnd/>
            <a:tailEnd/>
          </a:ln>
        </p:spPr>
        <p:txBody>
          <a:bodyPr wrap="none" lIns="90083" tIns="45046" rIns="90083" bIns="45046"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sz="1700" b="1">
                <a:latin typeface="Helvetica" panose="020B0604020202020204" pitchFamily="34" charset="0"/>
                <a:ea typeface="宋体" panose="02010600030101010101" pitchFamily="2" charset="-122"/>
              </a:rPr>
              <a:t>3</a:t>
            </a:r>
          </a:p>
        </p:txBody>
      </p:sp>
      <p:sp>
        <p:nvSpPr>
          <p:cNvPr id="45065" name="Rectangle 9"/>
          <p:cNvSpPr>
            <a:spLocks noChangeArrowheads="1"/>
          </p:cNvSpPr>
          <p:nvPr/>
        </p:nvSpPr>
        <p:spPr bwMode="auto">
          <a:xfrm>
            <a:off x="5194300" y="4489450"/>
            <a:ext cx="687388" cy="304800"/>
          </a:xfrm>
          <a:prstGeom prst="rect">
            <a:avLst/>
          </a:prstGeom>
          <a:solidFill>
            <a:schemeClr val="bg1"/>
          </a:solidFill>
          <a:ln w="12700">
            <a:solidFill>
              <a:schemeClr val="tx1"/>
            </a:solidFill>
            <a:miter lim="800000"/>
            <a:headEnd/>
            <a:tailEnd/>
          </a:ln>
        </p:spPr>
        <p:txBody>
          <a:bodyPr wrap="none" lIns="90083" tIns="45046" rIns="90083" bIns="45046"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sz="1700" b="1">
                <a:latin typeface="Helvetica" panose="020B0604020202020204" pitchFamily="34" charset="0"/>
                <a:ea typeface="宋体" panose="02010600030101010101" pitchFamily="2" charset="-122"/>
              </a:rPr>
              <a:t>4</a:t>
            </a:r>
          </a:p>
        </p:txBody>
      </p:sp>
      <p:sp>
        <p:nvSpPr>
          <p:cNvPr id="45066" name="Rectangle 10"/>
          <p:cNvSpPr>
            <a:spLocks noChangeArrowheads="1"/>
          </p:cNvSpPr>
          <p:nvPr/>
        </p:nvSpPr>
        <p:spPr bwMode="auto">
          <a:xfrm>
            <a:off x="6034088" y="4489450"/>
            <a:ext cx="685800" cy="304800"/>
          </a:xfrm>
          <a:prstGeom prst="rect">
            <a:avLst/>
          </a:prstGeom>
          <a:solidFill>
            <a:schemeClr val="bg1"/>
          </a:solidFill>
          <a:ln w="12700">
            <a:solidFill>
              <a:schemeClr val="tx1"/>
            </a:solidFill>
            <a:miter lim="800000"/>
            <a:headEnd/>
            <a:tailEnd/>
          </a:ln>
        </p:spPr>
        <p:txBody>
          <a:bodyPr wrap="none" lIns="90083" tIns="45046" rIns="90083" bIns="45046"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sz="1700" b="1">
                <a:latin typeface="Helvetica" panose="020B0604020202020204" pitchFamily="34" charset="0"/>
                <a:ea typeface="宋体" panose="02010600030101010101" pitchFamily="2" charset="-122"/>
              </a:rPr>
              <a:t>5</a:t>
            </a:r>
          </a:p>
        </p:txBody>
      </p:sp>
      <p:sp>
        <p:nvSpPr>
          <p:cNvPr id="45067" name="Rectangle 11"/>
          <p:cNvSpPr>
            <a:spLocks noChangeArrowheads="1"/>
          </p:cNvSpPr>
          <p:nvPr/>
        </p:nvSpPr>
        <p:spPr bwMode="auto">
          <a:xfrm>
            <a:off x="6872288" y="4489450"/>
            <a:ext cx="685800" cy="304800"/>
          </a:xfrm>
          <a:prstGeom prst="rect">
            <a:avLst/>
          </a:prstGeom>
          <a:solidFill>
            <a:schemeClr val="bg1"/>
          </a:solidFill>
          <a:ln w="12700">
            <a:solidFill>
              <a:schemeClr val="tx1"/>
            </a:solidFill>
            <a:miter lim="800000"/>
            <a:headEnd/>
            <a:tailEnd/>
          </a:ln>
        </p:spPr>
        <p:txBody>
          <a:bodyPr wrap="none" lIns="90083" tIns="45046" rIns="90083" bIns="45046"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sz="1700" b="1">
                <a:latin typeface="Helvetica" panose="020B0604020202020204" pitchFamily="34" charset="0"/>
                <a:ea typeface="宋体" panose="02010600030101010101" pitchFamily="2" charset="-122"/>
              </a:rPr>
              <a:t>6</a:t>
            </a:r>
          </a:p>
        </p:txBody>
      </p:sp>
      <p:sp>
        <p:nvSpPr>
          <p:cNvPr id="45068" name="Rectangle 12"/>
          <p:cNvSpPr>
            <a:spLocks noChangeArrowheads="1"/>
          </p:cNvSpPr>
          <p:nvPr/>
        </p:nvSpPr>
        <p:spPr bwMode="auto">
          <a:xfrm>
            <a:off x="7710488" y="4489450"/>
            <a:ext cx="685800" cy="304800"/>
          </a:xfrm>
          <a:prstGeom prst="rect">
            <a:avLst/>
          </a:prstGeom>
          <a:solidFill>
            <a:schemeClr val="bg1"/>
          </a:solidFill>
          <a:ln w="12700">
            <a:solidFill>
              <a:schemeClr val="tx1"/>
            </a:solidFill>
            <a:miter lim="800000"/>
            <a:headEnd/>
            <a:tailEnd/>
          </a:ln>
        </p:spPr>
        <p:txBody>
          <a:bodyPr wrap="none" lIns="90083" tIns="45046" rIns="90083" bIns="45046"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sz="1700" b="1">
                <a:latin typeface="Helvetica" panose="020B0604020202020204" pitchFamily="34" charset="0"/>
                <a:ea typeface="宋体" panose="02010600030101010101" pitchFamily="2" charset="-122"/>
              </a:rPr>
              <a:t>7</a:t>
            </a:r>
          </a:p>
        </p:txBody>
      </p:sp>
      <p:sp>
        <p:nvSpPr>
          <p:cNvPr id="45069" name="Rectangle 13"/>
          <p:cNvSpPr>
            <a:spLocks noChangeArrowheads="1"/>
          </p:cNvSpPr>
          <p:nvPr/>
        </p:nvSpPr>
        <p:spPr bwMode="auto">
          <a:xfrm>
            <a:off x="5194300" y="4946650"/>
            <a:ext cx="687388" cy="304800"/>
          </a:xfrm>
          <a:prstGeom prst="rect">
            <a:avLst/>
          </a:prstGeom>
          <a:solidFill>
            <a:schemeClr val="bg1"/>
          </a:solidFill>
          <a:ln w="12700">
            <a:solidFill>
              <a:schemeClr val="tx1"/>
            </a:solidFill>
            <a:miter lim="800000"/>
            <a:headEnd/>
            <a:tailEnd/>
          </a:ln>
        </p:spPr>
        <p:txBody>
          <a:bodyPr wrap="none" lIns="90083" tIns="45046" rIns="90083" bIns="45046"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sz="1700" b="1">
                <a:latin typeface="Helvetica" panose="020B0604020202020204" pitchFamily="34" charset="0"/>
                <a:ea typeface="宋体" panose="02010600030101010101" pitchFamily="2" charset="-122"/>
              </a:rPr>
              <a:t>8</a:t>
            </a:r>
          </a:p>
        </p:txBody>
      </p:sp>
      <p:sp>
        <p:nvSpPr>
          <p:cNvPr id="45070" name="Rectangle 14"/>
          <p:cNvSpPr>
            <a:spLocks noChangeArrowheads="1"/>
          </p:cNvSpPr>
          <p:nvPr/>
        </p:nvSpPr>
        <p:spPr bwMode="auto">
          <a:xfrm>
            <a:off x="6034088" y="4946650"/>
            <a:ext cx="685800" cy="304800"/>
          </a:xfrm>
          <a:prstGeom prst="rect">
            <a:avLst/>
          </a:prstGeom>
          <a:solidFill>
            <a:schemeClr val="bg1"/>
          </a:solidFill>
          <a:ln w="12700">
            <a:solidFill>
              <a:schemeClr val="tx1"/>
            </a:solidFill>
            <a:miter lim="800000"/>
            <a:headEnd/>
            <a:tailEnd/>
          </a:ln>
        </p:spPr>
        <p:txBody>
          <a:bodyPr wrap="none" lIns="90083" tIns="45046" rIns="90083" bIns="45046"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sz="1700" b="1">
                <a:latin typeface="Helvetica" panose="020B0604020202020204" pitchFamily="34" charset="0"/>
                <a:ea typeface="宋体" panose="02010600030101010101" pitchFamily="2" charset="-122"/>
              </a:rPr>
              <a:t>9</a:t>
            </a:r>
          </a:p>
        </p:txBody>
      </p:sp>
      <p:sp>
        <p:nvSpPr>
          <p:cNvPr id="45071" name="Rectangle 15"/>
          <p:cNvSpPr>
            <a:spLocks noChangeArrowheads="1"/>
          </p:cNvSpPr>
          <p:nvPr/>
        </p:nvSpPr>
        <p:spPr bwMode="auto">
          <a:xfrm>
            <a:off x="6872288" y="4946650"/>
            <a:ext cx="685800" cy="304800"/>
          </a:xfrm>
          <a:prstGeom prst="rect">
            <a:avLst/>
          </a:prstGeom>
          <a:solidFill>
            <a:schemeClr val="bg1"/>
          </a:solidFill>
          <a:ln w="12700">
            <a:solidFill>
              <a:schemeClr val="tx1"/>
            </a:solidFill>
            <a:miter lim="800000"/>
            <a:headEnd/>
            <a:tailEnd/>
          </a:ln>
        </p:spPr>
        <p:txBody>
          <a:bodyPr wrap="none" lIns="90083" tIns="45046" rIns="90083" bIns="45046"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sz="1700" b="1">
                <a:latin typeface="Helvetica" panose="020B0604020202020204" pitchFamily="34" charset="0"/>
                <a:ea typeface="宋体" panose="02010600030101010101" pitchFamily="2" charset="-122"/>
              </a:rPr>
              <a:t>10</a:t>
            </a:r>
          </a:p>
        </p:txBody>
      </p:sp>
      <p:sp>
        <p:nvSpPr>
          <p:cNvPr id="45072" name="Rectangle 16"/>
          <p:cNvSpPr>
            <a:spLocks noChangeArrowheads="1"/>
          </p:cNvSpPr>
          <p:nvPr/>
        </p:nvSpPr>
        <p:spPr bwMode="auto">
          <a:xfrm>
            <a:off x="7710488" y="4946650"/>
            <a:ext cx="685800" cy="304800"/>
          </a:xfrm>
          <a:prstGeom prst="rect">
            <a:avLst/>
          </a:prstGeom>
          <a:solidFill>
            <a:schemeClr val="bg1"/>
          </a:solidFill>
          <a:ln w="12700">
            <a:solidFill>
              <a:schemeClr val="tx1"/>
            </a:solidFill>
            <a:miter lim="800000"/>
            <a:headEnd/>
            <a:tailEnd/>
          </a:ln>
        </p:spPr>
        <p:txBody>
          <a:bodyPr wrap="none" lIns="90083" tIns="45046" rIns="90083" bIns="45046"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sz="1700" b="1">
                <a:latin typeface="Helvetica" panose="020B0604020202020204" pitchFamily="34" charset="0"/>
                <a:ea typeface="宋体" panose="02010600030101010101" pitchFamily="2" charset="-122"/>
              </a:rPr>
              <a:t>11</a:t>
            </a:r>
          </a:p>
        </p:txBody>
      </p:sp>
      <p:sp>
        <p:nvSpPr>
          <p:cNvPr id="45073" name="Rectangle 17"/>
          <p:cNvSpPr>
            <a:spLocks noChangeArrowheads="1"/>
          </p:cNvSpPr>
          <p:nvPr/>
        </p:nvSpPr>
        <p:spPr bwMode="auto">
          <a:xfrm>
            <a:off x="5194300" y="5403850"/>
            <a:ext cx="687388" cy="306388"/>
          </a:xfrm>
          <a:prstGeom prst="rect">
            <a:avLst/>
          </a:prstGeom>
          <a:solidFill>
            <a:schemeClr val="bg1"/>
          </a:solidFill>
          <a:ln w="12700">
            <a:solidFill>
              <a:schemeClr val="tx1"/>
            </a:solidFill>
            <a:miter lim="800000"/>
            <a:headEnd/>
            <a:tailEnd/>
          </a:ln>
        </p:spPr>
        <p:txBody>
          <a:bodyPr wrap="none" lIns="90083" tIns="45046" rIns="90083" bIns="45046"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sz="1700" b="1">
                <a:latin typeface="Helvetica" panose="020B0604020202020204" pitchFamily="34" charset="0"/>
                <a:ea typeface="宋体" panose="02010600030101010101" pitchFamily="2" charset="-122"/>
              </a:rPr>
              <a:t>12</a:t>
            </a:r>
          </a:p>
        </p:txBody>
      </p:sp>
      <p:sp>
        <p:nvSpPr>
          <p:cNvPr id="45074" name="Rectangle 18"/>
          <p:cNvSpPr>
            <a:spLocks noChangeArrowheads="1"/>
          </p:cNvSpPr>
          <p:nvPr/>
        </p:nvSpPr>
        <p:spPr bwMode="auto">
          <a:xfrm>
            <a:off x="6034088" y="5403850"/>
            <a:ext cx="685800" cy="306388"/>
          </a:xfrm>
          <a:prstGeom prst="rect">
            <a:avLst/>
          </a:prstGeom>
          <a:solidFill>
            <a:schemeClr val="bg1"/>
          </a:solidFill>
          <a:ln w="12700">
            <a:solidFill>
              <a:schemeClr val="tx1"/>
            </a:solidFill>
            <a:miter lim="800000"/>
            <a:headEnd/>
            <a:tailEnd/>
          </a:ln>
        </p:spPr>
        <p:txBody>
          <a:bodyPr wrap="none" lIns="90083" tIns="45046" rIns="90083" bIns="45046"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sz="1700" b="1">
                <a:latin typeface="Helvetica" panose="020B0604020202020204" pitchFamily="34" charset="0"/>
                <a:ea typeface="宋体" panose="02010600030101010101" pitchFamily="2" charset="-122"/>
              </a:rPr>
              <a:t>13</a:t>
            </a:r>
          </a:p>
        </p:txBody>
      </p:sp>
      <p:sp>
        <p:nvSpPr>
          <p:cNvPr id="45075" name="Rectangle 19"/>
          <p:cNvSpPr>
            <a:spLocks noChangeArrowheads="1"/>
          </p:cNvSpPr>
          <p:nvPr/>
        </p:nvSpPr>
        <p:spPr bwMode="auto">
          <a:xfrm>
            <a:off x="6872288" y="5403850"/>
            <a:ext cx="685800" cy="306388"/>
          </a:xfrm>
          <a:prstGeom prst="rect">
            <a:avLst/>
          </a:prstGeom>
          <a:solidFill>
            <a:schemeClr val="bg1"/>
          </a:solidFill>
          <a:ln w="12700">
            <a:solidFill>
              <a:schemeClr val="tx1"/>
            </a:solidFill>
            <a:miter lim="800000"/>
            <a:headEnd/>
            <a:tailEnd/>
          </a:ln>
        </p:spPr>
        <p:txBody>
          <a:bodyPr wrap="none" lIns="90083" tIns="45046" rIns="90083" bIns="45046"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sz="1700" b="1">
                <a:latin typeface="Helvetica" panose="020B0604020202020204" pitchFamily="34" charset="0"/>
                <a:ea typeface="宋体" panose="02010600030101010101" pitchFamily="2" charset="-122"/>
              </a:rPr>
              <a:t>14</a:t>
            </a:r>
          </a:p>
        </p:txBody>
      </p:sp>
      <p:sp>
        <p:nvSpPr>
          <p:cNvPr id="45076" name="Rectangle 20"/>
          <p:cNvSpPr>
            <a:spLocks noChangeArrowheads="1"/>
          </p:cNvSpPr>
          <p:nvPr/>
        </p:nvSpPr>
        <p:spPr bwMode="auto">
          <a:xfrm>
            <a:off x="7710488" y="5403850"/>
            <a:ext cx="685800" cy="306388"/>
          </a:xfrm>
          <a:prstGeom prst="rect">
            <a:avLst/>
          </a:prstGeom>
          <a:solidFill>
            <a:schemeClr val="bg1"/>
          </a:solidFill>
          <a:ln w="12700">
            <a:solidFill>
              <a:schemeClr val="tx1"/>
            </a:solidFill>
            <a:miter lim="800000"/>
            <a:headEnd/>
            <a:tailEnd/>
          </a:ln>
        </p:spPr>
        <p:txBody>
          <a:bodyPr wrap="none" lIns="90083" tIns="45046" rIns="90083" bIns="45046"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sz="1700" b="1">
                <a:latin typeface="Helvetica" panose="020B0604020202020204" pitchFamily="34" charset="0"/>
                <a:ea typeface="宋体" panose="02010600030101010101" pitchFamily="2" charset="-122"/>
              </a:rPr>
              <a:t>15</a:t>
            </a:r>
          </a:p>
        </p:txBody>
      </p:sp>
      <p:sp>
        <p:nvSpPr>
          <p:cNvPr id="45077" name="Rectangle 21"/>
          <p:cNvSpPr>
            <a:spLocks noChangeArrowheads="1"/>
          </p:cNvSpPr>
          <p:nvPr/>
        </p:nvSpPr>
        <p:spPr bwMode="auto">
          <a:xfrm>
            <a:off x="5040313" y="1470025"/>
            <a:ext cx="3579812" cy="609600"/>
          </a:xfrm>
          <a:prstGeom prst="rect">
            <a:avLst/>
          </a:prstGeom>
          <a:solidFill>
            <a:srgbClr val="FF99CC"/>
          </a:solidFill>
          <a:ln w="12700">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5078" name="Rectangle 22"/>
          <p:cNvSpPr>
            <a:spLocks noChangeArrowheads="1"/>
          </p:cNvSpPr>
          <p:nvPr/>
        </p:nvSpPr>
        <p:spPr bwMode="auto">
          <a:xfrm>
            <a:off x="5180013" y="1614488"/>
            <a:ext cx="685800" cy="306387"/>
          </a:xfrm>
          <a:prstGeom prst="rect">
            <a:avLst/>
          </a:prstGeom>
          <a:solidFill>
            <a:schemeClr val="bg1"/>
          </a:solidFill>
          <a:ln w="12700">
            <a:solidFill>
              <a:schemeClr val="tx1"/>
            </a:solidFill>
            <a:miter lim="800000"/>
            <a:headEnd/>
            <a:tailEnd/>
          </a:ln>
        </p:spPr>
        <p:txBody>
          <a:bodyPr wrap="none" lIns="90083" tIns="45046" rIns="90083" bIns="45046"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sz="1700" b="1">
                <a:latin typeface="Helvetica" panose="020B0604020202020204" pitchFamily="34" charset="0"/>
                <a:ea typeface="宋体" panose="02010600030101010101" pitchFamily="2" charset="-122"/>
              </a:rPr>
              <a:t>8</a:t>
            </a:r>
          </a:p>
        </p:txBody>
      </p:sp>
      <p:sp>
        <p:nvSpPr>
          <p:cNvPr id="45079" name="Rectangle 23"/>
          <p:cNvSpPr>
            <a:spLocks noChangeArrowheads="1"/>
          </p:cNvSpPr>
          <p:nvPr/>
        </p:nvSpPr>
        <p:spPr bwMode="auto">
          <a:xfrm>
            <a:off x="6029325" y="1624013"/>
            <a:ext cx="684213" cy="304800"/>
          </a:xfrm>
          <a:prstGeom prst="rect">
            <a:avLst/>
          </a:prstGeom>
          <a:solidFill>
            <a:schemeClr val="bg1"/>
          </a:solidFill>
          <a:ln w="12700">
            <a:solidFill>
              <a:schemeClr val="tx1"/>
            </a:solidFill>
            <a:miter lim="800000"/>
            <a:headEnd/>
            <a:tailEnd/>
          </a:ln>
        </p:spPr>
        <p:txBody>
          <a:bodyPr wrap="none" lIns="90083" tIns="45046" rIns="90083" bIns="45046"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sz="1700" b="1">
                <a:latin typeface="Helvetica" panose="020B0604020202020204" pitchFamily="34" charset="0"/>
                <a:ea typeface="宋体" panose="02010600030101010101" pitchFamily="2" charset="-122"/>
              </a:rPr>
              <a:t>9</a:t>
            </a:r>
          </a:p>
        </p:txBody>
      </p:sp>
      <p:sp>
        <p:nvSpPr>
          <p:cNvPr id="45080" name="Rectangle 24"/>
          <p:cNvSpPr>
            <a:spLocks noChangeArrowheads="1"/>
          </p:cNvSpPr>
          <p:nvPr/>
        </p:nvSpPr>
        <p:spPr bwMode="auto">
          <a:xfrm>
            <a:off x="6867525" y="1624013"/>
            <a:ext cx="684213" cy="304800"/>
          </a:xfrm>
          <a:prstGeom prst="rect">
            <a:avLst/>
          </a:prstGeom>
          <a:solidFill>
            <a:schemeClr val="bg1"/>
          </a:solidFill>
          <a:ln w="12700">
            <a:solidFill>
              <a:schemeClr val="tx1"/>
            </a:solidFill>
            <a:miter lim="800000"/>
            <a:headEnd/>
            <a:tailEnd/>
          </a:ln>
        </p:spPr>
        <p:txBody>
          <a:bodyPr wrap="none" lIns="90083" tIns="45046" rIns="90083" bIns="45046"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sz="1700" b="1">
                <a:latin typeface="Helvetica" panose="020B0604020202020204" pitchFamily="34" charset="0"/>
                <a:ea typeface="宋体" panose="02010600030101010101" pitchFamily="2" charset="-122"/>
              </a:rPr>
              <a:t>14</a:t>
            </a:r>
          </a:p>
        </p:txBody>
      </p:sp>
      <p:sp>
        <p:nvSpPr>
          <p:cNvPr id="45081" name="Rectangle 25"/>
          <p:cNvSpPr>
            <a:spLocks noChangeArrowheads="1"/>
          </p:cNvSpPr>
          <p:nvPr/>
        </p:nvSpPr>
        <p:spPr bwMode="auto">
          <a:xfrm>
            <a:off x="7705725" y="1624013"/>
            <a:ext cx="685800" cy="304800"/>
          </a:xfrm>
          <a:prstGeom prst="rect">
            <a:avLst/>
          </a:prstGeom>
          <a:solidFill>
            <a:schemeClr val="bg1"/>
          </a:solidFill>
          <a:ln w="12700">
            <a:solidFill>
              <a:schemeClr val="tx1"/>
            </a:solidFill>
            <a:miter lim="800000"/>
            <a:headEnd/>
            <a:tailEnd/>
          </a:ln>
        </p:spPr>
        <p:txBody>
          <a:bodyPr wrap="none" lIns="90083" tIns="45046" rIns="90083" bIns="45046"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sz="1700" b="1">
                <a:latin typeface="Helvetica" panose="020B0604020202020204" pitchFamily="34" charset="0"/>
                <a:ea typeface="宋体" panose="02010600030101010101" pitchFamily="2" charset="-122"/>
              </a:rPr>
              <a:t>3</a:t>
            </a:r>
          </a:p>
        </p:txBody>
      </p:sp>
      <p:sp>
        <p:nvSpPr>
          <p:cNvPr id="572442" name="Rectangle 26"/>
          <p:cNvSpPr>
            <a:spLocks noChangeArrowheads="1"/>
          </p:cNvSpPr>
          <p:nvPr/>
        </p:nvSpPr>
        <p:spPr bwMode="auto">
          <a:xfrm>
            <a:off x="5197475" y="4489450"/>
            <a:ext cx="685800" cy="304800"/>
          </a:xfrm>
          <a:prstGeom prst="rect">
            <a:avLst/>
          </a:prstGeom>
          <a:solidFill>
            <a:srgbClr val="00FFFF"/>
          </a:solidFill>
          <a:ln w="12700">
            <a:solidFill>
              <a:schemeClr val="tx1"/>
            </a:solidFill>
            <a:miter lim="800000"/>
            <a:headEnd/>
            <a:tailEnd/>
          </a:ln>
        </p:spPr>
        <p:txBody>
          <a:bodyPr wrap="none" lIns="90083" tIns="45046" rIns="90083" bIns="45046"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sz="1700" b="1">
                <a:latin typeface="Helvetica" panose="020B0604020202020204" pitchFamily="34" charset="0"/>
                <a:ea typeface="宋体" panose="02010600030101010101" pitchFamily="2" charset="-122"/>
              </a:rPr>
              <a:t>4</a:t>
            </a:r>
          </a:p>
        </p:txBody>
      </p:sp>
      <p:sp>
        <p:nvSpPr>
          <p:cNvPr id="572443" name="Rectangle 27"/>
          <p:cNvSpPr>
            <a:spLocks noChangeArrowheads="1"/>
          </p:cNvSpPr>
          <p:nvPr/>
        </p:nvSpPr>
        <p:spPr bwMode="auto">
          <a:xfrm>
            <a:off x="6024563" y="2490788"/>
            <a:ext cx="685800" cy="306387"/>
          </a:xfrm>
          <a:prstGeom prst="rect">
            <a:avLst/>
          </a:prstGeom>
          <a:solidFill>
            <a:srgbClr val="00FFFF"/>
          </a:solidFill>
          <a:ln w="12700">
            <a:solidFill>
              <a:schemeClr val="tx1"/>
            </a:solidFill>
            <a:miter lim="800000"/>
            <a:headEnd/>
            <a:tailEnd/>
          </a:ln>
        </p:spPr>
        <p:txBody>
          <a:bodyPr wrap="none" lIns="90083" tIns="45046" rIns="90083" bIns="45046"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sz="1700" b="1">
                <a:latin typeface="Helvetica" panose="020B0604020202020204" pitchFamily="34" charset="0"/>
                <a:ea typeface="宋体" panose="02010600030101010101" pitchFamily="2" charset="-122"/>
              </a:rPr>
              <a:t>4</a:t>
            </a:r>
          </a:p>
        </p:txBody>
      </p:sp>
      <p:sp>
        <p:nvSpPr>
          <p:cNvPr id="572444" name="Rectangle 28"/>
          <p:cNvSpPr>
            <a:spLocks noChangeArrowheads="1"/>
          </p:cNvSpPr>
          <p:nvPr/>
        </p:nvSpPr>
        <p:spPr bwMode="auto">
          <a:xfrm>
            <a:off x="5168900" y="1619250"/>
            <a:ext cx="684213" cy="304800"/>
          </a:xfrm>
          <a:prstGeom prst="rect">
            <a:avLst/>
          </a:prstGeom>
          <a:solidFill>
            <a:srgbClr val="00FFFF"/>
          </a:solidFill>
          <a:ln w="12700">
            <a:solidFill>
              <a:schemeClr val="tx1"/>
            </a:solidFill>
            <a:miter lim="800000"/>
            <a:headEnd/>
            <a:tailEnd/>
          </a:ln>
        </p:spPr>
        <p:txBody>
          <a:bodyPr wrap="none" lIns="90083" tIns="45046" rIns="90083" bIns="45046"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sz="1700" b="1">
                <a:latin typeface="Helvetica" panose="020B0604020202020204" pitchFamily="34" charset="0"/>
                <a:ea typeface="宋体" panose="02010600030101010101" pitchFamily="2" charset="-122"/>
              </a:rPr>
              <a:t>4</a:t>
            </a:r>
          </a:p>
        </p:txBody>
      </p:sp>
      <p:sp>
        <p:nvSpPr>
          <p:cNvPr id="572445" name="Rectangle 29"/>
          <p:cNvSpPr>
            <a:spLocks noChangeArrowheads="1"/>
          </p:cNvSpPr>
          <p:nvPr/>
        </p:nvSpPr>
        <p:spPr bwMode="auto">
          <a:xfrm>
            <a:off x="6864350" y="1628775"/>
            <a:ext cx="685800" cy="306388"/>
          </a:xfrm>
          <a:prstGeom prst="rect">
            <a:avLst/>
          </a:prstGeom>
          <a:solidFill>
            <a:srgbClr val="FFFF00"/>
          </a:solidFill>
          <a:ln w="12700">
            <a:solidFill>
              <a:schemeClr val="tx1"/>
            </a:solidFill>
            <a:miter lim="800000"/>
            <a:headEnd/>
            <a:tailEnd/>
          </a:ln>
        </p:spPr>
        <p:txBody>
          <a:bodyPr wrap="none" lIns="90083" tIns="45046" rIns="90083" bIns="45046"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sz="1700" b="1">
                <a:latin typeface="Helvetica" panose="020B0604020202020204" pitchFamily="34" charset="0"/>
                <a:ea typeface="宋体" panose="02010600030101010101" pitchFamily="2" charset="-122"/>
              </a:rPr>
              <a:t>10</a:t>
            </a:r>
          </a:p>
        </p:txBody>
      </p:sp>
      <p:sp>
        <p:nvSpPr>
          <p:cNvPr id="572446" name="Rectangle 30"/>
          <p:cNvSpPr>
            <a:spLocks noChangeArrowheads="1"/>
          </p:cNvSpPr>
          <p:nvPr/>
        </p:nvSpPr>
        <p:spPr bwMode="auto">
          <a:xfrm>
            <a:off x="6019800" y="2495550"/>
            <a:ext cx="684213" cy="303213"/>
          </a:xfrm>
          <a:prstGeom prst="rect">
            <a:avLst/>
          </a:prstGeom>
          <a:solidFill>
            <a:srgbClr val="FFFF00"/>
          </a:solidFill>
          <a:ln w="12700">
            <a:solidFill>
              <a:schemeClr val="tx1"/>
            </a:solidFill>
            <a:miter lim="800000"/>
            <a:headEnd/>
            <a:tailEnd/>
          </a:ln>
        </p:spPr>
        <p:txBody>
          <a:bodyPr wrap="none" lIns="90083" tIns="45046" rIns="90083" bIns="45046"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sz="1700" b="1">
                <a:latin typeface="Helvetica" panose="020B0604020202020204" pitchFamily="34" charset="0"/>
                <a:ea typeface="宋体" panose="02010600030101010101" pitchFamily="2" charset="-122"/>
              </a:rPr>
              <a:t>10</a:t>
            </a:r>
          </a:p>
        </p:txBody>
      </p:sp>
      <p:sp>
        <p:nvSpPr>
          <p:cNvPr id="572447" name="Rectangle 31"/>
          <p:cNvSpPr>
            <a:spLocks noChangeArrowheads="1"/>
          </p:cNvSpPr>
          <p:nvPr/>
        </p:nvSpPr>
        <p:spPr bwMode="auto">
          <a:xfrm>
            <a:off x="6872288" y="4946650"/>
            <a:ext cx="684212" cy="304800"/>
          </a:xfrm>
          <a:prstGeom prst="rect">
            <a:avLst/>
          </a:prstGeom>
          <a:solidFill>
            <a:srgbClr val="FFFF00"/>
          </a:solidFill>
          <a:ln w="12700">
            <a:solidFill>
              <a:schemeClr val="tx1"/>
            </a:solidFill>
            <a:miter lim="800000"/>
            <a:headEnd/>
            <a:tailEnd/>
          </a:ln>
        </p:spPr>
        <p:txBody>
          <a:bodyPr wrap="none" lIns="90083" tIns="45046" rIns="90083" bIns="45046"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sz="1700" b="1">
                <a:latin typeface="Helvetica" panose="020B0604020202020204" pitchFamily="34" charset="0"/>
                <a:ea typeface="宋体" panose="02010600030101010101" pitchFamily="2" charset="-122"/>
              </a:rPr>
              <a:t>10</a:t>
            </a:r>
          </a:p>
        </p:txBody>
      </p:sp>
      <p:sp>
        <p:nvSpPr>
          <p:cNvPr id="45088" name="Line 32"/>
          <p:cNvSpPr>
            <a:spLocks noChangeShapeType="1"/>
          </p:cNvSpPr>
          <p:nvPr/>
        </p:nvSpPr>
        <p:spPr bwMode="auto">
          <a:xfrm>
            <a:off x="6777038" y="2079625"/>
            <a:ext cx="0" cy="1619250"/>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2449" name="Text Box 33"/>
          <p:cNvSpPr txBox="1">
            <a:spLocks noChangeArrowheads="1"/>
          </p:cNvSpPr>
          <p:nvPr/>
        </p:nvSpPr>
        <p:spPr bwMode="auto">
          <a:xfrm>
            <a:off x="6867525" y="2259013"/>
            <a:ext cx="1665288" cy="100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83" tIns="45046" rIns="90083" bIns="45046"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zh-CN" altLang="en-US" sz="2000" b="1">
                <a:ea typeface="黑体" panose="02010609060101010101" pitchFamily="49" charset="-122"/>
              </a:rPr>
              <a:t>主存中的信息按</a:t>
            </a:r>
            <a:r>
              <a:rPr lang="zh-CN" altLang="en-US" sz="2000" b="1">
                <a:solidFill>
                  <a:srgbClr val="FF0000"/>
                </a:solidFill>
                <a:ea typeface="黑体" panose="02010609060101010101" pitchFamily="49" charset="-122"/>
              </a:rPr>
              <a:t>“块”</a:t>
            </a:r>
            <a:r>
              <a:rPr lang="zh-CN" altLang="en-US" sz="2000" b="1">
                <a:ea typeface="黑体" panose="02010609060101010101" pitchFamily="49" charset="-122"/>
              </a:rPr>
              <a:t>送到</a:t>
            </a:r>
            <a:r>
              <a:rPr lang="en-US" altLang="zh-CN" sz="2000" b="1">
                <a:ea typeface="黑体" panose="02010609060101010101" pitchFamily="49" charset="-122"/>
              </a:rPr>
              <a:t>Cache</a:t>
            </a:r>
            <a:r>
              <a:rPr lang="zh-CN" altLang="en-US" sz="2000" b="1">
                <a:ea typeface="黑体" panose="02010609060101010101" pitchFamily="49" charset="-122"/>
              </a:rPr>
              <a:t>中</a:t>
            </a:r>
          </a:p>
        </p:txBody>
      </p:sp>
      <p:sp>
        <p:nvSpPr>
          <p:cNvPr id="45090" name="Text Box 34"/>
          <p:cNvSpPr txBox="1">
            <a:spLocks noChangeArrowheads="1"/>
          </p:cNvSpPr>
          <p:nvPr/>
        </p:nvSpPr>
        <p:spPr bwMode="auto">
          <a:xfrm>
            <a:off x="7261225" y="1149350"/>
            <a:ext cx="17113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83" tIns="45046" rIns="90083" bIns="45046"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2000" b="1">
                <a:solidFill>
                  <a:schemeClr val="accent2"/>
                </a:solidFill>
                <a:ea typeface="黑体" panose="02010609060101010101" pitchFamily="49" charset="-122"/>
              </a:rPr>
              <a:t>Cache</a:t>
            </a:r>
            <a:r>
              <a:rPr lang="zh-CN" altLang="en-US" sz="2000" b="1">
                <a:solidFill>
                  <a:schemeClr val="accent2"/>
                </a:solidFill>
                <a:ea typeface="黑体" panose="02010609060101010101" pitchFamily="49" charset="-122"/>
              </a:rPr>
              <a:t>存储器</a:t>
            </a:r>
          </a:p>
        </p:txBody>
      </p:sp>
      <p:sp>
        <p:nvSpPr>
          <p:cNvPr id="45091" name="Text Box 35"/>
          <p:cNvSpPr txBox="1">
            <a:spLocks noChangeArrowheads="1"/>
          </p:cNvSpPr>
          <p:nvPr/>
        </p:nvSpPr>
        <p:spPr bwMode="auto">
          <a:xfrm>
            <a:off x="4895850" y="3316288"/>
            <a:ext cx="12033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83" tIns="45046" rIns="90083" bIns="45046"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zh-CN" altLang="en-US" sz="2000" b="1">
                <a:solidFill>
                  <a:schemeClr val="accent2"/>
                </a:solidFill>
                <a:latin typeface="Helvetica" panose="020B0604020202020204" pitchFamily="34" charset="0"/>
                <a:ea typeface="黑体" panose="02010609060101010101" pitchFamily="49" charset="-122"/>
              </a:rPr>
              <a:t>主存储器</a:t>
            </a:r>
          </a:p>
        </p:txBody>
      </p:sp>
      <p:sp>
        <p:nvSpPr>
          <p:cNvPr id="572453" name="Text Box 37"/>
          <p:cNvSpPr txBox="1">
            <a:spLocks noChangeArrowheads="1"/>
          </p:cNvSpPr>
          <p:nvPr/>
        </p:nvSpPr>
        <p:spPr bwMode="auto">
          <a:xfrm>
            <a:off x="4797425" y="908050"/>
            <a:ext cx="287020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200" b="1">
                <a:solidFill>
                  <a:srgbClr val="FF0000"/>
                </a:solidFill>
                <a:ea typeface="黑体" panose="02010609060101010101" pitchFamily="49" charset="-122"/>
              </a:rPr>
              <a:t>数据访问过程：</a:t>
            </a:r>
          </a:p>
        </p:txBody>
      </p:sp>
      <p:sp>
        <p:nvSpPr>
          <p:cNvPr id="45093" name="Text Box 37"/>
          <p:cNvSpPr txBox="1">
            <a:spLocks noChangeArrowheads="1"/>
          </p:cNvSpPr>
          <p:nvPr/>
        </p:nvSpPr>
        <p:spPr bwMode="auto">
          <a:xfrm>
            <a:off x="3402013" y="6173788"/>
            <a:ext cx="1260475"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000" b="1">
                <a:solidFill>
                  <a:srgbClr val="FF0000"/>
                </a:solidFill>
                <a:latin typeface="微软雅黑" panose="020B0503020204020204" pitchFamily="34" charset="-122"/>
                <a:ea typeface="微软雅黑" panose="020B0503020204020204" pitchFamily="34" charset="-122"/>
              </a:rPr>
              <a:t>块（</a:t>
            </a:r>
            <a:r>
              <a:rPr kumimoji="1" lang="en-US" altLang="zh-CN" sz="2000" b="1">
                <a:solidFill>
                  <a:srgbClr val="FF0000"/>
                </a:solidFill>
                <a:latin typeface="微软雅黑" panose="020B0503020204020204" pitchFamily="34" charset="-122"/>
                <a:ea typeface="微软雅黑" panose="020B0503020204020204" pitchFamily="34" charset="-122"/>
              </a:rPr>
              <a:t>Block</a:t>
            </a:r>
            <a:r>
              <a:rPr kumimoji="1" lang="zh-CN" altLang="en-US" sz="2000" b="1">
                <a:solidFill>
                  <a:srgbClr val="FF0000"/>
                </a:solidFill>
                <a:latin typeface="微软雅黑" panose="020B0503020204020204" pitchFamily="34" charset="-122"/>
                <a:ea typeface="微软雅黑" panose="020B0503020204020204" pitchFamily="34" charset="-122"/>
              </a:rPr>
              <a:t>）</a:t>
            </a:r>
          </a:p>
        </p:txBody>
      </p:sp>
      <p:sp>
        <p:nvSpPr>
          <p:cNvPr id="45094" name="Line 38"/>
          <p:cNvSpPr>
            <a:spLocks noChangeShapeType="1"/>
          </p:cNvSpPr>
          <p:nvPr/>
        </p:nvSpPr>
        <p:spPr bwMode="auto">
          <a:xfrm flipV="1">
            <a:off x="4392613" y="5634038"/>
            <a:ext cx="765175" cy="49530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endParaRPr lang="zh-CN" altLang="en-US"/>
          </a:p>
        </p:txBody>
      </p:sp>
      <p:sp>
        <p:nvSpPr>
          <p:cNvPr id="45095" name="灯片编号占位符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BE268948-A30B-4CE2-92ED-C7B7F1221F08}" type="slidenum">
              <a:rPr lang="zh-CN" altLang="en-US" sz="1200" smtClean="0">
                <a:solidFill>
                  <a:srgbClr val="898989"/>
                </a:solidFill>
              </a:rPr>
              <a:pPr/>
              <a:t>36</a:t>
            </a:fld>
            <a:endParaRPr lang="zh-CN" altLang="en-US" sz="1200">
              <a:solidFill>
                <a:srgbClr val="898989"/>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72419">
                                            <p:txEl>
                                              <p:pRg st="0" end="0"/>
                                            </p:txEl>
                                          </p:spTgt>
                                        </p:tgtEl>
                                        <p:attrNameLst>
                                          <p:attrName>style.visibility</p:attrName>
                                        </p:attrNameLst>
                                      </p:cBhvr>
                                      <p:to>
                                        <p:strVal val="visible"/>
                                      </p:to>
                                    </p:set>
                                    <p:animEffect transition="in" filter="blinds(horizontal)">
                                      <p:cBhvr>
                                        <p:cTn id="7" dur="500"/>
                                        <p:tgtEl>
                                          <p:spTgt spid="57241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72419">
                                            <p:txEl>
                                              <p:pRg st="1" end="1"/>
                                            </p:txEl>
                                          </p:spTgt>
                                        </p:tgtEl>
                                        <p:attrNameLst>
                                          <p:attrName>style.visibility</p:attrName>
                                        </p:attrNameLst>
                                      </p:cBhvr>
                                      <p:to>
                                        <p:strVal val="visible"/>
                                      </p:to>
                                    </p:set>
                                    <p:animEffect transition="in" filter="blinds(horizontal)">
                                      <p:cBhvr>
                                        <p:cTn id="12" dur="500"/>
                                        <p:tgtEl>
                                          <p:spTgt spid="57241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72419">
                                            <p:txEl>
                                              <p:pRg st="2" end="2"/>
                                            </p:txEl>
                                          </p:spTgt>
                                        </p:tgtEl>
                                        <p:attrNameLst>
                                          <p:attrName>style.visibility</p:attrName>
                                        </p:attrNameLst>
                                      </p:cBhvr>
                                      <p:to>
                                        <p:strVal val="visible"/>
                                      </p:to>
                                    </p:set>
                                    <p:animEffect transition="in" filter="blinds(horizontal)">
                                      <p:cBhvr>
                                        <p:cTn id="17" dur="500"/>
                                        <p:tgtEl>
                                          <p:spTgt spid="57241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572419">
                                            <p:txEl>
                                              <p:pRg st="3" end="3"/>
                                            </p:txEl>
                                          </p:spTgt>
                                        </p:tgtEl>
                                        <p:attrNameLst>
                                          <p:attrName>style.visibility</p:attrName>
                                        </p:attrNameLst>
                                      </p:cBhvr>
                                      <p:to>
                                        <p:strVal val="visible"/>
                                      </p:to>
                                    </p:set>
                                    <p:animEffect transition="in" filter="blinds(horizontal)">
                                      <p:cBhvr>
                                        <p:cTn id="22" dur="500"/>
                                        <p:tgtEl>
                                          <p:spTgt spid="57241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72453"/>
                                        </p:tgtEl>
                                        <p:attrNameLst>
                                          <p:attrName>style.visibility</p:attrName>
                                        </p:attrNameLst>
                                      </p:cBhvr>
                                      <p:to>
                                        <p:strVal val="visible"/>
                                      </p:to>
                                    </p:set>
                                    <p:animEffect transition="in" filter="blinds(horizontal)">
                                      <p:cBhvr>
                                        <p:cTn id="27" dur="500"/>
                                        <p:tgtEl>
                                          <p:spTgt spid="57245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grpId="0" nodeType="clickEffect">
                                  <p:stCondLst>
                                    <p:cond delay="0"/>
                                  </p:stCondLst>
                                  <p:childTnLst>
                                    <p:set>
                                      <p:cBhvr>
                                        <p:cTn id="31" dur="1" fill="hold">
                                          <p:stCondLst>
                                            <p:cond delay="499"/>
                                          </p:stCondLst>
                                        </p:cTn>
                                        <p:tgtEl>
                                          <p:spTgt spid="572442"/>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572449"/>
                                        </p:tgtEl>
                                        <p:attrNameLst>
                                          <p:attrName>style.visibility</p:attrName>
                                        </p:attrNameLst>
                                      </p:cBhvr>
                                      <p:to>
                                        <p:strVal val="visible"/>
                                      </p:to>
                                    </p:set>
                                    <p:animEffect transition="in" filter="blinds(horizontal)">
                                      <p:cBhvr>
                                        <p:cTn id="36" dur="500"/>
                                        <p:tgtEl>
                                          <p:spTgt spid="572449"/>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499"/>
                                          </p:stCondLst>
                                        </p:cTn>
                                        <p:tgtEl>
                                          <p:spTgt spid="572443"/>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499"/>
                                          </p:stCondLst>
                                        </p:cTn>
                                        <p:tgtEl>
                                          <p:spTgt spid="572444"/>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499"/>
                                          </p:stCondLst>
                                        </p:cTn>
                                        <p:tgtEl>
                                          <p:spTgt spid="572447"/>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grpId="0" nodeType="clickEffect">
                                  <p:stCondLst>
                                    <p:cond delay="0"/>
                                  </p:stCondLst>
                                  <p:childTnLst>
                                    <p:set>
                                      <p:cBhvr>
                                        <p:cTn id="52" dur="1" fill="hold">
                                          <p:stCondLst>
                                            <p:cond delay="499"/>
                                          </p:stCondLst>
                                        </p:cTn>
                                        <p:tgtEl>
                                          <p:spTgt spid="572446"/>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grpId="0" nodeType="clickEffect">
                                  <p:stCondLst>
                                    <p:cond delay="0"/>
                                  </p:stCondLst>
                                  <p:childTnLst>
                                    <p:set>
                                      <p:cBhvr>
                                        <p:cTn id="56" dur="1" fill="hold">
                                          <p:stCondLst>
                                            <p:cond delay="499"/>
                                          </p:stCondLst>
                                        </p:cTn>
                                        <p:tgtEl>
                                          <p:spTgt spid="5724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2442" grpId="0" animBg="1" autoUpdateAnimBg="0"/>
      <p:bldP spid="572443" grpId="0" animBg="1" autoUpdateAnimBg="0"/>
      <p:bldP spid="572444" grpId="0" animBg="1" autoUpdateAnimBg="0"/>
      <p:bldP spid="572445" grpId="0" animBg="1" autoUpdateAnimBg="0"/>
      <p:bldP spid="572446" grpId="0" animBg="1" autoUpdateAnimBg="0"/>
      <p:bldP spid="572447" grpId="0" animBg="1" autoUpdateAnimBg="0"/>
      <p:bldP spid="572449" grpId="0"/>
      <p:bldP spid="572453"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D12C5C83-4E62-43E6-BD68-D1A5A82064C8}"/>
              </a:ext>
            </a:extLst>
          </p:cNvPr>
          <p:cNvSpPr>
            <a:spLocks noGrp="1"/>
          </p:cNvSpPr>
          <p:nvPr>
            <p:ph type="sldNum" sz="quarter" idx="10"/>
          </p:nvPr>
        </p:nvSpPr>
        <p:spPr/>
        <p:txBody>
          <a:bodyPr/>
          <a:lstStyle/>
          <a:p>
            <a:pPr>
              <a:defRPr/>
            </a:pPr>
            <a:fld id="{E5695708-78D6-49FC-AD1D-A92B2AA36AF2}" type="slidenum">
              <a:rPr lang="zh-CN" altLang="en-US" smtClean="0"/>
              <a:pPr>
                <a:defRPr/>
              </a:pPr>
              <a:t>37</a:t>
            </a:fld>
            <a:endParaRPr lang="zh-CN" altLang="en-US"/>
          </a:p>
        </p:txBody>
      </p:sp>
      <p:sp>
        <p:nvSpPr>
          <p:cNvPr id="3" name="矩形: 圆角 2">
            <a:extLst>
              <a:ext uri="{FF2B5EF4-FFF2-40B4-BE49-F238E27FC236}">
                <a16:creationId xmlns:a16="http://schemas.microsoft.com/office/drawing/2014/main" id="{5BEE33FF-0E82-406D-8568-7EB6A7C51801}"/>
              </a:ext>
            </a:extLst>
          </p:cNvPr>
          <p:cNvSpPr/>
          <p:nvPr/>
        </p:nvSpPr>
        <p:spPr bwMode="auto">
          <a:xfrm>
            <a:off x="3178204" y="1029810"/>
            <a:ext cx="683582" cy="372862"/>
          </a:xfrm>
          <a:prstGeom prst="roundRect">
            <a:avLst/>
          </a:prstGeom>
          <a:noFill/>
          <a:ln w="28575" cap="flat" cmpd="sng" algn="ctr">
            <a:solidFill>
              <a:schemeClr val="tx1"/>
            </a:solidFill>
            <a:prstDash val="solid"/>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zh-CN" altLang="en-US" dirty="0"/>
              <a:t>开始</a:t>
            </a:r>
            <a:endParaRPr kumimoji="0" lang="zh-CN" altLang="en-US" sz="1600" b="0" i="0" u="none" strike="noStrike" cap="none" normalizeH="0" baseline="0" dirty="0">
              <a:ln>
                <a:noFill/>
              </a:ln>
              <a:solidFill>
                <a:schemeClr val="tx1"/>
              </a:solidFill>
              <a:effectLst/>
              <a:latin typeface="Arial" panose="020B0604020202020204" pitchFamily="34" charset="0"/>
            </a:endParaRPr>
          </a:p>
        </p:txBody>
      </p:sp>
      <p:cxnSp>
        <p:nvCxnSpPr>
          <p:cNvPr id="10" name="直接箭头连接符 9">
            <a:extLst>
              <a:ext uri="{FF2B5EF4-FFF2-40B4-BE49-F238E27FC236}">
                <a16:creationId xmlns:a16="http://schemas.microsoft.com/office/drawing/2014/main" id="{946CB6A2-81AC-4036-A179-DE14126753DA}"/>
              </a:ext>
            </a:extLst>
          </p:cNvPr>
          <p:cNvCxnSpPr/>
          <p:nvPr/>
        </p:nvCxnSpPr>
        <p:spPr bwMode="auto">
          <a:xfrm>
            <a:off x="3519995" y="1402672"/>
            <a:ext cx="0" cy="417251"/>
          </a:xfrm>
          <a:prstGeom prst="straightConnector1">
            <a:avLst/>
          </a:prstGeom>
          <a:noFill/>
          <a:ln w="28575"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矩形 13">
            <a:extLst>
              <a:ext uri="{FF2B5EF4-FFF2-40B4-BE49-F238E27FC236}">
                <a16:creationId xmlns:a16="http://schemas.microsoft.com/office/drawing/2014/main" id="{21595CB6-DE81-4238-839D-6FDBF1D4C24D}"/>
              </a:ext>
            </a:extLst>
          </p:cNvPr>
          <p:cNvSpPr/>
          <p:nvPr/>
        </p:nvSpPr>
        <p:spPr bwMode="auto">
          <a:xfrm>
            <a:off x="2396971" y="1819923"/>
            <a:ext cx="2237172" cy="372862"/>
          </a:xfrm>
          <a:prstGeom prst="rect">
            <a:avLst/>
          </a:prstGeom>
          <a:noFill/>
          <a:ln w="28575" cap="flat" cmpd="sng" algn="ctr">
            <a:solidFill>
              <a:schemeClr val="tx1"/>
            </a:solidFill>
            <a:prstDash val="solid"/>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altLang="zh-CN" dirty="0"/>
              <a:t>CPU</a:t>
            </a:r>
            <a:r>
              <a:rPr lang="zh-CN" altLang="en-US" dirty="0"/>
              <a:t>给出主存地址</a:t>
            </a:r>
            <a:r>
              <a:rPr lang="en-US" altLang="zh-CN" dirty="0"/>
              <a:t>AD</a:t>
            </a:r>
            <a:endParaRPr kumimoji="0" lang="zh-CN" altLang="en-US" sz="1600" b="0" i="0" u="none" strike="noStrike" cap="none" normalizeH="0" baseline="0" dirty="0">
              <a:ln>
                <a:noFill/>
              </a:ln>
              <a:solidFill>
                <a:schemeClr val="tx1"/>
              </a:solidFill>
              <a:effectLst/>
              <a:latin typeface="Arial" panose="020B0604020202020204" pitchFamily="34" charset="0"/>
            </a:endParaRPr>
          </a:p>
        </p:txBody>
      </p:sp>
      <p:sp>
        <p:nvSpPr>
          <p:cNvPr id="15" name="菱形 14">
            <a:extLst>
              <a:ext uri="{FF2B5EF4-FFF2-40B4-BE49-F238E27FC236}">
                <a16:creationId xmlns:a16="http://schemas.microsoft.com/office/drawing/2014/main" id="{AB52749B-8357-4B9F-80DC-0A52545D1736}"/>
              </a:ext>
            </a:extLst>
          </p:cNvPr>
          <p:cNvSpPr/>
          <p:nvPr/>
        </p:nvSpPr>
        <p:spPr bwMode="auto">
          <a:xfrm>
            <a:off x="2192785" y="2494626"/>
            <a:ext cx="2663301" cy="969885"/>
          </a:xfrm>
          <a:prstGeom prst="diamond">
            <a:avLst/>
          </a:prstGeom>
          <a:noFill/>
          <a:ln w="28575" cap="flat" cmpd="sng" algn="ctr">
            <a:solidFill>
              <a:schemeClr val="tx1"/>
            </a:solidFill>
            <a:prstDash val="solid"/>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Arial" panose="020B0604020202020204" pitchFamily="34" charset="0"/>
              </a:rPr>
              <a:t>AD</a:t>
            </a:r>
            <a:r>
              <a:rPr kumimoji="0" lang="zh-CN" altLang="en-US" sz="1600" b="0" i="0" u="none" strike="noStrike" cap="none" normalizeH="0" baseline="0" dirty="0">
                <a:ln>
                  <a:noFill/>
                </a:ln>
                <a:solidFill>
                  <a:schemeClr val="tx1"/>
                </a:solidFill>
                <a:effectLst/>
                <a:latin typeface="Arial" panose="020B0604020202020204" pitchFamily="34" charset="0"/>
              </a:rPr>
              <a:t>所在块在</a:t>
            </a:r>
            <a:r>
              <a:rPr kumimoji="0" lang="en-US" altLang="zh-CN" sz="1600" b="0" i="0" u="none" strike="noStrike" cap="none" normalizeH="0" baseline="0" dirty="0">
                <a:ln>
                  <a:noFill/>
                </a:ln>
                <a:solidFill>
                  <a:schemeClr val="tx1"/>
                </a:solidFill>
                <a:effectLst/>
                <a:latin typeface="Arial" panose="020B0604020202020204" pitchFamily="34" charset="0"/>
              </a:rPr>
              <a:t>cache</a:t>
            </a:r>
            <a:r>
              <a:rPr kumimoji="0" lang="zh-CN" altLang="en-US" sz="1600" b="0" i="0" u="none" strike="noStrike" cap="none" normalizeH="0" baseline="0" dirty="0">
                <a:ln>
                  <a:noFill/>
                </a:ln>
                <a:solidFill>
                  <a:schemeClr val="tx1"/>
                </a:solidFill>
                <a:effectLst/>
                <a:latin typeface="Arial" panose="020B0604020202020204" pitchFamily="34" charset="0"/>
              </a:rPr>
              <a:t>中？</a:t>
            </a:r>
          </a:p>
        </p:txBody>
      </p:sp>
      <p:sp>
        <p:nvSpPr>
          <p:cNvPr id="16" name="矩形 15">
            <a:extLst>
              <a:ext uri="{FF2B5EF4-FFF2-40B4-BE49-F238E27FC236}">
                <a16:creationId xmlns:a16="http://schemas.microsoft.com/office/drawing/2014/main" id="{41799227-CCE5-495F-AE4D-8D7AFAD3539D}"/>
              </a:ext>
            </a:extLst>
          </p:cNvPr>
          <p:cNvSpPr/>
          <p:nvPr/>
        </p:nvSpPr>
        <p:spPr bwMode="auto">
          <a:xfrm>
            <a:off x="2285999" y="3872884"/>
            <a:ext cx="2459116" cy="372862"/>
          </a:xfrm>
          <a:prstGeom prst="rect">
            <a:avLst/>
          </a:prstGeom>
          <a:noFill/>
          <a:ln w="28575" cap="flat" cmpd="sng" algn="ctr">
            <a:solidFill>
              <a:schemeClr val="tx1"/>
            </a:solidFill>
            <a:prstDash val="solid"/>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zh-CN" altLang="en-US" dirty="0"/>
              <a:t>从</a:t>
            </a:r>
            <a:r>
              <a:rPr lang="en-US" altLang="zh-CN" dirty="0"/>
              <a:t>cache</a:t>
            </a:r>
            <a:r>
              <a:rPr lang="zh-CN" altLang="en-US" dirty="0"/>
              <a:t>中取信息送</a:t>
            </a:r>
            <a:r>
              <a:rPr lang="en-US" altLang="zh-CN" dirty="0"/>
              <a:t>CPU</a:t>
            </a:r>
            <a:endParaRPr kumimoji="0" lang="zh-CN" altLang="en-US" sz="1600" b="0" i="0" u="none" strike="noStrike" cap="none" normalizeH="0" baseline="0" dirty="0">
              <a:ln>
                <a:noFill/>
              </a:ln>
              <a:solidFill>
                <a:schemeClr val="tx1"/>
              </a:solidFill>
              <a:effectLst/>
              <a:latin typeface="Arial" panose="020B0604020202020204" pitchFamily="34" charset="0"/>
            </a:endParaRPr>
          </a:p>
        </p:txBody>
      </p:sp>
      <p:sp>
        <p:nvSpPr>
          <p:cNvPr id="17" name="矩形: 圆角 16">
            <a:extLst>
              <a:ext uri="{FF2B5EF4-FFF2-40B4-BE49-F238E27FC236}">
                <a16:creationId xmlns:a16="http://schemas.microsoft.com/office/drawing/2014/main" id="{196D0822-816E-44C1-85DD-B6B0F37CD8E2}"/>
              </a:ext>
            </a:extLst>
          </p:cNvPr>
          <p:cNvSpPr/>
          <p:nvPr/>
        </p:nvSpPr>
        <p:spPr bwMode="auto">
          <a:xfrm>
            <a:off x="3182640" y="5073588"/>
            <a:ext cx="683582" cy="372862"/>
          </a:xfrm>
          <a:prstGeom prst="roundRect">
            <a:avLst/>
          </a:prstGeom>
          <a:noFill/>
          <a:ln w="28575" cap="flat" cmpd="sng" algn="ctr">
            <a:solidFill>
              <a:schemeClr val="tx1"/>
            </a:solidFill>
            <a:prstDash val="solid"/>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dirty="0">
                <a:ln>
                  <a:noFill/>
                </a:ln>
                <a:solidFill>
                  <a:schemeClr val="tx1"/>
                </a:solidFill>
                <a:effectLst/>
                <a:latin typeface="Arial" panose="020B0604020202020204" pitchFamily="34" charset="0"/>
              </a:rPr>
              <a:t>结束</a:t>
            </a:r>
          </a:p>
        </p:txBody>
      </p:sp>
      <p:sp>
        <p:nvSpPr>
          <p:cNvPr id="18" name="矩形 17">
            <a:extLst>
              <a:ext uri="{FF2B5EF4-FFF2-40B4-BE49-F238E27FC236}">
                <a16:creationId xmlns:a16="http://schemas.microsoft.com/office/drawing/2014/main" id="{0AD2A5FF-29A3-42D3-BA30-3D460E98DCB1}"/>
              </a:ext>
            </a:extLst>
          </p:cNvPr>
          <p:cNvSpPr/>
          <p:nvPr/>
        </p:nvSpPr>
        <p:spPr bwMode="auto">
          <a:xfrm>
            <a:off x="5637321" y="2793137"/>
            <a:ext cx="2325950" cy="372862"/>
          </a:xfrm>
          <a:prstGeom prst="rect">
            <a:avLst/>
          </a:prstGeom>
          <a:noFill/>
          <a:ln w="28575" cap="flat" cmpd="sng" algn="ctr">
            <a:solidFill>
              <a:schemeClr val="tx1"/>
            </a:solidFill>
            <a:prstDash val="solid"/>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zh-CN" altLang="en-US" dirty="0"/>
              <a:t>从主存取</a:t>
            </a:r>
            <a:r>
              <a:rPr lang="en-US" altLang="zh-CN" dirty="0"/>
              <a:t>AD</a:t>
            </a:r>
            <a:r>
              <a:rPr lang="zh-CN" altLang="en-US" dirty="0"/>
              <a:t>单元所在块</a:t>
            </a:r>
            <a:endParaRPr kumimoji="0" lang="zh-CN" altLang="en-US" sz="1600" b="0" i="0" u="none" strike="noStrike" cap="none" normalizeH="0" baseline="0" dirty="0">
              <a:ln>
                <a:noFill/>
              </a:ln>
              <a:solidFill>
                <a:schemeClr val="tx1"/>
              </a:solidFill>
              <a:effectLst/>
              <a:latin typeface="Arial" panose="020B0604020202020204" pitchFamily="34" charset="0"/>
            </a:endParaRPr>
          </a:p>
        </p:txBody>
      </p:sp>
      <p:sp>
        <p:nvSpPr>
          <p:cNvPr id="20" name="矩形 19">
            <a:extLst>
              <a:ext uri="{FF2B5EF4-FFF2-40B4-BE49-F238E27FC236}">
                <a16:creationId xmlns:a16="http://schemas.microsoft.com/office/drawing/2014/main" id="{06B7EE81-85F1-4BD5-9D01-696BA23D6A79}"/>
              </a:ext>
            </a:extLst>
          </p:cNvPr>
          <p:cNvSpPr/>
          <p:nvPr/>
        </p:nvSpPr>
        <p:spPr bwMode="auto">
          <a:xfrm>
            <a:off x="5248923" y="3844031"/>
            <a:ext cx="1740024" cy="372862"/>
          </a:xfrm>
          <a:prstGeom prst="rect">
            <a:avLst/>
          </a:prstGeom>
          <a:noFill/>
          <a:ln w="28575" cap="flat" cmpd="sng" algn="ctr">
            <a:solidFill>
              <a:schemeClr val="tx1"/>
            </a:solidFill>
            <a:prstDash val="solid"/>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zh-CN" altLang="en-US" dirty="0"/>
              <a:t>将</a:t>
            </a:r>
            <a:r>
              <a:rPr lang="en-US" altLang="zh-CN" dirty="0"/>
              <a:t>AD</a:t>
            </a:r>
            <a:r>
              <a:rPr lang="zh-CN" altLang="en-US" dirty="0"/>
              <a:t>单元送</a:t>
            </a:r>
            <a:r>
              <a:rPr lang="en-US" altLang="zh-CN" dirty="0"/>
              <a:t>CPU</a:t>
            </a:r>
            <a:endParaRPr kumimoji="0" lang="zh-CN" altLang="en-US" sz="1600" b="0" i="0" u="none" strike="noStrike" cap="none" normalizeH="0" baseline="0" dirty="0">
              <a:ln>
                <a:noFill/>
              </a:ln>
              <a:solidFill>
                <a:schemeClr val="tx1"/>
              </a:solidFill>
              <a:effectLst/>
              <a:latin typeface="Arial" panose="020B0604020202020204" pitchFamily="34" charset="0"/>
            </a:endParaRPr>
          </a:p>
        </p:txBody>
      </p:sp>
      <p:sp>
        <p:nvSpPr>
          <p:cNvPr id="21" name="矩形 20">
            <a:extLst>
              <a:ext uri="{FF2B5EF4-FFF2-40B4-BE49-F238E27FC236}">
                <a16:creationId xmlns:a16="http://schemas.microsoft.com/office/drawing/2014/main" id="{E71D8E48-AF3F-4F54-AB95-F74F66896F40}"/>
              </a:ext>
            </a:extLst>
          </p:cNvPr>
          <p:cNvSpPr/>
          <p:nvPr/>
        </p:nvSpPr>
        <p:spPr bwMode="auto">
          <a:xfrm>
            <a:off x="7086600" y="3741931"/>
            <a:ext cx="1593540" cy="577063"/>
          </a:xfrm>
          <a:prstGeom prst="rect">
            <a:avLst/>
          </a:prstGeom>
          <a:noFill/>
          <a:ln w="28575" cap="flat" cmpd="sng" algn="ctr">
            <a:solidFill>
              <a:schemeClr val="tx1"/>
            </a:solidFill>
            <a:prstDash val="solid"/>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zh-CN" altLang="en-US" dirty="0"/>
              <a:t>将数据块写入合适的</a:t>
            </a:r>
            <a:r>
              <a:rPr lang="en-US" altLang="zh-CN" dirty="0"/>
              <a:t>cache</a:t>
            </a:r>
            <a:r>
              <a:rPr lang="zh-CN" altLang="en-US" dirty="0"/>
              <a:t>行</a:t>
            </a:r>
            <a:endParaRPr kumimoji="0" lang="zh-CN" altLang="en-US" sz="1600" b="0" i="0" u="none" strike="noStrike" cap="none" normalizeH="0" baseline="0" dirty="0">
              <a:ln>
                <a:noFill/>
              </a:ln>
              <a:solidFill>
                <a:schemeClr val="tx1"/>
              </a:solidFill>
              <a:effectLst/>
              <a:latin typeface="Arial" panose="020B0604020202020204" pitchFamily="34" charset="0"/>
            </a:endParaRPr>
          </a:p>
        </p:txBody>
      </p:sp>
      <p:cxnSp>
        <p:nvCxnSpPr>
          <p:cNvPr id="22" name="直接箭头连接符 21">
            <a:extLst>
              <a:ext uri="{FF2B5EF4-FFF2-40B4-BE49-F238E27FC236}">
                <a16:creationId xmlns:a16="http://schemas.microsoft.com/office/drawing/2014/main" id="{1ADBC73B-7555-45B2-8139-6F7105FD4456}"/>
              </a:ext>
            </a:extLst>
          </p:cNvPr>
          <p:cNvCxnSpPr>
            <a:stCxn id="14" idx="2"/>
          </p:cNvCxnSpPr>
          <p:nvPr/>
        </p:nvCxnSpPr>
        <p:spPr bwMode="auto">
          <a:xfrm>
            <a:off x="3515557" y="2192785"/>
            <a:ext cx="4438" cy="312199"/>
          </a:xfrm>
          <a:prstGeom prst="straightConnector1">
            <a:avLst/>
          </a:prstGeom>
          <a:noFill/>
          <a:ln w="28575"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直接箭头连接符 23">
            <a:extLst>
              <a:ext uri="{FF2B5EF4-FFF2-40B4-BE49-F238E27FC236}">
                <a16:creationId xmlns:a16="http://schemas.microsoft.com/office/drawing/2014/main" id="{7A40FEB2-E565-4358-B562-D1DF99B5E08B}"/>
              </a:ext>
            </a:extLst>
          </p:cNvPr>
          <p:cNvCxnSpPr/>
          <p:nvPr/>
        </p:nvCxnSpPr>
        <p:spPr bwMode="auto">
          <a:xfrm>
            <a:off x="3515557" y="3464511"/>
            <a:ext cx="0" cy="417251"/>
          </a:xfrm>
          <a:prstGeom prst="straightConnector1">
            <a:avLst/>
          </a:prstGeom>
          <a:noFill/>
          <a:ln w="28575"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直接箭头连接符 24">
            <a:extLst>
              <a:ext uri="{FF2B5EF4-FFF2-40B4-BE49-F238E27FC236}">
                <a16:creationId xmlns:a16="http://schemas.microsoft.com/office/drawing/2014/main" id="{D96DDE85-E697-4BFF-9D34-39EFE168D054}"/>
              </a:ext>
            </a:extLst>
          </p:cNvPr>
          <p:cNvCxnSpPr>
            <a:stCxn id="18" idx="2"/>
          </p:cNvCxnSpPr>
          <p:nvPr/>
        </p:nvCxnSpPr>
        <p:spPr bwMode="auto">
          <a:xfrm>
            <a:off x="6800296" y="3165999"/>
            <a:ext cx="4438" cy="267991"/>
          </a:xfrm>
          <a:prstGeom prst="straightConnector1">
            <a:avLst/>
          </a:prstGeom>
          <a:noFill/>
          <a:ln w="28575"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直接箭头连接符 25">
            <a:extLst>
              <a:ext uri="{FF2B5EF4-FFF2-40B4-BE49-F238E27FC236}">
                <a16:creationId xmlns:a16="http://schemas.microsoft.com/office/drawing/2014/main" id="{D705FBA4-C38D-4C1A-B21A-8436D056933D}"/>
              </a:ext>
            </a:extLst>
          </p:cNvPr>
          <p:cNvCxnSpPr>
            <a:stCxn id="16" idx="2"/>
          </p:cNvCxnSpPr>
          <p:nvPr/>
        </p:nvCxnSpPr>
        <p:spPr bwMode="auto">
          <a:xfrm flipH="1">
            <a:off x="3511119" y="4245746"/>
            <a:ext cx="4438" cy="827842"/>
          </a:xfrm>
          <a:prstGeom prst="straightConnector1">
            <a:avLst/>
          </a:prstGeom>
          <a:noFill/>
          <a:ln w="28575"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直接箭头连接符 28">
            <a:extLst>
              <a:ext uri="{FF2B5EF4-FFF2-40B4-BE49-F238E27FC236}">
                <a16:creationId xmlns:a16="http://schemas.microsoft.com/office/drawing/2014/main" id="{C2D47F9D-43B9-4C65-A2BB-222E6EE81D2C}"/>
              </a:ext>
            </a:extLst>
          </p:cNvPr>
          <p:cNvCxnSpPr/>
          <p:nvPr/>
        </p:nvCxnSpPr>
        <p:spPr bwMode="auto">
          <a:xfrm>
            <a:off x="6042733" y="3433990"/>
            <a:ext cx="0" cy="402463"/>
          </a:xfrm>
          <a:prstGeom prst="straightConnector1">
            <a:avLst/>
          </a:prstGeom>
          <a:noFill/>
          <a:ln w="28575"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直接箭头连接符 29">
            <a:extLst>
              <a:ext uri="{FF2B5EF4-FFF2-40B4-BE49-F238E27FC236}">
                <a16:creationId xmlns:a16="http://schemas.microsoft.com/office/drawing/2014/main" id="{5F6F60BB-98E9-4371-916C-4A8ECDC09AE6}"/>
              </a:ext>
            </a:extLst>
          </p:cNvPr>
          <p:cNvCxnSpPr/>
          <p:nvPr/>
        </p:nvCxnSpPr>
        <p:spPr bwMode="auto">
          <a:xfrm>
            <a:off x="7844163" y="3429732"/>
            <a:ext cx="4438" cy="312199"/>
          </a:xfrm>
          <a:prstGeom prst="straightConnector1">
            <a:avLst/>
          </a:prstGeom>
          <a:noFill/>
          <a:ln w="28575"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直接连接符 31">
            <a:extLst>
              <a:ext uri="{FF2B5EF4-FFF2-40B4-BE49-F238E27FC236}">
                <a16:creationId xmlns:a16="http://schemas.microsoft.com/office/drawing/2014/main" id="{5D2ECCF1-2CA3-4CDA-B4A4-99F776764C2F}"/>
              </a:ext>
            </a:extLst>
          </p:cNvPr>
          <p:cNvCxnSpPr/>
          <p:nvPr/>
        </p:nvCxnSpPr>
        <p:spPr bwMode="auto">
          <a:xfrm>
            <a:off x="6038295" y="3429000"/>
            <a:ext cx="762001" cy="0"/>
          </a:xfrm>
          <a:prstGeom prst="line">
            <a:avLst/>
          </a:prstGeom>
          <a:noFill/>
          <a:ln w="2857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直接箭头连接符 34">
            <a:extLst>
              <a:ext uri="{FF2B5EF4-FFF2-40B4-BE49-F238E27FC236}">
                <a16:creationId xmlns:a16="http://schemas.microsoft.com/office/drawing/2014/main" id="{BF9F4AED-65FA-4148-A7ED-82DCF4CBFACC}"/>
              </a:ext>
            </a:extLst>
          </p:cNvPr>
          <p:cNvCxnSpPr>
            <a:stCxn id="15" idx="3"/>
            <a:endCxn id="18" idx="1"/>
          </p:cNvCxnSpPr>
          <p:nvPr/>
        </p:nvCxnSpPr>
        <p:spPr bwMode="auto">
          <a:xfrm flipV="1">
            <a:off x="4856086" y="2979568"/>
            <a:ext cx="781235" cy="1"/>
          </a:xfrm>
          <a:prstGeom prst="straightConnector1">
            <a:avLst/>
          </a:prstGeom>
          <a:noFill/>
          <a:ln w="28575"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53" name="组合 52">
            <a:extLst>
              <a:ext uri="{FF2B5EF4-FFF2-40B4-BE49-F238E27FC236}">
                <a16:creationId xmlns:a16="http://schemas.microsoft.com/office/drawing/2014/main" id="{B00350EF-46EC-4534-8F1B-6BA82EDB600F}"/>
              </a:ext>
            </a:extLst>
          </p:cNvPr>
          <p:cNvGrpSpPr/>
          <p:nvPr/>
        </p:nvGrpSpPr>
        <p:grpSpPr>
          <a:xfrm>
            <a:off x="3511119" y="4236868"/>
            <a:ext cx="4333044" cy="672673"/>
            <a:chOff x="3511119" y="4236868"/>
            <a:chExt cx="4333044" cy="672673"/>
          </a:xfrm>
        </p:grpSpPr>
        <p:cxnSp>
          <p:nvCxnSpPr>
            <p:cNvPr id="37" name="直接箭头连接符 36">
              <a:extLst>
                <a:ext uri="{FF2B5EF4-FFF2-40B4-BE49-F238E27FC236}">
                  <a16:creationId xmlns:a16="http://schemas.microsoft.com/office/drawing/2014/main" id="{21835FA0-74B5-49DE-905E-8C04D3749419}"/>
                </a:ext>
              </a:extLst>
            </p:cNvPr>
            <p:cNvCxnSpPr/>
            <p:nvPr/>
          </p:nvCxnSpPr>
          <p:spPr bwMode="auto">
            <a:xfrm>
              <a:off x="6045692" y="4236868"/>
              <a:ext cx="0" cy="402463"/>
            </a:xfrm>
            <a:prstGeom prst="straightConnector1">
              <a:avLst/>
            </a:prstGeom>
            <a:noFill/>
            <a:ln w="28575"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 name="直接箭头连接符 37">
              <a:extLst>
                <a:ext uri="{FF2B5EF4-FFF2-40B4-BE49-F238E27FC236}">
                  <a16:creationId xmlns:a16="http://schemas.microsoft.com/office/drawing/2014/main" id="{DE29FDE6-6CA0-4CE1-B07F-FBAF65B22E3B}"/>
                </a:ext>
              </a:extLst>
            </p:cNvPr>
            <p:cNvCxnSpPr/>
            <p:nvPr/>
          </p:nvCxnSpPr>
          <p:spPr bwMode="auto">
            <a:xfrm>
              <a:off x="7844163" y="4318994"/>
              <a:ext cx="0" cy="340673"/>
            </a:xfrm>
            <a:prstGeom prst="straightConnector1">
              <a:avLst/>
            </a:prstGeom>
            <a:noFill/>
            <a:ln w="28575"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0" name="直接连接符 39">
              <a:extLst>
                <a:ext uri="{FF2B5EF4-FFF2-40B4-BE49-F238E27FC236}">
                  <a16:creationId xmlns:a16="http://schemas.microsoft.com/office/drawing/2014/main" id="{9FA173C7-56EB-4C0F-914F-F780619FF44A}"/>
                </a:ext>
              </a:extLst>
            </p:cNvPr>
            <p:cNvCxnSpPr/>
            <p:nvPr/>
          </p:nvCxnSpPr>
          <p:spPr bwMode="auto">
            <a:xfrm>
              <a:off x="6038295" y="4639331"/>
              <a:ext cx="1805868" cy="0"/>
            </a:xfrm>
            <a:prstGeom prst="line">
              <a:avLst/>
            </a:prstGeom>
            <a:noFill/>
            <a:ln w="2857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 name="直接箭头连接符 40">
              <a:extLst>
                <a:ext uri="{FF2B5EF4-FFF2-40B4-BE49-F238E27FC236}">
                  <a16:creationId xmlns:a16="http://schemas.microsoft.com/office/drawing/2014/main" id="{D797748C-F751-4C7C-9693-43A297F441A4}"/>
                </a:ext>
              </a:extLst>
            </p:cNvPr>
            <p:cNvCxnSpPr/>
            <p:nvPr/>
          </p:nvCxnSpPr>
          <p:spPr bwMode="auto">
            <a:xfrm>
              <a:off x="6933463" y="4641550"/>
              <a:ext cx="4438" cy="267991"/>
            </a:xfrm>
            <a:prstGeom prst="straightConnector1">
              <a:avLst/>
            </a:prstGeom>
            <a:noFill/>
            <a:ln w="28575"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 name="直接连接符 42">
              <a:extLst>
                <a:ext uri="{FF2B5EF4-FFF2-40B4-BE49-F238E27FC236}">
                  <a16:creationId xmlns:a16="http://schemas.microsoft.com/office/drawing/2014/main" id="{7D31BBB9-1D58-4B77-93AF-ECDEC954E810}"/>
                </a:ext>
              </a:extLst>
            </p:cNvPr>
            <p:cNvCxnSpPr/>
            <p:nvPr/>
          </p:nvCxnSpPr>
          <p:spPr bwMode="auto">
            <a:xfrm>
              <a:off x="3511119" y="4909541"/>
              <a:ext cx="3437507" cy="0"/>
            </a:xfrm>
            <a:prstGeom prst="line">
              <a:avLst/>
            </a:prstGeom>
            <a:noFill/>
            <a:ln w="28575" cap="flat" cmpd="sng" algn="ctr">
              <a:solidFill>
                <a:schemeClr val="tx1"/>
              </a:solidFill>
              <a:prstDash val="solid"/>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45" name="Rectangle 2">
            <a:extLst>
              <a:ext uri="{FF2B5EF4-FFF2-40B4-BE49-F238E27FC236}">
                <a16:creationId xmlns:a16="http://schemas.microsoft.com/office/drawing/2014/main" id="{9E519617-45CB-43AD-BDE9-138B11F4D353}"/>
              </a:ext>
            </a:extLst>
          </p:cNvPr>
          <p:cNvSpPr txBox="1">
            <a:spLocks noChangeArrowheads="1"/>
          </p:cNvSpPr>
          <p:nvPr/>
        </p:nvSpPr>
        <p:spPr bwMode="auto">
          <a:xfrm>
            <a:off x="238125" y="105745"/>
            <a:ext cx="5741988" cy="574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algn="ctr" rtl="0" eaLnBrk="0" fontAlgn="base" hangingPunct="0">
              <a:lnSpc>
                <a:spcPct val="87000"/>
              </a:lnSpc>
              <a:spcBef>
                <a:spcPct val="0"/>
              </a:spcBef>
              <a:spcAft>
                <a:spcPct val="0"/>
              </a:spcAft>
              <a:defRPr sz="3600" b="1" kern="1200">
                <a:solidFill>
                  <a:srgbClr val="CC3300"/>
                </a:solidFill>
                <a:latin typeface="+mj-lt"/>
                <a:ea typeface="+mj-ea"/>
                <a:cs typeface="+mj-cs"/>
              </a:defRPr>
            </a:lvl1pPr>
            <a:lvl2pPr algn="ctr" rtl="0" eaLnBrk="0" fontAlgn="base" hangingPunct="0">
              <a:lnSpc>
                <a:spcPct val="87000"/>
              </a:lnSpc>
              <a:spcBef>
                <a:spcPct val="0"/>
              </a:spcBef>
              <a:spcAft>
                <a:spcPct val="0"/>
              </a:spcAft>
              <a:defRPr sz="3600" b="1">
                <a:solidFill>
                  <a:srgbClr val="CC3300"/>
                </a:solidFill>
                <a:latin typeface="Arial" panose="020B0604020202020204" pitchFamily="34" charset="0"/>
                <a:ea typeface="黑体" panose="02010609060101010101" pitchFamily="49" charset="-122"/>
              </a:defRPr>
            </a:lvl2pPr>
            <a:lvl3pPr algn="ctr" rtl="0" eaLnBrk="0" fontAlgn="base" hangingPunct="0">
              <a:lnSpc>
                <a:spcPct val="87000"/>
              </a:lnSpc>
              <a:spcBef>
                <a:spcPct val="0"/>
              </a:spcBef>
              <a:spcAft>
                <a:spcPct val="0"/>
              </a:spcAft>
              <a:defRPr sz="3600" b="1">
                <a:solidFill>
                  <a:srgbClr val="CC3300"/>
                </a:solidFill>
                <a:latin typeface="Arial" panose="020B0604020202020204" pitchFamily="34" charset="0"/>
                <a:ea typeface="黑体" panose="02010609060101010101" pitchFamily="49" charset="-122"/>
              </a:defRPr>
            </a:lvl3pPr>
            <a:lvl4pPr algn="ctr" rtl="0" eaLnBrk="0" fontAlgn="base" hangingPunct="0">
              <a:lnSpc>
                <a:spcPct val="87000"/>
              </a:lnSpc>
              <a:spcBef>
                <a:spcPct val="0"/>
              </a:spcBef>
              <a:spcAft>
                <a:spcPct val="0"/>
              </a:spcAft>
              <a:defRPr sz="3600" b="1">
                <a:solidFill>
                  <a:srgbClr val="CC3300"/>
                </a:solidFill>
                <a:latin typeface="Arial" panose="020B0604020202020204" pitchFamily="34" charset="0"/>
                <a:ea typeface="黑体" panose="02010609060101010101" pitchFamily="49" charset="-122"/>
              </a:defRPr>
            </a:lvl4pPr>
            <a:lvl5pPr algn="ctr" rtl="0" eaLnBrk="0" fontAlgn="base" hangingPunct="0">
              <a:lnSpc>
                <a:spcPct val="87000"/>
              </a:lnSpc>
              <a:spcBef>
                <a:spcPct val="0"/>
              </a:spcBef>
              <a:spcAft>
                <a:spcPct val="0"/>
              </a:spcAft>
              <a:defRPr sz="3600" b="1">
                <a:solidFill>
                  <a:srgbClr val="CC3300"/>
                </a:solidFill>
                <a:latin typeface="Arial" panose="020B0604020202020204" pitchFamily="34" charset="0"/>
                <a:ea typeface="黑体" panose="02010609060101010101" pitchFamily="49" charset="-122"/>
              </a:defRPr>
            </a:lvl5pPr>
            <a:lvl6pPr marL="457200" algn="ctr" rtl="0" eaLnBrk="0" fontAlgn="base" hangingPunct="0">
              <a:lnSpc>
                <a:spcPct val="87000"/>
              </a:lnSpc>
              <a:spcBef>
                <a:spcPct val="0"/>
              </a:spcBef>
              <a:spcAft>
                <a:spcPct val="0"/>
              </a:spcAft>
              <a:defRPr sz="3600" b="1">
                <a:solidFill>
                  <a:srgbClr val="CC3300"/>
                </a:solidFill>
                <a:latin typeface="Arial" panose="020B0604020202020204" pitchFamily="34" charset="0"/>
                <a:ea typeface="黑体" panose="02010609060101010101" pitchFamily="49" charset="-122"/>
              </a:defRPr>
            </a:lvl6pPr>
            <a:lvl7pPr marL="914400" algn="ctr" rtl="0" eaLnBrk="0" fontAlgn="base" hangingPunct="0">
              <a:lnSpc>
                <a:spcPct val="87000"/>
              </a:lnSpc>
              <a:spcBef>
                <a:spcPct val="0"/>
              </a:spcBef>
              <a:spcAft>
                <a:spcPct val="0"/>
              </a:spcAft>
              <a:defRPr sz="3600" b="1">
                <a:solidFill>
                  <a:srgbClr val="CC3300"/>
                </a:solidFill>
                <a:latin typeface="Arial" panose="020B0604020202020204" pitchFamily="34" charset="0"/>
                <a:ea typeface="黑体" panose="02010609060101010101" pitchFamily="49" charset="-122"/>
              </a:defRPr>
            </a:lvl7pPr>
            <a:lvl8pPr marL="1371600" algn="ctr" rtl="0" eaLnBrk="0" fontAlgn="base" hangingPunct="0">
              <a:lnSpc>
                <a:spcPct val="87000"/>
              </a:lnSpc>
              <a:spcBef>
                <a:spcPct val="0"/>
              </a:spcBef>
              <a:spcAft>
                <a:spcPct val="0"/>
              </a:spcAft>
              <a:defRPr sz="3600" b="1">
                <a:solidFill>
                  <a:srgbClr val="CC3300"/>
                </a:solidFill>
                <a:latin typeface="Arial" panose="020B0604020202020204" pitchFamily="34" charset="0"/>
                <a:ea typeface="黑体" panose="02010609060101010101" pitchFamily="49" charset="-122"/>
              </a:defRPr>
            </a:lvl8pPr>
            <a:lvl9pPr marL="1828800" algn="ctr" rtl="0" eaLnBrk="0" fontAlgn="base" hangingPunct="0">
              <a:lnSpc>
                <a:spcPct val="87000"/>
              </a:lnSpc>
              <a:spcBef>
                <a:spcPct val="0"/>
              </a:spcBef>
              <a:spcAft>
                <a:spcPct val="0"/>
              </a:spcAft>
              <a:defRPr sz="3600" b="1">
                <a:solidFill>
                  <a:srgbClr val="CC3300"/>
                </a:solidFill>
                <a:latin typeface="Arial" panose="020B0604020202020204" pitchFamily="34" charset="0"/>
                <a:ea typeface="黑体" panose="02010609060101010101" pitchFamily="49" charset="-122"/>
              </a:defRPr>
            </a:lvl9pPr>
          </a:lstStyle>
          <a:p>
            <a:pPr defTabSz="717550" eaLnBrk="1" hangingPunct="1"/>
            <a:r>
              <a:rPr lang="zh-CN" altLang="en-US" dirty="0">
                <a:solidFill>
                  <a:srgbClr val="CC0000"/>
                </a:solidFill>
              </a:rPr>
              <a:t>有</a:t>
            </a:r>
            <a:r>
              <a:rPr lang="en-GB" altLang="zh-CN" dirty="0">
                <a:solidFill>
                  <a:srgbClr val="CC0000"/>
                </a:solidFill>
              </a:rPr>
              <a:t>Cache </a:t>
            </a:r>
            <a:r>
              <a:rPr lang="zh-CN" altLang="en-GB" dirty="0">
                <a:solidFill>
                  <a:srgbClr val="CC0000"/>
                </a:solidFill>
              </a:rPr>
              <a:t>的</a:t>
            </a:r>
            <a:r>
              <a:rPr lang="zh-CN" altLang="en-US" dirty="0">
                <a:solidFill>
                  <a:srgbClr val="CC0000"/>
                </a:solidFill>
              </a:rPr>
              <a:t>访存</a:t>
            </a:r>
            <a:r>
              <a:rPr lang="zh-CN" altLang="en-GB" dirty="0">
                <a:solidFill>
                  <a:srgbClr val="CC0000"/>
                </a:solidFill>
              </a:rPr>
              <a:t>过程</a:t>
            </a:r>
            <a:endParaRPr lang="zh-CN" altLang="en-US" dirty="0">
              <a:solidFill>
                <a:srgbClr val="CC0000"/>
              </a:solidFill>
            </a:endParaRPr>
          </a:p>
        </p:txBody>
      </p:sp>
      <p:sp>
        <p:nvSpPr>
          <p:cNvPr id="46" name="文本框 45">
            <a:extLst>
              <a:ext uri="{FF2B5EF4-FFF2-40B4-BE49-F238E27FC236}">
                <a16:creationId xmlns:a16="http://schemas.microsoft.com/office/drawing/2014/main" id="{E58D50D6-BB54-40B5-B5F8-099A1CBFD9A8}"/>
              </a:ext>
            </a:extLst>
          </p:cNvPr>
          <p:cNvSpPr txBox="1"/>
          <p:nvPr/>
        </p:nvSpPr>
        <p:spPr>
          <a:xfrm>
            <a:off x="3524437" y="3473081"/>
            <a:ext cx="337349" cy="400110"/>
          </a:xfrm>
          <a:prstGeom prst="rect">
            <a:avLst/>
          </a:prstGeom>
          <a:noFill/>
        </p:spPr>
        <p:txBody>
          <a:bodyPr wrap="square" rtlCol="0">
            <a:spAutoFit/>
          </a:bodyPr>
          <a:lstStyle/>
          <a:p>
            <a:r>
              <a:rPr lang="zh-CN" altLang="en-US" sz="2000" dirty="0">
                <a:latin typeface="+mj-ea"/>
                <a:ea typeface="+mj-ea"/>
              </a:rPr>
              <a:t>是</a:t>
            </a:r>
          </a:p>
        </p:txBody>
      </p:sp>
      <p:sp>
        <p:nvSpPr>
          <p:cNvPr id="47" name="文本框 46">
            <a:extLst>
              <a:ext uri="{FF2B5EF4-FFF2-40B4-BE49-F238E27FC236}">
                <a16:creationId xmlns:a16="http://schemas.microsoft.com/office/drawing/2014/main" id="{FDB3E777-00DF-4EA4-82C5-C7BA10FC2EE5}"/>
              </a:ext>
            </a:extLst>
          </p:cNvPr>
          <p:cNvSpPr txBox="1"/>
          <p:nvPr/>
        </p:nvSpPr>
        <p:spPr>
          <a:xfrm>
            <a:off x="4669648" y="2535315"/>
            <a:ext cx="488271" cy="400110"/>
          </a:xfrm>
          <a:prstGeom prst="rect">
            <a:avLst/>
          </a:prstGeom>
          <a:noFill/>
        </p:spPr>
        <p:txBody>
          <a:bodyPr wrap="square" rtlCol="0">
            <a:spAutoFit/>
          </a:bodyPr>
          <a:lstStyle/>
          <a:p>
            <a:r>
              <a:rPr lang="zh-CN" altLang="en-US" sz="2000" dirty="0">
                <a:latin typeface="+mj-ea"/>
                <a:ea typeface="+mj-ea"/>
              </a:rPr>
              <a:t>否</a:t>
            </a:r>
          </a:p>
        </p:txBody>
      </p:sp>
      <p:sp>
        <p:nvSpPr>
          <p:cNvPr id="48" name="AutoShape 6">
            <a:extLst>
              <a:ext uri="{FF2B5EF4-FFF2-40B4-BE49-F238E27FC236}">
                <a16:creationId xmlns:a16="http://schemas.microsoft.com/office/drawing/2014/main" id="{16A4EDDB-94C7-4A96-B3A5-B414F83568E8}"/>
              </a:ext>
            </a:extLst>
          </p:cNvPr>
          <p:cNvSpPr>
            <a:spLocks noChangeArrowheads="1"/>
          </p:cNvSpPr>
          <p:nvPr/>
        </p:nvSpPr>
        <p:spPr bwMode="auto">
          <a:xfrm flipH="1">
            <a:off x="-8994" y="3149132"/>
            <a:ext cx="1944325" cy="1280825"/>
          </a:xfrm>
          <a:prstGeom prst="wedgeRoundRectCallout">
            <a:avLst>
              <a:gd name="adj1" fmla="val -126724"/>
              <a:gd name="adj2" fmla="val -19935"/>
              <a:gd name="adj3" fmla="val 16667"/>
            </a:avLst>
          </a:prstGeom>
          <a:noFill/>
          <a:ln w="952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lIns="90083" tIns="45046" rIns="90083" bIns="45046"/>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kumimoji="1" lang="zh-CN" altLang="en-US" sz="2200" b="1" dirty="0">
                <a:solidFill>
                  <a:schemeClr val="accent2"/>
                </a:solidFill>
                <a:latin typeface="微软雅黑" panose="020B0503020204020204" pitchFamily="34" charset="-122"/>
                <a:ea typeface="微软雅黑" panose="020B0503020204020204" pitchFamily="34" charset="-122"/>
              </a:rPr>
              <a:t>被访问信息在</a:t>
            </a:r>
            <a:r>
              <a:rPr kumimoji="1" lang="en-US" altLang="zh-CN" sz="2200" b="1" dirty="0">
                <a:solidFill>
                  <a:schemeClr val="accent2"/>
                </a:solidFill>
                <a:latin typeface="微软雅黑" panose="020B0503020204020204" pitchFamily="34" charset="-122"/>
                <a:ea typeface="微软雅黑" panose="020B0503020204020204" pitchFamily="34" charset="-122"/>
              </a:rPr>
              <a:t>cache</a:t>
            </a:r>
            <a:r>
              <a:rPr kumimoji="1" lang="zh-CN" altLang="en-US" sz="2200" b="1" dirty="0">
                <a:solidFill>
                  <a:schemeClr val="accent2"/>
                </a:solidFill>
                <a:latin typeface="微软雅黑" panose="020B0503020204020204" pitchFamily="34" charset="-122"/>
                <a:ea typeface="微软雅黑" panose="020B0503020204020204" pitchFamily="34" charset="-122"/>
              </a:rPr>
              <a:t>中，称为命中</a:t>
            </a:r>
            <a:r>
              <a:rPr kumimoji="1" lang="en-US" altLang="zh-CN" sz="2200" b="1" dirty="0">
                <a:solidFill>
                  <a:schemeClr val="accent2"/>
                </a:solidFill>
                <a:latin typeface="微软雅黑" panose="020B0503020204020204" pitchFamily="34" charset="-122"/>
                <a:ea typeface="微软雅黑" panose="020B0503020204020204" pitchFamily="34" charset="-122"/>
              </a:rPr>
              <a:t>(hit)</a:t>
            </a:r>
            <a:endParaRPr kumimoji="1" lang="zh-CN" altLang="en-US" sz="2200" b="1" dirty="0">
              <a:solidFill>
                <a:schemeClr val="accent2"/>
              </a:solidFill>
              <a:latin typeface="微软雅黑" panose="020B0503020204020204" pitchFamily="34" charset="-122"/>
              <a:ea typeface="微软雅黑" panose="020B0503020204020204" pitchFamily="34" charset="-122"/>
            </a:endParaRPr>
          </a:p>
        </p:txBody>
      </p:sp>
      <p:sp>
        <p:nvSpPr>
          <p:cNvPr id="49" name="AutoShape 5">
            <a:extLst>
              <a:ext uri="{FF2B5EF4-FFF2-40B4-BE49-F238E27FC236}">
                <a16:creationId xmlns:a16="http://schemas.microsoft.com/office/drawing/2014/main" id="{C8634A98-0C3E-4A54-9CB3-2C7FCAA62A0E}"/>
              </a:ext>
            </a:extLst>
          </p:cNvPr>
          <p:cNvSpPr>
            <a:spLocks noChangeArrowheads="1"/>
          </p:cNvSpPr>
          <p:nvPr/>
        </p:nvSpPr>
        <p:spPr bwMode="auto">
          <a:xfrm>
            <a:off x="4745115" y="1192192"/>
            <a:ext cx="4003428" cy="783608"/>
          </a:xfrm>
          <a:prstGeom prst="wedgeRoundRectCallout">
            <a:avLst>
              <a:gd name="adj1" fmla="val -45442"/>
              <a:gd name="adj2" fmla="val 129715"/>
              <a:gd name="adj3" fmla="val 16667"/>
            </a:avLst>
          </a:prstGeom>
          <a:noFill/>
          <a:ln w="952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lIns="90083" tIns="45046" rIns="90083" bIns="45046"/>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kumimoji="1" lang="zh-CN" altLang="en-US" sz="2200" b="1" dirty="0">
                <a:solidFill>
                  <a:schemeClr val="accent2"/>
                </a:solidFill>
                <a:latin typeface="微软雅黑" panose="020B0503020204020204" pitchFamily="34" charset="-122"/>
                <a:ea typeface="微软雅黑" panose="020B0503020204020204" pitchFamily="34" charset="-122"/>
              </a:rPr>
              <a:t>被访问信息不在</a:t>
            </a:r>
            <a:r>
              <a:rPr kumimoji="1" lang="en-US" altLang="zh-CN" sz="2200" b="1" dirty="0">
                <a:solidFill>
                  <a:schemeClr val="accent2"/>
                </a:solidFill>
                <a:latin typeface="微软雅黑" panose="020B0503020204020204" pitchFamily="34" charset="-122"/>
                <a:ea typeface="微软雅黑" panose="020B0503020204020204" pitchFamily="34" charset="-122"/>
              </a:rPr>
              <a:t>cache</a:t>
            </a:r>
            <a:r>
              <a:rPr kumimoji="1" lang="zh-CN" altLang="en-US" sz="2200" b="1" dirty="0">
                <a:solidFill>
                  <a:schemeClr val="accent2"/>
                </a:solidFill>
                <a:latin typeface="微软雅黑" panose="020B0503020204020204" pitchFamily="34" charset="-122"/>
                <a:ea typeface="微软雅黑" panose="020B0503020204020204" pitchFamily="34" charset="-122"/>
              </a:rPr>
              <a:t>中，称为缺失或失靶</a:t>
            </a:r>
            <a:r>
              <a:rPr kumimoji="1" lang="en-US" altLang="zh-CN" sz="2200" b="1" dirty="0">
                <a:solidFill>
                  <a:schemeClr val="accent2"/>
                </a:solidFill>
                <a:latin typeface="微软雅黑" panose="020B0503020204020204" pitchFamily="34" charset="-122"/>
                <a:ea typeface="微软雅黑" panose="020B0503020204020204" pitchFamily="34" charset="-122"/>
              </a:rPr>
              <a:t>(miss)</a:t>
            </a:r>
            <a:endParaRPr kumimoji="1" lang="zh-CN" altLang="en-US" sz="2200" b="1" dirty="0">
              <a:solidFill>
                <a:schemeClr val="accent2"/>
              </a:solidFill>
              <a:latin typeface="微软雅黑" panose="020B0503020204020204" pitchFamily="34" charset="-122"/>
              <a:ea typeface="微软雅黑" panose="020B0503020204020204" pitchFamily="34" charset="-122"/>
            </a:endParaRPr>
          </a:p>
        </p:txBody>
      </p:sp>
      <p:cxnSp>
        <p:nvCxnSpPr>
          <p:cNvPr id="51" name="直接连接符 50">
            <a:extLst>
              <a:ext uri="{FF2B5EF4-FFF2-40B4-BE49-F238E27FC236}">
                <a16:creationId xmlns:a16="http://schemas.microsoft.com/office/drawing/2014/main" id="{9F1A6F26-2CED-4D03-82FD-7B2CBBDBE68C}"/>
              </a:ext>
            </a:extLst>
          </p:cNvPr>
          <p:cNvCxnSpPr/>
          <p:nvPr/>
        </p:nvCxnSpPr>
        <p:spPr bwMode="auto">
          <a:xfrm>
            <a:off x="6800296" y="3432699"/>
            <a:ext cx="1043867" cy="0"/>
          </a:xfrm>
          <a:prstGeom prst="line">
            <a:avLst/>
          </a:prstGeom>
          <a:noFill/>
          <a:ln w="2857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4" name="矩形 53">
            <a:extLst>
              <a:ext uri="{FF2B5EF4-FFF2-40B4-BE49-F238E27FC236}">
                <a16:creationId xmlns:a16="http://schemas.microsoft.com/office/drawing/2014/main" id="{02B5EFC3-81FD-47C9-84D5-1EB729896AAC}"/>
              </a:ext>
            </a:extLst>
          </p:cNvPr>
          <p:cNvSpPr/>
          <p:nvPr/>
        </p:nvSpPr>
        <p:spPr bwMode="auto">
          <a:xfrm>
            <a:off x="5157919" y="2610035"/>
            <a:ext cx="3746384" cy="3055772"/>
          </a:xfrm>
          <a:prstGeom prst="rect">
            <a:avLst/>
          </a:prstGeom>
          <a:noFill/>
          <a:ln w="28575" cap="flat" cmpd="sng" algn="ctr">
            <a:solidFill>
              <a:srgbClr val="FF0000"/>
            </a:solidFill>
            <a:prstDash val="sysDash"/>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600" b="0" i="0" u="none" strike="noStrike" cap="none" normalizeH="0" baseline="0">
              <a:ln>
                <a:noFill/>
              </a:ln>
              <a:solidFill>
                <a:schemeClr val="tx1"/>
              </a:solidFill>
              <a:effectLst/>
              <a:latin typeface="Arial" panose="020B0604020202020204" pitchFamily="34" charset="0"/>
            </a:endParaRPr>
          </a:p>
        </p:txBody>
      </p:sp>
      <p:sp>
        <p:nvSpPr>
          <p:cNvPr id="55" name="文本框 54">
            <a:extLst>
              <a:ext uri="{FF2B5EF4-FFF2-40B4-BE49-F238E27FC236}">
                <a16:creationId xmlns:a16="http://schemas.microsoft.com/office/drawing/2014/main" id="{6A85FF0C-9466-49C6-8AD8-7AD2E51BAB4D}"/>
              </a:ext>
            </a:extLst>
          </p:cNvPr>
          <p:cNvSpPr txBox="1"/>
          <p:nvPr/>
        </p:nvSpPr>
        <p:spPr>
          <a:xfrm>
            <a:off x="5891446" y="5146062"/>
            <a:ext cx="2223854" cy="461665"/>
          </a:xfrm>
          <a:prstGeom prst="rect">
            <a:avLst/>
          </a:prstGeom>
          <a:noFill/>
        </p:spPr>
        <p:txBody>
          <a:bodyPr wrap="square" rtlCol="0">
            <a:spAutoFit/>
          </a:bodyPr>
          <a:lstStyle/>
          <a:p>
            <a:r>
              <a:rPr lang="en-US" altLang="zh-CN" sz="2400" b="1" dirty="0">
                <a:solidFill>
                  <a:schemeClr val="accent2"/>
                </a:solidFill>
                <a:latin typeface="+mj-ea"/>
                <a:ea typeface="+mj-ea"/>
              </a:rPr>
              <a:t>Cache</a:t>
            </a:r>
            <a:r>
              <a:rPr lang="zh-CN" altLang="en-US" sz="2400" b="1" dirty="0">
                <a:solidFill>
                  <a:schemeClr val="accent2"/>
                </a:solidFill>
                <a:latin typeface="+mj-ea"/>
                <a:ea typeface="+mj-ea"/>
              </a:rPr>
              <a:t>缺失处理</a:t>
            </a:r>
          </a:p>
        </p:txBody>
      </p:sp>
      <p:sp>
        <p:nvSpPr>
          <p:cNvPr id="56" name="Text Box 37">
            <a:extLst>
              <a:ext uri="{FF2B5EF4-FFF2-40B4-BE49-F238E27FC236}">
                <a16:creationId xmlns:a16="http://schemas.microsoft.com/office/drawing/2014/main" id="{4DA3D203-1F1B-452A-BCBD-2B1680A3FCFC}"/>
              </a:ext>
            </a:extLst>
          </p:cNvPr>
          <p:cNvSpPr txBox="1">
            <a:spLocks noChangeArrowheads="1"/>
          </p:cNvSpPr>
          <p:nvPr/>
        </p:nvSpPr>
        <p:spPr bwMode="auto">
          <a:xfrm>
            <a:off x="807406" y="6110033"/>
            <a:ext cx="482991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000" b="1" dirty="0">
                <a:solidFill>
                  <a:srgbClr val="0000FF"/>
                </a:solidFill>
                <a:latin typeface="微软雅黑" panose="020B0503020204020204" pitchFamily="34" charset="-122"/>
                <a:ea typeface="微软雅黑" panose="020B0503020204020204" pitchFamily="34" charset="-122"/>
              </a:rPr>
              <a:t>问题：什么情况下，</a:t>
            </a:r>
            <a:r>
              <a:rPr kumimoji="1" lang="en-US" altLang="zh-CN" sz="2000" b="1" dirty="0">
                <a:solidFill>
                  <a:srgbClr val="0000FF"/>
                </a:solidFill>
                <a:latin typeface="微软雅黑" panose="020B0503020204020204" pitchFamily="34" charset="-122"/>
                <a:ea typeface="微软雅黑" panose="020B0503020204020204" pitchFamily="34" charset="-122"/>
              </a:rPr>
              <a:t>CPU</a:t>
            </a:r>
            <a:r>
              <a:rPr kumimoji="1" lang="zh-CN" altLang="en-US" sz="2000" b="1" dirty="0">
                <a:solidFill>
                  <a:srgbClr val="0000FF"/>
                </a:solidFill>
                <a:latin typeface="微软雅黑" panose="020B0503020204020204" pitchFamily="34" charset="-122"/>
                <a:ea typeface="微软雅黑" panose="020B0503020204020204" pitchFamily="34" charset="-122"/>
              </a:rPr>
              <a:t>产生访存要求？</a:t>
            </a:r>
          </a:p>
        </p:txBody>
      </p:sp>
      <p:sp>
        <p:nvSpPr>
          <p:cNvPr id="57" name="Text Box 38">
            <a:extLst>
              <a:ext uri="{FF2B5EF4-FFF2-40B4-BE49-F238E27FC236}">
                <a16:creationId xmlns:a16="http://schemas.microsoft.com/office/drawing/2014/main" id="{198B6796-F6E9-4E33-BBF8-8CB23332F51C}"/>
              </a:ext>
            </a:extLst>
          </p:cNvPr>
          <p:cNvSpPr txBox="1">
            <a:spLocks noChangeArrowheads="1"/>
          </p:cNvSpPr>
          <p:nvPr/>
        </p:nvSpPr>
        <p:spPr bwMode="auto">
          <a:xfrm>
            <a:off x="5637321" y="6065610"/>
            <a:ext cx="162071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200" b="1" dirty="0">
                <a:solidFill>
                  <a:srgbClr val="FF0000"/>
                </a:solidFill>
                <a:ea typeface="微软雅黑" panose="020B0503020204020204" pitchFamily="34" charset="-122"/>
              </a:rPr>
              <a:t>执行指令时！</a:t>
            </a:r>
          </a:p>
        </p:txBody>
      </p:sp>
    </p:spTree>
    <p:extLst>
      <p:ext uri="{BB962C8B-B14F-4D97-AF65-F5344CB8AC3E}">
        <p14:creationId xmlns:p14="http://schemas.microsoft.com/office/powerpoint/2010/main" val="2311625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up)">
                                      <p:cBhvr>
                                        <p:cTn id="12" dur="500"/>
                                        <p:tgtEl>
                                          <p:spTgt spid="10"/>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wipe(up)">
                                      <p:cBhvr>
                                        <p:cTn id="16" dur="500"/>
                                        <p:tgtEl>
                                          <p:spTgt spid="14"/>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wipe(up)">
                                      <p:cBhvr>
                                        <p:cTn id="21" dur="500"/>
                                        <p:tgtEl>
                                          <p:spTgt spid="22"/>
                                        </p:tgtEl>
                                      </p:cBhvr>
                                    </p:animEffect>
                                  </p:childTnLst>
                                </p:cTn>
                              </p:par>
                            </p:childTnLst>
                          </p:cTn>
                        </p:par>
                        <p:par>
                          <p:cTn id="22" fill="hold">
                            <p:stCondLst>
                              <p:cond delay="500"/>
                            </p:stCondLst>
                            <p:childTnLst>
                              <p:par>
                                <p:cTn id="23" presetID="22" presetClass="entr" presetSubtype="1" fill="hold" grpId="0" nodeType="after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wipe(up)">
                                      <p:cBhvr>
                                        <p:cTn id="25" dur="500"/>
                                        <p:tgtEl>
                                          <p:spTgt spid="15"/>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46"/>
                                        </p:tgtEl>
                                        <p:attrNameLst>
                                          <p:attrName>style.visibility</p:attrName>
                                        </p:attrNameLst>
                                      </p:cBhvr>
                                      <p:to>
                                        <p:strVal val="visible"/>
                                      </p:to>
                                    </p:set>
                                    <p:animEffect transition="in" filter="wipe(down)">
                                      <p:cBhvr>
                                        <p:cTn id="30" dur="500"/>
                                        <p:tgtEl>
                                          <p:spTgt spid="46"/>
                                        </p:tgtEl>
                                      </p:cBhvr>
                                    </p:animEffect>
                                  </p:childTnLst>
                                </p:cTn>
                              </p:par>
                            </p:childTnLst>
                          </p:cTn>
                        </p:par>
                        <p:par>
                          <p:cTn id="31" fill="hold">
                            <p:stCondLst>
                              <p:cond delay="500"/>
                            </p:stCondLst>
                            <p:childTnLst>
                              <p:par>
                                <p:cTn id="32" presetID="3" presetClass="entr" presetSubtype="10" fill="hold" grpId="0" nodeType="afterEffect">
                                  <p:stCondLst>
                                    <p:cond delay="0"/>
                                  </p:stCondLst>
                                  <p:childTnLst>
                                    <p:set>
                                      <p:cBhvr>
                                        <p:cTn id="33" dur="1" fill="hold">
                                          <p:stCondLst>
                                            <p:cond delay="0"/>
                                          </p:stCondLst>
                                        </p:cTn>
                                        <p:tgtEl>
                                          <p:spTgt spid="48"/>
                                        </p:tgtEl>
                                        <p:attrNameLst>
                                          <p:attrName>style.visibility</p:attrName>
                                        </p:attrNameLst>
                                      </p:cBhvr>
                                      <p:to>
                                        <p:strVal val="visible"/>
                                      </p:to>
                                    </p:set>
                                    <p:animEffect transition="in" filter="blinds(horizontal)">
                                      <p:cBhvr>
                                        <p:cTn id="34" dur="500"/>
                                        <p:tgtEl>
                                          <p:spTgt spid="48"/>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nodeType="click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wipe(up)">
                                      <p:cBhvr>
                                        <p:cTn id="39" dur="500"/>
                                        <p:tgtEl>
                                          <p:spTgt spid="24"/>
                                        </p:tgtEl>
                                      </p:cBhvr>
                                    </p:animEffect>
                                  </p:childTnLst>
                                </p:cTn>
                              </p:par>
                            </p:childTnLst>
                          </p:cTn>
                        </p:par>
                        <p:par>
                          <p:cTn id="40" fill="hold">
                            <p:stCondLst>
                              <p:cond delay="500"/>
                            </p:stCondLst>
                            <p:childTnLst>
                              <p:par>
                                <p:cTn id="41" presetID="22" presetClass="entr" presetSubtype="4" fill="hold" grpId="0" nodeType="after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wipe(down)">
                                      <p:cBhvr>
                                        <p:cTn id="43" dur="500"/>
                                        <p:tgtEl>
                                          <p:spTgt spid="16"/>
                                        </p:tgtEl>
                                      </p:cBhvr>
                                    </p:animEffect>
                                  </p:childTnLst>
                                </p:cTn>
                              </p:par>
                            </p:childTnLst>
                          </p:cTn>
                        </p:par>
                        <p:par>
                          <p:cTn id="44" fill="hold">
                            <p:stCondLst>
                              <p:cond delay="1000"/>
                            </p:stCondLst>
                            <p:childTnLst>
                              <p:par>
                                <p:cTn id="45" presetID="22" presetClass="entr" presetSubtype="1" fill="hold" nodeType="afterEffect">
                                  <p:stCondLst>
                                    <p:cond delay="0"/>
                                  </p:stCondLst>
                                  <p:childTnLst>
                                    <p:set>
                                      <p:cBhvr>
                                        <p:cTn id="46" dur="1" fill="hold">
                                          <p:stCondLst>
                                            <p:cond delay="0"/>
                                          </p:stCondLst>
                                        </p:cTn>
                                        <p:tgtEl>
                                          <p:spTgt spid="26"/>
                                        </p:tgtEl>
                                        <p:attrNameLst>
                                          <p:attrName>style.visibility</p:attrName>
                                        </p:attrNameLst>
                                      </p:cBhvr>
                                      <p:to>
                                        <p:strVal val="visible"/>
                                      </p:to>
                                    </p:set>
                                    <p:animEffect transition="in" filter="wipe(up)">
                                      <p:cBhvr>
                                        <p:cTn id="47" dur="500"/>
                                        <p:tgtEl>
                                          <p:spTgt spid="26"/>
                                        </p:tgtEl>
                                      </p:cBhvr>
                                    </p:animEffect>
                                  </p:childTnLst>
                                </p:cTn>
                              </p:par>
                            </p:childTnLst>
                          </p:cTn>
                        </p:par>
                        <p:par>
                          <p:cTn id="48" fill="hold">
                            <p:stCondLst>
                              <p:cond delay="1500"/>
                            </p:stCondLst>
                            <p:childTnLst>
                              <p:par>
                                <p:cTn id="49" presetID="22" presetClass="entr" presetSubtype="4" fill="hold" grpId="0" nodeType="afterEffect">
                                  <p:stCondLst>
                                    <p:cond delay="0"/>
                                  </p:stCondLst>
                                  <p:childTnLst>
                                    <p:set>
                                      <p:cBhvr>
                                        <p:cTn id="50" dur="1" fill="hold">
                                          <p:stCondLst>
                                            <p:cond delay="0"/>
                                          </p:stCondLst>
                                        </p:cTn>
                                        <p:tgtEl>
                                          <p:spTgt spid="17"/>
                                        </p:tgtEl>
                                        <p:attrNameLst>
                                          <p:attrName>style.visibility</p:attrName>
                                        </p:attrNameLst>
                                      </p:cBhvr>
                                      <p:to>
                                        <p:strVal val="visible"/>
                                      </p:to>
                                    </p:set>
                                    <p:animEffect transition="in" filter="wipe(down)">
                                      <p:cBhvr>
                                        <p:cTn id="51" dur="500"/>
                                        <p:tgtEl>
                                          <p:spTgt spid="17"/>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4" fill="hold" grpId="0" nodeType="clickEffect">
                                  <p:stCondLst>
                                    <p:cond delay="0"/>
                                  </p:stCondLst>
                                  <p:childTnLst>
                                    <p:set>
                                      <p:cBhvr>
                                        <p:cTn id="55" dur="1" fill="hold">
                                          <p:stCondLst>
                                            <p:cond delay="0"/>
                                          </p:stCondLst>
                                        </p:cTn>
                                        <p:tgtEl>
                                          <p:spTgt spid="47"/>
                                        </p:tgtEl>
                                        <p:attrNameLst>
                                          <p:attrName>style.visibility</p:attrName>
                                        </p:attrNameLst>
                                      </p:cBhvr>
                                      <p:to>
                                        <p:strVal val="visible"/>
                                      </p:to>
                                    </p:set>
                                    <p:animEffect transition="in" filter="wipe(down)">
                                      <p:cBhvr>
                                        <p:cTn id="56" dur="500"/>
                                        <p:tgtEl>
                                          <p:spTgt spid="47"/>
                                        </p:tgtEl>
                                      </p:cBhvr>
                                    </p:animEffect>
                                  </p:childTnLst>
                                </p:cTn>
                              </p:par>
                            </p:childTnLst>
                          </p:cTn>
                        </p:par>
                        <p:par>
                          <p:cTn id="57" fill="hold">
                            <p:stCondLst>
                              <p:cond delay="500"/>
                            </p:stCondLst>
                            <p:childTnLst>
                              <p:par>
                                <p:cTn id="58" presetID="3" presetClass="entr" presetSubtype="10" fill="hold" grpId="0" nodeType="afterEffect">
                                  <p:stCondLst>
                                    <p:cond delay="0"/>
                                  </p:stCondLst>
                                  <p:childTnLst>
                                    <p:set>
                                      <p:cBhvr>
                                        <p:cTn id="59" dur="1" fill="hold">
                                          <p:stCondLst>
                                            <p:cond delay="0"/>
                                          </p:stCondLst>
                                        </p:cTn>
                                        <p:tgtEl>
                                          <p:spTgt spid="49"/>
                                        </p:tgtEl>
                                        <p:attrNameLst>
                                          <p:attrName>style.visibility</p:attrName>
                                        </p:attrNameLst>
                                      </p:cBhvr>
                                      <p:to>
                                        <p:strVal val="visible"/>
                                      </p:to>
                                    </p:set>
                                    <p:animEffect transition="in" filter="blinds(horizontal)">
                                      <p:cBhvr>
                                        <p:cTn id="60" dur="500"/>
                                        <p:tgtEl>
                                          <p:spTgt spid="49"/>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nodeType="clickEffect">
                                  <p:stCondLst>
                                    <p:cond delay="0"/>
                                  </p:stCondLst>
                                  <p:childTnLst>
                                    <p:set>
                                      <p:cBhvr>
                                        <p:cTn id="64" dur="1" fill="hold">
                                          <p:stCondLst>
                                            <p:cond delay="0"/>
                                          </p:stCondLst>
                                        </p:cTn>
                                        <p:tgtEl>
                                          <p:spTgt spid="35"/>
                                        </p:tgtEl>
                                        <p:attrNameLst>
                                          <p:attrName>style.visibility</p:attrName>
                                        </p:attrNameLst>
                                      </p:cBhvr>
                                      <p:to>
                                        <p:strVal val="visible"/>
                                      </p:to>
                                    </p:set>
                                    <p:animEffect transition="in" filter="wipe(left)">
                                      <p:cBhvr>
                                        <p:cTn id="65" dur="500"/>
                                        <p:tgtEl>
                                          <p:spTgt spid="35"/>
                                        </p:tgtEl>
                                      </p:cBhvr>
                                    </p:animEffect>
                                  </p:childTnLst>
                                </p:cTn>
                              </p:par>
                            </p:childTnLst>
                          </p:cTn>
                        </p:par>
                        <p:par>
                          <p:cTn id="66" fill="hold">
                            <p:stCondLst>
                              <p:cond delay="500"/>
                            </p:stCondLst>
                            <p:childTnLst>
                              <p:par>
                                <p:cTn id="67" presetID="22" presetClass="entr" presetSubtype="4" fill="hold" grpId="0" nodeType="afterEffect">
                                  <p:stCondLst>
                                    <p:cond delay="0"/>
                                  </p:stCondLst>
                                  <p:childTnLst>
                                    <p:set>
                                      <p:cBhvr>
                                        <p:cTn id="68" dur="1" fill="hold">
                                          <p:stCondLst>
                                            <p:cond delay="0"/>
                                          </p:stCondLst>
                                        </p:cTn>
                                        <p:tgtEl>
                                          <p:spTgt spid="18"/>
                                        </p:tgtEl>
                                        <p:attrNameLst>
                                          <p:attrName>style.visibility</p:attrName>
                                        </p:attrNameLst>
                                      </p:cBhvr>
                                      <p:to>
                                        <p:strVal val="visible"/>
                                      </p:to>
                                    </p:set>
                                    <p:animEffect transition="in" filter="wipe(down)">
                                      <p:cBhvr>
                                        <p:cTn id="69" dur="500"/>
                                        <p:tgtEl>
                                          <p:spTgt spid="18"/>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1" fill="hold" nodeType="clickEffect">
                                  <p:stCondLst>
                                    <p:cond delay="0"/>
                                  </p:stCondLst>
                                  <p:childTnLst>
                                    <p:set>
                                      <p:cBhvr>
                                        <p:cTn id="73" dur="1" fill="hold">
                                          <p:stCondLst>
                                            <p:cond delay="0"/>
                                          </p:stCondLst>
                                        </p:cTn>
                                        <p:tgtEl>
                                          <p:spTgt spid="25"/>
                                        </p:tgtEl>
                                        <p:attrNameLst>
                                          <p:attrName>style.visibility</p:attrName>
                                        </p:attrNameLst>
                                      </p:cBhvr>
                                      <p:to>
                                        <p:strVal val="visible"/>
                                      </p:to>
                                    </p:set>
                                    <p:animEffect transition="in" filter="wipe(up)">
                                      <p:cBhvr>
                                        <p:cTn id="74" dur="500"/>
                                        <p:tgtEl>
                                          <p:spTgt spid="25"/>
                                        </p:tgtEl>
                                      </p:cBhvr>
                                    </p:animEffect>
                                  </p:childTnLst>
                                </p:cTn>
                              </p:par>
                            </p:childTnLst>
                          </p:cTn>
                        </p:par>
                        <p:par>
                          <p:cTn id="75" fill="hold">
                            <p:stCondLst>
                              <p:cond delay="500"/>
                            </p:stCondLst>
                            <p:childTnLst>
                              <p:par>
                                <p:cTn id="76" presetID="22" presetClass="entr" presetSubtype="2" fill="hold" nodeType="afterEffect">
                                  <p:stCondLst>
                                    <p:cond delay="0"/>
                                  </p:stCondLst>
                                  <p:childTnLst>
                                    <p:set>
                                      <p:cBhvr>
                                        <p:cTn id="77" dur="1" fill="hold">
                                          <p:stCondLst>
                                            <p:cond delay="0"/>
                                          </p:stCondLst>
                                        </p:cTn>
                                        <p:tgtEl>
                                          <p:spTgt spid="32"/>
                                        </p:tgtEl>
                                        <p:attrNameLst>
                                          <p:attrName>style.visibility</p:attrName>
                                        </p:attrNameLst>
                                      </p:cBhvr>
                                      <p:to>
                                        <p:strVal val="visible"/>
                                      </p:to>
                                    </p:set>
                                    <p:animEffect transition="in" filter="wipe(right)">
                                      <p:cBhvr>
                                        <p:cTn id="78" dur="500"/>
                                        <p:tgtEl>
                                          <p:spTgt spid="32"/>
                                        </p:tgtEl>
                                      </p:cBhvr>
                                    </p:animEffect>
                                  </p:childTnLst>
                                </p:cTn>
                              </p:par>
                            </p:childTnLst>
                          </p:cTn>
                        </p:par>
                        <p:par>
                          <p:cTn id="79" fill="hold">
                            <p:stCondLst>
                              <p:cond delay="1000"/>
                            </p:stCondLst>
                            <p:childTnLst>
                              <p:par>
                                <p:cTn id="80" presetID="22" presetClass="entr" presetSubtype="1" fill="hold" nodeType="afterEffect">
                                  <p:stCondLst>
                                    <p:cond delay="0"/>
                                  </p:stCondLst>
                                  <p:childTnLst>
                                    <p:set>
                                      <p:cBhvr>
                                        <p:cTn id="81" dur="1" fill="hold">
                                          <p:stCondLst>
                                            <p:cond delay="0"/>
                                          </p:stCondLst>
                                        </p:cTn>
                                        <p:tgtEl>
                                          <p:spTgt spid="29"/>
                                        </p:tgtEl>
                                        <p:attrNameLst>
                                          <p:attrName>style.visibility</p:attrName>
                                        </p:attrNameLst>
                                      </p:cBhvr>
                                      <p:to>
                                        <p:strVal val="visible"/>
                                      </p:to>
                                    </p:set>
                                    <p:animEffect transition="in" filter="wipe(up)">
                                      <p:cBhvr>
                                        <p:cTn id="82" dur="500"/>
                                        <p:tgtEl>
                                          <p:spTgt spid="29"/>
                                        </p:tgtEl>
                                      </p:cBhvr>
                                    </p:animEffect>
                                  </p:childTnLst>
                                </p:cTn>
                              </p:par>
                            </p:childTnLst>
                          </p:cTn>
                        </p:par>
                        <p:par>
                          <p:cTn id="83" fill="hold">
                            <p:stCondLst>
                              <p:cond delay="1500"/>
                            </p:stCondLst>
                            <p:childTnLst>
                              <p:par>
                                <p:cTn id="84" presetID="22" presetClass="entr" presetSubtype="4" fill="hold" grpId="0" nodeType="afterEffect">
                                  <p:stCondLst>
                                    <p:cond delay="0"/>
                                  </p:stCondLst>
                                  <p:childTnLst>
                                    <p:set>
                                      <p:cBhvr>
                                        <p:cTn id="85" dur="1" fill="hold">
                                          <p:stCondLst>
                                            <p:cond delay="0"/>
                                          </p:stCondLst>
                                        </p:cTn>
                                        <p:tgtEl>
                                          <p:spTgt spid="20"/>
                                        </p:tgtEl>
                                        <p:attrNameLst>
                                          <p:attrName>style.visibility</p:attrName>
                                        </p:attrNameLst>
                                      </p:cBhvr>
                                      <p:to>
                                        <p:strVal val="visible"/>
                                      </p:to>
                                    </p:set>
                                    <p:animEffect transition="in" filter="wipe(down)">
                                      <p:cBhvr>
                                        <p:cTn id="86" dur="500"/>
                                        <p:tgtEl>
                                          <p:spTgt spid="20"/>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2" fill="hold" nodeType="clickEffect">
                                  <p:stCondLst>
                                    <p:cond delay="0"/>
                                  </p:stCondLst>
                                  <p:childTnLst>
                                    <p:set>
                                      <p:cBhvr>
                                        <p:cTn id="90" dur="1" fill="hold">
                                          <p:stCondLst>
                                            <p:cond delay="0"/>
                                          </p:stCondLst>
                                        </p:cTn>
                                        <p:tgtEl>
                                          <p:spTgt spid="51"/>
                                        </p:tgtEl>
                                        <p:attrNameLst>
                                          <p:attrName>style.visibility</p:attrName>
                                        </p:attrNameLst>
                                      </p:cBhvr>
                                      <p:to>
                                        <p:strVal val="visible"/>
                                      </p:to>
                                    </p:set>
                                    <p:animEffect transition="in" filter="wipe(right)">
                                      <p:cBhvr>
                                        <p:cTn id="91" dur="500"/>
                                        <p:tgtEl>
                                          <p:spTgt spid="51"/>
                                        </p:tgtEl>
                                      </p:cBhvr>
                                    </p:animEffect>
                                  </p:childTnLst>
                                </p:cTn>
                              </p:par>
                            </p:childTnLst>
                          </p:cTn>
                        </p:par>
                        <p:par>
                          <p:cTn id="92" fill="hold">
                            <p:stCondLst>
                              <p:cond delay="500"/>
                            </p:stCondLst>
                            <p:childTnLst>
                              <p:par>
                                <p:cTn id="93" presetID="22" presetClass="entr" presetSubtype="4" fill="hold" nodeType="afterEffect">
                                  <p:stCondLst>
                                    <p:cond delay="0"/>
                                  </p:stCondLst>
                                  <p:childTnLst>
                                    <p:set>
                                      <p:cBhvr>
                                        <p:cTn id="94" dur="1" fill="hold">
                                          <p:stCondLst>
                                            <p:cond delay="0"/>
                                          </p:stCondLst>
                                        </p:cTn>
                                        <p:tgtEl>
                                          <p:spTgt spid="30"/>
                                        </p:tgtEl>
                                        <p:attrNameLst>
                                          <p:attrName>style.visibility</p:attrName>
                                        </p:attrNameLst>
                                      </p:cBhvr>
                                      <p:to>
                                        <p:strVal val="visible"/>
                                      </p:to>
                                    </p:set>
                                    <p:animEffect transition="in" filter="wipe(down)">
                                      <p:cBhvr>
                                        <p:cTn id="95" dur="500"/>
                                        <p:tgtEl>
                                          <p:spTgt spid="30"/>
                                        </p:tgtEl>
                                      </p:cBhvr>
                                    </p:animEffect>
                                  </p:childTnLst>
                                </p:cTn>
                              </p:par>
                            </p:childTnLst>
                          </p:cTn>
                        </p:par>
                        <p:par>
                          <p:cTn id="96" fill="hold">
                            <p:stCondLst>
                              <p:cond delay="1000"/>
                            </p:stCondLst>
                            <p:childTnLst>
                              <p:par>
                                <p:cTn id="97" presetID="22" presetClass="entr" presetSubtype="4" fill="hold" grpId="0" nodeType="afterEffect">
                                  <p:stCondLst>
                                    <p:cond delay="0"/>
                                  </p:stCondLst>
                                  <p:childTnLst>
                                    <p:set>
                                      <p:cBhvr>
                                        <p:cTn id="98" dur="1" fill="hold">
                                          <p:stCondLst>
                                            <p:cond delay="0"/>
                                          </p:stCondLst>
                                        </p:cTn>
                                        <p:tgtEl>
                                          <p:spTgt spid="21"/>
                                        </p:tgtEl>
                                        <p:attrNameLst>
                                          <p:attrName>style.visibility</p:attrName>
                                        </p:attrNameLst>
                                      </p:cBhvr>
                                      <p:to>
                                        <p:strVal val="visible"/>
                                      </p:to>
                                    </p:set>
                                    <p:animEffect transition="in" filter="wipe(down)">
                                      <p:cBhvr>
                                        <p:cTn id="99" dur="500"/>
                                        <p:tgtEl>
                                          <p:spTgt spid="21"/>
                                        </p:tgtEl>
                                      </p:cBhvr>
                                    </p:animEffect>
                                  </p:childTnLst>
                                </p:cTn>
                              </p:par>
                            </p:childTnLst>
                          </p:cTn>
                        </p:par>
                      </p:childTnLst>
                    </p:cTn>
                  </p:par>
                  <p:par>
                    <p:cTn id="100" fill="hold">
                      <p:stCondLst>
                        <p:cond delay="indefinite"/>
                      </p:stCondLst>
                      <p:childTnLst>
                        <p:par>
                          <p:cTn id="101" fill="hold">
                            <p:stCondLst>
                              <p:cond delay="0"/>
                            </p:stCondLst>
                            <p:childTnLst>
                              <p:par>
                                <p:cTn id="102" presetID="22" presetClass="entr" presetSubtype="1" fill="hold" nodeType="clickEffect">
                                  <p:stCondLst>
                                    <p:cond delay="0"/>
                                  </p:stCondLst>
                                  <p:childTnLst>
                                    <p:set>
                                      <p:cBhvr>
                                        <p:cTn id="103" dur="1" fill="hold">
                                          <p:stCondLst>
                                            <p:cond delay="0"/>
                                          </p:stCondLst>
                                        </p:cTn>
                                        <p:tgtEl>
                                          <p:spTgt spid="53"/>
                                        </p:tgtEl>
                                        <p:attrNameLst>
                                          <p:attrName>style.visibility</p:attrName>
                                        </p:attrNameLst>
                                      </p:cBhvr>
                                      <p:to>
                                        <p:strVal val="visible"/>
                                      </p:to>
                                    </p:set>
                                    <p:animEffect transition="in" filter="wipe(up)">
                                      <p:cBhvr>
                                        <p:cTn id="104" dur="500"/>
                                        <p:tgtEl>
                                          <p:spTgt spid="53"/>
                                        </p:tgtEl>
                                      </p:cBhvr>
                                    </p:animEffect>
                                  </p:childTnLst>
                                </p:cTn>
                              </p:par>
                            </p:childTnLst>
                          </p:cTn>
                        </p:par>
                      </p:childTnLst>
                    </p:cTn>
                  </p:par>
                  <p:par>
                    <p:cTn id="105" fill="hold">
                      <p:stCondLst>
                        <p:cond delay="indefinite"/>
                      </p:stCondLst>
                      <p:childTnLst>
                        <p:par>
                          <p:cTn id="106" fill="hold">
                            <p:stCondLst>
                              <p:cond delay="0"/>
                            </p:stCondLst>
                            <p:childTnLst>
                              <p:par>
                                <p:cTn id="107" presetID="22" presetClass="entr" presetSubtype="4" fill="hold" grpId="0" nodeType="clickEffect">
                                  <p:stCondLst>
                                    <p:cond delay="0"/>
                                  </p:stCondLst>
                                  <p:childTnLst>
                                    <p:set>
                                      <p:cBhvr>
                                        <p:cTn id="108" dur="1" fill="hold">
                                          <p:stCondLst>
                                            <p:cond delay="0"/>
                                          </p:stCondLst>
                                        </p:cTn>
                                        <p:tgtEl>
                                          <p:spTgt spid="54"/>
                                        </p:tgtEl>
                                        <p:attrNameLst>
                                          <p:attrName>style.visibility</p:attrName>
                                        </p:attrNameLst>
                                      </p:cBhvr>
                                      <p:to>
                                        <p:strVal val="visible"/>
                                      </p:to>
                                    </p:set>
                                    <p:animEffect transition="in" filter="wipe(down)">
                                      <p:cBhvr>
                                        <p:cTn id="109" dur="500"/>
                                        <p:tgtEl>
                                          <p:spTgt spid="54"/>
                                        </p:tgtEl>
                                      </p:cBhvr>
                                    </p:animEffect>
                                  </p:childTnLst>
                                </p:cTn>
                              </p:par>
                            </p:childTnLst>
                          </p:cTn>
                        </p:par>
                        <p:par>
                          <p:cTn id="110" fill="hold">
                            <p:stCondLst>
                              <p:cond delay="500"/>
                            </p:stCondLst>
                            <p:childTnLst>
                              <p:par>
                                <p:cTn id="111" presetID="22" presetClass="entr" presetSubtype="4" fill="hold" grpId="0" nodeType="afterEffect">
                                  <p:stCondLst>
                                    <p:cond delay="0"/>
                                  </p:stCondLst>
                                  <p:childTnLst>
                                    <p:set>
                                      <p:cBhvr>
                                        <p:cTn id="112" dur="1" fill="hold">
                                          <p:stCondLst>
                                            <p:cond delay="0"/>
                                          </p:stCondLst>
                                        </p:cTn>
                                        <p:tgtEl>
                                          <p:spTgt spid="55"/>
                                        </p:tgtEl>
                                        <p:attrNameLst>
                                          <p:attrName>style.visibility</p:attrName>
                                        </p:attrNameLst>
                                      </p:cBhvr>
                                      <p:to>
                                        <p:strVal val="visible"/>
                                      </p:to>
                                    </p:set>
                                    <p:animEffect transition="in" filter="wipe(down)">
                                      <p:cBhvr>
                                        <p:cTn id="113" dur="500"/>
                                        <p:tgtEl>
                                          <p:spTgt spid="55"/>
                                        </p:tgtEl>
                                      </p:cBhvr>
                                    </p:animEffect>
                                  </p:childTnLst>
                                </p:cTn>
                              </p:par>
                            </p:childTnLst>
                          </p:cTn>
                        </p:par>
                      </p:childTnLst>
                    </p:cTn>
                  </p:par>
                  <p:par>
                    <p:cTn id="114" fill="hold">
                      <p:stCondLst>
                        <p:cond delay="indefinite"/>
                      </p:stCondLst>
                      <p:childTnLst>
                        <p:par>
                          <p:cTn id="115" fill="hold">
                            <p:stCondLst>
                              <p:cond delay="0"/>
                            </p:stCondLst>
                            <p:childTnLst>
                              <p:par>
                                <p:cTn id="116" presetID="3" presetClass="entr" presetSubtype="10" fill="hold" grpId="0" nodeType="clickEffect">
                                  <p:stCondLst>
                                    <p:cond delay="0"/>
                                  </p:stCondLst>
                                  <p:childTnLst>
                                    <p:set>
                                      <p:cBhvr>
                                        <p:cTn id="117" dur="1" fill="hold">
                                          <p:stCondLst>
                                            <p:cond delay="0"/>
                                          </p:stCondLst>
                                        </p:cTn>
                                        <p:tgtEl>
                                          <p:spTgt spid="56"/>
                                        </p:tgtEl>
                                        <p:attrNameLst>
                                          <p:attrName>style.visibility</p:attrName>
                                        </p:attrNameLst>
                                      </p:cBhvr>
                                      <p:to>
                                        <p:strVal val="visible"/>
                                      </p:to>
                                    </p:set>
                                    <p:animEffect transition="in" filter="blinds(horizontal)">
                                      <p:cBhvr>
                                        <p:cTn id="118" dur="500"/>
                                        <p:tgtEl>
                                          <p:spTgt spid="56"/>
                                        </p:tgtEl>
                                      </p:cBhvr>
                                    </p:animEffect>
                                  </p:childTnLst>
                                </p:cTn>
                              </p:par>
                            </p:childTnLst>
                          </p:cTn>
                        </p:par>
                      </p:childTnLst>
                    </p:cTn>
                  </p:par>
                  <p:par>
                    <p:cTn id="119" fill="hold">
                      <p:stCondLst>
                        <p:cond delay="indefinite"/>
                      </p:stCondLst>
                      <p:childTnLst>
                        <p:par>
                          <p:cTn id="120" fill="hold">
                            <p:stCondLst>
                              <p:cond delay="0"/>
                            </p:stCondLst>
                            <p:childTnLst>
                              <p:par>
                                <p:cTn id="121" presetID="3" presetClass="entr" presetSubtype="10" fill="hold" grpId="0" nodeType="clickEffect">
                                  <p:stCondLst>
                                    <p:cond delay="0"/>
                                  </p:stCondLst>
                                  <p:childTnLst>
                                    <p:set>
                                      <p:cBhvr>
                                        <p:cTn id="122" dur="1" fill="hold">
                                          <p:stCondLst>
                                            <p:cond delay="0"/>
                                          </p:stCondLst>
                                        </p:cTn>
                                        <p:tgtEl>
                                          <p:spTgt spid="57"/>
                                        </p:tgtEl>
                                        <p:attrNameLst>
                                          <p:attrName>style.visibility</p:attrName>
                                        </p:attrNameLst>
                                      </p:cBhvr>
                                      <p:to>
                                        <p:strVal val="visible"/>
                                      </p:to>
                                    </p:set>
                                    <p:animEffect transition="in" filter="blinds(horizontal)">
                                      <p:cBhvr>
                                        <p:cTn id="123"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4" grpId="0" animBg="1"/>
      <p:bldP spid="15" grpId="0" animBg="1"/>
      <p:bldP spid="16" grpId="0" animBg="1"/>
      <p:bldP spid="17" grpId="0" animBg="1"/>
      <p:bldP spid="18" grpId="0" animBg="1"/>
      <p:bldP spid="20" grpId="0" animBg="1"/>
      <p:bldP spid="21" grpId="0" animBg="1"/>
      <p:bldP spid="46" grpId="0"/>
      <p:bldP spid="47" grpId="0"/>
      <p:bldP spid="48" grpId="0" animBg="1"/>
      <p:bldP spid="49" grpId="0" animBg="1"/>
      <p:bldP spid="54" grpId="0" animBg="1"/>
      <p:bldP spid="55" grpId="0"/>
      <p:bldP spid="56" grpId="0"/>
      <p:bldP spid="57"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idx="4294967295"/>
          </p:nvPr>
        </p:nvSpPr>
        <p:spPr>
          <a:xfrm>
            <a:off x="238125" y="128588"/>
            <a:ext cx="8805863" cy="528637"/>
          </a:xfrm>
        </p:spPr>
        <p:txBody>
          <a:bodyPr lIns="91440" tIns="45720" rIns="91440" bIns="45720" anchor="ctr"/>
          <a:lstStyle/>
          <a:p>
            <a:pPr defTabSz="717550" eaLnBrk="1" hangingPunct="1"/>
            <a:r>
              <a:rPr lang="en-US" altLang="zh-CN"/>
              <a:t>Cache</a:t>
            </a:r>
            <a:r>
              <a:rPr lang="zh-CN" altLang="en-US"/>
              <a:t>（高速缓存）的实现</a:t>
            </a:r>
          </a:p>
        </p:txBody>
      </p:sp>
      <p:sp>
        <p:nvSpPr>
          <p:cNvPr id="763941" name="Text Box 37"/>
          <p:cNvSpPr txBox="1">
            <a:spLocks noChangeArrowheads="1"/>
          </p:cNvSpPr>
          <p:nvPr/>
        </p:nvSpPr>
        <p:spPr bwMode="auto">
          <a:xfrm>
            <a:off x="431800" y="998538"/>
            <a:ext cx="679608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b="1">
                <a:solidFill>
                  <a:srgbClr val="0000FF"/>
                </a:solidFill>
                <a:latin typeface="微软雅黑" panose="020B0503020204020204" pitchFamily="34" charset="-122"/>
                <a:ea typeface="微软雅黑" panose="020B0503020204020204" pitchFamily="34" charset="-122"/>
              </a:rPr>
              <a:t>问题：要实现</a:t>
            </a:r>
            <a:r>
              <a:rPr kumimoji="1" lang="en-US" altLang="zh-CN" sz="2400" b="1">
                <a:solidFill>
                  <a:srgbClr val="0000FF"/>
                </a:solidFill>
                <a:latin typeface="微软雅黑" panose="020B0503020204020204" pitchFamily="34" charset="-122"/>
                <a:ea typeface="微软雅黑" panose="020B0503020204020204" pitchFamily="34" charset="-122"/>
              </a:rPr>
              <a:t>Cache</a:t>
            </a:r>
            <a:r>
              <a:rPr kumimoji="1" lang="zh-CN" altLang="en-US" sz="2400" b="1">
                <a:solidFill>
                  <a:srgbClr val="0000FF"/>
                </a:solidFill>
                <a:latin typeface="微软雅黑" panose="020B0503020204020204" pitchFamily="34" charset="-122"/>
                <a:ea typeface="微软雅黑" panose="020B0503020204020204" pitchFamily="34" charset="-122"/>
              </a:rPr>
              <a:t>机制需要解决哪些问题？</a:t>
            </a:r>
          </a:p>
        </p:txBody>
      </p:sp>
      <p:sp>
        <p:nvSpPr>
          <p:cNvPr id="763942" name="Text Box 38"/>
          <p:cNvSpPr txBox="1">
            <a:spLocks noChangeArrowheads="1"/>
          </p:cNvSpPr>
          <p:nvPr/>
        </p:nvSpPr>
        <p:spPr bwMode="auto">
          <a:xfrm>
            <a:off x="296863" y="1638300"/>
            <a:ext cx="6615112" cy="2471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lnSpc>
                <a:spcPct val="130000"/>
              </a:lnSpc>
              <a:spcBef>
                <a:spcPct val="20000"/>
              </a:spcBef>
            </a:pPr>
            <a:r>
              <a:rPr kumimoji="1" lang="zh-CN" altLang="en-US" sz="2200" b="1" dirty="0">
                <a:solidFill>
                  <a:srgbClr val="FF0000"/>
                </a:solidFill>
                <a:latin typeface="微软雅黑" panose="020B0503020204020204" pitchFamily="34" charset="-122"/>
                <a:ea typeface="微软雅黑" panose="020B0503020204020204" pitchFamily="34" charset="-122"/>
              </a:rPr>
              <a:t>如何分块？</a:t>
            </a:r>
          </a:p>
          <a:p>
            <a:pPr eaLnBrk="1" hangingPunct="1">
              <a:lnSpc>
                <a:spcPct val="130000"/>
              </a:lnSpc>
              <a:spcBef>
                <a:spcPct val="20000"/>
              </a:spcBef>
            </a:pPr>
            <a:r>
              <a:rPr kumimoji="1" lang="zh-CN" altLang="en-US" sz="2200" b="1" dirty="0">
                <a:solidFill>
                  <a:srgbClr val="FF0000"/>
                </a:solidFill>
                <a:latin typeface="微软雅黑" panose="020B0503020204020204" pitchFamily="34" charset="-122"/>
                <a:ea typeface="微软雅黑" panose="020B0503020204020204" pitchFamily="34" charset="-122"/>
              </a:rPr>
              <a:t>主存块和</a:t>
            </a:r>
            <a:r>
              <a:rPr kumimoji="1" lang="en-US" altLang="zh-CN" sz="2200" b="1" dirty="0">
                <a:solidFill>
                  <a:srgbClr val="FF0000"/>
                </a:solidFill>
                <a:latin typeface="微软雅黑" panose="020B0503020204020204" pitchFamily="34" charset="-122"/>
                <a:ea typeface="微软雅黑" panose="020B0503020204020204" pitchFamily="34" charset="-122"/>
              </a:rPr>
              <a:t>Cache</a:t>
            </a:r>
            <a:r>
              <a:rPr kumimoji="1" lang="zh-CN" altLang="en-US" sz="2200" b="1" dirty="0">
                <a:solidFill>
                  <a:srgbClr val="FF0000"/>
                </a:solidFill>
                <a:latin typeface="微软雅黑" panose="020B0503020204020204" pitchFamily="34" charset="-122"/>
                <a:ea typeface="微软雅黑" panose="020B0503020204020204" pitchFamily="34" charset="-122"/>
              </a:rPr>
              <a:t>之间如何映射</a:t>
            </a:r>
            <a:r>
              <a:rPr kumimoji="1" lang="en-US" altLang="zh-CN" sz="2200" b="1" dirty="0">
                <a:solidFill>
                  <a:srgbClr val="FF0000"/>
                </a:solidFill>
                <a:latin typeface="微软雅黑" panose="020B0503020204020204" pitchFamily="34" charset="-122"/>
                <a:ea typeface="微软雅黑" panose="020B0503020204020204" pitchFamily="34" charset="-122"/>
              </a:rPr>
              <a:t>?</a:t>
            </a:r>
          </a:p>
          <a:p>
            <a:pPr eaLnBrk="1" hangingPunct="1">
              <a:lnSpc>
                <a:spcPct val="130000"/>
              </a:lnSpc>
              <a:spcBef>
                <a:spcPct val="20000"/>
              </a:spcBef>
            </a:pPr>
            <a:r>
              <a:rPr kumimoji="1" lang="en-US" altLang="zh-CN" sz="2200" b="1" dirty="0">
                <a:solidFill>
                  <a:srgbClr val="FF0000"/>
                </a:solidFill>
                <a:latin typeface="微软雅黑" panose="020B0503020204020204" pitchFamily="34" charset="-122"/>
                <a:ea typeface="微软雅黑" panose="020B0503020204020204" pitchFamily="34" charset="-122"/>
              </a:rPr>
              <a:t>Cache</a:t>
            </a:r>
            <a:r>
              <a:rPr kumimoji="1" lang="zh-CN" altLang="en-US" sz="2200" b="1" dirty="0">
                <a:solidFill>
                  <a:srgbClr val="FF0000"/>
                </a:solidFill>
                <a:latin typeface="微软雅黑" panose="020B0503020204020204" pitchFamily="34" charset="-122"/>
                <a:ea typeface="微软雅黑" panose="020B0503020204020204" pitchFamily="34" charset="-122"/>
              </a:rPr>
              <a:t>缺失时，若</a:t>
            </a:r>
            <a:r>
              <a:rPr kumimoji="1" lang="en-US" altLang="zh-CN" sz="2200" b="1" dirty="0">
                <a:solidFill>
                  <a:srgbClr val="FF0000"/>
                </a:solidFill>
                <a:latin typeface="微软雅黑" panose="020B0503020204020204" pitchFamily="34" charset="-122"/>
                <a:ea typeface="微软雅黑" panose="020B0503020204020204" pitchFamily="34" charset="-122"/>
              </a:rPr>
              <a:t>Cache</a:t>
            </a:r>
            <a:r>
              <a:rPr kumimoji="1" lang="zh-CN" altLang="en-US" sz="2200" b="1" dirty="0">
                <a:solidFill>
                  <a:srgbClr val="FF0000"/>
                </a:solidFill>
                <a:latin typeface="微软雅黑" panose="020B0503020204020204" pitchFamily="34" charset="-122"/>
                <a:ea typeface="微软雅黑" panose="020B0503020204020204" pitchFamily="34" charset="-122"/>
              </a:rPr>
              <a:t>已装满，怎么办？</a:t>
            </a:r>
          </a:p>
          <a:p>
            <a:pPr eaLnBrk="1" hangingPunct="1">
              <a:lnSpc>
                <a:spcPct val="130000"/>
              </a:lnSpc>
              <a:spcBef>
                <a:spcPct val="20000"/>
              </a:spcBef>
            </a:pPr>
            <a:r>
              <a:rPr kumimoji="1" lang="zh-CN" altLang="en-US" sz="2200" b="1" dirty="0">
                <a:solidFill>
                  <a:srgbClr val="FF0000"/>
                </a:solidFill>
                <a:latin typeface="微软雅黑" panose="020B0503020204020204" pitchFamily="34" charset="-122"/>
                <a:ea typeface="微软雅黑" panose="020B0503020204020204" pitchFamily="34" charset="-122"/>
              </a:rPr>
              <a:t>写数据时怎样保证</a:t>
            </a:r>
            <a:r>
              <a:rPr kumimoji="1" lang="en-US" altLang="zh-CN" sz="2200" b="1" dirty="0">
                <a:solidFill>
                  <a:srgbClr val="FF0000"/>
                </a:solidFill>
                <a:latin typeface="微软雅黑" panose="020B0503020204020204" pitchFamily="34" charset="-122"/>
                <a:ea typeface="微软雅黑" panose="020B0503020204020204" pitchFamily="34" charset="-122"/>
              </a:rPr>
              <a:t>Cache</a:t>
            </a:r>
            <a:r>
              <a:rPr kumimoji="1" lang="zh-CN" altLang="en-US" sz="2200" b="1" dirty="0">
                <a:solidFill>
                  <a:srgbClr val="FF0000"/>
                </a:solidFill>
                <a:latin typeface="微软雅黑" panose="020B0503020204020204" pitchFamily="34" charset="-122"/>
                <a:ea typeface="微软雅黑" panose="020B0503020204020204" pitchFamily="34" charset="-122"/>
              </a:rPr>
              <a:t>和主存的一致性？</a:t>
            </a:r>
          </a:p>
          <a:p>
            <a:pPr eaLnBrk="1" hangingPunct="1">
              <a:lnSpc>
                <a:spcPct val="130000"/>
              </a:lnSpc>
              <a:spcBef>
                <a:spcPct val="20000"/>
              </a:spcBef>
            </a:pPr>
            <a:r>
              <a:rPr kumimoji="1" lang="zh-CN" altLang="en-US" sz="2200" b="1" dirty="0">
                <a:solidFill>
                  <a:srgbClr val="FF0000"/>
                </a:solidFill>
                <a:latin typeface="微软雅黑" panose="020B0503020204020204" pitchFamily="34" charset="-122"/>
                <a:ea typeface="微软雅黑" panose="020B0503020204020204" pitchFamily="34" charset="-122"/>
              </a:rPr>
              <a:t>如何根据主存地址访问到</a:t>
            </a:r>
            <a:r>
              <a:rPr kumimoji="1" lang="en-US" altLang="zh-CN" sz="2200" b="1" dirty="0">
                <a:solidFill>
                  <a:srgbClr val="FF0000"/>
                </a:solidFill>
                <a:latin typeface="微软雅黑" panose="020B0503020204020204" pitchFamily="34" charset="-122"/>
                <a:ea typeface="微软雅黑" panose="020B0503020204020204" pitchFamily="34" charset="-122"/>
              </a:rPr>
              <a:t>cache</a:t>
            </a:r>
            <a:r>
              <a:rPr kumimoji="1" lang="zh-CN" altLang="en-US" sz="2200" b="1" dirty="0">
                <a:solidFill>
                  <a:srgbClr val="FF0000"/>
                </a:solidFill>
                <a:latin typeface="微软雅黑" panose="020B0503020204020204" pitchFamily="34" charset="-122"/>
                <a:ea typeface="微软雅黑" panose="020B0503020204020204" pitchFamily="34" charset="-122"/>
              </a:rPr>
              <a:t>中的数据？</a:t>
            </a:r>
            <a:r>
              <a:rPr kumimoji="1" lang="en-US" altLang="zh-CN" sz="2200" b="1" dirty="0">
                <a:solidFill>
                  <a:srgbClr val="FF0000"/>
                </a:solidFill>
                <a:latin typeface="微软雅黑" panose="020B0503020204020204" pitchFamily="34" charset="-122"/>
                <a:ea typeface="微软雅黑" panose="020B0503020204020204" pitchFamily="34" charset="-122"/>
              </a:rPr>
              <a:t>……</a:t>
            </a:r>
          </a:p>
        </p:txBody>
      </p:sp>
      <p:sp>
        <p:nvSpPr>
          <p:cNvPr id="763943" name="Text Box 39"/>
          <p:cNvSpPr txBox="1">
            <a:spLocks noChangeArrowheads="1"/>
          </p:cNvSpPr>
          <p:nvPr/>
        </p:nvSpPr>
        <p:spPr bwMode="auto">
          <a:xfrm>
            <a:off x="341313" y="4419600"/>
            <a:ext cx="7470775"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200" b="1">
                <a:solidFill>
                  <a:srgbClr val="CC0000"/>
                </a:solidFill>
                <a:latin typeface="微软雅黑" panose="020B0503020204020204" pitchFamily="34" charset="-122"/>
                <a:ea typeface="微软雅黑" panose="020B0503020204020204" pitchFamily="34" charset="-122"/>
              </a:rPr>
              <a:t>问题：</a:t>
            </a:r>
            <a:r>
              <a:rPr kumimoji="1" lang="en-US" altLang="zh-CN" sz="2200" b="1">
                <a:solidFill>
                  <a:srgbClr val="CC0000"/>
                </a:solidFill>
                <a:latin typeface="微软雅黑" panose="020B0503020204020204" pitchFamily="34" charset="-122"/>
                <a:ea typeface="微软雅黑" panose="020B0503020204020204" pitchFamily="34" charset="-122"/>
              </a:rPr>
              <a:t>Cache</a:t>
            </a:r>
            <a:r>
              <a:rPr kumimoji="1" lang="zh-CN" altLang="en-US" sz="2200" b="1">
                <a:solidFill>
                  <a:srgbClr val="CC0000"/>
                </a:solidFill>
                <a:latin typeface="微软雅黑" panose="020B0503020204020204" pitchFamily="34" charset="-122"/>
                <a:ea typeface="微软雅黑" panose="020B0503020204020204" pitchFamily="34" charset="-122"/>
              </a:rPr>
              <a:t>对程序员</a:t>
            </a:r>
            <a:r>
              <a:rPr kumimoji="1" lang="en-US" altLang="zh-CN" sz="2200" b="1">
                <a:solidFill>
                  <a:srgbClr val="CC0000"/>
                </a:solidFill>
                <a:latin typeface="微软雅黑" panose="020B0503020204020204" pitchFamily="34" charset="-122"/>
                <a:ea typeface="微软雅黑" panose="020B0503020204020204" pitchFamily="34" charset="-122"/>
              </a:rPr>
              <a:t>(</a:t>
            </a:r>
            <a:r>
              <a:rPr kumimoji="1" lang="zh-CN" altLang="en-US" sz="2200" b="1">
                <a:solidFill>
                  <a:srgbClr val="CC0000"/>
                </a:solidFill>
                <a:latin typeface="微软雅黑" panose="020B0503020204020204" pitchFamily="34" charset="-122"/>
                <a:ea typeface="微软雅黑" panose="020B0503020204020204" pitchFamily="34" charset="-122"/>
              </a:rPr>
              <a:t>编译器</a:t>
            </a:r>
            <a:r>
              <a:rPr kumimoji="1" lang="en-US" altLang="zh-CN" sz="2200" b="1">
                <a:solidFill>
                  <a:srgbClr val="CC0000"/>
                </a:solidFill>
                <a:latin typeface="微软雅黑" panose="020B0503020204020204" pitchFamily="34" charset="-122"/>
                <a:ea typeface="微软雅黑" panose="020B0503020204020204" pitchFamily="34" charset="-122"/>
              </a:rPr>
              <a:t>)</a:t>
            </a:r>
            <a:r>
              <a:rPr kumimoji="1" lang="zh-CN" altLang="en-US" sz="2200" b="1">
                <a:solidFill>
                  <a:srgbClr val="CC0000"/>
                </a:solidFill>
                <a:latin typeface="微软雅黑" panose="020B0503020204020204" pitchFamily="34" charset="-122"/>
                <a:ea typeface="微软雅黑" panose="020B0503020204020204" pitchFamily="34" charset="-122"/>
              </a:rPr>
              <a:t>是否透明？为什么？</a:t>
            </a:r>
          </a:p>
        </p:txBody>
      </p:sp>
      <p:sp>
        <p:nvSpPr>
          <p:cNvPr id="763944" name="Text Box 40"/>
          <p:cNvSpPr txBox="1">
            <a:spLocks noChangeArrowheads="1"/>
          </p:cNvSpPr>
          <p:nvPr/>
        </p:nvSpPr>
        <p:spPr bwMode="auto">
          <a:xfrm>
            <a:off x="296863" y="4959350"/>
            <a:ext cx="83248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20000"/>
              </a:spcBef>
            </a:pPr>
            <a:r>
              <a:rPr kumimoji="1" lang="zh-CN" altLang="en-US" sz="2300" b="1" dirty="0">
                <a:ea typeface="黑体" panose="02010609060101010101" pitchFamily="49" charset="-122"/>
              </a:rPr>
              <a:t>是透明的，程序员</a:t>
            </a:r>
            <a:r>
              <a:rPr kumimoji="1" lang="en-US" altLang="zh-CN" sz="2300" b="1" dirty="0">
                <a:ea typeface="黑体" panose="02010609060101010101" pitchFamily="49" charset="-122"/>
              </a:rPr>
              <a:t>(</a:t>
            </a:r>
            <a:r>
              <a:rPr kumimoji="1" lang="zh-CN" altLang="en-US" sz="2300" b="1" dirty="0">
                <a:ea typeface="黑体" panose="02010609060101010101" pitchFamily="49" charset="-122"/>
              </a:rPr>
              <a:t>编译器</a:t>
            </a:r>
            <a:r>
              <a:rPr kumimoji="1" lang="en-US" altLang="zh-CN" sz="2300" b="1" dirty="0">
                <a:ea typeface="黑体" panose="02010609060101010101" pitchFamily="49" charset="-122"/>
              </a:rPr>
              <a:t>)</a:t>
            </a:r>
            <a:r>
              <a:rPr kumimoji="1" lang="zh-CN" altLang="en-US" sz="2300" b="1" dirty="0">
                <a:ea typeface="黑体" panose="02010609060101010101" pitchFamily="49" charset="-122"/>
              </a:rPr>
              <a:t>在编写</a:t>
            </a:r>
            <a:r>
              <a:rPr kumimoji="1" lang="en-US" altLang="zh-CN" sz="2300" b="1" dirty="0">
                <a:ea typeface="黑体" panose="02010609060101010101" pitchFamily="49" charset="-122"/>
              </a:rPr>
              <a:t>/</a:t>
            </a:r>
            <a:r>
              <a:rPr kumimoji="1" lang="zh-CN" altLang="en-US" sz="2300" b="1" dirty="0">
                <a:ea typeface="黑体" panose="02010609060101010101" pitchFamily="49" charset="-122"/>
              </a:rPr>
              <a:t>生成高级或低级语言程序时无需了解</a:t>
            </a:r>
            <a:r>
              <a:rPr kumimoji="1" lang="en-US" altLang="zh-CN" sz="2300" b="1" dirty="0">
                <a:ea typeface="黑体" panose="02010609060101010101" pitchFamily="49" charset="-122"/>
              </a:rPr>
              <a:t>Cache</a:t>
            </a:r>
            <a:r>
              <a:rPr kumimoji="1" lang="zh-CN" altLang="en-US" sz="2300" b="1" dirty="0">
                <a:ea typeface="黑体" panose="02010609060101010101" pitchFamily="49" charset="-122"/>
              </a:rPr>
              <a:t>是否存在或如何设置，感觉不到</a:t>
            </a:r>
            <a:r>
              <a:rPr kumimoji="1" lang="en-US" altLang="zh-CN" sz="2300" b="1" dirty="0">
                <a:ea typeface="黑体" panose="02010609060101010101" pitchFamily="49" charset="-122"/>
              </a:rPr>
              <a:t>Cache</a:t>
            </a:r>
            <a:r>
              <a:rPr kumimoji="1" lang="zh-CN" altLang="en-US" sz="2300" b="1" dirty="0">
                <a:ea typeface="黑体" panose="02010609060101010101" pitchFamily="49" charset="-122"/>
              </a:rPr>
              <a:t>的存在。</a:t>
            </a:r>
          </a:p>
        </p:txBody>
      </p:sp>
      <p:sp>
        <p:nvSpPr>
          <p:cNvPr id="763945" name="Text Box 41"/>
          <p:cNvSpPr txBox="1">
            <a:spLocks noChangeArrowheads="1"/>
          </p:cNvSpPr>
          <p:nvPr/>
        </p:nvSpPr>
        <p:spPr bwMode="auto">
          <a:xfrm>
            <a:off x="701675" y="5949950"/>
            <a:ext cx="74707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b="1" u="sng">
                <a:solidFill>
                  <a:srgbClr val="CC0000"/>
                </a:solidFill>
                <a:latin typeface="Times New Roman" panose="02020603050405020304" pitchFamily="18" charset="0"/>
                <a:ea typeface="黑体" panose="02010609060101010101" pitchFamily="49" charset="-122"/>
              </a:rPr>
              <a:t>但是，对</a:t>
            </a:r>
            <a:r>
              <a:rPr kumimoji="1" lang="en-US" altLang="zh-CN" sz="2400" b="1" u="sng">
                <a:solidFill>
                  <a:srgbClr val="CC0000"/>
                </a:solidFill>
                <a:latin typeface="Times New Roman" panose="02020603050405020304" pitchFamily="18" charset="0"/>
                <a:ea typeface="黑体" panose="02010609060101010101" pitchFamily="49" charset="-122"/>
              </a:rPr>
              <a:t>Cache</a:t>
            </a:r>
            <a:r>
              <a:rPr kumimoji="1" lang="zh-CN" altLang="en-US" sz="2400" b="1" u="sng">
                <a:solidFill>
                  <a:srgbClr val="CC0000"/>
                </a:solidFill>
                <a:latin typeface="Times New Roman" panose="02020603050405020304" pitchFamily="18" charset="0"/>
                <a:ea typeface="黑体" panose="02010609060101010101" pitchFamily="49" charset="-122"/>
              </a:rPr>
              <a:t>深入了解有助于编写出高效的程序！</a:t>
            </a:r>
          </a:p>
        </p:txBody>
      </p:sp>
      <p:sp>
        <p:nvSpPr>
          <p:cNvPr id="47113" name="灯片编号占位符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A351F2F0-0C09-4C0C-840F-50E9589877FB}" type="slidenum">
              <a:rPr lang="zh-CN" altLang="en-US" sz="1200" smtClean="0">
                <a:solidFill>
                  <a:srgbClr val="898989"/>
                </a:solidFill>
              </a:rPr>
              <a:pPr/>
              <a:t>38</a:t>
            </a:fld>
            <a:endParaRPr lang="zh-CN" altLang="en-US" sz="1200">
              <a:solidFill>
                <a:srgbClr val="898989"/>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63941"/>
                                        </p:tgtEl>
                                        <p:attrNameLst>
                                          <p:attrName>style.visibility</p:attrName>
                                        </p:attrNameLst>
                                      </p:cBhvr>
                                      <p:to>
                                        <p:strVal val="visible"/>
                                      </p:to>
                                    </p:set>
                                    <p:animEffect transition="in" filter="blinds(horizontal)">
                                      <p:cBhvr>
                                        <p:cTn id="7" dur="500"/>
                                        <p:tgtEl>
                                          <p:spTgt spid="76394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63942">
                                            <p:txEl>
                                              <p:pRg st="0" end="0"/>
                                            </p:txEl>
                                          </p:spTgt>
                                        </p:tgtEl>
                                        <p:attrNameLst>
                                          <p:attrName>style.visibility</p:attrName>
                                        </p:attrNameLst>
                                      </p:cBhvr>
                                      <p:to>
                                        <p:strVal val="visible"/>
                                      </p:to>
                                    </p:set>
                                    <p:animEffect transition="in" filter="blinds(horizontal)">
                                      <p:cBhvr>
                                        <p:cTn id="12" dur="500"/>
                                        <p:tgtEl>
                                          <p:spTgt spid="763942">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763942">
                                            <p:txEl>
                                              <p:pRg st="1" end="1"/>
                                            </p:txEl>
                                          </p:spTgt>
                                        </p:tgtEl>
                                        <p:attrNameLst>
                                          <p:attrName>style.visibility</p:attrName>
                                        </p:attrNameLst>
                                      </p:cBhvr>
                                      <p:to>
                                        <p:strVal val="visible"/>
                                      </p:to>
                                    </p:set>
                                    <p:animEffect transition="in" filter="blinds(horizontal)">
                                      <p:cBhvr>
                                        <p:cTn id="17" dur="500"/>
                                        <p:tgtEl>
                                          <p:spTgt spid="763942">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763942">
                                            <p:txEl>
                                              <p:pRg st="2" end="2"/>
                                            </p:txEl>
                                          </p:spTgt>
                                        </p:tgtEl>
                                        <p:attrNameLst>
                                          <p:attrName>style.visibility</p:attrName>
                                        </p:attrNameLst>
                                      </p:cBhvr>
                                      <p:to>
                                        <p:strVal val="visible"/>
                                      </p:to>
                                    </p:set>
                                    <p:animEffect transition="in" filter="blinds(horizontal)">
                                      <p:cBhvr>
                                        <p:cTn id="22" dur="500"/>
                                        <p:tgtEl>
                                          <p:spTgt spid="763942">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763942">
                                            <p:txEl>
                                              <p:pRg st="3" end="3"/>
                                            </p:txEl>
                                          </p:spTgt>
                                        </p:tgtEl>
                                        <p:attrNameLst>
                                          <p:attrName>style.visibility</p:attrName>
                                        </p:attrNameLst>
                                      </p:cBhvr>
                                      <p:to>
                                        <p:strVal val="visible"/>
                                      </p:to>
                                    </p:set>
                                    <p:animEffect transition="in" filter="blinds(horizontal)">
                                      <p:cBhvr>
                                        <p:cTn id="27" dur="500"/>
                                        <p:tgtEl>
                                          <p:spTgt spid="763942">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763942">
                                            <p:txEl>
                                              <p:pRg st="4" end="4"/>
                                            </p:txEl>
                                          </p:spTgt>
                                        </p:tgtEl>
                                        <p:attrNameLst>
                                          <p:attrName>style.visibility</p:attrName>
                                        </p:attrNameLst>
                                      </p:cBhvr>
                                      <p:to>
                                        <p:strVal val="visible"/>
                                      </p:to>
                                    </p:set>
                                    <p:animEffect transition="in" filter="blinds(horizontal)">
                                      <p:cBhvr>
                                        <p:cTn id="32" dur="500"/>
                                        <p:tgtEl>
                                          <p:spTgt spid="763942">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763943"/>
                                        </p:tgtEl>
                                        <p:attrNameLst>
                                          <p:attrName>style.visibility</p:attrName>
                                        </p:attrNameLst>
                                      </p:cBhvr>
                                      <p:to>
                                        <p:strVal val="visible"/>
                                      </p:to>
                                    </p:set>
                                    <p:animEffect transition="in" filter="blinds(horizontal)">
                                      <p:cBhvr>
                                        <p:cTn id="37" dur="500"/>
                                        <p:tgtEl>
                                          <p:spTgt spid="76394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763944">
                                            <p:txEl>
                                              <p:pRg st="0" end="0"/>
                                            </p:txEl>
                                          </p:spTgt>
                                        </p:tgtEl>
                                        <p:attrNameLst>
                                          <p:attrName>style.visibility</p:attrName>
                                        </p:attrNameLst>
                                      </p:cBhvr>
                                      <p:to>
                                        <p:strVal val="visible"/>
                                      </p:to>
                                    </p:set>
                                    <p:animEffect transition="in" filter="blinds(horizontal)">
                                      <p:cBhvr>
                                        <p:cTn id="42" dur="500"/>
                                        <p:tgtEl>
                                          <p:spTgt spid="763944">
                                            <p:txEl>
                                              <p:pRg st="0" end="0"/>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763945"/>
                                        </p:tgtEl>
                                        <p:attrNameLst>
                                          <p:attrName>style.visibility</p:attrName>
                                        </p:attrNameLst>
                                      </p:cBhvr>
                                      <p:to>
                                        <p:strVal val="visible"/>
                                      </p:to>
                                    </p:set>
                                    <p:animEffect transition="in" filter="blinds(horizontal)">
                                      <p:cBhvr>
                                        <p:cTn id="47" dur="500"/>
                                        <p:tgtEl>
                                          <p:spTgt spid="7639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3941" grpId="0"/>
      <p:bldP spid="763943" grpId="0"/>
      <p:bldP spid="763945"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idx="4294967295"/>
          </p:nvPr>
        </p:nvSpPr>
        <p:spPr>
          <a:xfrm>
            <a:off x="250825" y="0"/>
            <a:ext cx="8640763" cy="533400"/>
          </a:xfrm>
        </p:spPr>
        <p:txBody>
          <a:bodyPr lIns="91440" tIns="45720" rIns="91440" bIns="45720" anchor="ctr"/>
          <a:lstStyle/>
          <a:p>
            <a:pPr eaLnBrk="1" hangingPunct="1"/>
            <a:r>
              <a:rPr lang="en-US" altLang="zh-CN" sz="3200"/>
              <a:t>Cache</a:t>
            </a:r>
            <a:r>
              <a:rPr lang="zh-CN" altLang="en-US" sz="3200"/>
              <a:t>映射(</a:t>
            </a:r>
            <a:r>
              <a:rPr lang="en-US" altLang="zh-CN" sz="3200"/>
              <a:t>Cache Mapping)</a:t>
            </a:r>
          </a:p>
        </p:txBody>
      </p:sp>
      <p:sp>
        <p:nvSpPr>
          <p:cNvPr id="576515" name="Rectangle 3"/>
          <p:cNvSpPr>
            <a:spLocks noGrp="1" noChangeArrowheads="1"/>
          </p:cNvSpPr>
          <p:nvPr>
            <p:ph type="body" idx="4294967295"/>
          </p:nvPr>
        </p:nvSpPr>
        <p:spPr>
          <a:xfrm>
            <a:off x="90488" y="863600"/>
            <a:ext cx="8945562" cy="5815438"/>
          </a:xfrm>
        </p:spPr>
        <p:txBody>
          <a:bodyPr lIns="91440" tIns="45720" rIns="91440" bIns="45720"/>
          <a:lstStyle/>
          <a:p>
            <a:pPr eaLnBrk="1" hangingPunct="1">
              <a:lnSpc>
                <a:spcPct val="115000"/>
              </a:lnSpc>
            </a:pPr>
            <a:r>
              <a:rPr lang="zh-CN" altLang="en-US" sz="2000" dirty="0">
                <a:latin typeface="微软雅黑" panose="020B0503020204020204" pitchFamily="34" charset="-122"/>
                <a:ea typeface="微软雅黑" panose="020B0503020204020204" pitchFamily="34" charset="-122"/>
                <a:cs typeface="Arial" panose="020B0604020202020204" pitchFamily="34" charset="0"/>
              </a:rPr>
              <a:t>什么是</a:t>
            </a:r>
            <a:r>
              <a:rPr lang="en-US" altLang="zh-CN" sz="2000" dirty="0">
                <a:latin typeface="微软雅黑" panose="020B0503020204020204" pitchFamily="34" charset="-122"/>
                <a:ea typeface="微软雅黑" panose="020B0503020204020204" pitchFamily="34" charset="-122"/>
                <a:cs typeface="Arial" panose="020B0604020202020204" pitchFamily="34" charset="0"/>
              </a:rPr>
              <a:t>Cache</a:t>
            </a:r>
            <a:r>
              <a:rPr lang="zh-CN" altLang="en-US" sz="2000" dirty="0">
                <a:latin typeface="微软雅黑" panose="020B0503020204020204" pitchFamily="34" charset="-122"/>
                <a:ea typeface="微软雅黑" panose="020B0503020204020204" pitchFamily="34" charset="-122"/>
                <a:cs typeface="Arial" panose="020B0604020202020204" pitchFamily="34" charset="0"/>
              </a:rPr>
              <a:t>的映射功能？</a:t>
            </a:r>
          </a:p>
          <a:p>
            <a:pPr lvl="1" eaLnBrk="1" hangingPunct="1">
              <a:lnSpc>
                <a:spcPct val="115000"/>
              </a:lnSpc>
            </a:pPr>
            <a:r>
              <a:rPr lang="zh-CN" altLang="en-US" sz="2000" dirty="0">
                <a:latin typeface="微软雅黑" panose="020B0503020204020204" pitchFamily="34" charset="-122"/>
                <a:ea typeface="微软雅黑" panose="020B0503020204020204" pitchFamily="34" charset="-122"/>
                <a:cs typeface="Arial" panose="020B0604020202020204" pitchFamily="34" charset="0"/>
              </a:rPr>
              <a:t>把访问的局部主存区域（块）取到</a:t>
            </a:r>
            <a:r>
              <a:rPr lang="en-US" altLang="zh-CN" sz="2000" dirty="0">
                <a:latin typeface="微软雅黑" panose="020B0503020204020204" pitchFamily="34" charset="-122"/>
                <a:ea typeface="微软雅黑" panose="020B0503020204020204" pitchFamily="34" charset="-122"/>
                <a:cs typeface="Arial" panose="020B0604020202020204" pitchFamily="34" charset="0"/>
              </a:rPr>
              <a:t>Cache</a:t>
            </a:r>
            <a:r>
              <a:rPr lang="zh-CN" altLang="en-US" sz="2000" dirty="0">
                <a:latin typeface="微软雅黑" panose="020B0503020204020204" pitchFamily="34" charset="-122"/>
                <a:ea typeface="微软雅黑" panose="020B0503020204020204" pitchFamily="34" charset="-122"/>
                <a:cs typeface="Arial" panose="020B0604020202020204" pitchFamily="34" charset="0"/>
              </a:rPr>
              <a:t>中时，该放到</a:t>
            </a:r>
            <a:r>
              <a:rPr lang="en-US" altLang="zh-CN" sz="2000" dirty="0">
                <a:latin typeface="微软雅黑" panose="020B0503020204020204" pitchFamily="34" charset="-122"/>
                <a:ea typeface="微软雅黑" panose="020B0503020204020204" pitchFamily="34" charset="-122"/>
                <a:cs typeface="Arial" panose="020B0604020202020204" pitchFamily="34" charset="0"/>
              </a:rPr>
              <a:t>Cache</a:t>
            </a:r>
            <a:r>
              <a:rPr lang="zh-CN" altLang="en-US" sz="2000" dirty="0">
                <a:latin typeface="微软雅黑" panose="020B0503020204020204" pitchFamily="34" charset="-122"/>
                <a:ea typeface="微软雅黑" panose="020B0503020204020204" pitchFamily="34" charset="-122"/>
                <a:cs typeface="Arial" panose="020B0604020202020204" pitchFamily="34" charset="0"/>
              </a:rPr>
              <a:t>的何处</a:t>
            </a:r>
          </a:p>
          <a:p>
            <a:pPr lvl="1" eaLnBrk="1" hangingPunct="1">
              <a:lnSpc>
                <a:spcPct val="115000"/>
              </a:lnSpc>
            </a:pPr>
            <a:r>
              <a:rPr lang="en-US" altLang="zh-CN" sz="2000" dirty="0">
                <a:latin typeface="微软雅黑" panose="020B0503020204020204" pitchFamily="34" charset="-122"/>
                <a:ea typeface="微软雅黑" panose="020B0503020204020204" pitchFamily="34" charset="-122"/>
                <a:cs typeface="Arial" panose="020B0604020202020204" pitchFamily="34" charset="0"/>
              </a:rPr>
              <a:t>Cache</a:t>
            </a:r>
            <a:r>
              <a:rPr lang="zh-CN" altLang="en-US" sz="2000" dirty="0">
                <a:latin typeface="微软雅黑" panose="020B0503020204020204" pitchFamily="34" charset="-122"/>
                <a:ea typeface="微软雅黑" panose="020B0503020204020204" pitchFamily="34" charset="-122"/>
                <a:cs typeface="Arial" panose="020B0604020202020204" pitchFamily="34" charset="0"/>
              </a:rPr>
              <a:t>行比主存块少，故存在多个主存块映射到同一个</a:t>
            </a:r>
            <a:r>
              <a:rPr lang="en-US" altLang="zh-CN" sz="2000" dirty="0">
                <a:latin typeface="微软雅黑" panose="020B0503020204020204" pitchFamily="34" charset="-122"/>
                <a:ea typeface="微软雅黑" panose="020B0503020204020204" pitchFamily="34" charset="-122"/>
                <a:cs typeface="Arial" panose="020B0604020202020204" pitchFamily="34" charset="0"/>
              </a:rPr>
              <a:t>Cache</a:t>
            </a:r>
            <a:r>
              <a:rPr lang="zh-CN" altLang="en-US" sz="2000" dirty="0">
                <a:latin typeface="微软雅黑" panose="020B0503020204020204" pitchFamily="34" charset="-122"/>
                <a:ea typeface="微软雅黑" panose="020B0503020204020204" pitchFamily="34" charset="-122"/>
                <a:cs typeface="Arial" panose="020B0604020202020204" pitchFamily="34" charset="0"/>
              </a:rPr>
              <a:t>行</a:t>
            </a:r>
          </a:p>
          <a:p>
            <a:pPr eaLnBrk="1" hangingPunct="1">
              <a:lnSpc>
                <a:spcPct val="115000"/>
              </a:lnSpc>
            </a:pPr>
            <a:r>
              <a:rPr lang="zh-CN" altLang="en-US" sz="2000" dirty="0">
                <a:latin typeface="微软雅黑" panose="020B0503020204020204" pitchFamily="34" charset="-122"/>
                <a:ea typeface="微软雅黑" panose="020B0503020204020204" pitchFamily="34" charset="-122"/>
                <a:cs typeface="Arial" panose="020B0604020202020204" pitchFamily="34" charset="0"/>
              </a:rPr>
              <a:t>如何进行映射？</a:t>
            </a:r>
          </a:p>
          <a:p>
            <a:pPr lvl="1" eaLnBrk="1" hangingPunct="1">
              <a:lnSpc>
                <a:spcPct val="115000"/>
              </a:lnSpc>
            </a:pPr>
            <a:r>
              <a:rPr lang="zh-CN" altLang="en-US" sz="2000" dirty="0">
                <a:latin typeface="微软雅黑" panose="020B0503020204020204" pitchFamily="34" charset="-122"/>
                <a:ea typeface="微软雅黑" panose="020B0503020204020204" pitchFamily="34" charset="-122"/>
                <a:cs typeface="Arial" panose="020B0604020202020204" pitchFamily="34" charset="0"/>
              </a:rPr>
              <a:t>把主存空间划分成若干个大小相等的</a:t>
            </a:r>
            <a:r>
              <a:rPr lang="zh-CN" altLang="en-US" sz="2000"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主存块（</a:t>
            </a:r>
            <a:r>
              <a:rPr lang="en-US" altLang="zh-CN" sz="2000"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Block</a:t>
            </a:r>
            <a:r>
              <a:rPr lang="zh-CN" altLang="en-US" sz="2000"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a:t>
            </a:r>
          </a:p>
          <a:p>
            <a:pPr lvl="1" eaLnBrk="1" hangingPunct="1">
              <a:lnSpc>
                <a:spcPct val="115000"/>
              </a:lnSpc>
            </a:pPr>
            <a:r>
              <a:rPr lang="en-US" altLang="zh-CN" sz="2000" dirty="0">
                <a:latin typeface="微软雅黑" panose="020B0503020204020204" pitchFamily="34" charset="-122"/>
                <a:ea typeface="微软雅黑" panose="020B0503020204020204" pitchFamily="34" charset="-122"/>
                <a:cs typeface="Arial" panose="020B0604020202020204" pitchFamily="34" charset="0"/>
              </a:rPr>
              <a:t>Cache</a:t>
            </a:r>
            <a:r>
              <a:rPr lang="zh-CN" altLang="en-US" sz="2000" dirty="0">
                <a:latin typeface="微软雅黑" panose="020B0503020204020204" pitchFamily="34" charset="-122"/>
                <a:ea typeface="微软雅黑" panose="020B0503020204020204" pitchFamily="34" charset="-122"/>
                <a:cs typeface="Arial" panose="020B0604020202020204" pitchFamily="34" charset="0"/>
              </a:rPr>
              <a:t>中存放一个主存块的对应单位称为</a:t>
            </a:r>
            <a:r>
              <a:rPr lang="zh-CN" altLang="en-US" sz="2000"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槽（</a:t>
            </a:r>
            <a:r>
              <a:rPr lang="en-US" altLang="zh-CN" sz="2000"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Slot</a:t>
            </a:r>
            <a:r>
              <a:rPr lang="zh-CN" altLang="en-US" sz="2000"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a:t>
            </a:r>
            <a:r>
              <a:rPr lang="zh-CN" altLang="en-US" sz="2000" dirty="0">
                <a:latin typeface="微软雅黑" panose="020B0503020204020204" pitchFamily="34" charset="-122"/>
                <a:ea typeface="微软雅黑" panose="020B0503020204020204" pitchFamily="34" charset="-122"/>
                <a:cs typeface="Arial" panose="020B0604020202020204" pitchFamily="34" charset="0"/>
              </a:rPr>
              <a:t>或</a:t>
            </a:r>
            <a:r>
              <a:rPr lang="zh-CN" altLang="en-US" sz="2000"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行（</a:t>
            </a:r>
            <a:r>
              <a:rPr lang="en-US" altLang="zh-CN" sz="2000"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line</a:t>
            </a:r>
            <a:r>
              <a:rPr lang="zh-CN" altLang="en-US" sz="2000"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a:t>
            </a:r>
          </a:p>
          <a:p>
            <a:pPr lvl="1" eaLnBrk="1" hangingPunct="1">
              <a:lnSpc>
                <a:spcPct val="115000"/>
              </a:lnSpc>
              <a:buFontTx/>
              <a:buNone/>
            </a:pPr>
            <a:r>
              <a:rPr lang="zh-CN" altLang="en-US" sz="2000" dirty="0">
                <a:latin typeface="微软雅黑" panose="020B0503020204020204" pitchFamily="34" charset="-122"/>
                <a:ea typeface="微软雅黑" panose="020B0503020204020204" pitchFamily="34" charset="-122"/>
                <a:cs typeface="Arial" panose="020B0604020202020204" pitchFamily="34" charset="0"/>
              </a:rPr>
              <a:t>    有书中也称之为</a:t>
            </a:r>
            <a:r>
              <a:rPr lang="zh-CN" altLang="en-US" sz="2000"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块（</a:t>
            </a:r>
            <a:r>
              <a:rPr lang="en-US" altLang="zh-CN" sz="2000"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Block</a:t>
            </a:r>
            <a:r>
              <a:rPr lang="zh-CN" altLang="en-US" sz="2000"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a:t>
            </a:r>
            <a:r>
              <a:rPr lang="zh-CN" altLang="en-US" sz="2000" dirty="0">
                <a:solidFill>
                  <a:srgbClr val="993300"/>
                </a:solidFill>
                <a:latin typeface="微软雅黑" panose="020B0503020204020204" pitchFamily="34" charset="-122"/>
                <a:ea typeface="微软雅黑" panose="020B0503020204020204" pitchFamily="34" charset="-122"/>
                <a:cs typeface="Arial" panose="020B0604020202020204" pitchFamily="34" charset="0"/>
              </a:rPr>
              <a:t>有书称之为页（</a:t>
            </a:r>
            <a:r>
              <a:rPr lang="en-US" altLang="zh-CN" sz="2000" dirty="0">
                <a:solidFill>
                  <a:srgbClr val="993300"/>
                </a:solidFill>
                <a:latin typeface="微软雅黑" panose="020B0503020204020204" pitchFamily="34" charset="-122"/>
                <a:ea typeface="微软雅黑" panose="020B0503020204020204" pitchFamily="34" charset="-122"/>
                <a:cs typeface="Arial" panose="020B0604020202020204" pitchFamily="34" charset="0"/>
              </a:rPr>
              <a:t>page</a:t>
            </a:r>
            <a:r>
              <a:rPr lang="zh-CN" altLang="en-US" sz="2000" dirty="0">
                <a:solidFill>
                  <a:srgbClr val="993300"/>
                </a:solidFill>
                <a:latin typeface="微软雅黑" panose="020B0503020204020204" pitchFamily="34" charset="-122"/>
                <a:ea typeface="微软雅黑" panose="020B0503020204020204" pitchFamily="34" charset="-122"/>
                <a:cs typeface="Arial" panose="020B0604020202020204" pitchFamily="34" charset="0"/>
              </a:rPr>
              <a:t>）（不妥！）</a:t>
            </a:r>
            <a:endParaRPr lang="en-US" altLang="zh-CN" sz="2000" dirty="0">
              <a:solidFill>
                <a:srgbClr val="993300"/>
              </a:solidFill>
              <a:latin typeface="微软雅黑" panose="020B0503020204020204" pitchFamily="34" charset="-122"/>
              <a:ea typeface="微软雅黑" panose="020B0503020204020204" pitchFamily="34" charset="-122"/>
              <a:cs typeface="Arial" panose="020B0604020202020204" pitchFamily="34" charset="0"/>
            </a:endParaRPr>
          </a:p>
          <a:p>
            <a:pPr lvl="1" eaLnBrk="1" hangingPunct="1">
              <a:lnSpc>
                <a:spcPct val="115000"/>
              </a:lnSpc>
              <a:buFont typeface="Arial" panose="020B0604020202020204" pitchFamily="34" charset="0"/>
              <a:buChar char="•"/>
            </a:pPr>
            <a:r>
              <a:rPr lang="zh-CN" altLang="en-US" sz="200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主存块</a:t>
            </a:r>
            <a:r>
              <a:rPr lang="zh-CN" altLang="en-US" sz="2000" dirty="0">
                <a:latin typeface="微软雅黑" panose="020B0503020204020204" pitchFamily="34" charset="-122"/>
                <a:ea typeface="微软雅黑" panose="020B0503020204020204" pitchFamily="34" charset="-122"/>
                <a:cs typeface="Arial" panose="020B0604020202020204" pitchFamily="34" charset="0"/>
              </a:rPr>
              <a:t>与</a:t>
            </a:r>
            <a:r>
              <a:rPr lang="en-US" altLang="zh-CN" sz="200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Cache</a:t>
            </a:r>
            <a:r>
              <a:rPr lang="zh-CN" altLang="en-US" sz="200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行</a:t>
            </a:r>
            <a:r>
              <a:rPr lang="zh-CN" altLang="en-US" sz="2000" dirty="0">
                <a:latin typeface="微软雅黑" panose="020B0503020204020204" pitchFamily="34" charset="-122"/>
                <a:ea typeface="微软雅黑" panose="020B0503020204020204" pitchFamily="34" charset="-122"/>
                <a:cs typeface="Arial" panose="020B0604020202020204" pitchFamily="34" charset="0"/>
              </a:rPr>
              <a:t>大小相等</a:t>
            </a:r>
          </a:p>
          <a:p>
            <a:pPr lvl="1" eaLnBrk="1" hangingPunct="1">
              <a:lnSpc>
                <a:spcPct val="115000"/>
              </a:lnSpc>
            </a:pPr>
            <a:r>
              <a:rPr lang="zh-CN" altLang="en-US" sz="2000" dirty="0">
                <a:latin typeface="微软雅黑" panose="020B0503020204020204" pitchFamily="34" charset="-122"/>
                <a:ea typeface="微软雅黑" panose="020B0503020204020204" pitchFamily="34" charset="-122"/>
                <a:cs typeface="Arial" panose="020B0604020202020204" pitchFamily="34" charset="0"/>
              </a:rPr>
              <a:t>主存块和</a:t>
            </a:r>
            <a:r>
              <a:rPr lang="en-US" altLang="zh-CN" sz="2000" dirty="0">
                <a:latin typeface="微软雅黑" panose="020B0503020204020204" pitchFamily="34" charset="-122"/>
                <a:ea typeface="微软雅黑" panose="020B0503020204020204" pitchFamily="34" charset="-122"/>
                <a:cs typeface="Arial" panose="020B0604020202020204" pitchFamily="34" charset="0"/>
              </a:rPr>
              <a:t>Cache</a:t>
            </a:r>
            <a:r>
              <a:rPr lang="zh-CN" altLang="en-US" sz="2000" dirty="0">
                <a:latin typeface="微软雅黑" panose="020B0503020204020204" pitchFamily="34" charset="-122"/>
                <a:ea typeface="微软雅黑" panose="020B0503020204020204" pitchFamily="34" charset="-122"/>
                <a:cs typeface="Arial" panose="020B0604020202020204" pitchFamily="34" charset="0"/>
              </a:rPr>
              <a:t>行可以有以下三种映射方式：</a:t>
            </a:r>
          </a:p>
          <a:p>
            <a:pPr lvl="2" eaLnBrk="1" hangingPunct="1">
              <a:lnSpc>
                <a:spcPct val="115000"/>
              </a:lnSpc>
            </a:pPr>
            <a:r>
              <a:rPr lang="zh-CN" altLang="en-US" sz="2000" dirty="0">
                <a:latin typeface="微软雅黑" panose="020B0503020204020204" pitchFamily="34" charset="-122"/>
                <a:ea typeface="微软雅黑" panose="020B0503020204020204" pitchFamily="34" charset="-122"/>
                <a:cs typeface="Arial" panose="020B0604020202020204" pitchFamily="34" charset="0"/>
              </a:rPr>
              <a:t>直接映射：</a:t>
            </a:r>
            <a:r>
              <a:rPr lang="zh-CN" altLang="en-US" sz="2000" dirty="0">
                <a:solidFill>
                  <a:srgbClr val="006600"/>
                </a:solidFill>
                <a:latin typeface="微软雅黑" panose="020B0503020204020204" pitchFamily="34" charset="-122"/>
                <a:ea typeface="微软雅黑" panose="020B0503020204020204" pitchFamily="34" charset="-122"/>
                <a:cs typeface="Arial" panose="020B0604020202020204" pitchFamily="34" charset="0"/>
              </a:rPr>
              <a:t>每个主存块映射到</a:t>
            </a:r>
            <a:r>
              <a:rPr lang="en-US" altLang="zh-CN" sz="2000" dirty="0">
                <a:solidFill>
                  <a:srgbClr val="006600"/>
                </a:solidFill>
                <a:latin typeface="微软雅黑" panose="020B0503020204020204" pitchFamily="34" charset="-122"/>
                <a:ea typeface="微软雅黑" panose="020B0503020204020204" pitchFamily="34" charset="-122"/>
                <a:cs typeface="Arial" panose="020B0604020202020204" pitchFamily="34" charset="0"/>
              </a:rPr>
              <a:t>Cache</a:t>
            </a:r>
            <a:r>
              <a:rPr lang="zh-CN" altLang="en-US" sz="2000" dirty="0">
                <a:solidFill>
                  <a:srgbClr val="006600"/>
                </a:solidFill>
                <a:latin typeface="微软雅黑" panose="020B0503020204020204" pitchFamily="34" charset="-122"/>
                <a:ea typeface="微软雅黑" panose="020B0503020204020204" pitchFamily="34" charset="-122"/>
                <a:cs typeface="Arial" panose="020B0604020202020204" pitchFamily="34" charset="0"/>
              </a:rPr>
              <a:t>的固定行</a:t>
            </a:r>
          </a:p>
          <a:p>
            <a:pPr lvl="2" eaLnBrk="1" hangingPunct="1">
              <a:lnSpc>
                <a:spcPct val="115000"/>
              </a:lnSpc>
            </a:pPr>
            <a:r>
              <a:rPr lang="zh-CN" altLang="en-US" sz="2000" dirty="0">
                <a:latin typeface="微软雅黑" panose="020B0503020204020204" pitchFamily="34" charset="-122"/>
                <a:ea typeface="微软雅黑" panose="020B0503020204020204" pitchFamily="34" charset="-122"/>
                <a:cs typeface="Arial" panose="020B0604020202020204" pitchFamily="34" charset="0"/>
              </a:rPr>
              <a:t>全相联映射：</a:t>
            </a:r>
            <a:r>
              <a:rPr lang="zh-CN" altLang="en-US" sz="2000" dirty="0">
                <a:solidFill>
                  <a:srgbClr val="006600"/>
                </a:solidFill>
                <a:latin typeface="微软雅黑" panose="020B0503020204020204" pitchFamily="34" charset="-122"/>
                <a:ea typeface="微软雅黑" panose="020B0503020204020204" pitchFamily="34" charset="-122"/>
                <a:cs typeface="Arial" panose="020B0604020202020204" pitchFamily="34" charset="0"/>
              </a:rPr>
              <a:t>每个主存块可以映射到</a:t>
            </a:r>
            <a:r>
              <a:rPr lang="en-US" altLang="zh-CN" sz="2000" dirty="0">
                <a:solidFill>
                  <a:srgbClr val="006600"/>
                </a:solidFill>
                <a:latin typeface="微软雅黑" panose="020B0503020204020204" pitchFamily="34" charset="-122"/>
                <a:ea typeface="微软雅黑" panose="020B0503020204020204" pitchFamily="34" charset="-122"/>
                <a:cs typeface="Arial" panose="020B0604020202020204" pitchFamily="34" charset="0"/>
              </a:rPr>
              <a:t>Cache</a:t>
            </a:r>
            <a:r>
              <a:rPr lang="zh-CN" altLang="en-US" sz="2000" dirty="0">
                <a:solidFill>
                  <a:srgbClr val="006600"/>
                </a:solidFill>
                <a:latin typeface="微软雅黑" panose="020B0503020204020204" pitchFamily="34" charset="-122"/>
                <a:ea typeface="微软雅黑" panose="020B0503020204020204" pitchFamily="34" charset="-122"/>
                <a:cs typeface="Arial" panose="020B0604020202020204" pitchFamily="34" charset="0"/>
              </a:rPr>
              <a:t>的任一行</a:t>
            </a:r>
            <a:endParaRPr lang="zh-CN" altLang="en-US" sz="2000" dirty="0">
              <a:latin typeface="微软雅黑" panose="020B0503020204020204" pitchFamily="34" charset="-122"/>
              <a:ea typeface="微软雅黑" panose="020B0503020204020204" pitchFamily="34" charset="-122"/>
              <a:cs typeface="Arial" panose="020B0604020202020204" pitchFamily="34" charset="0"/>
            </a:endParaRPr>
          </a:p>
          <a:p>
            <a:pPr lvl="2" eaLnBrk="1" hangingPunct="1">
              <a:lnSpc>
                <a:spcPct val="115000"/>
              </a:lnSpc>
            </a:pPr>
            <a:r>
              <a:rPr lang="zh-CN" altLang="en-US" sz="2000" dirty="0">
                <a:latin typeface="微软雅黑" panose="020B0503020204020204" pitchFamily="34" charset="-122"/>
                <a:ea typeface="微软雅黑" panose="020B0503020204020204" pitchFamily="34" charset="-122"/>
                <a:cs typeface="Arial" panose="020B0604020202020204" pitchFamily="34" charset="0"/>
              </a:rPr>
              <a:t>组相联映射：</a:t>
            </a:r>
            <a:r>
              <a:rPr lang="zh-CN" altLang="en-US" sz="2000" dirty="0">
                <a:solidFill>
                  <a:srgbClr val="006600"/>
                </a:solidFill>
                <a:latin typeface="微软雅黑" panose="020B0503020204020204" pitchFamily="34" charset="-122"/>
                <a:ea typeface="微软雅黑" panose="020B0503020204020204" pitchFamily="34" charset="-122"/>
                <a:cs typeface="Arial" panose="020B0604020202020204" pitchFamily="34" charset="0"/>
              </a:rPr>
              <a:t>每个主存块映射到</a:t>
            </a:r>
            <a:r>
              <a:rPr lang="en-US" altLang="zh-CN" sz="2000" dirty="0">
                <a:solidFill>
                  <a:srgbClr val="006600"/>
                </a:solidFill>
                <a:latin typeface="微软雅黑" panose="020B0503020204020204" pitchFamily="34" charset="-122"/>
                <a:ea typeface="微软雅黑" panose="020B0503020204020204" pitchFamily="34" charset="-122"/>
                <a:cs typeface="Arial" panose="020B0604020202020204" pitchFamily="34" charset="0"/>
              </a:rPr>
              <a:t>Cache</a:t>
            </a:r>
            <a:r>
              <a:rPr lang="zh-CN" altLang="en-US" sz="2000" dirty="0">
                <a:solidFill>
                  <a:srgbClr val="006600"/>
                </a:solidFill>
                <a:latin typeface="微软雅黑" panose="020B0503020204020204" pitchFamily="34" charset="-122"/>
                <a:ea typeface="微软雅黑" panose="020B0503020204020204" pitchFamily="34" charset="-122"/>
                <a:cs typeface="Arial" panose="020B0604020202020204" pitchFamily="34" charset="0"/>
              </a:rPr>
              <a:t>固定组中任一行</a:t>
            </a:r>
            <a:endParaRPr lang="zh-CN" altLang="en-US" sz="2000" dirty="0">
              <a:latin typeface="微软雅黑" panose="020B0503020204020204" pitchFamily="34" charset="-122"/>
              <a:ea typeface="微软雅黑" panose="020B0503020204020204" pitchFamily="34" charset="-122"/>
              <a:cs typeface="Arial" panose="020B0604020202020204" pitchFamily="34" charset="0"/>
            </a:endParaRPr>
          </a:p>
          <a:p>
            <a:pPr lvl="1" eaLnBrk="1" hangingPunct="1">
              <a:buFontTx/>
              <a:buNone/>
            </a:pPr>
            <a:r>
              <a:rPr lang="zh-CN" altLang="en-US" sz="1400" dirty="0">
                <a:latin typeface="宋体" panose="02010600030101010101" pitchFamily="2" charset="-122"/>
                <a:ea typeface="宋体" panose="02010600030101010101" pitchFamily="2" charset="-122"/>
              </a:rPr>
              <a:t> </a:t>
            </a:r>
          </a:p>
        </p:txBody>
      </p:sp>
      <p:sp>
        <p:nvSpPr>
          <p:cNvPr id="48132" name="灯片编号占位符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D162C55F-C235-49F7-A3D7-0A9B7E2F2B64}" type="slidenum">
              <a:rPr lang="zh-CN" altLang="en-US" sz="1200" smtClean="0">
                <a:solidFill>
                  <a:srgbClr val="898989"/>
                </a:solidFill>
              </a:rPr>
              <a:pPr/>
              <a:t>39</a:t>
            </a:fld>
            <a:endParaRPr lang="zh-CN" altLang="en-US" sz="120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76515">
                                            <p:txEl>
                                              <p:pRg st="1" end="1"/>
                                            </p:txEl>
                                          </p:spTgt>
                                        </p:tgtEl>
                                        <p:attrNameLst>
                                          <p:attrName>style.visibility</p:attrName>
                                        </p:attrNameLst>
                                      </p:cBhvr>
                                      <p:to>
                                        <p:strVal val="visible"/>
                                      </p:to>
                                    </p:set>
                                    <p:animEffect transition="in" filter="blinds(horizontal)">
                                      <p:cBhvr>
                                        <p:cTn id="7" dur="500"/>
                                        <p:tgtEl>
                                          <p:spTgt spid="57651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76515">
                                            <p:txEl>
                                              <p:pRg st="2" end="2"/>
                                            </p:txEl>
                                          </p:spTgt>
                                        </p:tgtEl>
                                        <p:attrNameLst>
                                          <p:attrName>style.visibility</p:attrName>
                                        </p:attrNameLst>
                                      </p:cBhvr>
                                      <p:to>
                                        <p:strVal val="visible"/>
                                      </p:to>
                                    </p:set>
                                    <p:animEffect transition="in" filter="blinds(horizontal)">
                                      <p:cBhvr>
                                        <p:cTn id="12" dur="500"/>
                                        <p:tgtEl>
                                          <p:spTgt spid="576515">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576515">
                                            <p:txEl>
                                              <p:pRg st="3" end="3"/>
                                            </p:txEl>
                                          </p:spTgt>
                                        </p:tgtEl>
                                        <p:attrNameLst>
                                          <p:attrName>style.visibility</p:attrName>
                                        </p:attrNameLst>
                                      </p:cBhvr>
                                      <p:to>
                                        <p:strVal val="visible"/>
                                      </p:to>
                                    </p:set>
                                    <p:animEffect transition="in" filter="wipe(down)">
                                      <p:cBhvr>
                                        <p:cTn id="17" dur="500"/>
                                        <p:tgtEl>
                                          <p:spTgt spid="57651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76515">
                                            <p:txEl>
                                              <p:pRg st="4" end="4"/>
                                            </p:txEl>
                                          </p:spTgt>
                                        </p:tgtEl>
                                        <p:attrNameLst>
                                          <p:attrName>style.visibility</p:attrName>
                                        </p:attrNameLst>
                                      </p:cBhvr>
                                      <p:to>
                                        <p:strVal val="visible"/>
                                      </p:to>
                                    </p:set>
                                    <p:animEffect transition="in" filter="blinds(horizontal)">
                                      <p:cBhvr>
                                        <p:cTn id="22" dur="500"/>
                                        <p:tgtEl>
                                          <p:spTgt spid="57651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76515">
                                            <p:txEl>
                                              <p:pRg st="5" end="5"/>
                                            </p:txEl>
                                          </p:spTgt>
                                        </p:tgtEl>
                                        <p:attrNameLst>
                                          <p:attrName>style.visibility</p:attrName>
                                        </p:attrNameLst>
                                      </p:cBhvr>
                                      <p:to>
                                        <p:strVal val="visible"/>
                                      </p:to>
                                    </p:set>
                                    <p:animEffect transition="in" filter="blinds(horizontal)">
                                      <p:cBhvr>
                                        <p:cTn id="27" dur="500"/>
                                        <p:tgtEl>
                                          <p:spTgt spid="576515">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76515">
                                            <p:txEl>
                                              <p:pRg st="6" end="6"/>
                                            </p:txEl>
                                          </p:spTgt>
                                        </p:tgtEl>
                                        <p:attrNameLst>
                                          <p:attrName>style.visibility</p:attrName>
                                        </p:attrNameLst>
                                      </p:cBhvr>
                                      <p:to>
                                        <p:strVal val="visible"/>
                                      </p:to>
                                    </p:set>
                                    <p:animEffect transition="in" filter="blinds(horizontal)">
                                      <p:cBhvr>
                                        <p:cTn id="32" dur="500"/>
                                        <p:tgtEl>
                                          <p:spTgt spid="576515">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576515">
                                            <p:txEl>
                                              <p:pRg st="7" end="7"/>
                                            </p:txEl>
                                          </p:spTgt>
                                        </p:tgtEl>
                                        <p:attrNameLst>
                                          <p:attrName>style.visibility</p:attrName>
                                        </p:attrNameLst>
                                      </p:cBhvr>
                                      <p:to>
                                        <p:strVal val="visible"/>
                                      </p:to>
                                    </p:set>
                                    <p:animEffect transition="in" filter="blinds(horizontal)">
                                      <p:cBhvr>
                                        <p:cTn id="37" dur="500"/>
                                        <p:tgtEl>
                                          <p:spTgt spid="576515">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576515">
                                            <p:txEl>
                                              <p:pRg st="8" end="8"/>
                                            </p:txEl>
                                          </p:spTgt>
                                        </p:tgtEl>
                                        <p:attrNameLst>
                                          <p:attrName>style.visibility</p:attrName>
                                        </p:attrNameLst>
                                      </p:cBhvr>
                                      <p:to>
                                        <p:strVal val="visible"/>
                                      </p:to>
                                    </p:set>
                                    <p:animEffect transition="in" filter="blinds(horizontal)">
                                      <p:cBhvr>
                                        <p:cTn id="42" dur="500"/>
                                        <p:tgtEl>
                                          <p:spTgt spid="576515">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576515">
                                            <p:txEl>
                                              <p:pRg st="9" end="9"/>
                                            </p:txEl>
                                          </p:spTgt>
                                        </p:tgtEl>
                                        <p:attrNameLst>
                                          <p:attrName>style.visibility</p:attrName>
                                        </p:attrNameLst>
                                      </p:cBhvr>
                                      <p:to>
                                        <p:strVal val="visible"/>
                                      </p:to>
                                    </p:set>
                                    <p:animEffect transition="in" filter="blinds(horizontal)">
                                      <p:cBhvr>
                                        <p:cTn id="47" dur="500"/>
                                        <p:tgtEl>
                                          <p:spTgt spid="576515">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576515">
                                            <p:txEl>
                                              <p:pRg st="10" end="10"/>
                                            </p:txEl>
                                          </p:spTgt>
                                        </p:tgtEl>
                                        <p:attrNameLst>
                                          <p:attrName>style.visibility</p:attrName>
                                        </p:attrNameLst>
                                      </p:cBhvr>
                                      <p:to>
                                        <p:strVal val="visible"/>
                                      </p:to>
                                    </p:set>
                                    <p:animEffect transition="in" filter="blinds(horizontal)">
                                      <p:cBhvr>
                                        <p:cTn id="52" dur="500"/>
                                        <p:tgtEl>
                                          <p:spTgt spid="576515">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576515">
                                            <p:txEl>
                                              <p:pRg st="11" end="11"/>
                                            </p:txEl>
                                          </p:spTgt>
                                        </p:tgtEl>
                                        <p:attrNameLst>
                                          <p:attrName>style.visibility</p:attrName>
                                        </p:attrNameLst>
                                      </p:cBhvr>
                                      <p:to>
                                        <p:strVal val="visible"/>
                                      </p:to>
                                    </p:set>
                                    <p:animEffect transition="in" filter="blinds(horizontal)">
                                      <p:cBhvr>
                                        <p:cTn id="57" dur="500"/>
                                        <p:tgtEl>
                                          <p:spTgt spid="576515">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a:xfrm>
            <a:off x="236538" y="53975"/>
            <a:ext cx="8807450" cy="569913"/>
          </a:xfrm>
        </p:spPr>
        <p:txBody>
          <a:bodyPr lIns="91440" tIns="45720" rIns="91440" bIns="45720" anchor="ctr"/>
          <a:lstStyle/>
          <a:p>
            <a:pPr eaLnBrk="1" hangingPunct="1"/>
            <a:r>
              <a:rPr lang="zh-CN" altLang="en-US" dirty="0"/>
              <a:t>存储器分类（续）</a:t>
            </a:r>
          </a:p>
        </p:txBody>
      </p:sp>
      <p:sp>
        <p:nvSpPr>
          <p:cNvPr id="8195" name="Rectangle 3"/>
          <p:cNvSpPr>
            <a:spLocks noGrp="1" noChangeArrowheads="1"/>
          </p:cNvSpPr>
          <p:nvPr>
            <p:ph type="body" idx="4294967295"/>
          </p:nvPr>
        </p:nvSpPr>
        <p:spPr>
          <a:xfrm>
            <a:off x="265113" y="774700"/>
            <a:ext cx="7381875" cy="427038"/>
          </a:xfrm>
        </p:spPr>
        <p:txBody>
          <a:bodyPr lIns="91440" tIns="45720" rIns="91440" bIns="45720"/>
          <a:lstStyle/>
          <a:p>
            <a:pPr eaLnBrk="1" hangingPunct="1">
              <a:buFontTx/>
              <a:buNone/>
            </a:pPr>
            <a:r>
              <a:rPr lang="zh-CN" altLang="en-US" sz="2200" dirty="0">
                <a:latin typeface="微软雅黑" panose="020B0503020204020204" pitchFamily="34" charset="-122"/>
                <a:ea typeface="微软雅黑" panose="020B0503020204020204" pitchFamily="34" charset="-122"/>
              </a:rPr>
              <a:t>（2）按存储介质分类</a:t>
            </a:r>
          </a:p>
        </p:txBody>
      </p:sp>
      <p:sp>
        <p:nvSpPr>
          <p:cNvPr id="14342" name="Rectangle 6"/>
          <p:cNvSpPr>
            <a:spLocks noGrp="1" noChangeArrowheads="1"/>
          </p:cNvSpPr>
          <p:nvPr>
            <p:ph type="body" idx="4294967295"/>
          </p:nvPr>
        </p:nvSpPr>
        <p:spPr>
          <a:xfrm>
            <a:off x="-150920" y="1225550"/>
            <a:ext cx="9294920" cy="1683538"/>
          </a:xfrm>
          <a:noFill/>
        </p:spPr>
        <p:txBody>
          <a:bodyPr lIns="91440" tIns="45720" rIns="91440" bIns="45720"/>
          <a:lstStyle/>
          <a:p>
            <a:pPr eaLnBrk="1" hangingPunct="1">
              <a:buFontTx/>
              <a:buNone/>
            </a:pPr>
            <a:r>
              <a:rPr lang="zh-CN" altLang="en-US" sz="2200" dirty="0">
                <a:solidFill>
                  <a:srgbClr val="000099"/>
                </a:solidFill>
                <a:latin typeface="微软雅黑" panose="020B0503020204020204" pitchFamily="34" charset="-122"/>
                <a:ea typeface="微软雅黑" panose="020B0503020204020204" pitchFamily="34" charset="-122"/>
              </a:rPr>
              <a:t>       半导体存储器：</a:t>
            </a:r>
            <a:r>
              <a:rPr lang="zh-CN" altLang="en-US" sz="2200" dirty="0">
                <a:solidFill>
                  <a:srgbClr val="006600"/>
                </a:solidFill>
                <a:latin typeface="微软雅黑" panose="020B0503020204020204" pitchFamily="34" charset="-122"/>
                <a:ea typeface="微软雅黑" panose="020B0503020204020204" pitchFamily="34" charset="-122"/>
              </a:rPr>
              <a:t>双极型，静态</a:t>
            </a:r>
            <a:r>
              <a:rPr lang="en-US" altLang="zh-CN" sz="2200" dirty="0">
                <a:solidFill>
                  <a:srgbClr val="006600"/>
                </a:solidFill>
                <a:latin typeface="微软雅黑" panose="020B0503020204020204" pitchFamily="34" charset="-122"/>
                <a:ea typeface="微软雅黑" panose="020B0503020204020204" pitchFamily="34" charset="-122"/>
              </a:rPr>
              <a:t>MOS</a:t>
            </a:r>
            <a:r>
              <a:rPr lang="zh-CN" altLang="en-US" sz="2200" dirty="0">
                <a:solidFill>
                  <a:srgbClr val="006600"/>
                </a:solidFill>
                <a:latin typeface="微软雅黑" panose="020B0503020204020204" pitchFamily="34" charset="-122"/>
                <a:ea typeface="微软雅黑" panose="020B0503020204020204" pitchFamily="34" charset="-122"/>
              </a:rPr>
              <a:t>型</a:t>
            </a:r>
            <a:r>
              <a:rPr lang="en-US" altLang="zh-CN" sz="2200" dirty="0">
                <a:solidFill>
                  <a:srgbClr val="006600"/>
                </a:solidFill>
                <a:latin typeface="微软雅黑" panose="020B0503020204020204" pitchFamily="34" charset="-122"/>
                <a:ea typeface="微软雅黑" panose="020B0503020204020204" pitchFamily="34" charset="-122"/>
              </a:rPr>
              <a:t>(SRAM)</a:t>
            </a:r>
            <a:r>
              <a:rPr lang="zh-CN" altLang="en-US" sz="2200" dirty="0">
                <a:solidFill>
                  <a:srgbClr val="006600"/>
                </a:solidFill>
                <a:latin typeface="微软雅黑" panose="020B0503020204020204" pitchFamily="34" charset="-122"/>
                <a:ea typeface="微软雅黑" panose="020B0503020204020204" pitchFamily="34" charset="-122"/>
              </a:rPr>
              <a:t>，动态</a:t>
            </a:r>
            <a:r>
              <a:rPr lang="en-US" altLang="zh-CN" sz="2200" dirty="0">
                <a:solidFill>
                  <a:srgbClr val="006600"/>
                </a:solidFill>
                <a:latin typeface="微软雅黑" panose="020B0503020204020204" pitchFamily="34" charset="-122"/>
                <a:ea typeface="微软雅黑" panose="020B0503020204020204" pitchFamily="34" charset="-122"/>
              </a:rPr>
              <a:t>MOS</a:t>
            </a:r>
            <a:r>
              <a:rPr lang="zh-CN" altLang="en-US" sz="2200" dirty="0">
                <a:solidFill>
                  <a:srgbClr val="006600"/>
                </a:solidFill>
                <a:latin typeface="微软雅黑" panose="020B0503020204020204" pitchFamily="34" charset="-122"/>
                <a:ea typeface="微软雅黑" panose="020B0503020204020204" pitchFamily="34" charset="-122"/>
              </a:rPr>
              <a:t>型</a:t>
            </a:r>
            <a:r>
              <a:rPr lang="en-US" altLang="zh-CN" sz="2200" dirty="0">
                <a:solidFill>
                  <a:srgbClr val="006600"/>
                </a:solidFill>
                <a:latin typeface="微软雅黑" panose="020B0503020204020204" pitchFamily="34" charset="-122"/>
                <a:ea typeface="微软雅黑" panose="020B0503020204020204" pitchFamily="34" charset="-122"/>
              </a:rPr>
              <a:t>(DRAM)</a:t>
            </a:r>
            <a:endParaRPr lang="zh-CN" altLang="en-US" sz="2200" dirty="0">
              <a:solidFill>
                <a:srgbClr val="006600"/>
              </a:solidFill>
              <a:latin typeface="微软雅黑" panose="020B0503020204020204" pitchFamily="34" charset="-122"/>
              <a:ea typeface="微软雅黑" panose="020B0503020204020204" pitchFamily="34" charset="-122"/>
            </a:endParaRPr>
          </a:p>
          <a:p>
            <a:pPr eaLnBrk="1" hangingPunct="1">
              <a:buFontTx/>
              <a:buNone/>
            </a:pPr>
            <a:r>
              <a:rPr lang="zh-CN" altLang="en-US" sz="2200" dirty="0">
                <a:solidFill>
                  <a:srgbClr val="000099"/>
                </a:solidFill>
                <a:latin typeface="微软雅黑" panose="020B0503020204020204" pitchFamily="34" charset="-122"/>
                <a:ea typeface="微软雅黑" panose="020B0503020204020204" pitchFamily="34" charset="-122"/>
              </a:rPr>
              <a:t>        磁表面存储器：</a:t>
            </a:r>
            <a:r>
              <a:rPr lang="zh-CN" altLang="en-US" sz="2200" dirty="0">
                <a:solidFill>
                  <a:srgbClr val="006600"/>
                </a:solidFill>
                <a:latin typeface="微软雅黑" panose="020B0503020204020204" pitchFamily="34" charset="-122"/>
                <a:ea typeface="微软雅黑" panose="020B0503020204020204" pitchFamily="34" charset="-122"/>
              </a:rPr>
              <a:t>磁盘（</a:t>
            </a:r>
            <a:r>
              <a:rPr lang="en-US" altLang="zh-CN" sz="2200" dirty="0">
                <a:solidFill>
                  <a:srgbClr val="006600"/>
                </a:solidFill>
                <a:latin typeface="微软雅黑" panose="020B0503020204020204" pitchFamily="34" charset="-122"/>
                <a:ea typeface="微软雅黑" panose="020B0503020204020204" pitchFamily="34" charset="-122"/>
              </a:rPr>
              <a:t>Disk</a:t>
            </a:r>
            <a:r>
              <a:rPr lang="zh-CN" altLang="en-US" sz="2200" dirty="0">
                <a:solidFill>
                  <a:srgbClr val="006600"/>
                </a:solidFill>
                <a:latin typeface="微软雅黑" panose="020B0503020204020204" pitchFamily="34" charset="-122"/>
                <a:ea typeface="微软雅黑" panose="020B0503020204020204" pitchFamily="34" charset="-122"/>
              </a:rPr>
              <a:t>）、磁带 （</a:t>
            </a:r>
            <a:r>
              <a:rPr lang="en-US" altLang="zh-CN" sz="2200" dirty="0">
                <a:solidFill>
                  <a:srgbClr val="006600"/>
                </a:solidFill>
                <a:latin typeface="微软雅黑" panose="020B0503020204020204" pitchFamily="34" charset="-122"/>
                <a:ea typeface="微软雅黑" panose="020B0503020204020204" pitchFamily="34" charset="-122"/>
              </a:rPr>
              <a:t>Tape</a:t>
            </a:r>
            <a:r>
              <a:rPr lang="zh-CN" altLang="en-US" sz="2200" dirty="0">
                <a:solidFill>
                  <a:srgbClr val="006600"/>
                </a:solidFill>
                <a:latin typeface="微软雅黑" panose="020B0503020204020204" pitchFamily="34" charset="-122"/>
                <a:ea typeface="微软雅黑" panose="020B0503020204020204" pitchFamily="34" charset="-122"/>
              </a:rPr>
              <a:t>）</a:t>
            </a:r>
          </a:p>
          <a:p>
            <a:pPr eaLnBrk="1" hangingPunct="1">
              <a:buFontTx/>
              <a:buNone/>
            </a:pPr>
            <a:r>
              <a:rPr lang="zh-CN" altLang="en-US" sz="2200" dirty="0">
                <a:solidFill>
                  <a:srgbClr val="000099"/>
                </a:solidFill>
                <a:latin typeface="微软雅黑" panose="020B0503020204020204" pitchFamily="34" charset="-122"/>
                <a:ea typeface="微软雅黑" panose="020B0503020204020204" pitchFamily="34" charset="-122"/>
              </a:rPr>
              <a:t>        光存储器：</a:t>
            </a:r>
            <a:r>
              <a:rPr lang="en-US" altLang="zh-CN" sz="2200" dirty="0">
                <a:solidFill>
                  <a:srgbClr val="006600"/>
                </a:solidFill>
                <a:latin typeface="微软雅黑" panose="020B0503020204020204" pitchFamily="34" charset="-122"/>
                <a:ea typeface="微软雅黑" panose="020B0503020204020204" pitchFamily="34" charset="-122"/>
              </a:rPr>
              <a:t>CD，CD-ROM，DVD</a:t>
            </a:r>
            <a:endParaRPr lang="zh-CN" altLang="en-US" sz="2200" dirty="0">
              <a:solidFill>
                <a:srgbClr val="006600"/>
              </a:solidFill>
              <a:latin typeface="微软雅黑" panose="020B0503020204020204" pitchFamily="34" charset="-122"/>
              <a:ea typeface="微软雅黑" panose="020B0503020204020204" pitchFamily="34" charset="-122"/>
            </a:endParaRPr>
          </a:p>
        </p:txBody>
      </p:sp>
      <p:sp>
        <p:nvSpPr>
          <p:cNvPr id="14344" name="Rectangle 8"/>
          <p:cNvSpPr>
            <a:spLocks noChangeArrowheads="1"/>
          </p:cNvSpPr>
          <p:nvPr/>
        </p:nvSpPr>
        <p:spPr bwMode="auto">
          <a:xfrm>
            <a:off x="279400" y="2708275"/>
            <a:ext cx="8262938" cy="145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20000"/>
              </a:spcBef>
              <a:buClr>
                <a:schemeClr val="accent1"/>
              </a:buClr>
              <a:buSzPct val="80000"/>
              <a:buFont typeface="Wingdings" panose="05000000000000000000" pitchFamily="2" charset="2"/>
              <a:buNone/>
            </a:pPr>
            <a:r>
              <a:rPr lang="zh-CN" altLang="en-US" sz="2200" b="1" dirty="0">
                <a:latin typeface="微软雅黑" panose="020B0503020204020204" pitchFamily="34" charset="-122"/>
                <a:ea typeface="微软雅黑" panose="020B0503020204020204" pitchFamily="34" charset="-122"/>
              </a:rPr>
              <a:t>（3）按信息的可更改性分类</a:t>
            </a:r>
            <a:endParaRPr kumimoji="1" lang="zh-CN" altLang="en-US" sz="2200" b="1" dirty="0">
              <a:latin typeface="微软雅黑" panose="020B0503020204020204" pitchFamily="34" charset="-122"/>
              <a:ea typeface="微软雅黑" panose="020B0503020204020204" pitchFamily="34" charset="-122"/>
            </a:endParaRPr>
          </a:p>
          <a:p>
            <a:pPr eaLnBrk="1" hangingPunct="1">
              <a:spcBef>
                <a:spcPct val="20000"/>
              </a:spcBef>
              <a:buClr>
                <a:schemeClr val="accent1"/>
              </a:buClr>
              <a:buSzPct val="80000"/>
              <a:buFont typeface="Wingdings" panose="05000000000000000000" pitchFamily="2" charset="2"/>
              <a:buNone/>
            </a:pPr>
            <a:r>
              <a:rPr lang="zh-CN" altLang="en-US" sz="2200" b="1" dirty="0">
                <a:solidFill>
                  <a:srgbClr val="000099"/>
                </a:solidFill>
                <a:latin typeface="微软雅黑" panose="020B0503020204020204" pitchFamily="34" charset="-122"/>
                <a:ea typeface="微软雅黑" panose="020B0503020204020204" pitchFamily="34" charset="-122"/>
              </a:rPr>
              <a:t>         读写存储器（</a:t>
            </a:r>
            <a:r>
              <a:rPr lang="en-US" altLang="zh-CN" sz="2200" b="1" dirty="0">
                <a:solidFill>
                  <a:srgbClr val="000099"/>
                </a:solidFill>
                <a:latin typeface="微软雅黑" panose="020B0503020204020204" pitchFamily="34" charset="-122"/>
                <a:ea typeface="微软雅黑" panose="020B0503020204020204" pitchFamily="34" charset="-122"/>
              </a:rPr>
              <a:t>Read / Write Memory)</a:t>
            </a:r>
            <a:r>
              <a:rPr lang="en-US" altLang="zh-CN" sz="2200" b="1" dirty="0">
                <a:latin typeface="微软雅黑" panose="020B0503020204020204" pitchFamily="34" charset="-122"/>
                <a:ea typeface="微软雅黑" panose="020B0503020204020204" pitchFamily="34" charset="-122"/>
              </a:rPr>
              <a:t>：</a:t>
            </a:r>
            <a:r>
              <a:rPr lang="zh-CN" altLang="en-US" sz="2200" b="1" dirty="0">
                <a:solidFill>
                  <a:srgbClr val="006600"/>
                </a:solidFill>
                <a:latin typeface="微软雅黑" panose="020B0503020204020204" pitchFamily="34" charset="-122"/>
                <a:ea typeface="微软雅黑" panose="020B0503020204020204" pitchFamily="34" charset="-122"/>
              </a:rPr>
              <a:t>可读可写</a:t>
            </a:r>
          </a:p>
          <a:p>
            <a:pPr eaLnBrk="1" hangingPunct="1">
              <a:spcBef>
                <a:spcPct val="20000"/>
              </a:spcBef>
              <a:buClr>
                <a:schemeClr val="accent1"/>
              </a:buClr>
              <a:buSzPct val="80000"/>
              <a:buFont typeface="Wingdings" panose="05000000000000000000" pitchFamily="2" charset="2"/>
              <a:buNone/>
            </a:pPr>
            <a:r>
              <a:rPr lang="zh-CN" altLang="en-US" sz="2200" b="1" dirty="0">
                <a:solidFill>
                  <a:srgbClr val="000099"/>
                </a:solidFill>
                <a:latin typeface="微软雅黑" panose="020B0503020204020204" pitchFamily="34" charset="-122"/>
                <a:ea typeface="微软雅黑" panose="020B0503020204020204" pitchFamily="34" charset="-122"/>
              </a:rPr>
              <a:t>         只读存储器（</a:t>
            </a:r>
            <a:r>
              <a:rPr lang="en-US" altLang="zh-CN" sz="2200" b="1" dirty="0">
                <a:solidFill>
                  <a:srgbClr val="000099"/>
                </a:solidFill>
                <a:latin typeface="微软雅黑" panose="020B0503020204020204" pitchFamily="34" charset="-122"/>
                <a:ea typeface="微软雅黑" panose="020B0503020204020204" pitchFamily="34" charset="-122"/>
              </a:rPr>
              <a:t>Read Only Memory)</a:t>
            </a:r>
            <a:r>
              <a:rPr lang="en-US" altLang="zh-CN" sz="2200" b="1" dirty="0">
                <a:latin typeface="微软雅黑" panose="020B0503020204020204" pitchFamily="34" charset="-122"/>
                <a:ea typeface="微软雅黑" panose="020B0503020204020204" pitchFamily="34" charset="-122"/>
              </a:rPr>
              <a:t>：</a:t>
            </a:r>
            <a:r>
              <a:rPr lang="zh-CN" altLang="en-US" sz="2200" b="1" dirty="0">
                <a:solidFill>
                  <a:srgbClr val="006600"/>
                </a:solidFill>
                <a:latin typeface="微软雅黑" panose="020B0503020204020204" pitchFamily="34" charset="-122"/>
                <a:ea typeface="微软雅黑" panose="020B0503020204020204" pitchFamily="34" charset="-122"/>
              </a:rPr>
              <a:t>只能读不能写</a:t>
            </a:r>
          </a:p>
        </p:txBody>
      </p:sp>
      <p:sp>
        <p:nvSpPr>
          <p:cNvPr id="14346" name="Rectangle 10"/>
          <p:cNvSpPr>
            <a:spLocks noChangeArrowheads="1"/>
          </p:cNvSpPr>
          <p:nvPr/>
        </p:nvSpPr>
        <p:spPr bwMode="auto">
          <a:xfrm>
            <a:off x="280988" y="4087813"/>
            <a:ext cx="8113712"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20000"/>
              </a:spcBef>
              <a:buClr>
                <a:schemeClr val="accent1"/>
              </a:buClr>
              <a:buSzPct val="80000"/>
              <a:buFont typeface="Wingdings" panose="05000000000000000000" pitchFamily="2" charset="2"/>
              <a:buNone/>
            </a:pPr>
            <a:r>
              <a:rPr lang="zh-CN" altLang="en-US" sz="2200" b="1" dirty="0">
                <a:latin typeface="微软雅黑" panose="020B0503020204020204" pitchFamily="34" charset="-122"/>
                <a:ea typeface="微软雅黑" panose="020B0503020204020204" pitchFamily="34" charset="-122"/>
              </a:rPr>
              <a:t>（4）按断电后信息的可保存性分类</a:t>
            </a:r>
          </a:p>
          <a:p>
            <a:pPr eaLnBrk="1" hangingPunct="1">
              <a:spcBef>
                <a:spcPct val="20000"/>
              </a:spcBef>
              <a:buClr>
                <a:schemeClr val="accent1"/>
              </a:buClr>
              <a:buFont typeface="Wingdings" panose="05000000000000000000" pitchFamily="2" charset="2"/>
              <a:buNone/>
            </a:pPr>
            <a:r>
              <a:rPr lang="zh-CN" altLang="en-US" sz="2200" b="1" dirty="0">
                <a:solidFill>
                  <a:srgbClr val="000099"/>
                </a:solidFill>
                <a:latin typeface="微软雅黑" panose="020B0503020204020204" pitchFamily="34" charset="-122"/>
                <a:ea typeface="微软雅黑" panose="020B0503020204020204" pitchFamily="34" charset="-122"/>
              </a:rPr>
              <a:t>         非易失（不挥发）性存储器(</a:t>
            </a:r>
            <a:r>
              <a:rPr lang="en-US" altLang="zh-CN" sz="2200" b="1" dirty="0">
                <a:solidFill>
                  <a:srgbClr val="000099"/>
                </a:solidFill>
                <a:latin typeface="微软雅黑" panose="020B0503020204020204" pitchFamily="34" charset="-122"/>
                <a:ea typeface="微软雅黑" panose="020B0503020204020204" pitchFamily="34" charset="-122"/>
              </a:rPr>
              <a:t>Nonvolatile Memory)</a:t>
            </a:r>
            <a:r>
              <a:rPr lang="en-US" altLang="zh-CN" sz="2200" b="1" dirty="0">
                <a:latin typeface="微软雅黑" panose="020B0503020204020204" pitchFamily="34" charset="-122"/>
                <a:ea typeface="微软雅黑" panose="020B0503020204020204" pitchFamily="34" charset="-122"/>
              </a:rPr>
              <a:t> </a:t>
            </a:r>
          </a:p>
          <a:p>
            <a:pPr lvl="1" eaLnBrk="1" hangingPunct="1">
              <a:spcBef>
                <a:spcPct val="20000"/>
              </a:spcBef>
            </a:pPr>
            <a:r>
              <a:rPr lang="zh-CN" altLang="en-US" sz="2200" b="1" dirty="0">
                <a:solidFill>
                  <a:srgbClr val="006600"/>
                </a:solidFill>
                <a:latin typeface="微软雅黑" panose="020B0503020204020204" pitchFamily="34" charset="-122"/>
                <a:ea typeface="微软雅黑" panose="020B0503020204020204" pitchFamily="34" charset="-122"/>
              </a:rPr>
              <a:t>          信息可一直保留，  不需电源维持。</a:t>
            </a:r>
          </a:p>
          <a:p>
            <a:pPr lvl="1" eaLnBrk="1" hangingPunct="1">
              <a:spcBef>
                <a:spcPct val="20000"/>
              </a:spcBef>
            </a:pPr>
            <a:r>
              <a:rPr lang="zh-CN" altLang="en-US" sz="2200" b="1" dirty="0">
                <a:solidFill>
                  <a:srgbClr val="CC3300"/>
                </a:solidFill>
                <a:latin typeface="微软雅黑" panose="020B0503020204020204" pitchFamily="34" charset="-122"/>
                <a:ea typeface="微软雅黑" panose="020B0503020204020204" pitchFamily="34" charset="-122"/>
              </a:rPr>
              <a:t>          （如 ：</a:t>
            </a:r>
            <a:r>
              <a:rPr lang="en-US" altLang="zh-CN" sz="2200" b="1" dirty="0">
                <a:solidFill>
                  <a:srgbClr val="CC3300"/>
                </a:solidFill>
                <a:latin typeface="微软雅黑" panose="020B0503020204020204" pitchFamily="34" charset="-122"/>
                <a:ea typeface="微软雅黑" panose="020B0503020204020204" pitchFamily="34" charset="-122"/>
              </a:rPr>
              <a:t>ROM</a:t>
            </a:r>
            <a:r>
              <a:rPr lang="zh-CN" altLang="en-US" sz="2200" b="1" dirty="0">
                <a:solidFill>
                  <a:srgbClr val="CC3300"/>
                </a:solidFill>
                <a:latin typeface="微软雅黑" panose="020B0503020204020204" pitchFamily="34" charset="-122"/>
                <a:ea typeface="微软雅黑" panose="020B0503020204020204" pitchFamily="34" charset="-122"/>
              </a:rPr>
              <a:t>、磁表面存储器、光存储器等）</a:t>
            </a:r>
          </a:p>
          <a:p>
            <a:pPr eaLnBrk="1" hangingPunct="1">
              <a:spcBef>
                <a:spcPct val="20000"/>
              </a:spcBef>
              <a:buClr>
                <a:schemeClr val="accent1"/>
              </a:buClr>
              <a:buFont typeface="Wingdings" panose="05000000000000000000" pitchFamily="2" charset="2"/>
              <a:buNone/>
            </a:pPr>
            <a:r>
              <a:rPr lang="zh-CN" altLang="en-US" sz="2200" b="1" dirty="0">
                <a:solidFill>
                  <a:srgbClr val="000099"/>
                </a:solidFill>
                <a:latin typeface="微软雅黑" panose="020B0503020204020204" pitchFamily="34" charset="-122"/>
                <a:ea typeface="微软雅黑" panose="020B0503020204020204" pitchFamily="34" charset="-122"/>
              </a:rPr>
              <a:t>         易失（挥发）性存储器(</a:t>
            </a:r>
            <a:r>
              <a:rPr lang="en-US" altLang="zh-CN" sz="2200" b="1" dirty="0">
                <a:solidFill>
                  <a:srgbClr val="000099"/>
                </a:solidFill>
                <a:latin typeface="微软雅黑" panose="020B0503020204020204" pitchFamily="34" charset="-122"/>
                <a:ea typeface="微软雅黑" panose="020B0503020204020204" pitchFamily="34" charset="-122"/>
              </a:rPr>
              <a:t>Volatile Memory)</a:t>
            </a:r>
            <a:r>
              <a:rPr lang="zh-CN" altLang="en-US" sz="2200" b="1" dirty="0">
                <a:solidFill>
                  <a:srgbClr val="000099"/>
                </a:solidFill>
                <a:latin typeface="微软雅黑" panose="020B0503020204020204" pitchFamily="34" charset="-122"/>
                <a:ea typeface="微软雅黑" panose="020B0503020204020204" pitchFamily="34" charset="-122"/>
              </a:rPr>
              <a:t> </a:t>
            </a:r>
            <a:endParaRPr lang="zh-CN" altLang="en-US" sz="2200" b="1" dirty="0">
              <a:latin typeface="微软雅黑" panose="020B0503020204020204" pitchFamily="34" charset="-122"/>
              <a:ea typeface="微软雅黑" panose="020B0503020204020204" pitchFamily="34" charset="-122"/>
            </a:endParaRPr>
          </a:p>
          <a:p>
            <a:pPr lvl="1" eaLnBrk="1" hangingPunct="1">
              <a:spcBef>
                <a:spcPct val="20000"/>
              </a:spcBef>
            </a:pPr>
            <a:r>
              <a:rPr lang="zh-CN" altLang="en-US" sz="2200" b="1" dirty="0">
                <a:solidFill>
                  <a:srgbClr val="006600"/>
                </a:solidFill>
                <a:latin typeface="微软雅黑" panose="020B0503020204020204" pitchFamily="34" charset="-122"/>
                <a:ea typeface="微软雅黑" panose="020B0503020204020204" pitchFamily="34" charset="-122"/>
              </a:rPr>
              <a:t>          电源关闭时信息自动丢失。（</a:t>
            </a:r>
            <a:r>
              <a:rPr lang="zh-CN" altLang="en-US" sz="2200" b="1" dirty="0">
                <a:solidFill>
                  <a:srgbClr val="CC3300"/>
                </a:solidFill>
                <a:latin typeface="微软雅黑" panose="020B0503020204020204" pitchFamily="34" charset="-122"/>
                <a:ea typeface="微软雅黑" panose="020B0503020204020204" pitchFamily="34" charset="-122"/>
              </a:rPr>
              <a:t>如：</a:t>
            </a:r>
            <a:r>
              <a:rPr lang="en-US" altLang="zh-CN" sz="2200" b="1" dirty="0">
                <a:solidFill>
                  <a:srgbClr val="CC3300"/>
                </a:solidFill>
                <a:latin typeface="微软雅黑" panose="020B0503020204020204" pitchFamily="34" charset="-122"/>
                <a:ea typeface="微软雅黑" panose="020B0503020204020204" pitchFamily="34" charset="-122"/>
              </a:rPr>
              <a:t>RAM</a:t>
            </a:r>
            <a:r>
              <a:rPr lang="zh-CN" altLang="en-US" sz="2200" b="1" dirty="0">
                <a:solidFill>
                  <a:srgbClr val="CC3300"/>
                </a:solidFill>
                <a:latin typeface="微软雅黑" panose="020B0503020204020204" pitchFamily="34" charset="-122"/>
                <a:ea typeface="微软雅黑" panose="020B0503020204020204" pitchFamily="34" charset="-122"/>
              </a:rPr>
              <a:t>、</a:t>
            </a:r>
            <a:r>
              <a:rPr lang="en-US" altLang="zh-CN" sz="2200" b="1" dirty="0">
                <a:solidFill>
                  <a:srgbClr val="CC3300"/>
                </a:solidFill>
                <a:latin typeface="微软雅黑" panose="020B0503020204020204" pitchFamily="34" charset="-122"/>
                <a:ea typeface="微软雅黑" panose="020B0503020204020204" pitchFamily="34" charset="-122"/>
              </a:rPr>
              <a:t>Cache</a:t>
            </a:r>
            <a:r>
              <a:rPr lang="zh-CN" altLang="en-US" sz="2200" b="1" dirty="0">
                <a:solidFill>
                  <a:srgbClr val="CC3300"/>
                </a:solidFill>
                <a:latin typeface="微软雅黑" panose="020B0503020204020204" pitchFamily="34" charset="-122"/>
                <a:ea typeface="微软雅黑" panose="020B0503020204020204" pitchFamily="34" charset="-122"/>
              </a:rPr>
              <a:t>等）</a:t>
            </a:r>
          </a:p>
        </p:txBody>
      </p:sp>
      <p:sp>
        <p:nvSpPr>
          <p:cNvPr id="8199" name="灯片编号占位符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09F03B8A-5145-439C-8C83-45E000FB691C}" type="slidenum">
              <a:rPr lang="zh-CN" altLang="en-US" sz="1200" smtClean="0">
                <a:solidFill>
                  <a:srgbClr val="898989"/>
                </a:solidFill>
              </a:rPr>
              <a:pPr/>
              <a:t>4</a:t>
            </a:fld>
            <a:endParaRPr lang="zh-CN" altLang="en-US" sz="120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4342">
                                            <p:txEl>
                                              <p:pRg st="0" end="0"/>
                                            </p:txEl>
                                          </p:spTgt>
                                        </p:tgtEl>
                                        <p:attrNameLst>
                                          <p:attrName>style.visibility</p:attrName>
                                        </p:attrNameLst>
                                      </p:cBhvr>
                                      <p:to>
                                        <p:strVal val="visible"/>
                                      </p:to>
                                    </p:set>
                                    <p:animEffect transition="in" filter="blinds(horizontal)">
                                      <p:cBhvr>
                                        <p:cTn id="7" dur="500"/>
                                        <p:tgtEl>
                                          <p:spTgt spid="1434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4342">
                                            <p:txEl>
                                              <p:pRg st="1" end="1"/>
                                            </p:txEl>
                                          </p:spTgt>
                                        </p:tgtEl>
                                        <p:attrNameLst>
                                          <p:attrName>style.visibility</p:attrName>
                                        </p:attrNameLst>
                                      </p:cBhvr>
                                      <p:to>
                                        <p:strVal val="visible"/>
                                      </p:to>
                                    </p:set>
                                    <p:animEffect transition="in" filter="blinds(horizontal)">
                                      <p:cBhvr>
                                        <p:cTn id="12" dur="500"/>
                                        <p:tgtEl>
                                          <p:spTgt spid="1434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4342">
                                            <p:txEl>
                                              <p:pRg st="2" end="2"/>
                                            </p:txEl>
                                          </p:spTgt>
                                        </p:tgtEl>
                                        <p:attrNameLst>
                                          <p:attrName>style.visibility</p:attrName>
                                        </p:attrNameLst>
                                      </p:cBhvr>
                                      <p:to>
                                        <p:strVal val="visible"/>
                                      </p:to>
                                    </p:set>
                                    <p:animEffect transition="in" filter="blinds(horizontal)">
                                      <p:cBhvr>
                                        <p:cTn id="17" dur="500"/>
                                        <p:tgtEl>
                                          <p:spTgt spid="14342">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14344">
                                            <p:txEl>
                                              <p:pRg st="0" end="0"/>
                                            </p:txEl>
                                          </p:spTgt>
                                        </p:tgtEl>
                                        <p:attrNameLst>
                                          <p:attrName>style.visibility</p:attrName>
                                        </p:attrNameLst>
                                      </p:cBhvr>
                                      <p:to>
                                        <p:strVal val="visible"/>
                                      </p:to>
                                    </p:set>
                                    <p:animEffect transition="in" filter="wipe(down)">
                                      <p:cBhvr>
                                        <p:cTn id="22" dur="500"/>
                                        <p:tgtEl>
                                          <p:spTgt spid="14344">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4344">
                                            <p:txEl>
                                              <p:pRg st="1" end="1"/>
                                            </p:txEl>
                                          </p:spTgt>
                                        </p:tgtEl>
                                        <p:attrNameLst>
                                          <p:attrName>style.visibility</p:attrName>
                                        </p:attrNameLst>
                                      </p:cBhvr>
                                      <p:to>
                                        <p:strVal val="visible"/>
                                      </p:to>
                                    </p:set>
                                    <p:animEffect transition="in" filter="blinds(horizontal)">
                                      <p:cBhvr>
                                        <p:cTn id="27" dur="500"/>
                                        <p:tgtEl>
                                          <p:spTgt spid="14344">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4344">
                                            <p:txEl>
                                              <p:pRg st="2" end="2"/>
                                            </p:txEl>
                                          </p:spTgt>
                                        </p:tgtEl>
                                        <p:attrNameLst>
                                          <p:attrName>style.visibility</p:attrName>
                                        </p:attrNameLst>
                                      </p:cBhvr>
                                      <p:to>
                                        <p:strVal val="visible"/>
                                      </p:to>
                                    </p:set>
                                    <p:animEffect transition="in" filter="blinds(horizontal)">
                                      <p:cBhvr>
                                        <p:cTn id="32" dur="500"/>
                                        <p:tgtEl>
                                          <p:spTgt spid="14344">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14346">
                                            <p:txEl>
                                              <p:pRg st="0" end="0"/>
                                            </p:txEl>
                                          </p:spTgt>
                                        </p:tgtEl>
                                        <p:attrNameLst>
                                          <p:attrName>style.visibility</p:attrName>
                                        </p:attrNameLst>
                                      </p:cBhvr>
                                      <p:to>
                                        <p:strVal val="visible"/>
                                      </p:to>
                                    </p:set>
                                    <p:animEffect transition="in" filter="wipe(down)">
                                      <p:cBhvr>
                                        <p:cTn id="37" dur="500"/>
                                        <p:tgtEl>
                                          <p:spTgt spid="14346">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4346">
                                            <p:txEl>
                                              <p:pRg st="1" end="1"/>
                                            </p:txEl>
                                          </p:spTgt>
                                        </p:tgtEl>
                                        <p:attrNameLst>
                                          <p:attrName>style.visibility</p:attrName>
                                        </p:attrNameLst>
                                      </p:cBhvr>
                                      <p:to>
                                        <p:strVal val="visible"/>
                                      </p:to>
                                    </p:set>
                                    <p:animEffect transition="in" filter="blinds(horizontal)">
                                      <p:cBhvr>
                                        <p:cTn id="42" dur="500"/>
                                        <p:tgtEl>
                                          <p:spTgt spid="14346">
                                            <p:txEl>
                                              <p:pRg st="1" end="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14346">
                                            <p:txEl>
                                              <p:pRg st="2" end="2"/>
                                            </p:txEl>
                                          </p:spTgt>
                                        </p:tgtEl>
                                        <p:attrNameLst>
                                          <p:attrName>style.visibility</p:attrName>
                                        </p:attrNameLst>
                                      </p:cBhvr>
                                      <p:to>
                                        <p:strVal val="visible"/>
                                      </p:to>
                                    </p:set>
                                    <p:animEffect transition="in" filter="blinds(horizontal)">
                                      <p:cBhvr>
                                        <p:cTn id="47" dur="500"/>
                                        <p:tgtEl>
                                          <p:spTgt spid="14346">
                                            <p:txEl>
                                              <p:pRg st="2" end="2"/>
                                            </p:txEl>
                                          </p:spTgt>
                                        </p:tgtEl>
                                      </p:cBhvr>
                                    </p:animEffect>
                                  </p:childTnLst>
                                </p:cTn>
                              </p:par>
                              <p:par>
                                <p:cTn id="48" presetID="3" presetClass="entr" presetSubtype="10" fill="hold" nodeType="withEffect">
                                  <p:stCondLst>
                                    <p:cond delay="0"/>
                                  </p:stCondLst>
                                  <p:childTnLst>
                                    <p:set>
                                      <p:cBhvr>
                                        <p:cTn id="49" dur="1" fill="hold">
                                          <p:stCondLst>
                                            <p:cond delay="0"/>
                                          </p:stCondLst>
                                        </p:cTn>
                                        <p:tgtEl>
                                          <p:spTgt spid="14346">
                                            <p:txEl>
                                              <p:pRg st="3" end="3"/>
                                            </p:txEl>
                                          </p:spTgt>
                                        </p:tgtEl>
                                        <p:attrNameLst>
                                          <p:attrName>style.visibility</p:attrName>
                                        </p:attrNameLst>
                                      </p:cBhvr>
                                      <p:to>
                                        <p:strVal val="visible"/>
                                      </p:to>
                                    </p:set>
                                    <p:animEffect transition="in" filter="blinds(horizontal)">
                                      <p:cBhvr>
                                        <p:cTn id="50" dur="500"/>
                                        <p:tgtEl>
                                          <p:spTgt spid="14346">
                                            <p:txEl>
                                              <p:pRg st="3" end="3"/>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nodeType="clickEffect">
                                  <p:stCondLst>
                                    <p:cond delay="0"/>
                                  </p:stCondLst>
                                  <p:childTnLst>
                                    <p:set>
                                      <p:cBhvr>
                                        <p:cTn id="54" dur="1" fill="hold">
                                          <p:stCondLst>
                                            <p:cond delay="0"/>
                                          </p:stCondLst>
                                        </p:cTn>
                                        <p:tgtEl>
                                          <p:spTgt spid="14346">
                                            <p:txEl>
                                              <p:pRg st="4" end="4"/>
                                            </p:txEl>
                                          </p:spTgt>
                                        </p:tgtEl>
                                        <p:attrNameLst>
                                          <p:attrName>style.visibility</p:attrName>
                                        </p:attrNameLst>
                                      </p:cBhvr>
                                      <p:to>
                                        <p:strVal val="visible"/>
                                      </p:to>
                                    </p:set>
                                    <p:animEffect transition="in" filter="blinds(horizontal)">
                                      <p:cBhvr>
                                        <p:cTn id="55" dur="500"/>
                                        <p:tgtEl>
                                          <p:spTgt spid="14346">
                                            <p:txEl>
                                              <p:pRg st="4" end="4"/>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nodeType="clickEffect">
                                  <p:stCondLst>
                                    <p:cond delay="0"/>
                                  </p:stCondLst>
                                  <p:childTnLst>
                                    <p:set>
                                      <p:cBhvr>
                                        <p:cTn id="59" dur="1" fill="hold">
                                          <p:stCondLst>
                                            <p:cond delay="0"/>
                                          </p:stCondLst>
                                        </p:cTn>
                                        <p:tgtEl>
                                          <p:spTgt spid="14346">
                                            <p:txEl>
                                              <p:pRg st="5" end="5"/>
                                            </p:txEl>
                                          </p:spTgt>
                                        </p:tgtEl>
                                        <p:attrNameLst>
                                          <p:attrName>style.visibility</p:attrName>
                                        </p:attrNameLst>
                                      </p:cBhvr>
                                      <p:to>
                                        <p:strVal val="visible"/>
                                      </p:to>
                                    </p:set>
                                    <p:animEffect transition="in" filter="blinds(horizontal)">
                                      <p:cBhvr>
                                        <p:cTn id="60" dur="500"/>
                                        <p:tgtEl>
                                          <p:spTgt spid="1434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idx="4294967295"/>
          </p:nvPr>
        </p:nvSpPr>
        <p:spPr>
          <a:xfrm>
            <a:off x="225425" y="115846"/>
            <a:ext cx="8740775" cy="520784"/>
          </a:xfrm>
        </p:spPr>
        <p:txBody>
          <a:bodyPr lIns="91440" tIns="45720" rIns="91440" bIns="45720" anchor="ctr"/>
          <a:lstStyle/>
          <a:p>
            <a:pPr eaLnBrk="1" hangingPunct="1"/>
            <a:r>
              <a:rPr lang="zh-CN" altLang="en-US" sz="3200" dirty="0"/>
              <a:t>最简单的</a:t>
            </a:r>
            <a:r>
              <a:rPr lang="en-US" altLang="zh-CN" sz="3200" dirty="0"/>
              <a:t>Cache----</a:t>
            </a:r>
            <a:r>
              <a:rPr lang="zh-CN" altLang="en-US" sz="3200" dirty="0">
                <a:solidFill>
                  <a:srgbClr val="CC0000"/>
                </a:solidFill>
              </a:rPr>
              <a:t>直接映射</a:t>
            </a:r>
            <a:r>
              <a:rPr lang="en-US" altLang="zh-CN" sz="3200" dirty="0">
                <a:solidFill>
                  <a:srgbClr val="CC0000"/>
                </a:solidFill>
              </a:rPr>
              <a:t> Cache</a:t>
            </a:r>
          </a:p>
        </p:txBody>
      </p:sp>
      <p:sp>
        <p:nvSpPr>
          <p:cNvPr id="421891" name="Rectangle 3"/>
          <p:cNvSpPr>
            <a:spLocks noGrp="1" noChangeArrowheads="1"/>
          </p:cNvSpPr>
          <p:nvPr>
            <p:ph type="body" idx="4294967295"/>
          </p:nvPr>
        </p:nvSpPr>
        <p:spPr>
          <a:xfrm>
            <a:off x="225425" y="1058062"/>
            <a:ext cx="8674100" cy="5386090"/>
          </a:xfrm>
        </p:spPr>
        <p:txBody>
          <a:bodyPr lIns="91440" tIns="45720" rIns="91440" bIns="45720"/>
          <a:lstStyle/>
          <a:p>
            <a:pPr eaLnBrk="1" hangingPunct="1"/>
            <a:r>
              <a:rPr lang="zh-CN" altLang="en-US" sz="2000" dirty="0">
                <a:latin typeface="微软雅黑" panose="020B0503020204020204" pitchFamily="34" charset="-122"/>
                <a:ea typeface="微软雅黑" panose="020B0503020204020204" pitchFamily="34" charset="-122"/>
                <a:cs typeface="Arial" panose="020B0604020202020204" pitchFamily="34" charset="0"/>
              </a:rPr>
              <a:t>主存中数据以块为单位，</a:t>
            </a:r>
            <a:r>
              <a:rPr lang="en-US" altLang="zh-CN" sz="2000" dirty="0">
                <a:latin typeface="微软雅黑" panose="020B0503020204020204" pitchFamily="34" charset="-122"/>
                <a:ea typeface="微软雅黑" panose="020B0503020204020204" pitchFamily="34" charset="-122"/>
                <a:cs typeface="Arial" panose="020B0604020202020204" pitchFamily="34" charset="0"/>
              </a:rPr>
              <a:t>Cache</a:t>
            </a:r>
            <a:r>
              <a:rPr lang="zh-CN" altLang="en-US" sz="2000" dirty="0">
                <a:latin typeface="微软雅黑" panose="020B0503020204020204" pitchFamily="34" charset="-122"/>
                <a:ea typeface="微软雅黑" panose="020B0503020204020204" pitchFamily="34" charset="-122"/>
                <a:cs typeface="Arial" panose="020B0604020202020204" pitchFamily="34" charset="0"/>
              </a:rPr>
              <a:t>中以行为单位，</a:t>
            </a:r>
            <a:r>
              <a:rPr lang="en-US" altLang="zh-CN" sz="2000" dirty="0">
                <a:latin typeface="微软雅黑" panose="020B0503020204020204" pitchFamily="34" charset="-122"/>
                <a:ea typeface="微软雅黑" panose="020B0503020204020204" pitchFamily="34" charset="-122"/>
                <a:cs typeface="Arial" panose="020B0604020202020204" pitchFamily="34" charset="0"/>
              </a:rPr>
              <a:t>1</a:t>
            </a:r>
            <a:r>
              <a:rPr lang="zh-CN" altLang="en-US" sz="2000" dirty="0">
                <a:latin typeface="微软雅黑" panose="020B0503020204020204" pitchFamily="34" charset="-122"/>
                <a:ea typeface="微软雅黑" panose="020B0503020204020204" pitchFamily="34" charset="-122"/>
                <a:cs typeface="Arial" panose="020B0604020202020204" pitchFamily="34" charset="0"/>
              </a:rPr>
              <a:t>块</a:t>
            </a:r>
            <a:r>
              <a:rPr lang="en-US" altLang="zh-CN" sz="2000" dirty="0">
                <a:latin typeface="微软雅黑" panose="020B0503020204020204" pitchFamily="34" charset="-122"/>
                <a:ea typeface="微软雅黑" panose="020B0503020204020204" pitchFamily="34" charset="-122"/>
                <a:cs typeface="Arial" panose="020B0604020202020204" pitchFamily="34" charset="0"/>
              </a:rPr>
              <a:t>=1</a:t>
            </a:r>
            <a:r>
              <a:rPr lang="zh-CN" altLang="en-US" sz="2000" dirty="0">
                <a:latin typeface="微软雅黑" panose="020B0503020204020204" pitchFamily="34" charset="-122"/>
                <a:ea typeface="微软雅黑" panose="020B0503020204020204" pitchFamily="34" charset="-122"/>
                <a:cs typeface="Arial" panose="020B0604020202020204" pitchFamily="34" charset="0"/>
              </a:rPr>
              <a:t>行。</a:t>
            </a:r>
            <a:endParaRPr lang="en-US" altLang="zh-CN" sz="2000" dirty="0">
              <a:latin typeface="微软雅黑" panose="020B0503020204020204" pitchFamily="34" charset="-122"/>
              <a:ea typeface="微软雅黑" panose="020B0503020204020204" pitchFamily="34" charset="-122"/>
              <a:cs typeface="Arial" panose="020B0604020202020204" pitchFamily="34" charset="0"/>
            </a:endParaRPr>
          </a:p>
          <a:p>
            <a:pPr eaLnBrk="1" hangingPunct="1"/>
            <a:r>
              <a:rPr lang="zh-CN" altLang="en-US" sz="2000" dirty="0">
                <a:latin typeface="微软雅黑" panose="020B0503020204020204" pitchFamily="34" charset="-122"/>
                <a:ea typeface="微软雅黑" panose="020B0503020204020204" pitchFamily="34" charset="-122"/>
                <a:cs typeface="Arial" panose="020B0604020202020204" pitchFamily="34" charset="0"/>
              </a:rPr>
              <a:t>把主存的每一块映射到一个固定的</a:t>
            </a:r>
            <a:r>
              <a:rPr lang="en-US" altLang="zh-CN" sz="2000" dirty="0">
                <a:latin typeface="微软雅黑" panose="020B0503020204020204" pitchFamily="34" charset="-122"/>
                <a:ea typeface="微软雅黑" panose="020B0503020204020204" pitchFamily="34" charset="-122"/>
                <a:cs typeface="Arial" panose="020B0604020202020204" pitchFamily="34" charset="0"/>
              </a:rPr>
              <a:t>Cache</a:t>
            </a:r>
            <a:r>
              <a:rPr lang="zh-CN" altLang="en-US" sz="2000" dirty="0">
                <a:latin typeface="微软雅黑" panose="020B0503020204020204" pitchFamily="34" charset="-122"/>
                <a:ea typeface="微软雅黑" panose="020B0503020204020204" pitchFamily="34" charset="-122"/>
                <a:cs typeface="Arial" panose="020B0604020202020204" pitchFamily="34" charset="0"/>
              </a:rPr>
              <a:t>行（槽）</a:t>
            </a:r>
            <a:endParaRPr lang="en-US" altLang="zh-CN" sz="2000" dirty="0">
              <a:latin typeface="微软雅黑" panose="020B0503020204020204" pitchFamily="34" charset="-122"/>
              <a:ea typeface="微软雅黑" panose="020B0503020204020204" pitchFamily="34" charset="-122"/>
              <a:cs typeface="Arial" panose="020B0604020202020204" pitchFamily="34" charset="0"/>
            </a:endParaRPr>
          </a:p>
          <a:p>
            <a:pPr eaLnBrk="1" hangingPunct="1"/>
            <a:r>
              <a:rPr lang="zh-CN" altLang="en-US" sz="2000" dirty="0">
                <a:latin typeface="微软雅黑" panose="020B0503020204020204" pitchFamily="34" charset="-122"/>
                <a:ea typeface="微软雅黑" panose="020B0503020204020204" pitchFamily="34" charset="-122"/>
                <a:cs typeface="Arial" panose="020B0604020202020204" pitchFamily="34" charset="0"/>
              </a:rPr>
              <a:t>也称模映射(</a:t>
            </a:r>
            <a:r>
              <a:rPr lang="en-US" altLang="zh-CN" sz="2000" dirty="0">
                <a:latin typeface="微软雅黑" panose="020B0503020204020204" pitchFamily="34" charset="-122"/>
                <a:ea typeface="微软雅黑" panose="020B0503020204020204" pitchFamily="34" charset="-122"/>
                <a:cs typeface="Arial" panose="020B0604020202020204" pitchFamily="34" charset="0"/>
              </a:rPr>
              <a:t>Module Mapping)</a:t>
            </a:r>
          </a:p>
          <a:p>
            <a:pPr eaLnBrk="1" hangingPunct="1"/>
            <a:r>
              <a:rPr lang="zh-CN" altLang="en-US" sz="2000" dirty="0">
                <a:latin typeface="微软雅黑" panose="020B0503020204020204" pitchFamily="34" charset="-122"/>
                <a:ea typeface="微软雅黑" panose="020B0503020204020204" pitchFamily="34" charset="-122"/>
                <a:cs typeface="Arial" panose="020B0604020202020204" pitchFamily="34" charset="0"/>
              </a:rPr>
              <a:t>映射关系为：</a:t>
            </a:r>
          </a:p>
          <a:p>
            <a:pPr eaLnBrk="1" hangingPunct="1">
              <a:buFontTx/>
              <a:buNone/>
            </a:pPr>
            <a:r>
              <a:rPr lang="en-US" altLang="zh-CN" sz="2000" dirty="0">
                <a:latin typeface="微软雅黑" panose="020B0503020204020204" pitchFamily="34" charset="-122"/>
                <a:ea typeface="微软雅黑" panose="020B0503020204020204" pitchFamily="34" charset="-122"/>
                <a:cs typeface="Arial" panose="020B0604020202020204" pitchFamily="34" charset="0"/>
              </a:rPr>
              <a:t>         </a:t>
            </a:r>
            <a:r>
              <a:rPr lang="en-US" altLang="zh-CN" sz="2000"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Cache</a:t>
            </a:r>
            <a:r>
              <a:rPr lang="zh-CN" altLang="en-US" sz="2000"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行号</a:t>
            </a:r>
            <a:r>
              <a:rPr lang="en-US" altLang="zh-CN" sz="2000"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a:t>
            </a:r>
            <a:r>
              <a:rPr lang="zh-CN" altLang="en-US" sz="2000"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主存块号 </a:t>
            </a:r>
            <a:r>
              <a:rPr lang="en-US" altLang="zh-CN" sz="2000"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mod Cache</a:t>
            </a:r>
            <a:r>
              <a:rPr lang="zh-CN" altLang="en-US" sz="2000"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行数</a:t>
            </a:r>
          </a:p>
          <a:p>
            <a:pPr eaLnBrk="1" hangingPunct="1">
              <a:buFontTx/>
              <a:buNone/>
            </a:pPr>
            <a:r>
              <a:rPr lang="zh-CN" altLang="en-US" sz="2000"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          </a:t>
            </a:r>
            <a:r>
              <a:rPr lang="zh-CN" altLang="en-US" sz="2000" dirty="0">
                <a:solidFill>
                  <a:schemeClr val="accent2"/>
                </a:solidFill>
                <a:latin typeface="微软雅黑" panose="020B0503020204020204" pitchFamily="34" charset="-122"/>
                <a:ea typeface="微软雅黑" panose="020B0503020204020204" pitchFamily="34" charset="-122"/>
                <a:cs typeface="Arial" panose="020B0604020202020204" pitchFamily="34" charset="0"/>
              </a:rPr>
              <a:t> 例如，设</a:t>
            </a:r>
            <a:r>
              <a:rPr lang="en-US" altLang="zh-CN" sz="2000" dirty="0">
                <a:solidFill>
                  <a:schemeClr val="accent2"/>
                </a:solidFill>
                <a:latin typeface="微软雅黑" panose="020B0503020204020204" pitchFamily="34" charset="-122"/>
                <a:ea typeface="微软雅黑" panose="020B0503020204020204" pitchFamily="34" charset="-122"/>
                <a:cs typeface="Arial" panose="020B0604020202020204" pitchFamily="34" charset="0"/>
              </a:rPr>
              <a:t>Cache</a:t>
            </a:r>
            <a:r>
              <a:rPr lang="zh-CN" altLang="en-US" sz="2000" dirty="0">
                <a:solidFill>
                  <a:schemeClr val="accent2"/>
                </a:solidFill>
                <a:latin typeface="微软雅黑" panose="020B0503020204020204" pitchFamily="34" charset="-122"/>
                <a:ea typeface="微软雅黑" panose="020B0503020204020204" pitchFamily="34" charset="-122"/>
                <a:cs typeface="Arial" panose="020B0604020202020204" pitchFamily="34" charset="0"/>
              </a:rPr>
              <a:t>有</a:t>
            </a:r>
            <a:r>
              <a:rPr lang="en-US" altLang="zh-CN" sz="2000" dirty="0">
                <a:solidFill>
                  <a:schemeClr val="accent2"/>
                </a:solidFill>
                <a:latin typeface="微软雅黑" panose="020B0503020204020204" pitchFamily="34" charset="-122"/>
                <a:ea typeface="微软雅黑" panose="020B0503020204020204" pitchFamily="34" charset="-122"/>
                <a:cs typeface="Arial" panose="020B0604020202020204" pitchFamily="34" charset="0"/>
              </a:rPr>
              <a:t>16</a:t>
            </a:r>
            <a:r>
              <a:rPr lang="zh-CN" altLang="en-US" sz="2000" dirty="0">
                <a:solidFill>
                  <a:schemeClr val="accent2"/>
                </a:solidFill>
                <a:latin typeface="微软雅黑" panose="020B0503020204020204" pitchFamily="34" charset="-122"/>
                <a:ea typeface="微软雅黑" panose="020B0503020204020204" pitchFamily="34" charset="-122"/>
                <a:cs typeface="Arial" panose="020B0604020202020204" pitchFamily="34" charset="0"/>
              </a:rPr>
              <a:t>行，则主存第</a:t>
            </a:r>
            <a:r>
              <a:rPr lang="en-US" altLang="zh-CN" sz="2000" dirty="0">
                <a:solidFill>
                  <a:schemeClr val="accent2"/>
                </a:solidFill>
                <a:latin typeface="微软雅黑" panose="020B0503020204020204" pitchFamily="34" charset="-122"/>
                <a:ea typeface="微软雅黑" panose="020B0503020204020204" pitchFamily="34" charset="-122"/>
                <a:cs typeface="Arial" panose="020B0604020202020204" pitchFamily="34" charset="0"/>
              </a:rPr>
              <a:t>100</a:t>
            </a:r>
            <a:r>
              <a:rPr lang="zh-CN" altLang="en-US" sz="2000" dirty="0">
                <a:solidFill>
                  <a:schemeClr val="accent2"/>
                </a:solidFill>
                <a:latin typeface="微软雅黑" panose="020B0503020204020204" pitchFamily="34" charset="-122"/>
                <a:ea typeface="微软雅黑" panose="020B0503020204020204" pitchFamily="34" charset="-122"/>
                <a:cs typeface="Arial" panose="020B0604020202020204" pitchFamily="34" charset="0"/>
              </a:rPr>
              <a:t>号数据块</a:t>
            </a:r>
            <a:endParaRPr lang="en-US" altLang="zh-CN" sz="2000" dirty="0">
              <a:solidFill>
                <a:schemeClr val="accent2"/>
              </a:solidFill>
              <a:latin typeface="微软雅黑" panose="020B0503020204020204" pitchFamily="34" charset="-122"/>
              <a:ea typeface="微软雅黑" panose="020B0503020204020204" pitchFamily="34" charset="-122"/>
              <a:cs typeface="Arial" panose="020B0604020202020204" pitchFamily="34" charset="0"/>
            </a:endParaRPr>
          </a:p>
          <a:p>
            <a:pPr eaLnBrk="1" hangingPunct="1">
              <a:buFontTx/>
              <a:buNone/>
            </a:pPr>
            <a:r>
              <a:rPr lang="en-US" altLang="zh-CN" sz="2000"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         </a:t>
            </a:r>
            <a:r>
              <a:rPr lang="zh-CN" altLang="en-US" sz="2000"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        </a:t>
            </a:r>
            <a:r>
              <a:rPr lang="zh-CN" altLang="en-US" sz="2000" dirty="0">
                <a:solidFill>
                  <a:schemeClr val="accent2"/>
                </a:solidFill>
                <a:latin typeface="微软雅黑" panose="020B0503020204020204" pitchFamily="34" charset="-122"/>
                <a:ea typeface="微软雅黑" panose="020B0503020204020204" pitchFamily="34" charset="-122"/>
                <a:cs typeface="Arial" panose="020B0604020202020204" pitchFamily="34" charset="0"/>
              </a:rPr>
              <a:t>100 </a:t>
            </a:r>
            <a:r>
              <a:rPr lang="en-US" altLang="zh-CN" sz="2000" dirty="0">
                <a:solidFill>
                  <a:schemeClr val="accent2"/>
                </a:solidFill>
                <a:latin typeface="微软雅黑" panose="020B0503020204020204" pitchFamily="34" charset="-122"/>
                <a:ea typeface="微软雅黑" panose="020B0503020204020204" pitchFamily="34" charset="-122"/>
                <a:cs typeface="Arial" panose="020B0604020202020204" pitchFamily="34" charset="0"/>
              </a:rPr>
              <a:t>mod 16=4</a:t>
            </a:r>
            <a:endParaRPr lang="zh-CN" altLang="en-US" sz="2000" dirty="0">
              <a:solidFill>
                <a:schemeClr val="accent2"/>
              </a:solidFill>
              <a:latin typeface="微软雅黑" panose="020B0503020204020204" pitchFamily="34" charset="-122"/>
              <a:ea typeface="微软雅黑" panose="020B0503020204020204" pitchFamily="34" charset="-122"/>
              <a:cs typeface="Arial" panose="020B0604020202020204" pitchFamily="34" charset="0"/>
            </a:endParaRPr>
          </a:p>
          <a:p>
            <a:pPr eaLnBrk="1" hangingPunct="1">
              <a:buFontTx/>
              <a:buNone/>
            </a:pPr>
            <a:r>
              <a:rPr lang="en-US" altLang="zh-CN" sz="2000"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            </a:t>
            </a:r>
            <a:r>
              <a:rPr lang="zh-CN" altLang="en-US" sz="2000"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应映射到</a:t>
            </a:r>
            <a:r>
              <a:rPr lang="en-US" altLang="zh-CN" sz="2000"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Cache</a:t>
            </a:r>
            <a:r>
              <a:rPr lang="zh-CN" altLang="en-US" sz="2000"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的第4行中。</a:t>
            </a:r>
            <a:endParaRPr lang="en-US" altLang="zh-CN" sz="2000" dirty="0">
              <a:solidFill>
                <a:srgbClr val="FF0000"/>
              </a:solidFill>
              <a:latin typeface="微软雅黑" panose="020B0503020204020204" pitchFamily="34" charset="-122"/>
              <a:ea typeface="微软雅黑" panose="020B0503020204020204" pitchFamily="34" charset="-122"/>
              <a:cs typeface="Arial" panose="020B0604020202020204" pitchFamily="34" charset="0"/>
            </a:endParaRPr>
          </a:p>
          <a:p>
            <a:pPr eaLnBrk="1" hangingPunct="1"/>
            <a:r>
              <a:rPr lang="zh-CN" altLang="en-US" sz="200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块</a:t>
            </a:r>
            <a:r>
              <a:rPr lang="zh-CN" altLang="en-US" sz="2000" dirty="0">
                <a:solidFill>
                  <a:schemeClr val="accent2"/>
                </a:solidFill>
                <a:latin typeface="微软雅黑" panose="020B0503020204020204" pitchFamily="34" charset="-122"/>
                <a:ea typeface="微软雅黑" panose="020B0503020204020204" pitchFamily="34" charset="-122"/>
                <a:cs typeface="Arial" panose="020B0604020202020204" pitchFamily="34" charset="0"/>
              </a:rPr>
              <a:t>和</a:t>
            </a:r>
            <a:r>
              <a:rPr lang="zh-CN" altLang="en-US" sz="200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行</a:t>
            </a:r>
            <a:r>
              <a:rPr lang="zh-CN" altLang="en-US" sz="2000" dirty="0">
                <a:solidFill>
                  <a:schemeClr val="accent2"/>
                </a:solidFill>
                <a:latin typeface="微软雅黑" panose="020B0503020204020204" pitchFamily="34" charset="-122"/>
                <a:ea typeface="微软雅黑" panose="020B0503020204020204" pitchFamily="34" charset="-122"/>
                <a:cs typeface="Arial" panose="020B0604020202020204" pitchFamily="34" charset="0"/>
              </a:rPr>
              <a:t>都从</a:t>
            </a:r>
            <a:r>
              <a:rPr lang="en-US" altLang="zh-CN" sz="200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0</a:t>
            </a:r>
            <a:r>
              <a:rPr lang="zh-CN" altLang="en-US" sz="2000" dirty="0">
                <a:solidFill>
                  <a:schemeClr val="accent2"/>
                </a:solidFill>
                <a:latin typeface="微软雅黑" panose="020B0503020204020204" pitchFamily="34" charset="-122"/>
                <a:ea typeface="微软雅黑" panose="020B0503020204020204" pitchFamily="34" charset="-122"/>
                <a:cs typeface="Arial" panose="020B0604020202020204" pitchFamily="34" charset="0"/>
              </a:rPr>
              <a:t>开始编号</a:t>
            </a:r>
            <a:endParaRPr lang="en-US" altLang="zh-CN" sz="2000" dirty="0">
              <a:solidFill>
                <a:schemeClr val="accent2"/>
              </a:solidFill>
              <a:latin typeface="微软雅黑" panose="020B0503020204020204" pitchFamily="34" charset="-122"/>
              <a:ea typeface="微软雅黑" panose="020B0503020204020204" pitchFamily="34" charset="-122"/>
              <a:cs typeface="Arial" panose="020B0604020202020204" pitchFamily="34" charset="0"/>
            </a:endParaRPr>
          </a:p>
          <a:p>
            <a:pPr eaLnBrk="1" hangingPunct="1"/>
            <a:r>
              <a:rPr lang="zh-CN" altLang="en-US" sz="2000" dirty="0">
                <a:latin typeface="微软雅黑" panose="020B0503020204020204" pitchFamily="34" charset="-122"/>
                <a:ea typeface="微软雅黑" panose="020B0503020204020204" pitchFamily="34" charset="-122"/>
                <a:cs typeface="Arial" panose="020B0604020202020204" pitchFamily="34" charset="0"/>
              </a:rPr>
              <a:t>将主存按</a:t>
            </a:r>
            <a:r>
              <a:rPr lang="en-US" altLang="zh-CN" sz="200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Cache</a:t>
            </a:r>
            <a:r>
              <a:rPr lang="zh-CN" altLang="en-US" sz="200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的数据容量</a:t>
            </a:r>
            <a:r>
              <a:rPr lang="zh-CN" altLang="en-US" sz="2000" dirty="0">
                <a:latin typeface="微软雅黑" panose="020B0503020204020204" pitchFamily="34" charset="-122"/>
                <a:ea typeface="微软雅黑" panose="020B0503020204020204" pitchFamily="34" charset="-122"/>
                <a:cs typeface="Arial" panose="020B0604020202020204" pitchFamily="34" charset="0"/>
              </a:rPr>
              <a:t>大小划分为多个群，群的编号从</a:t>
            </a:r>
            <a:r>
              <a:rPr lang="en-US" altLang="zh-CN" sz="2000" dirty="0">
                <a:latin typeface="微软雅黑" panose="020B0503020204020204" pitchFamily="34" charset="-122"/>
                <a:ea typeface="微软雅黑" panose="020B0503020204020204" pitchFamily="34" charset="-122"/>
                <a:cs typeface="Arial" panose="020B0604020202020204" pitchFamily="34" charset="0"/>
              </a:rPr>
              <a:t>0</a:t>
            </a:r>
            <a:r>
              <a:rPr lang="zh-CN" altLang="en-US" sz="2000" dirty="0">
                <a:latin typeface="微软雅黑" panose="020B0503020204020204" pitchFamily="34" charset="-122"/>
                <a:ea typeface="微软雅黑" panose="020B0503020204020204" pitchFamily="34" charset="-122"/>
                <a:cs typeface="Arial" panose="020B0604020202020204" pitchFamily="34" charset="0"/>
              </a:rPr>
              <a:t>开始。</a:t>
            </a:r>
            <a:endParaRPr lang="en-US" altLang="zh-CN" sz="2000" dirty="0">
              <a:latin typeface="微软雅黑" panose="020B0503020204020204" pitchFamily="34" charset="-122"/>
              <a:ea typeface="微软雅黑" panose="020B0503020204020204" pitchFamily="34" charset="-122"/>
              <a:cs typeface="Arial" panose="020B0604020202020204" pitchFamily="34" charset="0"/>
            </a:endParaRPr>
          </a:p>
          <a:p>
            <a:pPr eaLnBrk="1" hangingPunct="1"/>
            <a:r>
              <a:rPr lang="zh-CN" altLang="en-US" sz="2000" dirty="0" smtClean="0">
                <a:latin typeface="微软雅黑" panose="020B0503020204020204" pitchFamily="34" charset="-122"/>
                <a:ea typeface="微软雅黑" panose="020B0503020204020204" pitchFamily="34" charset="-122"/>
                <a:cs typeface="Arial" panose="020B0604020202020204" pitchFamily="34" charset="0"/>
              </a:rPr>
              <a:t>群内各数据块的相对编号就与</a:t>
            </a:r>
            <a:r>
              <a:rPr lang="en-US" altLang="zh-CN" sz="2000" dirty="0" smtClean="0">
                <a:latin typeface="微软雅黑" panose="020B0503020204020204" pitchFamily="34" charset="-122"/>
                <a:ea typeface="微软雅黑" panose="020B0503020204020204" pitchFamily="34" charset="-122"/>
                <a:cs typeface="Arial" panose="020B0604020202020204" pitchFamily="34" charset="0"/>
              </a:rPr>
              <a:t>Cache</a:t>
            </a:r>
            <a:r>
              <a:rPr lang="zh-CN" altLang="en-US" sz="2000" dirty="0" smtClean="0">
                <a:latin typeface="微软雅黑" panose="020B0503020204020204" pitchFamily="34" charset="-122"/>
                <a:ea typeface="微软雅黑" panose="020B0503020204020204" pitchFamily="34" charset="-122"/>
                <a:cs typeface="Arial" panose="020B0604020202020204" pitchFamily="34" charset="0"/>
              </a:rPr>
              <a:t>的行号对应。</a:t>
            </a:r>
            <a:endParaRPr lang="en-US" altLang="zh-CN" sz="2000" dirty="0" smtClean="0">
              <a:latin typeface="微软雅黑" panose="020B0503020204020204" pitchFamily="34" charset="-122"/>
              <a:ea typeface="微软雅黑" panose="020B0503020204020204" pitchFamily="34" charset="-122"/>
              <a:cs typeface="Arial" panose="020B0604020202020204" pitchFamily="34" charset="0"/>
            </a:endParaRPr>
          </a:p>
          <a:p>
            <a:pPr eaLnBrk="1" hangingPunct="1"/>
            <a:r>
              <a:rPr lang="zh-CN" altLang="en-US" sz="2000" dirty="0" smtClean="0">
                <a:latin typeface="微软雅黑" panose="020B0503020204020204" pitchFamily="34" charset="-122"/>
                <a:ea typeface="微软雅黑" panose="020B0503020204020204" pitchFamily="34" charset="-122"/>
                <a:cs typeface="Arial" panose="020B0604020202020204" pitchFamily="34" charset="0"/>
              </a:rPr>
              <a:t>每个</a:t>
            </a:r>
            <a:r>
              <a:rPr lang="zh-CN" altLang="en-US" sz="2000" dirty="0">
                <a:latin typeface="微软雅黑" panose="020B0503020204020204" pitchFamily="34" charset="-122"/>
                <a:ea typeface="微软雅黑" panose="020B0503020204020204" pitchFamily="34" charset="-122"/>
                <a:cs typeface="Arial" panose="020B0604020202020204" pitchFamily="34" charset="0"/>
              </a:rPr>
              <a:t>群的各个数据块就映射到固定的</a:t>
            </a:r>
            <a:r>
              <a:rPr lang="en-US" altLang="zh-CN" sz="2000" dirty="0">
                <a:latin typeface="微软雅黑" panose="020B0503020204020204" pitchFamily="34" charset="-122"/>
                <a:ea typeface="微软雅黑" panose="020B0503020204020204" pitchFamily="34" charset="-122"/>
                <a:cs typeface="Arial" panose="020B0604020202020204" pitchFamily="34" charset="0"/>
              </a:rPr>
              <a:t>Cache</a:t>
            </a:r>
            <a:r>
              <a:rPr lang="zh-CN" altLang="en-US" sz="2000" dirty="0">
                <a:latin typeface="微软雅黑" panose="020B0503020204020204" pitchFamily="34" charset="-122"/>
                <a:ea typeface="微软雅黑" panose="020B0503020204020204" pitchFamily="34" charset="-122"/>
                <a:cs typeface="Arial" panose="020B0604020202020204" pitchFamily="34" charset="0"/>
              </a:rPr>
              <a:t>行。</a:t>
            </a:r>
            <a:endParaRPr lang="en-US" altLang="zh-CN" sz="2000" dirty="0">
              <a:latin typeface="微软雅黑" panose="020B0503020204020204" pitchFamily="34" charset="-122"/>
              <a:ea typeface="微软雅黑" panose="020B0503020204020204" pitchFamily="34" charset="-122"/>
              <a:cs typeface="Arial" panose="020B0604020202020204" pitchFamily="34" charset="0"/>
            </a:endParaRPr>
          </a:p>
          <a:p>
            <a:pPr eaLnBrk="1" hangingPunct="1"/>
            <a:r>
              <a:rPr lang="zh-CN" altLang="en-US" sz="2000" dirty="0">
                <a:latin typeface="微软雅黑" panose="020B0503020204020204" pitchFamily="34" charset="-122"/>
                <a:ea typeface="微软雅黑" panose="020B0503020204020204" pitchFamily="34" charset="-122"/>
                <a:cs typeface="Arial" panose="020B0604020202020204" pitchFamily="34" charset="0"/>
              </a:rPr>
              <a:t>主存块号就划分为</a:t>
            </a:r>
            <a:r>
              <a:rPr lang="zh-CN" altLang="en-US" sz="200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主存群号</a:t>
            </a:r>
            <a:r>
              <a:rPr lang="zh-CN" altLang="en-US" sz="2000" dirty="0">
                <a:latin typeface="微软雅黑" panose="020B0503020204020204" pitchFamily="34" charset="-122"/>
                <a:ea typeface="微软雅黑" panose="020B0503020204020204" pitchFamily="34" charset="-122"/>
                <a:cs typeface="Arial" panose="020B0604020202020204" pitchFamily="34" charset="0"/>
              </a:rPr>
              <a:t>和</a:t>
            </a:r>
            <a:r>
              <a:rPr lang="en-US" altLang="zh-CN" sz="200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Cache</a:t>
            </a:r>
            <a:r>
              <a:rPr lang="zh-CN" altLang="en-US" sz="200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行号</a:t>
            </a:r>
            <a:r>
              <a:rPr lang="zh-CN" altLang="en-US" sz="2000" dirty="0">
                <a:latin typeface="微软雅黑" panose="020B0503020204020204" pitchFamily="34" charset="-122"/>
                <a:ea typeface="微软雅黑" panose="020B0503020204020204" pitchFamily="34" charset="-122"/>
                <a:cs typeface="Arial" panose="020B0604020202020204" pitchFamily="34" charset="0"/>
              </a:rPr>
              <a:t>两个部分</a:t>
            </a:r>
          </a:p>
        </p:txBody>
      </p:sp>
      <p:sp>
        <p:nvSpPr>
          <p:cNvPr id="49159" name="灯片编号占位符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EBD2507A-D374-4464-8DEF-C20200662AE8}" type="slidenum">
              <a:rPr lang="zh-CN" altLang="en-US" sz="1200" smtClean="0">
                <a:solidFill>
                  <a:srgbClr val="898989"/>
                </a:solidFill>
              </a:rPr>
              <a:pPr/>
              <a:t>40</a:t>
            </a:fld>
            <a:endParaRPr lang="zh-CN" altLang="en-US" sz="120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21891">
                                            <p:txEl>
                                              <p:pRg st="0" end="0"/>
                                            </p:txEl>
                                          </p:spTgt>
                                        </p:tgtEl>
                                        <p:attrNameLst>
                                          <p:attrName>style.visibility</p:attrName>
                                        </p:attrNameLst>
                                      </p:cBhvr>
                                      <p:to>
                                        <p:strVal val="visible"/>
                                      </p:to>
                                    </p:set>
                                    <p:animEffect transition="in" filter="blinds(horizontal)">
                                      <p:cBhvr>
                                        <p:cTn id="7" dur="500"/>
                                        <p:tgtEl>
                                          <p:spTgt spid="42189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21891">
                                            <p:txEl>
                                              <p:pRg st="1" end="1"/>
                                            </p:txEl>
                                          </p:spTgt>
                                        </p:tgtEl>
                                        <p:attrNameLst>
                                          <p:attrName>style.visibility</p:attrName>
                                        </p:attrNameLst>
                                      </p:cBhvr>
                                      <p:to>
                                        <p:strVal val="visible"/>
                                      </p:to>
                                    </p:set>
                                    <p:animEffect transition="in" filter="blinds(horizontal)">
                                      <p:cBhvr>
                                        <p:cTn id="12" dur="500"/>
                                        <p:tgtEl>
                                          <p:spTgt spid="42189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421891">
                                            <p:txEl>
                                              <p:pRg st="2" end="2"/>
                                            </p:txEl>
                                          </p:spTgt>
                                        </p:tgtEl>
                                        <p:attrNameLst>
                                          <p:attrName>style.visibility</p:attrName>
                                        </p:attrNameLst>
                                      </p:cBhvr>
                                      <p:to>
                                        <p:strVal val="visible"/>
                                      </p:to>
                                    </p:set>
                                    <p:animEffect transition="in" filter="blinds(horizontal)">
                                      <p:cBhvr>
                                        <p:cTn id="17" dur="500"/>
                                        <p:tgtEl>
                                          <p:spTgt spid="42189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421891">
                                            <p:txEl>
                                              <p:pRg st="3" end="3"/>
                                            </p:txEl>
                                          </p:spTgt>
                                        </p:tgtEl>
                                        <p:attrNameLst>
                                          <p:attrName>style.visibility</p:attrName>
                                        </p:attrNameLst>
                                      </p:cBhvr>
                                      <p:to>
                                        <p:strVal val="visible"/>
                                      </p:to>
                                    </p:set>
                                    <p:animEffect transition="in" filter="blinds(horizontal)">
                                      <p:cBhvr>
                                        <p:cTn id="22" dur="500"/>
                                        <p:tgtEl>
                                          <p:spTgt spid="421891">
                                            <p:txEl>
                                              <p:pRg st="3" end="3"/>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421891">
                                            <p:txEl>
                                              <p:pRg st="4" end="4"/>
                                            </p:txEl>
                                          </p:spTgt>
                                        </p:tgtEl>
                                        <p:attrNameLst>
                                          <p:attrName>style.visibility</p:attrName>
                                        </p:attrNameLst>
                                      </p:cBhvr>
                                      <p:to>
                                        <p:strVal val="visible"/>
                                      </p:to>
                                    </p:set>
                                    <p:animEffect transition="in" filter="blinds(horizontal)">
                                      <p:cBhvr>
                                        <p:cTn id="25" dur="500"/>
                                        <p:tgtEl>
                                          <p:spTgt spid="421891">
                                            <p:txEl>
                                              <p:pRg st="4" end="4"/>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nodeType="clickEffect">
                                  <p:stCondLst>
                                    <p:cond delay="0"/>
                                  </p:stCondLst>
                                  <p:childTnLst>
                                    <p:set>
                                      <p:cBhvr>
                                        <p:cTn id="29" dur="1" fill="hold">
                                          <p:stCondLst>
                                            <p:cond delay="0"/>
                                          </p:stCondLst>
                                        </p:cTn>
                                        <p:tgtEl>
                                          <p:spTgt spid="421891">
                                            <p:txEl>
                                              <p:pRg st="5" end="5"/>
                                            </p:txEl>
                                          </p:spTgt>
                                        </p:tgtEl>
                                        <p:attrNameLst>
                                          <p:attrName>style.visibility</p:attrName>
                                        </p:attrNameLst>
                                      </p:cBhvr>
                                      <p:to>
                                        <p:strVal val="visible"/>
                                      </p:to>
                                    </p:set>
                                    <p:animEffect transition="in" filter="blinds(horizontal)">
                                      <p:cBhvr>
                                        <p:cTn id="30" dur="500"/>
                                        <p:tgtEl>
                                          <p:spTgt spid="421891">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421891">
                                            <p:txEl>
                                              <p:pRg st="6" end="6"/>
                                            </p:txEl>
                                          </p:spTgt>
                                        </p:tgtEl>
                                        <p:attrNameLst>
                                          <p:attrName>style.visibility</p:attrName>
                                        </p:attrNameLst>
                                      </p:cBhvr>
                                      <p:to>
                                        <p:strVal val="visible"/>
                                      </p:to>
                                    </p:set>
                                    <p:animEffect transition="in" filter="blinds(horizontal)">
                                      <p:cBhvr>
                                        <p:cTn id="35" dur="500"/>
                                        <p:tgtEl>
                                          <p:spTgt spid="421891">
                                            <p:txEl>
                                              <p:pRg st="6" end="6"/>
                                            </p:txEl>
                                          </p:spTgt>
                                        </p:tgtEl>
                                      </p:cBhvr>
                                    </p:animEffect>
                                  </p:childTnLst>
                                </p:cTn>
                              </p:par>
                              <p:par>
                                <p:cTn id="36" presetID="3" presetClass="entr" presetSubtype="10" fill="hold" nodeType="withEffect">
                                  <p:stCondLst>
                                    <p:cond delay="0"/>
                                  </p:stCondLst>
                                  <p:childTnLst>
                                    <p:set>
                                      <p:cBhvr>
                                        <p:cTn id="37" dur="1" fill="hold">
                                          <p:stCondLst>
                                            <p:cond delay="0"/>
                                          </p:stCondLst>
                                        </p:cTn>
                                        <p:tgtEl>
                                          <p:spTgt spid="421891">
                                            <p:txEl>
                                              <p:pRg st="7" end="7"/>
                                            </p:txEl>
                                          </p:spTgt>
                                        </p:tgtEl>
                                        <p:attrNameLst>
                                          <p:attrName>style.visibility</p:attrName>
                                        </p:attrNameLst>
                                      </p:cBhvr>
                                      <p:to>
                                        <p:strVal val="visible"/>
                                      </p:to>
                                    </p:set>
                                    <p:animEffect transition="in" filter="blinds(horizontal)">
                                      <p:cBhvr>
                                        <p:cTn id="38" dur="500"/>
                                        <p:tgtEl>
                                          <p:spTgt spid="421891">
                                            <p:txEl>
                                              <p:pRg st="7" end="7"/>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nodeType="clickEffect">
                                  <p:stCondLst>
                                    <p:cond delay="0"/>
                                  </p:stCondLst>
                                  <p:childTnLst>
                                    <p:set>
                                      <p:cBhvr>
                                        <p:cTn id="42" dur="1" fill="hold">
                                          <p:stCondLst>
                                            <p:cond delay="0"/>
                                          </p:stCondLst>
                                        </p:cTn>
                                        <p:tgtEl>
                                          <p:spTgt spid="421891">
                                            <p:txEl>
                                              <p:pRg st="8" end="8"/>
                                            </p:txEl>
                                          </p:spTgt>
                                        </p:tgtEl>
                                        <p:attrNameLst>
                                          <p:attrName>style.visibility</p:attrName>
                                        </p:attrNameLst>
                                      </p:cBhvr>
                                      <p:to>
                                        <p:strVal val="visible"/>
                                      </p:to>
                                    </p:set>
                                    <p:animEffect transition="in" filter="blinds(horizontal)">
                                      <p:cBhvr>
                                        <p:cTn id="43" dur="500"/>
                                        <p:tgtEl>
                                          <p:spTgt spid="421891">
                                            <p:txEl>
                                              <p:pRg st="8" end="8"/>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nodeType="clickEffect">
                                  <p:stCondLst>
                                    <p:cond delay="0"/>
                                  </p:stCondLst>
                                  <p:childTnLst>
                                    <p:set>
                                      <p:cBhvr>
                                        <p:cTn id="47" dur="1" fill="hold">
                                          <p:stCondLst>
                                            <p:cond delay="0"/>
                                          </p:stCondLst>
                                        </p:cTn>
                                        <p:tgtEl>
                                          <p:spTgt spid="421891">
                                            <p:txEl>
                                              <p:pRg st="9" end="9"/>
                                            </p:txEl>
                                          </p:spTgt>
                                        </p:tgtEl>
                                        <p:attrNameLst>
                                          <p:attrName>style.visibility</p:attrName>
                                        </p:attrNameLst>
                                      </p:cBhvr>
                                      <p:to>
                                        <p:strVal val="visible"/>
                                      </p:to>
                                    </p:set>
                                    <p:animEffect transition="in" filter="blinds(horizontal)">
                                      <p:cBhvr>
                                        <p:cTn id="48" dur="500"/>
                                        <p:tgtEl>
                                          <p:spTgt spid="421891">
                                            <p:txEl>
                                              <p:pRg st="9" end="9"/>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nodeType="clickEffect">
                                  <p:stCondLst>
                                    <p:cond delay="0"/>
                                  </p:stCondLst>
                                  <p:childTnLst>
                                    <p:set>
                                      <p:cBhvr>
                                        <p:cTn id="52" dur="1" fill="hold">
                                          <p:stCondLst>
                                            <p:cond delay="0"/>
                                          </p:stCondLst>
                                        </p:cTn>
                                        <p:tgtEl>
                                          <p:spTgt spid="421891">
                                            <p:txEl>
                                              <p:pRg st="10" end="10"/>
                                            </p:txEl>
                                          </p:spTgt>
                                        </p:tgtEl>
                                        <p:attrNameLst>
                                          <p:attrName>style.visibility</p:attrName>
                                        </p:attrNameLst>
                                      </p:cBhvr>
                                      <p:to>
                                        <p:strVal val="visible"/>
                                      </p:to>
                                    </p:set>
                                    <p:animEffect transition="in" filter="blinds(horizontal)">
                                      <p:cBhvr>
                                        <p:cTn id="53" dur="500"/>
                                        <p:tgtEl>
                                          <p:spTgt spid="421891">
                                            <p:txEl>
                                              <p:pRg st="10" end="1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nodeType="clickEffect">
                                  <p:stCondLst>
                                    <p:cond delay="0"/>
                                  </p:stCondLst>
                                  <p:childTnLst>
                                    <p:set>
                                      <p:cBhvr>
                                        <p:cTn id="57" dur="1" fill="hold">
                                          <p:stCondLst>
                                            <p:cond delay="0"/>
                                          </p:stCondLst>
                                        </p:cTn>
                                        <p:tgtEl>
                                          <p:spTgt spid="421891">
                                            <p:txEl>
                                              <p:pRg st="11" end="11"/>
                                            </p:txEl>
                                          </p:spTgt>
                                        </p:tgtEl>
                                        <p:attrNameLst>
                                          <p:attrName>style.visibility</p:attrName>
                                        </p:attrNameLst>
                                      </p:cBhvr>
                                      <p:to>
                                        <p:strVal val="visible"/>
                                      </p:to>
                                    </p:set>
                                    <p:animEffect transition="in" filter="blinds(horizontal)">
                                      <p:cBhvr>
                                        <p:cTn id="58" dur="500"/>
                                        <p:tgtEl>
                                          <p:spTgt spid="421891">
                                            <p:txEl>
                                              <p:pRg st="11" end="11"/>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3" presetClass="entr" presetSubtype="10" fill="hold" nodeType="clickEffect">
                                  <p:stCondLst>
                                    <p:cond delay="0"/>
                                  </p:stCondLst>
                                  <p:childTnLst>
                                    <p:set>
                                      <p:cBhvr>
                                        <p:cTn id="62" dur="1" fill="hold">
                                          <p:stCondLst>
                                            <p:cond delay="0"/>
                                          </p:stCondLst>
                                        </p:cTn>
                                        <p:tgtEl>
                                          <p:spTgt spid="421891">
                                            <p:txEl>
                                              <p:pRg st="12" end="12"/>
                                            </p:txEl>
                                          </p:spTgt>
                                        </p:tgtEl>
                                        <p:attrNameLst>
                                          <p:attrName>style.visibility</p:attrName>
                                        </p:attrNameLst>
                                      </p:cBhvr>
                                      <p:to>
                                        <p:strVal val="visible"/>
                                      </p:to>
                                    </p:set>
                                    <p:animEffect transition="in" filter="blinds(horizontal)">
                                      <p:cBhvr>
                                        <p:cTn id="63" dur="500"/>
                                        <p:tgtEl>
                                          <p:spTgt spid="421891">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E5695708-78D6-49FC-AD1D-A92B2AA36AF2}" type="slidenum">
              <a:rPr lang="zh-CN" altLang="en-US" smtClean="0"/>
              <a:pPr>
                <a:defRPr/>
              </a:pPr>
              <a:t>41</a:t>
            </a:fld>
            <a:endParaRPr lang="zh-CN" altLang="en-US"/>
          </a:p>
        </p:txBody>
      </p:sp>
      <p:pic>
        <p:nvPicPr>
          <p:cNvPr id="3" name="图片 2"/>
          <p:cNvPicPr>
            <a:picLocks noChangeAspect="1"/>
          </p:cNvPicPr>
          <p:nvPr/>
        </p:nvPicPr>
        <p:blipFill>
          <a:blip r:embed="rId2"/>
          <a:stretch>
            <a:fillRect/>
          </a:stretch>
        </p:blipFill>
        <p:spPr>
          <a:xfrm>
            <a:off x="2496362" y="2332876"/>
            <a:ext cx="401933" cy="1450882"/>
          </a:xfrm>
          <a:prstGeom prst="rect">
            <a:avLst/>
          </a:prstGeom>
        </p:spPr>
      </p:pic>
      <p:pic>
        <p:nvPicPr>
          <p:cNvPr id="4" name="图片 3"/>
          <p:cNvPicPr>
            <a:picLocks noChangeAspect="1"/>
          </p:cNvPicPr>
          <p:nvPr/>
        </p:nvPicPr>
        <p:blipFill>
          <a:blip r:embed="rId3"/>
          <a:stretch>
            <a:fillRect/>
          </a:stretch>
        </p:blipFill>
        <p:spPr>
          <a:xfrm>
            <a:off x="7432491" y="1084925"/>
            <a:ext cx="845946" cy="5181417"/>
          </a:xfrm>
          <a:prstGeom prst="rect">
            <a:avLst/>
          </a:prstGeom>
        </p:spPr>
      </p:pic>
      <p:pic>
        <p:nvPicPr>
          <p:cNvPr id="5" name="图片 4"/>
          <p:cNvPicPr>
            <a:picLocks noChangeAspect="1"/>
          </p:cNvPicPr>
          <p:nvPr/>
        </p:nvPicPr>
        <p:blipFill>
          <a:blip r:embed="rId4"/>
          <a:stretch>
            <a:fillRect/>
          </a:stretch>
        </p:blipFill>
        <p:spPr>
          <a:xfrm>
            <a:off x="2899335" y="1676177"/>
            <a:ext cx="1456154" cy="2184231"/>
          </a:xfrm>
          <a:prstGeom prst="rect">
            <a:avLst/>
          </a:prstGeom>
        </p:spPr>
      </p:pic>
      <p:sp>
        <p:nvSpPr>
          <p:cNvPr id="6" name="Rectangle 4"/>
          <p:cNvSpPr>
            <a:spLocks noChangeArrowheads="1"/>
          </p:cNvSpPr>
          <p:nvPr/>
        </p:nvSpPr>
        <p:spPr bwMode="auto">
          <a:xfrm>
            <a:off x="19706" y="1338245"/>
            <a:ext cx="2994148" cy="30777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b="1" dirty="0">
                <a:solidFill>
                  <a:srgbClr val="0000FF"/>
                </a:solidFill>
                <a:latin typeface="黑体" panose="02010609060101010101" pitchFamily="49" charset="-122"/>
                <a:ea typeface="黑体" panose="02010609060101010101" pitchFamily="49" charset="-122"/>
                <a:cs typeface="Arial" panose="020B0604020202020204" pitchFamily="34" charset="0"/>
              </a:rPr>
              <a:t>Cache</a:t>
            </a:r>
            <a:r>
              <a:rPr kumimoji="1" lang="zh-CN" altLang="en-US" sz="2000" b="1" dirty="0">
                <a:solidFill>
                  <a:srgbClr val="0000FF"/>
                </a:solidFill>
                <a:latin typeface="黑体" panose="02010609060101010101" pitchFamily="49" charset="-122"/>
                <a:ea typeface="黑体" panose="02010609060101010101" pitchFamily="49" charset="-122"/>
                <a:cs typeface="Arial" panose="020B0604020202020204" pitchFamily="34" charset="0"/>
              </a:rPr>
              <a:t>行数：</a:t>
            </a:r>
            <a:r>
              <a:rPr kumimoji="1" lang="en-US" altLang="zh-CN" sz="2000" b="1" dirty="0">
                <a:solidFill>
                  <a:srgbClr val="0000FF"/>
                </a:solidFill>
                <a:latin typeface="黑体" panose="02010609060101010101" pitchFamily="49" charset="-122"/>
                <a:ea typeface="黑体" panose="02010609060101010101" pitchFamily="49" charset="-122"/>
                <a:cs typeface="Arial" panose="020B0604020202020204" pitchFamily="34" charset="0"/>
              </a:rPr>
              <a:t>8KB/512B=16</a:t>
            </a:r>
            <a:endParaRPr kumimoji="1" lang="zh-CN" altLang="en-US" sz="2000" b="1" dirty="0">
              <a:solidFill>
                <a:srgbClr val="0000FF"/>
              </a:solidFill>
              <a:latin typeface="黑体" panose="02010609060101010101" pitchFamily="49" charset="-122"/>
              <a:ea typeface="黑体" panose="02010609060101010101" pitchFamily="49" charset="-122"/>
              <a:cs typeface="Arial" panose="020B0604020202020204" pitchFamily="34" charset="0"/>
            </a:endParaRPr>
          </a:p>
        </p:txBody>
      </p:sp>
      <p:sp>
        <p:nvSpPr>
          <p:cNvPr id="7" name="Rectangle 2"/>
          <p:cNvSpPr txBox="1">
            <a:spLocks noChangeArrowheads="1"/>
          </p:cNvSpPr>
          <p:nvPr/>
        </p:nvSpPr>
        <p:spPr bwMode="auto">
          <a:xfrm>
            <a:off x="835025" y="114827"/>
            <a:ext cx="7620000" cy="574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algn="ctr" rtl="0" eaLnBrk="0" fontAlgn="base" hangingPunct="0">
              <a:lnSpc>
                <a:spcPct val="87000"/>
              </a:lnSpc>
              <a:spcBef>
                <a:spcPct val="0"/>
              </a:spcBef>
              <a:spcAft>
                <a:spcPct val="0"/>
              </a:spcAft>
              <a:defRPr sz="3600" b="1" kern="1200">
                <a:solidFill>
                  <a:srgbClr val="CC3300"/>
                </a:solidFill>
                <a:latin typeface="+mj-lt"/>
                <a:ea typeface="+mj-ea"/>
                <a:cs typeface="+mj-cs"/>
              </a:defRPr>
            </a:lvl1pPr>
            <a:lvl2pPr algn="ctr" rtl="0" eaLnBrk="0" fontAlgn="base" hangingPunct="0">
              <a:lnSpc>
                <a:spcPct val="87000"/>
              </a:lnSpc>
              <a:spcBef>
                <a:spcPct val="0"/>
              </a:spcBef>
              <a:spcAft>
                <a:spcPct val="0"/>
              </a:spcAft>
              <a:defRPr sz="3600" b="1">
                <a:solidFill>
                  <a:srgbClr val="CC3300"/>
                </a:solidFill>
                <a:latin typeface="Arial" panose="020B0604020202020204" pitchFamily="34" charset="0"/>
                <a:ea typeface="黑体" panose="02010609060101010101" pitchFamily="49" charset="-122"/>
              </a:defRPr>
            </a:lvl2pPr>
            <a:lvl3pPr algn="ctr" rtl="0" eaLnBrk="0" fontAlgn="base" hangingPunct="0">
              <a:lnSpc>
                <a:spcPct val="87000"/>
              </a:lnSpc>
              <a:spcBef>
                <a:spcPct val="0"/>
              </a:spcBef>
              <a:spcAft>
                <a:spcPct val="0"/>
              </a:spcAft>
              <a:defRPr sz="3600" b="1">
                <a:solidFill>
                  <a:srgbClr val="CC3300"/>
                </a:solidFill>
                <a:latin typeface="Arial" panose="020B0604020202020204" pitchFamily="34" charset="0"/>
                <a:ea typeface="黑体" panose="02010609060101010101" pitchFamily="49" charset="-122"/>
              </a:defRPr>
            </a:lvl3pPr>
            <a:lvl4pPr algn="ctr" rtl="0" eaLnBrk="0" fontAlgn="base" hangingPunct="0">
              <a:lnSpc>
                <a:spcPct val="87000"/>
              </a:lnSpc>
              <a:spcBef>
                <a:spcPct val="0"/>
              </a:spcBef>
              <a:spcAft>
                <a:spcPct val="0"/>
              </a:spcAft>
              <a:defRPr sz="3600" b="1">
                <a:solidFill>
                  <a:srgbClr val="CC3300"/>
                </a:solidFill>
                <a:latin typeface="Arial" panose="020B0604020202020204" pitchFamily="34" charset="0"/>
                <a:ea typeface="黑体" panose="02010609060101010101" pitchFamily="49" charset="-122"/>
              </a:defRPr>
            </a:lvl4pPr>
            <a:lvl5pPr algn="ctr" rtl="0" eaLnBrk="0" fontAlgn="base" hangingPunct="0">
              <a:lnSpc>
                <a:spcPct val="87000"/>
              </a:lnSpc>
              <a:spcBef>
                <a:spcPct val="0"/>
              </a:spcBef>
              <a:spcAft>
                <a:spcPct val="0"/>
              </a:spcAft>
              <a:defRPr sz="3600" b="1">
                <a:solidFill>
                  <a:srgbClr val="CC3300"/>
                </a:solidFill>
                <a:latin typeface="Arial" panose="020B0604020202020204" pitchFamily="34" charset="0"/>
                <a:ea typeface="黑体" panose="02010609060101010101" pitchFamily="49" charset="-122"/>
              </a:defRPr>
            </a:lvl5pPr>
            <a:lvl6pPr marL="457200" algn="ctr" rtl="0" eaLnBrk="0" fontAlgn="base" hangingPunct="0">
              <a:lnSpc>
                <a:spcPct val="87000"/>
              </a:lnSpc>
              <a:spcBef>
                <a:spcPct val="0"/>
              </a:spcBef>
              <a:spcAft>
                <a:spcPct val="0"/>
              </a:spcAft>
              <a:defRPr sz="3600" b="1">
                <a:solidFill>
                  <a:srgbClr val="CC3300"/>
                </a:solidFill>
                <a:latin typeface="Arial" panose="020B0604020202020204" pitchFamily="34" charset="0"/>
                <a:ea typeface="黑体" panose="02010609060101010101" pitchFamily="49" charset="-122"/>
              </a:defRPr>
            </a:lvl6pPr>
            <a:lvl7pPr marL="914400" algn="ctr" rtl="0" eaLnBrk="0" fontAlgn="base" hangingPunct="0">
              <a:lnSpc>
                <a:spcPct val="87000"/>
              </a:lnSpc>
              <a:spcBef>
                <a:spcPct val="0"/>
              </a:spcBef>
              <a:spcAft>
                <a:spcPct val="0"/>
              </a:spcAft>
              <a:defRPr sz="3600" b="1">
                <a:solidFill>
                  <a:srgbClr val="CC3300"/>
                </a:solidFill>
                <a:latin typeface="Arial" panose="020B0604020202020204" pitchFamily="34" charset="0"/>
                <a:ea typeface="黑体" panose="02010609060101010101" pitchFamily="49" charset="-122"/>
              </a:defRPr>
            </a:lvl7pPr>
            <a:lvl8pPr marL="1371600" algn="ctr" rtl="0" eaLnBrk="0" fontAlgn="base" hangingPunct="0">
              <a:lnSpc>
                <a:spcPct val="87000"/>
              </a:lnSpc>
              <a:spcBef>
                <a:spcPct val="0"/>
              </a:spcBef>
              <a:spcAft>
                <a:spcPct val="0"/>
              </a:spcAft>
              <a:defRPr sz="3600" b="1">
                <a:solidFill>
                  <a:srgbClr val="CC3300"/>
                </a:solidFill>
                <a:latin typeface="Arial" panose="020B0604020202020204" pitchFamily="34" charset="0"/>
                <a:ea typeface="黑体" panose="02010609060101010101" pitchFamily="49" charset="-122"/>
              </a:defRPr>
            </a:lvl8pPr>
            <a:lvl9pPr marL="1828800" algn="ctr" rtl="0" eaLnBrk="0" fontAlgn="base" hangingPunct="0">
              <a:lnSpc>
                <a:spcPct val="87000"/>
              </a:lnSpc>
              <a:spcBef>
                <a:spcPct val="0"/>
              </a:spcBef>
              <a:spcAft>
                <a:spcPct val="0"/>
              </a:spcAft>
              <a:defRPr sz="3600" b="1">
                <a:solidFill>
                  <a:srgbClr val="CC3300"/>
                </a:solidFill>
                <a:latin typeface="Arial" panose="020B0604020202020204" pitchFamily="34" charset="0"/>
                <a:ea typeface="黑体" panose="02010609060101010101" pitchFamily="49" charset="-122"/>
              </a:defRPr>
            </a:lvl9pPr>
          </a:lstStyle>
          <a:p>
            <a:pPr eaLnBrk="1" hangingPunct="1"/>
            <a:r>
              <a:rPr lang="zh-CN" altLang="en-US"/>
              <a:t>直接映射</a:t>
            </a:r>
            <a:r>
              <a:rPr lang="en-US" altLang="zh-CN"/>
              <a:t>Cache</a:t>
            </a:r>
            <a:r>
              <a:rPr lang="zh-CN" altLang="en-US"/>
              <a:t>组织举例</a:t>
            </a:r>
            <a:endParaRPr lang="zh-CN" altLang="en-US" dirty="0"/>
          </a:p>
        </p:txBody>
      </p:sp>
      <p:sp>
        <p:nvSpPr>
          <p:cNvPr id="8" name="Text Box 5"/>
          <p:cNvSpPr txBox="1">
            <a:spLocks noChangeArrowheads="1"/>
          </p:cNvSpPr>
          <p:nvPr/>
        </p:nvSpPr>
        <p:spPr bwMode="auto">
          <a:xfrm>
            <a:off x="0" y="3337101"/>
            <a:ext cx="2583410"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000" b="1" dirty="0">
                <a:solidFill>
                  <a:srgbClr val="0000FF"/>
                </a:solidFill>
                <a:ea typeface="黑体" panose="02010609060101010101" pitchFamily="49" charset="-122"/>
                <a:cs typeface="Arial" panose="020B0604020202020204" pitchFamily="34" charset="0"/>
              </a:rPr>
              <a:t>标记</a:t>
            </a:r>
            <a:r>
              <a:rPr kumimoji="1" lang="en-US" altLang="zh-CN" sz="2000" b="1" dirty="0">
                <a:solidFill>
                  <a:srgbClr val="0000FF"/>
                </a:solidFill>
                <a:ea typeface="黑体" panose="02010609060101010101" pitchFamily="49" charset="-122"/>
                <a:cs typeface="Arial" panose="020B0604020202020204" pitchFamily="34" charset="0"/>
              </a:rPr>
              <a:t>(tag)</a:t>
            </a:r>
            <a:r>
              <a:rPr kumimoji="1" lang="zh-CN" altLang="en-US" sz="2000" b="1" dirty="0">
                <a:solidFill>
                  <a:srgbClr val="0000FF"/>
                </a:solidFill>
                <a:ea typeface="黑体" panose="02010609060101010101" pitchFamily="49" charset="-122"/>
                <a:cs typeface="Arial" panose="020B0604020202020204" pitchFamily="34" charset="0"/>
              </a:rPr>
              <a:t>指出对应行数据取自哪个主存块群</a:t>
            </a:r>
          </a:p>
          <a:p>
            <a:pPr eaLnBrk="1" hangingPunct="1">
              <a:spcBef>
                <a:spcPct val="50000"/>
              </a:spcBef>
            </a:pPr>
            <a:r>
              <a:rPr kumimoji="1" lang="zh-CN" altLang="en-US" sz="2000" b="1" dirty="0">
                <a:solidFill>
                  <a:srgbClr val="0000FF"/>
                </a:solidFill>
                <a:ea typeface="黑体" panose="02010609060101010101" pitchFamily="49" charset="-122"/>
                <a:cs typeface="Arial" panose="020B0604020202020204" pitchFamily="34" charset="0"/>
              </a:rPr>
              <a:t>即：标记对应了地址中的群号</a:t>
            </a:r>
          </a:p>
        </p:txBody>
      </p:sp>
      <p:sp>
        <p:nvSpPr>
          <p:cNvPr id="9" name="Line 6"/>
          <p:cNvSpPr>
            <a:spLocks noChangeShapeType="1"/>
          </p:cNvSpPr>
          <p:nvPr/>
        </p:nvSpPr>
        <p:spPr bwMode="auto">
          <a:xfrm flipV="1">
            <a:off x="2354262" y="3058317"/>
            <a:ext cx="674687" cy="370851"/>
          </a:xfrm>
          <a:prstGeom prst="line">
            <a:avLst/>
          </a:prstGeom>
          <a:noFill/>
          <a:ln w="28575">
            <a:solidFill>
              <a:srgbClr val="CC0000"/>
            </a:solidFill>
            <a:round/>
            <a:headEnd/>
            <a:tailEnd type="triangle" w="med" len="med"/>
          </a:ln>
          <a:extLst>
            <a:ext uri="{909E8E84-426E-40DD-AFC4-6F175D3DCCD1}">
              <a14:hiddenFill xmlns:a14="http://schemas.microsoft.com/office/drawing/2010/main">
                <a:noFill/>
              </a14:hiddenFill>
            </a:ext>
          </a:extLst>
        </p:spPr>
        <p:txBody>
          <a:bodyPr wrap="square" lIns="0" tIns="0" rIns="0" bIns="0">
            <a:spAutoFit/>
          </a:bodyPr>
          <a:lstStyle/>
          <a:p>
            <a:endParaRPr lang="zh-CN" altLang="en-US"/>
          </a:p>
        </p:txBody>
      </p:sp>
      <p:sp>
        <p:nvSpPr>
          <p:cNvPr id="10" name="Text Box 10"/>
          <p:cNvSpPr txBox="1">
            <a:spLocks noChangeArrowheads="1"/>
          </p:cNvSpPr>
          <p:nvPr/>
        </p:nvSpPr>
        <p:spPr bwMode="auto">
          <a:xfrm>
            <a:off x="44805" y="6225635"/>
            <a:ext cx="2309457"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000" b="1" dirty="0">
                <a:solidFill>
                  <a:srgbClr val="CC0000"/>
                </a:solidFill>
                <a:ea typeface="黑体" panose="02010609060101010101" pitchFamily="49" charset="-122"/>
                <a:cs typeface="Arial" panose="020B0604020202020204" pitchFamily="34" charset="0"/>
              </a:rPr>
              <a:t>例：如何对</a:t>
            </a:r>
            <a:r>
              <a:rPr kumimoji="1" lang="en-US" altLang="zh-CN" sz="2000" b="1" dirty="0">
                <a:solidFill>
                  <a:srgbClr val="CC0000"/>
                </a:solidFill>
                <a:ea typeface="黑体" panose="02010609060101010101" pitchFamily="49" charset="-122"/>
                <a:cs typeface="Arial" panose="020B0604020202020204" pitchFamily="34" charset="0"/>
              </a:rPr>
              <a:t>0220CH</a:t>
            </a:r>
            <a:r>
              <a:rPr kumimoji="1" lang="zh-CN" altLang="en-US" sz="2000" b="1" dirty="0">
                <a:solidFill>
                  <a:srgbClr val="CC0000"/>
                </a:solidFill>
                <a:ea typeface="黑体" panose="02010609060101010101" pitchFamily="49" charset="-122"/>
                <a:cs typeface="Arial" panose="020B0604020202020204" pitchFamily="34" charset="0"/>
              </a:rPr>
              <a:t>单元进行访问？</a:t>
            </a:r>
          </a:p>
        </p:txBody>
      </p:sp>
      <p:sp>
        <p:nvSpPr>
          <p:cNvPr id="11" name="Text Box 11"/>
          <p:cNvSpPr txBox="1">
            <a:spLocks noChangeArrowheads="1"/>
          </p:cNvSpPr>
          <p:nvPr/>
        </p:nvSpPr>
        <p:spPr bwMode="auto">
          <a:xfrm>
            <a:off x="6334125" y="3629025"/>
            <a:ext cx="8667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2" name="Text Box 12"/>
          <p:cNvSpPr txBox="1">
            <a:spLocks noChangeArrowheads="1"/>
          </p:cNvSpPr>
          <p:nvPr/>
        </p:nvSpPr>
        <p:spPr bwMode="auto">
          <a:xfrm>
            <a:off x="6315075" y="3324225"/>
            <a:ext cx="7715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b="1" i="1" dirty="0">
                <a:solidFill>
                  <a:srgbClr val="006600"/>
                </a:solidFill>
                <a:ea typeface="华文新魏" panose="02010800040101010101" pitchFamily="2" charset="-122"/>
              </a:rPr>
              <a:t>0220CH</a:t>
            </a:r>
          </a:p>
        </p:txBody>
      </p:sp>
      <p:sp>
        <p:nvSpPr>
          <p:cNvPr id="13" name="Text Box 13"/>
          <p:cNvSpPr txBox="1">
            <a:spLocks noChangeArrowheads="1"/>
          </p:cNvSpPr>
          <p:nvPr/>
        </p:nvSpPr>
        <p:spPr bwMode="auto">
          <a:xfrm>
            <a:off x="2319337" y="6248400"/>
            <a:ext cx="5934075" cy="6096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b="1" dirty="0">
                <a:solidFill>
                  <a:srgbClr val="006600"/>
                </a:solidFill>
                <a:ea typeface="黑体" panose="02010609060101010101" pitchFamily="49" charset="-122"/>
              </a:rPr>
              <a:t>0000 001</a:t>
            </a:r>
            <a:r>
              <a:rPr kumimoji="1" lang="en-US" altLang="zh-CN" sz="2000" b="1" dirty="0">
                <a:solidFill>
                  <a:srgbClr val="CC0000"/>
                </a:solidFill>
                <a:ea typeface="黑体" panose="02010609060101010101" pitchFamily="49" charset="-122"/>
              </a:rPr>
              <a:t>0 001</a:t>
            </a:r>
            <a:r>
              <a:rPr kumimoji="1" lang="en-US" altLang="zh-CN" sz="2000" b="1" dirty="0">
                <a:solidFill>
                  <a:srgbClr val="0000FF"/>
                </a:solidFill>
                <a:ea typeface="黑体" panose="02010609060101010101" pitchFamily="49" charset="-122"/>
              </a:rPr>
              <a:t>0 0000 1100B </a:t>
            </a:r>
            <a:r>
              <a:rPr kumimoji="1" lang="zh-CN" altLang="en-US" sz="2000" b="1" dirty="0">
                <a:solidFill>
                  <a:srgbClr val="0000FF"/>
                </a:solidFill>
                <a:ea typeface="黑体" panose="02010609060101010101" pitchFamily="49" charset="-122"/>
              </a:rPr>
              <a:t>是第</a:t>
            </a:r>
            <a:r>
              <a:rPr kumimoji="1" lang="en-US" altLang="zh-CN" sz="2000" b="1" dirty="0">
                <a:solidFill>
                  <a:srgbClr val="0000FF"/>
                </a:solidFill>
                <a:ea typeface="黑体" panose="02010609060101010101" pitchFamily="49" charset="-122"/>
              </a:rPr>
              <a:t>1</a:t>
            </a:r>
            <a:r>
              <a:rPr kumimoji="1" lang="zh-CN" altLang="en-US" sz="2000" b="1" dirty="0">
                <a:solidFill>
                  <a:srgbClr val="0000FF"/>
                </a:solidFill>
                <a:ea typeface="黑体" panose="02010609060101010101" pitchFamily="49" charset="-122"/>
              </a:rPr>
              <a:t>块群中的</a:t>
            </a:r>
            <a:r>
              <a:rPr kumimoji="1" lang="en-US" altLang="zh-CN" sz="2000" b="1" dirty="0">
                <a:solidFill>
                  <a:srgbClr val="0000FF"/>
                </a:solidFill>
                <a:ea typeface="黑体" panose="02010609060101010101" pitchFamily="49" charset="-122"/>
              </a:rPr>
              <a:t>0001</a:t>
            </a:r>
            <a:r>
              <a:rPr kumimoji="1" lang="zh-CN" altLang="en-US" sz="2000" b="1" dirty="0">
                <a:solidFill>
                  <a:srgbClr val="0000FF"/>
                </a:solidFill>
                <a:ea typeface="黑体" panose="02010609060101010101" pitchFamily="49" charset="-122"/>
              </a:rPr>
              <a:t>块（即第</a:t>
            </a:r>
            <a:r>
              <a:rPr kumimoji="1" lang="en-US" altLang="zh-CN" sz="2000" b="1" dirty="0">
                <a:solidFill>
                  <a:srgbClr val="0000FF"/>
                </a:solidFill>
                <a:ea typeface="黑体" panose="02010609060101010101" pitchFamily="49" charset="-122"/>
              </a:rPr>
              <a:t>17</a:t>
            </a:r>
            <a:r>
              <a:rPr kumimoji="1" lang="zh-CN" altLang="en-US" sz="2000" b="1" dirty="0">
                <a:solidFill>
                  <a:srgbClr val="0000FF"/>
                </a:solidFill>
                <a:ea typeface="黑体" panose="02010609060101010101" pitchFamily="49" charset="-122"/>
              </a:rPr>
              <a:t>块）中第</a:t>
            </a:r>
            <a:r>
              <a:rPr kumimoji="1" lang="en-US" altLang="zh-CN" sz="2000" b="1" dirty="0">
                <a:solidFill>
                  <a:srgbClr val="0000FF"/>
                </a:solidFill>
                <a:ea typeface="黑体" panose="02010609060101010101" pitchFamily="49" charset="-122"/>
              </a:rPr>
              <a:t>12</a:t>
            </a:r>
            <a:r>
              <a:rPr kumimoji="1" lang="zh-CN" altLang="en-US" sz="2000" b="1" dirty="0">
                <a:solidFill>
                  <a:srgbClr val="0000FF"/>
                </a:solidFill>
                <a:ea typeface="黑体" panose="02010609060101010101" pitchFamily="49" charset="-122"/>
              </a:rPr>
              <a:t>个单元！</a:t>
            </a:r>
          </a:p>
        </p:txBody>
      </p:sp>
      <p:sp>
        <p:nvSpPr>
          <p:cNvPr id="14" name="Rectangle 14"/>
          <p:cNvSpPr>
            <a:spLocks noChangeArrowheads="1"/>
          </p:cNvSpPr>
          <p:nvPr/>
        </p:nvSpPr>
        <p:spPr bwMode="auto">
          <a:xfrm>
            <a:off x="7462837" y="3225800"/>
            <a:ext cx="790575" cy="333375"/>
          </a:xfrm>
          <a:prstGeom prst="rect">
            <a:avLst/>
          </a:prstGeom>
          <a:solidFill>
            <a:srgbClr val="008000">
              <a:alpha val="3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5" name="Rectangle 17"/>
          <p:cNvSpPr>
            <a:spLocks noChangeArrowheads="1"/>
          </p:cNvSpPr>
          <p:nvPr/>
        </p:nvSpPr>
        <p:spPr bwMode="auto">
          <a:xfrm>
            <a:off x="2523414" y="2750154"/>
            <a:ext cx="941059"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b="1" dirty="0">
                <a:solidFill>
                  <a:srgbClr val="FF0000"/>
                </a:solidFill>
                <a:ea typeface="黑体" panose="02010609060101010101" pitchFamily="49" charset="-122"/>
              </a:rPr>
              <a:t>0000001?</a:t>
            </a:r>
            <a:endParaRPr kumimoji="1" lang="zh-CN" altLang="en-US" b="1" dirty="0">
              <a:solidFill>
                <a:srgbClr val="FF0000"/>
              </a:solidFill>
              <a:ea typeface="黑体" panose="02010609060101010101" pitchFamily="49" charset="-122"/>
            </a:endParaRPr>
          </a:p>
        </p:txBody>
      </p:sp>
      <p:sp>
        <p:nvSpPr>
          <p:cNvPr id="16" name="Rectangle 4"/>
          <p:cNvSpPr>
            <a:spLocks noChangeArrowheads="1"/>
          </p:cNvSpPr>
          <p:nvPr/>
        </p:nvSpPr>
        <p:spPr bwMode="auto">
          <a:xfrm>
            <a:off x="44805" y="737989"/>
            <a:ext cx="8964441" cy="30777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000" b="1" dirty="0">
                <a:solidFill>
                  <a:srgbClr val="0000FF"/>
                </a:solidFill>
                <a:latin typeface="微软雅黑" panose="020B0503020204020204" pitchFamily="34" charset="-122"/>
                <a:ea typeface="微软雅黑" panose="020B0503020204020204" pitchFamily="34" charset="-122"/>
              </a:rPr>
              <a:t>假定</a:t>
            </a:r>
            <a:r>
              <a:rPr kumimoji="1" lang="zh-CN" altLang="en-US" sz="2000" b="1" dirty="0">
                <a:solidFill>
                  <a:srgbClr val="0000FF"/>
                </a:solidFill>
                <a:latin typeface="微软雅黑" panose="020B0503020204020204" pitchFamily="34" charset="-122"/>
                <a:ea typeface="微软雅黑" panose="020B0503020204020204" pitchFamily="34" charset="-122"/>
                <a:cs typeface="Arial" panose="020B0604020202020204" pitchFamily="34" charset="0"/>
              </a:rPr>
              <a:t>数据在主存和</a:t>
            </a:r>
            <a:r>
              <a:rPr kumimoji="1" lang="en-US" altLang="zh-CN" sz="2000" b="1" dirty="0">
                <a:solidFill>
                  <a:srgbClr val="0000FF"/>
                </a:solidFill>
                <a:latin typeface="微软雅黑" panose="020B0503020204020204" pitchFamily="34" charset="-122"/>
                <a:ea typeface="微软雅黑" panose="020B0503020204020204" pitchFamily="34" charset="-122"/>
                <a:cs typeface="Arial" panose="020B0604020202020204" pitchFamily="34" charset="0"/>
              </a:rPr>
              <a:t>Cache</a:t>
            </a:r>
            <a:r>
              <a:rPr kumimoji="1" lang="zh-CN" altLang="en-US" sz="2000" b="1" dirty="0">
                <a:solidFill>
                  <a:srgbClr val="0000FF"/>
                </a:solidFill>
                <a:latin typeface="微软雅黑" panose="020B0503020204020204" pitchFamily="34" charset="-122"/>
                <a:ea typeface="微软雅黑" panose="020B0503020204020204" pitchFamily="34" charset="-122"/>
                <a:cs typeface="Arial" panose="020B0604020202020204" pitchFamily="34" charset="0"/>
              </a:rPr>
              <a:t>间的传送单位为512</a:t>
            </a:r>
            <a:r>
              <a:rPr kumimoji="1" lang="en-US" altLang="zh-CN" sz="2000" b="1" dirty="0">
                <a:solidFill>
                  <a:srgbClr val="0000FF"/>
                </a:solidFill>
                <a:latin typeface="微软雅黑" panose="020B0503020204020204" pitchFamily="34" charset="-122"/>
                <a:ea typeface="微软雅黑" panose="020B0503020204020204" pitchFamily="34" charset="-122"/>
                <a:cs typeface="Arial" panose="020B0604020202020204" pitchFamily="34" charset="0"/>
              </a:rPr>
              <a:t>B</a:t>
            </a:r>
            <a:r>
              <a:rPr kumimoji="1" lang="zh-CN" altLang="en-US" sz="2000" b="1" dirty="0">
                <a:solidFill>
                  <a:srgbClr val="0000FF"/>
                </a:solidFill>
                <a:latin typeface="微软雅黑" panose="020B0503020204020204" pitchFamily="34" charset="-122"/>
                <a:ea typeface="微软雅黑" panose="020B0503020204020204" pitchFamily="34" charset="-122"/>
                <a:cs typeface="Arial" panose="020B0604020202020204" pitchFamily="34" charset="0"/>
              </a:rPr>
              <a:t>，</a:t>
            </a:r>
            <a:r>
              <a:rPr kumimoji="1" lang="en-US" altLang="zh-CN" sz="2000" b="1" dirty="0">
                <a:solidFill>
                  <a:srgbClr val="0000FF"/>
                </a:solidFill>
                <a:latin typeface="微软雅黑" panose="020B0503020204020204" pitchFamily="34" charset="-122"/>
                <a:ea typeface="微软雅黑" panose="020B0503020204020204" pitchFamily="34" charset="-122"/>
                <a:cs typeface="Arial" panose="020B0604020202020204" pitchFamily="34" charset="0"/>
              </a:rPr>
              <a:t>Cache</a:t>
            </a:r>
            <a:r>
              <a:rPr kumimoji="1" lang="zh-CN" altLang="en-US" sz="2000" b="1" dirty="0">
                <a:solidFill>
                  <a:srgbClr val="0000FF"/>
                </a:solidFill>
                <a:latin typeface="微软雅黑" panose="020B0503020204020204" pitchFamily="34" charset="-122"/>
                <a:ea typeface="微软雅黑" panose="020B0503020204020204" pitchFamily="34" charset="-122"/>
                <a:cs typeface="Arial" panose="020B0604020202020204" pitchFamily="34" charset="0"/>
              </a:rPr>
              <a:t>数据区容量为</a:t>
            </a:r>
            <a:r>
              <a:rPr kumimoji="1" lang="en-US" altLang="zh-CN" sz="2000" b="1" dirty="0">
                <a:solidFill>
                  <a:srgbClr val="0000FF"/>
                </a:solidFill>
                <a:latin typeface="微软雅黑" panose="020B0503020204020204" pitchFamily="34" charset="-122"/>
                <a:ea typeface="微软雅黑" panose="020B0503020204020204" pitchFamily="34" charset="-122"/>
                <a:cs typeface="Arial" panose="020B0604020202020204" pitchFamily="34" charset="0"/>
              </a:rPr>
              <a:t>8KB</a:t>
            </a:r>
            <a:r>
              <a:rPr kumimoji="1" lang="zh-CN" altLang="en-US" sz="2000" b="1" dirty="0">
                <a:solidFill>
                  <a:srgbClr val="0000FF"/>
                </a:solidFill>
                <a:latin typeface="微软雅黑" panose="020B0503020204020204" pitchFamily="34" charset="-122"/>
                <a:ea typeface="微软雅黑" panose="020B0503020204020204" pitchFamily="34" charset="-122"/>
                <a:cs typeface="Arial" panose="020B0604020202020204" pitchFamily="34" charset="0"/>
              </a:rPr>
              <a:t>。</a:t>
            </a:r>
          </a:p>
        </p:txBody>
      </p:sp>
      <p:sp>
        <p:nvSpPr>
          <p:cNvPr id="17" name="文本框 16"/>
          <p:cNvSpPr txBox="1"/>
          <p:nvPr/>
        </p:nvSpPr>
        <p:spPr>
          <a:xfrm>
            <a:off x="-41289" y="4807914"/>
            <a:ext cx="2742009" cy="400110"/>
          </a:xfrm>
          <a:prstGeom prst="rect">
            <a:avLst/>
          </a:prstGeom>
          <a:noFill/>
        </p:spPr>
        <p:txBody>
          <a:bodyPr wrap="square" rtlCol="0">
            <a:spAutoFit/>
          </a:bodyPr>
          <a:lstStyle/>
          <a:p>
            <a:r>
              <a:rPr lang="en-US" altLang="zh-CN" sz="2000" b="1" dirty="0">
                <a:solidFill>
                  <a:schemeClr val="accent2"/>
                </a:solidFill>
                <a:latin typeface="+mj-ea"/>
                <a:ea typeface="+mj-ea"/>
              </a:rPr>
              <a:t>20</a:t>
            </a:r>
            <a:r>
              <a:rPr lang="zh-CN" altLang="en-US" sz="2000" b="1" dirty="0">
                <a:solidFill>
                  <a:schemeClr val="accent2"/>
                </a:solidFill>
                <a:latin typeface="+mj-ea"/>
                <a:ea typeface="+mj-ea"/>
              </a:rPr>
              <a:t>位地址分三个部分：</a:t>
            </a:r>
          </a:p>
        </p:txBody>
      </p:sp>
      <p:sp>
        <p:nvSpPr>
          <p:cNvPr id="18" name="文本框 17"/>
          <p:cNvSpPr txBox="1"/>
          <p:nvPr/>
        </p:nvSpPr>
        <p:spPr>
          <a:xfrm>
            <a:off x="3910325" y="5235583"/>
            <a:ext cx="1171575" cy="307777"/>
          </a:xfrm>
          <a:prstGeom prst="rect">
            <a:avLst/>
          </a:prstGeom>
          <a:noFill/>
        </p:spPr>
        <p:txBody>
          <a:bodyPr wrap="square" rtlCol="0">
            <a:spAutoFit/>
          </a:bodyPr>
          <a:lstStyle/>
          <a:p>
            <a:r>
              <a:rPr kumimoji="1" lang="en-US" altLang="zh-CN" sz="1400" b="1" dirty="0">
                <a:solidFill>
                  <a:srgbClr val="FF0000"/>
                </a:solidFill>
                <a:ea typeface="黑体" panose="02010609060101010101" pitchFamily="49" charset="-122"/>
              </a:rPr>
              <a:t>Cache</a:t>
            </a:r>
            <a:r>
              <a:rPr kumimoji="1" lang="zh-CN" altLang="en-US" sz="1400" b="1" dirty="0">
                <a:solidFill>
                  <a:srgbClr val="FF0000"/>
                </a:solidFill>
                <a:ea typeface="黑体" panose="02010609060101010101" pitchFamily="49" charset="-122"/>
              </a:rPr>
              <a:t>索引</a:t>
            </a:r>
            <a:endParaRPr lang="zh-CN" altLang="en-US" sz="1400" dirty="0">
              <a:latin typeface="+mj-ea"/>
              <a:ea typeface="+mj-ea"/>
            </a:endParaRPr>
          </a:p>
        </p:txBody>
      </p:sp>
      <p:pic>
        <p:nvPicPr>
          <p:cNvPr id="19" name="图片 18"/>
          <p:cNvPicPr>
            <a:picLocks noChangeAspect="1"/>
          </p:cNvPicPr>
          <p:nvPr/>
        </p:nvPicPr>
        <p:blipFill>
          <a:blip r:embed="rId5"/>
          <a:stretch>
            <a:fillRect/>
          </a:stretch>
        </p:blipFill>
        <p:spPr>
          <a:xfrm>
            <a:off x="2643174" y="4863588"/>
            <a:ext cx="3200400" cy="1047750"/>
          </a:xfrm>
          <a:prstGeom prst="rect">
            <a:avLst/>
          </a:prstGeom>
        </p:spPr>
      </p:pic>
      <p:cxnSp>
        <p:nvCxnSpPr>
          <p:cNvPr id="20" name="直接箭头连接符 16"/>
          <p:cNvCxnSpPr>
            <a:cxnSpLocks noChangeShapeType="1"/>
          </p:cNvCxnSpPr>
          <p:nvPr/>
        </p:nvCxnSpPr>
        <p:spPr bwMode="auto">
          <a:xfrm flipV="1">
            <a:off x="3056149" y="5435613"/>
            <a:ext cx="316882" cy="779844"/>
          </a:xfrm>
          <a:prstGeom prst="straightConnector1">
            <a:avLst/>
          </a:prstGeom>
          <a:noFill/>
          <a:ln w="38100" algn="ctr">
            <a:solidFill>
              <a:srgbClr val="008000"/>
            </a:solidFill>
            <a:round/>
            <a:headEnd/>
            <a:tailEnd type="arrow" w="med" len="med"/>
          </a:ln>
          <a:extLst>
            <a:ext uri="{909E8E84-426E-40DD-AFC4-6F175D3DCCD1}">
              <a14:hiddenFill xmlns:a14="http://schemas.microsoft.com/office/drawing/2010/main">
                <a:noFill/>
              </a14:hiddenFill>
            </a:ext>
          </a:extLst>
        </p:spPr>
      </p:cxnSp>
      <p:cxnSp>
        <p:nvCxnSpPr>
          <p:cNvPr id="21" name="直接箭头连接符 17"/>
          <p:cNvCxnSpPr>
            <a:cxnSpLocks noChangeShapeType="1"/>
          </p:cNvCxnSpPr>
          <p:nvPr/>
        </p:nvCxnSpPr>
        <p:spPr bwMode="auto">
          <a:xfrm flipV="1">
            <a:off x="3685305" y="5400991"/>
            <a:ext cx="286620" cy="877011"/>
          </a:xfrm>
          <a:prstGeom prst="straightConnector1">
            <a:avLst/>
          </a:prstGeom>
          <a:noFill/>
          <a:ln w="38100" algn="ctr">
            <a:solidFill>
              <a:srgbClr val="FF0000"/>
            </a:solidFill>
            <a:round/>
            <a:headEnd/>
            <a:tailEnd type="arrow" w="med" len="med"/>
          </a:ln>
          <a:extLst>
            <a:ext uri="{909E8E84-426E-40DD-AFC4-6F175D3DCCD1}">
              <a14:hiddenFill xmlns:a14="http://schemas.microsoft.com/office/drawing/2010/main">
                <a:noFill/>
              </a14:hiddenFill>
            </a:ext>
          </a:extLst>
        </p:spPr>
      </p:cxnSp>
      <p:cxnSp>
        <p:nvCxnSpPr>
          <p:cNvPr id="22" name="直接箭头连接符 19"/>
          <p:cNvCxnSpPr>
            <a:cxnSpLocks noChangeShapeType="1"/>
          </p:cNvCxnSpPr>
          <p:nvPr/>
        </p:nvCxnSpPr>
        <p:spPr bwMode="auto">
          <a:xfrm flipV="1">
            <a:off x="4953234" y="5463677"/>
            <a:ext cx="381235" cy="801016"/>
          </a:xfrm>
          <a:prstGeom prst="straightConnector1">
            <a:avLst/>
          </a:prstGeom>
          <a:noFill/>
          <a:ln w="38100" algn="ctr">
            <a:solidFill>
              <a:schemeClr val="accent2"/>
            </a:solidFill>
            <a:round/>
            <a:headEnd/>
            <a:tailEnd type="arrow" w="med" len="med"/>
          </a:ln>
          <a:extLst>
            <a:ext uri="{909E8E84-426E-40DD-AFC4-6F175D3DCCD1}">
              <a14:hiddenFill xmlns:a14="http://schemas.microsoft.com/office/drawing/2010/main">
                <a:noFill/>
              </a14:hiddenFill>
            </a:ext>
          </a:extLst>
        </p:spPr>
      </p:cxnSp>
      <p:cxnSp>
        <p:nvCxnSpPr>
          <p:cNvPr id="23" name="直接箭头连接符 22"/>
          <p:cNvCxnSpPr>
            <a:stCxn id="18" idx="0"/>
          </p:cNvCxnSpPr>
          <p:nvPr/>
        </p:nvCxnSpPr>
        <p:spPr bwMode="auto">
          <a:xfrm flipH="1" flipV="1">
            <a:off x="3601361" y="2917375"/>
            <a:ext cx="894752" cy="2318208"/>
          </a:xfrm>
          <a:prstGeom prst="straightConnector1">
            <a:avLst/>
          </a:prstGeom>
          <a:noFill/>
          <a:ln w="50800" cap="flat" cmpd="sng" algn="ctr">
            <a:solidFill>
              <a:srgbClr val="FE9AAB"/>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 name="Line 7"/>
          <p:cNvSpPr>
            <a:spLocks noChangeShapeType="1"/>
          </p:cNvSpPr>
          <p:nvPr/>
        </p:nvSpPr>
        <p:spPr bwMode="auto">
          <a:xfrm>
            <a:off x="1400175" y="4463823"/>
            <a:ext cx="1396999" cy="657855"/>
          </a:xfrm>
          <a:prstGeom prst="line">
            <a:avLst/>
          </a:prstGeom>
          <a:noFill/>
          <a:ln w="28575">
            <a:solidFill>
              <a:srgbClr val="CC0000"/>
            </a:solidFill>
            <a:round/>
            <a:headEnd/>
            <a:tailEnd type="triangle" w="med" len="med"/>
          </a:ln>
          <a:extLst>
            <a:ext uri="{909E8E84-426E-40DD-AFC4-6F175D3DCCD1}">
              <a14:hiddenFill xmlns:a14="http://schemas.microsoft.com/office/drawing/2010/main">
                <a:noFill/>
              </a14:hiddenFill>
            </a:ext>
          </a:extLst>
        </p:spPr>
        <p:txBody>
          <a:bodyPr wrap="square" lIns="0" tIns="0" rIns="0" bIns="0">
            <a:spAutoFit/>
          </a:bodyPr>
          <a:lstStyle/>
          <a:p>
            <a:endParaRPr lang="zh-CN" altLang="en-US"/>
          </a:p>
        </p:txBody>
      </p:sp>
      <p:sp>
        <p:nvSpPr>
          <p:cNvPr id="25" name="左大括号 24"/>
          <p:cNvSpPr/>
          <p:nvPr/>
        </p:nvSpPr>
        <p:spPr bwMode="auto">
          <a:xfrm rot="5400000">
            <a:off x="3994737" y="3243641"/>
            <a:ext cx="420833" cy="2947502"/>
          </a:xfrm>
          <a:prstGeom prst="leftBrace">
            <a:avLst>
              <a:gd name="adj1" fmla="val 8333"/>
              <a:gd name="adj2" fmla="val 50346"/>
            </a:avLst>
          </a:prstGeom>
          <a:noFill/>
          <a:ln w="19050" cap="flat" cmpd="sng" algn="ctr">
            <a:solidFill>
              <a:srgbClr val="9933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600" b="0" i="0" u="none" strike="noStrike" cap="none" normalizeH="0" baseline="0">
              <a:ln>
                <a:noFill/>
              </a:ln>
              <a:solidFill>
                <a:schemeClr val="tx1"/>
              </a:solidFill>
              <a:effectLst/>
              <a:latin typeface="Arial" panose="020B0604020202020204" pitchFamily="34" charset="0"/>
            </a:endParaRPr>
          </a:p>
        </p:txBody>
      </p:sp>
      <p:sp>
        <p:nvSpPr>
          <p:cNvPr id="26" name="文本框 25"/>
          <p:cNvSpPr txBox="1"/>
          <p:nvPr/>
        </p:nvSpPr>
        <p:spPr>
          <a:xfrm>
            <a:off x="3354215" y="4378413"/>
            <a:ext cx="1112220" cy="307777"/>
          </a:xfrm>
          <a:prstGeom prst="rect">
            <a:avLst/>
          </a:prstGeom>
          <a:noFill/>
        </p:spPr>
        <p:txBody>
          <a:bodyPr wrap="square" rtlCol="0">
            <a:spAutoFit/>
          </a:bodyPr>
          <a:lstStyle/>
          <a:p>
            <a:r>
              <a:rPr lang="zh-CN" altLang="en-US" sz="1400" b="1" dirty="0">
                <a:latin typeface="+mj-ea"/>
                <a:ea typeface="+mj-ea"/>
              </a:rPr>
              <a:t>内存地址</a:t>
            </a:r>
          </a:p>
        </p:txBody>
      </p:sp>
      <p:sp>
        <p:nvSpPr>
          <p:cNvPr id="27" name="文本框 26"/>
          <p:cNvSpPr txBox="1"/>
          <p:nvPr/>
        </p:nvSpPr>
        <p:spPr>
          <a:xfrm>
            <a:off x="4036214" y="5787549"/>
            <a:ext cx="1112220" cy="307777"/>
          </a:xfrm>
          <a:prstGeom prst="rect">
            <a:avLst/>
          </a:prstGeom>
          <a:noFill/>
        </p:spPr>
        <p:txBody>
          <a:bodyPr wrap="square" rtlCol="0">
            <a:spAutoFit/>
          </a:bodyPr>
          <a:lstStyle/>
          <a:p>
            <a:r>
              <a:rPr lang="en-US" altLang="zh-CN" sz="1400" b="1" dirty="0">
                <a:latin typeface="+mj-ea"/>
                <a:ea typeface="+mj-ea"/>
              </a:rPr>
              <a:t>cache</a:t>
            </a:r>
            <a:r>
              <a:rPr lang="zh-CN" altLang="en-US" sz="1400" b="1" dirty="0">
                <a:latin typeface="+mj-ea"/>
                <a:ea typeface="+mj-ea"/>
              </a:rPr>
              <a:t>地址</a:t>
            </a:r>
          </a:p>
        </p:txBody>
      </p:sp>
      <p:cxnSp>
        <p:nvCxnSpPr>
          <p:cNvPr id="28" name="直接连接符 27"/>
          <p:cNvCxnSpPr/>
          <p:nvPr/>
        </p:nvCxnSpPr>
        <p:spPr bwMode="auto">
          <a:xfrm>
            <a:off x="3651788" y="5922187"/>
            <a:ext cx="0" cy="293270"/>
          </a:xfrm>
          <a:prstGeom prst="line">
            <a:avLst/>
          </a:prstGeom>
          <a:noFill/>
          <a:ln w="19050" cap="flat" cmpd="sng" algn="ctr">
            <a:solidFill>
              <a:srgbClr val="C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直接连接符 28"/>
          <p:cNvCxnSpPr/>
          <p:nvPr/>
        </p:nvCxnSpPr>
        <p:spPr bwMode="auto">
          <a:xfrm>
            <a:off x="5831242" y="5534324"/>
            <a:ext cx="1" cy="756333"/>
          </a:xfrm>
          <a:prstGeom prst="line">
            <a:avLst/>
          </a:prstGeom>
          <a:noFill/>
          <a:ln w="19050" cap="flat" cmpd="sng" algn="ctr">
            <a:solidFill>
              <a:srgbClr val="C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直接连接符 29"/>
          <p:cNvCxnSpPr/>
          <p:nvPr/>
        </p:nvCxnSpPr>
        <p:spPr bwMode="auto">
          <a:xfrm>
            <a:off x="3651788" y="6095326"/>
            <a:ext cx="2179454" cy="0"/>
          </a:xfrm>
          <a:prstGeom prst="line">
            <a:avLst/>
          </a:prstGeom>
          <a:noFill/>
          <a:ln w="19050" cap="flat" cmpd="sng" algn="ctr">
            <a:solidFill>
              <a:srgbClr val="993300"/>
            </a:solidFill>
            <a:prstDash val="solid"/>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1" name="文本框 30"/>
          <p:cNvSpPr txBox="1"/>
          <p:nvPr/>
        </p:nvSpPr>
        <p:spPr>
          <a:xfrm>
            <a:off x="-50404" y="5119568"/>
            <a:ext cx="2742009" cy="400110"/>
          </a:xfrm>
          <a:prstGeom prst="rect">
            <a:avLst/>
          </a:prstGeom>
          <a:noFill/>
        </p:spPr>
        <p:txBody>
          <a:bodyPr wrap="square" rtlCol="0">
            <a:spAutoFit/>
          </a:bodyPr>
          <a:lstStyle/>
          <a:p>
            <a:r>
              <a:rPr lang="en-US" altLang="zh-CN" sz="2000" b="1" dirty="0">
                <a:solidFill>
                  <a:schemeClr val="accent2"/>
                </a:solidFill>
                <a:latin typeface="+mj-ea"/>
                <a:ea typeface="+mj-ea"/>
              </a:rPr>
              <a:t>Cache</a:t>
            </a:r>
            <a:r>
              <a:rPr lang="zh-CN" altLang="en-US" sz="2000" b="1" dirty="0">
                <a:solidFill>
                  <a:schemeClr val="accent2"/>
                </a:solidFill>
                <a:latin typeface="+mj-ea"/>
                <a:ea typeface="+mj-ea"/>
              </a:rPr>
              <a:t>行号用作索引</a:t>
            </a:r>
          </a:p>
        </p:txBody>
      </p:sp>
      <p:sp>
        <p:nvSpPr>
          <p:cNvPr id="32" name="文本框 31"/>
          <p:cNvSpPr txBox="1"/>
          <p:nvPr/>
        </p:nvSpPr>
        <p:spPr>
          <a:xfrm>
            <a:off x="3657756" y="4967789"/>
            <a:ext cx="1171575" cy="307777"/>
          </a:xfrm>
          <a:prstGeom prst="rect">
            <a:avLst/>
          </a:prstGeom>
          <a:noFill/>
        </p:spPr>
        <p:txBody>
          <a:bodyPr wrap="square" rtlCol="0">
            <a:spAutoFit/>
          </a:bodyPr>
          <a:lstStyle/>
          <a:p>
            <a:r>
              <a:rPr kumimoji="1" lang="en-US" altLang="zh-CN" sz="1400" b="1" dirty="0">
                <a:solidFill>
                  <a:srgbClr val="FF0000"/>
                </a:solidFill>
                <a:ea typeface="黑体" panose="02010609060101010101" pitchFamily="49" charset="-122"/>
              </a:rPr>
              <a:t>Cache</a:t>
            </a:r>
            <a:r>
              <a:rPr kumimoji="1" lang="zh-CN" altLang="en-US" sz="1400" b="1" dirty="0">
                <a:solidFill>
                  <a:srgbClr val="FF0000"/>
                </a:solidFill>
                <a:ea typeface="黑体" panose="02010609060101010101" pitchFamily="49" charset="-122"/>
              </a:rPr>
              <a:t>索引</a:t>
            </a:r>
            <a:endParaRPr lang="zh-CN" altLang="en-US" sz="1400" dirty="0">
              <a:latin typeface="+mj-ea"/>
              <a:ea typeface="+mj-ea"/>
            </a:endParaRPr>
          </a:p>
        </p:txBody>
      </p:sp>
      <p:sp>
        <p:nvSpPr>
          <p:cNvPr id="33" name="文本框 32"/>
          <p:cNvSpPr txBox="1"/>
          <p:nvPr/>
        </p:nvSpPr>
        <p:spPr>
          <a:xfrm>
            <a:off x="-62009" y="5465769"/>
            <a:ext cx="3183512" cy="707886"/>
          </a:xfrm>
          <a:prstGeom prst="rect">
            <a:avLst/>
          </a:prstGeom>
          <a:noFill/>
        </p:spPr>
        <p:txBody>
          <a:bodyPr wrap="square" rtlCol="0">
            <a:spAutoFit/>
          </a:bodyPr>
          <a:lstStyle/>
          <a:p>
            <a:r>
              <a:rPr lang="zh-CN" altLang="en-US" sz="2000" b="1" dirty="0">
                <a:solidFill>
                  <a:schemeClr val="accent2"/>
                </a:solidFill>
                <a:latin typeface="+mj-ea"/>
                <a:ea typeface="+mj-ea"/>
              </a:rPr>
              <a:t>访问是否命中：</a:t>
            </a:r>
            <a:r>
              <a:rPr lang="en-US" altLang="zh-CN" sz="2000" b="1" dirty="0">
                <a:solidFill>
                  <a:schemeClr val="accent2"/>
                </a:solidFill>
                <a:latin typeface="+mj-ea"/>
                <a:ea typeface="+mj-ea"/>
              </a:rPr>
              <a:t/>
            </a:r>
            <a:br>
              <a:rPr lang="en-US" altLang="zh-CN" sz="2000" b="1" dirty="0">
                <a:solidFill>
                  <a:schemeClr val="accent2"/>
                </a:solidFill>
                <a:latin typeface="+mj-ea"/>
                <a:ea typeface="+mj-ea"/>
              </a:rPr>
            </a:br>
            <a:r>
              <a:rPr lang="zh-CN" altLang="en-US" sz="2000" b="1" dirty="0">
                <a:solidFill>
                  <a:schemeClr val="accent2"/>
                </a:solidFill>
                <a:latin typeface="+mj-ea"/>
                <a:ea typeface="+mj-ea"/>
              </a:rPr>
              <a:t>比较指定行的</a:t>
            </a:r>
            <a:r>
              <a:rPr lang="zh-CN" altLang="en-US" sz="2000" b="1" dirty="0">
                <a:solidFill>
                  <a:srgbClr val="FF0000"/>
                </a:solidFill>
                <a:latin typeface="+mj-ea"/>
                <a:ea typeface="+mj-ea"/>
              </a:rPr>
              <a:t>标记</a:t>
            </a:r>
            <a:r>
              <a:rPr lang="en-US" altLang="zh-CN" sz="2000" b="1" dirty="0">
                <a:solidFill>
                  <a:srgbClr val="FF0000"/>
                </a:solidFill>
                <a:latin typeface="+mj-ea"/>
                <a:ea typeface="+mj-ea"/>
              </a:rPr>
              <a:t>=</a:t>
            </a:r>
            <a:r>
              <a:rPr lang="zh-CN" altLang="en-US" sz="2000" b="1" dirty="0">
                <a:solidFill>
                  <a:srgbClr val="FF0000"/>
                </a:solidFill>
                <a:latin typeface="+mj-ea"/>
                <a:ea typeface="+mj-ea"/>
              </a:rPr>
              <a:t>群号？</a:t>
            </a:r>
          </a:p>
        </p:txBody>
      </p:sp>
      <p:sp>
        <p:nvSpPr>
          <p:cNvPr id="34" name="文本框 33"/>
          <p:cNvSpPr txBox="1"/>
          <p:nvPr/>
        </p:nvSpPr>
        <p:spPr>
          <a:xfrm>
            <a:off x="3587640" y="2308276"/>
            <a:ext cx="720381" cy="307777"/>
          </a:xfrm>
          <a:prstGeom prst="rect">
            <a:avLst/>
          </a:prstGeom>
          <a:noFill/>
        </p:spPr>
        <p:txBody>
          <a:bodyPr wrap="square" rtlCol="0">
            <a:spAutoFit/>
          </a:bodyPr>
          <a:lstStyle/>
          <a:p>
            <a:r>
              <a:rPr lang="en-US" altLang="zh-CN" sz="1400" b="1" dirty="0">
                <a:solidFill>
                  <a:srgbClr val="FF0000"/>
                </a:solidFill>
                <a:latin typeface="+mj-ea"/>
                <a:ea typeface="+mj-ea"/>
              </a:rPr>
              <a:t>512B</a:t>
            </a:r>
            <a:endParaRPr lang="zh-CN" altLang="en-US" sz="1400" b="1" dirty="0">
              <a:solidFill>
                <a:srgbClr val="FF0000"/>
              </a:solidFill>
              <a:latin typeface="+mj-ea"/>
              <a:ea typeface="+mj-ea"/>
            </a:endParaRPr>
          </a:p>
        </p:txBody>
      </p:sp>
      <p:sp>
        <p:nvSpPr>
          <p:cNvPr id="35" name="文本框 34"/>
          <p:cNvSpPr txBox="1"/>
          <p:nvPr/>
        </p:nvSpPr>
        <p:spPr>
          <a:xfrm>
            <a:off x="7580484" y="1315270"/>
            <a:ext cx="720381" cy="307777"/>
          </a:xfrm>
          <a:prstGeom prst="rect">
            <a:avLst/>
          </a:prstGeom>
          <a:noFill/>
        </p:spPr>
        <p:txBody>
          <a:bodyPr wrap="square" rtlCol="0">
            <a:spAutoFit/>
          </a:bodyPr>
          <a:lstStyle/>
          <a:p>
            <a:r>
              <a:rPr lang="en-US" altLang="zh-CN" sz="1400" b="1" dirty="0">
                <a:solidFill>
                  <a:srgbClr val="FF0000"/>
                </a:solidFill>
                <a:latin typeface="+mj-ea"/>
                <a:ea typeface="+mj-ea"/>
              </a:rPr>
              <a:t>512B</a:t>
            </a:r>
            <a:endParaRPr lang="zh-CN" altLang="en-US" sz="1400" b="1" dirty="0">
              <a:solidFill>
                <a:srgbClr val="FF0000"/>
              </a:solidFill>
              <a:latin typeface="+mj-ea"/>
              <a:ea typeface="+mj-ea"/>
            </a:endParaRPr>
          </a:p>
        </p:txBody>
      </p:sp>
      <p:pic>
        <p:nvPicPr>
          <p:cNvPr id="36" name="图片 35"/>
          <p:cNvPicPr>
            <a:picLocks noChangeAspect="1"/>
          </p:cNvPicPr>
          <p:nvPr/>
        </p:nvPicPr>
        <p:blipFill>
          <a:blip r:embed="rId6"/>
          <a:stretch>
            <a:fillRect/>
          </a:stretch>
        </p:blipFill>
        <p:spPr>
          <a:xfrm>
            <a:off x="2898295" y="3848704"/>
            <a:ext cx="626683" cy="377999"/>
          </a:xfrm>
          <a:prstGeom prst="rect">
            <a:avLst/>
          </a:prstGeom>
        </p:spPr>
      </p:pic>
      <p:pic>
        <p:nvPicPr>
          <p:cNvPr id="37" name="图片 36"/>
          <p:cNvPicPr>
            <a:picLocks noChangeAspect="1"/>
          </p:cNvPicPr>
          <p:nvPr/>
        </p:nvPicPr>
        <p:blipFill>
          <a:blip r:embed="rId7"/>
          <a:stretch>
            <a:fillRect/>
          </a:stretch>
        </p:blipFill>
        <p:spPr>
          <a:xfrm>
            <a:off x="8343160" y="1331563"/>
            <a:ext cx="783947" cy="4933130"/>
          </a:xfrm>
          <a:prstGeom prst="rect">
            <a:avLst/>
          </a:prstGeom>
        </p:spPr>
      </p:pic>
      <p:cxnSp>
        <p:nvCxnSpPr>
          <p:cNvPr id="38" name="直接连接符 37"/>
          <p:cNvCxnSpPr/>
          <p:nvPr/>
        </p:nvCxnSpPr>
        <p:spPr bwMode="auto">
          <a:xfrm flipV="1">
            <a:off x="4350316" y="1549668"/>
            <a:ext cx="3082175" cy="859722"/>
          </a:xfrm>
          <a:prstGeom prst="line">
            <a:avLst/>
          </a:prstGeom>
          <a:noFill/>
          <a:ln w="19050" cap="flat" cmpd="sng" algn="ctr">
            <a:solidFill>
              <a:schemeClr val="accent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直接连接符 38"/>
          <p:cNvCxnSpPr/>
          <p:nvPr/>
        </p:nvCxnSpPr>
        <p:spPr bwMode="auto">
          <a:xfrm flipV="1">
            <a:off x="4366877" y="1914730"/>
            <a:ext cx="3082175" cy="859722"/>
          </a:xfrm>
          <a:prstGeom prst="line">
            <a:avLst/>
          </a:prstGeom>
          <a:noFill/>
          <a:ln w="19050" cap="flat" cmpd="sng" algn="ctr">
            <a:solidFill>
              <a:schemeClr val="accent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0" name="直接连接符 39"/>
          <p:cNvCxnSpPr/>
          <p:nvPr/>
        </p:nvCxnSpPr>
        <p:spPr bwMode="auto">
          <a:xfrm flipV="1">
            <a:off x="4358259" y="2703296"/>
            <a:ext cx="3082175" cy="859722"/>
          </a:xfrm>
          <a:prstGeom prst="line">
            <a:avLst/>
          </a:prstGeom>
          <a:noFill/>
          <a:ln w="19050" cap="flat" cmpd="sng" algn="ctr">
            <a:solidFill>
              <a:schemeClr val="accent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 name="直接连接符 40"/>
          <p:cNvCxnSpPr/>
          <p:nvPr/>
        </p:nvCxnSpPr>
        <p:spPr bwMode="auto">
          <a:xfrm>
            <a:off x="4333754" y="2415510"/>
            <a:ext cx="3123916" cy="618378"/>
          </a:xfrm>
          <a:prstGeom prst="line">
            <a:avLst/>
          </a:prstGeom>
          <a:noFill/>
          <a:ln w="19050" cap="flat" cmpd="sng" algn="ctr">
            <a:solidFill>
              <a:schemeClr val="accent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2" name="直接连接符 41"/>
          <p:cNvCxnSpPr/>
          <p:nvPr/>
        </p:nvCxnSpPr>
        <p:spPr bwMode="auto">
          <a:xfrm>
            <a:off x="4344968" y="2799661"/>
            <a:ext cx="3123916" cy="618378"/>
          </a:xfrm>
          <a:prstGeom prst="line">
            <a:avLst/>
          </a:prstGeom>
          <a:noFill/>
          <a:ln w="19050" cap="flat" cmpd="sng" algn="ctr">
            <a:solidFill>
              <a:schemeClr val="accent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 name="直接连接符 42"/>
          <p:cNvCxnSpPr/>
          <p:nvPr/>
        </p:nvCxnSpPr>
        <p:spPr bwMode="auto">
          <a:xfrm>
            <a:off x="4352401" y="3578723"/>
            <a:ext cx="3123916" cy="618378"/>
          </a:xfrm>
          <a:prstGeom prst="line">
            <a:avLst/>
          </a:prstGeom>
          <a:noFill/>
          <a:ln w="19050" cap="flat" cmpd="sng" algn="ctr">
            <a:solidFill>
              <a:schemeClr val="accent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 name="直接连接符 43"/>
          <p:cNvCxnSpPr/>
          <p:nvPr/>
        </p:nvCxnSpPr>
        <p:spPr bwMode="auto">
          <a:xfrm>
            <a:off x="4351313" y="2442779"/>
            <a:ext cx="3106357" cy="2477539"/>
          </a:xfrm>
          <a:prstGeom prst="line">
            <a:avLst/>
          </a:prstGeom>
          <a:noFill/>
          <a:ln w="19050" cap="flat" cmpd="sng" algn="ctr">
            <a:solidFill>
              <a:srgbClr val="9933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 name="直接连接符 44"/>
          <p:cNvCxnSpPr/>
          <p:nvPr/>
        </p:nvCxnSpPr>
        <p:spPr bwMode="auto">
          <a:xfrm>
            <a:off x="4346907" y="2798027"/>
            <a:ext cx="3106357" cy="2477539"/>
          </a:xfrm>
          <a:prstGeom prst="line">
            <a:avLst/>
          </a:prstGeom>
          <a:noFill/>
          <a:ln w="19050" cap="flat" cmpd="sng" algn="ctr">
            <a:solidFill>
              <a:srgbClr val="9933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 name="直接连接符 45"/>
          <p:cNvCxnSpPr/>
          <p:nvPr/>
        </p:nvCxnSpPr>
        <p:spPr bwMode="auto">
          <a:xfrm>
            <a:off x="4340801" y="3577364"/>
            <a:ext cx="3106357" cy="2477539"/>
          </a:xfrm>
          <a:prstGeom prst="line">
            <a:avLst/>
          </a:prstGeom>
          <a:noFill/>
          <a:ln w="19050" cap="flat" cmpd="sng" algn="ctr">
            <a:solidFill>
              <a:srgbClr val="9933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47" name="图片 46"/>
          <p:cNvPicPr>
            <a:picLocks noChangeAspect="1"/>
          </p:cNvPicPr>
          <p:nvPr/>
        </p:nvPicPr>
        <p:blipFill>
          <a:blip r:embed="rId8"/>
          <a:stretch>
            <a:fillRect/>
          </a:stretch>
        </p:blipFill>
        <p:spPr>
          <a:xfrm>
            <a:off x="3056149" y="1234431"/>
            <a:ext cx="3694916" cy="304387"/>
          </a:xfrm>
          <a:prstGeom prst="rect">
            <a:avLst/>
          </a:prstGeom>
        </p:spPr>
      </p:pic>
      <p:sp>
        <p:nvSpPr>
          <p:cNvPr id="48" name="Rectangle 4"/>
          <p:cNvSpPr>
            <a:spLocks noChangeArrowheads="1"/>
          </p:cNvSpPr>
          <p:nvPr/>
        </p:nvSpPr>
        <p:spPr bwMode="auto">
          <a:xfrm>
            <a:off x="20134" y="1828850"/>
            <a:ext cx="1982510" cy="61555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000" b="1" dirty="0">
                <a:solidFill>
                  <a:srgbClr val="0000FF"/>
                </a:solidFill>
                <a:latin typeface="黑体" panose="02010609060101010101" pitchFamily="49" charset="-122"/>
                <a:ea typeface="黑体" panose="02010609060101010101" pitchFamily="49" charset="-122"/>
                <a:cs typeface="Arial" panose="020B0604020202020204" pitchFamily="34" charset="0"/>
              </a:rPr>
              <a:t>主存容量为</a:t>
            </a:r>
            <a:r>
              <a:rPr kumimoji="1" lang="en-US" altLang="zh-CN" sz="2000" b="1" dirty="0">
                <a:solidFill>
                  <a:srgbClr val="0000FF"/>
                </a:solidFill>
                <a:latin typeface="黑体" panose="02010609060101010101" pitchFamily="49" charset="-122"/>
                <a:ea typeface="黑体" panose="02010609060101010101" pitchFamily="49" charset="-122"/>
                <a:cs typeface="Arial" panose="020B0604020202020204" pitchFamily="34" charset="0"/>
              </a:rPr>
              <a:t>1MB:</a:t>
            </a:r>
            <a:br>
              <a:rPr kumimoji="1" lang="en-US" altLang="zh-CN" sz="2000" b="1" dirty="0">
                <a:solidFill>
                  <a:srgbClr val="0000FF"/>
                </a:solidFill>
                <a:latin typeface="黑体" panose="02010609060101010101" pitchFamily="49" charset="-122"/>
                <a:ea typeface="黑体" panose="02010609060101010101" pitchFamily="49" charset="-122"/>
                <a:cs typeface="Arial" panose="020B0604020202020204" pitchFamily="34" charset="0"/>
              </a:rPr>
            </a:br>
            <a:r>
              <a:rPr kumimoji="1" lang="en-US" altLang="zh-CN" sz="2000" b="1" dirty="0">
                <a:solidFill>
                  <a:srgbClr val="0000FF"/>
                </a:solidFill>
                <a:latin typeface="黑体" panose="02010609060101010101" pitchFamily="49" charset="-122"/>
                <a:ea typeface="黑体" panose="02010609060101010101" pitchFamily="49" charset="-122"/>
                <a:cs typeface="Arial" panose="020B0604020202020204" pitchFamily="34" charset="0"/>
              </a:rPr>
              <a:t>1MB=</a:t>
            </a:r>
            <a:r>
              <a:rPr kumimoji="1" lang="zh-CN" altLang="en-US" sz="2000" b="1" dirty="0">
                <a:solidFill>
                  <a:srgbClr val="0000FF"/>
                </a:solidFill>
                <a:latin typeface="黑体" panose="02010609060101010101" pitchFamily="49" charset="-122"/>
                <a:ea typeface="黑体" panose="02010609060101010101" pitchFamily="49" charset="-122"/>
                <a:cs typeface="Arial" panose="020B0604020202020204" pitchFamily="34" charset="0"/>
              </a:rPr>
              <a:t>2</a:t>
            </a:r>
            <a:r>
              <a:rPr kumimoji="1" lang="zh-CN" altLang="en-US" sz="2000" b="1" baseline="30000" dirty="0">
                <a:solidFill>
                  <a:srgbClr val="0000FF"/>
                </a:solidFill>
                <a:latin typeface="黑体" panose="02010609060101010101" pitchFamily="49" charset="-122"/>
                <a:ea typeface="黑体" panose="02010609060101010101" pitchFamily="49" charset="-122"/>
                <a:cs typeface="Arial" panose="020B0604020202020204" pitchFamily="34" charset="0"/>
              </a:rPr>
              <a:t>20</a:t>
            </a:r>
            <a:r>
              <a:rPr kumimoji="1" lang="en-US" altLang="zh-CN" sz="2000" b="1" dirty="0">
                <a:solidFill>
                  <a:srgbClr val="0000FF"/>
                </a:solidFill>
                <a:latin typeface="黑体" panose="02010609060101010101" pitchFamily="49" charset="-122"/>
                <a:ea typeface="黑体" panose="02010609060101010101" pitchFamily="49" charset="-122"/>
                <a:cs typeface="Arial" panose="020B0604020202020204" pitchFamily="34" charset="0"/>
              </a:rPr>
              <a:t>B =1024KB</a:t>
            </a:r>
            <a:endParaRPr kumimoji="1" lang="zh-CN" altLang="en-US" sz="2000" b="1" dirty="0">
              <a:solidFill>
                <a:srgbClr val="0000FF"/>
              </a:solidFill>
              <a:latin typeface="黑体" panose="02010609060101010101" pitchFamily="49" charset="-122"/>
              <a:ea typeface="黑体" panose="02010609060101010101" pitchFamily="49" charset="-122"/>
              <a:cs typeface="Arial" panose="020B0604020202020204" pitchFamily="34" charset="0"/>
            </a:endParaRPr>
          </a:p>
        </p:txBody>
      </p:sp>
      <p:sp>
        <p:nvSpPr>
          <p:cNvPr id="49" name="Rectangle 4"/>
          <p:cNvSpPr>
            <a:spLocks noChangeArrowheads="1"/>
          </p:cNvSpPr>
          <p:nvPr/>
        </p:nvSpPr>
        <p:spPr bwMode="auto">
          <a:xfrm>
            <a:off x="20133" y="2441247"/>
            <a:ext cx="1982511" cy="30777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000" b="1" dirty="0">
                <a:solidFill>
                  <a:srgbClr val="0000FF"/>
                </a:solidFill>
                <a:latin typeface="黑体" panose="02010609060101010101" pitchFamily="49" charset="-122"/>
                <a:ea typeface="黑体" panose="02010609060101010101" pitchFamily="49" charset="-122"/>
                <a:cs typeface="Arial" panose="020B0604020202020204" pitchFamily="34" charset="0"/>
              </a:rPr>
              <a:t>=</a:t>
            </a:r>
            <a:r>
              <a:rPr kumimoji="1" lang="en-US" altLang="zh-CN" sz="2000" b="1" dirty="0">
                <a:solidFill>
                  <a:srgbClr val="0000FF"/>
                </a:solidFill>
                <a:latin typeface="黑体" panose="02010609060101010101" pitchFamily="49" charset="-122"/>
                <a:ea typeface="黑体" panose="02010609060101010101" pitchFamily="49" charset="-122"/>
                <a:cs typeface="Arial" panose="020B0604020202020204" pitchFamily="34" charset="0"/>
              </a:rPr>
              <a:t>512B</a:t>
            </a:r>
            <a:r>
              <a:rPr kumimoji="1" lang="zh-CN" altLang="en-US" sz="2000" b="1" dirty="0">
                <a:solidFill>
                  <a:srgbClr val="0000FF"/>
                </a:solidFill>
                <a:latin typeface="黑体" panose="02010609060101010101" pitchFamily="49" charset="-122"/>
                <a:ea typeface="黑体" panose="02010609060101010101" pitchFamily="49" charset="-122"/>
                <a:cs typeface="Arial" panose="020B0604020202020204" pitchFamily="34" charset="0"/>
              </a:rPr>
              <a:t>/块</a:t>
            </a:r>
            <a:r>
              <a:rPr kumimoji="1" lang="en-US" altLang="zh-CN" sz="2000" b="1" dirty="0">
                <a:solidFill>
                  <a:srgbClr val="0000FF"/>
                </a:solidFill>
                <a:latin typeface="黑体" panose="02010609060101010101" pitchFamily="49" charset="-122"/>
                <a:ea typeface="黑体" panose="02010609060101010101" pitchFamily="49" charset="-122"/>
                <a:cs typeface="Arial" panose="020B0604020202020204" pitchFamily="34" charset="0"/>
              </a:rPr>
              <a:t>x</a:t>
            </a:r>
            <a:r>
              <a:rPr kumimoji="1" lang="zh-CN" altLang="en-US" sz="2000" b="1" dirty="0">
                <a:solidFill>
                  <a:srgbClr val="0000FF"/>
                </a:solidFill>
                <a:latin typeface="黑体" panose="02010609060101010101" pitchFamily="49" charset="-122"/>
                <a:ea typeface="黑体" panose="02010609060101010101" pitchFamily="49" charset="-122"/>
                <a:cs typeface="Arial" panose="020B0604020202020204" pitchFamily="34" charset="0"/>
              </a:rPr>
              <a:t>2048块</a:t>
            </a:r>
          </a:p>
        </p:txBody>
      </p:sp>
      <p:sp>
        <p:nvSpPr>
          <p:cNvPr id="50" name="Rectangle 4"/>
          <p:cNvSpPr>
            <a:spLocks noChangeArrowheads="1"/>
          </p:cNvSpPr>
          <p:nvPr/>
        </p:nvSpPr>
        <p:spPr bwMode="auto">
          <a:xfrm>
            <a:off x="20133" y="2736882"/>
            <a:ext cx="1741879" cy="31991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b="1" dirty="0">
                <a:solidFill>
                  <a:srgbClr val="0000FF"/>
                </a:solidFill>
                <a:latin typeface="黑体" panose="02010609060101010101" pitchFamily="49" charset="-122"/>
                <a:ea typeface="黑体" panose="02010609060101010101" pitchFamily="49" charset="-122"/>
                <a:cs typeface="Arial" panose="020B0604020202020204" pitchFamily="34" charset="0"/>
              </a:rPr>
              <a:t>=8KB/</a:t>
            </a:r>
            <a:r>
              <a:rPr kumimoji="1" lang="zh-CN" altLang="en-US" sz="2000" b="1" dirty="0">
                <a:solidFill>
                  <a:srgbClr val="0000FF"/>
                </a:solidFill>
                <a:latin typeface="黑体" panose="02010609060101010101" pitchFamily="49" charset="-122"/>
                <a:ea typeface="黑体" panose="02010609060101010101" pitchFamily="49" charset="-122"/>
                <a:cs typeface="Arial" panose="020B0604020202020204" pitchFamily="34" charset="0"/>
              </a:rPr>
              <a:t>群</a:t>
            </a:r>
            <a:r>
              <a:rPr kumimoji="1" lang="en-US" altLang="zh-CN" sz="2000" b="1" dirty="0">
                <a:solidFill>
                  <a:srgbClr val="0000FF"/>
                </a:solidFill>
                <a:latin typeface="黑体" panose="02010609060101010101" pitchFamily="49" charset="-122"/>
                <a:ea typeface="黑体" panose="02010609060101010101" pitchFamily="49" charset="-122"/>
                <a:cs typeface="Arial" panose="020B0604020202020204" pitchFamily="34" charset="0"/>
              </a:rPr>
              <a:t>x128</a:t>
            </a:r>
            <a:r>
              <a:rPr kumimoji="1" lang="zh-CN" altLang="en-US" sz="2000" b="1" dirty="0">
                <a:solidFill>
                  <a:srgbClr val="0000FF"/>
                </a:solidFill>
                <a:latin typeface="黑体" panose="02010609060101010101" pitchFamily="49" charset="-122"/>
                <a:ea typeface="黑体" panose="02010609060101010101" pitchFamily="49" charset="-122"/>
                <a:cs typeface="Arial" panose="020B0604020202020204" pitchFamily="34" charset="0"/>
              </a:rPr>
              <a:t>群</a:t>
            </a:r>
          </a:p>
        </p:txBody>
      </p:sp>
      <p:sp>
        <p:nvSpPr>
          <p:cNvPr id="51" name="文本框 50"/>
          <p:cNvSpPr txBox="1"/>
          <p:nvPr/>
        </p:nvSpPr>
        <p:spPr>
          <a:xfrm>
            <a:off x="3586395" y="2664599"/>
            <a:ext cx="720381" cy="307777"/>
          </a:xfrm>
          <a:prstGeom prst="rect">
            <a:avLst/>
          </a:prstGeom>
          <a:noFill/>
        </p:spPr>
        <p:txBody>
          <a:bodyPr wrap="square" rtlCol="0">
            <a:spAutoFit/>
          </a:bodyPr>
          <a:lstStyle/>
          <a:p>
            <a:r>
              <a:rPr lang="en-US" altLang="zh-CN" sz="1400" b="1" dirty="0">
                <a:solidFill>
                  <a:srgbClr val="FF0000"/>
                </a:solidFill>
                <a:latin typeface="+mj-ea"/>
                <a:ea typeface="+mj-ea"/>
              </a:rPr>
              <a:t>512B</a:t>
            </a:r>
            <a:endParaRPr lang="zh-CN" altLang="en-US" sz="1400" b="1" dirty="0">
              <a:solidFill>
                <a:srgbClr val="FF0000"/>
              </a:solidFill>
              <a:latin typeface="+mj-ea"/>
              <a:ea typeface="+mj-ea"/>
            </a:endParaRPr>
          </a:p>
        </p:txBody>
      </p:sp>
      <p:sp>
        <p:nvSpPr>
          <p:cNvPr id="52" name="文本框 51"/>
          <p:cNvSpPr txBox="1"/>
          <p:nvPr/>
        </p:nvSpPr>
        <p:spPr>
          <a:xfrm>
            <a:off x="3643408" y="3500932"/>
            <a:ext cx="720381" cy="307777"/>
          </a:xfrm>
          <a:prstGeom prst="rect">
            <a:avLst/>
          </a:prstGeom>
          <a:noFill/>
        </p:spPr>
        <p:txBody>
          <a:bodyPr wrap="square" rtlCol="0">
            <a:spAutoFit/>
          </a:bodyPr>
          <a:lstStyle/>
          <a:p>
            <a:r>
              <a:rPr lang="en-US" altLang="zh-CN" sz="1400" b="1" dirty="0">
                <a:solidFill>
                  <a:srgbClr val="FF0000"/>
                </a:solidFill>
                <a:latin typeface="+mj-ea"/>
                <a:ea typeface="+mj-ea"/>
              </a:rPr>
              <a:t>512B</a:t>
            </a:r>
            <a:endParaRPr lang="zh-CN" altLang="en-US" sz="1400" b="1" dirty="0">
              <a:solidFill>
                <a:srgbClr val="FF0000"/>
              </a:solidFill>
              <a:latin typeface="+mj-ea"/>
              <a:ea typeface="+mj-ea"/>
            </a:endParaRPr>
          </a:p>
        </p:txBody>
      </p:sp>
    </p:spTree>
    <p:extLst>
      <p:ext uri="{BB962C8B-B14F-4D97-AF65-F5344CB8AC3E}">
        <p14:creationId xmlns:p14="http://schemas.microsoft.com/office/powerpoint/2010/main" val="1537253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Effect transition="in" filter="wipe(down)">
                                      <p:cBhvr>
                                        <p:cTn id="7" dur="500"/>
                                        <p:tgtEl>
                                          <p:spTgt spid="1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7"/>
                                        </p:tgtEl>
                                        <p:attrNameLst>
                                          <p:attrName>style.visibility</p:attrName>
                                        </p:attrNameLst>
                                      </p:cBhvr>
                                      <p:to>
                                        <p:strVal val="visible"/>
                                      </p:to>
                                    </p:set>
                                    <p:animEffect transition="in" filter="wipe(down)">
                                      <p:cBhvr>
                                        <p:cTn id="12" dur="500"/>
                                        <p:tgtEl>
                                          <p:spTgt spid="47"/>
                                        </p:tgtEl>
                                      </p:cBhvr>
                                    </p:animEffect>
                                  </p:childTnLst>
                                </p:cTn>
                              </p:par>
                            </p:childTnLst>
                          </p:cTn>
                        </p:par>
                        <p:par>
                          <p:cTn id="13" fill="hold">
                            <p:stCondLst>
                              <p:cond delay="500"/>
                            </p:stCondLst>
                            <p:childTnLst>
                              <p:par>
                                <p:cTn id="14" presetID="22" presetClass="entr" presetSubtype="4"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down)">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1" fill="hold" grpId="0" nodeType="clickEffect">
                                  <p:stCondLst>
                                    <p:cond delay="0"/>
                                  </p:stCondLst>
                                  <p:childTnLst>
                                    <p:set>
                                      <p:cBhvr>
                                        <p:cTn id="20" dur="1" fill="hold">
                                          <p:stCondLst>
                                            <p:cond delay="0"/>
                                          </p:stCondLst>
                                        </p:cTn>
                                        <p:tgtEl>
                                          <p:spTgt spid="34"/>
                                        </p:tgtEl>
                                        <p:attrNameLst>
                                          <p:attrName>style.visibility</p:attrName>
                                        </p:attrNameLst>
                                      </p:cBhvr>
                                      <p:to>
                                        <p:strVal val="visible"/>
                                      </p:to>
                                    </p:set>
                                    <p:anim calcmode="lin" valueType="num">
                                      <p:cBhvr additive="base">
                                        <p:cTn id="21" dur="500" fill="hold"/>
                                        <p:tgtEl>
                                          <p:spTgt spid="34"/>
                                        </p:tgtEl>
                                        <p:attrNameLst>
                                          <p:attrName>ppt_x</p:attrName>
                                        </p:attrNameLst>
                                      </p:cBhvr>
                                      <p:tavLst>
                                        <p:tav tm="0">
                                          <p:val>
                                            <p:strVal val="#ppt_x"/>
                                          </p:val>
                                        </p:tav>
                                        <p:tav tm="100000">
                                          <p:val>
                                            <p:strVal val="#ppt_x"/>
                                          </p:val>
                                        </p:tav>
                                      </p:tavLst>
                                    </p:anim>
                                    <p:anim calcmode="lin" valueType="num">
                                      <p:cBhvr additive="base">
                                        <p:cTn id="22" dur="500" fill="hold"/>
                                        <p:tgtEl>
                                          <p:spTgt spid="34"/>
                                        </p:tgtEl>
                                        <p:attrNameLst>
                                          <p:attrName>ppt_y</p:attrName>
                                        </p:attrNameLst>
                                      </p:cBhvr>
                                      <p:tavLst>
                                        <p:tav tm="0">
                                          <p:val>
                                            <p:strVal val="0-#ppt_h/2"/>
                                          </p:val>
                                        </p:tav>
                                        <p:tav tm="100000">
                                          <p:val>
                                            <p:strVal val="#ppt_y"/>
                                          </p:val>
                                        </p:tav>
                                      </p:tavLst>
                                    </p:anim>
                                  </p:childTnLst>
                                </p:cTn>
                              </p:par>
                            </p:childTnLst>
                          </p:cTn>
                        </p:par>
                        <p:par>
                          <p:cTn id="23" fill="hold">
                            <p:stCondLst>
                              <p:cond delay="500"/>
                            </p:stCondLst>
                            <p:childTnLst>
                              <p:par>
                                <p:cTn id="24" presetID="2" presetClass="entr" presetSubtype="1" fill="hold" grpId="0" nodeType="afterEffect">
                                  <p:stCondLst>
                                    <p:cond delay="0"/>
                                  </p:stCondLst>
                                  <p:childTnLst>
                                    <p:set>
                                      <p:cBhvr>
                                        <p:cTn id="25" dur="1" fill="hold">
                                          <p:stCondLst>
                                            <p:cond delay="0"/>
                                          </p:stCondLst>
                                        </p:cTn>
                                        <p:tgtEl>
                                          <p:spTgt spid="51"/>
                                        </p:tgtEl>
                                        <p:attrNameLst>
                                          <p:attrName>style.visibility</p:attrName>
                                        </p:attrNameLst>
                                      </p:cBhvr>
                                      <p:to>
                                        <p:strVal val="visible"/>
                                      </p:to>
                                    </p:set>
                                    <p:anim calcmode="lin" valueType="num">
                                      <p:cBhvr additive="base">
                                        <p:cTn id="26" dur="500" fill="hold"/>
                                        <p:tgtEl>
                                          <p:spTgt spid="51"/>
                                        </p:tgtEl>
                                        <p:attrNameLst>
                                          <p:attrName>ppt_x</p:attrName>
                                        </p:attrNameLst>
                                      </p:cBhvr>
                                      <p:tavLst>
                                        <p:tav tm="0">
                                          <p:val>
                                            <p:strVal val="#ppt_x"/>
                                          </p:val>
                                        </p:tav>
                                        <p:tav tm="100000">
                                          <p:val>
                                            <p:strVal val="#ppt_x"/>
                                          </p:val>
                                        </p:tav>
                                      </p:tavLst>
                                    </p:anim>
                                    <p:anim calcmode="lin" valueType="num">
                                      <p:cBhvr additive="base">
                                        <p:cTn id="27" dur="500" fill="hold"/>
                                        <p:tgtEl>
                                          <p:spTgt spid="51"/>
                                        </p:tgtEl>
                                        <p:attrNameLst>
                                          <p:attrName>ppt_y</p:attrName>
                                        </p:attrNameLst>
                                      </p:cBhvr>
                                      <p:tavLst>
                                        <p:tav tm="0">
                                          <p:val>
                                            <p:strVal val="0-#ppt_h/2"/>
                                          </p:val>
                                        </p:tav>
                                        <p:tav tm="100000">
                                          <p:val>
                                            <p:strVal val="#ppt_y"/>
                                          </p:val>
                                        </p:tav>
                                      </p:tavLst>
                                    </p:anim>
                                  </p:childTnLst>
                                </p:cTn>
                              </p:par>
                            </p:childTnLst>
                          </p:cTn>
                        </p:par>
                        <p:par>
                          <p:cTn id="28" fill="hold">
                            <p:stCondLst>
                              <p:cond delay="1000"/>
                            </p:stCondLst>
                            <p:childTnLst>
                              <p:par>
                                <p:cTn id="29" presetID="2" presetClass="entr" presetSubtype="1" fill="hold" grpId="0" nodeType="afterEffect">
                                  <p:stCondLst>
                                    <p:cond delay="0"/>
                                  </p:stCondLst>
                                  <p:childTnLst>
                                    <p:set>
                                      <p:cBhvr>
                                        <p:cTn id="30" dur="1" fill="hold">
                                          <p:stCondLst>
                                            <p:cond delay="0"/>
                                          </p:stCondLst>
                                        </p:cTn>
                                        <p:tgtEl>
                                          <p:spTgt spid="52"/>
                                        </p:tgtEl>
                                        <p:attrNameLst>
                                          <p:attrName>style.visibility</p:attrName>
                                        </p:attrNameLst>
                                      </p:cBhvr>
                                      <p:to>
                                        <p:strVal val="visible"/>
                                      </p:to>
                                    </p:set>
                                    <p:anim calcmode="lin" valueType="num">
                                      <p:cBhvr additive="base">
                                        <p:cTn id="31" dur="500" fill="hold"/>
                                        <p:tgtEl>
                                          <p:spTgt spid="52"/>
                                        </p:tgtEl>
                                        <p:attrNameLst>
                                          <p:attrName>ppt_x</p:attrName>
                                        </p:attrNameLst>
                                      </p:cBhvr>
                                      <p:tavLst>
                                        <p:tav tm="0">
                                          <p:val>
                                            <p:strVal val="#ppt_x"/>
                                          </p:val>
                                        </p:tav>
                                        <p:tav tm="100000">
                                          <p:val>
                                            <p:strVal val="#ppt_x"/>
                                          </p:val>
                                        </p:tav>
                                      </p:tavLst>
                                    </p:anim>
                                    <p:anim calcmode="lin" valueType="num">
                                      <p:cBhvr additive="base">
                                        <p:cTn id="32" dur="500" fill="hold"/>
                                        <p:tgtEl>
                                          <p:spTgt spid="52"/>
                                        </p:tgtEl>
                                        <p:attrNameLst>
                                          <p:attrName>ppt_y</p:attrName>
                                        </p:attrNameLst>
                                      </p:cBhvr>
                                      <p:tavLst>
                                        <p:tav tm="0">
                                          <p:val>
                                            <p:strVal val="0-#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6">
                                            <p:txEl>
                                              <p:pRg st="0" end="0"/>
                                            </p:txEl>
                                          </p:spTgt>
                                        </p:tgtEl>
                                        <p:attrNameLst>
                                          <p:attrName>style.visibility</p:attrName>
                                        </p:attrNameLst>
                                      </p:cBhvr>
                                      <p:to>
                                        <p:strVal val="visible"/>
                                      </p:to>
                                    </p:set>
                                    <p:animEffect transition="in" filter="wipe(down)">
                                      <p:cBhvr>
                                        <p:cTn id="37" dur="500"/>
                                        <p:tgtEl>
                                          <p:spTgt spid="6">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wipe(up)">
                                      <p:cBhvr>
                                        <p:cTn id="42" dur="500"/>
                                        <p:tgtEl>
                                          <p:spTgt spid="3"/>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48"/>
                                        </p:tgtEl>
                                        <p:attrNameLst>
                                          <p:attrName>style.visibility</p:attrName>
                                        </p:attrNameLst>
                                      </p:cBhvr>
                                      <p:to>
                                        <p:strVal val="visible"/>
                                      </p:to>
                                    </p:set>
                                    <p:animEffect transition="in" filter="wipe(down)">
                                      <p:cBhvr>
                                        <p:cTn id="47" dur="500"/>
                                        <p:tgtEl>
                                          <p:spTgt spid="48"/>
                                        </p:tgtEl>
                                      </p:cBhvr>
                                    </p:animEffect>
                                  </p:childTnLst>
                                </p:cTn>
                              </p:par>
                            </p:childTnLst>
                          </p:cTn>
                        </p:par>
                        <p:par>
                          <p:cTn id="48" fill="hold">
                            <p:stCondLst>
                              <p:cond delay="500"/>
                            </p:stCondLst>
                            <p:childTnLst>
                              <p:par>
                                <p:cTn id="49" presetID="22" presetClass="entr" presetSubtype="4" fill="hold" grpId="0" nodeType="afterEffect">
                                  <p:stCondLst>
                                    <p:cond delay="0"/>
                                  </p:stCondLst>
                                  <p:childTnLst>
                                    <p:set>
                                      <p:cBhvr>
                                        <p:cTn id="50" dur="1" fill="hold">
                                          <p:stCondLst>
                                            <p:cond delay="0"/>
                                          </p:stCondLst>
                                        </p:cTn>
                                        <p:tgtEl>
                                          <p:spTgt spid="49"/>
                                        </p:tgtEl>
                                        <p:attrNameLst>
                                          <p:attrName>style.visibility</p:attrName>
                                        </p:attrNameLst>
                                      </p:cBhvr>
                                      <p:to>
                                        <p:strVal val="visible"/>
                                      </p:to>
                                    </p:set>
                                    <p:animEffect transition="in" filter="wipe(down)">
                                      <p:cBhvr>
                                        <p:cTn id="51" dur="500"/>
                                        <p:tgtEl>
                                          <p:spTgt spid="49"/>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1" fill="hold" nodeType="clickEffect">
                                  <p:stCondLst>
                                    <p:cond delay="0"/>
                                  </p:stCondLst>
                                  <p:childTnLst>
                                    <p:set>
                                      <p:cBhvr>
                                        <p:cTn id="55" dur="1" fill="hold">
                                          <p:stCondLst>
                                            <p:cond delay="0"/>
                                          </p:stCondLst>
                                        </p:cTn>
                                        <p:tgtEl>
                                          <p:spTgt spid="4"/>
                                        </p:tgtEl>
                                        <p:attrNameLst>
                                          <p:attrName>style.visibility</p:attrName>
                                        </p:attrNameLst>
                                      </p:cBhvr>
                                      <p:to>
                                        <p:strVal val="visible"/>
                                      </p:to>
                                    </p:set>
                                    <p:animEffect transition="in" filter="wipe(up)">
                                      <p:cBhvr>
                                        <p:cTn id="56" dur="500"/>
                                        <p:tgtEl>
                                          <p:spTgt spid="4"/>
                                        </p:tgtEl>
                                      </p:cBhvr>
                                    </p:animEffect>
                                  </p:childTnLst>
                                </p:cTn>
                              </p:par>
                            </p:childTnLst>
                          </p:cTn>
                        </p:par>
                        <p:par>
                          <p:cTn id="57" fill="hold">
                            <p:stCondLst>
                              <p:cond delay="500"/>
                            </p:stCondLst>
                            <p:childTnLst>
                              <p:par>
                                <p:cTn id="58" presetID="2" presetClass="entr" presetSubtype="1" fill="hold" grpId="0" nodeType="afterEffect">
                                  <p:stCondLst>
                                    <p:cond delay="0"/>
                                  </p:stCondLst>
                                  <p:childTnLst>
                                    <p:set>
                                      <p:cBhvr>
                                        <p:cTn id="59" dur="1" fill="hold">
                                          <p:stCondLst>
                                            <p:cond delay="0"/>
                                          </p:stCondLst>
                                        </p:cTn>
                                        <p:tgtEl>
                                          <p:spTgt spid="35"/>
                                        </p:tgtEl>
                                        <p:attrNameLst>
                                          <p:attrName>style.visibility</p:attrName>
                                        </p:attrNameLst>
                                      </p:cBhvr>
                                      <p:to>
                                        <p:strVal val="visible"/>
                                      </p:to>
                                    </p:set>
                                    <p:anim calcmode="lin" valueType="num">
                                      <p:cBhvr additive="base">
                                        <p:cTn id="60" dur="500" fill="hold"/>
                                        <p:tgtEl>
                                          <p:spTgt spid="35"/>
                                        </p:tgtEl>
                                        <p:attrNameLst>
                                          <p:attrName>ppt_x</p:attrName>
                                        </p:attrNameLst>
                                      </p:cBhvr>
                                      <p:tavLst>
                                        <p:tav tm="0">
                                          <p:val>
                                            <p:strVal val="#ppt_x"/>
                                          </p:val>
                                        </p:tav>
                                        <p:tav tm="100000">
                                          <p:val>
                                            <p:strVal val="#ppt_x"/>
                                          </p:val>
                                        </p:tav>
                                      </p:tavLst>
                                    </p:anim>
                                    <p:anim calcmode="lin" valueType="num">
                                      <p:cBhvr additive="base">
                                        <p:cTn id="61" dur="500" fill="hold"/>
                                        <p:tgtEl>
                                          <p:spTgt spid="35"/>
                                        </p:tgtEl>
                                        <p:attrNameLst>
                                          <p:attrName>ppt_y</p:attrName>
                                        </p:attrNameLst>
                                      </p:cBhvr>
                                      <p:tavLst>
                                        <p:tav tm="0">
                                          <p:val>
                                            <p:strVal val="0-#ppt_h/2"/>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2" presetClass="entr" presetSubtype="4" fill="hold" grpId="0" nodeType="clickEffect">
                                  <p:stCondLst>
                                    <p:cond delay="0"/>
                                  </p:stCondLst>
                                  <p:childTnLst>
                                    <p:set>
                                      <p:cBhvr>
                                        <p:cTn id="65" dur="1" fill="hold">
                                          <p:stCondLst>
                                            <p:cond delay="0"/>
                                          </p:stCondLst>
                                        </p:cTn>
                                        <p:tgtEl>
                                          <p:spTgt spid="50"/>
                                        </p:tgtEl>
                                        <p:attrNameLst>
                                          <p:attrName>style.visibility</p:attrName>
                                        </p:attrNameLst>
                                      </p:cBhvr>
                                      <p:to>
                                        <p:strVal val="visible"/>
                                      </p:to>
                                    </p:set>
                                    <p:animEffect transition="in" filter="wipe(down)">
                                      <p:cBhvr>
                                        <p:cTn id="66" dur="500"/>
                                        <p:tgtEl>
                                          <p:spTgt spid="50"/>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1" fill="hold" nodeType="clickEffect">
                                  <p:stCondLst>
                                    <p:cond delay="0"/>
                                  </p:stCondLst>
                                  <p:childTnLst>
                                    <p:set>
                                      <p:cBhvr>
                                        <p:cTn id="70" dur="1" fill="hold">
                                          <p:stCondLst>
                                            <p:cond delay="0"/>
                                          </p:stCondLst>
                                        </p:cTn>
                                        <p:tgtEl>
                                          <p:spTgt spid="37"/>
                                        </p:tgtEl>
                                        <p:attrNameLst>
                                          <p:attrName>style.visibility</p:attrName>
                                        </p:attrNameLst>
                                      </p:cBhvr>
                                      <p:to>
                                        <p:strVal val="visible"/>
                                      </p:to>
                                    </p:set>
                                    <p:animEffect transition="in" filter="wipe(up)">
                                      <p:cBhvr>
                                        <p:cTn id="71" dur="500"/>
                                        <p:tgtEl>
                                          <p:spTgt spid="37"/>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2" fill="hold" nodeType="clickEffect">
                                  <p:stCondLst>
                                    <p:cond delay="0"/>
                                  </p:stCondLst>
                                  <p:childTnLst>
                                    <p:set>
                                      <p:cBhvr>
                                        <p:cTn id="75" dur="1" fill="hold">
                                          <p:stCondLst>
                                            <p:cond delay="0"/>
                                          </p:stCondLst>
                                        </p:cTn>
                                        <p:tgtEl>
                                          <p:spTgt spid="38"/>
                                        </p:tgtEl>
                                        <p:attrNameLst>
                                          <p:attrName>style.visibility</p:attrName>
                                        </p:attrNameLst>
                                      </p:cBhvr>
                                      <p:to>
                                        <p:strVal val="visible"/>
                                      </p:to>
                                    </p:set>
                                    <p:animEffect transition="in" filter="wipe(right)">
                                      <p:cBhvr>
                                        <p:cTn id="76" dur="500"/>
                                        <p:tgtEl>
                                          <p:spTgt spid="38"/>
                                        </p:tgtEl>
                                      </p:cBhvr>
                                    </p:animEffect>
                                  </p:childTnLst>
                                </p:cTn>
                              </p:par>
                            </p:childTnLst>
                          </p:cTn>
                        </p:par>
                        <p:par>
                          <p:cTn id="77" fill="hold">
                            <p:stCondLst>
                              <p:cond delay="500"/>
                            </p:stCondLst>
                            <p:childTnLst>
                              <p:par>
                                <p:cTn id="78" presetID="22" presetClass="entr" presetSubtype="2" fill="hold" nodeType="afterEffect">
                                  <p:stCondLst>
                                    <p:cond delay="0"/>
                                  </p:stCondLst>
                                  <p:childTnLst>
                                    <p:set>
                                      <p:cBhvr>
                                        <p:cTn id="79" dur="1" fill="hold">
                                          <p:stCondLst>
                                            <p:cond delay="0"/>
                                          </p:stCondLst>
                                        </p:cTn>
                                        <p:tgtEl>
                                          <p:spTgt spid="39"/>
                                        </p:tgtEl>
                                        <p:attrNameLst>
                                          <p:attrName>style.visibility</p:attrName>
                                        </p:attrNameLst>
                                      </p:cBhvr>
                                      <p:to>
                                        <p:strVal val="visible"/>
                                      </p:to>
                                    </p:set>
                                    <p:animEffect transition="in" filter="wipe(right)">
                                      <p:cBhvr>
                                        <p:cTn id="80" dur="500"/>
                                        <p:tgtEl>
                                          <p:spTgt spid="39"/>
                                        </p:tgtEl>
                                      </p:cBhvr>
                                    </p:animEffect>
                                  </p:childTnLst>
                                </p:cTn>
                              </p:par>
                            </p:childTnLst>
                          </p:cTn>
                        </p:par>
                        <p:par>
                          <p:cTn id="81" fill="hold">
                            <p:stCondLst>
                              <p:cond delay="1000"/>
                            </p:stCondLst>
                            <p:childTnLst>
                              <p:par>
                                <p:cTn id="82" presetID="22" presetClass="entr" presetSubtype="2" fill="hold" nodeType="afterEffect">
                                  <p:stCondLst>
                                    <p:cond delay="0"/>
                                  </p:stCondLst>
                                  <p:childTnLst>
                                    <p:set>
                                      <p:cBhvr>
                                        <p:cTn id="83" dur="1" fill="hold">
                                          <p:stCondLst>
                                            <p:cond delay="0"/>
                                          </p:stCondLst>
                                        </p:cTn>
                                        <p:tgtEl>
                                          <p:spTgt spid="40"/>
                                        </p:tgtEl>
                                        <p:attrNameLst>
                                          <p:attrName>style.visibility</p:attrName>
                                        </p:attrNameLst>
                                      </p:cBhvr>
                                      <p:to>
                                        <p:strVal val="visible"/>
                                      </p:to>
                                    </p:set>
                                    <p:animEffect transition="in" filter="wipe(right)">
                                      <p:cBhvr>
                                        <p:cTn id="84" dur="500"/>
                                        <p:tgtEl>
                                          <p:spTgt spid="40"/>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4" fill="hold" nodeType="clickEffect">
                                  <p:stCondLst>
                                    <p:cond delay="0"/>
                                  </p:stCondLst>
                                  <p:childTnLst>
                                    <p:set>
                                      <p:cBhvr>
                                        <p:cTn id="88" dur="1" fill="hold">
                                          <p:stCondLst>
                                            <p:cond delay="0"/>
                                          </p:stCondLst>
                                        </p:cTn>
                                        <p:tgtEl>
                                          <p:spTgt spid="41"/>
                                        </p:tgtEl>
                                        <p:attrNameLst>
                                          <p:attrName>style.visibility</p:attrName>
                                        </p:attrNameLst>
                                      </p:cBhvr>
                                      <p:to>
                                        <p:strVal val="visible"/>
                                      </p:to>
                                    </p:set>
                                    <p:animEffect transition="in" filter="wipe(down)">
                                      <p:cBhvr>
                                        <p:cTn id="89" dur="500"/>
                                        <p:tgtEl>
                                          <p:spTgt spid="41"/>
                                        </p:tgtEl>
                                      </p:cBhvr>
                                    </p:animEffect>
                                  </p:childTnLst>
                                </p:cTn>
                              </p:par>
                            </p:childTnLst>
                          </p:cTn>
                        </p:par>
                        <p:par>
                          <p:cTn id="90" fill="hold">
                            <p:stCondLst>
                              <p:cond delay="500"/>
                            </p:stCondLst>
                            <p:childTnLst>
                              <p:par>
                                <p:cTn id="91" presetID="22" presetClass="entr" presetSubtype="4" fill="hold" nodeType="afterEffect">
                                  <p:stCondLst>
                                    <p:cond delay="0"/>
                                  </p:stCondLst>
                                  <p:childTnLst>
                                    <p:set>
                                      <p:cBhvr>
                                        <p:cTn id="92" dur="1" fill="hold">
                                          <p:stCondLst>
                                            <p:cond delay="0"/>
                                          </p:stCondLst>
                                        </p:cTn>
                                        <p:tgtEl>
                                          <p:spTgt spid="42"/>
                                        </p:tgtEl>
                                        <p:attrNameLst>
                                          <p:attrName>style.visibility</p:attrName>
                                        </p:attrNameLst>
                                      </p:cBhvr>
                                      <p:to>
                                        <p:strVal val="visible"/>
                                      </p:to>
                                    </p:set>
                                    <p:animEffect transition="in" filter="wipe(down)">
                                      <p:cBhvr>
                                        <p:cTn id="93" dur="500"/>
                                        <p:tgtEl>
                                          <p:spTgt spid="42"/>
                                        </p:tgtEl>
                                      </p:cBhvr>
                                    </p:animEffect>
                                  </p:childTnLst>
                                </p:cTn>
                              </p:par>
                            </p:childTnLst>
                          </p:cTn>
                        </p:par>
                        <p:par>
                          <p:cTn id="94" fill="hold">
                            <p:stCondLst>
                              <p:cond delay="1000"/>
                            </p:stCondLst>
                            <p:childTnLst>
                              <p:par>
                                <p:cTn id="95" presetID="22" presetClass="entr" presetSubtype="4" fill="hold" nodeType="afterEffect">
                                  <p:stCondLst>
                                    <p:cond delay="0"/>
                                  </p:stCondLst>
                                  <p:childTnLst>
                                    <p:set>
                                      <p:cBhvr>
                                        <p:cTn id="96" dur="1" fill="hold">
                                          <p:stCondLst>
                                            <p:cond delay="0"/>
                                          </p:stCondLst>
                                        </p:cTn>
                                        <p:tgtEl>
                                          <p:spTgt spid="43"/>
                                        </p:tgtEl>
                                        <p:attrNameLst>
                                          <p:attrName>style.visibility</p:attrName>
                                        </p:attrNameLst>
                                      </p:cBhvr>
                                      <p:to>
                                        <p:strVal val="visible"/>
                                      </p:to>
                                    </p:set>
                                    <p:animEffect transition="in" filter="wipe(down)">
                                      <p:cBhvr>
                                        <p:cTn id="97" dur="500"/>
                                        <p:tgtEl>
                                          <p:spTgt spid="43"/>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4" fill="hold" nodeType="clickEffect">
                                  <p:stCondLst>
                                    <p:cond delay="0"/>
                                  </p:stCondLst>
                                  <p:childTnLst>
                                    <p:set>
                                      <p:cBhvr>
                                        <p:cTn id="101" dur="1" fill="hold">
                                          <p:stCondLst>
                                            <p:cond delay="0"/>
                                          </p:stCondLst>
                                        </p:cTn>
                                        <p:tgtEl>
                                          <p:spTgt spid="44"/>
                                        </p:tgtEl>
                                        <p:attrNameLst>
                                          <p:attrName>style.visibility</p:attrName>
                                        </p:attrNameLst>
                                      </p:cBhvr>
                                      <p:to>
                                        <p:strVal val="visible"/>
                                      </p:to>
                                    </p:set>
                                    <p:animEffect transition="in" filter="wipe(down)">
                                      <p:cBhvr>
                                        <p:cTn id="102" dur="500"/>
                                        <p:tgtEl>
                                          <p:spTgt spid="44"/>
                                        </p:tgtEl>
                                      </p:cBhvr>
                                    </p:animEffect>
                                  </p:childTnLst>
                                </p:cTn>
                              </p:par>
                            </p:childTnLst>
                          </p:cTn>
                        </p:par>
                        <p:par>
                          <p:cTn id="103" fill="hold">
                            <p:stCondLst>
                              <p:cond delay="500"/>
                            </p:stCondLst>
                            <p:childTnLst>
                              <p:par>
                                <p:cTn id="104" presetID="22" presetClass="entr" presetSubtype="4" fill="hold" nodeType="afterEffect">
                                  <p:stCondLst>
                                    <p:cond delay="0"/>
                                  </p:stCondLst>
                                  <p:childTnLst>
                                    <p:set>
                                      <p:cBhvr>
                                        <p:cTn id="105" dur="1" fill="hold">
                                          <p:stCondLst>
                                            <p:cond delay="0"/>
                                          </p:stCondLst>
                                        </p:cTn>
                                        <p:tgtEl>
                                          <p:spTgt spid="45"/>
                                        </p:tgtEl>
                                        <p:attrNameLst>
                                          <p:attrName>style.visibility</p:attrName>
                                        </p:attrNameLst>
                                      </p:cBhvr>
                                      <p:to>
                                        <p:strVal val="visible"/>
                                      </p:to>
                                    </p:set>
                                    <p:animEffect transition="in" filter="wipe(down)">
                                      <p:cBhvr>
                                        <p:cTn id="106" dur="500"/>
                                        <p:tgtEl>
                                          <p:spTgt spid="45"/>
                                        </p:tgtEl>
                                      </p:cBhvr>
                                    </p:animEffect>
                                  </p:childTnLst>
                                </p:cTn>
                              </p:par>
                            </p:childTnLst>
                          </p:cTn>
                        </p:par>
                        <p:par>
                          <p:cTn id="107" fill="hold">
                            <p:stCondLst>
                              <p:cond delay="1000"/>
                            </p:stCondLst>
                            <p:childTnLst>
                              <p:par>
                                <p:cTn id="108" presetID="22" presetClass="entr" presetSubtype="4" fill="hold" nodeType="afterEffect">
                                  <p:stCondLst>
                                    <p:cond delay="0"/>
                                  </p:stCondLst>
                                  <p:childTnLst>
                                    <p:set>
                                      <p:cBhvr>
                                        <p:cTn id="109" dur="1" fill="hold">
                                          <p:stCondLst>
                                            <p:cond delay="0"/>
                                          </p:stCondLst>
                                        </p:cTn>
                                        <p:tgtEl>
                                          <p:spTgt spid="46"/>
                                        </p:tgtEl>
                                        <p:attrNameLst>
                                          <p:attrName>style.visibility</p:attrName>
                                        </p:attrNameLst>
                                      </p:cBhvr>
                                      <p:to>
                                        <p:strVal val="visible"/>
                                      </p:to>
                                    </p:set>
                                    <p:animEffect transition="in" filter="wipe(down)">
                                      <p:cBhvr>
                                        <p:cTn id="110" dur="500"/>
                                        <p:tgtEl>
                                          <p:spTgt spid="46"/>
                                        </p:tgtEl>
                                      </p:cBhvr>
                                    </p:animEffect>
                                  </p:childTnLst>
                                </p:cTn>
                              </p:par>
                            </p:childTnLst>
                          </p:cTn>
                        </p:par>
                      </p:childTnLst>
                    </p:cTn>
                  </p:par>
                  <p:par>
                    <p:cTn id="111" fill="hold">
                      <p:stCondLst>
                        <p:cond delay="indefinite"/>
                      </p:stCondLst>
                      <p:childTnLst>
                        <p:par>
                          <p:cTn id="112" fill="hold">
                            <p:stCondLst>
                              <p:cond delay="0"/>
                            </p:stCondLst>
                            <p:childTnLst>
                              <p:par>
                                <p:cTn id="113" presetID="22" presetClass="entr" presetSubtype="4" fill="hold" grpId="0" nodeType="clickEffect">
                                  <p:stCondLst>
                                    <p:cond delay="0"/>
                                  </p:stCondLst>
                                  <p:childTnLst>
                                    <p:set>
                                      <p:cBhvr>
                                        <p:cTn id="114" dur="1" fill="hold">
                                          <p:stCondLst>
                                            <p:cond delay="0"/>
                                          </p:stCondLst>
                                        </p:cTn>
                                        <p:tgtEl>
                                          <p:spTgt spid="17"/>
                                        </p:tgtEl>
                                        <p:attrNameLst>
                                          <p:attrName>style.visibility</p:attrName>
                                        </p:attrNameLst>
                                      </p:cBhvr>
                                      <p:to>
                                        <p:strVal val="visible"/>
                                      </p:to>
                                    </p:set>
                                    <p:animEffect transition="in" filter="wipe(down)">
                                      <p:cBhvr>
                                        <p:cTn id="115" dur="500"/>
                                        <p:tgtEl>
                                          <p:spTgt spid="17"/>
                                        </p:tgtEl>
                                      </p:cBhvr>
                                    </p:animEffect>
                                  </p:childTnLst>
                                </p:cTn>
                              </p:par>
                            </p:childTnLst>
                          </p:cTn>
                        </p:par>
                        <p:par>
                          <p:cTn id="116" fill="hold">
                            <p:stCondLst>
                              <p:cond delay="500"/>
                            </p:stCondLst>
                            <p:childTnLst>
                              <p:par>
                                <p:cTn id="117" presetID="22" presetClass="entr" presetSubtype="4" fill="hold" nodeType="afterEffect">
                                  <p:stCondLst>
                                    <p:cond delay="0"/>
                                  </p:stCondLst>
                                  <p:childTnLst>
                                    <p:set>
                                      <p:cBhvr>
                                        <p:cTn id="118" dur="1" fill="hold">
                                          <p:stCondLst>
                                            <p:cond delay="0"/>
                                          </p:stCondLst>
                                        </p:cTn>
                                        <p:tgtEl>
                                          <p:spTgt spid="19"/>
                                        </p:tgtEl>
                                        <p:attrNameLst>
                                          <p:attrName>style.visibility</p:attrName>
                                        </p:attrNameLst>
                                      </p:cBhvr>
                                      <p:to>
                                        <p:strVal val="visible"/>
                                      </p:to>
                                    </p:set>
                                    <p:animEffect transition="in" filter="wipe(down)">
                                      <p:cBhvr>
                                        <p:cTn id="119" dur="500"/>
                                        <p:tgtEl>
                                          <p:spTgt spid="19"/>
                                        </p:tgtEl>
                                      </p:cBhvr>
                                    </p:animEffect>
                                  </p:childTnLst>
                                </p:cTn>
                              </p:par>
                            </p:childTnLst>
                          </p:cTn>
                        </p:par>
                        <p:par>
                          <p:cTn id="120" fill="hold">
                            <p:stCondLst>
                              <p:cond delay="1000"/>
                            </p:stCondLst>
                            <p:childTnLst>
                              <p:par>
                                <p:cTn id="121" presetID="22" presetClass="entr" presetSubtype="4" fill="hold" grpId="0" nodeType="afterEffect">
                                  <p:stCondLst>
                                    <p:cond delay="0"/>
                                  </p:stCondLst>
                                  <p:childTnLst>
                                    <p:set>
                                      <p:cBhvr>
                                        <p:cTn id="122" dur="1" fill="hold">
                                          <p:stCondLst>
                                            <p:cond delay="0"/>
                                          </p:stCondLst>
                                        </p:cTn>
                                        <p:tgtEl>
                                          <p:spTgt spid="25"/>
                                        </p:tgtEl>
                                        <p:attrNameLst>
                                          <p:attrName>style.visibility</p:attrName>
                                        </p:attrNameLst>
                                      </p:cBhvr>
                                      <p:to>
                                        <p:strVal val="visible"/>
                                      </p:to>
                                    </p:set>
                                    <p:animEffect transition="in" filter="wipe(down)">
                                      <p:cBhvr>
                                        <p:cTn id="123" dur="500"/>
                                        <p:tgtEl>
                                          <p:spTgt spid="25"/>
                                        </p:tgtEl>
                                      </p:cBhvr>
                                    </p:animEffect>
                                  </p:childTnLst>
                                </p:cTn>
                              </p:par>
                              <p:par>
                                <p:cTn id="124" presetID="22" presetClass="entr" presetSubtype="4" fill="hold" grpId="0" nodeType="withEffect">
                                  <p:stCondLst>
                                    <p:cond delay="0"/>
                                  </p:stCondLst>
                                  <p:childTnLst>
                                    <p:set>
                                      <p:cBhvr>
                                        <p:cTn id="125" dur="1" fill="hold">
                                          <p:stCondLst>
                                            <p:cond delay="0"/>
                                          </p:stCondLst>
                                        </p:cTn>
                                        <p:tgtEl>
                                          <p:spTgt spid="26"/>
                                        </p:tgtEl>
                                        <p:attrNameLst>
                                          <p:attrName>style.visibility</p:attrName>
                                        </p:attrNameLst>
                                      </p:cBhvr>
                                      <p:to>
                                        <p:strVal val="visible"/>
                                      </p:to>
                                    </p:set>
                                    <p:animEffect transition="in" filter="wipe(down)">
                                      <p:cBhvr>
                                        <p:cTn id="126" dur="500"/>
                                        <p:tgtEl>
                                          <p:spTgt spid="26"/>
                                        </p:tgtEl>
                                      </p:cBhvr>
                                    </p:animEffect>
                                  </p:childTnLst>
                                </p:cTn>
                              </p:par>
                            </p:childTnLst>
                          </p:cTn>
                        </p:par>
                      </p:childTnLst>
                    </p:cTn>
                  </p:par>
                  <p:par>
                    <p:cTn id="127" fill="hold">
                      <p:stCondLst>
                        <p:cond delay="indefinite"/>
                      </p:stCondLst>
                      <p:childTnLst>
                        <p:par>
                          <p:cTn id="128" fill="hold">
                            <p:stCondLst>
                              <p:cond delay="0"/>
                            </p:stCondLst>
                            <p:childTnLst>
                              <p:par>
                                <p:cTn id="129" presetID="22" presetClass="entr" presetSubtype="4" fill="hold" nodeType="clickEffect">
                                  <p:stCondLst>
                                    <p:cond delay="0"/>
                                  </p:stCondLst>
                                  <p:childTnLst>
                                    <p:set>
                                      <p:cBhvr>
                                        <p:cTn id="130" dur="1" fill="hold">
                                          <p:stCondLst>
                                            <p:cond delay="0"/>
                                          </p:stCondLst>
                                        </p:cTn>
                                        <p:tgtEl>
                                          <p:spTgt spid="28"/>
                                        </p:tgtEl>
                                        <p:attrNameLst>
                                          <p:attrName>style.visibility</p:attrName>
                                        </p:attrNameLst>
                                      </p:cBhvr>
                                      <p:to>
                                        <p:strVal val="visible"/>
                                      </p:to>
                                    </p:set>
                                    <p:animEffect transition="in" filter="wipe(down)">
                                      <p:cBhvr>
                                        <p:cTn id="131" dur="500"/>
                                        <p:tgtEl>
                                          <p:spTgt spid="28"/>
                                        </p:tgtEl>
                                      </p:cBhvr>
                                    </p:animEffect>
                                  </p:childTnLst>
                                </p:cTn>
                              </p:par>
                            </p:childTnLst>
                          </p:cTn>
                        </p:par>
                        <p:par>
                          <p:cTn id="132" fill="hold">
                            <p:stCondLst>
                              <p:cond delay="500"/>
                            </p:stCondLst>
                            <p:childTnLst>
                              <p:par>
                                <p:cTn id="133" presetID="22" presetClass="entr" presetSubtype="4" fill="hold" nodeType="afterEffect">
                                  <p:stCondLst>
                                    <p:cond delay="0"/>
                                  </p:stCondLst>
                                  <p:childTnLst>
                                    <p:set>
                                      <p:cBhvr>
                                        <p:cTn id="134" dur="1" fill="hold">
                                          <p:stCondLst>
                                            <p:cond delay="0"/>
                                          </p:stCondLst>
                                        </p:cTn>
                                        <p:tgtEl>
                                          <p:spTgt spid="29"/>
                                        </p:tgtEl>
                                        <p:attrNameLst>
                                          <p:attrName>style.visibility</p:attrName>
                                        </p:attrNameLst>
                                      </p:cBhvr>
                                      <p:to>
                                        <p:strVal val="visible"/>
                                      </p:to>
                                    </p:set>
                                    <p:animEffect transition="in" filter="wipe(down)">
                                      <p:cBhvr>
                                        <p:cTn id="135" dur="500"/>
                                        <p:tgtEl>
                                          <p:spTgt spid="29"/>
                                        </p:tgtEl>
                                      </p:cBhvr>
                                    </p:animEffect>
                                  </p:childTnLst>
                                </p:cTn>
                              </p:par>
                            </p:childTnLst>
                          </p:cTn>
                        </p:par>
                        <p:par>
                          <p:cTn id="136" fill="hold">
                            <p:stCondLst>
                              <p:cond delay="1000"/>
                            </p:stCondLst>
                            <p:childTnLst>
                              <p:par>
                                <p:cTn id="137" presetID="22" presetClass="entr" presetSubtype="8" fill="hold" nodeType="afterEffect">
                                  <p:stCondLst>
                                    <p:cond delay="0"/>
                                  </p:stCondLst>
                                  <p:childTnLst>
                                    <p:set>
                                      <p:cBhvr>
                                        <p:cTn id="138" dur="1" fill="hold">
                                          <p:stCondLst>
                                            <p:cond delay="0"/>
                                          </p:stCondLst>
                                        </p:cTn>
                                        <p:tgtEl>
                                          <p:spTgt spid="30"/>
                                        </p:tgtEl>
                                        <p:attrNameLst>
                                          <p:attrName>style.visibility</p:attrName>
                                        </p:attrNameLst>
                                      </p:cBhvr>
                                      <p:to>
                                        <p:strVal val="visible"/>
                                      </p:to>
                                    </p:set>
                                    <p:animEffect transition="in" filter="wipe(left)">
                                      <p:cBhvr>
                                        <p:cTn id="139" dur="500"/>
                                        <p:tgtEl>
                                          <p:spTgt spid="30"/>
                                        </p:tgtEl>
                                      </p:cBhvr>
                                    </p:animEffect>
                                  </p:childTnLst>
                                </p:cTn>
                              </p:par>
                            </p:childTnLst>
                          </p:cTn>
                        </p:par>
                        <p:par>
                          <p:cTn id="140" fill="hold">
                            <p:stCondLst>
                              <p:cond delay="1500"/>
                            </p:stCondLst>
                            <p:childTnLst>
                              <p:par>
                                <p:cTn id="141" presetID="22" presetClass="entr" presetSubtype="4" fill="hold" grpId="0" nodeType="afterEffect">
                                  <p:stCondLst>
                                    <p:cond delay="0"/>
                                  </p:stCondLst>
                                  <p:childTnLst>
                                    <p:set>
                                      <p:cBhvr>
                                        <p:cTn id="142" dur="1" fill="hold">
                                          <p:stCondLst>
                                            <p:cond delay="0"/>
                                          </p:stCondLst>
                                        </p:cTn>
                                        <p:tgtEl>
                                          <p:spTgt spid="27"/>
                                        </p:tgtEl>
                                        <p:attrNameLst>
                                          <p:attrName>style.visibility</p:attrName>
                                        </p:attrNameLst>
                                      </p:cBhvr>
                                      <p:to>
                                        <p:strVal val="visible"/>
                                      </p:to>
                                    </p:set>
                                    <p:animEffect transition="in" filter="wipe(down)">
                                      <p:cBhvr>
                                        <p:cTn id="143" dur="500"/>
                                        <p:tgtEl>
                                          <p:spTgt spid="27"/>
                                        </p:tgtEl>
                                      </p:cBhvr>
                                    </p:animEffect>
                                  </p:childTnLst>
                                </p:cTn>
                              </p:par>
                            </p:childTnLst>
                          </p:cTn>
                        </p:par>
                      </p:childTnLst>
                    </p:cTn>
                  </p:par>
                  <p:par>
                    <p:cTn id="144" fill="hold">
                      <p:stCondLst>
                        <p:cond delay="indefinite"/>
                      </p:stCondLst>
                      <p:childTnLst>
                        <p:par>
                          <p:cTn id="145" fill="hold">
                            <p:stCondLst>
                              <p:cond delay="0"/>
                            </p:stCondLst>
                            <p:childTnLst>
                              <p:par>
                                <p:cTn id="146" presetID="3" presetClass="entr" presetSubtype="10" fill="hold" nodeType="clickEffect">
                                  <p:stCondLst>
                                    <p:cond delay="0"/>
                                  </p:stCondLst>
                                  <p:childTnLst>
                                    <p:set>
                                      <p:cBhvr>
                                        <p:cTn id="147" dur="1" fill="hold">
                                          <p:stCondLst>
                                            <p:cond delay="0"/>
                                          </p:stCondLst>
                                        </p:cTn>
                                        <p:tgtEl>
                                          <p:spTgt spid="8">
                                            <p:txEl>
                                              <p:pRg st="0" end="0"/>
                                            </p:txEl>
                                          </p:spTgt>
                                        </p:tgtEl>
                                        <p:attrNameLst>
                                          <p:attrName>style.visibility</p:attrName>
                                        </p:attrNameLst>
                                      </p:cBhvr>
                                      <p:to>
                                        <p:strVal val="visible"/>
                                      </p:to>
                                    </p:set>
                                    <p:animEffect transition="in" filter="blinds(horizontal)">
                                      <p:cBhvr>
                                        <p:cTn id="148" dur="500"/>
                                        <p:tgtEl>
                                          <p:spTgt spid="8">
                                            <p:txEl>
                                              <p:pRg st="0" end="0"/>
                                            </p:txEl>
                                          </p:spTgt>
                                        </p:tgtEl>
                                      </p:cBhvr>
                                    </p:animEffect>
                                  </p:childTnLst>
                                </p:cTn>
                              </p:par>
                            </p:childTnLst>
                          </p:cTn>
                        </p:par>
                        <p:par>
                          <p:cTn id="149" fill="hold">
                            <p:stCondLst>
                              <p:cond delay="500"/>
                            </p:stCondLst>
                            <p:childTnLst>
                              <p:par>
                                <p:cTn id="150" presetID="3" presetClass="entr" presetSubtype="10" fill="hold" grpId="0" nodeType="afterEffect">
                                  <p:stCondLst>
                                    <p:cond delay="0"/>
                                  </p:stCondLst>
                                  <p:childTnLst>
                                    <p:set>
                                      <p:cBhvr>
                                        <p:cTn id="151" dur="1" fill="hold">
                                          <p:stCondLst>
                                            <p:cond delay="0"/>
                                          </p:stCondLst>
                                        </p:cTn>
                                        <p:tgtEl>
                                          <p:spTgt spid="9"/>
                                        </p:tgtEl>
                                        <p:attrNameLst>
                                          <p:attrName>style.visibility</p:attrName>
                                        </p:attrNameLst>
                                      </p:cBhvr>
                                      <p:to>
                                        <p:strVal val="visible"/>
                                      </p:to>
                                    </p:set>
                                    <p:animEffect transition="in" filter="blinds(horizontal)">
                                      <p:cBhvr>
                                        <p:cTn id="152" dur="500"/>
                                        <p:tgtEl>
                                          <p:spTgt spid="9"/>
                                        </p:tgtEl>
                                      </p:cBhvr>
                                    </p:animEffect>
                                  </p:childTnLst>
                                </p:cTn>
                              </p:par>
                            </p:childTnLst>
                          </p:cTn>
                        </p:par>
                      </p:childTnLst>
                    </p:cTn>
                  </p:par>
                  <p:par>
                    <p:cTn id="153" fill="hold">
                      <p:stCondLst>
                        <p:cond delay="indefinite"/>
                      </p:stCondLst>
                      <p:childTnLst>
                        <p:par>
                          <p:cTn id="154" fill="hold">
                            <p:stCondLst>
                              <p:cond delay="0"/>
                            </p:stCondLst>
                            <p:childTnLst>
                              <p:par>
                                <p:cTn id="155" presetID="3" presetClass="entr" presetSubtype="10" fill="hold" nodeType="clickEffect">
                                  <p:stCondLst>
                                    <p:cond delay="0"/>
                                  </p:stCondLst>
                                  <p:childTnLst>
                                    <p:set>
                                      <p:cBhvr>
                                        <p:cTn id="156" dur="1" fill="hold">
                                          <p:stCondLst>
                                            <p:cond delay="0"/>
                                          </p:stCondLst>
                                        </p:cTn>
                                        <p:tgtEl>
                                          <p:spTgt spid="8">
                                            <p:txEl>
                                              <p:pRg st="1" end="1"/>
                                            </p:txEl>
                                          </p:spTgt>
                                        </p:tgtEl>
                                        <p:attrNameLst>
                                          <p:attrName>style.visibility</p:attrName>
                                        </p:attrNameLst>
                                      </p:cBhvr>
                                      <p:to>
                                        <p:strVal val="visible"/>
                                      </p:to>
                                    </p:set>
                                    <p:animEffect transition="in" filter="blinds(horizontal)">
                                      <p:cBhvr>
                                        <p:cTn id="157" dur="500"/>
                                        <p:tgtEl>
                                          <p:spTgt spid="8">
                                            <p:txEl>
                                              <p:pRg st="1" end="1"/>
                                            </p:txEl>
                                          </p:spTgt>
                                        </p:tgtEl>
                                      </p:cBhvr>
                                    </p:animEffect>
                                  </p:childTnLst>
                                </p:cTn>
                              </p:par>
                            </p:childTnLst>
                          </p:cTn>
                        </p:par>
                        <p:par>
                          <p:cTn id="158" fill="hold">
                            <p:stCondLst>
                              <p:cond delay="500"/>
                            </p:stCondLst>
                            <p:childTnLst>
                              <p:par>
                                <p:cTn id="159" presetID="3" presetClass="entr" presetSubtype="10" fill="hold" grpId="0" nodeType="afterEffect">
                                  <p:stCondLst>
                                    <p:cond delay="0"/>
                                  </p:stCondLst>
                                  <p:childTnLst>
                                    <p:set>
                                      <p:cBhvr>
                                        <p:cTn id="160" dur="1" fill="hold">
                                          <p:stCondLst>
                                            <p:cond delay="0"/>
                                          </p:stCondLst>
                                        </p:cTn>
                                        <p:tgtEl>
                                          <p:spTgt spid="24"/>
                                        </p:tgtEl>
                                        <p:attrNameLst>
                                          <p:attrName>style.visibility</p:attrName>
                                        </p:attrNameLst>
                                      </p:cBhvr>
                                      <p:to>
                                        <p:strVal val="visible"/>
                                      </p:to>
                                    </p:set>
                                    <p:animEffect transition="in" filter="blinds(horizontal)">
                                      <p:cBhvr>
                                        <p:cTn id="161" dur="500"/>
                                        <p:tgtEl>
                                          <p:spTgt spid="24"/>
                                        </p:tgtEl>
                                      </p:cBhvr>
                                    </p:animEffect>
                                  </p:childTnLst>
                                </p:cTn>
                              </p:par>
                            </p:childTnLst>
                          </p:cTn>
                        </p:par>
                      </p:childTnLst>
                    </p:cTn>
                  </p:par>
                  <p:par>
                    <p:cTn id="162" fill="hold">
                      <p:stCondLst>
                        <p:cond delay="indefinite"/>
                      </p:stCondLst>
                      <p:childTnLst>
                        <p:par>
                          <p:cTn id="163" fill="hold">
                            <p:stCondLst>
                              <p:cond delay="0"/>
                            </p:stCondLst>
                            <p:childTnLst>
                              <p:par>
                                <p:cTn id="164" presetID="22" presetClass="entr" presetSubtype="8" fill="hold" nodeType="clickEffect">
                                  <p:stCondLst>
                                    <p:cond delay="0"/>
                                  </p:stCondLst>
                                  <p:childTnLst>
                                    <p:set>
                                      <p:cBhvr>
                                        <p:cTn id="165" dur="1" fill="hold">
                                          <p:stCondLst>
                                            <p:cond delay="0"/>
                                          </p:stCondLst>
                                        </p:cTn>
                                        <p:tgtEl>
                                          <p:spTgt spid="36"/>
                                        </p:tgtEl>
                                        <p:attrNameLst>
                                          <p:attrName>style.visibility</p:attrName>
                                        </p:attrNameLst>
                                      </p:cBhvr>
                                      <p:to>
                                        <p:strVal val="visible"/>
                                      </p:to>
                                    </p:set>
                                    <p:animEffect transition="in" filter="wipe(left)">
                                      <p:cBhvr>
                                        <p:cTn id="166" dur="500"/>
                                        <p:tgtEl>
                                          <p:spTgt spid="36"/>
                                        </p:tgtEl>
                                      </p:cBhvr>
                                    </p:animEffect>
                                  </p:childTnLst>
                                </p:cTn>
                              </p:par>
                            </p:childTnLst>
                          </p:cTn>
                        </p:par>
                      </p:childTnLst>
                    </p:cTn>
                  </p:par>
                  <p:par>
                    <p:cTn id="167" fill="hold">
                      <p:stCondLst>
                        <p:cond delay="indefinite"/>
                      </p:stCondLst>
                      <p:childTnLst>
                        <p:par>
                          <p:cTn id="168" fill="hold">
                            <p:stCondLst>
                              <p:cond delay="0"/>
                            </p:stCondLst>
                            <p:childTnLst>
                              <p:par>
                                <p:cTn id="169" presetID="22" presetClass="entr" presetSubtype="4" fill="hold" grpId="0" nodeType="clickEffect">
                                  <p:stCondLst>
                                    <p:cond delay="0"/>
                                  </p:stCondLst>
                                  <p:childTnLst>
                                    <p:set>
                                      <p:cBhvr>
                                        <p:cTn id="170" dur="1" fill="hold">
                                          <p:stCondLst>
                                            <p:cond delay="0"/>
                                          </p:stCondLst>
                                        </p:cTn>
                                        <p:tgtEl>
                                          <p:spTgt spid="31"/>
                                        </p:tgtEl>
                                        <p:attrNameLst>
                                          <p:attrName>style.visibility</p:attrName>
                                        </p:attrNameLst>
                                      </p:cBhvr>
                                      <p:to>
                                        <p:strVal val="visible"/>
                                      </p:to>
                                    </p:set>
                                    <p:animEffect transition="in" filter="wipe(down)">
                                      <p:cBhvr>
                                        <p:cTn id="171" dur="500"/>
                                        <p:tgtEl>
                                          <p:spTgt spid="31"/>
                                        </p:tgtEl>
                                      </p:cBhvr>
                                    </p:animEffect>
                                  </p:childTnLst>
                                </p:cTn>
                              </p:par>
                            </p:childTnLst>
                          </p:cTn>
                        </p:par>
                        <p:par>
                          <p:cTn id="172" fill="hold">
                            <p:stCondLst>
                              <p:cond delay="500"/>
                            </p:stCondLst>
                            <p:childTnLst>
                              <p:par>
                                <p:cTn id="173" presetID="22" presetClass="entr" presetSubtype="4" fill="hold" grpId="0" nodeType="afterEffect">
                                  <p:stCondLst>
                                    <p:cond delay="0"/>
                                  </p:stCondLst>
                                  <p:childTnLst>
                                    <p:set>
                                      <p:cBhvr>
                                        <p:cTn id="174" dur="1" fill="hold">
                                          <p:stCondLst>
                                            <p:cond delay="0"/>
                                          </p:stCondLst>
                                        </p:cTn>
                                        <p:tgtEl>
                                          <p:spTgt spid="32"/>
                                        </p:tgtEl>
                                        <p:attrNameLst>
                                          <p:attrName>style.visibility</p:attrName>
                                        </p:attrNameLst>
                                      </p:cBhvr>
                                      <p:to>
                                        <p:strVal val="visible"/>
                                      </p:to>
                                    </p:set>
                                    <p:animEffect transition="in" filter="wipe(down)">
                                      <p:cBhvr>
                                        <p:cTn id="175" dur="500"/>
                                        <p:tgtEl>
                                          <p:spTgt spid="32"/>
                                        </p:tgtEl>
                                      </p:cBhvr>
                                    </p:animEffect>
                                  </p:childTnLst>
                                </p:cTn>
                              </p:par>
                            </p:childTnLst>
                          </p:cTn>
                        </p:par>
                      </p:childTnLst>
                    </p:cTn>
                  </p:par>
                  <p:par>
                    <p:cTn id="176" fill="hold">
                      <p:stCondLst>
                        <p:cond delay="indefinite"/>
                      </p:stCondLst>
                      <p:childTnLst>
                        <p:par>
                          <p:cTn id="177" fill="hold">
                            <p:stCondLst>
                              <p:cond delay="0"/>
                            </p:stCondLst>
                            <p:childTnLst>
                              <p:par>
                                <p:cTn id="178" presetID="22" presetClass="entr" presetSubtype="4" fill="hold" grpId="0" nodeType="clickEffect">
                                  <p:stCondLst>
                                    <p:cond delay="0"/>
                                  </p:stCondLst>
                                  <p:childTnLst>
                                    <p:set>
                                      <p:cBhvr>
                                        <p:cTn id="179" dur="1" fill="hold">
                                          <p:stCondLst>
                                            <p:cond delay="0"/>
                                          </p:stCondLst>
                                        </p:cTn>
                                        <p:tgtEl>
                                          <p:spTgt spid="33"/>
                                        </p:tgtEl>
                                        <p:attrNameLst>
                                          <p:attrName>style.visibility</p:attrName>
                                        </p:attrNameLst>
                                      </p:cBhvr>
                                      <p:to>
                                        <p:strVal val="visible"/>
                                      </p:to>
                                    </p:set>
                                    <p:animEffect transition="in" filter="wipe(down)">
                                      <p:cBhvr>
                                        <p:cTn id="180" dur="500"/>
                                        <p:tgtEl>
                                          <p:spTgt spid="33"/>
                                        </p:tgtEl>
                                      </p:cBhvr>
                                    </p:animEffect>
                                  </p:childTnLst>
                                </p:cTn>
                              </p:par>
                            </p:childTnLst>
                          </p:cTn>
                        </p:par>
                      </p:childTnLst>
                    </p:cTn>
                  </p:par>
                  <p:par>
                    <p:cTn id="181" fill="hold">
                      <p:stCondLst>
                        <p:cond delay="indefinite"/>
                      </p:stCondLst>
                      <p:childTnLst>
                        <p:par>
                          <p:cTn id="182" fill="hold">
                            <p:stCondLst>
                              <p:cond delay="0"/>
                            </p:stCondLst>
                            <p:childTnLst>
                              <p:par>
                                <p:cTn id="183" presetID="3" presetClass="entr" presetSubtype="10" fill="hold" grpId="0" nodeType="clickEffect">
                                  <p:stCondLst>
                                    <p:cond delay="0"/>
                                  </p:stCondLst>
                                  <p:childTnLst>
                                    <p:set>
                                      <p:cBhvr>
                                        <p:cTn id="184" dur="1" fill="hold">
                                          <p:stCondLst>
                                            <p:cond delay="0"/>
                                          </p:stCondLst>
                                        </p:cTn>
                                        <p:tgtEl>
                                          <p:spTgt spid="10"/>
                                        </p:tgtEl>
                                        <p:attrNameLst>
                                          <p:attrName>style.visibility</p:attrName>
                                        </p:attrNameLst>
                                      </p:cBhvr>
                                      <p:to>
                                        <p:strVal val="visible"/>
                                      </p:to>
                                    </p:set>
                                    <p:animEffect transition="in" filter="blinds(horizontal)">
                                      <p:cBhvr>
                                        <p:cTn id="185" dur="500"/>
                                        <p:tgtEl>
                                          <p:spTgt spid="10"/>
                                        </p:tgtEl>
                                      </p:cBhvr>
                                    </p:animEffect>
                                  </p:childTnLst>
                                </p:cTn>
                              </p:par>
                            </p:childTnLst>
                          </p:cTn>
                        </p:par>
                      </p:childTnLst>
                    </p:cTn>
                  </p:par>
                  <p:par>
                    <p:cTn id="186" fill="hold">
                      <p:stCondLst>
                        <p:cond delay="indefinite"/>
                      </p:stCondLst>
                      <p:childTnLst>
                        <p:par>
                          <p:cTn id="187" fill="hold">
                            <p:stCondLst>
                              <p:cond delay="0"/>
                            </p:stCondLst>
                            <p:childTnLst>
                              <p:par>
                                <p:cTn id="188" presetID="3" presetClass="entr" presetSubtype="10" fill="hold" grpId="0" nodeType="clickEffect">
                                  <p:stCondLst>
                                    <p:cond delay="0"/>
                                  </p:stCondLst>
                                  <p:childTnLst>
                                    <p:set>
                                      <p:cBhvr>
                                        <p:cTn id="189" dur="1" fill="hold">
                                          <p:stCondLst>
                                            <p:cond delay="0"/>
                                          </p:stCondLst>
                                        </p:cTn>
                                        <p:tgtEl>
                                          <p:spTgt spid="13"/>
                                        </p:tgtEl>
                                        <p:attrNameLst>
                                          <p:attrName>style.visibility</p:attrName>
                                        </p:attrNameLst>
                                      </p:cBhvr>
                                      <p:to>
                                        <p:strVal val="visible"/>
                                      </p:to>
                                    </p:set>
                                    <p:animEffect transition="in" filter="blinds(horizontal)">
                                      <p:cBhvr>
                                        <p:cTn id="190" dur="500"/>
                                        <p:tgtEl>
                                          <p:spTgt spid="13"/>
                                        </p:tgtEl>
                                      </p:cBhvr>
                                    </p:animEffect>
                                  </p:childTnLst>
                                </p:cTn>
                              </p:par>
                            </p:childTnLst>
                          </p:cTn>
                        </p:par>
                      </p:childTnLst>
                    </p:cTn>
                  </p:par>
                  <p:par>
                    <p:cTn id="191" fill="hold">
                      <p:stCondLst>
                        <p:cond delay="indefinite"/>
                      </p:stCondLst>
                      <p:childTnLst>
                        <p:par>
                          <p:cTn id="192" fill="hold">
                            <p:stCondLst>
                              <p:cond delay="0"/>
                            </p:stCondLst>
                            <p:childTnLst>
                              <p:par>
                                <p:cTn id="193" presetID="22" presetClass="entr" presetSubtype="4" fill="hold" nodeType="clickEffect">
                                  <p:stCondLst>
                                    <p:cond delay="0"/>
                                  </p:stCondLst>
                                  <p:childTnLst>
                                    <p:set>
                                      <p:cBhvr>
                                        <p:cTn id="194" dur="1" fill="hold">
                                          <p:stCondLst>
                                            <p:cond delay="0"/>
                                          </p:stCondLst>
                                        </p:cTn>
                                        <p:tgtEl>
                                          <p:spTgt spid="20"/>
                                        </p:tgtEl>
                                        <p:attrNameLst>
                                          <p:attrName>style.visibility</p:attrName>
                                        </p:attrNameLst>
                                      </p:cBhvr>
                                      <p:to>
                                        <p:strVal val="visible"/>
                                      </p:to>
                                    </p:set>
                                    <p:animEffect transition="in" filter="wipe(down)">
                                      <p:cBhvr>
                                        <p:cTn id="195" dur="500"/>
                                        <p:tgtEl>
                                          <p:spTgt spid="20"/>
                                        </p:tgtEl>
                                      </p:cBhvr>
                                    </p:animEffect>
                                  </p:childTnLst>
                                </p:cTn>
                              </p:par>
                            </p:childTnLst>
                          </p:cTn>
                        </p:par>
                        <p:par>
                          <p:cTn id="196" fill="hold">
                            <p:stCondLst>
                              <p:cond delay="500"/>
                            </p:stCondLst>
                            <p:childTnLst>
                              <p:par>
                                <p:cTn id="197" presetID="22" presetClass="entr" presetSubtype="4" fill="hold" nodeType="afterEffect">
                                  <p:stCondLst>
                                    <p:cond delay="0"/>
                                  </p:stCondLst>
                                  <p:childTnLst>
                                    <p:set>
                                      <p:cBhvr>
                                        <p:cTn id="198" dur="1" fill="hold">
                                          <p:stCondLst>
                                            <p:cond delay="0"/>
                                          </p:stCondLst>
                                        </p:cTn>
                                        <p:tgtEl>
                                          <p:spTgt spid="21"/>
                                        </p:tgtEl>
                                        <p:attrNameLst>
                                          <p:attrName>style.visibility</p:attrName>
                                        </p:attrNameLst>
                                      </p:cBhvr>
                                      <p:to>
                                        <p:strVal val="visible"/>
                                      </p:to>
                                    </p:set>
                                    <p:animEffect transition="in" filter="wipe(down)">
                                      <p:cBhvr>
                                        <p:cTn id="199" dur="500"/>
                                        <p:tgtEl>
                                          <p:spTgt spid="21"/>
                                        </p:tgtEl>
                                      </p:cBhvr>
                                    </p:animEffect>
                                  </p:childTnLst>
                                </p:cTn>
                              </p:par>
                            </p:childTnLst>
                          </p:cTn>
                        </p:par>
                        <p:par>
                          <p:cTn id="200" fill="hold">
                            <p:stCondLst>
                              <p:cond delay="1000"/>
                            </p:stCondLst>
                            <p:childTnLst>
                              <p:par>
                                <p:cTn id="201" presetID="22" presetClass="entr" presetSubtype="4" fill="hold" nodeType="afterEffect">
                                  <p:stCondLst>
                                    <p:cond delay="0"/>
                                  </p:stCondLst>
                                  <p:childTnLst>
                                    <p:set>
                                      <p:cBhvr>
                                        <p:cTn id="202" dur="1" fill="hold">
                                          <p:stCondLst>
                                            <p:cond delay="0"/>
                                          </p:stCondLst>
                                        </p:cTn>
                                        <p:tgtEl>
                                          <p:spTgt spid="22"/>
                                        </p:tgtEl>
                                        <p:attrNameLst>
                                          <p:attrName>style.visibility</p:attrName>
                                        </p:attrNameLst>
                                      </p:cBhvr>
                                      <p:to>
                                        <p:strVal val="visible"/>
                                      </p:to>
                                    </p:set>
                                    <p:animEffect transition="in" filter="wipe(down)">
                                      <p:cBhvr>
                                        <p:cTn id="203" dur="500"/>
                                        <p:tgtEl>
                                          <p:spTgt spid="22"/>
                                        </p:tgtEl>
                                      </p:cBhvr>
                                    </p:animEffect>
                                  </p:childTnLst>
                                </p:cTn>
                              </p:par>
                            </p:childTnLst>
                          </p:cTn>
                        </p:par>
                      </p:childTnLst>
                    </p:cTn>
                  </p:par>
                  <p:par>
                    <p:cTn id="204" fill="hold">
                      <p:stCondLst>
                        <p:cond delay="indefinite"/>
                      </p:stCondLst>
                      <p:childTnLst>
                        <p:par>
                          <p:cTn id="205" fill="hold">
                            <p:stCondLst>
                              <p:cond delay="0"/>
                            </p:stCondLst>
                            <p:childTnLst>
                              <p:par>
                                <p:cTn id="206" presetID="3" presetClass="entr" presetSubtype="10" fill="hold" grpId="0" nodeType="clickEffect">
                                  <p:stCondLst>
                                    <p:cond delay="0"/>
                                  </p:stCondLst>
                                  <p:childTnLst>
                                    <p:set>
                                      <p:cBhvr>
                                        <p:cTn id="207" dur="1" fill="hold">
                                          <p:stCondLst>
                                            <p:cond delay="0"/>
                                          </p:stCondLst>
                                        </p:cTn>
                                        <p:tgtEl>
                                          <p:spTgt spid="12"/>
                                        </p:tgtEl>
                                        <p:attrNameLst>
                                          <p:attrName>style.visibility</p:attrName>
                                        </p:attrNameLst>
                                      </p:cBhvr>
                                      <p:to>
                                        <p:strVal val="visible"/>
                                      </p:to>
                                    </p:set>
                                    <p:animEffect transition="in" filter="blinds(horizontal)">
                                      <p:cBhvr>
                                        <p:cTn id="208" dur="500"/>
                                        <p:tgtEl>
                                          <p:spTgt spid="12"/>
                                        </p:tgtEl>
                                      </p:cBhvr>
                                    </p:animEffect>
                                  </p:childTnLst>
                                </p:cTn>
                              </p:par>
                            </p:childTnLst>
                          </p:cTn>
                        </p:par>
                      </p:childTnLst>
                    </p:cTn>
                  </p:par>
                  <p:par>
                    <p:cTn id="209" fill="hold">
                      <p:stCondLst>
                        <p:cond delay="indefinite"/>
                      </p:stCondLst>
                      <p:childTnLst>
                        <p:par>
                          <p:cTn id="210" fill="hold">
                            <p:stCondLst>
                              <p:cond delay="0"/>
                            </p:stCondLst>
                            <p:childTnLst>
                              <p:par>
                                <p:cTn id="211" presetID="3" presetClass="entr" presetSubtype="10" fill="hold" grpId="0" nodeType="clickEffect">
                                  <p:stCondLst>
                                    <p:cond delay="0"/>
                                  </p:stCondLst>
                                  <p:childTnLst>
                                    <p:set>
                                      <p:cBhvr>
                                        <p:cTn id="212" dur="1" fill="hold">
                                          <p:stCondLst>
                                            <p:cond delay="0"/>
                                          </p:stCondLst>
                                        </p:cTn>
                                        <p:tgtEl>
                                          <p:spTgt spid="14"/>
                                        </p:tgtEl>
                                        <p:attrNameLst>
                                          <p:attrName>style.visibility</p:attrName>
                                        </p:attrNameLst>
                                      </p:cBhvr>
                                      <p:to>
                                        <p:strVal val="visible"/>
                                      </p:to>
                                    </p:set>
                                    <p:animEffect transition="in" filter="blinds(horizontal)">
                                      <p:cBhvr>
                                        <p:cTn id="213" dur="500"/>
                                        <p:tgtEl>
                                          <p:spTgt spid="14"/>
                                        </p:tgtEl>
                                      </p:cBhvr>
                                    </p:animEffect>
                                  </p:childTnLst>
                                </p:cTn>
                              </p:par>
                            </p:childTnLst>
                          </p:cTn>
                        </p:par>
                      </p:childTnLst>
                    </p:cTn>
                  </p:par>
                  <p:par>
                    <p:cTn id="214" fill="hold">
                      <p:stCondLst>
                        <p:cond delay="indefinite"/>
                      </p:stCondLst>
                      <p:childTnLst>
                        <p:par>
                          <p:cTn id="215" fill="hold">
                            <p:stCondLst>
                              <p:cond delay="0"/>
                            </p:stCondLst>
                            <p:childTnLst>
                              <p:par>
                                <p:cTn id="216" presetID="22" presetClass="entr" presetSubtype="4" fill="hold" grpId="0" nodeType="clickEffect">
                                  <p:stCondLst>
                                    <p:cond delay="0"/>
                                  </p:stCondLst>
                                  <p:childTnLst>
                                    <p:set>
                                      <p:cBhvr>
                                        <p:cTn id="217" dur="1" fill="hold">
                                          <p:stCondLst>
                                            <p:cond delay="0"/>
                                          </p:stCondLst>
                                        </p:cTn>
                                        <p:tgtEl>
                                          <p:spTgt spid="18"/>
                                        </p:tgtEl>
                                        <p:attrNameLst>
                                          <p:attrName>style.visibility</p:attrName>
                                        </p:attrNameLst>
                                      </p:cBhvr>
                                      <p:to>
                                        <p:strVal val="visible"/>
                                      </p:to>
                                    </p:set>
                                    <p:animEffect transition="in" filter="wipe(down)">
                                      <p:cBhvr>
                                        <p:cTn id="218" dur="500"/>
                                        <p:tgtEl>
                                          <p:spTgt spid="18"/>
                                        </p:tgtEl>
                                      </p:cBhvr>
                                    </p:animEffect>
                                  </p:childTnLst>
                                </p:cTn>
                              </p:par>
                            </p:childTnLst>
                          </p:cTn>
                        </p:par>
                      </p:childTnLst>
                    </p:cTn>
                  </p:par>
                  <p:par>
                    <p:cTn id="219" fill="hold">
                      <p:stCondLst>
                        <p:cond delay="indefinite"/>
                      </p:stCondLst>
                      <p:childTnLst>
                        <p:par>
                          <p:cTn id="220" fill="hold">
                            <p:stCondLst>
                              <p:cond delay="0"/>
                            </p:stCondLst>
                            <p:childTnLst>
                              <p:par>
                                <p:cTn id="221" presetID="22" presetClass="entr" presetSubtype="4" fill="hold" nodeType="clickEffect">
                                  <p:stCondLst>
                                    <p:cond delay="0"/>
                                  </p:stCondLst>
                                  <p:childTnLst>
                                    <p:set>
                                      <p:cBhvr>
                                        <p:cTn id="222" dur="1" fill="hold">
                                          <p:stCondLst>
                                            <p:cond delay="0"/>
                                          </p:stCondLst>
                                        </p:cTn>
                                        <p:tgtEl>
                                          <p:spTgt spid="23"/>
                                        </p:tgtEl>
                                        <p:attrNameLst>
                                          <p:attrName>style.visibility</p:attrName>
                                        </p:attrNameLst>
                                      </p:cBhvr>
                                      <p:to>
                                        <p:strVal val="visible"/>
                                      </p:to>
                                    </p:set>
                                    <p:animEffect transition="in" filter="wipe(down)">
                                      <p:cBhvr>
                                        <p:cTn id="223" dur="500"/>
                                        <p:tgtEl>
                                          <p:spTgt spid="23"/>
                                        </p:tgtEl>
                                      </p:cBhvr>
                                    </p:animEffect>
                                  </p:childTnLst>
                                </p:cTn>
                              </p:par>
                            </p:childTnLst>
                          </p:cTn>
                        </p:par>
                      </p:childTnLst>
                    </p:cTn>
                  </p:par>
                  <p:par>
                    <p:cTn id="224" fill="hold">
                      <p:stCondLst>
                        <p:cond delay="indefinite"/>
                      </p:stCondLst>
                      <p:childTnLst>
                        <p:par>
                          <p:cTn id="225" fill="hold">
                            <p:stCondLst>
                              <p:cond delay="0"/>
                            </p:stCondLst>
                            <p:childTnLst>
                              <p:par>
                                <p:cTn id="226" presetID="3" presetClass="entr" presetSubtype="10" fill="hold" grpId="0" nodeType="clickEffect">
                                  <p:stCondLst>
                                    <p:cond delay="0"/>
                                  </p:stCondLst>
                                  <p:childTnLst>
                                    <p:set>
                                      <p:cBhvr>
                                        <p:cTn id="227" dur="1" fill="hold">
                                          <p:stCondLst>
                                            <p:cond delay="0"/>
                                          </p:stCondLst>
                                        </p:cTn>
                                        <p:tgtEl>
                                          <p:spTgt spid="15"/>
                                        </p:tgtEl>
                                        <p:attrNameLst>
                                          <p:attrName>style.visibility</p:attrName>
                                        </p:attrNameLst>
                                      </p:cBhvr>
                                      <p:to>
                                        <p:strVal val="visible"/>
                                      </p:to>
                                    </p:set>
                                    <p:animEffect transition="in" filter="blinds(horizontal)">
                                      <p:cBhvr>
                                        <p:cTn id="22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12" grpId="0"/>
      <p:bldP spid="13" grpId="0" animBg="1"/>
      <p:bldP spid="14" grpId="0" animBg="1"/>
      <p:bldP spid="15" grpId="0"/>
      <p:bldP spid="17" grpId="0"/>
      <p:bldP spid="18" grpId="0"/>
      <p:bldP spid="24" grpId="0" animBg="1"/>
      <p:bldP spid="25" grpId="0" animBg="1"/>
      <p:bldP spid="26" grpId="0"/>
      <p:bldP spid="27" grpId="0"/>
      <p:bldP spid="31" grpId="0"/>
      <p:bldP spid="32" grpId="0"/>
      <p:bldP spid="33" grpId="0"/>
      <p:bldP spid="34" grpId="0"/>
      <p:bldP spid="35" grpId="0"/>
      <p:bldP spid="48" grpId="0" animBg="1"/>
      <p:bldP spid="49" grpId="0" animBg="1"/>
      <p:bldP spid="50" grpId="0" animBg="1"/>
      <p:bldP spid="51" grpId="0"/>
      <p:bldP spid="52"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 Box 3"/>
          <p:cNvSpPr txBox="1">
            <a:spLocks noChangeArrowheads="1"/>
          </p:cNvSpPr>
          <p:nvPr/>
        </p:nvSpPr>
        <p:spPr bwMode="auto">
          <a:xfrm>
            <a:off x="2771775" y="3565525"/>
            <a:ext cx="54006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52227" name="Rectangle 8"/>
          <p:cNvSpPr>
            <a:spLocks noGrp="1" noChangeArrowheads="1"/>
          </p:cNvSpPr>
          <p:nvPr>
            <p:ph type="title" idx="4294967295"/>
          </p:nvPr>
        </p:nvSpPr>
        <p:spPr>
          <a:xfrm>
            <a:off x="304800" y="122413"/>
            <a:ext cx="8640763" cy="574324"/>
          </a:xfrm>
          <a:noFill/>
        </p:spPr>
        <p:txBody>
          <a:bodyPr lIns="91440" tIns="45720" rIns="91440" bIns="45720" anchor="ctr"/>
          <a:lstStyle/>
          <a:p>
            <a:pPr eaLnBrk="1" hangingPunct="1"/>
            <a:r>
              <a:rPr lang="en-US" altLang="zh-CN" dirty="0"/>
              <a:t>Cache</a:t>
            </a:r>
            <a:r>
              <a:rPr lang="zh-CN" altLang="en-US" dirty="0"/>
              <a:t>中设置有效位（</a:t>
            </a:r>
            <a:r>
              <a:rPr lang="en-US" altLang="zh-CN" dirty="0"/>
              <a:t>Valid Bit</a:t>
            </a:r>
            <a:r>
              <a:rPr lang="zh-CN" altLang="en-US" dirty="0"/>
              <a:t>）</a:t>
            </a:r>
          </a:p>
        </p:txBody>
      </p:sp>
      <p:sp>
        <p:nvSpPr>
          <p:cNvPr id="457737" name="Text Box 9"/>
          <p:cNvSpPr txBox="1">
            <a:spLocks noChangeArrowheads="1"/>
          </p:cNvSpPr>
          <p:nvPr/>
        </p:nvSpPr>
        <p:spPr bwMode="auto">
          <a:xfrm>
            <a:off x="455613" y="3395663"/>
            <a:ext cx="8370887" cy="299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lnSpc>
                <a:spcPct val="115000"/>
              </a:lnSpc>
              <a:spcBef>
                <a:spcPts val="800"/>
              </a:spcBef>
              <a:buFont typeface="Arial" panose="020B0604020202020204" pitchFamily="34" charset="0"/>
              <a:buChar char="•"/>
            </a:pPr>
            <a:r>
              <a:rPr kumimoji="1" lang="en-US" altLang="zh-CN" sz="2200" b="1" dirty="0">
                <a:ea typeface="黑体" panose="02010609060101010101" pitchFamily="49" charset="-122"/>
              </a:rPr>
              <a:t>  </a:t>
            </a:r>
            <a:r>
              <a:rPr kumimoji="1" lang="en-US" altLang="zh-CN" sz="2000" b="1" dirty="0">
                <a:latin typeface="微软雅黑" panose="020B0503020204020204" pitchFamily="34" charset="-122"/>
                <a:ea typeface="微软雅黑" panose="020B0503020204020204" pitchFamily="34" charset="-122"/>
              </a:rPr>
              <a:t>V</a:t>
            </a:r>
            <a:r>
              <a:rPr kumimoji="1" lang="zh-CN" altLang="en-US" sz="2000" b="1" dirty="0">
                <a:latin typeface="微软雅黑" panose="020B0503020204020204" pitchFamily="34" charset="-122"/>
                <a:ea typeface="微软雅黑" panose="020B0503020204020204" pitchFamily="34" charset="-122"/>
              </a:rPr>
              <a:t>为有效位，为</a:t>
            </a:r>
            <a:r>
              <a:rPr kumimoji="1" lang="en-US" altLang="zh-CN" sz="2000" b="1" dirty="0">
                <a:latin typeface="微软雅黑" panose="020B0503020204020204" pitchFamily="34" charset="-122"/>
                <a:ea typeface="微软雅黑" panose="020B0503020204020204" pitchFamily="34" charset="-122"/>
              </a:rPr>
              <a:t>1</a:t>
            </a:r>
            <a:r>
              <a:rPr kumimoji="1" lang="zh-CN" altLang="en-US" sz="2000" b="1" dirty="0">
                <a:latin typeface="微软雅黑" panose="020B0503020204020204" pitchFamily="34" charset="-122"/>
                <a:ea typeface="微软雅黑" panose="020B0503020204020204" pitchFamily="34" charset="-122"/>
              </a:rPr>
              <a:t>表示信息有效，为</a:t>
            </a:r>
            <a:r>
              <a:rPr kumimoji="1" lang="en-US" altLang="zh-CN" sz="2000" b="1" dirty="0">
                <a:latin typeface="微软雅黑" panose="020B0503020204020204" pitchFamily="34" charset="-122"/>
                <a:ea typeface="微软雅黑" panose="020B0503020204020204" pitchFamily="34" charset="-122"/>
              </a:rPr>
              <a:t>0</a:t>
            </a:r>
            <a:r>
              <a:rPr kumimoji="1" lang="zh-CN" altLang="en-US" sz="2000" b="1" dirty="0">
                <a:latin typeface="微软雅黑" panose="020B0503020204020204" pitchFamily="34" charset="-122"/>
                <a:ea typeface="微软雅黑" panose="020B0503020204020204" pitchFamily="34" charset="-122"/>
              </a:rPr>
              <a:t>表示信息无效</a:t>
            </a:r>
            <a:endParaRPr kumimoji="1" lang="en-US" altLang="zh-CN" sz="2000" b="1" dirty="0">
              <a:latin typeface="微软雅黑" panose="020B0503020204020204" pitchFamily="34" charset="-122"/>
              <a:ea typeface="微软雅黑" panose="020B0503020204020204" pitchFamily="34" charset="-122"/>
            </a:endParaRPr>
          </a:p>
          <a:p>
            <a:pPr eaLnBrk="1" hangingPunct="1">
              <a:lnSpc>
                <a:spcPct val="115000"/>
              </a:lnSpc>
              <a:spcBef>
                <a:spcPts val="800"/>
              </a:spcBef>
              <a:buFont typeface="Arial" panose="020B0604020202020204" pitchFamily="34" charset="0"/>
              <a:buChar char="•"/>
            </a:pPr>
            <a:r>
              <a:rPr kumimoji="1" lang="zh-CN" altLang="en-US" sz="2000" b="1" dirty="0">
                <a:latin typeface="微软雅黑" panose="020B0503020204020204" pitchFamily="34" charset="-122"/>
                <a:ea typeface="微软雅黑" panose="020B0503020204020204" pitchFamily="34" charset="-122"/>
              </a:rPr>
              <a:t>  开机或复位时，</a:t>
            </a:r>
            <a:r>
              <a:rPr kumimoji="1" lang="zh-CN" altLang="en-US" sz="2000" b="1" dirty="0">
                <a:latin typeface="微软雅黑" panose="020B0503020204020204" pitchFamily="34" charset="-122"/>
                <a:ea typeface="微软雅黑" panose="020B0503020204020204" pitchFamily="34" charset="-122"/>
                <a:cs typeface="Arial" panose="020B0604020202020204" pitchFamily="34" charset="0"/>
              </a:rPr>
              <a:t>使所有行的有效位</a:t>
            </a:r>
            <a:r>
              <a:rPr kumimoji="1" lang="en-US" altLang="zh-CN" sz="2000" b="1" dirty="0">
                <a:latin typeface="微软雅黑" panose="020B0503020204020204" pitchFamily="34" charset="-122"/>
                <a:ea typeface="微软雅黑" panose="020B0503020204020204" pitchFamily="34" charset="-122"/>
                <a:cs typeface="Arial" panose="020B0604020202020204" pitchFamily="34" charset="0"/>
              </a:rPr>
              <a:t>V=0</a:t>
            </a:r>
          </a:p>
          <a:p>
            <a:pPr eaLnBrk="1" hangingPunct="1">
              <a:lnSpc>
                <a:spcPct val="115000"/>
              </a:lnSpc>
              <a:spcBef>
                <a:spcPts val="800"/>
              </a:spcBef>
              <a:buFont typeface="Arial" panose="020B0604020202020204" pitchFamily="34" charset="0"/>
              <a:buChar char="•"/>
            </a:pPr>
            <a:r>
              <a:rPr kumimoji="1" lang="zh-CN" altLang="en-US" sz="2000" b="1" dirty="0">
                <a:latin typeface="微软雅黑" panose="020B0503020204020204" pitchFamily="34" charset="-122"/>
                <a:ea typeface="微软雅黑" panose="020B0503020204020204" pitchFamily="34" charset="-122"/>
              </a:rPr>
              <a:t>  某行被替换后使其</a:t>
            </a:r>
            <a:r>
              <a:rPr kumimoji="1" lang="en-US" altLang="zh-CN" sz="2000" b="1" dirty="0">
                <a:latin typeface="微软雅黑" panose="020B0503020204020204" pitchFamily="34" charset="-122"/>
                <a:ea typeface="微软雅黑" panose="020B0503020204020204" pitchFamily="34" charset="-122"/>
              </a:rPr>
              <a:t>V=1</a:t>
            </a:r>
          </a:p>
          <a:p>
            <a:pPr eaLnBrk="1" hangingPunct="1">
              <a:lnSpc>
                <a:spcPct val="115000"/>
              </a:lnSpc>
              <a:spcBef>
                <a:spcPts val="800"/>
              </a:spcBef>
              <a:buFont typeface="Arial" panose="020B0604020202020204" pitchFamily="34" charset="0"/>
              <a:buChar char="•"/>
            </a:pPr>
            <a:r>
              <a:rPr kumimoji="1" lang="zh-CN" altLang="en-US" sz="2000" b="1" dirty="0">
                <a:latin typeface="微软雅黑" panose="020B0503020204020204" pitchFamily="34" charset="-122"/>
                <a:ea typeface="微软雅黑" panose="020B0503020204020204" pitchFamily="34" charset="-122"/>
              </a:rPr>
              <a:t>  某行装入新块时 使其</a:t>
            </a:r>
            <a:r>
              <a:rPr kumimoji="1" lang="en-US" altLang="zh-CN" sz="2000" b="1" dirty="0">
                <a:latin typeface="微软雅黑" panose="020B0503020204020204" pitchFamily="34" charset="-122"/>
                <a:ea typeface="微软雅黑" panose="020B0503020204020204" pitchFamily="34" charset="-122"/>
              </a:rPr>
              <a:t>V=1</a:t>
            </a:r>
          </a:p>
          <a:p>
            <a:pPr eaLnBrk="1" hangingPunct="1">
              <a:lnSpc>
                <a:spcPct val="115000"/>
              </a:lnSpc>
              <a:spcBef>
                <a:spcPts val="800"/>
              </a:spcBef>
              <a:buFont typeface="Arial" panose="020B0604020202020204" pitchFamily="34" charset="0"/>
              <a:buChar char="•"/>
            </a:pPr>
            <a:r>
              <a:rPr kumimoji="1" lang="zh-CN" altLang="en-US" sz="2000" b="1" dirty="0">
                <a:latin typeface="微软雅黑" panose="020B0503020204020204" pitchFamily="34" charset="-122"/>
                <a:ea typeface="微软雅黑" panose="020B0503020204020204" pitchFamily="34" charset="-122"/>
              </a:rPr>
              <a:t>  </a:t>
            </a:r>
            <a:r>
              <a:rPr kumimoji="1" lang="zh-CN" altLang="en-US" sz="2000" b="1" dirty="0">
                <a:solidFill>
                  <a:srgbClr val="006600"/>
                </a:solidFill>
                <a:latin typeface="微软雅黑" panose="020B0503020204020204" pitchFamily="34" charset="-122"/>
                <a:ea typeface="微软雅黑" panose="020B0503020204020204" pitchFamily="34" charset="-122"/>
              </a:rPr>
              <a:t>通过使</a:t>
            </a:r>
            <a:r>
              <a:rPr kumimoji="1" lang="en-US" altLang="zh-CN" sz="2000" b="1" dirty="0">
                <a:solidFill>
                  <a:srgbClr val="006600"/>
                </a:solidFill>
                <a:latin typeface="微软雅黑" panose="020B0503020204020204" pitchFamily="34" charset="-122"/>
                <a:ea typeface="微软雅黑" panose="020B0503020204020204" pitchFamily="34" charset="-122"/>
              </a:rPr>
              <a:t>V=0</a:t>
            </a:r>
            <a:r>
              <a:rPr kumimoji="1" lang="zh-CN" altLang="en-US" sz="2000" b="1" dirty="0">
                <a:solidFill>
                  <a:srgbClr val="006600"/>
                </a:solidFill>
                <a:latin typeface="微软雅黑" panose="020B0503020204020204" pitchFamily="34" charset="-122"/>
                <a:ea typeface="微软雅黑" panose="020B0503020204020204" pitchFamily="34" charset="-122"/>
              </a:rPr>
              <a:t>来冲刷</a:t>
            </a:r>
            <a:r>
              <a:rPr kumimoji="1" lang="en-US" altLang="zh-CN" sz="2000" b="1" dirty="0">
                <a:solidFill>
                  <a:srgbClr val="006600"/>
                </a:solidFill>
                <a:latin typeface="微软雅黑" panose="020B0503020204020204" pitchFamily="34" charset="-122"/>
                <a:ea typeface="微软雅黑" panose="020B0503020204020204" pitchFamily="34" charset="-122"/>
              </a:rPr>
              <a:t>Cache</a:t>
            </a:r>
            <a:r>
              <a:rPr kumimoji="1" lang="zh-CN" altLang="en-US" sz="2000" b="1" dirty="0">
                <a:latin typeface="微软雅黑" panose="020B0503020204020204" pitchFamily="34" charset="-122"/>
                <a:ea typeface="微软雅黑" panose="020B0503020204020204" pitchFamily="34" charset="-122"/>
              </a:rPr>
              <a:t>（例如：进程切换时，</a:t>
            </a:r>
            <a:r>
              <a:rPr kumimoji="1" lang="en-US" altLang="zh-CN" sz="2000" b="1" dirty="0">
                <a:latin typeface="微软雅黑" panose="020B0503020204020204" pitchFamily="34" charset="-122"/>
                <a:ea typeface="微软雅黑" panose="020B0503020204020204" pitchFamily="34" charset="-122"/>
              </a:rPr>
              <a:t>DMA</a:t>
            </a:r>
            <a:r>
              <a:rPr kumimoji="1" lang="zh-CN" altLang="en-US" sz="2000" b="1" dirty="0">
                <a:latin typeface="微软雅黑" panose="020B0503020204020204" pitchFamily="34" charset="-122"/>
                <a:ea typeface="微软雅黑" panose="020B0503020204020204" pitchFamily="34" charset="-122"/>
              </a:rPr>
              <a:t>传送时）</a:t>
            </a:r>
            <a:endParaRPr kumimoji="1" lang="en-US" altLang="zh-CN" sz="2000" b="1" dirty="0">
              <a:latin typeface="微软雅黑" panose="020B0503020204020204" pitchFamily="34" charset="-122"/>
              <a:ea typeface="微软雅黑" panose="020B0503020204020204" pitchFamily="34" charset="-122"/>
            </a:endParaRPr>
          </a:p>
          <a:p>
            <a:pPr eaLnBrk="1" hangingPunct="1">
              <a:lnSpc>
                <a:spcPct val="115000"/>
              </a:lnSpc>
              <a:spcBef>
                <a:spcPts val="800"/>
              </a:spcBef>
              <a:buFont typeface="Arial" panose="020B0604020202020204" pitchFamily="34" charset="0"/>
              <a:buChar char="•"/>
            </a:pPr>
            <a:r>
              <a:rPr kumimoji="1" lang="zh-CN" altLang="en-US" sz="2000" b="1" dirty="0">
                <a:latin typeface="微软雅黑" panose="020B0503020204020204" pitchFamily="34" charset="-122"/>
                <a:ea typeface="微软雅黑" panose="020B0503020204020204" pitchFamily="34" charset="-122"/>
              </a:rPr>
              <a:t>  通常为操作系统设置</a:t>
            </a:r>
            <a:r>
              <a:rPr kumimoji="1" lang="zh-CN" altLang="en-US" sz="2000" b="1" dirty="0">
                <a:solidFill>
                  <a:srgbClr val="A50021"/>
                </a:solidFill>
                <a:latin typeface="微软雅黑" panose="020B0503020204020204" pitchFamily="34" charset="-122"/>
                <a:ea typeface="微软雅黑" panose="020B0503020204020204" pitchFamily="34" charset="-122"/>
              </a:rPr>
              <a:t>“</a:t>
            </a:r>
            <a:r>
              <a:rPr kumimoji="1" lang="en-US" altLang="zh-CN" sz="2000" b="1" dirty="0">
                <a:solidFill>
                  <a:srgbClr val="A50021"/>
                </a:solidFill>
                <a:latin typeface="微软雅黑" panose="020B0503020204020204" pitchFamily="34" charset="-122"/>
                <a:ea typeface="微软雅黑" panose="020B0503020204020204" pitchFamily="34" charset="-122"/>
              </a:rPr>
              <a:t>cache</a:t>
            </a:r>
            <a:r>
              <a:rPr kumimoji="1" lang="zh-CN" altLang="en-US" sz="2000" b="1" dirty="0">
                <a:solidFill>
                  <a:srgbClr val="A50021"/>
                </a:solidFill>
                <a:latin typeface="微软雅黑" panose="020B0503020204020204" pitchFamily="34" charset="-122"/>
                <a:ea typeface="微软雅黑" panose="020B0503020204020204" pitchFamily="34" charset="-122"/>
              </a:rPr>
              <a:t>冲刷”指令</a:t>
            </a:r>
            <a:r>
              <a:rPr kumimoji="1" lang="zh-CN" altLang="en-US" sz="2000" b="1" dirty="0">
                <a:latin typeface="微软雅黑" panose="020B0503020204020204" pitchFamily="34" charset="-122"/>
                <a:ea typeface="微软雅黑" panose="020B0503020204020204" pitchFamily="34" charset="-122"/>
              </a:rPr>
              <a:t>，因此，</a:t>
            </a:r>
            <a:r>
              <a:rPr kumimoji="1" lang="en-US" altLang="zh-CN" sz="2000" b="1" dirty="0">
                <a:solidFill>
                  <a:srgbClr val="993300"/>
                </a:solidFill>
                <a:latin typeface="微软雅黑" panose="020B0503020204020204" pitchFamily="34" charset="-122"/>
                <a:ea typeface="微软雅黑" panose="020B0503020204020204" pitchFamily="34" charset="-122"/>
              </a:rPr>
              <a:t>cache</a:t>
            </a:r>
            <a:r>
              <a:rPr kumimoji="1" lang="zh-CN" altLang="en-US" sz="2000" b="1" dirty="0">
                <a:solidFill>
                  <a:srgbClr val="993300"/>
                </a:solidFill>
                <a:latin typeface="微软雅黑" panose="020B0503020204020204" pitchFamily="34" charset="-122"/>
                <a:ea typeface="微软雅黑" panose="020B0503020204020204" pitchFamily="34" charset="-122"/>
              </a:rPr>
              <a:t>对操作系统程序员不是透明的！</a:t>
            </a:r>
            <a:endParaRPr kumimoji="1" lang="zh-CN" altLang="en-US" sz="2200" b="1" dirty="0">
              <a:solidFill>
                <a:srgbClr val="FF0000"/>
              </a:solidFill>
              <a:latin typeface="微软雅黑" panose="020B0503020204020204" pitchFamily="34" charset="-122"/>
              <a:ea typeface="微软雅黑" panose="020B0503020204020204" pitchFamily="34" charset="-122"/>
            </a:endParaRPr>
          </a:p>
        </p:txBody>
      </p:sp>
      <p:pic>
        <p:nvPicPr>
          <p:cNvPr id="5222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81409"/>
            <a:ext cx="7650163" cy="2160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p:nvPr/>
        </p:nvSpPr>
        <p:spPr>
          <a:xfrm>
            <a:off x="6597650" y="819150"/>
            <a:ext cx="2295525" cy="708025"/>
          </a:xfrm>
          <a:prstGeom prst="rect">
            <a:avLst/>
          </a:prstGeom>
          <a:noFill/>
        </p:spPr>
        <p:txBody>
          <a:bodyPr>
            <a:spAutoFit/>
          </a:bodyPr>
          <a:lstStyle/>
          <a:p>
            <a:pPr eaLnBrk="1" hangingPunct="1">
              <a:spcBef>
                <a:spcPct val="50000"/>
              </a:spcBef>
              <a:defRPr/>
            </a:pPr>
            <a:r>
              <a:rPr kumimoji="1" lang="zh-CN" altLang="en-US" sz="2000" b="1" dirty="0">
                <a:solidFill>
                  <a:srgbClr val="FF0000"/>
                </a:solidFill>
                <a:latin typeface="+mn-lt"/>
                <a:ea typeface="黑体" pitchFamily="49" charset="-122"/>
              </a:rPr>
              <a:t>为何要用有效位来区分是否有效？</a:t>
            </a:r>
          </a:p>
        </p:txBody>
      </p:sp>
      <p:sp>
        <p:nvSpPr>
          <p:cNvPr id="52231" name="灯片编号占位符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CB7B4AB8-8091-48C0-BB5F-9C2529EB25E3}" type="slidenum">
              <a:rPr lang="zh-CN" altLang="en-US" sz="1200" smtClean="0">
                <a:solidFill>
                  <a:srgbClr val="898989"/>
                </a:solidFill>
              </a:rPr>
              <a:pPr/>
              <a:t>42</a:t>
            </a:fld>
            <a:endParaRPr lang="zh-CN" altLang="en-US" sz="120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57737">
                                            <p:txEl>
                                              <p:pRg st="0" end="0"/>
                                            </p:txEl>
                                          </p:spTgt>
                                        </p:tgtEl>
                                        <p:attrNameLst>
                                          <p:attrName>style.visibility</p:attrName>
                                        </p:attrNameLst>
                                      </p:cBhvr>
                                      <p:to>
                                        <p:strVal val="visible"/>
                                      </p:to>
                                    </p:set>
                                    <p:animEffect transition="in" filter="wipe(down)">
                                      <p:cBhvr>
                                        <p:cTn id="12" dur="500"/>
                                        <p:tgtEl>
                                          <p:spTgt spid="45773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57737">
                                            <p:txEl>
                                              <p:pRg st="1" end="1"/>
                                            </p:txEl>
                                          </p:spTgt>
                                        </p:tgtEl>
                                        <p:attrNameLst>
                                          <p:attrName>style.visibility</p:attrName>
                                        </p:attrNameLst>
                                      </p:cBhvr>
                                      <p:to>
                                        <p:strVal val="visible"/>
                                      </p:to>
                                    </p:set>
                                    <p:animEffect transition="in" filter="wipe(down)">
                                      <p:cBhvr>
                                        <p:cTn id="17" dur="500"/>
                                        <p:tgtEl>
                                          <p:spTgt spid="45773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457737">
                                            <p:txEl>
                                              <p:pRg st="2" end="2"/>
                                            </p:txEl>
                                          </p:spTgt>
                                        </p:tgtEl>
                                        <p:attrNameLst>
                                          <p:attrName>style.visibility</p:attrName>
                                        </p:attrNameLst>
                                      </p:cBhvr>
                                      <p:to>
                                        <p:strVal val="visible"/>
                                      </p:to>
                                    </p:set>
                                    <p:animEffect transition="in" filter="wipe(down)">
                                      <p:cBhvr>
                                        <p:cTn id="22" dur="500"/>
                                        <p:tgtEl>
                                          <p:spTgt spid="457737">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457737">
                                            <p:txEl>
                                              <p:pRg st="3" end="3"/>
                                            </p:txEl>
                                          </p:spTgt>
                                        </p:tgtEl>
                                        <p:attrNameLst>
                                          <p:attrName>style.visibility</p:attrName>
                                        </p:attrNameLst>
                                      </p:cBhvr>
                                      <p:to>
                                        <p:strVal val="visible"/>
                                      </p:to>
                                    </p:set>
                                    <p:animEffect transition="in" filter="wipe(down)">
                                      <p:cBhvr>
                                        <p:cTn id="27" dur="500"/>
                                        <p:tgtEl>
                                          <p:spTgt spid="457737">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457737">
                                            <p:txEl>
                                              <p:pRg st="4" end="4"/>
                                            </p:txEl>
                                          </p:spTgt>
                                        </p:tgtEl>
                                        <p:attrNameLst>
                                          <p:attrName>style.visibility</p:attrName>
                                        </p:attrNameLst>
                                      </p:cBhvr>
                                      <p:to>
                                        <p:strVal val="visible"/>
                                      </p:to>
                                    </p:set>
                                    <p:animEffect transition="in" filter="wipe(down)">
                                      <p:cBhvr>
                                        <p:cTn id="32" dur="500"/>
                                        <p:tgtEl>
                                          <p:spTgt spid="457737">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457737">
                                            <p:txEl>
                                              <p:pRg st="5" end="5"/>
                                            </p:txEl>
                                          </p:spTgt>
                                        </p:tgtEl>
                                        <p:attrNameLst>
                                          <p:attrName>style.visibility</p:attrName>
                                        </p:attrNameLst>
                                      </p:cBhvr>
                                      <p:to>
                                        <p:strVal val="visible"/>
                                      </p:to>
                                    </p:set>
                                    <p:animEffect transition="in" filter="wipe(down)">
                                      <p:cBhvr>
                                        <p:cTn id="37" dur="500"/>
                                        <p:tgtEl>
                                          <p:spTgt spid="45773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7737" grpId="0" build="p"/>
      <p:bldP spid="13"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idx="4294967295"/>
          </p:nvPr>
        </p:nvSpPr>
        <p:spPr>
          <a:xfrm>
            <a:off x="2032909" y="157163"/>
            <a:ext cx="5065489" cy="479747"/>
          </a:xfrm>
          <a:noFill/>
        </p:spPr>
        <p:txBody>
          <a:bodyPr wrap="none"/>
          <a:lstStyle/>
          <a:p>
            <a:pPr eaLnBrk="1" hangingPunct="1"/>
            <a:r>
              <a:rPr lang="zh-CN" altLang="en-US" sz="3200" dirty="0"/>
              <a:t>直接映射</a:t>
            </a:r>
            <a:r>
              <a:rPr lang="en-US" altLang="zh-CN" sz="3200" dirty="0"/>
              <a:t>Cache</a:t>
            </a:r>
            <a:r>
              <a:rPr lang="zh-CN" altLang="en-US" sz="3200" dirty="0"/>
              <a:t>的访存过程</a:t>
            </a:r>
            <a:endParaRPr lang="en-US" altLang="zh-CN" sz="3200" dirty="0"/>
          </a:p>
        </p:txBody>
      </p:sp>
      <p:sp>
        <p:nvSpPr>
          <p:cNvPr id="53251" name="Rectangle 3"/>
          <p:cNvSpPr>
            <a:spLocks noGrp="1" noChangeArrowheads="1"/>
          </p:cNvSpPr>
          <p:nvPr>
            <p:ph type="body" idx="4294967295"/>
          </p:nvPr>
        </p:nvSpPr>
        <p:spPr>
          <a:xfrm>
            <a:off x="63292" y="989088"/>
            <a:ext cx="8937625" cy="666849"/>
          </a:xfrm>
          <a:noFill/>
        </p:spPr>
        <p:txBody>
          <a:bodyPr/>
          <a:lstStyle/>
          <a:p>
            <a:pPr eaLnBrk="1" hangingPunct="1">
              <a:spcBef>
                <a:spcPct val="0"/>
              </a:spcBef>
              <a:buFontTx/>
              <a:buNone/>
            </a:pPr>
            <a:r>
              <a:rPr lang="zh-CN" altLang="en-US" sz="2000" dirty="0">
                <a:ea typeface="宋体" panose="02010600030101010101" pitchFamily="2" charset="-122"/>
              </a:rPr>
              <a:t>   </a:t>
            </a:r>
            <a:r>
              <a:rPr lang="zh-CN" altLang="en-US" sz="2000" dirty="0">
                <a:ea typeface="黑体" panose="02010609060101010101" pitchFamily="49" charset="-122"/>
              </a:rPr>
              <a:t>设：块大小为</a:t>
            </a:r>
            <a:r>
              <a:rPr lang="en-US" altLang="zh-CN" sz="2000" dirty="0">
                <a:ea typeface="黑体" panose="02010609060101010101" pitchFamily="49" charset="-122"/>
              </a:rPr>
              <a:t>16B</a:t>
            </a:r>
            <a:r>
              <a:rPr lang="zh-CN" altLang="en-US" sz="2000" dirty="0">
                <a:ea typeface="黑体" panose="02010609060101010101" pitchFamily="49" charset="-122"/>
              </a:rPr>
              <a:t>，</a:t>
            </a:r>
            <a:r>
              <a:rPr lang="en-US" altLang="zh-CN" sz="2000" dirty="0">
                <a:ea typeface="黑体" panose="02010609060101010101" pitchFamily="49" charset="-122"/>
              </a:rPr>
              <a:t>Cache</a:t>
            </a:r>
            <a:r>
              <a:rPr lang="zh-CN" altLang="en-US" sz="2000" dirty="0">
                <a:ea typeface="黑体" panose="02010609060101010101" pitchFamily="49" charset="-122"/>
              </a:rPr>
              <a:t>的数据区容量为</a:t>
            </a:r>
            <a:r>
              <a:rPr lang="en-US" altLang="zh-CN" sz="2000" dirty="0">
                <a:ea typeface="黑体" panose="02010609060101010101" pitchFamily="49" charset="-122"/>
              </a:rPr>
              <a:t>64KB</a:t>
            </a:r>
            <a:r>
              <a:rPr lang="zh-CN" altLang="en-US" sz="2000" dirty="0">
                <a:ea typeface="黑体" panose="02010609060101010101" pitchFamily="49" charset="-122"/>
              </a:rPr>
              <a:t>，主存地址为</a:t>
            </a:r>
            <a:r>
              <a:rPr lang="en-US" altLang="zh-CN" sz="2000" dirty="0">
                <a:ea typeface="黑体" panose="02010609060101010101" pitchFamily="49" charset="-122"/>
              </a:rPr>
              <a:t>32</a:t>
            </a:r>
            <a:r>
              <a:rPr lang="zh-CN" altLang="en-US" sz="2000" dirty="0">
                <a:ea typeface="黑体" panose="02010609060101010101" pitchFamily="49" charset="-122"/>
              </a:rPr>
              <a:t>位，按字节编址。</a:t>
            </a:r>
            <a:endParaRPr lang="en-US" altLang="zh-CN" sz="2000" dirty="0">
              <a:ea typeface="宋体" panose="02010600030101010101" pitchFamily="2" charset="-122"/>
            </a:endParaRPr>
          </a:p>
        </p:txBody>
      </p:sp>
      <p:sp>
        <p:nvSpPr>
          <p:cNvPr id="53252" name="Freeform 4"/>
          <p:cNvSpPr>
            <a:spLocks/>
          </p:cNvSpPr>
          <p:nvPr/>
        </p:nvSpPr>
        <p:spPr bwMode="auto">
          <a:xfrm>
            <a:off x="1755775" y="5270908"/>
            <a:ext cx="61913" cy="55563"/>
          </a:xfrm>
          <a:custGeom>
            <a:avLst/>
            <a:gdLst>
              <a:gd name="T0" fmla="*/ 2147483646 w 31"/>
              <a:gd name="T1" fmla="*/ 0 h 31"/>
              <a:gd name="T2" fmla="*/ 0 w 31"/>
              <a:gd name="T3" fmla="*/ 0 h 31"/>
              <a:gd name="T4" fmla="*/ 2147483646 w 31"/>
              <a:gd name="T5" fmla="*/ 2147483646 h 31"/>
              <a:gd name="T6" fmla="*/ 2147483646 w 31"/>
              <a:gd name="T7" fmla="*/ 0 h 31"/>
              <a:gd name="T8" fmla="*/ 2147483646 w 31"/>
              <a:gd name="T9" fmla="*/ 0 h 31"/>
              <a:gd name="T10" fmla="*/ 2147483646 w 31"/>
              <a:gd name="T11" fmla="*/ 0 h 31"/>
              <a:gd name="T12" fmla="*/ 0 60000 65536"/>
              <a:gd name="T13" fmla="*/ 0 60000 65536"/>
              <a:gd name="T14" fmla="*/ 0 60000 65536"/>
              <a:gd name="T15" fmla="*/ 0 60000 65536"/>
              <a:gd name="T16" fmla="*/ 0 60000 65536"/>
              <a:gd name="T17" fmla="*/ 0 60000 65536"/>
              <a:gd name="T18" fmla="*/ 0 w 31"/>
              <a:gd name="T19" fmla="*/ 0 h 31"/>
              <a:gd name="T20" fmla="*/ 31 w 31"/>
              <a:gd name="T21" fmla="*/ 31 h 31"/>
            </a:gdLst>
            <a:ahLst/>
            <a:cxnLst>
              <a:cxn ang="T12">
                <a:pos x="T0" y="T1"/>
              </a:cxn>
              <a:cxn ang="T13">
                <a:pos x="T2" y="T3"/>
              </a:cxn>
              <a:cxn ang="T14">
                <a:pos x="T4" y="T5"/>
              </a:cxn>
              <a:cxn ang="T15">
                <a:pos x="T6" y="T7"/>
              </a:cxn>
              <a:cxn ang="T16">
                <a:pos x="T8" y="T9"/>
              </a:cxn>
              <a:cxn ang="T17">
                <a:pos x="T10" y="T11"/>
              </a:cxn>
            </a:cxnLst>
            <a:rect l="T18" t="T19" r="T20" b="T21"/>
            <a:pathLst>
              <a:path w="31" h="31">
                <a:moveTo>
                  <a:pt x="29" y="0"/>
                </a:moveTo>
                <a:lnTo>
                  <a:pt x="0" y="0"/>
                </a:lnTo>
                <a:lnTo>
                  <a:pt x="14" y="31"/>
                </a:lnTo>
                <a:lnTo>
                  <a:pt x="31" y="0"/>
                </a:lnTo>
                <a:lnTo>
                  <a:pt x="2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257" name="Rectangle 12"/>
          <p:cNvSpPr>
            <a:spLocks noChangeArrowheads="1"/>
          </p:cNvSpPr>
          <p:nvPr/>
        </p:nvSpPr>
        <p:spPr bwMode="auto">
          <a:xfrm>
            <a:off x="5586413" y="2264183"/>
            <a:ext cx="16859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kumimoji="1" lang="en-US" altLang="zh-CN" sz="1800" b="1">
                <a:solidFill>
                  <a:srgbClr val="0000FF"/>
                </a:solidFill>
                <a:ea typeface="宋体" panose="02010600030101010101" pitchFamily="2" charset="-122"/>
              </a:rPr>
              <a:t>Byte offset</a:t>
            </a:r>
          </a:p>
        </p:txBody>
      </p:sp>
      <p:sp>
        <p:nvSpPr>
          <p:cNvPr id="53258" name="Freeform 13"/>
          <p:cNvSpPr>
            <a:spLocks/>
          </p:cNvSpPr>
          <p:nvPr/>
        </p:nvSpPr>
        <p:spPr bwMode="auto">
          <a:xfrm>
            <a:off x="1314450" y="3315108"/>
            <a:ext cx="5762625" cy="1660525"/>
          </a:xfrm>
          <a:custGeom>
            <a:avLst/>
            <a:gdLst>
              <a:gd name="T0" fmla="*/ 2147483646 w 2903"/>
              <a:gd name="T1" fmla="*/ 2147483646 h 915"/>
              <a:gd name="T2" fmla="*/ 2147483646 w 2903"/>
              <a:gd name="T3" fmla="*/ 0 h 915"/>
              <a:gd name="T4" fmla="*/ 0 w 2903"/>
              <a:gd name="T5" fmla="*/ 0 h 915"/>
              <a:gd name="T6" fmla="*/ 0 w 2903"/>
              <a:gd name="T7" fmla="*/ 2147483646 h 915"/>
              <a:gd name="T8" fmla="*/ 2147483646 w 2903"/>
              <a:gd name="T9" fmla="*/ 2147483646 h 915"/>
              <a:gd name="T10" fmla="*/ 2147483646 w 2903"/>
              <a:gd name="T11" fmla="*/ 2147483646 h 915"/>
              <a:gd name="T12" fmla="*/ 0 60000 65536"/>
              <a:gd name="T13" fmla="*/ 0 60000 65536"/>
              <a:gd name="T14" fmla="*/ 0 60000 65536"/>
              <a:gd name="T15" fmla="*/ 0 60000 65536"/>
              <a:gd name="T16" fmla="*/ 0 60000 65536"/>
              <a:gd name="T17" fmla="*/ 0 60000 65536"/>
              <a:gd name="T18" fmla="*/ 0 w 2903"/>
              <a:gd name="T19" fmla="*/ 0 h 915"/>
              <a:gd name="T20" fmla="*/ 2903 w 2903"/>
              <a:gd name="T21" fmla="*/ 915 h 915"/>
            </a:gdLst>
            <a:ahLst/>
            <a:cxnLst>
              <a:cxn ang="T12">
                <a:pos x="T0" y="T1"/>
              </a:cxn>
              <a:cxn ang="T13">
                <a:pos x="T2" y="T3"/>
              </a:cxn>
              <a:cxn ang="T14">
                <a:pos x="T4" y="T5"/>
              </a:cxn>
              <a:cxn ang="T15">
                <a:pos x="T6" y="T7"/>
              </a:cxn>
              <a:cxn ang="T16">
                <a:pos x="T8" y="T9"/>
              </a:cxn>
              <a:cxn ang="T17">
                <a:pos x="T10" y="T11"/>
              </a:cxn>
            </a:cxnLst>
            <a:rect l="T18" t="T19" r="T20" b="T21"/>
            <a:pathLst>
              <a:path w="2903" h="915">
                <a:moveTo>
                  <a:pt x="2901" y="913"/>
                </a:moveTo>
                <a:lnTo>
                  <a:pt x="2903" y="0"/>
                </a:lnTo>
                <a:lnTo>
                  <a:pt x="0" y="0"/>
                </a:lnTo>
                <a:lnTo>
                  <a:pt x="0" y="915"/>
                </a:lnTo>
                <a:lnTo>
                  <a:pt x="2903" y="915"/>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3259" name="Rectangle 14"/>
          <p:cNvSpPr>
            <a:spLocks noChangeArrowheads="1"/>
          </p:cNvSpPr>
          <p:nvPr/>
        </p:nvSpPr>
        <p:spPr bwMode="auto">
          <a:xfrm>
            <a:off x="1289550" y="3069046"/>
            <a:ext cx="1111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kumimoji="1" lang="en-US" altLang="zh-CN" sz="1800" b="1" dirty="0">
                <a:solidFill>
                  <a:srgbClr val="000000"/>
                </a:solidFill>
                <a:ea typeface="宋体" panose="02010600030101010101" pitchFamily="2" charset="-122"/>
              </a:rPr>
              <a:t>V</a:t>
            </a:r>
          </a:p>
        </p:txBody>
      </p:sp>
      <p:sp>
        <p:nvSpPr>
          <p:cNvPr id="53260" name="Rectangle 16"/>
          <p:cNvSpPr>
            <a:spLocks noChangeArrowheads="1"/>
          </p:cNvSpPr>
          <p:nvPr/>
        </p:nvSpPr>
        <p:spPr bwMode="auto">
          <a:xfrm>
            <a:off x="1649413" y="3027771"/>
            <a:ext cx="3429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kumimoji="1" lang="en-US" altLang="zh-CN" sz="1800" b="1">
                <a:solidFill>
                  <a:srgbClr val="000000"/>
                </a:solidFill>
                <a:ea typeface="宋体" panose="02010600030101010101" pitchFamily="2" charset="-122"/>
              </a:rPr>
              <a:t>tag</a:t>
            </a:r>
          </a:p>
        </p:txBody>
      </p:sp>
      <p:sp>
        <p:nvSpPr>
          <p:cNvPr id="53261" name="Freeform 22"/>
          <p:cNvSpPr>
            <a:spLocks/>
          </p:cNvSpPr>
          <p:nvPr/>
        </p:nvSpPr>
        <p:spPr bwMode="auto">
          <a:xfrm>
            <a:off x="1314450" y="3975508"/>
            <a:ext cx="5762625" cy="171450"/>
          </a:xfrm>
          <a:custGeom>
            <a:avLst/>
            <a:gdLst>
              <a:gd name="T0" fmla="*/ 2147483646 w 2903"/>
              <a:gd name="T1" fmla="*/ 2147483646 h 94"/>
              <a:gd name="T2" fmla="*/ 2147483646 w 2903"/>
              <a:gd name="T3" fmla="*/ 0 h 94"/>
              <a:gd name="T4" fmla="*/ 0 w 2903"/>
              <a:gd name="T5" fmla="*/ 0 h 94"/>
              <a:gd name="T6" fmla="*/ 0 w 2903"/>
              <a:gd name="T7" fmla="*/ 2147483646 h 94"/>
              <a:gd name="T8" fmla="*/ 2147483646 w 2903"/>
              <a:gd name="T9" fmla="*/ 2147483646 h 94"/>
              <a:gd name="T10" fmla="*/ 2147483646 w 2903"/>
              <a:gd name="T11" fmla="*/ 2147483646 h 94"/>
              <a:gd name="T12" fmla="*/ 2147483646 w 2903"/>
              <a:gd name="T13" fmla="*/ 2147483646 h 94"/>
              <a:gd name="T14" fmla="*/ 0 60000 65536"/>
              <a:gd name="T15" fmla="*/ 0 60000 65536"/>
              <a:gd name="T16" fmla="*/ 0 60000 65536"/>
              <a:gd name="T17" fmla="*/ 0 60000 65536"/>
              <a:gd name="T18" fmla="*/ 0 60000 65536"/>
              <a:gd name="T19" fmla="*/ 0 60000 65536"/>
              <a:gd name="T20" fmla="*/ 0 60000 65536"/>
              <a:gd name="T21" fmla="*/ 0 w 2903"/>
              <a:gd name="T22" fmla="*/ 0 h 94"/>
              <a:gd name="T23" fmla="*/ 2903 w 2903"/>
              <a:gd name="T24" fmla="*/ 94 h 9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903" h="94">
                <a:moveTo>
                  <a:pt x="2901" y="92"/>
                </a:moveTo>
                <a:lnTo>
                  <a:pt x="2903" y="0"/>
                </a:lnTo>
                <a:lnTo>
                  <a:pt x="0" y="0"/>
                </a:lnTo>
                <a:lnTo>
                  <a:pt x="0" y="94"/>
                </a:lnTo>
                <a:lnTo>
                  <a:pt x="2903" y="94"/>
                </a:lnTo>
                <a:lnTo>
                  <a:pt x="2901" y="92"/>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262" name="Freeform 23"/>
          <p:cNvSpPr>
            <a:spLocks/>
          </p:cNvSpPr>
          <p:nvPr/>
        </p:nvSpPr>
        <p:spPr bwMode="auto">
          <a:xfrm>
            <a:off x="1314450" y="3975508"/>
            <a:ext cx="5762625" cy="171450"/>
          </a:xfrm>
          <a:custGeom>
            <a:avLst/>
            <a:gdLst>
              <a:gd name="T0" fmla="*/ 2147483646 w 2903"/>
              <a:gd name="T1" fmla="*/ 2147483646 h 94"/>
              <a:gd name="T2" fmla="*/ 2147483646 w 2903"/>
              <a:gd name="T3" fmla="*/ 0 h 94"/>
              <a:gd name="T4" fmla="*/ 0 w 2903"/>
              <a:gd name="T5" fmla="*/ 0 h 94"/>
              <a:gd name="T6" fmla="*/ 0 w 2903"/>
              <a:gd name="T7" fmla="*/ 2147483646 h 94"/>
              <a:gd name="T8" fmla="*/ 2147483646 w 2903"/>
              <a:gd name="T9" fmla="*/ 2147483646 h 94"/>
              <a:gd name="T10" fmla="*/ 2147483646 w 2903"/>
              <a:gd name="T11" fmla="*/ 2147483646 h 94"/>
              <a:gd name="T12" fmla="*/ 0 60000 65536"/>
              <a:gd name="T13" fmla="*/ 0 60000 65536"/>
              <a:gd name="T14" fmla="*/ 0 60000 65536"/>
              <a:gd name="T15" fmla="*/ 0 60000 65536"/>
              <a:gd name="T16" fmla="*/ 0 60000 65536"/>
              <a:gd name="T17" fmla="*/ 0 60000 65536"/>
              <a:gd name="T18" fmla="*/ 0 w 2903"/>
              <a:gd name="T19" fmla="*/ 0 h 94"/>
              <a:gd name="T20" fmla="*/ 2903 w 2903"/>
              <a:gd name="T21" fmla="*/ 94 h 94"/>
            </a:gdLst>
            <a:ahLst/>
            <a:cxnLst>
              <a:cxn ang="T12">
                <a:pos x="T0" y="T1"/>
              </a:cxn>
              <a:cxn ang="T13">
                <a:pos x="T2" y="T3"/>
              </a:cxn>
              <a:cxn ang="T14">
                <a:pos x="T4" y="T5"/>
              </a:cxn>
              <a:cxn ang="T15">
                <a:pos x="T6" y="T7"/>
              </a:cxn>
              <a:cxn ang="T16">
                <a:pos x="T8" y="T9"/>
              </a:cxn>
              <a:cxn ang="T17">
                <a:pos x="T10" y="T11"/>
              </a:cxn>
            </a:cxnLst>
            <a:rect l="T18" t="T19" r="T20" b="T21"/>
            <a:pathLst>
              <a:path w="2903" h="94">
                <a:moveTo>
                  <a:pt x="2901" y="92"/>
                </a:moveTo>
                <a:lnTo>
                  <a:pt x="2903" y="0"/>
                </a:lnTo>
                <a:lnTo>
                  <a:pt x="0" y="0"/>
                </a:lnTo>
                <a:lnTo>
                  <a:pt x="0" y="94"/>
                </a:lnTo>
                <a:lnTo>
                  <a:pt x="2903" y="94"/>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3263" name="Freeform 24"/>
          <p:cNvSpPr>
            <a:spLocks/>
          </p:cNvSpPr>
          <p:nvPr/>
        </p:nvSpPr>
        <p:spPr bwMode="auto">
          <a:xfrm>
            <a:off x="1360488" y="4034246"/>
            <a:ext cx="61912" cy="55562"/>
          </a:xfrm>
          <a:custGeom>
            <a:avLst/>
            <a:gdLst>
              <a:gd name="T0" fmla="*/ 2147483646 w 31"/>
              <a:gd name="T1" fmla="*/ 2147483646 h 31"/>
              <a:gd name="T2" fmla="*/ 2147483646 w 31"/>
              <a:gd name="T3" fmla="*/ 2147483646 h 31"/>
              <a:gd name="T4" fmla="*/ 2147483646 w 31"/>
              <a:gd name="T5" fmla="*/ 2147483646 h 31"/>
              <a:gd name="T6" fmla="*/ 2147483646 w 31"/>
              <a:gd name="T7" fmla="*/ 2147483646 h 31"/>
              <a:gd name="T8" fmla="*/ 2147483646 w 31"/>
              <a:gd name="T9" fmla="*/ 2147483646 h 31"/>
              <a:gd name="T10" fmla="*/ 2147483646 w 31"/>
              <a:gd name="T11" fmla="*/ 2147483646 h 31"/>
              <a:gd name="T12" fmla="*/ 2147483646 w 31"/>
              <a:gd name="T13" fmla="*/ 2147483646 h 31"/>
              <a:gd name="T14" fmla="*/ 2147483646 w 31"/>
              <a:gd name="T15" fmla="*/ 2147483646 h 31"/>
              <a:gd name="T16" fmla="*/ 2147483646 w 31"/>
              <a:gd name="T17" fmla="*/ 2147483646 h 31"/>
              <a:gd name="T18" fmla="*/ 2147483646 w 31"/>
              <a:gd name="T19" fmla="*/ 2147483646 h 31"/>
              <a:gd name="T20" fmla="*/ 2147483646 w 31"/>
              <a:gd name="T21" fmla="*/ 2147483646 h 31"/>
              <a:gd name="T22" fmla="*/ 2147483646 w 31"/>
              <a:gd name="T23" fmla="*/ 2147483646 h 31"/>
              <a:gd name="T24" fmla="*/ 2147483646 w 31"/>
              <a:gd name="T25" fmla="*/ 2147483646 h 31"/>
              <a:gd name="T26" fmla="*/ 2147483646 w 31"/>
              <a:gd name="T27" fmla="*/ 2147483646 h 31"/>
              <a:gd name="T28" fmla="*/ 2147483646 w 31"/>
              <a:gd name="T29" fmla="*/ 2147483646 h 31"/>
              <a:gd name="T30" fmla="*/ 2147483646 w 31"/>
              <a:gd name="T31" fmla="*/ 2147483646 h 31"/>
              <a:gd name="T32" fmla="*/ 2147483646 w 31"/>
              <a:gd name="T33" fmla="*/ 2147483646 h 31"/>
              <a:gd name="T34" fmla="*/ 2147483646 w 31"/>
              <a:gd name="T35" fmla="*/ 2147483646 h 31"/>
              <a:gd name="T36" fmla="*/ 2147483646 w 31"/>
              <a:gd name="T37" fmla="*/ 2147483646 h 31"/>
              <a:gd name="T38" fmla="*/ 2147483646 w 31"/>
              <a:gd name="T39" fmla="*/ 0 h 31"/>
              <a:gd name="T40" fmla="*/ 2147483646 w 31"/>
              <a:gd name="T41" fmla="*/ 0 h 31"/>
              <a:gd name="T42" fmla="*/ 2147483646 w 31"/>
              <a:gd name="T43" fmla="*/ 0 h 31"/>
              <a:gd name="T44" fmla="*/ 2147483646 w 31"/>
              <a:gd name="T45" fmla="*/ 2147483646 h 31"/>
              <a:gd name="T46" fmla="*/ 2147483646 w 31"/>
              <a:gd name="T47" fmla="*/ 2147483646 h 31"/>
              <a:gd name="T48" fmla="*/ 2147483646 w 31"/>
              <a:gd name="T49" fmla="*/ 2147483646 h 31"/>
              <a:gd name="T50" fmla="*/ 2147483646 w 31"/>
              <a:gd name="T51" fmla="*/ 2147483646 h 31"/>
              <a:gd name="T52" fmla="*/ 2147483646 w 31"/>
              <a:gd name="T53" fmla="*/ 2147483646 h 31"/>
              <a:gd name="T54" fmla="*/ 2147483646 w 31"/>
              <a:gd name="T55" fmla="*/ 2147483646 h 31"/>
              <a:gd name="T56" fmla="*/ 2147483646 w 31"/>
              <a:gd name="T57" fmla="*/ 2147483646 h 31"/>
              <a:gd name="T58" fmla="*/ 0 w 31"/>
              <a:gd name="T59" fmla="*/ 2147483646 h 31"/>
              <a:gd name="T60" fmla="*/ 0 w 31"/>
              <a:gd name="T61" fmla="*/ 2147483646 h 31"/>
              <a:gd name="T62" fmla="*/ 0 w 31"/>
              <a:gd name="T63" fmla="*/ 2147483646 h 31"/>
              <a:gd name="T64" fmla="*/ 2147483646 w 31"/>
              <a:gd name="T65" fmla="*/ 2147483646 h 31"/>
              <a:gd name="T66" fmla="*/ 2147483646 w 31"/>
              <a:gd name="T67" fmla="*/ 2147483646 h 31"/>
              <a:gd name="T68" fmla="*/ 2147483646 w 31"/>
              <a:gd name="T69" fmla="*/ 2147483646 h 31"/>
              <a:gd name="T70" fmla="*/ 2147483646 w 31"/>
              <a:gd name="T71" fmla="*/ 2147483646 h 31"/>
              <a:gd name="T72" fmla="*/ 2147483646 w 31"/>
              <a:gd name="T73" fmla="*/ 2147483646 h 31"/>
              <a:gd name="T74" fmla="*/ 2147483646 w 31"/>
              <a:gd name="T75" fmla="*/ 2147483646 h 31"/>
              <a:gd name="T76" fmla="*/ 2147483646 w 31"/>
              <a:gd name="T77" fmla="*/ 2147483646 h 31"/>
              <a:gd name="T78" fmla="*/ 2147483646 w 31"/>
              <a:gd name="T79" fmla="*/ 2147483646 h 31"/>
              <a:gd name="T80" fmla="*/ 2147483646 w 31"/>
              <a:gd name="T81" fmla="*/ 2147483646 h 31"/>
              <a:gd name="T82" fmla="*/ 2147483646 w 31"/>
              <a:gd name="T83" fmla="*/ 2147483646 h 31"/>
              <a:gd name="T84" fmla="*/ 2147483646 w 31"/>
              <a:gd name="T85" fmla="*/ 2147483646 h 3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1"/>
              <a:gd name="T130" fmla="*/ 0 h 31"/>
              <a:gd name="T131" fmla="*/ 31 w 31"/>
              <a:gd name="T132" fmla="*/ 31 h 3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1" h="31">
                <a:moveTo>
                  <a:pt x="14" y="29"/>
                </a:moveTo>
                <a:lnTo>
                  <a:pt x="19" y="31"/>
                </a:lnTo>
                <a:lnTo>
                  <a:pt x="21" y="29"/>
                </a:lnTo>
                <a:lnTo>
                  <a:pt x="23" y="29"/>
                </a:lnTo>
                <a:lnTo>
                  <a:pt x="25" y="26"/>
                </a:lnTo>
                <a:lnTo>
                  <a:pt x="27" y="26"/>
                </a:lnTo>
                <a:lnTo>
                  <a:pt x="29" y="24"/>
                </a:lnTo>
                <a:lnTo>
                  <a:pt x="29" y="22"/>
                </a:lnTo>
                <a:lnTo>
                  <a:pt x="31" y="20"/>
                </a:lnTo>
                <a:lnTo>
                  <a:pt x="31" y="18"/>
                </a:lnTo>
                <a:lnTo>
                  <a:pt x="31" y="14"/>
                </a:lnTo>
                <a:lnTo>
                  <a:pt x="31" y="12"/>
                </a:lnTo>
                <a:lnTo>
                  <a:pt x="29" y="10"/>
                </a:lnTo>
                <a:lnTo>
                  <a:pt x="29" y="8"/>
                </a:lnTo>
                <a:lnTo>
                  <a:pt x="27" y="6"/>
                </a:lnTo>
                <a:lnTo>
                  <a:pt x="25" y="4"/>
                </a:lnTo>
                <a:lnTo>
                  <a:pt x="23" y="2"/>
                </a:lnTo>
                <a:lnTo>
                  <a:pt x="21" y="2"/>
                </a:lnTo>
                <a:lnTo>
                  <a:pt x="19" y="0"/>
                </a:lnTo>
                <a:lnTo>
                  <a:pt x="16" y="0"/>
                </a:lnTo>
                <a:lnTo>
                  <a:pt x="12" y="0"/>
                </a:lnTo>
                <a:lnTo>
                  <a:pt x="10" y="2"/>
                </a:lnTo>
                <a:lnTo>
                  <a:pt x="8" y="2"/>
                </a:lnTo>
                <a:lnTo>
                  <a:pt x="6" y="4"/>
                </a:lnTo>
                <a:lnTo>
                  <a:pt x="4" y="4"/>
                </a:lnTo>
                <a:lnTo>
                  <a:pt x="4" y="6"/>
                </a:lnTo>
                <a:lnTo>
                  <a:pt x="2" y="8"/>
                </a:lnTo>
                <a:lnTo>
                  <a:pt x="2" y="10"/>
                </a:lnTo>
                <a:lnTo>
                  <a:pt x="0" y="12"/>
                </a:lnTo>
                <a:lnTo>
                  <a:pt x="0" y="14"/>
                </a:lnTo>
                <a:lnTo>
                  <a:pt x="0" y="18"/>
                </a:lnTo>
                <a:lnTo>
                  <a:pt x="2" y="20"/>
                </a:lnTo>
                <a:lnTo>
                  <a:pt x="2" y="22"/>
                </a:lnTo>
                <a:lnTo>
                  <a:pt x="4" y="24"/>
                </a:lnTo>
                <a:lnTo>
                  <a:pt x="4" y="26"/>
                </a:lnTo>
                <a:lnTo>
                  <a:pt x="6" y="26"/>
                </a:lnTo>
                <a:lnTo>
                  <a:pt x="8" y="29"/>
                </a:lnTo>
                <a:lnTo>
                  <a:pt x="10" y="29"/>
                </a:lnTo>
                <a:lnTo>
                  <a:pt x="12" y="31"/>
                </a:lnTo>
                <a:lnTo>
                  <a:pt x="16" y="31"/>
                </a:lnTo>
                <a:lnTo>
                  <a:pt x="14"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264" name="Freeform 25"/>
          <p:cNvSpPr>
            <a:spLocks/>
          </p:cNvSpPr>
          <p:nvPr/>
        </p:nvSpPr>
        <p:spPr bwMode="auto">
          <a:xfrm>
            <a:off x="1755775" y="4024721"/>
            <a:ext cx="61913" cy="57150"/>
          </a:xfrm>
          <a:custGeom>
            <a:avLst/>
            <a:gdLst>
              <a:gd name="T0" fmla="*/ 2147483646 w 31"/>
              <a:gd name="T1" fmla="*/ 2147483646 h 31"/>
              <a:gd name="T2" fmla="*/ 2147483646 w 31"/>
              <a:gd name="T3" fmla="*/ 2147483646 h 31"/>
              <a:gd name="T4" fmla="*/ 2147483646 w 31"/>
              <a:gd name="T5" fmla="*/ 2147483646 h 31"/>
              <a:gd name="T6" fmla="*/ 2147483646 w 31"/>
              <a:gd name="T7" fmla="*/ 2147483646 h 31"/>
              <a:gd name="T8" fmla="*/ 2147483646 w 31"/>
              <a:gd name="T9" fmla="*/ 2147483646 h 31"/>
              <a:gd name="T10" fmla="*/ 2147483646 w 31"/>
              <a:gd name="T11" fmla="*/ 2147483646 h 31"/>
              <a:gd name="T12" fmla="*/ 2147483646 w 31"/>
              <a:gd name="T13" fmla="*/ 2147483646 h 31"/>
              <a:gd name="T14" fmla="*/ 2147483646 w 31"/>
              <a:gd name="T15" fmla="*/ 2147483646 h 31"/>
              <a:gd name="T16" fmla="*/ 2147483646 w 31"/>
              <a:gd name="T17" fmla="*/ 2147483646 h 31"/>
              <a:gd name="T18" fmla="*/ 2147483646 w 31"/>
              <a:gd name="T19" fmla="*/ 2147483646 h 31"/>
              <a:gd name="T20" fmla="*/ 2147483646 w 31"/>
              <a:gd name="T21" fmla="*/ 2147483646 h 31"/>
              <a:gd name="T22" fmla="*/ 2147483646 w 31"/>
              <a:gd name="T23" fmla="*/ 2147483646 h 31"/>
              <a:gd name="T24" fmla="*/ 2147483646 w 31"/>
              <a:gd name="T25" fmla="*/ 2147483646 h 31"/>
              <a:gd name="T26" fmla="*/ 2147483646 w 31"/>
              <a:gd name="T27" fmla="*/ 2147483646 h 31"/>
              <a:gd name="T28" fmla="*/ 2147483646 w 31"/>
              <a:gd name="T29" fmla="*/ 2147483646 h 31"/>
              <a:gd name="T30" fmla="*/ 2147483646 w 31"/>
              <a:gd name="T31" fmla="*/ 2147483646 h 31"/>
              <a:gd name="T32" fmla="*/ 2147483646 w 31"/>
              <a:gd name="T33" fmla="*/ 2147483646 h 31"/>
              <a:gd name="T34" fmla="*/ 2147483646 w 31"/>
              <a:gd name="T35" fmla="*/ 2147483646 h 31"/>
              <a:gd name="T36" fmla="*/ 2147483646 w 31"/>
              <a:gd name="T37" fmla="*/ 0 h 31"/>
              <a:gd name="T38" fmla="*/ 2147483646 w 31"/>
              <a:gd name="T39" fmla="*/ 0 h 31"/>
              <a:gd name="T40" fmla="*/ 2147483646 w 31"/>
              <a:gd name="T41" fmla="*/ 0 h 31"/>
              <a:gd name="T42" fmla="*/ 2147483646 w 31"/>
              <a:gd name="T43" fmla="*/ 0 h 31"/>
              <a:gd name="T44" fmla="*/ 2147483646 w 31"/>
              <a:gd name="T45" fmla="*/ 0 h 31"/>
              <a:gd name="T46" fmla="*/ 2147483646 w 31"/>
              <a:gd name="T47" fmla="*/ 2147483646 h 31"/>
              <a:gd name="T48" fmla="*/ 2147483646 w 31"/>
              <a:gd name="T49" fmla="*/ 2147483646 h 31"/>
              <a:gd name="T50" fmla="*/ 2147483646 w 31"/>
              <a:gd name="T51" fmla="*/ 2147483646 h 31"/>
              <a:gd name="T52" fmla="*/ 2147483646 w 31"/>
              <a:gd name="T53" fmla="*/ 2147483646 h 31"/>
              <a:gd name="T54" fmla="*/ 2147483646 w 31"/>
              <a:gd name="T55" fmla="*/ 2147483646 h 31"/>
              <a:gd name="T56" fmla="*/ 0 w 31"/>
              <a:gd name="T57" fmla="*/ 2147483646 h 31"/>
              <a:gd name="T58" fmla="*/ 0 w 31"/>
              <a:gd name="T59" fmla="*/ 2147483646 h 31"/>
              <a:gd name="T60" fmla="*/ 0 w 31"/>
              <a:gd name="T61" fmla="*/ 2147483646 h 31"/>
              <a:gd name="T62" fmla="*/ 0 w 31"/>
              <a:gd name="T63" fmla="*/ 2147483646 h 31"/>
              <a:gd name="T64" fmla="*/ 0 w 31"/>
              <a:gd name="T65" fmla="*/ 2147483646 h 31"/>
              <a:gd name="T66" fmla="*/ 2147483646 w 31"/>
              <a:gd name="T67" fmla="*/ 2147483646 h 31"/>
              <a:gd name="T68" fmla="*/ 2147483646 w 31"/>
              <a:gd name="T69" fmla="*/ 2147483646 h 31"/>
              <a:gd name="T70" fmla="*/ 2147483646 w 31"/>
              <a:gd name="T71" fmla="*/ 2147483646 h 31"/>
              <a:gd name="T72" fmla="*/ 2147483646 w 31"/>
              <a:gd name="T73" fmla="*/ 2147483646 h 31"/>
              <a:gd name="T74" fmla="*/ 2147483646 w 31"/>
              <a:gd name="T75" fmla="*/ 2147483646 h 31"/>
              <a:gd name="T76" fmla="*/ 2147483646 w 31"/>
              <a:gd name="T77" fmla="*/ 2147483646 h 31"/>
              <a:gd name="T78" fmla="*/ 2147483646 w 31"/>
              <a:gd name="T79" fmla="*/ 2147483646 h 31"/>
              <a:gd name="T80" fmla="*/ 2147483646 w 31"/>
              <a:gd name="T81" fmla="*/ 2147483646 h 31"/>
              <a:gd name="T82" fmla="*/ 2147483646 w 31"/>
              <a:gd name="T83" fmla="*/ 2147483646 h 31"/>
              <a:gd name="T84" fmla="*/ 2147483646 w 31"/>
              <a:gd name="T85" fmla="*/ 2147483646 h 3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1"/>
              <a:gd name="T130" fmla="*/ 0 h 31"/>
              <a:gd name="T131" fmla="*/ 31 w 31"/>
              <a:gd name="T132" fmla="*/ 31 h 3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1" h="31">
                <a:moveTo>
                  <a:pt x="14" y="29"/>
                </a:moveTo>
                <a:lnTo>
                  <a:pt x="16" y="31"/>
                </a:lnTo>
                <a:lnTo>
                  <a:pt x="20" y="29"/>
                </a:lnTo>
                <a:lnTo>
                  <a:pt x="22" y="29"/>
                </a:lnTo>
                <a:lnTo>
                  <a:pt x="25" y="27"/>
                </a:lnTo>
                <a:lnTo>
                  <a:pt x="27" y="25"/>
                </a:lnTo>
                <a:lnTo>
                  <a:pt x="29" y="23"/>
                </a:lnTo>
                <a:lnTo>
                  <a:pt x="29" y="21"/>
                </a:lnTo>
                <a:lnTo>
                  <a:pt x="29" y="19"/>
                </a:lnTo>
                <a:lnTo>
                  <a:pt x="31" y="15"/>
                </a:lnTo>
                <a:lnTo>
                  <a:pt x="29" y="13"/>
                </a:lnTo>
                <a:lnTo>
                  <a:pt x="29" y="11"/>
                </a:lnTo>
                <a:lnTo>
                  <a:pt x="29" y="9"/>
                </a:lnTo>
                <a:lnTo>
                  <a:pt x="27" y="7"/>
                </a:lnTo>
                <a:lnTo>
                  <a:pt x="25" y="5"/>
                </a:lnTo>
                <a:lnTo>
                  <a:pt x="25" y="2"/>
                </a:lnTo>
                <a:lnTo>
                  <a:pt x="22" y="2"/>
                </a:lnTo>
                <a:lnTo>
                  <a:pt x="20" y="0"/>
                </a:lnTo>
                <a:lnTo>
                  <a:pt x="16" y="0"/>
                </a:lnTo>
                <a:lnTo>
                  <a:pt x="14" y="0"/>
                </a:lnTo>
                <a:lnTo>
                  <a:pt x="12" y="0"/>
                </a:lnTo>
                <a:lnTo>
                  <a:pt x="10" y="0"/>
                </a:lnTo>
                <a:lnTo>
                  <a:pt x="8" y="2"/>
                </a:lnTo>
                <a:lnTo>
                  <a:pt x="6" y="2"/>
                </a:lnTo>
                <a:lnTo>
                  <a:pt x="4" y="5"/>
                </a:lnTo>
                <a:lnTo>
                  <a:pt x="2" y="7"/>
                </a:lnTo>
                <a:lnTo>
                  <a:pt x="2" y="9"/>
                </a:lnTo>
                <a:lnTo>
                  <a:pt x="0" y="11"/>
                </a:lnTo>
                <a:lnTo>
                  <a:pt x="0" y="13"/>
                </a:lnTo>
                <a:lnTo>
                  <a:pt x="0" y="15"/>
                </a:lnTo>
                <a:lnTo>
                  <a:pt x="0" y="19"/>
                </a:lnTo>
                <a:lnTo>
                  <a:pt x="0" y="21"/>
                </a:lnTo>
                <a:lnTo>
                  <a:pt x="2" y="23"/>
                </a:lnTo>
                <a:lnTo>
                  <a:pt x="2" y="25"/>
                </a:lnTo>
                <a:lnTo>
                  <a:pt x="4" y="27"/>
                </a:lnTo>
                <a:lnTo>
                  <a:pt x="6" y="27"/>
                </a:lnTo>
                <a:lnTo>
                  <a:pt x="8" y="29"/>
                </a:lnTo>
                <a:lnTo>
                  <a:pt x="10" y="29"/>
                </a:lnTo>
                <a:lnTo>
                  <a:pt x="12" y="31"/>
                </a:lnTo>
                <a:lnTo>
                  <a:pt x="14" y="31"/>
                </a:lnTo>
                <a:lnTo>
                  <a:pt x="14"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265" name="Freeform 26"/>
          <p:cNvSpPr>
            <a:spLocks/>
          </p:cNvSpPr>
          <p:nvPr/>
        </p:nvSpPr>
        <p:spPr bwMode="auto">
          <a:xfrm>
            <a:off x="2676525" y="4034246"/>
            <a:ext cx="61913" cy="55562"/>
          </a:xfrm>
          <a:custGeom>
            <a:avLst/>
            <a:gdLst>
              <a:gd name="T0" fmla="*/ 2147483646 w 31"/>
              <a:gd name="T1" fmla="*/ 2147483646 h 31"/>
              <a:gd name="T2" fmla="*/ 2147483646 w 31"/>
              <a:gd name="T3" fmla="*/ 2147483646 h 31"/>
              <a:gd name="T4" fmla="*/ 2147483646 w 31"/>
              <a:gd name="T5" fmla="*/ 2147483646 h 31"/>
              <a:gd name="T6" fmla="*/ 2147483646 w 31"/>
              <a:gd name="T7" fmla="*/ 2147483646 h 31"/>
              <a:gd name="T8" fmla="*/ 2147483646 w 31"/>
              <a:gd name="T9" fmla="*/ 2147483646 h 31"/>
              <a:gd name="T10" fmla="*/ 2147483646 w 31"/>
              <a:gd name="T11" fmla="*/ 2147483646 h 31"/>
              <a:gd name="T12" fmla="*/ 2147483646 w 31"/>
              <a:gd name="T13" fmla="*/ 2147483646 h 31"/>
              <a:gd name="T14" fmla="*/ 2147483646 w 31"/>
              <a:gd name="T15" fmla="*/ 2147483646 h 31"/>
              <a:gd name="T16" fmla="*/ 2147483646 w 31"/>
              <a:gd name="T17" fmla="*/ 2147483646 h 31"/>
              <a:gd name="T18" fmla="*/ 2147483646 w 31"/>
              <a:gd name="T19" fmla="*/ 2147483646 h 31"/>
              <a:gd name="T20" fmla="*/ 2147483646 w 31"/>
              <a:gd name="T21" fmla="*/ 2147483646 h 31"/>
              <a:gd name="T22" fmla="*/ 2147483646 w 31"/>
              <a:gd name="T23" fmla="*/ 2147483646 h 31"/>
              <a:gd name="T24" fmla="*/ 2147483646 w 31"/>
              <a:gd name="T25" fmla="*/ 2147483646 h 31"/>
              <a:gd name="T26" fmla="*/ 2147483646 w 31"/>
              <a:gd name="T27" fmla="*/ 2147483646 h 31"/>
              <a:gd name="T28" fmla="*/ 2147483646 w 31"/>
              <a:gd name="T29" fmla="*/ 2147483646 h 31"/>
              <a:gd name="T30" fmla="*/ 2147483646 w 31"/>
              <a:gd name="T31" fmla="*/ 2147483646 h 31"/>
              <a:gd name="T32" fmla="*/ 2147483646 w 31"/>
              <a:gd name="T33" fmla="*/ 2147483646 h 31"/>
              <a:gd name="T34" fmla="*/ 2147483646 w 31"/>
              <a:gd name="T35" fmla="*/ 2147483646 h 31"/>
              <a:gd name="T36" fmla="*/ 2147483646 w 31"/>
              <a:gd name="T37" fmla="*/ 2147483646 h 31"/>
              <a:gd name="T38" fmla="*/ 2147483646 w 31"/>
              <a:gd name="T39" fmla="*/ 0 h 31"/>
              <a:gd name="T40" fmla="*/ 2147483646 w 31"/>
              <a:gd name="T41" fmla="*/ 0 h 31"/>
              <a:gd name="T42" fmla="*/ 2147483646 w 31"/>
              <a:gd name="T43" fmla="*/ 0 h 31"/>
              <a:gd name="T44" fmla="*/ 2147483646 w 31"/>
              <a:gd name="T45" fmla="*/ 2147483646 h 31"/>
              <a:gd name="T46" fmla="*/ 2147483646 w 31"/>
              <a:gd name="T47" fmla="*/ 2147483646 h 31"/>
              <a:gd name="T48" fmla="*/ 2147483646 w 31"/>
              <a:gd name="T49" fmla="*/ 2147483646 h 31"/>
              <a:gd name="T50" fmla="*/ 2147483646 w 31"/>
              <a:gd name="T51" fmla="*/ 2147483646 h 31"/>
              <a:gd name="T52" fmla="*/ 2147483646 w 31"/>
              <a:gd name="T53" fmla="*/ 2147483646 h 31"/>
              <a:gd name="T54" fmla="*/ 2147483646 w 31"/>
              <a:gd name="T55" fmla="*/ 2147483646 h 31"/>
              <a:gd name="T56" fmla="*/ 0 w 31"/>
              <a:gd name="T57" fmla="*/ 2147483646 h 31"/>
              <a:gd name="T58" fmla="*/ 0 w 31"/>
              <a:gd name="T59" fmla="*/ 2147483646 h 31"/>
              <a:gd name="T60" fmla="*/ 0 w 31"/>
              <a:gd name="T61" fmla="*/ 2147483646 h 31"/>
              <a:gd name="T62" fmla="*/ 0 w 31"/>
              <a:gd name="T63" fmla="*/ 2147483646 h 31"/>
              <a:gd name="T64" fmla="*/ 0 w 31"/>
              <a:gd name="T65" fmla="*/ 2147483646 h 31"/>
              <a:gd name="T66" fmla="*/ 2147483646 w 31"/>
              <a:gd name="T67" fmla="*/ 2147483646 h 31"/>
              <a:gd name="T68" fmla="*/ 2147483646 w 31"/>
              <a:gd name="T69" fmla="*/ 2147483646 h 31"/>
              <a:gd name="T70" fmla="*/ 2147483646 w 31"/>
              <a:gd name="T71" fmla="*/ 2147483646 h 31"/>
              <a:gd name="T72" fmla="*/ 2147483646 w 31"/>
              <a:gd name="T73" fmla="*/ 2147483646 h 31"/>
              <a:gd name="T74" fmla="*/ 2147483646 w 31"/>
              <a:gd name="T75" fmla="*/ 2147483646 h 31"/>
              <a:gd name="T76" fmla="*/ 2147483646 w 31"/>
              <a:gd name="T77" fmla="*/ 2147483646 h 31"/>
              <a:gd name="T78" fmla="*/ 2147483646 w 31"/>
              <a:gd name="T79" fmla="*/ 2147483646 h 31"/>
              <a:gd name="T80" fmla="*/ 2147483646 w 31"/>
              <a:gd name="T81" fmla="*/ 2147483646 h 31"/>
              <a:gd name="T82" fmla="*/ 2147483646 w 31"/>
              <a:gd name="T83" fmla="*/ 2147483646 h 31"/>
              <a:gd name="T84" fmla="*/ 2147483646 w 31"/>
              <a:gd name="T85" fmla="*/ 2147483646 h 3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1"/>
              <a:gd name="T130" fmla="*/ 0 h 31"/>
              <a:gd name="T131" fmla="*/ 31 w 31"/>
              <a:gd name="T132" fmla="*/ 31 h 3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1" h="31">
                <a:moveTo>
                  <a:pt x="14" y="29"/>
                </a:moveTo>
                <a:lnTo>
                  <a:pt x="16" y="31"/>
                </a:lnTo>
                <a:lnTo>
                  <a:pt x="20" y="29"/>
                </a:lnTo>
                <a:lnTo>
                  <a:pt x="22" y="29"/>
                </a:lnTo>
                <a:lnTo>
                  <a:pt x="24" y="26"/>
                </a:lnTo>
                <a:lnTo>
                  <a:pt x="26" y="24"/>
                </a:lnTo>
                <a:lnTo>
                  <a:pt x="29" y="22"/>
                </a:lnTo>
                <a:lnTo>
                  <a:pt x="29" y="20"/>
                </a:lnTo>
                <a:lnTo>
                  <a:pt x="31" y="18"/>
                </a:lnTo>
                <a:lnTo>
                  <a:pt x="31" y="14"/>
                </a:lnTo>
                <a:lnTo>
                  <a:pt x="31" y="12"/>
                </a:lnTo>
                <a:lnTo>
                  <a:pt x="29" y="10"/>
                </a:lnTo>
                <a:lnTo>
                  <a:pt x="29" y="8"/>
                </a:lnTo>
                <a:lnTo>
                  <a:pt x="26" y="6"/>
                </a:lnTo>
                <a:lnTo>
                  <a:pt x="24" y="4"/>
                </a:lnTo>
                <a:lnTo>
                  <a:pt x="22" y="2"/>
                </a:lnTo>
                <a:lnTo>
                  <a:pt x="20" y="2"/>
                </a:lnTo>
                <a:lnTo>
                  <a:pt x="16" y="0"/>
                </a:lnTo>
                <a:lnTo>
                  <a:pt x="14" y="0"/>
                </a:lnTo>
                <a:lnTo>
                  <a:pt x="12" y="0"/>
                </a:lnTo>
                <a:lnTo>
                  <a:pt x="10" y="2"/>
                </a:lnTo>
                <a:lnTo>
                  <a:pt x="8" y="2"/>
                </a:lnTo>
                <a:lnTo>
                  <a:pt x="6" y="4"/>
                </a:lnTo>
                <a:lnTo>
                  <a:pt x="4" y="4"/>
                </a:lnTo>
                <a:lnTo>
                  <a:pt x="2" y="6"/>
                </a:lnTo>
                <a:lnTo>
                  <a:pt x="2" y="8"/>
                </a:lnTo>
                <a:lnTo>
                  <a:pt x="0" y="10"/>
                </a:lnTo>
                <a:lnTo>
                  <a:pt x="0" y="12"/>
                </a:lnTo>
                <a:lnTo>
                  <a:pt x="0" y="14"/>
                </a:lnTo>
                <a:lnTo>
                  <a:pt x="0" y="18"/>
                </a:lnTo>
                <a:lnTo>
                  <a:pt x="0" y="20"/>
                </a:lnTo>
                <a:lnTo>
                  <a:pt x="2" y="22"/>
                </a:lnTo>
                <a:lnTo>
                  <a:pt x="2" y="24"/>
                </a:lnTo>
                <a:lnTo>
                  <a:pt x="4" y="26"/>
                </a:lnTo>
                <a:lnTo>
                  <a:pt x="6" y="26"/>
                </a:lnTo>
                <a:lnTo>
                  <a:pt x="8" y="29"/>
                </a:lnTo>
                <a:lnTo>
                  <a:pt x="10" y="29"/>
                </a:lnTo>
                <a:lnTo>
                  <a:pt x="12" y="31"/>
                </a:lnTo>
                <a:lnTo>
                  <a:pt x="14" y="31"/>
                </a:lnTo>
                <a:lnTo>
                  <a:pt x="14"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266" name="Freeform 27"/>
          <p:cNvSpPr>
            <a:spLocks/>
          </p:cNvSpPr>
          <p:nvPr/>
        </p:nvSpPr>
        <p:spPr bwMode="auto">
          <a:xfrm>
            <a:off x="1241425" y="4034246"/>
            <a:ext cx="61913" cy="55562"/>
          </a:xfrm>
          <a:custGeom>
            <a:avLst/>
            <a:gdLst>
              <a:gd name="T0" fmla="*/ 0 w 31"/>
              <a:gd name="T1" fmla="*/ 0 h 31"/>
              <a:gd name="T2" fmla="*/ 2147483646 w 31"/>
              <a:gd name="T3" fmla="*/ 2147483646 h 31"/>
              <a:gd name="T4" fmla="*/ 2147483646 w 31"/>
              <a:gd name="T5" fmla="*/ 2147483646 h 31"/>
              <a:gd name="T6" fmla="*/ 2147483646 w 31"/>
              <a:gd name="T7" fmla="*/ 2147483646 h 31"/>
              <a:gd name="T8" fmla="*/ 2147483646 w 31"/>
              <a:gd name="T9" fmla="*/ 2147483646 h 31"/>
              <a:gd name="T10" fmla="*/ 0 w 31"/>
              <a:gd name="T11" fmla="*/ 0 h 31"/>
              <a:gd name="T12" fmla="*/ 0 60000 65536"/>
              <a:gd name="T13" fmla="*/ 0 60000 65536"/>
              <a:gd name="T14" fmla="*/ 0 60000 65536"/>
              <a:gd name="T15" fmla="*/ 0 60000 65536"/>
              <a:gd name="T16" fmla="*/ 0 60000 65536"/>
              <a:gd name="T17" fmla="*/ 0 60000 65536"/>
              <a:gd name="T18" fmla="*/ 0 w 31"/>
              <a:gd name="T19" fmla="*/ 0 h 31"/>
              <a:gd name="T20" fmla="*/ 31 w 31"/>
              <a:gd name="T21" fmla="*/ 31 h 31"/>
            </a:gdLst>
            <a:ahLst/>
            <a:cxnLst>
              <a:cxn ang="T12">
                <a:pos x="T0" y="T1"/>
              </a:cxn>
              <a:cxn ang="T13">
                <a:pos x="T2" y="T3"/>
              </a:cxn>
              <a:cxn ang="T14">
                <a:pos x="T4" y="T5"/>
              </a:cxn>
              <a:cxn ang="T15">
                <a:pos x="T6" y="T7"/>
              </a:cxn>
              <a:cxn ang="T16">
                <a:pos x="T8" y="T9"/>
              </a:cxn>
              <a:cxn ang="T17">
                <a:pos x="T10" y="T11"/>
              </a:cxn>
            </a:cxnLst>
            <a:rect l="T18" t="T19" r="T20" b="T21"/>
            <a:pathLst>
              <a:path w="31" h="31">
                <a:moveTo>
                  <a:pt x="0" y="0"/>
                </a:moveTo>
                <a:lnTo>
                  <a:pt x="2" y="31"/>
                </a:lnTo>
                <a:lnTo>
                  <a:pt x="31" y="16"/>
                </a:lnTo>
                <a:lnTo>
                  <a:pt x="2" y="2"/>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267" name="Freeform 29"/>
          <p:cNvSpPr>
            <a:spLocks/>
          </p:cNvSpPr>
          <p:nvPr/>
        </p:nvSpPr>
        <p:spPr bwMode="auto">
          <a:xfrm>
            <a:off x="7935913" y="3157946"/>
            <a:ext cx="100012" cy="80962"/>
          </a:xfrm>
          <a:custGeom>
            <a:avLst/>
            <a:gdLst>
              <a:gd name="T0" fmla="*/ 0 w 31"/>
              <a:gd name="T1" fmla="*/ 2147483646 h 31"/>
              <a:gd name="T2" fmla="*/ 2147483646 w 31"/>
              <a:gd name="T3" fmla="*/ 2147483646 h 31"/>
              <a:gd name="T4" fmla="*/ 2147483646 w 31"/>
              <a:gd name="T5" fmla="*/ 0 h 31"/>
              <a:gd name="T6" fmla="*/ 2147483646 w 31"/>
              <a:gd name="T7" fmla="*/ 2147483646 h 31"/>
              <a:gd name="T8" fmla="*/ 2147483646 w 31"/>
              <a:gd name="T9" fmla="*/ 2147483646 h 31"/>
              <a:gd name="T10" fmla="*/ 0 w 31"/>
              <a:gd name="T11" fmla="*/ 2147483646 h 31"/>
              <a:gd name="T12" fmla="*/ 0 60000 65536"/>
              <a:gd name="T13" fmla="*/ 0 60000 65536"/>
              <a:gd name="T14" fmla="*/ 0 60000 65536"/>
              <a:gd name="T15" fmla="*/ 0 60000 65536"/>
              <a:gd name="T16" fmla="*/ 0 60000 65536"/>
              <a:gd name="T17" fmla="*/ 0 60000 65536"/>
              <a:gd name="T18" fmla="*/ 0 w 31"/>
              <a:gd name="T19" fmla="*/ 0 h 31"/>
              <a:gd name="T20" fmla="*/ 31 w 31"/>
              <a:gd name="T21" fmla="*/ 31 h 31"/>
            </a:gdLst>
            <a:ahLst/>
            <a:cxnLst>
              <a:cxn ang="T12">
                <a:pos x="T0" y="T1"/>
              </a:cxn>
              <a:cxn ang="T13">
                <a:pos x="T2" y="T3"/>
              </a:cxn>
              <a:cxn ang="T14">
                <a:pos x="T4" y="T5"/>
              </a:cxn>
              <a:cxn ang="T15">
                <a:pos x="T6" y="T7"/>
              </a:cxn>
              <a:cxn ang="T16">
                <a:pos x="T8" y="T9"/>
              </a:cxn>
              <a:cxn ang="T17">
                <a:pos x="T10" y="T11"/>
              </a:cxn>
            </a:cxnLst>
            <a:rect l="T18" t="T19" r="T20" b="T21"/>
            <a:pathLst>
              <a:path w="31" h="31">
                <a:moveTo>
                  <a:pt x="0" y="29"/>
                </a:moveTo>
                <a:lnTo>
                  <a:pt x="31" y="31"/>
                </a:lnTo>
                <a:lnTo>
                  <a:pt x="16" y="0"/>
                </a:lnTo>
                <a:lnTo>
                  <a:pt x="2" y="31"/>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268" name="Freeform 30"/>
          <p:cNvSpPr>
            <a:spLocks/>
          </p:cNvSpPr>
          <p:nvPr/>
        </p:nvSpPr>
        <p:spPr bwMode="auto">
          <a:xfrm>
            <a:off x="1282700" y="5799546"/>
            <a:ext cx="238125" cy="260350"/>
          </a:xfrm>
          <a:custGeom>
            <a:avLst/>
            <a:gdLst>
              <a:gd name="T0" fmla="*/ 0 w 120"/>
              <a:gd name="T1" fmla="*/ 2147483646 h 143"/>
              <a:gd name="T2" fmla="*/ 2147483646 w 120"/>
              <a:gd name="T3" fmla="*/ 2147483646 h 143"/>
              <a:gd name="T4" fmla="*/ 2147483646 w 120"/>
              <a:gd name="T5" fmla="*/ 2147483646 h 143"/>
              <a:gd name="T6" fmla="*/ 2147483646 w 120"/>
              <a:gd name="T7" fmla="*/ 2147483646 h 143"/>
              <a:gd name="T8" fmla="*/ 2147483646 w 120"/>
              <a:gd name="T9" fmla="*/ 2147483646 h 143"/>
              <a:gd name="T10" fmla="*/ 2147483646 w 120"/>
              <a:gd name="T11" fmla="*/ 2147483646 h 143"/>
              <a:gd name="T12" fmla="*/ 2147483646 w 120"/>
              <a:gd name="T13" fmla="*/ 2147483646 h 143"/>
              <a:gd name="T14" fmla="*/ 2147483646 w 120"/>
              <a:gd name="T15" fmla="*/ 2147483646 h 143"/>
              <a:gd name="T16" fmla="*/ 2147483646 w 120"/>
              <a:gd name="T17" fmla="*/ 2147483646 h 143"/>
              <a:gd name="T18" fmla="*/ 2147483646 w 120"/>
              <a:gd name="T19" fmla="*/ 2147483646 h 143"/>
              <a:gd name="T20" fmla="*/ 2147483646 w 120"/>
              <a:gd name="T21" fmla="*/ 2147483646 h 143"/>
              <a:gd name="T22" fmla="*/ 2147483646 w 120"/>
              <a:gd name="T23" fmla="*/ 2147483646 h 143"/>
              <a:gd name="T24" fmla="*/ 2147483646 w 120"/>
              <a:gd name="T25" fmla="*/ 2147483646 h 143"/>
              <a:gd name="T26" fmla="*/ 2147483646 w 120"/>
              <a:gd name="T27" fmla="*/ 2147483646 h 143"/>
              <a:gd name="T28" fmla="*/ 2147483646 w 120"/>
              <a:gd name="T29" fmla="*/ 2147483646 h 143"/>
              <a:gd name="T30" fmla="*/ 2147483646 w 120"/>
              <a:gd name="T31" fmla="*/ 2147483646 h 143"/>
              <a:gd name="T32" fmla="*/ 2147483646 w 120"/>
              <a:gd name="T33" fmla="*/ 2147483646 h 143"/>
              <a:gd name="T34" fmla="*/ 2147483646 w 120"/>
              <a:gd name="T35" fmla="*/ 2147483646 h 143"/>
              <a:gd name="T36" fmla="*/ 2147483646 w 120"/>
              <a:gd name="T37" fmla="*/ 2147483646 h 143"/>
              <a:gd name="T38" fmla="*/ 2147483646 w 120"/>
              <a:gd name="T39" fmla="*/ 2147483646 h 143"/>
              <a:gd name="T40" fmla="*/ 2147483646 w 120"/>
              <a:gd name="T41" fmla="*/ 2147483646 h 143"/>
              <a:gd name="T42" fmla="*/ 2147483646 w 120"/>
              <a:gd name="T43" fmla="*/ 0 h 143"/>
              <a:gd name="T44" fmla="*/ 2147483646 w 120"/>
              <a:gd name="T45" fmla="*/ 0 h 143"/>
              <a:gd name="T46" fmla="*/ 2147483646 w 120"/>
              <a:gd name="T47" fmla="*/ 2147483646 h 143"/>
              <a:gd name="T48" fmla="*/ 2147483646 w 120"/>
              <a:gd name="T49" fmla="*/ 2147483646 h 14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20"/>
              <a:gd name="T76" fmla="*/ 0 h 143"/>
              <a:gd name="T77" fmla="*/ 120 w 120"/>
              <a:gd name="T78" fmla="*/ 143 h 14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20" h="143">
                <a:moveTo>
                  <a:pt x="0" y="85"/>
                </a:moveTo>
                <a:lnTo>
                  <a:pt x="2" y="95"/>
                </a:lnTo>
                <a:lnTo>
                  <a:pt x="4" y="103"/>
                </a:lnTo>
                <a:lnTo>
                  <a:pt x="8" y="111"/>
                </a:lnTo>
                <a:lnTo>
                  <a:pt x="12" y="120"/>
                </a:lnTo>
                <a:lnTo>
                  <a:pt x="18" y="126"/>
                </a:lnTo>
                <a:lnTo>
                  <a:pt x="24" y="132"/>
                </a:lnTo>
                <a:lnTo>
                  <a:pt x="33" y="136"/>
                </a:lnTo>
                <a:lnTo>
                  <a:pt x="41" y="140"/>
                </a:lnTo>
                <a:lnTo>
                  <a:pt x="51" y="143"/>
                </a:lnTo>
                <a:lnTo>
                  <a:pt x="62" y="143"/>
                </a:lnTo>
                <a:lnTo>
                  <a:pt x="70" y="143"/>
                </a:lnTo>
                <a:lnTo>
                  <a:pt x="80" y="140"/>
                </a:lnTo>
                <a:lnTo>
                  <a:pt x="89" y="136"/>
                </a:lnTo>
                <a:lnTo>
                  <a:pt x="97" y="132"/>
                </a:lnTo>
                <a:lnTo>
                  <a:pt x="103" y="126"/>
                </a:lnTo>
                <a:lnTo>
                  <a:pt x="109" y="120"/>
                </a:lnTo>
                <a:lnTo>
                  <a:pt x="113" y="111"/>
                </a:lnTo>
                <a:lnTo>
                  <a:pt x="118" y="103"/>
                </a:lnTo>
                <a:lnTo>
                  <a:pt x="120" y="95"/>
                </a:lnTo>
                <a:lnTo>
                  <a:pt x="120" y="85"/>
                </a:lnTo>
                <a:lnTo>
                  <a:pt x="120" y="0"/>
                </a:lnTo>
                <a:lnTo>
                  <a:pt x="2" y="0"/>
                </a:lnTo>
                <a:lnTo>
                  <a:pt x="2" y="85"/>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3269" name="Freeform 31"/>
          <p:cNvSpPr>
            <a:spLocks/>
          </p:cNvSpPr>
          <p:nvPr/>
        </p:nvSpPr>
        <p:spPr bwMode="auto">
          <a:xfrm>
            <a:off x="1647825" y="5334408"/>
            <a:ext cx="273050" cy="247650"/>
          </a:xfrm>
          <a:custGeom>
            <a:avLst/>
            <a:gdLst>
              <a:gd name="T0" fmla="*/ 2147483646 w 137"/>
              <a:gd name="T1" fmla="*/ 2147483646 h 137"/>
              <a:gd name="T2" fmla="*/ 2147483646 w 137"/>
              <a:gd name="T3" fmla="*/ 2147483646 h 137"/>
              <a:gd name="T4" fmla="*/ 2147483646 w 137"/>
              <a:gd name="T5" fmla="*/ 2147483646 h 137"/>
              <a:gd name="T6" fmla="*/ 2147483646 w 137"/>
              <a:gd name="T7" fmla="*/ 2147483646 h 137"/>
              <a:gd name="T8" fmla="*/ 2147483646 w 137"/>
              <a:gd name="T9" fmla="*/ 2147483646 h 137"/>
              <a:gd name="T10" fmla="*/ 2147483646 w 137"/>
              <a:gd name="T11" fmla="*/ 2147483646 h 137"/>
              <a:gd name="T12" fmla="*/ 2147483646 w 137"/>
              <a:gd name="T13" fmla="*/ 2147483646 h 137"/>
              <a:gd name="T14" fmla="*/ 2147483646 w 137"/>
              <a:gd name="T15" fmla="*/ 2147483646 h 137"/>
              <a:gd name="T16" fmla="*/ 2147483646 w 137"/>
              <a:gd name="T17" fmla="*/ 2147483646 h 137"/>
              <a:gd name="T18" fmla="*/ 2147483646 w 137"/>
              <a:gd name="T19" fmla="*/ 2147483646 h 137"/>
              <a:gd name="T20" fmla="*/ 2147483646 w 137"/>
              <a:gd name="T21" fmla="*/ 2147483646 h 137"/>
              <a:gd name="T22" fmla="*/ 2147483646 w 137"/>
              <a:gd name="T23" fmla="*/ 2147483646 h 137"/>
              <a:gd name="T24" fmla="*/ 2147483646 w 137"/>
              <a:gd name="T25" fmla="*/ 2147483646 h 137"/>
              <a:gd name="T26" fmla="*/ 2147483646 w 137"/>
              <a:gd name="T27" fmla="*/ 2147483646 h 137"/>
              <a:gd name="T28" fmla="*/ 2147483646 w 137"/>
              <a:gd name="T29" fmla="*/ 2147483646 h 137"/>
              <a:gd name="T30" fmla="*/ 2147483646 w 137"/>
              <a:gd name="T31" fmla="*/ 2147483646 h 137"/>
              <a:gd name="T32" fmla="*/ 2147483646 w 137"/>
              <a:gd name="T33" fmla="*/ 2147483646 h 137"/>
              <a:gd name="T34" fmla="*/ 2147483646 w 137"/>
              <a:gd name="T35" fmla="*/ 2147483646 h 137"/>
              <a:gd name="T36" fmla="*/ 2147483646 w 137"/>
              <a:gd name="T37" fmla="*/ 2147483646 h 137"/>
              <a:gd name="T38" fmla="*/ 2147483646 w 137"/>
              <a:gd name="T39" fmla="*/ 2147483646 h 137"/>
              <a:gd name="T40" fmla="*/ 2147483646 w 137"/>
              <a:gd name="T41" fmla="*/ 0 h 137"/>
              <a:gd name="T42" fmla="*/ 2147483646 w 137"/>
              <a:gd name="T43" fmla="*/ 2147483646 h 137"/>
              <a:gd name="T44" fmla="*/ 2147483646 w 137"/>
              <a:gd name="T45" fmla="*/ 2147483646 h 137"/>
              <a:gd name="T46" fmla="*/ 2147483646 w 137"/>
              <a:gd name="T47" fmla="*/ 2147483646 h 137"/>
              <a:gd name="T48" fmla="*/ 2147483646 w 137"/>
              <a:gd name="T49" fmla="*/ 2147483646 h 137"/>
              <a:gd name="T50" fmla="*/ 2147483646 w 137"/>
              <a:gd name="T51" fmla="*/ 2147483646 h 137"/>
              <a:gd name="T52" fmla="*/ 2147483646 w 137"/>
              <a:gd name="T53" fmla="*/ 2147483646 h 137"/>
              <a:gd name="T54" fmla="*/ 2147483646 w 137"/>
              <a:gd name="T55" fmla="*/ 2147483646 h 137"/>
              <a:gd name="T56" fmla="*/ 2147483646 w 137"/>
              <a:gd name="T57" fmla="*/ 2147483646 h 137"/>
              <a:gd name="T58" fmla="*/ 2147483646 w 137"/>
              <a:gd name="T59" fmla="*/ 2147483646 h 137"/>
              <a:gd name="T60" fmla="*/ 0 w 137"/>
              <a:gd name="T61" fmla="*/ 2147483646 h 137"/>
              <a:gd name="T62" fmla="*/ 2147483646 w 137"/>
              <a:gd name="T63" fmla="*/ 2147483646 h 137"/>
              <a:gd name="T64" fmla="*/ 2147483646 w 137"/>
              <a:gd name="T65" fmla="*/ 2147483646 h 137"/>
              <a:gd name="T66" fmla="*/ 2147483646 w 137"/>
              <a:gd name="T67" fmla="*/ 2147483646 h 137"/>
              <a:gd name="T68" fmla="*/ 2147483646 w 137"/>
              <a:gd name="T69" fmla="*/ 2147483646 h 137"/>
              <a:gd name="T70" fmla="*/ 2147483646 w 137"/>
              <a:gd name="T71" fmla="*/ 2147483646 h 137"/>
              <a:gd name="T72" fmla="*/ 2147483646 w 137"/>
              <a:gd name="T73" fmla="*/ 2147483646 h 137"/>
              <a:gd name="T74" fmla="*/ 2147483646 w 137"/>
              <a:gd name="T75" fmla="*/ 2147483646 h 137"/>
              <a:gd name="T76" fmla="*/ 2147483646 w 137"/>
              <a:gd name="T77" fmla="*/ 2147483646 h 137"/>
              <a:gd name="T78" fmla="*/ 2147483646 w 137"/>
              <a:gd name="T79" fmla="*/ 2147483646 h 137"/>
              <a:gd name="T80" fmla="*/ 2147483646 w 137"/>
              <a:gd name="T81" fmla="*/ 2147483646 h 137"/>
              <a:gd name="T82" fmla="*/ 2147483646 w 137"/>
              <a:gd name="T83" fmla="*/ 2147483646 h 137"/>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37"/>
              <a:gd name="T127" fmla="*/ 0 h 137"/>
              <a:gd name="T128" fmla="*/ 137 w 137"/>
              <a:gd name="T129" fmla="*/ 137 h 137"/>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37" h="137">
                <a:moveTo>
                  <a:pt x="68" y="137"/>
                </a:moveTo>
                <a:lnTo>
                  <a:pt x="81" y="137"/>
                </a:lnTo>
                <a:lnTo>
                  <a:pt x="91" y="135"/>
                </a:lnTo>
                <a:lnTo>
                  <a:pt x="99" y="130"/>
                </a:lnTo>
                <a:lnTo>
                  <a:pt x="110" y="124"/>
                </a:lnTo>
                <a:lnTo>
                  <a:pt x="118" y="118"/>
                </a:lnTo>
                <a:lnTo>
                  <a:pt x="124" y="110"/>
                </a:lnTo>
                <a:lnTo>
                  <a:pt x="130" y="101"/>
                </a:lnTo>
                <a:lnTo>
                  <a:pt x="134" y="91"/>
                </a:lnTo>
                <a:lnTo>
                  <a:pt x="137" y="81"/>
                </a:lnTo>
                <a:lnTo>
                  <a:pt x="137" y="68"/>
                </a:lnTo>
                <a:lnTo>
                  <a:pt x="137" y="58"/>
                </a:lnTo>
                <a:lnTo>
                  <a:pt x="134" y="48"/>
                </a:lnTo>
                <a:lnTo>
                  <a:pt x="130" y="37"/>
                </a:lnTo>
                <a:lnTo>
                  <a:pt x="124" y="29"/>
                </a:lnTo>
                <a:lnTo>
                  <a:pt x="118" y="21"/>
                </a:lnTo>
                <a:lnTo>
                  <a:pt x="110" y="14"/>
                </a:lnTo>
                <a:lnTo>
                  <a:pt x="99" y="8"/>
                </a:lnTo>
                <a:lnTo>
                  <a:pt x="91" y="4"/>
                </a:lnTo>
                <a:lnTo>
                  <a:pt x="81" y="2"/>
                </a:lnTo>
                <a:lnTo>
                  <a:pt x="68" y="0"/>
                </a:lnTo>
                <a:lnTo>
                  <a:pt x="58" y="2"/>
                </a:lnTo>
                <a:lnTo>
                  <a:pt x="47" y="4"/>
                </a:lnTo>
                <a:lnTo>
                  <a:pt x="37" y="8"/>
                </a:lnTo>
                <a:lnTo>
                  <a:pt x="29" y="14"/>
                </a:lnTo>
                <a:lnTo>
                  <a:pt x="21" y="21"/>
                </a:lnTo>
                <a:lnTo>
                  <a:pt x="14" y="29"/>
                </a:lnTo>
                <a:lnTo>
                  <a:pt x="8" y="37"/>
                </a:lnTo>
                <a:lnTo>
                  <a:pt x="4" y="48"/>
                </a:lnTo>
                <a:lnTo>
                  <a:pt x="2" y="58"/>
                </a:lnTo>
                <a:lnTo>
                  <a:pt x="0" y="68"/>
                </a:lnTo>
                <a:lnTo>
                  <a:pt x="2" y="81"/>
                </a:lnTo>
                <a:lnTo>
                  <a:pt x="4" y="91"/>
                </a:lnTo>
                <a:lnTo>
                  <a:pt x="8" y="101"/>
                </a:lnTo>
                <a:lnTo>
                  <a:pt x="14" y="110"/>
                </a:lnTo>
                <a:lnTo>
                  <a:pt x="21" y="118"/>
                </a:lnTo>
                <a:lnTo>
                  <a:pt x="29" y="124"/>
                </a:lnTo>
                <a:lnTo>
                  <a:pt x="37" y="130"/>
                </a:lnTo>
                <a:lnTo>
                  <a:pt x="47" y="135"/>
                </a:lnTo>
                <a:lnTo>
                  <a:pt x="58" y="137"/>
                </a:lnTo>
                <a:lnTo>
                  <a:pt x="68" y="137"/>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3270" name="Line 32"/>
          <p:cNvSpPr>
            <a:spLocks noChangeShapeType="1"/>
          </p:cNvSpPr>
          <p:nvPr/>
        </p:nvSpPr>
        <p:spPr bwMode="auto">
          <a:xfrm>
            <a:off x="1706557" y="5067128"/>
            <a:ext cx="155575" cy="8731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74" name="Freeform 39"/>
          <p:cNvSpPr>
            <a:spLocks/>
          </p:cNvSpPr>
          <p:nvPr/>
        </p:nvSpPr>
        <p:spPr bwMode="auto">
          <a:xfrm>
            <a:off x="1579563" y="5431246"/>
            <a:ext cx="60325" cy="57150"/>
          </a:xfrm>
          <a:custGeom>
            <a:avLst/>
            <a:gdLst>
              <a:gd name="T0" fmla="*/ 0 w 31"/>
              <a:gd name="T1" fmla="*/ 0 h 31"/>
              <a:gd name="T2" fmla="*/ 2147483646 w 31"/>
              <a:gd name="T3" fmla="*/ 2147483646 h 31"/>
              <a:gd name="T4" fmla="*/ 2147483646 w 31"/>
              <a:gd name="T5" fmla="*/ 2147483646 h 31"/>
              <a:gd name="T6" fmla="*/ 2147483646 w 31"/>
              <a:gd name="T7" fmla="*/ 0 h 31"/>
              <a:gd name="T8" fmla="*/ 2147483646 w 31"/>
              <a:gd name="T9" fmla="*/ 0 h 31"/>
              <a:gd name="T10" fmla="*/ 0 w 31"/>
              <a:gd name="T11" fmla="*/ 0 h 31"/>
              <a:gd name="T12" fmla="*/ 0 60000 65536"/>
              <a:gd name="T13" fmla="*/ 0 60000 65536"/>
              <a:gd name="T14" fmla="*/ 0 60000 65536"/>
              <a:gd name="T15" fmla="*/ 0 60000 65536"/>
              <a:gd name="T16" fmla="*/ 0 60000 65536"/>
              <a:gd name="T17" fmla="*/ 0 60000 65536"/>
              <a:gd name="T18" fmla="*/ 0 w 31"/>
              <a:gd name="T19" fmla="*/ 0 h 31"/>
              <a:gd name="T20" fmla="*/ 31 w 31"/>
              <a:gd name="T21" fmla="*/ 31 h 31"/>
            </a:gdLst>
            <a:ahLst/>
            <a:cxnLst>
              <a:cxn ang="T12">
                <a:pos x="T0" y="T1"/>
              </a:cxn>
              <a:cxn ang="T13">
                <a:pos x="T2" y="T3"/>
              </a:cxn>
              <a:cxn ang="T14">
                <a:pos x="T4" y="T5"/>
              </a:cxn>
              <a:cxn ang="T15">
                <a:pos x="T6" y="T7"/>
              </a:cxn>
              <a:cxn ang="T16">
                <a:pos x="T8" y="T9"/>
              </a:cxn>
              <a:cxn ang="T17">
                <a:pos x="T10" y="T11"/>
              </a:cxn>
            </a:cxnLst>
            <a:rect l="T18" t="T19" r="T20" b="T21"/>
            <a:pathLst>
              <a:path w="31" h="31">
                <a:moveTo>
                  <a:pt x="0" y="0"/>
                </a:moveTo>
                <a:lnTo>
                  <a:pt x="2" y="31"/>
                </a:lnTo>
                <a:lnTo>
                  <a:pt x="31" y="14"/>
                </a:lnTo>
                <a:lnTo>
                  <a:pt x="2"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275" name="Freeform 41"/>
          <p:cNvSpPr>
            <a:spLocks/>
          </p:cNvSpPr>
          <p:nvPr/>
        </p:nvSpPr>
        <p:spPr bwMode="auto">
          <a:xfrm>
            <a:off x="2700338" y="4059646"/>
            <a:ext cx="1497012" cy="1527175"/>
          </a:xfrm>
          <a:custGeom>
            <a:avLst/>
            <a:gdLst>
              <a:gd name="T0" fmla="*/ 0 w 754"/>
              <a:gd name="T1" fmla="*/ 0 h 841"/>
              <a:gd name="T2" fmla="*/ 0 w 754"/>
              <a:gd name="T3" fmla="*/ 2147483646 h 841"/>
              <a:gd name="T4" fmla="*/ 2147483646 w 754"/>
              <a:gd name="T5" fmla="*/ 2147483646 h 841"/>
              <a:gd name="T6" fmla="*/ 2147483646 w 754"/>
              <a:gd name="T7" fmla="*/ 2147483646 h 841"/>
              <a:gd name="T8" fmla="*/ 0 60000 65536"/>
              <a:gd name="T9" fmla="*/ 0 60000 65536"/>
              <a:gd name="T10" fmla="*/ 0 60000 65536"/>
              <a:gd name="T11" fmla="*/ 0 60000 65536"/>
              <a:gd name="T12" fmla="*/ 0 w 754"/>
              <a:gd name="T13" fmla="*/ 0 h 841"/>
              <a:gd name="T14" fmla="*/ 754 w 754"/>
              <a:gd name="T15" fmla="*/ 841 h 841"/>
            </a:gdLst>
            <a:ahLst/>
            <a:cxnLst>
              <a:cxn ang="T8">
                <a:pos x="T0" y="T1"/>
              </a:cxn>
              <a:cxn ang="T9">
                <a:pos x="T2" y="T3"/>
              </a:cxn>
              <a:cxn ang="T10">
                <a:pos x="T4" y="T5"/>
              </a:cxn>
              <a:cxn ang="T11">
                <a:pos x="T6" y="T7"/>
              </a:cxn>
            </a:cxnLst>
            <a:rect l="T12" t="T13" r="T14" b="T15"/>
            <a:pathLst>
              <a:path w="754" h="841">
                <a:moveTo>
                  <a:pt x="0" y="0"/>
                </a:moveTo>
                <a:lnTo>
                  <a:pt x="0" y="776"/>
                </a:lnTo>
                <a:lnTo>
                  <a:pt x="754" y="776"/>
                </a:lnTo>
                <a:lnTo>
                  <a:pt x="754" y="841"/>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3276" name="Freeform 42"/>
          <p:cNvSpPr>
            <a:spLocks/>
          </p:cNvSpPr>
          <p:nvPr/>
        </p:nvSpPr>
        <p:spPr bwMode="auto">
          <a:xfrm>
            <a:off x="4467225" y="3227796"/>
            <a:ext cx="3513138" cy="2989262"/>
          </a:xfrm>
          <a:custGeom>
            <a:avLst/>
            <a:gdLst>
              <a:gd name="T0" fmla="*/ 2147483646 w 1783"/>
              <a:gd name="T1" fmla="*/ 0 h 1976"/>
              <a:gd name="T2" fmla="*/ 2147483646 w 1783"/>
              <a:gd name="T3" fmla="*/ 2147483646 h 1976"/>
              <a:gd name="T4" fmla="*/ 0 w 1783"/>
              <a:gd name="T5" fmla="*/ 2147483646 h 1976"/>
              <a:gd name="T6" fmla="*/ 0 w 1783"/>
              <a:gd name="T7" fmla="*/ 2147483646 h 1976"/>
              <a:gd name="T8" fmla="*/ 0 60000 65536"/>
              <a:gd name="T9" fmla="*/ 0 60000 65536"/>
              <a:gd name="T10" fmla="*/ 0 60000 65536"/>
              <a:gd name="T11" fmla="*/ 0 60000 65536"/>
              <a:gd name="T12" fmla="*/ 0 w 1783"/>
              <a:gd name="T13" fmla="*/ 0 h 1976"/>
              <a:gd name="T14" fmla="*/ 1783 w 1783"/>
              <a:gd name="T15" fmla="*/ 1976 h 1976"/>
            </a:gdLst>
            <a:ahLst/>
            <a:cxnLst>
              <a:cxn ang="T8">
                <a:pos x="T0" y="T1"/>
              </a:cxn>
              <a:cxn ang="T9">
                <a:pos x="T2" y="T3"/>
              </a:cxn>
              <a:cxn ang="T10">
                <a:pos x="T4" y="T5"/>
              </a:cxn>
              <a:cxn ang="T11">
                <a:pos x="T6" y="T7"/>
              </a:cxn>
            </a:cxnLst>
            <a:rect l="T12" t="T13" r="T14" b="T15"/>
            <a:pathLst>
              <a:path w="1783" h="1976">
                <a:moveTo>
                  <a:pt x="1783" y="0"/>
                </a:moveTo>
                <a:lnTo>
                  <a:pt x="1783" y="1976"/>
                </a:lnTo>
                <a:lnTo>
                  <a:pt x="0" y="1976"/>
                </a:lnTo>
                <a:lnTo>
                  <a:pt x="0" y="1793"/>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3277" name="Line 43"/>
          <p:cNvSpPr>
            <a:spLocks noChangeShapeType="1"/>
          </p:cNvSpPr>
          <p:nvPr/>
        </p:nvSpPr>
        <p:spPr bwMode="auto">
          <a:xfrm>
            <a:off x="2627313" y="5093108"/>
            <a:ext cx="153987" cy="825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78" name="Rectangle 44"/>
          <p:cNvSpPr>
            <a:spLocks noChangeArrowheads="1"/>
          </p:cNvSpPr>
          <p:nvPr/>
        </p:nvSpPr>
        <p:spPr bwMode="auto">
          <a:xfrm>
            <a:off x="2765425" y="4993096"/>
            <a:ext cx="63500" cy="134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kumimoji="1" lang="zh-CN" altLang="en-US" sz="900">
                <a:solidFill>
                  <a:srgbClr val="000000"/>
                </a:solidFill>
                <a:ea typeface="宋体" panose="02010600030101010101" pitchFamily="2" charset="-122"/>
              </a:rPr>
              <a:t>3</a:t>
            </a:r>
            <a:endParaRPr kumimoji="1" lang="zh-CN" altLang="en-US" sz="2400">
              <a:latin typeface="Times New Roman" panose="02020603050405020304" pitchFamily="18" charset="0"/>
              <a:ea typeface="宋体" panose="02010600030101010101" pitchFamily="2" charset="-122"/>
            </a:endParaRPr>
          </a:p>
        </p:txBody>
      </p:sp>
      <p:sp>
        <p:nvSpPr>
          <p:cNvPr id="53279" name="Rectangle 45"/>
          <p:cNvSpPr>
            <a:spLocks noChangeArrowheads="1"/>
          </p:cNvSpPr>
          <p:nvPr/>
        </p:nvSpPr>
        <p:spPr bwMode="auto">
          <a:xfrm>
            <a:off x="2840038" y="4993096"/>
            <a:ext cx="63500" cy="134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kumimoji="1" lang="zh-CN" altLang="en-US" sz="900">
                <a:solidFill>
                  <a:srgbClr val="000000"/>
                </a:solidFill>
                <a:ea typeface="宋体" panose="02010600030101010101" pitchFamily="2" charset="-122"/>
              </a:rPr>
              <a:t>2</a:t>
            </a:r>
            <a:endParaRPr kumimoji="1" lang="zh-CN" altLang="en-US" sz="2400">
              <a:latin typeface="Times New Roman" panose="02020603050405020304" pitchFamily="18" charset="0"/>
              <a:ea typeface="宋体" panose="02010600030101010101" pitchFamily="2" charset="-122"/>
            </a:endParaRPr>
          </a:p>
        </p:txBody>
      </p:sp>
      <p:sp>
        <p:nvSpPr>
          <p:cNvPr id="53280" name="Freeform 46"/>
          <p:cNvSpPr>
            <a:spLocks/>
          </p:cNvSpPr>
          <p:nvPr/>
        </p:nvSpPr>
        <p:spPr bwMode="auto">
          <a:xfrm>
            <a:off x="1989138" y="3062696"/>
            <a:ext cx="61912" cy="60325"/>
          </a:xfrm>
          <a:custGeom>
            <a:avLst/>
            <a:gdLst>
              <a:gd name="T0" fmla="*/ 0 w 31"/>
              <a:gd name="T1" fmla="*/ 0 h 33"/>
              <a:gd name="T2" fmla="*/ 0 w 31"/>
              <a:gd name="T3" fmla="*/ 2147483646 h 33"/>
              <a:gd name="T4" fmla="*/ 2147483646 w 31"/>
              <a:gd name="T5" fmla="*/ 2147483646 h 33"/>
              <a:gd name="T6" fmla="*/ 0 w 31"/>
              <a:gd name="T7" fmla="*/ 2147483646 h 33"/>
              <a:gd name="T8" fmla="*/ 0 w 31"/>
              <a:gd name="T9" fmla="*/ 2147483646 h 33"/>
              <a:gd name="T10" fmla="*/ 0 w 31"/>
              <a:gd name="T11" fmla="*/ 0 h 33"/>
              <a:gd name="T12" fmla="*/ 0 60000 65536"/>
              <a:gd name="T13" fmla="*/ 0 60000 65536"/>
              <a:gd name="T14" fmla="*/ 0 60000 65536"/>
              <a:gd name="T15" fmla="*/ 0 60000 65536"/>
              <a:gd name="T16" fmla="*/ 0 60000 65536"/>
              <a:gd name="T17" fmla="*/ 0 60000 65536"/>
              <a:gd name="T18" fmla="*/ 0 w 31"/>
              <a:gd name="T19" fmla="*/ 0 h 33"/>
              <a:gd name="T20" fmla="*/ 31 w 31"/>
              <a:gd name="T21" fmla="*/ 33 h 33"/>
            </a:gdLst>
            <a:ahLst/>
            <a:cxnLst>
              <a:cxn ang="T12">
                <a:pos x="T0" y="T1"/>
              </a:cxn>
              <a:cxn ang="T13">
                <a:pos x="T2" y="T3"/>
              </a:cxn>
              <a:cxn ang="T14">
                <a:pos x="T4" y="T5"/>
              </a:cxn>
              <a:cxn ang="T15">
                <a:pos x="T6" y="T7"/>
              </a:cxn>
              <a:cxn ang="T16">
                <a:pos x="T8" y="T9"/>
              </a:cxn>
              <a:cxn ang="T17">
                <a:pos x="T10" y="T11"/>
              </a:cxn>
            </a:cxnLst>
            <a:rect l="T18" t="T19" r="T20" b="T21"/>
            <a:pathLst>
              <a:path w="31" h="33">
                <a:moveTo>
                  <a:pt x="0" y="0"/>
                </a:moveTo>
                <a:lnTo>
                  <a:pt x="0" y="33"/>
                </a:lnTo>
                <a:lnTo>
                  <a:pt x="31" y="17"/>
                </a:lnTo>
                <a:lnTo>
                  <a:pt x="0" y="2"/>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281" name="Freeform 47"/>
          <p:cNvSpPr>
            <a:spLocks/>
          </p:cNvSpPr>
          <p:nvPr/>
        </p:nvSpPr>
        <p:spPr bwMode="auto">
          <a:xfrm>
            <a:off x="7146925" y="3315108"/>
            <a:ext cx="63500" cy="57150"/>
          </a:xfrm>
          <a:custGeom>
            <a:avLst/>
            <a:gdLst>
              <a:gd name="T0" fmla="*/ 0 w 32"/>
              <a:gd name="T1" fmla="*/ 2147483646 h 31"/>
              <a:gd name="T2" fmla="*/ 2147483646 w 32"/>
              <a:gd name="T3" fmla="*/ 2147483646 h 31"/>
              <a:gd name="T4" fmla="*/ 2147483646 w 32"/>
              <a:gd name="T5" fmla="*/ 0 h 31"/>
              <a:gd name="T6" fmla="*/ 0 w 32"/>
              <a:gd name="T7" fmla="*/ 2147483646 h 31"/>
              <a:gd name="T8" fmla="*/ 0 w 32"/>
              <a:gd name="T9" fmla="*/ 2147483646 h 31"/>
              <a:gd name="T10" fmla="*/ 0 w 32"/>
              <a:gd name="T11" fmla="*/ 2147483646 h 31"/>
              <a:gd name="T12" fmla="*/ 0 60000 65536"/>
              <a:gd name="T13" fmla="*/ 0 60000 65536"/>
              <a:gd name="T14" fmla="*/ 0 60000 65536"/>
              <a:gd name="T15" fmla="*/ 0 60000 65536"/>
              <a:gd name="T16" fmla="*/ 0 60000 65536"/>
              <a:gd name="T17" fmla="*/ 0 60000 65536"/>
              <a:gd name="T18" fmla="*/ 0 w 32"/>
              <a:gd name="T19" fmla="*/ 0 h 31"/>
              <a:gd name="T20" fmla="*/ 32 w 32"/>
              <a:gd name="T21" fmla="*/ 31 h 31"/>
            </a:gdLst>
            <a:ahLst/>
            <a:cxnLst>
              <a:cxn ang="T12">
                <a:pos x="T0" y="T1"/>
              </a:cxn>
              <a:cxn ang="T13">
                <a:pos x="T2" y="T3"/>
              </a:cxn>
              <a:cxn ang="T14">
                <a:pos x="T4" y="T5"/>
              </a:cxn>
              <a:cxn ang="T15">
                <a:pos x="T6" y="T7"/>
              </a:cxn>
              <a:cxn ang="T16">
                <a:pos x="T8" y="T9"/>
              </a:cxn>
              <a:cxn ang="T17">
                <a:pos x="T10" y="T11"/>
              </a:cxn>
            </a:cxnLst>
            <a:rect l="T18" t="T19" r="T20" b="T21"/>
            <a:pathLst>
              <a:path w="32" h="31">
                <a:moveTo>
                  <a:pt x="0" y="29"/>
                </a:moveTo>
                <a:lnTo>
                  <a:pt x="32" y="31"/>
                </a:lnTo>
                <a:lnTo>
                  <a:pt x="17" y="0"/>
                </a:lnTo>
                <a:lnTo>
                  <a:pt x="0" y="31"/>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282" name="Freeform 48"/>
          <p:cNvSpPr>
            <a:spLocks/>
          </p:cNvSpPr>
          <p:nvPr/>
        </p:nvSpPr>
        <p:spPr bwMode="auto">
          <a:xfrm>
            <a:off x="7146925" y="4916896"/>
            <a:ext cx="63500" cy="55562"/>
          </a:xfrm>
          <a:custGeom>
            <a:avLst/>
            <a:gdLst>
              <a:gd name="T0" fmla="*/ 2147483646 w 32"/>
              <a:gd name="T1" fmla="*/ 0 h 31"/>
              <a:gd name="T2" fmla="*/ 0 w 32"/>
              <a:gd name="T3" fmla="*/ 0 h 31"/>
              <a:gd name="T4" fmla="*/ 2147483646 w 32"/>
              <a:gd name="T5" fmla="*/ 2147483646 h 31"/>
              <a:gd name="T6" fmla="*/ 2147483646 w 32"/>
              <a:gd name="T7" fmla="*/ 0 h 31"/>
              <a:gd name="T8" fmla="*/ 2147483646 w 32"/>
              <a:gd name="T9" fmla="*/ 0 h 31"/>
              <a:gd name="T10" fmla="*/ 2147483646 w 32"/>
              <a:gd name="T11" fmla="*/ 0 h 31"/>
              <a:gd name="T12" fmla="*/ 0 60000 65536"/>
              <a:gd name="T13" fmla="*/ 0 60000 65536"/>
              <a:gd name="T14" fmla="*/ 0 60000 65536"/>
              <a:gd name="T15" fmla="*/ 0 60000 65536"/>
              <a:gd name="T16" fmla="*/ 0 60000 65536"/>
              <a:gd name="T17" fmla="*/ 0 60000 65536"/>
              <a:gd name="T18" fmla="*/ 0 w 32"/>
              <a:gd name="T19" fmla="*/ 0 h 31"/>
              <a:gd name="T20" fmla="*/ 32 w 32"/>
              <a:gd name="T21" fmla="*/ 31 h 31"/>
            </a:gdLst>
            <a:ahLst/>
            <a:cxnLst>
              <a:cxn ang="T12">
                <a:pos x="T0" y="T1"/>
              </a:cxn>
              <a:cxn ang="T13">
                <a:pos x="T2" y="T3"/>
              </a:cxn>
              <a:cxn ang="T14">
                <a:pos x="T4" y="T5"/>
              </a:cxn>
              <a:cxn ang="T15">
                <a:pos x="T6" y="T7"/>
              </a:cxn>
              <a:cxn ang="T16">
                <a:pos x="T8" y="T9"/>
              </a:cxn>
              <a:cxn ang="T17">
                <a:pos x="T10" y="T11"/>
              </a:cxn>
            </a:cxnLst>
            <a:rect l="T18" t="T19" r="T20" b="T21"/>
            <a:pathLst>
              <a:path w="32" h="31">
                <a:moveTo>
                  <a:pt x="29" y="0"/>
                </a:moveTo>
                <a:lnTo>
                  <a:pt x="0" y="0"/>
                </a:lnTo>
                <a:lnTo>
                  <a:pt x="17" y="31"/>
                </a:lnTo>
                <a:lnTo>
                  <a:pt x="32" y="0"/>
                </a:lnTo>
                <a:lnTo>
                  <a:pt x="2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283" name="Line 49"/>
          <p:cNvSpPr>
            <a:spLocks noChangeShapeType="1"/>
          </p:cNvSpPr>
          <p:nvPr/>
        </p:nvSpPr>
        <p:spPr bwMode="auto">
          <a:xfrm>
            <a:off x="7177088" y="3353208"/>
            <a:ext cx="3175" cy="157797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84" name="Rectangle 50"/>
          <p:cNvSpPr>
            <a:spLocks noChangeArrowheads="1"/>
          </p:cNvSpPr>
          <p:nvPr/>
        </p:nvSpPr>
        <p:spPr bwMode="auto">
          <a:xfrm>
            <a:off x="7264400" y="3457983"/>
            <a:ext cx="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endParaRPr kumimoji="1" lang="zh-CN" altLang="en-US" sz="2400">
              <a:latin typeface="Times New Roman" panose="02020603050405020304" pitchFamily="18" charset="0"/>
              <a:ea typeface="宋体" panose="02010600030101010101" pitchFamily="2" charset="-122"/>
            </a:endParaRPr>
          </a:p>
        </p:txBody>
      </p:sp>
      <p:sp>
        <p:nvSpPr>
          <p:cNvPr id="53285" name="Freeform 51"/>
          <p:cNvSpPr>
            <a:spLocks/>
          </p:cNvSpPr>
          <p:nvPr/>
        </p:nvSpPr>
        <p:spPr bwMode="auto">
          <a:xfrm>
            <a:off x="2055813" y="3067458"/>
            <a:ext cx="60325" cy="55563"/>
          </a:xfrm>
          <a:custGeom>
            <a:avLst/>
            <a:gdLst>
              <a:gd name="T0" fmla="*/ 2147483646 w 31"/>
              <a:gd name="T1" fmla="*/ 2147483646 h 31"/>
              <a:gd name="T2" fmla="*/ 2147483646 w 31"/>
              <a:gd name="T3" fmla="*/ 0 h 31"/>
              <a:gd name="T4" fmla="*/ 0 w 31"/>
              <a:gd name="T5" fmla="*/ 2147483646 h 31"/>
              <a:gd name="T6" fmla="*/ 2147483646 w 31"/>
              <a:gd name="T7" fmla="*/ 2147483646 h 31"/>
              <a:gd name="T8" fmla="*/ 2147483646 w 31"/>
              <a:gd name="T9" fmla="*/ 2147483646 h 31"/>
              <a:gd name="T10" fmla="*/ 2147483646 w 31"/>
              <a:gd name="T11" fmla="*/ 2147483646 h 31"/>
              <a:gd name="T12" fmla="*/ 0 60000 65536"/>
              <a:gd name="T13" fmla="*/ 0 60000 65536"/>
              <a:gd name="T14" fmla="*/ 0 60000 65536"/>
              <a:gd name="T15" fmla="*/ 0 60000 65536"/>
              <a:gd name="T16" fmla="*/ 0 60000 65536"/>
              <a:gd name="T17" fmla="*/ 0 60000 65536"/>
              <a:gd name="T18" fmla="*/ 0 w 31"/>
              <a:gd name="T19" fmla="*/ 0 h 31"/>
              <a:gd name="T20" fmla="*/ 31 w 31"/>
              <a:gd name="T21" fmla="*/ 31 h 31"/>
            </a:gdLst>
            <a:ahLst/>
            <a:cxnLst>
              <a:cxn ang="T12">
                <a:pos x="T0" y="T1"/>
              </a:cxn>
              <a:cxn ang="T13">
                <a:pos x="T2" y="T3"/>
              </a:cxn>
              <a:cxn ang="T14">
                <a:pos x="T4" y="T5"/>
              </a:cxn>
              <a:cxn ang="T15">
                <a:pos x="T6" y="T7"/>
              </a:cxn>
              <a:cxn ang="T16">
                <a:pos x="T8" y="T9"/>
              </a:cxn>
              <a:cxn ang="T17">
                <a:pos x="T10" y="T11"/>
              </a:cxn>
            </a:cxnLst>
            <a:rect l="T18" t="T19" r="T20" b="T21"/>
            <a:pathLst>
              <a:path w="31" h="31">
                <a:moveTo>
                  <a:pt x="29" y="29"/>
                </a:moveTo>
                <a:lnTo>
                  <a:pt x="31" y="0"/>
                </a:lnTo>
                <a:lnTo>
                  <a:pt x="0" y="15"/>
                </a:lnTo>
                <a:lnTo>
                  <a:pt x="31" y="31"/>
                </a:lnTo>
                <a:lnTo>
                  <a:pt x="29"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286" name="Freeform 52"/>
          <p:cNvSpPr>
            <a:spLocks/>
          </p:cNvSpPr>
          <p:nvPr/>
        </p:nvSpPr>
        <p:spPr bwMode="auto">
          <a:xfrm>
            <a:off x="7015163" y="3062696"/>
            <a:ext cx="61912" cy="60325"/>
          </a:xfrm>
          <a:custGeom>
            <a:avLst/>
            <a:gdLst>
              <a:gd name="T0" fmla="*/ 0 w 31"/>
              <a:gd name="T1" fmla="*/ 0 h 33"/>
              <a:gd name="T2" fmla="*/ 0 w 31"/>
              <a:gd name="T3" fmla="*/ 2147483646 h 33"/>
              <a:gd name="T4" fmla="*/ 2147483646 w 31"/>
              <a:gd name="T5" fmla="*/ 2147483646 h 33"/>
              <a:gd name="T6" fmla="*/ 0 w 31"/>
              <a:gd name="T7" fmla="*/ 2147483646 h 33"/>
              <a:gd name="T8" fmla="*/ 0 w 31"/>
              <a:gd name="T9" fmla="*/ 2147483646 h 33"/>
              <a:gd name="T10" fmla="*/ 0 w 31"/>
              <a:gd name="T11" fmla="*/ 0 h 33"/>
              <a:gd name="T12" fmla="*/ 0 60000 65536"/>
              <a:gd name="T13" fmla="*/ 0 60000 65536"/>
              <a:gd name="T14" fmla="*/ 0 60000 65536"/>
              <a:gd name="T15" fmla="*/ 0 60000 65536"/>
              <a:gd name="T16" fmla="*/ 0 60000 65536"/>
              <a:gd name="T17" fmla="*/ 0 60000 65536"/>
              <a:gd name="T18" fmla="*/ 0 w 31"/>
              <a:gd name="T19" fmla="*/ 0 h 33"/>
              <a:gd name="T20" fmla="*/ 31 w 31"/>
              <a:gd name="T21" fmla="*/ 33 h 33"/>
            </a:gdLst>
            <a:ahLst/>
            <a:cxnLst>
              <a:cxn ang="T12">
                <a:pos x="T0" y="T1"/>
              </a:cxn>
              <a:cxn ang="T13">
                <a:pos x="T2" y="T3"/>
              </a:cxn>
              <a:cxn ang="T14">
                <a:pos x="T4" y="T5"/>
              </a:cxn>
              <a:cxn ang="T15">
                <a:pos x="T6" y="T7"/>
              </a:cxn>
              <a:cxn ang="T16">
                <a:pos x="T8" y="T9"/>
              </a:cxn>
              <a:cxn ang="T17">
                <a:pos x="T10" y="T11"/>
              </a:cxn>
            </a:cxnLst>
            <a:rect l="T18" t="T19" r="T20" b="T21"/>
            <a:pathLst>
              <a:path w="31" h="33">
                <a:moveTo>
                  <a:pt x="0" y="0"/>
                </a:moveTo>
                <a:lnTo>
                  <a:pt x="0" y="33"/>
                </a:lnTo>
                <a:lnTo>
                  <a:pt x="31" y="17"/>
                </a:lnTo>
                <a:lnTo>
                  <a:pt x="0" y="2"/>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287" name="Freeform 53"/>
          <p:cNvSpPr>
            <a:spLocks/>
          </p:cNvSpPr>
          <p:nvPr/>
        </p:nvSpPr>
        <p:spPr bwMode="auto">
          <a:xfrm>
            <a:off x="1533525" y="3067458"/>
            <a:ext cx="61913" cy="55563"/>
          </a:xfrm>
          <a:custGeom>
            <a:avLst/>
            <a:gdLst>
              <a:gd name="T0" fmla="*/ 2147483646 w 31"/>
              <a:gd name="T1" fmla="*/ 2147483646 h 31"/>
              <a:gd name="T2" fmla="*/ 2147483646 w 31"/>
              <a:gd name="T3" fmla="*/ 0 h 31"/>
              <a:gd name="T4" fmla="*/ 0 w 31"/>
              <a:gd name="T5" fmla="*/ 2147483646 h 31"/>
              <a:gd name="T6" fmla="*/ 2147483646 w 31"/>
              <a:gd name="T7" fmla="*/ 2147483646 h 31"/>
              <a:gd name="T8" fmla="*/ 2147483646 w 31"/>
              <a:gd name="T9" fmla="*/ 2147483646 h 31"/>
              <a:gd name="T10" fmla="*/ 2147483646 w 31"/>
              <a:gd name="T11" fmla="*/ 2147483646 h 31"/>
              <a:gd name="T12" fmla="*/ 0 60000 65536"/>
              <a:gd name="T13" fmla="*/ 0 60000 65536"/>
              <a:gd name="T14" fmla="*/ 0 60000 65536"/>
              <a:gd name="T15" fmla="*/ 0 60000 65536"/>
              <a:gd name="T16" fmla="*/ 0 60000 65536"/>
              <a:gd name="T17" fmla="*/ 0 60000 65536"/>
              <a:gd name="T18" fmla="*/ 0 w 31"/>
              <a:gd name="T19" fmla="*/ 0 h 31"/>
              <a:gd name="T20" fmla="*/ 31 w 31"/>
              <a:gd name="T21" fmla="*/ 31 h 31"/>
            </a:gdLst>
            <a:ahLst/>
            <a:cxnLst>
              <a:cxn ang="T12">
                <a:pos x="T0" y="T1"/>
              </a:cxn>
              <a:cxn ang="T13">
                <a:pos x="T2" y="T3"/>
              </a:cxn>
              <a:cxn ang="T14">
                <a:pos x="T4" y="T5"/>
              </a:cxn>
              <a:cxn ang="T15">
                <a:pos x="T6" y="T7"/>
              </a:cxn>
              <a:cxn ang="T16">
                <a:pos x="T8" y="T9"/>
              </a:cxn>
              <a:cxn ang="T17">
                <a:pos x="T10" y="T11"/>
              </a:cxn>
            </a:cxnLst>
            <a:rect l="T18" t="T19" r="T20" b="T21"/>
            <a:pathLst>
              <a:path w="31" h="31">
                <a:moveTo>
                  <a:pt x="29" y="29"/>
                </a:moveTo>
                <a:lnTo>
                  <a:pt x="31" y="0"/>
                </a:lnTo>
                <a:lnTo>
                  <a:pt x="0" y="15"/>
                </a:lnTo>
                <a:lnTo>
                  <a:pt x="31" y="31"/>
                </a:lnTo>
                <a:lnTo>
                  <a:pt x="29"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288" name="Line 54"/>
          <p:cNvSpPr>
            <a:spLocks noChangeShapeType="1"/>
          </p:cNvSpPr>
          <p:nvPr/>
        </p:nvSpPr>
        <p:spPr bwMode="auto">
          <a:xfrm>
            <a:off x="1579563" y="3094446"/>
            <a:ext cx="417512" cy="158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89" name="Line 55"/>
          <p:cNvSpPr>
            <a:spLocks noChangeShapeType="1"/>
          </p:cNvSpPr>
          <p:nvPr/>
        </p:nvSpPr>
        <p:spPr bwMode="auto">
          <a:xfrm>
            <a:off x="2108200" y="3094446"/>
            <a:ext cx="4922838" cy="158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90" name="Rectangle 69"/>
          <p:cNvSpPr>
            <a:spLocks noChangeArrowheads="1"/>
          </p:cNvSpPr>
          <p:nvPr/>
        </p:nvSpPr>
        <p:spPr bwMode="auto">
          <a:xfrm>
            <a:off x="3830638" y="2803933"/>
            <a:ext cx="381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kumimoji="1" lang="en-US" altLang="zh-CN" sz="1800" b="1">
                <a:solidFill>
                  <a:srgbClr val="000000"/>
                </a:solidFill>
                <a:ea typeface="宋体" panose="02010600030101010101" pitchFamily="2" charset="-122"/>
              </a:rPr>
              <a:t>128</a:t>
            </a:r>
            <a:endParaRPr kumimoji="1" lang="en-US" altLang="zh-CN" sz="1800" b="1">
              <a:latin typeface="Times New Roman" panose="02020603050405020304" pitchFamily="18" charset="0"/>
              <a:ea typeface="宋体" panose="02010600030101010101" pitchFamily="2" charset="-122"/>
            </a:endParaRPr>
          </a:p>
        </p:txBody>
      </p:sp>
      <p:sp>
        <p:nvSpPr>
          <p:cNvPr id="53291" name="Freeform 72"/>
          <p:cNvSpPr>
            <a:spLocks/>
          </p:cNvSpPr>
          <p:nvPr/>
        </p:nvSpPr>
        <p:spPr bwMode="auto">
          <a:xfrm>
            <a:off x="4016375" y="5634446"/>
            <a:ext cx="903288" cy="250825"/>
          </a:xfrm>
          <a:custGeom>
            <a:avLst/>
            <a:gdLst>
              <a:gd name="T0" fmla="*/ 2147483646 w 455"/>
              <a:gd name="T1" fmla="*/ 2147483646 h 138"/>
              <a:gd name="T2" fmla="*/ 2147483646 w 455"/>
              <a:gd name="T3" fmla="*/ 2147483646 h 138"/>
              <a:gd name="T4" fmla="*/ 2147483646 w 455"/>
              <a:gd name="T5" fmla="*/ 2147483646 h 138"/>
              <a:gd name="T6" fmla="*/ 2147483646 w 455"/>
              <a:gd name="T7" fmla="*/ 2147483646 h 138"/>
              <a:gd name="T8" fmla="*/ 2147483646 w 455"/>
              <a:gd name="T9" fmla="*/ 2147483646 h 138"/>
              <a:gd name="T10" fmla="*/ 2147483646 w 455"/>
              <a:gd name="T11" fmla="*/ 2147483646 h 138"/>
              <a:gd name="T12" fmla="*/ 2147483646 w 455"/>
              <a:gd name="T13" fmla="*/ 2147483646 h 138"/>
              <a:gd name="T14" fmla="*/ 2147483646 w 455"/>
              <a:gd name="T15" fmla="*/ 2147483646 h 138"/>
              <a:gd name="T16" fmla="*/ 2147483646 w 455"/>
              <a:gd name="T17" fmla="*/ 2147483646 h 138"/>
              <a:gd name="T18" fmla="*/ 0 w 455"/>
              <a:gd name="T19" fmla="*/ 2147483646 h 138"/>
              <a:gd name="T20" fmla="*/ 0 w 455"/>
              <a:gd name="T21" fmla="*/ 2147483646 h 138"/>
              <a:gd name="T22" fmla="*/ 0 w 455"/>
              <a:gd name="T23" fmla="*/ 2147483646 h 138"/>
              <a:gd name="T24" fmla="*/ 2147483646 w 455"/>
              <a:gd name="T25" fmla="*/ 2147483646 h 138"/>
              <a:gd name="T26" fmla="*/ 2147483646 w 455"/>
              <a:gd name="T27" fmla="*/ 2147483646 h 138"/>
              <a:gd name="T28" fmla="*/ 2147483646 w 455"/>
              <a:gd name="T29" fmla="*/ 2147483646 h 138"/>
              <a:gd name="T30" fmla="*/ 2147483646 w 455"/>
              <a:gd name="T31" fmla="*/ 2147483646 h 138"/>
              <a:gd name="T32" fmla="*/ 2147483646 w 455"/>
              <a:gd name="T33" fmla="*/ 2147483646 h 138"/>
              <a:gd name="T34" fmla="*/ 2147483646 w 455"/>
              <a:gd name="T35" fmla="*/ 2147483646 h 138"/>
              <a:gd name="T36" fmla="*/ 2147483646 w 455"/>
              <a:gd name="T37" fmla="*/ 2147483646 h 138"/>
              <a:gd name="T38" fmla="*/ 2147483646 w 455"/>
              <a:gd name="T39" fmla="*/ 2147483646 h 138"/>
              <a:gd name="T40" fmla="*/ 2147483646 w 455"/>
              <a:gd name="T41" fmla="*/ 0 h 138"/>
              <a:gd name="T42" fmla="*/ 2147483646 w 455"/>
              <a:gd name="T43" fmla="*/ 0 h 138"/>
              <a:gd name="T44" fmla="*/ 2147483646 w 455"/>
              <a:gd name="T45" fmla="*/ 2147483646 h 138"/>
              <a:gd name="T46" fmla="*/ 2147483646 w 455"/>
              <a:gd name="T47" fmla="*/ 2147483646 h 138"/>
              <a:gd name="T48" fmla="*/ 2147483646 w 455"/>
              <a:gd name="T49" fmla="*/ 2147483646 h 138"/>
              <a:gd name="T50" fmla="*/ 2147483646 w 455"/>
              <a:gd name="T51" fmla="*/ 2147483646 h 138"/>
              <a:gd name="T52" fmla="*/ 2147483646 w 455"/>
              <a:gd name="T53" fmla="*/ 2147483646 h 138"/>
              <a:gd name="T54" fmla="*/ 2147483646 w 455"/>
              <a:gd name="T55" fmla="*/ 2147483646 h 138"/>
              <a:gd name="T56" fmla="*/ 2147483646 w 455"/>
              <a:gd name="T57" fmla="*/ 2147483646 h 138"/>
              <a:gd name="T58" fmla="*/ 2147483646 w 455"/>
              <a:gd name="T59" fmla="*/ 2147483646 h 138"/>
              <a:gd name="T60" fmla="*/ 2147483646 w 455"/>
              <a:gd name="T61" fmla="*/ 2147483646 h 138"/>
              <a:gd name="T62" fmla="*/ 2147483646 w 455"/>
              <a:gd name="T63" fmla="*/ 2147483646 h 138"/>
              <a:gd name="T64" fmla="*/ 2147483646 w 455"/>
              <a:gd name="T65" fmla="*/ 2147483646 h 138"/>
              <a:gd name="T66" fmla="*/ 2147483646 w 455"/>
              <a:gd name="T67" fmla="*/ 2147483646 h 138"/>
              <a:gd name="T68" fmla="*/ 2147483646 w 455"/>
              <a:gd name="T69" fmla="*/ 2147483646 h 138"/>
              <a:gd name="T70" fmla="*/ 2147483646 w 455"/>
              <a:gd name="T71" fmla="*/ 2147483646 h 138"/>
              <a:gd name="T72" fmla="*/ 2147483646 w 455"/>
              <a:gd name="T73" fmla="*/ 2147483646 h 138"/>
              <a:gd name="T74" fmla="*/ 2147483646 w 455"/>
              <a:gd name="T75" fmla="*/ 2147483646 h 138"/>
              <a:gd name="T76" fmla="*/ 2147483646 w 455"/>
              <a:gd name="T77" fmla="*/ 2147483646 h 138"/>
              <a:gd name="T78" fmla="*/ 2147483646 w 455"/>
              <a:gd name="T79" fmla="*/ 2147483646 h 138"/>
              <a:gd name="T80" fmla="*/ 2147483646 w 455"/>
              <a:gd name="T81" fmla="*/ 2147483646 h 138"/>
              <a:gd name="T82" fmla="*/ 2147483646 w 455"/>
              <a:gd name="T83" fmla="*/ 2147483646 h 138"/>
              <a:gd name="T84" fmla="*/ 2147483646 w 455"/>
              <a:gd name="T85" fmla="*/ 2147483646 h 138"/>
              <a:gd name="T86" fmla="*/ 2147483646 w 455"/>
              <a:gd name="T87" fmla="*/ 2147483646 h 13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455"/>
              <a:gd name="T133" fmla="*/ 0 h 138"/>
              <a:gd name="T134" fmla="*/ 455 w 455"/>
              <a:gd name="T135" fmla="*/ 138 h 138"/>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455" h="138">
                <a:moveTo>
                  <a:pt x="68" y="136"/>
                </a:moveTo>
                <a:lnTo>
                  <a:pt x="58" y="136"/>
                </a:lnTo>
                <a:lnTo>
                  <a:pt x="47" y="134"/>
                </a:lnTo>
                <a:lnTo>
                  <a:pt x="37" y="130"/>
                </a:lnTo>
                <a:lnTo>
                  <a:pt x="29" y="124"/>
                </a:lnTo>
                <a:lnTo>
                  <a:pt x="20" y="118"/>
                </a:lnTo>
                <a:lnTo>
                  <a:pt x="12" y="109"/>
                </a:lnTo>
                <a:lnTo>
                  <a:pt x="8" y="101"/>
                </a:lnTo>
                <a:lnTo>
                  <a:pt x="4" y="91"/>
                </a:lnTo>
                <a:lnTo>
                  <a:pt x="0" y="80"/>
                </a:lnTo>
                <a:lnTo>
                  <a:pt x="0" y="70"/>
                </a:lnTo>
                <a:lnTo>
                  <a:pt x="0" y="58"/>
                </a:lnTo>
                <a:lnTo>
                  <a:pt x="4" y="47"/>
                </a:lnTo>
                <a:lnTo>
                  <a:pt x="8" y="37"/>
                </a:lnTo>
                <a:lnTo>
                  <a:pt x="12" y="29"/>
                </a:lnTo>
                <a:lnTo>
                  <a:pt x="20" y="20"/>
                </a:lnTo>
                <a:lnTo>
                  <a:pt x="29" y="14"/>
                </a:lnTo>
                <a:lnTo>
                  <a:pt x="37" y="8"/>
                </a:lnTo>
                <a:lnTo>
                  <a:pt x="47" y="4"/>
                </a:lnTo>
                <a:lnTo>
                  <a:pt x="58" y="2"/>
                </a:lnTo>
                <a:lnTo>
                  <a:pt x="68" y="0"/>
                </a:lnTo>
                <a:lnTo>
                  <a:pt x="387" y="0"/>
                </a:lnTo>
                <a:lnTo>
                  <a:pt x="399" y="2"/>
                </a:lnTo>
                <a:lnTo>
                  <a:pt x="410" y="4"/>
                </a:lnTo>
                <a:lnTo>
                  <a:pt x="420" y="8"/>
                </a:lnTo>
                <a:lnTo>
                  <a:pt x="428" y="14"/>
                </a:lnTo>
                <a:lnTo>
                  <a:pt x="437" y="20"/>
                </a:lnTo>
                <a:lnTo>
                  <a:pt x="443" y="29"/>
                </a:lnTo>
                <a:lnTo>
                  <a:pt x="449" y="37"/>
                </a:lnTo>
                <a:lnTo>
                  <a:pt x="453" y="47"/>
                </a:lnTo>
                <a:lnTo>
                  <a:pt x="455" y="58"/>
                </a:lnTo>
                <a:lnTo>
                  <a:pt x="455" y="70"/>
                </a:lnTo>
                <a:lnTo>
                  <a:pt x="455" y="80"/>
                </a:lnTo>
                <a:lnTo>
                  <a:pt x="453" y="91"/>
                </a:lnTo>
                <a:lnTo>
                  <a:pt x="449" y="101"/>
                </a:lnTo>
                <a:lnTo>
                  <a:pt x="443" y="109"/>
                </a:lnTo>
                <a:lnTo>
                  <a:pt x="437" y="118"/>
                </a:lnTo>
                <a:lnTo>
                  <a:pt x="428" y="124"/>
                </a:lnTo>
                <a:lnTo>
                  <a:pt x="420" y="130"/>
                </a:lnTo>
                <a:lnTo>
                  <a:pt x="410" y="134"/>
                </a:lnTo>
                <a:lnTo>
                  <a:pt x="399" y="136"/>
                </a:lnTo>
                <a:lnTo>
                  <a:pt x="387" y="138"/>
                </a:lnTo>
                <a:lnTo>
                  <a:pt x="68" y="138"/>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3292" name="Freeform 73"/>
          <p:cNvSpPr>
            <a:spLocks/>
          </p:cNvSpPr>
          <p:nvPr/>
        </p:nvSpPr>
        <p:spPr bwMode="auto">
          <a:xfrm>
            <a:off x="3929063" y="4034246"/>
            <a:ext cx="61912" cy="55562"/>
          </a:xfrm>
          <a:custGeom>
            <a:avLst/>
            <a:gdLst>
              <a:gd name="T0" fmla="*/ 2147483646 w 31"/>
              <a:gd name="T1" fmla="*/ 2147483646 h 31"/>
              <a:gd name="T2" fmla="*/ 2147483646 w 31"/>
              <a:gd name="T3" fmla="*/ 2147483646 h 31"/>
              <a:gd name="T4" fmla="*/ 2147483646 w 31"/>
              <a:gd name="T5" fmla="*/ 2147483646 h 31"/>
              <a:gd name="T6" fmla="*/ 2147483646 w 31"/>
              <a:gd name="T7" fmla="*/ 2147483646 h 31"/>
              <a:gd name="T8" fmla="*/ 2147483646 w 31"/>
              <a:gd name="T9" fmla="*/ 2147483646 h 31"/>
              <a:gd name="T10" fmla="*/ 2147483646 w 31"/>
              <a:gd name="T11" fmla="*/ 2147483646 h 31"/>
              <a:gd name="T12" fmla="*/ 2147483646 w 31"/>
              <a:gd name="T13" fmla="*/ 2147483646 h 31"/>
              <a:gd name="T14" fmla="*/ 2147483646 w 31"/>
              <a:gd name="T15" fmla="*/ 2147483646 h 31"/>
              <a:gd name="T16" fmla="*/ 2147483646 w 31"/>
              <a:gd name="T17" fmla="*/ 2147483646 h 31"/>
              <a:gd name="T18" fmla="*/ 2147483646 w 31"/>
              <a:gd name="T19" fmla="*/ 2147483646 h 31"/>
              <a:gd name="T20" fmla="*/ 2147483646 w 31"/>
              <a:gd name="T21" fmla="*/ 2147483646 h 31"/>
              <a:gd name="T22" fmla="*/ 2147483646 w 31"/>
              <a:gd name="T23" fmla="*/ 2147483646 h 31"/>
              <a:gd name="T24" fmla="*/ 2147483646 w 31"/>
              <a:gd name="T25" fmla="*/ 2147483646 h 31"/>
              <a:gd name="T26" fmla="*/ 2147483646 w 31"/>
              <a:gd name="T27" fmla="*/ 2147483646 h 31"/>
              <a:gd name="T28" fmla="*/ 2147483646 w 31"/>
              <a:gd name="T29" fmla="*/ 2147483646 h 31"/>
              <a:gd name="T30" fmla="*/ 2147483646 w 31"/>
              <a:gd name="T31" fmla="*/ 2147483646 h 31"/>
              <a:gd name="T32" fmla="*/ 2147483646 w 31"/>
              <a:gd name="T33" fmla="*/ 2147483646 h 31"/>
              <a:gd name="T34" fmla="*/ 2147483646 w 31"/>
              <a:gd name="T35" fmla="*/ 2147483646 h 31"/>
              <a:gd name="T36" fmla="*/ 2147483646 w 31"/>
              <a:gd name="T37" fmla="*/ 2147483646 h 31"/>
              <a:gd name="T38" fmla="*/ 2147483646 w 31"/>
              <a:gd name="T39" fmla="*/ 0 h 31"/>
              <a:gd name="T40" fmla="*/ 2147483646 w 31"/>
              <a:gd name="T41" fmla="*/ 0 h 31"/>
              <a:gd name="T42" fmla="*/ 2147483646 w 31"/>
              <a:gd name="T43" fmla="*/ 0 h 31"/>
              <a:gd name="T44" fmla="*/ 2147483646 w 31"/>
              <a:gd name="T45" fmla="*/ 2147483646 h 31"/>
              <a:gd name="T46" fmla="*/ 2147483646 w 31"/>
              <a:gd name="T47" fmla="*/ 2147483646 h 31"/>
              <a:gd name="T48" fmla="*/ 2147483646 w 31"/>
              <a:gd name="T49" fmla="*/ 2147483646 h 31"/>
              <a:gd name="T50" fmla="*/ 2147483646 w 31"/>
              <a:gd name="T51" fmla="*/ 2147483646 h 31"/>
              <a:gd name="T52" fmla="*/ 2147483646 w 31"/>
              <a:gd name="T53" fmla="*/ 2147483646 h 31"/>
              <a:gd name="T54" fmla="*/ 2147483646 w 31"/>
              <a:gd name="T55" fmla="*/ 2147483646 h 31"/>
              <a:gd name="T56" fmla="*/ 2147483646 w 31"/>
              <a:gd name="T57" fmla="*/ 2147483646 h 31"/>
              <a:gd name="T58" fmla="*/ 0 w 31"/>
              <a:gd name="T59" fmla="*/ 2147483646 h 31"/>
              <a:gd name="T60" fmla="*/ 0 w 31"/>
              <a:gd name="T61" fmla="*/ 2147483646 h 31"/>
              <a:gd name="T62" fmla="*/ 0 w 31"/>
              <a:gd name="T63" fmla="*/ 2147483646 h 31"/>
              <a:gd name="T64" fmla="*/ 2147483646 w 31"/>
              <a:gd name="T65" fmla="*/ 2147483646 h 31"/>
              <a:gd name="T66" fmla="*/ 2147483646 w 31"/>
              <a:gd name="T67" fmla="*/ 2147483646 h 31"/>
              <a:gd name="T68" fmla="*/ 2147483646 w 31"/>
              <a:gd name="T69" fmla="*/ 2147483646 h 31"/>
              <a:gd name="T70" fmla="*/ 2147483646 w 31"/>
              <a:gd name="T71" fmla="*/ 2147483646 h 31"/>
              <a:gd name="T72" fmla="*/ 2147483646 w 31"/>
              <a:gd name="T73" fmla="*/ 2147483646 h 31"/>
              <a:gd name="T74" fmla="*/ 2147483646 w 31"/>
              <a:gd name="T75" fmla="*/ 2147483646 h 31"/>
              <a:gd name="T76" fmla="*/ 2147483646 w 31"/>
              <a:gd name="T77" fmla="*/ 2147483646 h 31"/>
              <a:gd name="T78" fmla="*/ 2147483646 w 31"/>
              <a:gd name="T79" fmla="*/ 2147483646 h 31"/>
              <a:gd name="T80" fmla="*/ 2147483646 w 31"/>
              <a:gd name="T81" fmla="*/ 2147483646 h 31"/>
              <a:gd name="T82" fmla="*/ 2147483646 w 31"/>
              <a:gd name="T83" fmla="*/ 2147483646 h 31"/>
              <a:gd name="T84" fmla="*/ 2147483646 w 31"/>
              <a:gd name="T85" fmla="*/ 2147483646 h 3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1"/>
              <a:gd name="T130" fmla="*/ 0 h 31"/>
              <a:gd name="T131" fmla="*/ 31 w 31"/>
              <a:gd name="T132" fmla="*/ 31 h 3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1" h="31">
                <a:moveTo>
                  <a:pt x="15" y="29"/>
                </a:moveTo>
                <a:lnTo>
                  <a:pt x="19" y="31"/>
                </a:lnTo>
                <a:lnTo>
                  <a:pt x="21" y="29"/>
                </a:lnTo>
                <a:lnTo>
                  <a:pt x="23" y="29"/>
                </a:lnTo>
                <a:lnTo>
                  <a:pt x="25" y="26"/>
                </a:lnTo>
                <a:lnTo>
                  <a:pt x="27" y="26"/>
                </a:lnTo>
                <a:lnTo>
                  <a:pt x="29" y="24"/>
                </a:lnTo>
                <a:lnTo>
                  <a:pt x="29" y="22"/>
                </a:lnTo>
                <a:lnTo>
                  <a:pt x="31" y="20"/>
                </a:lnTo>
                <a:lnTo>
                  <a:pt x="31" y="18"/>
                </a:lnTo>
                <a:lnTo>
                  <a:pt x="31" y="14"/>
                </a:lnTo>
                <a:lnTo>
                  <a:pt x="31" y="12"/>
                </a:lnTo>
                <a:lnTo>
                  <a:pt x="31" y="10"/>
                </a:lnTo>
                <a:lnTo>
                  <a:pt x="29" y="8"/>
                </a:lnTo>
                <a:lnTo>
                  <a:pt x="29" y="6"/>
                </a:lnTo>
                <a:lnTo>
                  <a:pt x="27" y="4"/>
                </a:lnTo>
                <a:lnTo>
                  <a:pt x="25" y="4"/>
                </a:lnTo>
                <a:lnTo>
                  <a:pt x="23" y="2"/>
                </a:lnTo>
                <a:lnTo>
                  <a:pt x="21" y="2"/>
                </a:lnTo>
                <a:lnTo>
                  <a:pt x="19" y="0"/>
                </a:lnTo>
                <a:lnTo>
                  <a:pt x="17" y="0"/>
                </a:lnTo>
                <a:lnTo>
                  <a:pt x="15" y="0"/>
                </a:lnTo>
                <a:lnTo>
                  <a:pt x="10" y="2"/>
                </a:lnTo>
                <a:lnTo>
                  <a:pt x="8" y="2"/>
                </a:lnTo>
                <a:lnTo>
                  <a:pt x="6" y="4"/>
                </a:lnTo>
                <a:lnTo>
                  <a:pt x="4" y="6"/>
                </a:lnTo>
                <a:lnTo>
                  <a:pt x="2" y="8"/>
                </a:lnTo>
                <a:lnTo>
                  <a:pt x="2" y="10"/>
                </a:lnTo>
                <a:lnTo>
                  <a:pt x="0" y="12"/>
                </a:lnTo>
                <a:lnTo>
                  <a:pt x="0" y="14"/>
                </a:lnTo>
                <a:lnTo>
                  <a:pt x="0" y="18"/>
                </a:lnTo>
                <a:lnTo>
                  <a:pt x="2" y="20"/>
                </a:lnTo>
                <a:lnTo>
                  <a:pt x="2" y="22"/>
                </a:lnTo>
                <a:lnTo>
                  <a:pt x="4" y="24"/>
                </a:lnTo>
                <a:lnTo>
                  <a:pt x="6" y="26"/>
                </a:lnTo>
                <a:lnTo>
                  <a:pt x="8" y="29"/>
                </a:lnTo>
                <a:lnTo>
                  <a:pt x="10" y="29"/>
                </a:lnTo>
                <a:lnTo>
                  <a:pt x="15" y="31"/>
                </a:lnTo>
                <a:lnTo>
                  <a:pt x="17" y="31"/>
                </a:lnTo>
                <a:lnTo>
                  <a:pt x="15"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293" name="Line 74"/>
          <p:cNvSpPr>
            <a:spLocks noChangeShapeType="1"/>
          </p:cNvSpPr>
          <p:nvPr/>
        </p:nvSpPr>
        <p:spPr bwMode="auto">
          <a:xfrm>
            <a:off x="3879850" y="5093108"/>
            <a:ext cx="160338" cy="825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94" name="Rectangle 75"/>
          <p:cNvSpPr>
            <a:spLocks noChangeArrowheads="1"/>
          </p:cNvSpPr>
          <p:nvPr/>
        </p:nvSpPr>
        <p:spPr bwMode="auto">
          <a:xfrm>
            <a:off x="4021138" y="4993096"/>
            <a:ext cx="63500" cy="134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kumimoji="1" lang="zh-CN" altLang="en-US" sz="900">
                <a:solidFill>
                  <a:srgbClr val="000000"/>
                </a:solidFill>
                <a:ea typeface="宋体" panose="02010600030101010101" pitchFamily="2" charset="-122"/>
              </a:rPr>
              <a:t>3</a:t>
            </a:r>
            <a:endParaRPr kumimoji="1" lang="zh-CN" altLang="en-US" sz="2400">
              <a:latin typeface="Times New Roman" panose="02020603050405020304" pitchFamily="18" charset="0"/>
              <a:ea typeface="宋体" panose="02010600030101010101" pitchFamily="2" charset="-122"/>
            </a:endParaRPr>
          </a:p>
        </p:txBody>
      </p:sp>
      <p:sp>
        <p:nvSpPr>
          <p:cNvPr id="53295" name="Rectangle 76"/>
          <p:cNvSpPr>
            <a:spLocks noChangeArrowheads="1"/>
          </p:cNvSpPr>
          <p:nvPr/>
        </p:nvSpPr>
        <p:spPr bwMode="auto">
          <a:xfrm>
            <a:off x="4097338" y="4993096"/>
            <a:ext cx="63500" cy="134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kumimoji="1" lang="zh-CN" altLang="en-US" sz="900">
                <a:solidFill>
                  <a:srgbClr val="000000"/>
                </a:solidFill>
                <a:ea typeface="宋体" panose="02010600030101010101" pitchFamily="2" charset="-122"/>
              </a:rPr>
              <a:t>2</a:t>
            </a:r>
            <a:endParaRPr kumimoji="1" lang="zh-CN" altLang="en-US" sz="2400">
              <a:latin typeface="Times New Roman" panose="02020603050405020304" pitchFamily="18" charset="0"/>
              <a:ea typeface="宋体" panose="02010600030101010101" pitchFamily="2" charset="-122"/>
            </a:endParaRPr>
          </a:p>
        </p:txBody>
      </p:sp>
      <p:sp>
        <p:nvSpPr>
          <p:cNvPr id="53296" name="Freeform 77"/>
          <p:cNvSpPr>
            <a:spLocks/>
          </p:cNvSpPr>
          <p:nvPr/>
        </p:nvSpPr>
        <p:spPr bwMode="auto">
          <a:xfrm>
            <a:off x="5180013" y="4034246"/>
            <a:ext cx="57150" cy="55562"/>
          </a:xfrm>
          <a:custGeom>
            <a:avLst/>
            <a:gdLst>
              <a:gd name="T0" fmla="*/ 2147483646 w 29"/>
              <a:gd name="T1" fmla="*/ 2147483646 h 31"/>
              <a:gd name="T2" fmla="*/ 2147483646 w 29"/>
              <a:gd name="T3" fmla="*/ 2147483646 h 31"/>
              <a:gd name="T4" fmla="*/ 2147483646 w 29"/>
              <a:gd name="T5" fmla="*/ 2147483646 h 31"/>
              <a:gd name="T6" fmla="*/ 2147483646 w 29"/>
              <a:gd name="T7" fmla="*/ 2147483646 h 31"/>
              <a:gd name="T8" fmla="*/ 2147483646 w 29"/>
              <a:gd name="T9" fmla="*/ 2147483646 h 31"/>
              <a:gd name="T10" fmla="*/ 2147483646 w 29"/>
              <a:gd name="T11" fmla="*/ 2147483646 h 31"/>
              <a:gd name="T12" fmla="*/ 2147483646 w 29"/>
              <a:gd name="T13" fmla="*/ 2147483646 h 31"/>
              <a:gd name="T14" fmla="*/ 2147483646 w 29"/>
              <a:gd name="T15" fmla="*/ 2147483646 h 31"/>
              <a:gd name="T16" fmla="*/ 2147483646 w 29"/>
              <a:gd name="T17" fmla="*/ 2147483646 h 31"/>
              <a:gd name="T18" fmla="*/ 2147483646 w 29"/>
              <a:gd name="T19" fmla="*/ 2147483646 h 31"/>
              <a:gd name="T20" fmla="*/ 2147483646 w 29"/>
              <a:gd name="T21" fmla="*/ 2147483646 h 31"/>
              <a:gd name="T22" fmla="*/ 2147483646 w 29"/>
              <a:gd name="T23" fmla="*/ 2147483646 h 31"/>
              <a:gd name="T24" fmla="*/ 2147483646 w 29"/>
              <a:gd name="T25" fmla="*/ 2147483646 h 31"/>
              <a:gd name="T26" fmla="*/ 2147483646 w 29"/>
              <a:gd name="T27" fmla="*/ 2147483646 h 31"/>
              <a:gd name="T28" fmla="*/ 2147483646 w 29"/>
              <a:gd name="T29" fmla="*/ 2147483646 h 31"/>
              <a:gd name="T30" fmla="*/ 2147483646 w 29"/>
              <a:gd name="T31" fmla="*/ 2147483646 h 31"/>
              <a:gd name="T32" fmla="*/ 2147483646 w 29"/>
              <a:gd name="T33" fmla="*/ 2147483646 h 31"/>
              <a:gd name="T34" fmla="*/ 2147483646 w 29"/>
              <a:gd name="T35" fmla="*/ 2147483646 h 31"/>
              <a:gd name="T36" fmla="*/ 2147483646 w 29"/>
              <a:gd name="T37" fmla="*/ 2147483646 h 31"/>
              <a:gd name="T38" fmla="*/ 2147483646 w 29"/>
              <a:gd name="T39" fmla="*/ 0 h 31"/>
              <a:gd name="T40" fmla="*/ 2147483646 w 29"/>
              <a:gd name="T41" fmla="*/ 0 h 31"/>
              <a:gd name="T42" fmla="*/ 2147483646 w 29"/>
              <a:gd name="T43" fmla="*/ 0 h 31"/>
              <a:gd name="T44" fmla="*/ 2147483646 w 29"/>
              <a:gd name="T45" fmla="*/ 2147483646 h 31"/>
              <a:gd name="T46" fmla="*/ 2147483646 w 29"/>
              <a:gd name="T47" fmla="*/ 2147483646 h 31"/>
              <a:gd name="T48" fmla="*/ 2147483646 w 29"/>
              <a:gd name="T49" fmla="*/ 2147483646 h 31"/>
              <a:gd name="T50" fmla="*/ 2147483646 w 29"/>
              <a:gd name="T51" fmla="*/ 2147483646 h 31"/>
              <a:gd name="T52" fmla="*/ 2147483646 w 29"/>
              <a:gd name="T53" fmla="*/ 2147483646 h 31"/>
              <a:gd name="T54" fmla="*/ 2147483646 w 29"/>
              <a:gd name="T55" fmla="*/ 2147483646 h 31"/>
              <a:gd name="T56" fmla="*/ 0 w 29"/>
              <a:gd name="T57" fmla="*/ 2147483646 h 31"/>
              <a:gd name="T58" fmla="*/ 0 w 29"/>
              <a:gd name="T59" fmla="*/ 2147483646 h 31"/>
              <a:gd name="T60" fmla="*/ 0 w 29"/>
              <a:gd name="T61" fmla="*/ 2147483646 h 31"/>
              <a:gd name="T62" fmla="*/ 0 w 29"/>
              <a:gd name="T63" fmla="*/ 2147483646 h 31"/>
              <a:gd name="T64" fmla="*/ 0 w 29"/>
              <a:gd name="T65" fmla="*/ 2147483646 h 31"/>
              <a:gd name="T66" fmla="*/ 2147483646 w 29"/>
              <a:gd name="T67" fmla="*/ 2147483646 h 31"/>
              <a:gd name="T68" fmla="*/ 2147483646 w 29"/>
              <a:gd name="T69" fmla="*/ 2147483646 h 31"/>
              <a:gd name="T70" fmla="*/ 2147483646 w 29"/>
              <a:gd name="T71" fmla="*/ 2147483646 h 31"/>
              <a:gd name="T72" fmla="*/ 2147483646 w 29"/>
              <a:gd name="T73" fmla="*/ 2147483646 h 31"/>
              <a:gd name="T74" fmla="*/ 2147483646 w 29"/>
              <a:gd name="T75" fmla="*/ 2147483646 h 31"/>
              <a:gd name="T76" fmla="*/ 2147483646 w 29"/>
              <a:gd name="T77" fmla="*/ 2147483646 h 31"/>
              <a:gd name="T78" fmla="*/ 2147483646 w 29"/>
              <a:gd name="T79" fmla="*/ 2147483646 h 31"/>
              <a:gd name="T80" fmla="*/ 2147483646 w 29"/>
              <a:gd name="T81" fmla="*/ 2147483646 h 31"/>
              <a:gd name="T82" fmla="*/ 2147483646 w 29"/>
              <a:gd name="T83" fmla="*/ 2147483646 h 31"/>
              <a:gd name="T84" fmla="*/ 2147483646 w 29"/>
              <a:gd name="T85" fmla="*/ 2147483646 h 3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9"/>
              <a:gd name="T130" fmla="*/ 0 h 31"/>
              <a:gd name="T131" fmla="*/ 29 w 29"/>
              <a:gd name="T132" fmla="*/ 31 h 3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9" h="31">
                <a:moveTo>
                  <a:pt x="14" y="29"/>
                </a:moveTo>
                <a:lnTo>
                  <a:pt x="16" y="31"/>
                </a:lnTo>
                <a:lnTo>
                  <a:pt x="18" y="29"/>
                </a:lnTo>
                <a:lnTo>
                  <a:pt x="20" y="29"/>
                </a:lnTo>
                <a:lnTo>
                  <a:pt x="22" y="26"/>
                </a:lnTo>
                <a:lnTo>
                  <a:pt x="24" y="26"/>
                </a:lnTo>
                <a:lnTo>
                  <a:pt x="27" y="24"/>
                </a:lnTo>
                <a:lnTo>
                  <a:pt x="29" y="22"/>
                </a:lnTo>
                <a:lnTo>
                  <a:pt x="29" y="20"/>
                </a:lnTo>
                <a:lnTo>
                  <a:pt x="29" y="18"/>
                </a:lnTo>
                <a:lnTo>
                  <a:pt x="29" y="14"/>
                </a:lnTo>
                <a:lnTo>
                  <a:pt x="29" y="12"/>
                </a:lnTo>
                <a:lnTo>
                  <a:pt x="29" y="10"/>
                </a:lnTo>
                <a:lnTo>
                  <a:pt x="29" y="8"/>
                </a:lnTo>
                <a:lnTo>
                  <a:pt x="27" y="6"/>
                </a:lnTo>
                <a:lnTo>
                  <a:pt x="24" y="4"/>
                </a:lnTo>
                <a:lnTo>
                  <a:pt x="22" y="4"/>
                </a:lnTo>
                <a:lnTo>
                  <a:pt x="20" y="2"/>
                </a:lnTo>
                <a:lnTo>
                  <a:pt x="18" y="2"/>
                </a:lnTo>
                <a:lnTo>
                  <a:pt x="16" y="0"/>
                </a:lnTo>
                <a:lnTo>
                  <a:pt x="14" y="0"/>
                </a:lnTo>
                <a:lnTo>
                  <a:pt x="12" y="0"/>
                </a:lnTo>
                <a:lnTo>
                  <a:pt x="10" y="2"/>
                </a:lnTo>
                <a:lnTo>
                  <a:pt x="8" y="2"/>
                </a:lnTo>
                <a:lnTo>
                  <a:pt x="6" y="4"/>
                </a:lnTo>
                <a:lnTo>
                  <a:pt x="4" y="4"/>
                </a:lnTo>
                <a:lnTo>
                  <a:pt x="2" y="6"/>
                </a:lnTo>
                <a:lnTo>
                  <a:pt x="2" y="8"/>
                </a:lnTo>
                <a:lnTo>
                  <a:pt x="0" y="10"/>
                </a:lnTo>
                <a:lnTo>
                  <a:pt x="0" y="12"/>
                </a:lnTo>
                <a:lnTo>
                  <a:pt x="0" y="14"/>
                </a:lnTo>
                <a:lnTo>
                  <a:pt x="0" y="18"/>
                </a:lnTo>
                <a:lnTo>
                  <a:pt x="0" y="20"/>
                </a:lnTo>
                <a:lnTo>
                  <a:pt x="2" y="22"/>
                </a:lnTo>
                <a:lnTo>
                  <a:pt x="2" y="24"/>
                </a:lnTo>
                <a:lnTo>
                  <a:pt x="4" y="26"/>
                </a:lnTo>
                <a:lnTo>
                  <a:pt x="6" y="26"/>
                </a:lnTo>
                <a:lnTo>
                  <a:pt x="8" y="29"/>
                </a:lnTo>
                <a:lnTo>
                  <a:pt x="10" y="29"/>
                </a:lnTo>
                <a:lnTo>
                  <a:pt x="12" y="31"/>
                </a:lnTo>
                <a:lnTo>
                  <a:pt x="14" y="31"/>
                </a:lnTo>
                <a:lnTo>
                  <a:pt x="14"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297" name="Freeform 78"/>
          <p:cNvSpPr>
            <a:spLocks/>
          </p:cNvSpPr>
          <p:nvPr/>
        </p:nvSpPr>
        <p:spPr bwMode="auto">
          <a:xfrm>
            <a:off x="4557713" y="4059646"/>
            <a:ext cx="646112" cy="1527175"/>
          </a:xfrm>
          <a:custGeom>
            <a:avLst/>
            <a:gdLst>
              <a:gd name="T0" fmla="*/ 2147483646 w 325"/>
              <a:gd name="T1" fmla="*/ 0 h 841"/>
              <a:gd name="T2" fmla="*/ 2147483646 w 325"/>
              <a:gd name="T3" fmla="*/ 2147483646 h 841"/>
              <a:gd name="T4" fmla="*/ 0 w 325"/>
              <a:gd name="T5" fmla="*/ 2147483646 h 841"/>
              <a:gd name="T6" fmla="*/ 0 w 325"/>
              <a:gd name="T7" fmla="*/ 2147483646 h 841"/>
              <a:gd name="T8" fmla="*/ 0 60000 65536"/>
              <a:gd name="T9" fmla="*/ 0 60000 65536"/>
              <a:gd name="T10" fmla="*/ 0 60000 65536"/>
              <a:gd name="T11" fmla="*/ 0 60000 65536"/>
              <a:gd name="T12" fmla="*/ 0 w 325"/>
              <a:gd name="T13" fmla="*/ 0 h 841"/>
              <a:gd name="T14" fmla="*/ 325 w 325"/>
              <a:gd name="T15" fmla="*/ 841 h 841"/>
            </a:gdLst>
            <a:ahLst/>
            <a:cxnLst>
              <a:cxn ang="T8">
                <a:pos x="T0" y="T1"/>
              </a:cxn>
              <a:cxn ang="T9">
                <a:pos x="T2" y="T3"/>
              </a:cxn>
              <a:cxn ang="T10">
                <a:pos x="T4" y="T5"/>
              </a:cxn>
              <a:cxn ang="T11">
                <a:pos x="T6" y="T7"/>
              </a:cxn>
            </a:cxnLst>
            <a:rect l="T12" t="T13" r="T14" b="T15"/>
            <a:pathLst>
              <a:path w="325" h="841">
                <a:moveTo>
                  <a:pt x="325" y="0"/>
                </a:moveTo>
                <a:lnTo>
                  <a:pt x="325" y="685"/>
                </a:lnTo>
                <a:lnTo>
                  <a:pt x="0" y="685"/>
                </a:lnTo>
                <a:lnTo>
                  <a:pt x="0" y="841"/>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3298" name="Line 79"/>
          <p:cNvSpPr>
            <a:spLocks noChangeShapeType="1"/>
          </p:cNvSpPr>
          <p:nvPr/>
        </p:nvSpPr>
        <p:spPr bwMode="auto">
          <a:xfrm>
            <a:off x="5129213" y="5093108"/>
            <a:ext cx="155575" cy="825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99" name="Rectangle 80"/>
          <p:cNvSpPr>
            <a:spLocks noChangeArrowheads="1"/>
          </p:cNvSpPr>
          <p:nvPr/>
        </p:nvSpPr>
        <p:spPr bwMode="auto">
          <a:xfrm>
            <a:off x="5265738" y="4993096"/>
            <a:ext cx="63500" cy="134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kumimoji="1" lang="zh-CN" altLang="en-US" sz="900">
                <a:solidFill>
                  <a:srgbClr val="000000"/>
                </a:solidFill>
                <a:ea typeface="宋体" panose="02010600030101010101" pitchFamily="2" charset="-122"/>
              </a:rPr>
              <a:t>3</a:t>
            </a:r>
            <a:endParaRPr kumimoji="1" lang="zh-CN" altLang="en-US" sz="2400">
              <a:latin typeface="Times New Roman" panose="02020603050405020304" pitchFamily="18" charset="0"/>
              <a:ea typeface="宋体" panose="02010600030101010101" pitchFamily="2" charset="-122"/>
            </a:endParaRPr>
          </a:p>
        </p:txBody>
      </p:sp>
      <p:sp>
        <p:nvSpPr>
          <p:cNvPr id="53300" name="Rectangle 81"/>
          <p:cNvSpPr>
            <a:spLocks noChangeArrowheads="1"/>
          </p:cNvSpPr>
          <p:nvPr/>
        </p:nvSpPr>
        <p:spPr bwMode="auto">
          <a:xfrm>
            <a:off x="5341938" y="4993096"/>
            <a:ext cx="63500" cy="134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kumimoji="1" lang="zh-CN" altLang="en-US" sz="900">
                <a:solidFill>
                  <a:srgbClr val="000000"/>
                </a:solidFill>
                <a:ea typeface="宋体" panose="02010600030101010101" pitchFamily="2" charset="-122"/>
              </a:rPr>
              <a:t>2</a:t>
            </a:r>
            <a:endParaRPr kumimoji="1" lang="zh-CN" altLang="en-US" sz="2400">
              <a:latin typeface="Times New Roman" panose="02020603050405020304" pitchFamily="18" charset="0"/>
              <a:ea typeface="宋体" panose="02010600030101010101" pitchFamily="2" charset="-122"/>
            </a:endParaRPr>
          </a:p>
        </p:txBody>
      </p:sp>
      <p:sp>
        <p:nvSpPr>
          <p:cNvPr id="53301" name="Freeform 82"/>
          <p:cNvSpPr>
            <a:spLocks/>
          </p:cNvSpPr>
          <p:nvPr/>
        </p:nvSpPr>
        <p:spPr bwMode="auto">
          <a:xfrm>
            <a:off x="6432550" y="4034246"/>
            <a:ext cx="60325" cy="55562"/>
          </a:xfrm>
          <a:custGeom>
            <a:avLst/>
            <a:gdLst>
              <a:gd name="T0" fmla="*/ 2147483646 w 31"/>
              <a:gd name="T1" fmla="*/ 2147483646 h 31"/>
              <a:gd name="T2" fmla="*/ 2147483646 w 31"/>
              <a:gd name="T3" fmla="*/ 2147483646 h 31"/>
              <a:gd name="T4" fmla="*/ 2147483646 w 31"/>
              <a:gd name="T5" fmla="*/ 2147483646 h 31"/>
              <a:gd name="T6" fmla="*/ 2147483646 w 31"/>
              <a:gd name="T7" fmla="*/ 2147483646 h 31"/>
              <a:gd name="T8" fmla="*/ 2147483646 w 31"/>
              <a:gd name="T9" fmla="*/ 2147483646 h 31"/>
              <a:gd name="T10" fmla="*/ 2147483646 w 31"/>
              <a:gd name="T11" fmla="*/ 2147483646 h 31"/>
              <a:gd name="T12" fmla="*/ 2147483646 w 31"/>
              <a:gd name="T13" fmla="*/ 2147483646 h 31"/>
              <a:gd name="T14" fmla="*/ 2147483646 w 31"/>
              <a:gd name="T15" fmla="*/ 2147483646 h 31"/>
              <a:gd name="T16" fmla="*/ 2147483646 w 31"/>
              <a:gd name="T17" fmla="*/ 2147483646 h 31"/>
              <a:gd name="T18" fmla="*/ 2147483646 w 31"/>
              <a:gd name="T19" fmla="*/ 2147483646 h 31"/>
              <a:gd name="T20" fmla="*/ 2147483646 w 31"/>
              <a:gd name="T21" fmla="*/ 2147483646 h 31"/>
              <a:gd name="T22" fmla="*/ 2147483646 w 31"/>
              <a:gd name="T23" fmla="*/ 2147483646 h 31"/>
              <a:gd name="T24" fmla="*/ 2147483646 w 31"/>
              <a:gd name="T25" fmla="*/ 2147483646 h 31"/>
              <a:gd name="T26" fmla="*/ 2147483646 w 31"/>
              <a:gd name="T27" fmla="*/ 2147483646 h 31"/>
              <a:gd name="T28" fmla="*/ 2147483646 w 31"/>
              <a:gd name="T29" fmla="*/ 2147483646 h 31"/>
              <a:gd name="T30" fmla="*/ 2147483646 w 31"/>
              <a:gd name="T31" fmla="*/ 2147483646 h 31"/>
              <a:gd name="T32" fmla="*/ 2147483646 w 31"/>
              <a:gd name="T33" fmla="*/ 2147483646 h 31"/>
              <a:gd name="T34" fmla="*/ 2147483646 w 31"/>
              <a:gd name="T35" fmla="*/ 2147483646 h 31"/>
              <a:gd name="T36" fmla="*/ 2147483646 w 31"/>
              <a:gd name="T37" fmla="*/ 2147483646 h 31"/>
              <a:gd name="T38" fmla="*/ 2147483646 w 31"/>
              <a:gd name="T39" fmla="*/ 0 h 31"/>
              <a:gd name="T40" fmla="*/ 2147483646 w 31"/>
              <a:gd name="T41" fmla="*/ 0 h 31"/>
              <a:gd name="T42" fmla="*/ 2147483646 w 31"/>
              <a:gd name="T43" fmla="*/ 0 h 31"/>
              <a:gd name="T44" fmla="*/ 2147483646 w 31"/>
              <a:gd name="T45" fmla="*/ 2147483646 h 31"/>
              <a:gd name="T46" fmla="*/ 2147483646 w 31"/>
              <a:gd name="T47" fmla="*/ 2147483646 h 31"/>
              <a:gd name="T48" fmla="*/ 2147483646 w 31"/>
              <a:gd name="T49" fmla="*/ 2147483646 h 31"/>
              <a:gd name="T50" fmla="*/ 2147483646 w 31"/>
              <a:gd name="T51" fmla="*/ 2147483646 h 31"/>
              <a:gd name="T52" fmla="*/ 2147483646 w 31"/>
              <a:gd name="T53" fmla="*/ 2147483646 h 31"/>
              <a:gd name="T54" fmla="*/ 2147483646 w 31"/>
              <a:gd name="T55" fmla="*/ 2147483646 h 31"/>
              <a:gd name="T56" fmla="*/ 0 w 31"/>
              <a:gd name="T57" fmla="*/ 2147483646 h 31"/>
              <a:gd name="T58" fmla="*/ 0 w 31"/>
              <a:gd name="T59" fmla="*/ 2147483646 h 31"/>
              <a:gd name="T60" fmla="*/ 0 w 31"/>
              <a:gd name="T61" fmla="*/ 2147483646 h 31"/>
              <a:gd name="T62" fmla="*/ 0 w 31"/>
              <a:gd name="T63" fmla="*/ 2147483646 h 31"/>
              <a:gd name="T64" fmla="*/ 0 w 31"/>
              <a:gd name="T65" fmla="*/ 2147483646 h 31"/>
              <a:gd name="T66" fmla="*/ 2147483646 w 31"/>
              <a:gd name="T67" fmla="*/ 2147483646 h 31"/>
              <a:gd name="T68" fmla="*/ 2147483646 w 31"/>
              <a:gd name="T69" fmla="*/ 2147483646 h 31"/>
              <a:gd name="T70" fmla="*/ 2147483646 w 31"/>
              <a:gd name="T71" fmla="*/ 2147483646 h 31"/>
              <a:gd name="T72" fmla="*/ 2147483646 w 31"/>
              <a:gd name="T73" fmla="*/ 2147483646 h 31"/>
              <a:gd name="T74" fmla="*/ 2147483646 w 31"/>
              <a:gd name="T75" fmla="*/ 2147483646 h 31"/>
              <a:gd name="T76" fmla="*/ 2147483646 w 31"/>
              <a:gd name="T77" fmla="*/ 2147483646 h 31"/>
              <a:gd name="T78" fmla="*/ 2147483646 w 31"/>
              <a:gd name="T79" fmla="*/ 2147483646 h 31"/>
              <a:gd name="T80" fmla="*/ 2147483646 w 31"/>
              <a:gd name="T81" fmla="*/ 2147483646 h 31"/>
              <a:gd name="T82" fmla="*/ 2147483646 w 31"/>
              <a:gd name="T83" fmla="*/ 2147483646 h 31"/>
              <a:gd name="T84" fmla="*/ 2147483646 w 31"/>
              <a:gd name="T85" fmla="*/ 2147483646 h 3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1"/>
              <a:gd name="T130" fmla="*/ 0 h 31"/>
              <a:gd name="T131" fmla="*/ 31 w 31"/>
              <a:gd name="T132" fmla="*/ 31 h 3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1" h="31">
                <a:moveTo>
                  <a:pt x="15" y="29"/>
                </a:moveTo>
                <a:lnTo>
                  <a:pt x="17" y="31"/>
                </a:lnTo>
                <a:lnTo>
                  <a:pt x="21" y="29"/>
                </a:lnTo>
                <a:lnTo>
                  <a:pt x="23" y="29"/>
                </a:lnTo>
                <a:lnTo>
                  <a:pt x="25" y="26"/>
                </a:lnTo>
                <a:lnTo>
                  <a:pt x="27" y="24"/>
                </a:lnTo>
                <a:lnTo>
                  <a:pt x="29" y="22"/>
                </a:lnTo>
                <a:lnTo>
                  <a:pt x="29" y="20"/>
                </a:lnTo>
                <a:lnTo>
                  <a:pt x="29" y="18"/>
                </a:lnTo>
                <a:lnTo>
                  <a:pt x="31" y="14"/>
                </a:lnTo>
                <a:lnTo>
                  <a:pt x="29" y="12"/>
                </a:lnTo>
                <a:lnTo>
                  <a:pt x="29" y="10"/>
                </a:lnTo>
                <a:lnTo>
                  <a:pt x="29" y="8"/>
                </a:lnTo>
                <a:lnTo>
                  <a:pt x="27" y="6"/>
                </a:lnTo>
                <a:lnTo>
                  <a:pt x="25" y="4"/>
                </a:lnTo>
                <a:lnTo>
                  <a:pt x="23" y="2"/>
                </a:lnTo>
                <a:lnTo>
                  <a:pt x="21" y="2"/>
                </a:lnTo>
                <a:lnTo>
                  <a:pt x="17" y="0"/>
                </a:lnTo>
                <a:lnTo>
                  <a:pt x="15" y="0"/>
                </a:lnTo>
                <a:lnTo>
                  <a:pt x="13" y="0"/>
                </a:lnTo>
                <a:lnTo>
                  <a:pt x="11" y="2"/>
                </a:lnTo>
                <a:lnTo>
                  <a:pt x="8" y="2"/>
                </a:lnTo>
                <a:lnTo>
                  <a:pt x="6" y="4"/>
                </a:lnTo>
                <a:lnTo>
                  <a:pt x="4" y="4"/>
                </a:lnTo>
                <a:lnTo>
                  <a:pt x="2" y="6"/>
                </a:lnTo>
                <a:lnTo>
                  <a:pt x="2" y="8"/>
                </a:lnTo>
                <a:lnTo>
                  <a:pt x="0" y="10"/>
                </a:lnTo>
                <a:lnTo>
                  <a:pt x="0" y="12"/>
                </a:lnTo>
                <a:lnTo>
                  <a:pt x="0" y="14"/>
                </a:lnTo>
                <a:lnTo>
                  <a:pt x="0" y="18"/>
                </a:lnTo>
                <a:lnTo>
                  <a:pt x="0" y="20"/>
                </a:lnTo>
                <a:lnTo>
                  <a:pt x="2" y="22"/>
                </a:lnTo>
                <a:lnTo>
                  <a:pt x="2" y="24"/>
                </a:lnTo>
                <a:lnTo>
                  <a:pt x="4" y="26"/>
                </a:lnTo>
                <a:lnTo>
                  <a:pt x="6" y="26"/>
                </a:lnTo>
                <a:lnTo>
                  <a:pt x="8" y="29"/>
                </a:lnTo>
                <a:lnTo>
                  <a:pt x="11" y="29"/>
                </a:lnTo>
                <a:lnTo>
                  <a:pt x="13" y="31"/>
                </a:lnTo>
                <a:lnTo>
                  <a:pt x="15" y="31"/>
                </a:lnTo>
                <a:lnTo>
                  <a:pt x="15"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302" name="Freeform 83"/>
          <p:cNvSpPr>
            <a:spLocks/>
          </p:cNvSpPr>
          <p:nvPr/>
        </p:nvSpPr>
        <p:spPr bwMode="auto">
          <a:xfrm>
            <a:off x="4738688" y="4059646"/>
            <a:ext cx="1722437" cy="1522412"/>
          </a:xfrm>
          <a:custGeom>
            <a:avLst/>
            <a:gdLst>
              <a:gd name="T0" fmla="*/ 2147483646 w 868"/>
              <a:gd name="T1" fmla="*/ 0 h 839"/>
              <a:gd name="T2" fmla="*/ 2147483646 w 868"/>
              <a:gd name="T3" fmla="*/ 2147483646 h 839"/>
              <a:gd name="T4" fmla="*/ 0 w 868"/>
              <a:gd name="T5" fmla="*/ 2147483646 h 839"/>
              <a:gd name="T6" fmla="*/ 0 w 868"/>
              <a:gd name="T7" fmla="*/ 2147483646 h 839"/>
              <a:gd name="T8" fmla="*/ 0 60000 65536"/>
              <a:gd name="T9" fmla="*/ 0 60000 65536"/>
              <a:gd name="T10" fmla="*/ 0 60000 65536"/>
              <a:gd name="T11" fmla="*/ 0 60000 65536"/>
              <a:gd name="T12" fmla="*/ 0 w 868"/>
              <a:gd name="T13" fmla="*/ 0 h 839"/>
              <a:gd name="T14" fmla="*/ 868 w 868"/>
              <a:gd name="T15" fmla="*/ 839 h 839"/>
            </a:gdLst>
            <a:ahLst/>
            <a:cxnLst>
              <a:cxn ang="T8">
                <a:pos x="T0" y="T1"/>
              </a:cxn>
              <a:cxn ang="T9">
                <a:pos x="T2" y="T3"/>
              </a:cxn>
              <a:cxn ang="T10">
                <a:pos x="T4" y="T5"/>
              </a:cxn>
              <a:cxn ang="T11">
                <a:pos x="T6" y="T7"/>
              </a:cxn>
            </a:cxnLst>
            <a:rect l="T12" t="T13" r="T14" b="T15"/>
            <a:pathLst>
              <a:path w="868" h="839">
                <a:moveTo>
                  <a:pt x="866" y="0"/>
                </a:moveTo>
                <a:lnTo>
                  <a:pt x="868" y="776"/>
                </a:lnTo>
                <a:lnTo>
                  <a:pt x="0" y="776"/>
                </a:lnTo>
                <a:lnTo>
                  <a:pt x="0" y="839"/>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3303" name="Line 84"/>
          <p:cNvSpPr>
            <a:spLocks noChangeShapeType="1"/>
          </p:cNvSpPr>
          <p:nvPr/>
        </p:nvSpPr>
        <p:spPr bwMode="auto">
          <a:xfrm>
            <a:off x="6381750" y="5093108"/>
            <a:ext cx="157163" cy="825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304" name="Rectangle 85"/>
          <p:cNvSpPr>
            <a:spLocks noChangeArrowheads="1"/>
          </p:cNvSpPr>
          <p:nvPr/>
        </p:nvSpPr>
        <p:spPr bwMode="auto">
          <a:xfrm>
            <a:off x="6523038" y="4993096"/>
            <a:ext cx="63500" cy="134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kumimoji="1" lang="zh-CN" altLang="en-US" sz="900">
                <a:solidFill>
                  <a:srgbClr val="000000"/>
                </a:solidFill>
                <a:ea typeface="宋体" panose="02010600030101010101" pitchFamily="2" charset="-122"/>
              </a:rPr>
              <a:t>3</a:t>
            </a:r>
            <a:endParaRPr kumimoji="1" lang="zh-CN" altLang="en-US" sz="2400">
              <a:latin typeface="Times New Roman" panose="02020603050405020304" pitchFamily="18" charset="0"/>
              <a:ea typeface="宋体" panose="02010600030101010101" pitchFamily="2" charset="-122"/>
            </a:endParaRPr>
          </a:p>
        </p:txBody>
      </p:sp>
      <p:sp>
        <p:nvSpPr>
          <p:cNvPr id="53305" name="Rectangle 86"/>
          <p:cNvSpPr>
            <a:spLocks noChangeArrowheads="1"/>
          </p:cNvSpPr>
          <p:nvPr/>
        </p:nvSpPr>
        <p:spPr bwMode="auto">
          <a:xfrm>
            <a:off x="6596063" y="4993096"/>
            <a:ext cx="63500" cy="134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kumimoji="1" lang="zh-CN" altLang="en-US" sz="900">
                <a:solidFill>
                  <a:srgbClr val="000000"/>
                </a:solidFill>
                <a:ea typeface="宋体" panose="02010600030101010101" pitchFamily="2" charset="-122"/>
              </a:rPr>
              <a:t>2</a:t>
            </a:r>
            <a:endParaRPr kumimoji="1" lang="zh-CN" altLang="en-US" sz="2400">
              <a:latin typeface="Times New Roman" panose="02020603050405020304" pitchFamily="18" charset="0"/>
              <a:ea typeface="宋体" panose="02010600030101010101" pitchFamily="2" charset="-122"/>
            </a:endParaRPr>
          </a:p>
        </p:txBody>
      </p:sp>
      <p:sp>
        <p:nvSpPr>
          <p:cNvPr id="53306" name="Freeform 87"/>
          <p:cNvSpPr>
            <a:spLocks/>
          </p:cNvSpPr>
          <p:nvPr/>
        </p:nvSpPr>
        <p:spPr bwMode="auto">
          <a:xfrm>
            <a:off x="4167188" y="5569358"/>
            <a:ext cx="57150" cy="57150"/>
          </a:xfrm>
          <a:custGeom>
            <a:avLst/>
            <a:gdLst>
              <a:gd name="T0" fmla="*/ 2147483646 w 29"/>
              <a:gd name="T1" fmla="*/ 0 h 31"/>
              <a:gd name="T2" fmla="*/ 0 w 29"/>
              <a:gd name="T3" fmla="*/ 2147483646 h 31"/>
              <a:gd name="T4" fmla="*/ 2147483646 w 29"/>
              <a:gd name="T5" fmla="*/ 2147483646 h 31"/>
              <a:gd name="T6" fmla="*/ 2147483646 w 29"/>
              <a:gd name="T7" fmla="*/ 2147483646 h 31"/>
              <a:gd name="T8" fmla="*/ 2147483646 w 29"/>
              <a:gd name="T9" fmla="*/ 2147483646 h 31"/>
              <a:gd name="T10" fmla="*/ 2147483646 w 29"/>
              <a:gd name="T11" fmla="*/ 0 h 31"/>
              <a:gd name="T12" fmla="*/ 0 60000 65536"/>
              <a:gd name="T13" fmla="*/ 0 60000 65536"/>
              <a:gd name="T14" fmla="*/ 0 60000 65536"/>
              <a:gd name="T15" fmla="*/ 0 60000 65536"/>
              <a:gd name="T16" fmla="*/ 0 60000 65536"/>
              <a:gd name="T17" fmla="*/ 0 60000 65536"/>
              <a:gd name="T18" fmla="*/ 0 w 29"/>
              <a:gd name="T19" fmla="*/ 0 h 31"/>
              <a:gd name="T20" fmla="*/ 29 w 29"/>
              <a:gd name="T21" fmla="*/ 31 h 31"/>
            </a:gdLst>
            <a:ahLst/>
            <a:cxnLst>
              <a:cxn ang="T12">
                <a:pos x="T0" y="T1"/>
              </a:cxn>
              <a:cxn ang="T13">
                <a:pos x="T2" y="T3"/>
              </a:cxn>
              <a:cxn ang="T14">
                <a:pos x="T4" y="T5"/>
              </a:cxn>
              <a:cxn ang="T15">
                <a:pos x="T6" y="T7"/>
              </a:cxn>
              <a:cxn ang="T16">
                <a:pos x="T8" y="T9"/>
              </a:cxn>
              <a:cxn ang="T17">
                <a:pos x="T10" y="T11"/>
              </a:cxn>
            </a:cxnLst>
            <a:rect l="T18" t="T19" r="T20" b="T21"/>
            <a:pathLst>
              <a:path w="29" h="31">
                <a:moveTo>
                  <a:pt x="29" y="0"/>
                </a:moveTo>
                <a:lnTo>
                  <a:pt x="0" y="2"/>
                </a:lnTo>
                <a:lnTo>
                  <a:pt x="15" y="31"/>
                </a:lnTo>
                <a:lnTo>
                  <a:pt x="29" y="2"/>
                </a:lnTo>
                <a:lnTo>
                  <a:pt x="2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307" name="Freeform 88"/>
          <p:cNvSpPr>
            <a:spLocks/>
          </p:cNvSpPr>
          <p:nvPr/>
        </p:nvSpPr>
        <p:spPr bwMode="auto">
          <a:xfrm>
            <a:off x="4348163" y="5569358"/>
            <a:ext cx="57150" cy="57150"/>
          </a:xfrm>
          <a:custGeom>
            <a:avLst/>
            <a:gdLst>
              <a:gd name="T0" fmla="*/ 2147483646 w 29"/>
              <a:gd name="T1" fmla="*/ 0 h 31"/>
              <a:gd name="T2" fmla="*/ 0 w 29"/>
              <a:gd name="T3" fmla="*/ 2147483646 h 31"/>
              <a:gd name="T4" fmla="*/ 2147483646 w 29"/>
              <a:gd name="T5" fmla="*/ 2147483646 h 31"/>
              <a:gd name="T6" fmla="*/ 2147483646 w 29"/>
              <a:gd name="T7" fmla="*/ 2147483646 h 31"/>
              <a:gd name="T8" fmla="*/ 2147483646 w 29"/>
              <a:gd name="T9" fmla="*/ 2147483646 h 31"/>
              <a:gd name="T10" fmla="*/ 2147483646 w 29"/>
              <a:gd name="T11" fmla="*/ 0 h 31"/>
              <a:gd name="T12" fmla="*/ 0 60000 65536"/>
              <a:gd name="T13" fmla="*/ 0 60000 65536"/>
              <a:gd name="T14" fmla="*/ 0 60000 65536"/>
              <a:gd name="T15" fmla="*/ 0 60000 65536"/>
              <a:gd name="T16" fmla="*/ 0 60000 65536"/>
              <a:gd name="T17" fmla="*/ 0 60000 65536"/>
              <a:gd name="T18" fmla="*/ 0 w 29"/>
              <a:gd name="T19" fmla="*/ 0 h 31"/>
              <a:gd name="T20" fmla="*/ 29 w 29"/>
              <a:gd name="T21" fmla="*/ 31 h 31"/>
            </a:gdLst>
            <a:ahLst/>
            <a:cxnLst>
              <a:cxn ang="T12">
                <a:pos x="T0" y="T1"/>
              </a:cxn>
              <a:cxn ang="T13">
                <a:pos x="T2" y="T3"/>
              </a:cxn>
              <a:cxn ang="T14">
                <a:pos x="T4" y="T5"/>
              </a:cxn>
              <a:cxn ang="T15">
                <a:pos x="T6" y="T7"/>
              </a:cxn>
              <a:cxn ang="T16">
                <a:pos x="T8" y="T9"/>
              </a:cxn>
              <a:cxn ang="T17">
                <a:pos x="T10" y="T11"/>
              </a:cxn>
            </a:cxnLst>
            <a:rect l="T18" t="T19" r="T20" b="T21"/>
            <a:pathLst>
              <a:path w="29" h="31">
                <a:moveTo>
                  <a:pt x="29" y="0"/>
                </a:moveTo>
                <a:lnTo>
                  <a:pt x="0" y="2"/>
                </a:lnTo>
                <a:lnTo>
                  <a:pt x="15" y="31"/>
                </a:lnTo>
                <a:lnTo>
                  <a:pt x="29" y="2"/>
                </a:lnTo>
                <a:lnTo>
                  <a:pt x="2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308" name="Freeform 89"/>
          <p:cNvSpPr>
            <a:spLocks/>
          </p:cNvSpPr>
          <p:nvPr/>
        </p:nvSpPr>
        <p:spPr bwMode="auto">
          <a:xfrm>
            <a:off x="4529138" y="5569358"/>
            <a:ext cx="60325" cy="57150"/>
          </a:xfrm>
          <a:custGeom>
            <a:avLst/>
            <a:gdLst>
              <a:gd name="T0" fmla="*/ 2147483646 w 31"/>
              <a:gd name="T1" fmla="*/ 0 h 31"/>
              <a:gd name="T2" fmla="*/ 0 w 31"/>
              <a:gd name="T3" fmla="*/ 2147483646 h 31"/>
              <a:gd name="T4" fmla="*/ 2147483646 w 31"/>
              <a:gd name="T5" fmla="*/ 2147483646 h 31"/>
              <a:gd name="T6" fmla="*/ 2147483646 w 31"/>
              <a:gd name="T7" fmla="*/ 2147483646 h 31"/>
              <a:gd name="T8" fmla="*/ 2147483646 w 31"/>
              <a:gd name="T9" fmla="*/ 2147483646 h 31"/>
              <a:gd name="T10" fmla="*/ 2147483646 w 31"/>
              <a:gd name="T11" fmla="*/ 0 h 31"/>
              <a:gd name="T12" fmla="*/ 0 60000 65536"/>
              <a:gd name="T13" fmla="*/ 0 60000 65536"/>
              <a:gd name="T14" fmla="*/ 0 60000 65536"/>
              <a:gd name="T15" fmla="*/ 0 60000 65536"/>
              <a:gd name="T16" fmla="*/ 0 60000 65536"/>
              <a:gd name="T17" fmla="*/ 0 60000 65536"/>
              <a:gd name="T18" fmla="*/ 0 w 31"/>
              <a:gd name="T19" fmla="*/ 0 h 31"/>
              <a:gd name="T20" fmla="*/ 31 w 31"/>
              <a:gd name="T21" fmla="*/ 31 h 31"/>
            </a:gdLst>
            <a:ahLst/>
            <a:cxnLst>
              <a:cxn ang="T12">
                <a:pos x="T0" y="T1"/>
              </a:cxn>
              <a:cxn ang="T13">
                <a:pos x="T2" y="T3"/>
              </a:cxn>
              <a:cxn ang="T14">
                <a:pos x="T4" y="T5"/>
              </a:cxn>
              <a:cxn ang="T15">
                <a:pos x="T6" y="T7"/>
              </a:cxn>
              <a:cxn ang="T16">
                <a:pos x="T8" y="T9"/>
              </a:cxn>
              <a:cxn ang="T17">
                <a:pos x="T10" y="T11"/>
              </a:cxn>
            </a:cxnLst>
            <a:rect l="T18" t="T19" r="T20" b="T21"/>
            <a:pathLst>
              <a:path w="31" h="31">
                <a:moveTo>
                  <a:pt x="29" y="0"/>
                </a:moveTo>
                <a:lnTo>
                  <a:pt x="0" y="2"/>
                </a:lnTo>
                <a:lnTo>
                  <a:pt x="15" y="31"/>
                </a:lnTo>
                <a:lnTo>
                  <a:pt x="31" y="2"/>
                </a:lnTo>
                <a:lnTo>
                  <a:pt x="2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309" name="Freeform 90"/>
          <p:cNvSpPr>
            <a:spLocks/>
          </p:cNvSpPr>
          <p:nvPr/>
        </p:nvSpPr>
        <p:spPr bwMode="auto">
          <a:xfrm>
            <a:off x="4711700" y="5569358"/>
            <a:ext cx="60325" cy="57150"/>
          </a:xfrm>
          <a:custGeom>
            <a:avLst/>
            <a:gdLst>
              <a:gd name="T0" fmla="*/ 2147483646 w 31"/>
              <a:gd name="T1" fmla="*/ 0 h 31"/>
              <a:gd name="T2" fmla="*/ 0 w 31"/>
              <a:gd name="T3" fmla="*/ 2147483646 h 31"/>
              <a:gd name="T4" fmla="*/ 2147483646 w 31"/>
              <a:gd name="T5" fmla="*/ 2147483646 h 31"/>
              <a:gd name="T6" fmla="*/ 2147483646 w 31"/>
              <a:gd name="T7" fmla="*/ 2147483646 h 31"/>
              <a:gd name="T8" fmla="*/ 2147483646 w 31"/>
              <a:gd name="T9" fmla="*/ 2147483646 h 31"/>
              <a:gd name="T10" fmla="*/ 2147483646 w 31"/>
              <a:gd name="T11" fmla="*/ 0 h 31"/>
              <a:gd name="T12" fmla="*/ 0 60000 65536"/>
              <a:gd name="T13" fmla="*/ 0 60000 65536"/>
              <a:gd name="T14" fmla="*/ 0 60000 65536"/>
              <a:gd name="T15" fmla="*/ 0 60000 65536"/>
              <a:gd name="T16" fmla="*/ 0 60000 65536"/>
              <a:gd name="T17" fmla="*/ 0 60000 65536"/>
              <a:gd name="T18" fmla="*/ 0 w 31"/>
              <a:gd name="T19" fmla="*/ 0 h 31"/>
              <a:gd name="T20" fmla="*/ 31 w 31"/>
              <a:gd name="T21" fmla="*/ 31 h 31"/>
            </a:gdLst>
            <a:ahLst/>
            <a:cxnLst>
              <a:cxn ang="T12">
                <a:pos x="T0" y="T1"/>
              </a:cxn>
              <a:cxn ang="T13">
                <a:pos x="T2" y="T3"/>
              </a:cxn>
              <a:cxn ang="T14">
                <a:pos x="T4" y="T5"/>
              </a:cxn>
              <a:cxn ang="T15">
                <a:pos x="T6" y="T7"/>
              </a:cxn>
              <a:cxn ang="T16">
                <a:pos x="T8" y="T9"/>
              </a:cxn>
              <a:cxn ang="T17">
                <a:pos x="T10" y="T11"/>
              </a:cxn>
            </a:cxnLst>
            <a:rect l="T18" t="T19" r="T20" b="T21"/>
            <a:pathLst>
              <a:path w="31" h="31">
                <a:moveTo>
                  <a:pt x="29" y="0"/>
                </a:moveTo>
                <a:lnTo>
                  <a:pt x="0" y="2"/>
                </a:lnTo>
                <a:lnTo>
                  <a:pt x="14" y="31"/>
                </a:lnTo>
                <a:lnTo>
                  <a:pt x="31" y="2"/>
                </a:lnTo>
                <a:lnTo>
                  <a:pt x="2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312" name="Line 93"/>
          <p:cNvSpPr>
            <a:spLocks noChangeShapeType="1"/>
          </p:cNvSpPr>
          <p:nvPr/>
        </p:nvSpPr>
        <p:spPr bwMode="auto">
          <a:xfrm>
            <a:off x="4389438" y="6001158"/>
            <a:ext cx="157162" cy="8731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313" name="Rectangle 94"/>
          <p:cNvSpPr>
            <a:spLocks noChangeArrowheads="1"/>
          </p:cNvSpPr>
          <p:nvPr/>
        </p:nvSpPr>
        <p:spPr bwMode="auto">
          <a:xfrm>
            <a:off x="4524375" y="5905908"/>
            <a:ext cx="6350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kumimoji="1" lang="zh-CN" altLang="en-US" sz="900">
                <a:solidFill>
                  <a:srgbClr val="000000"/>
                </a:solidFill>
                <a:ea typeface="宋体" panose="02010600030101010101" pitchFamily="2" charset="-122"/>
              </a:rPr>
              <a:t>3</a:t>
            </a:r>
            <a:endParaRPr kumimoji="1" lang="zh-CN" altLang="en-US" sz="2400">
              <a:latin typeface="Times New Roman" panose="02020603050405020304" pitchFamily="18" charset="0"/>
              <a:ea typeface="宋体" panose="02010600030101010101" pitchFamily="2" charset="-122"/>
            </a:endParaRPr>
          </a:p>
        </p:txBody>
      </p:sp>
      <p:sp>
        <p:nvSpPr>
          <p:cNvPr id="53314" name="Rectangle 95"/>
          <p:cNvSpPr>
            <a:spLocks noChangeArrowheads="1"/>
          </p:cNvSpPr>
          <p:nvPr/>
        </p:nvSpPr>
        <p:spPr bwMode="auto">
          <a:xfrm>
            <a:off x="4603750" y="5905908"/>
            <a:ext cx="6350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kumimoji="1" lang="zh-CN" altLang="en-US" sz="900">
                <a:solidFill>
                  <a:srgbClr val="000000"/>
                </a:solidFill>
                <a:ea typeface="宋体" panose="02010600030101010101" pitchFamily="2" charset="-122"/>
              </a:rPr>
              <a:t>2</a:t>
            </a:r>
            <a:endParaRPr kumimoji="1" lang="zh-CN" altLang="en-US" sz="2400">
              <a:latin typeface="Times New Roman" panose="02020603050405020304" pitchFamily="18" charset="0"/>
              <a:ea typeface="宋体" panose="02010600030101010101" pitchFamily="2" charset="-122"/>
            </a:endParaRPr>
          </a:p>
        </p:txBody>
      </p:sp>
      <p:sp>
        <p:nvSpPr>
          <p:cNvPr id="53315" name="Freeform 96"/>
          <p:cNvSpPr>
            <a:spLocks/>
          </p:cNvSpPr>
          <p:nvPr/>
        </p:nvSpPr>
        <p:spPr bwMode="auto">
          <a:xfrm>
            <a:off x="3959225" y="4059646"/>
            <a:ext cx="419100" cy="1522412"/>
          </a:xfrm>
          <a:custGeom>
            <a:avLst/>
            <a:gdLst>
              <a:gd name="T0" fmla="*/ 2147483646 w 211"/>
              <a:gd name="T1" fmla="*/ 2147483646 h 839"/>
              <a:gd name="T2" fmla="*/ 2147483646 w 211"/>
              <a:gd name="T3" fmla="*/ 2147483646 h 839"/>
              <a:gd name="T4" fmla="*/ 0 w 211"/>
              <a:gd name="T5" fmla="*/ 2147483646 h 839"/>
              <a:gd name="T6" fmla="*/ 0 w 211"/>
              <a:gd name="T7" fmla="*/ 0 h 839"/>
              <a:gd name="T8" fmla="*/ 0 60000 65536"/>
              <a:gd name="T9" fmla="*/ 0 60000 65536"/>
              <a:gd name="T10" fmla="*/ 0 60000 65536"/>
              <a:gd name="T11" fmla="*/ 0 60000 65536"/>
              <a:gd name="T12" fmla="*/ 0 w 211"/>
              <a:gd name="T13" fmla="*/ 0 h 839"/>
              <a:gd name="T14" fmla="*/ 211 w 211"/>
              <a:gd name="T15" fmla="*/ 839 h 839"/>
            </a:gdLst>
            <a:ahLst/>
            <a:cxnLst>
              <a:cxn ang="T8">
                <a:pos x="T0" y="T1"/>
              </a:cxn>
              <a:cxn ang="T9">
                <a:pos x="T2" y="T3"/>
              </a:cxn>
              <a:cxn ang="T10">
                <a:pos x="T4" y="T5"/>
              </a:cxn>
              <a:cxn ang="T11">
                <a:pos x="T6" y="T7"/>
              </a:cxn>
            </a:cxnLst>
            <a:rect l="T12" t="T13" r="T14" b="T15"/>
            <a:pathLst>
              <a:path w="211" h="839">
                <a:moveTo>
                  <a:pt x="211" y="839"/>
                </a:moveTo>
                <a:lnTo>
                  <a:pt x="211" y="685"/>
                </a:lnTo>
                <a:lnTo>
                  <a:pt x="0" y="685"/>
                </a:lnTo>
                <a:lnTo>
                  <a:pt x="0" y="0"/>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3316" name="Line 97"/>
          <p:cNvSpPr>
            <a:spLocks noChangeShapeType="1"/>
          </p:cNvSpPr>
          <p:nvPr/>
        </p:nvSpPr>
        <p:spPr bwMode="auto">
          <a:xfrm flipV="1">
            <a:off x="1468438" y="3326221"/>
            <a:ext cx="3175" cy="164941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317" name="Line 98"/>
          <p:cNvSpPr>
            <a:spLocks noChangeShapeType="1"/>
          </p:cNvSpPr>
          <p:nvPr/>
        </p:nvSpPr>
        <p:spPr bwMode="auto">
          <a:xfrm flipV="1">
            <a:off x="2047875" y="3326221"/>
            <a:ext cx="3175" cy="164941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318" name="Line 99"/>
          <p:cNvSpPr>
            <a:spLocks noChangeShapeType="1"/>
          </p:cNvSpPr>
          <p:nvPr/>
        </p:nvSpPr>
        <p:spPr bwMode="auto">
          <a:xfrm flipV="1">
            <a:off x="3328988" y="3326221"/>
            <a:ext cx="4762" cy="164941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319" name="Line 100"/>
          <p:cNvSpPr>
            <a:spLocks noChangeShapeType="1"/>
          </p:cNvSpPr>
          <p:nvPr/>
        </p:nvSpPr>
        <p:spPr bwMode="auto">
          <a:xfrm flipV="1">
            <a:off x="4586288" y="3326221"/>
            <a:ext cx="3175" cy="164941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320" name="Line 101"/>
          <p:cNvSpPr>
            <a:spLocks noChangeShapeType="1"/>
          </p:cNvSpPr>
          <p:nvPr/>
        </p:nvSpPr>
        <p:spPr bwMode="auto">
          <a:xfrm flipV="1">
            <a:off x="5837238" y="3326221"/>
            <a:ext cx="1587" cy="164941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321" name="Line 102"/>
          <p:cNvSpPr>
            <a:spLocks noChangeShapeType="1"/>
          </p:cNvSpPr>
          <p:nvPr/>
        </p:nvSpPr>
        <p:spPr bwMode="auto">
          <a:xfrm flipH="1">
            <a:off x="1322388" y="3480208"/>
            <a:ext cx="5743575" cy="158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322" name="Line 103"/>
          <p:cNvSpPr>
            <a:spLocks noChangeShapeType="1"/>
          </p:cNvSpPr>
          <p:nvPr/>
        </p:nvSpPr>
        <p:spPr bwMode="auto">
          <a:xfrm flipH="1">
            <a:off x="1322388" y="3645308"/>
            <a:ext cx="5743575" cy="476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323" name="Line 104"/>
          <p:cNvSpPr>
            <a:spLocks noChangeShapeType="1"/>
          </p:cNvSpPr>
          <p:nvPr/>
        </p:nvSpPr>
        <p:spPr bwMode="auto">
          <a:xfrm flipH="1">
            <a:off x="1322388" y="3810408"/>
            <a:ext cx="5743575" cy="476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324" name="Line 105"/>
          <p:cNvSpPr>
            <a:spLocks noChangeShapeType="1"/>
          </p:cNvSpPr>
          <p:nvPr/>
        </p:nvSpPr>
        <p:spPr bwMode="auto">
          <a:xfrm flipH="1">
            <a:off x="1322388" y="3975508"/>
            <a:ext cx="5743575" cy="63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325" name="Line 106"/>
          <p:cNvSpPr>
            <a:spLocks noChangeShapeType="1"/>
          </p:cNvSpPr>
          <p:nvPr/>
        </p:nvSpPr>
        <p:spPr bwMode="auto">
          <a:xfrm flipH="1">
            <a:off x="1322388" y="4143783"/>
            <a:ext cx="5743575" cy="3175"/>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326" name="Line 107"/>
          <p:cNvSpPr>
            <a:spLocks noChangeShapeType="1"/>
          </p:cNvSpPr>
          <p:nvPr/>
        </p:nvSpPr>
        <p:spPr bwMode="auto">
          <a:xfrm flipH="1">
            <a:off x="1322388" y="4312058"/>
            <a:ext cx="5743575" cy="158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327" name="Line 108"/>
          <p:cNvSpPr>
            <a:spLocks noChangeShapeType="1"/>
          </p:cNvSpPr>
          <p:nvPr/>
        </p:nvSpPr>
        <p:spPr bwMode="auto">
          <a:xfrm flipH="1">
            <a:off x="1322388" y="4477158"/>
            <a:ext cx="5743575" cy="158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328" name="Line 109"/>
          <p:cNvSpPr>
            <a:spLocks noChangeShapeType="1"/>
          </p:cNvSpPr>
          <p:nvPr/>
        </p:nvSpPr>
        <p:spPr bwMode="auto">
          <a:xfrm flipH="1">
            <a:off x="1322388" y="4642258"/>
            <a:ext cx="5743575" cy="158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329" name="Line 110"/>
          <p:cNvSpPr>
            <a:spLocks noChangeShapeType="1"/>
          </p:cNvSpPr>
          <p:nvPr/>
        </p:nvSpPr>
        <p:spPr bwMode="auto">
          <a:xfrm flipH="1">
            <a:off x="1322388" y="4807358"/>
            <a:ext cx="5743575" cy="158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333" name="AutoShape 119"/>
          <p:cNvSpPr>
            <a:spLocks noChangeArrowheads="1"/>
          </p:cNvSpPr>
          <p:nvPr/>
        </p:nvSpPr>
        <p:spPr bwMode="auto">
          <a:xfrm>
            <a:off x="7743825" y="2427696"/>
            <a:ext cx="558800" cy="241300"/>
          </a:xfrm>
          <a:prstGeom prst="roundRect">
            <a:avLst>
              <a:gd name="adj" fmla="val 37500"/>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53334" name="Line 120"/>
          <p:cNvSpPr>
            <a:spLocks noChangeShapeType="1"/>
          </p:cNvSpPr>
          <p:nvPr/>
        </p:nvSpPr>
        <p:spPr bwMode="auto">
          <a:xfrm flipV="1">
            <a:off x="7972425" y="2656296"/>
            <a:ext cx="0" cy="304800"/>
          </a:xfrm>
          <a:prstGeom prst="line">
            <a:avLst/>
          </a:prstGeom>
          <a:noFill/>
          <a:ln w="25400">
            <a:solidFill>
              <a:schemeClr val="tx1"/>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53335" name="Text Box 124"/>
          <p:cNvSpPr txBox="1">
            <a:spLocks noChangeArrowheads="1"/>
          </p:cNvSpPr>
          <p:nvPr/>
        </p:nvSpPr>
        <p:spPr bwMode="auto">
          <a:xfrm>
            <a:off x="5518150" y="5880508"/>
            <a:ext cx="679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kumimoji="1" lang="en-US" altLang="zh-CN" sz="1800" b="1">
                <a:solidFill>
                  <a:srgbClr val="000000"/>
                </a:solidFill>
                <a:ea typeface="宋体" panose="02010600030101010101" pitchFamily="2" charset="-122"/>
              </a:rPr>
              <a:t>Data</a:t>
            </a:r>
          </a:p>
        </p:txBody>
      </p:sp>
      <p:sp>
        <p:nvSpPr>
          <p:cNvPr id="53336" name="Text Box 125"/>
          <p:cNvSpPr txBox="1">
            <a:spLocks noChangeArrowheads="1"/>
          </p:cNvSpPr>
          <p:nvPr/>
        </p:nvSpPr>
        <p:spPr bwMode="auto">
          <a:xfrm>
            <a:off x="7677150" y="2883308"/>
            <a:ext cx="768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kumimoji="1" lang="en-US" altLang="zh-CN" sz="1800" b="1">
                <a:solidFill>
                  <a:srgbClr val="000000"/>
                </a:solidFill>
                <a:ea typeface="宋体" panose="02010600030101010101" pitchFamily="2" charset="-122"/>
              </a:rPr>
              <a:t>Word</a:t>
            </a:r>
          </a:p>
        </p:txBody>
      </p:sp>
      <p:sp>
        <p:nvSpPr>
          <p:cNvPr id="53342" name="Rectangle 133"/>
          <p:cNvSpPr>
            <a:spLocks noChangeArrowheads="1"/>
          </p:cNvSpPr>
          <p:nvPr/>
        </p:nvSpPr>
        <p:spPr bwMode="auto">
          <a:xfrm>
            <a:off x="5532438" y="2578508"/>
            <a:ext cx="1649412"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kumimoji="1" lang="en-US" altLang="zh-CN" sz="1800" b="1" dirty="0">
                <a:solidFill>
                  <a:srgbClr val="800000"/>
                </a:solidFill>
                <a:ea typeface="宋体" panose="02010600030101010101" pitchFamily="2" charset="-122"/>
              </a:rPr>
              <a:t>Word offset</a:t>
            </a:r>
          </a:p>
        </p:txBody>
      </p:sp>
      <p:sp>
        <p:nvSpPr>
          <p:cNvPr id="53344" name="Rectangle 135"/>
          <p:cNvSpPr>
            <a:spLocks noChangeArrowheads="1"/>
          </p:cNvSpPr>
          <p:nvPr/>
        </p:nvSpPr>
        <p:spPr bwMode="auto">
          <a:xfrm>
            <a:off x="1376363" y="2353083"/>
            <a:ext cx="1173162"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kumimoji="1" lang="en-US" altLang="zh-CN" sz="1800" b="1" dirty="0">
                <a:solidFill>
                  <a:srgbClr val="0000FF"/>
                </a:solidFill>
                <a:ea typeface="宋体" panose="02010600030101010101" pitchFamily="2" charset="-122"/>
              </a:rPr>
              <a:t>Tag</a:t>
            </a:r>
          </a:p>
        </p:txBody>
      </p:sp>
      <p:sp>
        <p:nvSpPr>
          <p:cNvPr id="53345" name="Rectangle 136"/>
          <p:cNvSpPr>
            <a:spLocks noChangeArrowheads="1"/>
          </p:cNvSpPr>
          <p:nvPr/>
        </p:nvSpPr>
        <p:spPr bwMode="auto">
          <a:xfrm>
            <a:off x="2816225" y="2622958"/>
            <a:ext cx="117316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kumimoji="1" lang="en-US" altLang="zh-CN" sz="1800" b="1">
                <a:solidFill>
                  <a:srgbClr val="CC0000"/>
                </a:solidFill>
                <a:ea typeface="宋体" panose="02010600030101010101" pitchFamily="2" charset="-122"/>
              </a:rPr>
              <a:t>Index</a:t>
            </a:r>
            <a:endParaRPr kumimoji="1" lang="zh-CN" altLang="en-US" sz="1800" b="1">
              <a:solidFill>
                <a:srgbClr val="CC0000"/>
              </a:solidFill>
              <a:ea typeface="宋体" panose="02010600030101010101" pitchFamily="2" charset="-122"/>
            </a:endParaRPr>
          </a:p>
        </p:txBody>
      </p:sp>
      <p:sp>
        <p:nvSpPr>
          <p:cNvPr id="53346" name="Rectangle 137"/>
          <p:cNvSpPr>
            <a:spLocks noChangeArrowheads="1"/>
          </p:cNvSpPr>
          <p:nvPr/>
        </p:nvSpPr>
        <p:spPr bwMode="auto">
          <a:xfrm>
            <a:off x="7761288" y="2410233"/>
            <a:ext cx="636587"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kumimoji="1" lang="en-US" altLang="zh-CN" sz="1700" b="1">
                <a:solidFill>
                  <a:srgbClr val="000000"/>
                </a:solidFill>
                <a:ea typeface="宋体" panose="02010600030101010101" pitchFamily="2" charset="-122"/>
              </a:rPr>
              <a:t>MUX</a:t>
            </a:r>
          </a:p>
        </p:txBody>
      </p:sp>
      <p:sp>
        <p:nvSpPr>
          <p:cNvPr id="53347" name="Rectangle 139"/>
          <p:cNvSpPr>
            <a:spLocks noChangeArrowheads="1"/>
          </p:cNvSpPr>
          <p:nvPr/>
        </p:nvSpPr>
        <p:spPr bwMode="auto">
          <a:xfrm>
            <a:off x="7210425" y="4032658"/>
            <a:ext cx="1411288"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kumimoji="1" lang="en-US" altLang="zh-CN" sz="1800" b="1">
                <a:ea typeface="宋体" panose="02010600030101010101" pitchFamily="2" charset="-122"/>
              </a:rPr>
              <a:t>4K</a:t>
            </a:r>
          </a:p>
          <a:p>
            <a:r>
              <a:rPr kumimoji="1" lang="en-US" altLang="zh-CN" sz="1800" b="1">
                <a:ea typeface="宋体" panose="02010600030101010101" pitchFamily="2" charset="-122"/>
              </a:rPr>
              <a:t>lines</a:t>
            </a:r>
          </a:p>
        </p:txBody>
      </p:sp>
      <p:grpSp>
        <p:nvGrpSpPr>
          <p:cNvPr id="12" name="组合 11"/>
          <p:cNvGrpSpPr/>
          <p:nvPr/>
        </p:nvGrpSpPr>
        <p:grpSpPr>
          <a:xfrm>
            <a:off x="1697950" y="4066559"/>
            <a:ext cx="560387" cy="1552012"/>
            <a:chOff x="1704647" y="3866862"/>
            <a:chExt cx="560387" cy="1552012"/>
          </a:xfrm>
        </p:grpSpPr>
        <p:sp>
          <p:nvSpPr>
            <p:cNvPr id="53272" name="Rectangle 34"/>
            <p:cNvSpPr>
              <a:spLocks noChangeArrowheads="1"/>
            </p:cNvSpPr>
            <p:nvPr/>
          </p:nvSpPr>
          <p:spPr bwMode="auto">
            <a:xfrm>
              <a:off x="1839101" y="4800601"/>
              <a:ext cx="278936"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kumimoji="1" lang="en-US" altLang="zh-CN" sz="900" dirty="0" smtClean="0">
                  <a:solidFill>
                    <a:srgbClr val="000000"/>
                  </a:solidFill>
                  <a:ea typeface="宋体" panose="02010600030101010101" pitchFamily="2" charset="-122"/>
                </a:rPr>
                <a:t>16</a:t>
              </a:r>
              <a:endParaRPr kumimoji="1" lang="zh-CN" altLang="en-US" sz="2400" dirty="0">
                <a:latin typeface="Times New Roman" panose="02020603050405020304" pitchFamily="18" charset="0"/>
                <a:ea typeface="宋体" panose="02010600030101010101" pitchFamily="2" charset="-122"/>
              </a:endParaRPr>
            </a:p>
          </p:txBody>
        </p:sp>
        <p:sp>
          <p:nvSpPr>
            <p:cNvPr id="53273" name="Line 35"/>
            <p:cNvSpPr>
              <a:spLocks noChangeShapeType="1"/>
            </p:cNvSpPr>
            <p:nvPr/>
          </p:nvSpPr>
          <p:spPr bwMode="auto">
            <a:xfrm>
              <a:off x="1789113" y="3866862"/>
              <a:ext cx="3175" cy="1233488"/>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348" name="Text Box 140"/>
            <p:cNvSpPr txBox="1">
              <a:spLocks noChangeArrowheads="1"/>
            </p:cNvSpPr>
            <p:nvPr/>
          </p:nvSpPr>
          <p:spPr bwMode="auto">
            <a:xfrm>
              <a:off x="1704647" y="5144236"/>
              <a:ext cx="560387"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1800" b="1" i="1" dirty="0">
                  <a:solidFill>
                    <a:srgbClr val="666699"/>
                  </a:solidFill>
                  <a:ea typeface="华文新魏" panose="02010800040101010101" pitchFamily="2" charset="-122"/>
                </a:rPr>
                <a:t>=</a:t>
              </a:r>
            </a:p>
          </p:txBody>
        </p:sp>
      </p:grpSp>
      <p:sp>
        <p:nvSpPr>
          <p:cNvPr id="53349" name="Rectangle 141"/>
          <p:cNvSpPr>
            <a:spLocks noChangeArrowheads="1"/>
          </p:cNvSpPr>
          <p:nvPr/>
        </p:nvSpPr>
        <p:spPr bwMode="auto">
          <a:xfrm>
            <a:off x="4238625" y="5593171"/>
            <a:ext cx="512763"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kumimoji="1" lang="en-US" altLang="zh-CN" sz="1800" b="1">
                <a:solidFill>
                  <a:srgbClr val="000000"/>
                </a:solidFill>
                <a:ea typeface="宋体" panose="02010600030101010101" pitchFamily="2" charset="-122"/>
              </a:rPr>
              <a:t>Mux</a:t>
            </a:r>
          </a:p>
        </p:txBody>
      </p:sp>
      <p:sp>
        <p:nvSpPr>
          <p:cNvPr id="53350" name="Rectangle 143"/>
          <p:cNvSpPr>
            <a:spLocks noChangeArrowheads="1"/>
          </p:cNvSpPr>
          <p:nvPr/>
        </p:nvSpPr>
        <p:spPr bwMode="auto">
          <a:xfrm>
            <a:off x="1677988" y="2843621"/>
            <a:ext cx="2540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kumimoji="1" lang="zh-CN" altLang="en-US" sz="1800" b="1">
                <a:solidFill>
                  <a:srgbClr val="000000"/>
                </a:solidFill>
                <a:ea typeface="宋体" panose="02010600030101010101" pitchFamily="2" charset="-122"/>
              </a:rPr>
              <a:t>1</a:t>
            </a:r>
            <a:r>
              <a:rPr kumimoji="1" lang="en-US" altLang="zh-CN" sz="1800" b="1">
                <a:solidFill>
                  <a:srgbClr val="000000"/>
                </a:solidFill>
                <a:ea typeface="宋体" panose="02010600030101010101" pitchFamily="2" charset="-122"/>
              </a:rPr>
              <a:t>6</a:t>
            </a:r>
          </a:p>
        </p:txBody>
      </p:sp>
      <p:sp>
        <p:nvSpPr>
          <p:cNvPr id="53253" name="Line 6"/>
          <p:cNvSpPr>
            <a:spLocks noChangeShapeType="1"/>
          </p:cNvSpPr>
          <p:nvPr/>
        </p:nvSpPr>
        <p:spPr bwMode="auto">
          <a:xfrm>
            <a:off x="3379284" y="2470558"/>
            <a:ext cx="110947" cy="5873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55" name="Line 9"/>
          <p:cNvSpPr>
            <a:spLocks noChangeShapeType="1"/>
          </p:cNvSpPr>
          <p:nvPr/>
        </p:nvSpPr>
        <p:spPr bwMode="auto">
          <a:xfrm>
            <a:off x="3817938" y="2454683"/>
            <a:ext cx="157162" cy="825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310" name="Line 91"/>
          <p:cNvSpPr>
            <a:spLocks noChangeShapeType="1"/>
          </p:cNvSpPr>
          <p:nvPr/>
        </p:nvSpPr>
        <p:spPr bwMode="auto">
          <a:xfrm>
            <a:off x="4221163" y="2454683"/>
            <a:ext cx="160337" cy="825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337" name="Line 126"/>
          <p:cNvSpPr>
            <a:spLocks noChangeShapeType="1"/>
          </p:cNvSpPr>
          <p:nvPr/>
        </p:nvSpPr>
        <p:spPr bwMode="auto">
          <a:xfrm flipH="1" flipV="1">
            <a:off x="7985125" y="2148296"/>
            <a:ext cx="0" cy="279400"/>
          </a:xfrm>
          <a:prstGeom prst="line">
            <a:avLst/>
          </a:prstGeom>
          <a:noFill/>
          <a:ln w="25400">
            <a:solidFill>
              <a:schemeClr val="tx1"/>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53341" name="Text Box 132"/>
          <p:cNvSpPr txBox="1">
            <a:spLocks noChangeArrowheads="1"/>
          </p:cNvSpPr>
          <p:nvPr/>
        </p:nvSpPr>
        <p:spPr bwMode="auto">
          <a:xfrm>
            <a:off x="7632700" y="1768883"/>
            <a:ext cx="679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kumimoji="1" lang="en-US" altLang="zh-CN" sz="1800" b="1">
                <a:solidFill>
                  <a:srgbClr val="000000"/>
                </a:solidFill>
                <a:ea typeface="宋体" panose="02010600030101010101" pitchFamily="2" charset="-122"/>
              </a:rPr>
              <a:t>Byte</a:t>
            </a:r>
          </a:p>
        </p:txBody>
      </p:sp>
      <p:sp>
        <p:nvSpPr>
          <p:cNvPr id="53254" name="Rectangle 7"/>
          <p:cNvSpPr>
            <a:spLocks noChangeArrowheads="1"/>
          </p:cNvSpPr>
          <p:nvPr/>
        </p:nvSpPr>
        <p:spPr bwMode="auto">
          <a:xfrm>
            <a:off x="3180556" y="2114958"/>
            <a:ext cx="19685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kumimoji="1" lang="zh-CN" altLang="en-US" sz="1400" b="1" dirty="0">
                <a:solidFill>
                  <a:srgbClr val="000000"/>
                </a:solidFill>
                <a:ea typeface="宋体" panose="02010600030101010101" pitchFamily="2" charset="-122"/>
              </a:rPr>
              <a:t>1</a:t>
            </a:r>
            <a:r>
              <a:rPr kumimoji="1" lang="en-US" altLang="zh-CN" sz="1400" b="1" dirty="0">
                <a:solidFill>
                  <a:srgbClr val="000000"/>
                </a:solidFill>
                <a:ea typeface="宋体" panose="02010600030101010101" pitchFamily="2" charset="-122"/>
              </a:rPr>
              <a:t>6</a:t>
            </a:r>
            <a:endParaRPr kumimoji="1" lang="en-US" altLang="zh-CN" sz="1400" b="1" dirty="0">
              <a:latin typeface="Times New Roman" panose="02020603050405020304" pitchFamily="18" charset="0"/>
              <a:ea typeface="宋体" panose="02010600030101010101" pitchFamily="2" charset="-122"/>
            </a:endParaRPr>
          </a:p>
        </p:txBody>
      </p:sp>
      <p:sp>
        <p:nvSpPr>
          <p:cNvPr id="53256" name="Rectangle 10"/>
          <p:cNvSpPr>
            <a:spLocks noChangeArrowheads="1"/>
          </p:cNvSpPr>
          <p:nvPr/>
        </p:nvSpPr>
        <p:spPr bwMode="auto">
          <a:xfrm>
            <a:off x="3775074" y="2105874"/>
            <a:ext cx="19685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kumimoji="1" lang="zh-CN" altLang="en-US" sz="1400" b="1" dirty="0">
                <a:solidFill>
                  <a:srgbClr val="000000"/>
                </a:solidFill>
                <a:ea typeface="宋体" panose="02010600030101010101" pitchFamily="2" charset="-122"/>
              </a:rPr>
              <a:t>1</a:t>
            </a:r>
            <a:r>
              <a:rPr kumimoji="1" lang="en-US" altLang="zh-CN" sz="1400" b="1" dirty="0">
                <a:solidFill>
                  <a:srgbClr val="000000"/>
                </a:solidFill>
                <a:ea typeface="宋体" panose="02010600030101010101" pitchFamily="2" charset="-122"/>
              </a:rPr>
              <a:t>2</a:t>
            </a:r>
            <a:endParaRPr kumimoji="1" lang="en-US" altLang="zh-CN" sz="1400" b="1" dirty="0">
              <a:latin typeface="Times New Roman" panose="02020603050405020304" pitchFamily="18" charset="0"/>
              <a:ea typeface="宋体" panose="02010600030101010101" pitchFamily="2" charset="-122"/>
            </a:endParaRPr>
          </a:p>
        </p:txBody>
      </p:sp>
      <p:sp>
        <p:nvSpPr>
          <p:cNvPr id="53311" name="Rectangle 92"/>
          <p:cNvSpPr>
            <a:spLocks noChangeArrowheads="1"/>
          </p:cNvSpPr>
          <p:nvPr/>
        </p:nvSpPr>
        <p:spPr bwMode="auto">
          <a:xfrm>
            <a:off x="4256087" y="2126071"/>
            <a:ext cx="98425"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kumimoji="1" lang="zh-CN" altLang="en-US" sz="1400" b="1" dirty="0">
                <a:solidFill>
                  <a:srgbClr val="000000"/>
                </a:solidFill>
                <a:ea typeface="宋体" panose="02010600030101010101" pitchFamily="2" charset="-122"/>
              </a:rPr>
              <a:t>2</a:t>
            </a:r>
            <a:endParaRPr kumimoji="1" lang="zh-CN" altLang="en-US" sz="1400" b="1" dirty="0">
              <a:latin typeface="Times New Roman" panose="02020603050405020304" pitchFamily="18" charset="0"/>
              <a:ea typeface="宋体" panose="02010600030101010101" pitchFamily="2" charset="-122"/>
            </a:endParaRPr>
          </a:p>
        </p:txBody>
      </p:sp>
      <p:sp>
        <p:nvSpPr>
          <p:cNvPr id="53330" name="Rectangle 112"/>
          <p:cNvSpPr>
            <a:spLocks noChangeArrowheads="1"/>
          </p:cNvSpPr>
          <p:nvPr/>
        </p:nvSpPr>
        <p:spPr bwMode="auto">
          <a:xfrm>
            <a:off x="2754313" y="1870483"/>
            <a:ext cx="19685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kumimoji="1" lang="zh-CN" altLang="en-US" sz="1400" b="1" dirty="0">
                <a:solidFill>
                  <a:srgbClr val="000000"/>
                </a:solidFill>
                <a:ea typeface="宋体" panose="02010600030101010101" pitchFamily="2" charset="-122"/>
              </a:rPr>
              <a:t>3</a:t>
            </a:r>
            <a:r>
              <a:rPr kumimoji="1" lang="en-US" altLang="zh-CN" sz="1400" b="1" dirty="0">
                <a:solidFill>
                  <a:srgbClr val="000000"/>
                </a:solidFill>
                <a:ea typeface="宋体" panose="02010600030101010101" pitchFamily="2" charset="-122"/>
              </a:rPr>
              <a:t>1</a:t>
            </a:r>
            <a:endParaRPr kumimoji="1" lang="en-US" altLang="zh-CN" sz="1400" b="1" dirty="0">
              <a:latin typeface="Times New Roman" panose="02020603050405020304" pitchFamily="18" charset="0"/>
              <a:ea typeface="宋体" panose="02010600030101010101" pitchFamily="2" charset="-122"/>
            </a:endParaRPr>
          </a:p>
        </p:txBody>
      </p:sp>
      <p:sp>
        <p:nvSpPr>
          <p:cNvPr id="53331" name="Rectangle 115"/>
          <p:cNvSpPr>
            <a:spLocks noChangeArrowheads="1"/>
          </p:cNvSpPr>
          <p:nvPr/>
        </p:nvSpPr>
        <p:spPr bwMode="auto">
          <a:xfrm>
            <a:off x="3194050" y="1956208"/>
            <a:ext cx="33338" cy="13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kumimoji="1" lang="zh-CN" altLang="en-US" sz="900">
                <a:solidFill>
                  <a:srgbClr val="000000"/>
                </a:solidFill>
                <a:ea typeface="宋体" panose="02010600030101010101" pitchFamily="2" charset="-122"/>
              </a:rPr>
              <a:t> </a:t>
            </a:r>
            <a:endParaRPr kumimoji="1" lang="zh-CN" altLang="en-US" sz="2400">
              <a:latin typeface="Times New Roman" panose="02020603050405020304" pitchFamily="18" charset="0"/>
              <a:ea typeface="宋体" panose="02010600030101010101" pitchFamily="2" charset="-122"/>
            </a:endParaRPr>
          </a:p>
        </p:txBody>
      </p:sp>
      <p:sp>
        <p:nvSpPr>
          <p:cNvPr id="53332" name="Rectangle 117"/>
          <p:cNvSpPr>
            <a:spLocks noChangeArrowheads="1"/>
          </p:cNvSpPr>
          <p:nvPr/>
        </p:nvSpPr>
        <p:spPr bwMode="auto">
          <a:xfrm>
            <a:off x="3382963" y="1956208"/>
            <a:ext cx="3175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kumimoji="1" lang="zh-CN" altLang="en-US" sz="900">
                <a:solidFill>
                  <a:srgbClr val="000000"/>
                </a:solidFill>
                <a:ea typeface="宋体" panose="02010600030101010101" pitchFamily="2" charset="-122"/>
              </a:rPr>
              <a:t> </a:t>
            </a:r>
            <a:endParaRPr kumimoji="1" lang="zh-CN" altLang="en-US" sz="2400">
              <a:latin typeface="Times New Roman" panose="02020603050405020304" pitchFamily="18" charset="0"/>
              <a:ea typeface="宋体" panose="02010600030101010101" pitchFamily="2" charset="-122"/>
            </a:endParaRPr>
          </a:p>
        </p:txBody>
      </p:sp>
      <p:sp>
        <p:nvSpPr>
          <p:cNvPr id="53339" name="Rectangle 128"/>
          <p:cNvSpPr>
            <a:spLocks noChangeArrowheads="1"/>
          </p:cNvSpPr>
          <p:nvPr/>
        </p:nvSpPr>
        <p:spPr bwMode="auto">
          <a:xfrm>
            <a:off x="4570413" y="2135596"/>
            <a:ext cx="98425"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kumimoji="1" lang="zh-CN" altLang="en-US" sz="1400" b="1">
                <a:solidFill>
                  <a:srgbClr val="000000"/>
                </a:solidFill>
                <a:ea typeface="宋体" panose="02010600030101010101" pitchFamily="2" charset="-122"/>
              </a:rPr>
              <a:t>2</a:t>
            </a:r>
            <a:endParaRPr kumimoji="1" lang="zh-CN" altLang="en-US" sz="1400" b="1">
              <a:latin typeface="Times New Roman" panose="02020603050405020304" pitchFamily="18" charset="0"/>
              <a:ea typeface="宋体" panose="02010600030101010101" pitchFamily="2" charset="-122"/>
            </a:endParaRPr>
          </a:p>
        </p:txBody>
      </p:sp>
      <p:sp>
        <p:nvSpPr>
          <p:cNvPr id="53340" name="Rectangle 130"/>
          <p:cNvSpPr>
            <a:spLocks noChangeArrowheads="1"/>
          </p:cNvSpPr>
          <p:nvPr/>
        </p:nvSpPr>
        <p:spPr bwMode="auto">
          <a:xfrm>
            <a:off x="4619625" y="1870483"/>
            <a:ext cx="98425"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kumimoji="1" lang="zh-CN" altLang="en-US" sz="1400" b="1">
                <a:solidFill>
                  <a:srgbClr val="000000"/>
                </a:solidFill>
                <a:ea typeface="宋体" panose="02010600030101010101" pitchFamily="2" charset="-122"/>
              </a:rPr>
              <a:t>0</a:t>
            </a:r>
            <a:endParaRPr kumimoji="1" lang="zh-CN" altLang="en-US" sz="1400" b="1">
              <a:latin typeface="Times New Roman" panose="02020603050405020304" pitchFamily="18" charset="0"/>
              <a:ea typeface="宋体" panose="02010600030101010101" pitchFamily="2" charset="-122"/>
            </a:endParaRPr>
          </a:p>
        </p:txBody>
      </p:sp>
      <p:grpSp>
        <p:nvGrpSpPr>
          <p:cNvPr id="11" name="组合 10">
            <a:extLst>
              <a:ext uri="{FF2B5EF4-FFF2-40B4-BE49-F238E27FC236}">
                <a16:creationId xmlns:a16="http://schemas.microsoft.com/office/drawing/2014/main" id="{1A9DDA94-AB9D-4AF2-9322-1625803557B8}"/>
              </a:ext>
            </a:extLst>
          </p:cNvPr>
          <p:cNvGrpSpPr/>
          <p:nvPr/>
        </p:nvGrpSpPr>
        <p:grpSpPr>
          <a:xfrm>
            <a:off x="2862263" y="1678396"/>
            <a:ext cx="2406651" cy="674687"/>
            <a:chOff x="2862263" y="1678396"/>
            <a:chExt cx="2382837" cy="674687"/>
          </a:xfrm>
        </p:grpSpPr>
        <p:sp>
          <p:nvSpPr>
            <p:cNvPr id="53343" name="Rectangle 134"/>
            <p:cNvSpPr>
              <a:spLocks noChangeArrowheads="1"/>
            </p:cNvSpPr>
            <p:nvPr/>
          </p:nvSpPr>
          <p:spPr bwMode="auto">
            <a:xfrm>
              <a:off x="2862263" y="1678396"/>
              <a:ext cx="238283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kumimoji="1" lang="en-US" altLang="zh-CN" sz="1800" b="1" dirty="0">
                  <a:solidFill>
                    <a:srgbClr val="0000FF"/>
                  </a:solidFill>
                  <a:ea typeface="宋体" panose="02010600030101010101" pitchFamily="2" charset="-122"/>
                </a:rPr>
                <a:t>Memory Address</a:t>
              </a:r>
            </a:p>
          </p:txBody>
        </p:sp>
        <p:grpSp>
          <p:nvGrpSpPr>
            <p:cNvPr id="53351" name="Group 166"/>
            <p:cNvGrpSpPr>
              <a:grpSpLocks/>
            </p:cNvGrpSpPr>
            <p:nvPr/>
          </p:nvGrpSpPr>
          <p:grpSpPr bwMode="auto">
            <a:xfrm>
              <a:off x="2862263" y="2083208"/>
              <a:ext cx="1905000" cy="269875"/>
              <a:chOff x="1878" y="1213"/>
              <a:chExt cx="1091" cy="153"/>
            </a:xfrm>
          </p:grpSpPr>
          <p:sp>
            <p:nvSpPr>
              <p:cNvPr id="53381" name="Freeform 111"/>
              <p:cNvSpPr>
                <a:spLocks/>
              </p:cNvSpPr>
              <p:nvPr/>
            </p:nvSpPr>
            <p:spPr bwMode="auto">
              <a:xfrm>
                <a:off x="1878" y="1223"/>
                <a:ext cx="1091" cy="132"/>
              </a:xfrm>
              <a:custGeom>
                <a:avLst/>
                <a:gdLst>
                  <a:gd name="T0" fmla="*/ 0 w 757"/>
                  <a:gd name="T1" fmla="*/ 47704 h 101"/>
                  <a:gd name="T2" fmla="*/ 0 w 757"/>
                  <a:gd name="T3" fmla="*/ 0 h 101"/>
                  <a:gd name="T4" fmla="*/ 3387379 w 757"/>
                  <a:gd name="T5" fmla="*/ 0 h 101"/>
                  <a:gd name="T6" fmla="*/ 3387379 w 757"/>
                  <a:gd name="T7" fmla="*/ 47704 h 101"/>
                  <a:gd name="T8" fmla="*/ 0 w 757"/>
                  <a:gd name="T9" fmla="*/ 47704 h 101"/>
                  <a:gd name="T10" fmla="*/ 0 w 757"/>
                  <a:gd name="T11" fmla="*/ 47704 h 101"/>
                  <a:gd name="T12" fmla="*/ 0 60000 65536"/>
                  <a:gd name="T13" fmla="*/ 0 60000 65536"/>
                  <a:gd name="T14" fmla="*/ 0 60000 65536"/>
                  <a:gd name="T15" fmla="*/ 0 60000 65536"/>
                  <a:gd name="T16" fmla="*/ 0 60000 65536"/>
                  <a:gd name="T17" fmla="*/ 0 60000 65536"/>
                  <a:gd name="T18" fmla="*/ 0 w 757"/>
                  <a:gd name="T19" fmla="*/ 0 h 101"/>
                  <a:gd name="T20" fmla="*/ 757 w 757"/>
                  <a:gd name="T21" fmla="*/ 101 h 101"/>
                </a:gdLst>
                <a:ahLst/>
                <a:cxnLst>
                  <a:cxn ang="T12">
                    <a:pos x="T0" y="T1"/>
                  </a:cxn>
                  <a:cxn ang="T13">
                    <a:pos x="T2" y="T3"/>
                  </a:cxn>
                  <a:cxn ang="T14">
                    <a:pos x="T4" y="T5"/>
                  </a:cxn>
                  <a:cxn ang="T15">
                    <a:pos x="T6" y="T7"/>
                  </a:cxn>
                  <a:cxn ang="T16">
                    <a:pos x="T8" y="T9"/>
                  </a:cxn>
                  <a:cxn ang="T17">
                    <a:pos x="T10" y="T11"/>
                  </a:cxn>
                </a:cxnLst>
                <a:rect l="T18" t="T19" r="T20" b="T21"/>
                <a:pathLst>
                  <a:path w="757" h="101">
                    <a:moveTo>
                      <a:pt x="0" y="101"/>
                    </a:moveTo>
                    <a:lnTo>
                      <a:pt x="0" y="0"/>
                    </a:lnTo>
                    <a:lnTo>
                      <a:pt x="757" y="0"/>
                    </a:lnTo>
                    <a:lnTo>
                      <a:pt x="757" y="101"/>
                    </a:lnTo>
                    <a:lnTo>
                      <a:pt x="0" y="101"/>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3382" name="Line 131"/>
              <p:cNvSpPr>
                <a:spLocks noChangeShapeType="1"/>
              </p:cNvSpPr>
              <p:nvPr/>
            </p:nvSpPr>
            <p:spPr bwMode="auto">
              <a:xfrm>
                <a:off x="2613" y="1221"/>
                <a:ext cx="0" cy="14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383" name="Line 138"/>
              <p:cNvSpPr>
                <a:spLocks noChangeShapeType="1"/>
              </p:cNvSpPr>
              <p:nvPr/>
            </p:nvSpPr>
            <p:spPr bwMode="auto">
              <a:xfrm flipH="1">
                <a:off x="2288" y="1223"/>
                <a:ext cx="0" cy="13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384" name="Line 144"/>
              <p:cNvSpPr>
                <a:spLocks noChangeShapeType="1"/>
              </p:cNvSpPr>
              <p:nvPr/>
            </p:nvSpPr>
            <p:spPr bwMode="auto">
              <a:xfrm>
                <a:off x="2797" y="1213"/>
                <a:ext cx="0" cy="145"/>
              </a:xfrm>
              <a:prstGeom prst="line">
                <a:avLst/>
              </a:prstGeom>
              <a:noFill/>
              <a:ln w="2857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53352" name="Rectangle 145"/>
          <p:cNvSpPr>
            <a:spLocks noChangeArrowheads="1"/>
          </p:cNvSpPr>
          <p:nvPr/>
        </p:nvSpPr>
        <p:spPr bwMode="auto">
          <a:xfrm>
            <a:off x="3963988" y="3027771"/>
            <a:ext cx="4699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kumimoji="1" lang="en-US" altLang="zh-CN" sz="1800" b="1">
                <a:solidFill>
                  <a:srgbClr val="000000"/>
                </a:solidFill>
                <a:ea typeface="宋体" panose="02010600030101010101" pitchFamily="2" charset="-122"/>
              </a:rPr>
              <a:t>data</a:t>
            </a:r>
          </a:p>
        </p:txBody>
      </p:sp>
      <p:grpSp>
        <p:nvGrpSpPr>
          <p:cNvPr id="3" name="Group 157"/>
          <p:cNvGrpSpPr>
            <a:grpSpLocks/>
          </p:cNvGrpSpPr>
          <p:nvPr/>
        </p:nvGrpSpPr>
        <p:grpSpPr bwMode="auto">
          <a:xfrm>
            <a:off x="4294188" y="2332446"/>
            <a:ext cx="3400425" cy="3727450"/>
            <a:chOff x="2675" y="1761"/>
            <a:chExt cx="2142" cy="2348"/>
          </a:xfrm>
        </p:grpSpPr>
        <p:sp>
          <p:nvSpPr>
            <p:cNvPr id="53379" name="Freeform 71"/>
            <p:cNvSpPr>
              <a:spLocks/>
            </p:cNvSpPr>
            <p:nvPr/>
          </p:nvSpPr>
          <p:spPr bwMode="auto">
            <a:xfrm>
              <a:off x="2675" y="1761"/>
              <a:ext cx="2142" cy="2160"/>
            </a:xfrm>
            <a:custGeom>
              <a:avLst/>
              <a:gdLst>
                <a:gd name="T0" fmla="*/ 53811 w 1713"/>
                <a:gd name="T1" fmla="*/ 40721 h 1890"/>
                <a:gd name="T2" fmla="*/ 292567 w 1713"/>
                <a:gd name="T3" fmla="*/ 40783 h 1890"/>
                <a:gd name="T4" fmla="*/ 292567 w 1713"/>
                <a:gd name="T5" fmla="*/ 6440 h 1890"/>
                <a:gd name="T6" fmla="*/ 0 w 1713"/>
                <a:gd name="T7" fmla="*/ 6440 h 1890"/>
                <a:gd name="T8" fmla="*/ 0 w 1713"/>
                <a:gd name="T9" fmla="*/ 0 h 1890"/>
                <a:gd name="T10" fmla="*/ 0 60000 65536"/>
                <a:gd name="T11" fmla="*/ 0 60000 65536"/>
                <a:gd name="T12" fmla="*/ 0 60000 65536"/>
                <a:gd name="T13" fmla="*/ 0 60000 65536"/>
                <a:gd name="T14" fmla="*/ 0 60000 65536"/>
                <a:gd name="T15" fmla="*/ 0 w 1713"/>
                <a:gd name="T16" fmla="*/ 0 h 1890"/>
                <a:gd name="T17" fmla="*/ 1713 w 1713"/>
                <a:gd name="T18" fmla="*/ 1890 h 1890"/>
              </a:gdLst>
              <a:ahLst/>
              <a:cxnLst>
                <a:cxn ang="T10">
                  <a:pos x="T0" y="T1"/>
                </a:cxn>
                <a:cxn ang="T11">
                  <a:pos x="T2" y="T3"/>
                </a:cxn>
                <a:cxn ang="T12">
                  <a:pos x="T4" y="T5"/>
                </a:cxn>
                <a:cxn ang="T13">
                  <a:pos x="T6" y="T7"/>
                </a:cxn>
                <a:cxn ang="T14">
                  <a:pos x="T8" y="T9"/>
                </a:cxn>
              </a:cxnLst>
              <a:rect l="T15" t="T16" r="T17" b="T18"/>
              <a:pathLst>
                <a:path w="1713" h="1890">
                  <a:moveTo>
                    <a:pt x="315" y="1888"/>
                  </a:moveTo>
                  <a:lnTo>
                    <a:pt x="1713" y="1890"/>
                  </a:lnTo>
                  <a:lnTo>
                    <a:pt x="1713" y="298"/>
                  </a:lnTo>
                  <a:lnTo>
                    <a:pt x="0" y="298"/>
                  </a:lnTo>
                  <a:lnTo>
                    <a:pt x="0" y="0"/>
                  </a:lnTo>
                </a:path>
              </a:pathLst>
            </a:custGeom>
            <a:noFill/>
            <a:ln w="2222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3380" name="Rectangle 149"/>
            <p:cNvSpPr>
              <a:spLocks noChangeArrowheads="1"/>
            </p:cNvSpPr>
            <p:nvPr/>
          </p:nvSpPr>
          <p:spPr bwMode="auto">
            <a:xfrm>
              <a:off x="3069" y="3936"/>
              <a:ext cx="14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1800" b="1" dirty="0">
                  <a:solidFill>
                    <a:srgbClr val="0070C0"/>
                  </a:solidFill>
                  <a:ea typeface="宋体" panose="02010600030101010101" pitchFamily="2" charset="-122"/>
                  <a:cs typeface="Arial" panose="020B0604020202020204" pitchFamily="34" charset="0"/>
                </a:rPr>
                <a:t>④</a:t>
              </a:r>
            </a:p>
          </p:txBody>
        </p:sp>
      </p:grpSp>
      <p:grpSp>
        <p:nvGrpSpPr>
          <p:cNvPr id="4" name="Group 151"/>
          <p:cNvGrpSpPr>
            <a:grpSpLocks/>
          </p:cNvGrpSpPr>
          <p:nvPr/>
        </p:nvGrpSpPr>
        <p:grpSpPr bwMode="auto">
          <a:xfrm>
            <a:off x="1138238" y="2332446"/>
            <a:ext cx="2744787" cy="1730375"/>
            <a:chOff x="687" y="1761"/>
            <a:chExt cx="1729" cy="1090"/>
          </a:xfrm>
        </p:grpSpPr>
        <p:sp>
          <p:nvSpPr>
            <p:cNvPr id="53377" name="Freeform 28"/>
            <p:cNvSpPr>
              <a:spLocks/>
            </p:cNvSpPr>
            <p:nvPr/>
          </p:nvSpPr>
          <p:spPr bwMode="auto">
            <a:xfrm>
              <a:off x="687" y="1761"/>
              <a:ext cx="1729" cy="1090"/>
            </a:xfrm>
            <a:custGeom>
              <a:avLst/>
              <a:gdLst>
                <a:gd name="T0" fmla="*/ 235116 w 1383"/>
                <a:gd name="T1" fmla="*/ 0 h 954"/>
                <a:gd name="T2" fmla="*/ 235116 w 1383"/>
                <a:gd name="T3" fmla="*/ 6353 h 954"/>
                <a:gd name="T4" fmla="*/ 0 w 1383"/>
                <a:gd name="T5" fmla="*/ 6353 h 954"/>
                <a:gd name="T6" fmla="*/ 0 w 1383"/>
                <a:gd name="T7" fmla="*/ 20455 h 954"/>
                <a:gd name="T8" fmla="*/ 10850 w 1383"/>
                <a:gd name="T9" fmla="*/ 20455 h 954"/>
                <a:gd name="T10" fmla="*/ 0 60000 65536"/>
                <a:gd name="T11" fmla="*/ 0 60000 65536"/>
                <a:gd name="T12" fmla="*/ 0 60000 65536"/>
                <a:gd name="T13" fmla="*/ 0 60000 65536"/>
                <a:gd name="T14" fmla="*/ 0 60000 65536"/>
                <a:gd name="T15" fmla="*/ 0 w 1383"/>
                <a:gd name="T16" fmla="*/ 0 h 954"/>
                <a:gd name="T17" fmla="*/ 1383 w 1383"/>
                <a:gd name="T18" fmla="*/ 954 h 954"/>
              </a:gdLst>
              <a:ahLst/>
              <a:cxnLst>
                <a:cxn ang="T10">
                  <a:pos x="T0" y="T1"/>
                </a:cxn>
                <a:cxn ang="T11">
                  <a:pos x="T2" y="T3"/>
                </a:cxn>
                <a:cxn ang="T12">
                  <a:pos x="T4" y="T5"/>
                </a:cxn>
                <a:cxn ang="T13">
                  <a:pos x="T6" y="T7"/>
                </a:cxn>
                <a:cxn ang="T14">
                  <a:pos x="T8" y="T9"/>
                </a:cxn>
              </a:cxnLst>
              <a:rect l="T15" t="T16" r="T17" b="T18"/>
              <a:pathLst>
                <a:path w="1383" h="954">
                  <a:moveTo>
                    <a:pt x="1383" y="0"/>
                  </a:moveTo>
                  <a:lnTo>
                    <a:pt x="1383" y="298"/>
                  </a:lnTo>
                  <a:lnTo>
                    <a:pt x="0" y="298"/>
                  </a:lnTo>
                  <a:lnTo>
                    <a:pt x="0" y="954"/>
                  </a:lnTo>
                  <a:lnTo>
                    <a:pt x="64" y="954"/>
                  </a:lnTo>
                </a:path>
              </a:pathLst>
            </a:custGeom>
            <a:noFill/>
            <a:ln w="22225">
              <a:solidFill>
                <a:srgbClr val="CC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3378" name="Rectangle 150"/>
            <p:cNvSpPr>
              <a:spLocks noChangeArrowheads="1"/>
            </p:cNvSpPr>
            <p:nvPr/>
          </p:nvSpPr>
          <p:spPr bwMode="auto">
            <a:xfrm>
              <a:off x="2228" y="1861"/>
              <a:ext cx="14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lang="en-US" altLang="zh-CN" sz="1800" b="1">
                  <a:solidFill>
                    <a:srgbClr val="CC0000"/>
                  </a:solidFill>
                  <a:ea typeface="宋体" panose="02010600030101010101" pitchFamily="2" charset="-122"/>
                </a:rPr>
                <a:t>①</a:t>
              </a:r>
              <a:endParaRPr lang="zh-CN" altLang="en-US" sz="1800" b="1">
                <a:solidFill>
                  <a:srgbClr val="CC0000"/>
                </a:solidFill>
                <a:ea typeface="宋体" panose="02010600030101010101" pitchFamily="2" charset="-122"/>
              </a:endParaRPr>
            </a:p>
          </p:txBody>
        </p:sp>
      </p:grpSp>
      <p:grpSp>
        <p:nvGrpSpPr>
          <p:cNvPr id="5" name="Group 153"/>
          <p:cNvGrpSpPr>
            <a:grpSpLocks/>
          </p:cNvGrpSpPr>
          <p:nvPr/>
        </p:nvGrpSpPr>
        <p:grpSpPr bwMode="auto">
          <a:xfrm>
            <a:off x="1036663" y="2325012"/>
            <a:ext cx="2395538" cy="3128962"/>
            <a:chOff x="520" y="1761"/>
            <a:chExt cx="1509" cy="1971"/>
          </a:xfrm>
        </p:grpSpPr>
        <p:sp>
          <p:nvSpPr>
            <p:cNvPr id="53375" name="Freeform 40"/>
            <p:cNvSpPr>
              <a:spLocks/>
            </p:cNvSpPr>
            <p:nvPr/>
          </p:nvSpPr>
          <p:spPr bwMode="auto">
            <a:xfrm>
              <a:off x="520" y="1761"/>
              <a:ext cx="1509" cy="1971"/>
            </a:xfrm>
            <a:custGeom>
              <a:avLst/>
              <a:gdLst>
                <a:gd name="T0" fmla="*/ 205297 w 1207"/>
                <a:gd name="T1" fmla="*/ 0 h 1724"/>
                <a:gd name="T2" fmla="*/ 205297 w 1207"/>
                <a:gd name="T3" fmla="*/ 3992 h 1724"/>
                <a:gd name="T4" fmla="*/ 0 w 1207"/>
                <a:gd name="T5" fmla="*/ 3992 h 1724"/>
                <a:gd name="T6" fmla="*/ 0 w 1207"/>
                <a:gd name="T7" fmla="*/ 37486 h 1724"/>
                <a:gd name="T8" fmla="*/ 48728 w 1207"/>
                <a:gd name="T9" fmla="*/ 37486 h 1724"/>
                <a:gd name="T10" fmla="*/ 0 60000 65536"/>
                <a:gd name="T11" fmla="*/ 0 60000 65536"/>
                <a:gd name="T12" fmla="*/ 0 60000 65536"/>
                <a:gd name="T13" fmla="*/ 0 60000 65536"/>
                <a:gd name="T14" fmla="*/ 0 60000 65536"/>
                <a:gd name="T15" fmla="*/ 0 w 1207"/>
                <a:gd name="T16" fmla="*/ 0 h 1724"/>
                <a:gd name="T17" fmla="*/ 1207 w 1207"/>
                <a:gd name="T18" fmla="*/ 1724 h 1724"/>
              </a:gdLst>
              <a:ahLst/>
              <a:cxnLst>
                <a:cxn ang="T10">
                  <a:pos x="T0" y="T1"/>
                </a:cxn>
                <a:cxn ang="T11">
                  <a:pos x="T2" y="T3"/>
                </a:cxn>
                <a:cxn ang="T12">
                  <a:pos x="T4" y="T5"/>
                </a:cxn>
                <a:cxn ang="T13">
                  <a:pos x="T6" y="T7"/>
                </a:cxn>
                <a:cxn ang="T14">
                  <a:pos x="T8" y="T9"/>
                </a:cxn>
              </a:cxnLst>
              <a:rect l="T15" t="T16" r="T17" b="T18"/>
              <a:pathLst>
                <a:path w="1207" h="1724">
                  <a:moveTo>
                    <a:pt x="1207" y="0"/>
                  </a:moveTo>
                  <a:lnTo>
                    <a:pt x="1207" y="184"/>
                  </a:lnTo>
                  <a:lnTo>
                    <a:pt x="0" y="184"/>
                  </a:lnTo>
                  <a:lnTo>
                    <a:pt x="0" y="1724"/>
                  </a:lnTo>
                  <a:lnTo>
                    <a:pt x="286" y="1724"/>
                  </a:lnTo>
                </a:path>
              </a:pathLst>
            </a:custGeom>
            <a:noFill/>
            <a:ln w="22225">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3376" name="Rectangle 152"/>
            <p:cNvSpPr>
              <a:spLocks noChangeArrowheads="1"/>
            </p:cNvSpPr>
            <p:nvPr/>
          </p:nvSpPr>
          <p:spPr bwMode="auto">
            <a:xfrm>
              <a:off x="1823" y="1789"/>
              <a:ext cx="14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lang="en-US" altLang="zh-CN" sz="1800" b="1" dirty="0">
                  <a:solidFill>
                    <a:srgbClr val="0000FF"/>
                  </a:solidFill>
                  <a:ea typeface="宋体" panose="02010600030101010101" pitchFamily="2" charset="-122"/>
                </a:rPr>
                <a:t>②</a:t>
              </a:r>
              <a:endParaRPr lang="zh-CN" altLang="en-US" sz="1800" b="1" dirty="0">
                <a:solidFill>
                  <a:srgbClr val="0000FF"/>
                </a:solidFill>
                <a:ea typeface="宋体" panose="02010600030101010101" pitchFamily="2" charset="-122"/>
              </a:endParaRPr>
            </a:p>
          </p:txBody>
        </p:sp>
      </p:grpSp>
      <p:grpSp>
        <p:nvGrpSpPr>
          <p:cNvPr id="6" name="Group 161"/>
          <p:cNvGrpSpPr>
            <a:grpSpLocks/>
          </p:cNvGrpSpPr>
          <p:nvPr/>
        </p:nvGrpSpPr>
        <p:grpSpPr bwMode="auto">
          <a:xfrm>
            <a:off x="654050" y="2286408"/>
            <a:ext cx="1171575" cy="3938588"/>
            <a:chOff x="382" y="1732"/>
            <a:chExt cx="738" cy="2481"/>
          </a:xfrm>
        </p:grpSpPr>
        <p:sp>
          <p:nvSpPr>
            <p:cNvPr id="53367" name="Freeform 5"/>
            <p:cNvSpPr>
              <a:spLocks/>
            </p:cNvSpPr>
            <p:nvPr/>
          </p:nvSpPr>
          <p:spPr bwMode="auto">
            <a:xfrm>
              <a:off x="506" y="1929"/>
              <a:ext cx="39" cy="35"/>
            </a:xfrm>
            <a:custGeom>
              <a:avLst/>
              <a:gdLst>
                <a:gd name="T0" fmla="*/ 0 w 31"/>
                <a:gd name="T1" fmla="*/ 475 h 31"/>
                <a:gd name="T2" fmla="*/ 6085 w 31"/>
                <a:gd name="T3" fmla="*/ 508 h 31"/>
                <a:gd name="T4" fmla="*/ 3301 w 31"/>
                <a:gd name="T5" fmla="*/ 0 h 31"/>
                <a:gd name="T6" fmla="*/ 0 w 31"/>
                <a:gd name="T7" fmla="*/ 508 h 31"/>
                <a:gd name="T8" fmla="*/ 0 w 31"/>
                <a:gd name="T9" fmla="*/ 508 h 31"/>
                <a:gd name="T10" fmla="*/ 0 w 31"/>
                <a:gd name="T11" fmla="*/ 475 h 31"/>
                <a:gd name="T12" fmla="*/ 0 60000 65536"/>
                <a:gd name="T13" fmla="*/ 0 60000 65536"/>
                <a:gd name="T14" fmla="*/ 0 60000 65536"/>
                <a:gd name="T15" fmla="*/ 0 60000 65536"/>
                <a:gd name="T16" fmla="*/ 0 60000 65536"/>
                <a:gd name="T17" fmla="*/ 0 60000 65536"/>
                <a:gd name="T18" fmla="*/ 0 w 31"/>
                <a:gd name="T19" fmla="*/ 0 h 31"/>
                <a:gd name="T20" fmla="*/ 31 w 31"/>
                <a:gd name="T21" fmla="*/ 31 h 31"/>
              </a:gdLst>
              <a:ahLst/>
              <a:cxnLst>
                <a:cxn ang="T12">
                  <a:pos x="T0" y="T1"/>
                </a:cxn>
                <a:cxn ang="T13">
                  <a:pos x="T2" y="T3"/>
                </a:cxn>
                <a:cxn ang="T14">
                  <a:pos x="T4" y="T5"/>
                </a:cxn>
                <a:cxn ang="T15">
                  <a:pos x="T6" y="T7"/>
                </a:cxn>
                <a:cxn ang="T16">
                  <a:pos x="T8" y="T9"/>
                </a:cxn>
                <a:cxn ang="T17">
                  <a:pos x="T10" y="T11"/>
                </a:cxn>
              </a:cxnLst>
              <a:rect l="T18" t="T19" r="T20" b="T21"/>
              <a:pathLst>
                <a:path w="31" h="31">
                  <a:moveTo>
                    <a:pt x="0" y="29"/>
                  </a:moveTo>
                  <a:lnTo>
                    <a:pt x="31" y="31"/>
                  </a:lnTo>
                  <a:lnTo>
                    <a:pt x="17" y="0"/>
                  </a:lnTo>
                  <a:lnTo>
                    <a:pt x="0" y="31"/>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368" name="Text Box 123"/>
            <p:cNvSpPr txBox="1">
              <a:spLocks noChangeArrowheads="1"/>
            </p:cNvSpPr>
            <p:nvPr/>
          </p:nvSpPr>
          <p:spPr bwMode="auto">
            <a:xfrm>
              <a:off x="382" y="1732"/>
              <a:ext cx="30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1800" b="1">
                  <a:ea typeface="宋体" panose="02010600030101010101" pitchFamily="2" charset="-122"/>
                </a:rPr>
                <a:t>Hit</a:t>
              </a:r>
            </a:p>
          </p:txBody>
        </p:sp>
        <p:grpSp>
          <p:nvGrpSpPr>
            <p:cNvPr id="53369" name="Group 156"/>
            <p:cNvGrpSpPr>
              <a:grpSpLocks/>
            </p:cNvGrpSpPr>
            <p:nvPr/>
          </p:nvGrpSpPr>
          <p:grpSpPr bwMode="auto">
            <a:xfrm>
              <a:off x="527" y="1956"/>
              <a:ext cx="593" cy="2257"/>
              <a:chOff x="527" y="1956"/>
              <a:chExt cx="593" cy="2257"/>
            </a:xfrm>
          </p:grpSpPr>
          <p:sp>
            <p:nvSpPr>
              <p:cNvPr id="53370" name="Line 36"/>
              <p:cNvSpPr>
                <a:spLocks noChangeShapeType="1"/>
              </p:cNvSpPr>
              <p:nvPr/>
            </p:nvSpPr>
            <p:spPr bwMode="auto">
              <a:xfrm>
                <a:off x="845" y="2849"/>
                <a:ext cx="2" cy="1094"/>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371" name="Freeform 38"/>
              <p:cNvSpPr>
                <a:spLocks/>
              </p:cNvSpPr>
              <p:nvPr/>
            </p:nvSpPr>
            <p:spPr bwMode="auto">
              <a:xfrm>
                <a:off x="527" y="1956"/>
                <a:ext cx="320" cy="2257"/>
              </a:xfrm>
              <a:custGeom>
                <a:avLst/>
                <a:gdLst>
                  <a:gd name="T0" fmla="*/ 43320 w 256"/>
                  <a:gd name="T1" fmla="*/ 41044 h 1974"/>
                  <a:gd name="T2" fmla="*/ 43320 w 256"/>
                  <a:gd name="T3" fmla="*/ 43024 h 1974"/>
                  <a:gd name="T4" fmla="*/ 0 w 256"/>
                  <a:gd name="T5" fmla="*/ 43024 h 1974"/>
                  <a:gd name="T6" fmla="*/ 0 w 256"/>
                  <a:gd name="T7" fmla="*/ 0 h 1974"/>
                  <a:gd name="T8" fmla="*/ 0 60000 65536"/>
                  <a:gd name="T9" fmla="*/ 0 60000 65536"/>
                  <a:gd name="T10" fmla="*/ 0 60000 65536"/>
                  <a:gd name="T11" fmla="*/ 0 60000 65536"/>
                  <a:gd name="T12" fmla="*/ 0 w 256"/>
                  <a:gd name="T13" fmla="*/ 0 h 1974"/>
                  <a:gd name="T14" fmla="*/ 256 w 256"/>
                  <a:gd name="T15" fmla="*/ 1974 h 1974"/>
                </a:gdLst>
                <a:ahLst/>
                <a:cxnLst>
                  <a:cxn ang="T8">
                    <a:pos x="T0" y="T1"/>
                  </a:cxn>
                  <a:cxn ang="T9">
                    <a:pos x="T2" y="T3"/>
                  </a:cxn>
                  <a:cxn ang="T10">
                    <a:pos x="T4" y="T5"/>
                  </a:cxn>
                  <a:cxn ang="T11">
                    <a:pos x="T6" y="T7"/>
                  </a:cxn>
                </a:cxnLst>
                <a:rect l="T12" t="T13" r="T14" b="T15"/>
                <a:pathLst>
                  <a:path w="256" h="1974">
                    <a:moveTo>
                      <a:pt x="256" y="1883"/>
                    </a:moveTo>
                    <a:lnTo>
                      <a:pt x="256" y="1974"/>
                    </a:lnTo>
                    <a:lnTo>
                      <a:pt x="0" y="1974"/>
                    </a:lnTo>
                    <a:lnTo>
                      <a:pt x="0" y="0"/>
                    </a:lnTo>
                  </a:path>
                </a:pathLst>
              </a:custGeom>
              <a:noFill/>
              <a:ln w="28575">
                <a:solidFill>
                  <a:srgbClr val="0066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53372" name="Group 155"/>
              <p:cNvGrpSpPr>
                <a:grpSpLocks/>
              </p:cNvGrpSpPr>
              <p:nvPr/>
            </p:nvGrpSpPr>
            <p:grpSpPr bwMode="auto">
              <a:xfrm>
                <a:off x="887" y="3808"/>
                <a:ext cx="233" cy="294"/>
                <a:chOff x="887" y="3808"/>
                <a:chExt cx="233" cy="294"/>
              </a:xfrm>
            </p:grpSpPr>
            <p:sp>
              <p:nvSpPr>
                <p:cNvPr id="53373" name="Freeform 37"/>
                <p:cNvSpPr>
                  <a:spLocks/>
                </p:cNvSpPr>
                <p:nvPr/>
              </p:nvSpPr>
              <p:spPr bwMode="auto">
                <a:xfrm>
                  <a:off x="887" y="3808"/>
                  <a:ext cx="206" cy="129"/>
                </a:xfrm>
                <a:custGeom>
                  <a:avLst/>
                  <a:gdLst>
                    <a:gd name="T0" fmla="*/ 27175 w 165"/>
                    <a:gd name="T1" fmla="*/ 0 h 113"/>
                    <a:gd name="T2" fmla="*/ 27175 w 165"/>
                    <a:gd name="T3" fmla="*/ 1218 h 113"/>
                    <a:gd name="T4" fmla="*/ 0 w 165"/>
                    <a:gd name="T5" fmla="*/ 1218 h 113"/>
                    <a:gd name="T6" fmla="*/ 0 w 165"/>
                    <a:gd name="T7" fmla="*/ 2372 h 113"/>
                    <a:gd name="T8" fmla="*/ 0 60000 65536"/>
                    <a:gd name="T9" fmla="*/ 0 60000 65536"/>
                    <a:gd name="T10" fmla="*/ 0 60000 65536"/>
                    <a:gd name="T11" fmla="*/ 0 60000 65536"/>
                    <a:gd name="T12" fmla="*/ 0 w 165"/>
                    <a:gd name="T13" fmla="*/ 0 h 113"/>
                    <a:gd name="T14" fmla="*/ 165 w 165"/>
                    <a:gd name="T15" fmla="*/ 113 h 113"/>
                  </a:gdLst>
                  <a:ahLst/>
                  <a:cxnLst>
                    <a:cxn ang="T8">
                      <a:pos x="T0" y="T1"/>
                    </a:cxn>
                    <a:cxn ang="T9">
                      <a:pos x="T2" y="T3"/>
                    </a:cxn>
                    <a:cxn ang="T10">
                      <a:pos x="T4" y="T5"/>
                    </a:cxn>
                    <a:cxn ang="T11">
                      <a:pos x="T6" y="T7"/>
                    </a:cxn>
                  </a:cxnLst>
                  <a:rect l="T12" t="T13" r="T14" b="T15"/>
                  <a:pathLst>
                    <a:path w="165" h="113">
                      <a:moveTo>
                        <a:pt x="165" y="0"/>
                      </a:moveTo>
                      <a:lnTo>
                        <a:pt x="165" y="58"/>
                      </a:lnTo>
                      <a:lnTo>
                        <a:pt x="0" y="58"/>
                      </a:lnTo>
                      <a:lnTo>
                        <a:pt x="0" y="113"/>
                      </a:lnTo>
                    </a:path>
                  </a:pathLst>
                </a:custGeom>
                <a:noFill/>
                <a:ln w="28575">
                  <a:solidFill>
                    <a:srgbClr val="0066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3374" name="Rectangle 154"/>
                <p:cNvSpPr>
                  <a:spLocks noChangeArrowheads="1"/>
                </p:cNvSpPr>
                <p:nvPr/>
              </p:nvSpPr>
              <p:spPr bwMode="auto">
                <a:xfrm>
                  <a:off x="975" y="3929"/>
                  <a:ext cx="14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lang="en-US" altLang="zh-CN" sz="1800" b="1">
                      <a:solidFill>
                        <a:srgbClr val="006600"/>
                      </a:solidFill>
                      <a:ea typeface="宋体" panose="02010600030101010101" pitchFamily="2" charset="-122"/>
                    </a:rPr>
                    <a:t>③</a:t>
                  </a:r>
                  <a:endParaRPr lang="zh-CN" altLang="en-US" sz="1800" b="1">
                    <a:solidFill>
                      <a:srgbClr val="006600"/>
                    </a:solidFill>
                    <a:ea typeface="宋体" panose="02010600030101010101" pitchFamily="2" charset="-122"/>
                  </a:endParaRPr>
                </a:p>
              </p:txBody>
            </p:sp>
          </p:grpSp>
        </p:grpSp>
      </p:grpSp>
      <p:grpSp>
        <p:nvGrpSpPr>
          <p:cNvPr id="7" name="组合 6">
            <a:extLst>
              <a:ext uri="{FF2B5EF4-FFF2-40B4-BE49-F238E27FC236}">
                <a16:creationId xmlns:a16="http://schemas.microsoft.com/office/drawing/2014/main" id="{FF1FE5E5-7BD1-4B98-903B-7F40F7B21508}"/>
              </a:ext>
            </a:extLst>
          </p:cNvPr>
          <p:cNvGrpSpPr/>
          <p:nvPr/>
        </p:nvGrpSpPr>
        <p:grpSpPr>
          <a:xfrm>
            <a:off x="4529138" y="2329271"/>
            <a:ext cx="3176587" cy="280987"/>
            <a:chOff x="4529138" y="2144713"/>
            <a:chExt cx="3176587" cy="280987"/>
          </a:xfrm>
        </p:grpSpPr>
        <p:sp>
          <p:nvSpPr>
            <p:cNvPr id="53338" name="Line 127"/>
            <p:cNvSpPr>
              <a:spLocks noChangeShapeType="1"/>
            </p:cNvSpPr>
            <p:nvPr/>
          </p:nvSpPr>
          <p:spPr bwMode="auto">
            <a:xfrm>
              <a:off x="4529138" y="2265363"/>
              <a:ext cx="169862" cy="8731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9" name="Group 160"/>
            <p:cNvGrpSpPr>
              <a:grpSpLocks/>
            </p:cNvGrpSpPr>
            <p:nvPr/>
          </p:nvGrpSpPr>
          <p:grpSpPr bwMode="auto">
            <a:xfrm>
              <a:off x="4594225" y="2144713"/>
              <a:ext cx="3111500" cy="280987"/>
              <a:chOff x="2864" y="1759"/>
              <a:chExt cx="1960" cy="177"/>
            </a:xfrm>
          </p:grpSpPr>
          <p:grpSp>
            <p:nvGrpSpPr>
              <p:cNvPr id="53363" name="Group 158"/>
              <p:cNvGrpSpPr>
                <a:grpSpLocks/>
              </p:cNvGrpSpPr>
              <p:nvPr/>
            </p:nvGrpSpPr>
            <p:grpSpPr bwMode="auto">
              <a:xfrm>
                <a:off x="2864" y="1759"/>
                <a:ext cx="1960" cy="168"/>
                <a:chOff x="2864" y="1759"/>
                <a:chExt cx="1960" cy="168"/>
              </a:xfrm>
            </p:grpSpPr>
            <p:sp>
              <p:nvSpPr>
                <p:cNvPr id="53365" name="Line 121"/>
                <p:cNvSpPr>
                  <a:spLocks noChangeShapeType="1"/>
                </p:cNvSpPr>
                <p:nvPr/>
              </p:nvSpPr>
              <p:spPr bwMode="auto">
                <a:xfrm>
                  <a:off x="2870" y="1759"/>
                  <a:ext cx="0" cy="168"/>
                </a:xfrm>
                <a:prstGeom prst="line">
                  <a:avLst/>
                </a:prstGeom>
                <a:noFill/>
                <a:ln w="22225">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366" name="Line 122"/>
                <p:cNvSpPr>
                  <a:spLocks noChangeShapeType="1"/>
                </p:cNvSpPr>
                <p:nvPr/>
              </p:nvSpPr>
              <p:spPr bwMode="auto">
                <a:xfrm>
                  <a:off x="2864" y="1925"/>
                  <a:ext cx="1960" cy="0"/>
                </a:xfrm>
                <a:prstGeom prst="line">
                  <a:avLst/>
                </a:prstGeom>
                <a:noFill/>
                <a:ln w="22225">
                  <a:solidFill>
                    <a:schemeClr val="accent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53364" name="Rectangle 159"/>
              <p:cNvSpPr>
                <a:spLocks noChangeArrowheads="1"/>
              </p:cNvSpPr>
              <p:nvPr/>
            </p:nvSpPr>
            <p:spPr bwMode="auto">
              <a:xfrm>
                <a:off x="3122" y="1763"/>
                <a:ext cx="18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1800" b="1" dirty="0">
                    <a:solidFill>
                      <a:schemeClr val="accent1"/>
                    </a:solidFill>
                    <a:ea typeface="宋体" panose="02010600030101010101" pitchFamily="2" charset="-122"/>
                    <a:cs typeface="Arial" panose="020B0604020202020204" pitchFamily="34" charset="0"/>
                  </a:rPr>
                  <a:t>⑤</a:t>
                </a:r>
                <a:r>
                  <a:rPr lang="en-US" altLang="zh-CN" sz="1800" b="1" i="1" dirty="0">
                    <a:solidFill>
                      <a:srgbClr val="666699"/>
                    </a:solidFill>
                    <a:ea typeface="宋体" panose="02010600030101010101" pitchFamily="2" charset="-122"/>
                    <a:cs typeface="Arial" panose="020B0604020202020204" pitchFamily="34" charset="0"/>
                  </a:rPr>
                  <a:t> </a:t>
                </a:r>
              </a:p>
            </p:txBody>
          </p:sp>
        </p:grpSp>
      </p:grpSp>
      <p:sp>
        <p:nvSpPr>
          <p:cNvPr id="432291" name="Text Box 163"/>
          <p:cNvSpPr txBox="1">
            <a:spLocks noChangeArrowheads="1"/>
          </p:cNvSpPr>
          <p:nvPr/>
        </p:nvSpPr>
        <p:spPr bwMode="auto">
          <a:xfrm>
            <a:off x="1962150" y="5639208"/>
            <a:ext cx="193675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1800" b="1" dirty="0">
                <a:solidFill>
                  <a:srgbClr val="FF0000"/>
                </a:solidFill>
                <a:ea typeface="黑体" panose="02010609060101010101" pitchFamily="49" charset="-122"/>
              </a:rPr>
              <a:t>问题：</a:t>
            </a:r>
            <a:r>
              <a:rPr kumimoji="1" lang="en-US" altLang="zh-CN" sz="1800" b="1" dirty="0">
                <a:solidFill>
                  <a:srgbClr val="FF0000"/>
                </a:solidFill>
                <a:ea typeface="黑体" panose="02010609060101010101" pitchFamily="49" charset="-122"/>
              </a:rPr>
              <a:t>Cache</a:t>
            </a:r>
            <a:r>
              <a:rPr kumimoji="1" lang="zh-CN" altLang="en-US" sz="1800" b="1" dirty="0">
                <a:solidFill>
                  <a:srgbClr val="FF0000"/>
                </a:solidFill>
                <a:ea typeface="黑体" panose="02010609060101010101" pitchFamily="49" charset="-122"/>
              </a:rPr>
              <a:t>容量多大？</a:t>
            </a:r>
          </a:p>
        </p:txBody>
      </p:sp>
      <p:sp>
        <p:nvSpPr>
          <p:cNvPr id="432292" name="Text Box 164"/>
          <p:cNvSpPr txBox="1">
            <a:spLocks noChangeArrowheads="1"/>
          </p:cNvSpPr>
          <p:nvPr/>
        </p:nvSpPr>
        <p:spPr bwMode="auto">
          <a:xfrm>
            <a:off x="1999456" y="6241351"/>
            <a:ext cx="54006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kumimoji="1" lang="zh-CN" altLang="en-US" sz="2000" b="1" dirty="0">
                <a:solidFill>
                  <a:srgbClr val="0000FF"/>
                </a:solidFill>
                <a:ea typeface="黑体" panose="02010609060101010101" pitchFamily="49" charset="-122"/>
              </a:rPr>
              <a:t>容量 </a:t>
            </a:r>
            <a:r>
              <a:rPr kumimoji="1" lang="en-US" altLang="zh-CN" sz="2000" b="1" dirty="0">
                <a:solidFill>
                  <a:srgbClr val="0000FF"/>
                </a:solidFill>
                <a:ea typeface="黑体" panose="02010609060101010101" pitchFamily="49" charset="-122"/>
              </a:rPr>
              <a:t>4Kx(1+16)+64Kx8=580Kbits=72.5KB, </a:t>
            </a:r>
          </a:p>
          <a:p>
            <a:pPr eaLnBrk="1" hangingPunct="1"/>
            <a:r>
              <a:rPr kumimoji="1" lang="zh-CN" altLang="en-US" sz="2000" b="1" dirty="0">
                <a:solidFill>
                  <a:srgbClr val="0000FF"/>
                </a:solidFill>
                <a:ea typeface="黑体" panose="02010609060101010101" pitchFamily="49" charset="-122"/>
              </a:rPr>
              <a:t>数据占</a:t>
            </a:r>
            <a:r>
              <a:rPr kumimoji="1" lang="en-US" altLang="zh-CN" sz="2000" b="1" dirty="0">
                <a:solidFill>
                  <a:srgbClr val="0000FF"/>
                </a:solidFill>
                <a:ea typeface="黑体" panose="02010609060101010101" pitchFamily="49" charset="-122"/>
              </a:rPr>
              <a:t>64KB / 72.5KB = 88.3%</a:t>
            </a:r>
            <a:r>
              <a:rPr kumimoji="1" lang="en-US" altLang="zh-CN" sz="2000" b="1" i="1" dirty="0">
                <a:solidFill>
                  <a:srgbClr val="0000FF"/>
                </a:solidFill>
                <a:ea typeface="黑体" panose="02010609060101010101" pitchFamily="49" charset="-122"/>
              </a:rPr>
              <a:t> </a:t>
            </a:r>
            <a:r>
              <a:rPr kumimoji="1" lang="en-US" altLang="zh-CN" sz="2000" b="1" dirty="0">
                <a:solidFill>
                  <a:srgbClr val="0000FF"/>
                </a:solidFill>
                <a:ea typeface="黑体" panose="02010609060101010101" pitchFamily="49" charset="-122"/>
              </a:rPr>
              <a:t> </a:t>
            </a:r>
          </a:p>
        </p:txBody>
      </p:sp>
      <p:sp>
        <p:nvSpPr>
          <p:cNvPr id="53360" name="Line 165"/>
          <p:cNvSpPr>
            <a:spLocks noChangeShapeType="1"/>
          </p:cNvSpPr>
          <p:nvPr/>
        </p:nvSpPr>
        <p:spPr bwMode="auto">
          <a:xfrm>
            <a:off x="2051050" y="2937283"/>
            <a:ext cx="0" cy="406400"/>
          </a:xfrm>
          <a:prstGeom prst="line">
            <a:avLst/>
          </a:prstGeom>
          <a:noFill/>
          <a:ln w="28575">
            <a:solidFill>
              <a:srgbClr val="80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53362" name="灯片编号占位符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018AD20F-7A45-46A1-ADB9-662601D3709D}" type="slidenum">
              <a:rPr lang="zh-CN" altLang="en-US" sz="1200" smtClean="0">
                <a:solidFill>
                  <a:srgbClr val="898989"/>
                </a:solidFill>
              </a:rPr>
              <a:pPr/>
              <a:t>43</a:t>
            </a:fld>
            <a:endParaRPr lang="zh-CN" altLang="en-US" sz="1200">
              <a:solidFill>
                <a:srgbClr val="898989"/>
              </a:solidFill>
            </a:endParaRPr>
          </a:p>
        </p:txBody>
      </p:sp>
      <p:sp>
        <p:nvSpPr>
          <p:cNvPr id="2" name="文本框 1"/>
          <p:cNvSpPr txBox="1"/>
          <p:nvPr/>
        </p:nvSpPr>
        <p:spPr>
          <a:xfrm>
            <a:off x="67720" y="1572172"/>
            <a:ext cx="2400049" cy="707886"/>
          </a:xfrm>
          <a:prstGeom prst="rect">
            <a:avLst/>
          </a:prstGeom>
          <a:noFill/>
        </p:spPr>
        <p:txBody>
          <a:bodyPr wrap="square" rtlCol="0">
            <a:spAutoFit/>
          </a:bodyPr>
          <a:lstStyle/>
          <a:p>
            <a:r>
              <a:rPr lang="en-US" altLang="zh-CN" sz="2000" dirty="0">
                <a:latin typeface="+mj-ea"/>
                <a:ea typeface="+mj-ea"/>
              </a:rPr>
              <a:t>Cache</a:t>
            </a:r>
            <a:r>
              <a:rPr lang="zh-CN" altLang="en-US" sz="2000" dirty="0">
                <a:latin typeface="+mj-ea"/>
                <a:ea typeface="+mj-ea"/>
              </a:rPr>
              <a:t>行数</a:t>
            </a:r>
            <a:r>
              <a:rPr lang="en-US" altLang="zh-CN" sz="2000" dirty="0">
                <a:latin typeface="+mj-ea"/>
                <a:ea typeface="+mj-ea"/>
              </a:rPr>
              <a:t>=64K/16</a:t>
            </a:r>
          </a:p>
          <a:p>
            <a:r>
              <a:rPr lang="en-US" altLang="zh-CN" sz="2000" dirty="0">
                <a:latin typeface="+mj-ea"/>
                <a:ea typeface="+mj-ea"/>
              </a:rPr>
              <a:t>=4K,</a:t>
            </a:r>
            <a:r>
              <a:rPr lang="zh-CN" altLang="en-US" sz="2000" dirty="0">
                <a:latin typeface="+mj-ea"/>
                <a:ea typeface="+mj-ea"/>
              </a:rPr>
              <a:t>需</a:t>
            </a:r>
            <a:r>
              <a:rPr lang="en-US" altLang="zh-CN" sz="2000" dirty="0">
                <a:latin typeface="+mj-ea"/>
                <a:ea typeface="+mj-ea"/>
              </a:rPr>
              <a:t>12</a:t>
            </a:r>
            <a:r>
              <a:rPr lang="zh-CN" altLang="en-US" sz="2000" dirty="0">
                <a:latin typeface="+mj-ea"/>
                <a:ea typeface="+mj-ea"/>
              </a:rPr>
              <a:t>位行号。</a:t>
            </a:r>
          </a:p>
        </p:txBody>
      </p:sp>
      <p:cxnSp>
        <p:nvCxnSpPr>
          <p:cNvPr id="8" name="直接箭头连接符 7"/>
          <p:cNvCxnSpPr/>
          <p:nvPr/>
        </p:nvCxnSpPr>
        <p:spPr bwMode="auto">
          <a:xfrm>
            <a:off x="1992313" y="1953033"/>
            <a:ext cx="1782761" cy="161925"/>
          </a:xfrm>
          <a:prstGeom prst="straightConnector1">
            <a:avLst/>
          </a:prstGeom>
          <a:noFill/>
          <a:ln w="50800" cap="flat" cmpd="sng" algn="ctr">
            <a:solidFill>
              <a:srgbClr val="FE9AAB"/>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9" name="Line 165"/>
          <p:cNvSpPr>
            <a:spLocks noChangeShapeType="1"/>
          </p:cNvSpPr>
          <p:nvPr/>
        </p:nvSpPr>
        <p:spPr bwMode="auto">
          <a:xfrm>
            <a:off x="1468438" y="2919821"/>
            <a:ext cx="0" cy="406400"/>
          </a:xfrm>
          <a:prstGeom prst="line">
            <a:avLst/>
          </a:prstGeom>
          <a:noFill/>
          <a:ln w="28575">
            <a:solidFill>
              <a:srgbClr val="80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10" name="文本框 9">
            <a:extLst>
              <a:ext uri="{FF2B5EF4-FFF2-40B4-BE49-F238E27FC236}">
                <a16:creationId xmlns:a16="http://schemas.microsoft.com/office/drawing/2014/main" id="{18FD30B4-368A-4BA0-BB88-FC9AF4BD96BC}"/>
              </a:ext>
            </a:extLst>
          </p:cNvPr>
          <p:cNvSpPr txBox="1"/>
          <p:nvPr/>
        </p:nvSpPr>
        <p:spPr>
          <a:xfrm>
            <a:off x="696643" y="637665"/>
            <a:ext cx="6928390" cy="400110"/>
          </a:xfrm>
          <a:prstGeom prst="rect">
            <a:avLst/>
          </a:prstGeom>
          <a:noFill/>
        </p:spPr>
        <p:txBody>
          <a:bodyPr wrap="square" rtlCol="0">
            <a:spAutoFit/>
          </a:bodyPr>
          <a:lstStyle/>
          <a:p>
            <a:r>
              <a:rPr lang="zh-CN" altLang="en-US" sz="2000" dirty="0">
                <a:latin typeface="+mj-ea"/>
                <a:ea typeface="+mj-ea"/>
              </a:rPr>
              <a:t>下面以一个实例来说明直接映射的主存地址划分与访存过程</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3251">
                                            <p:txEl>
                                              <p:pRg st="0" end="0"/>
                                            </p:txEl>
                                          </p:spTgt>
                                        </p:tgtEl>
                                        <p:attrNameLst>
                                          <p:attrName>style.visibility</p:attrName>
                                        </p:attrNameLst>
                                      </p:cBhvr>
                                      <p:to>
                                        <p:strVal val="visible"/>
                                      </p:to>
                                    </p:set>
                                    <p:animEffect transition="in" filter="wipe(down)">
                                      <p:cBhvr>
                                        <p:cTn id="7" dur="500"/>
                                        <p:tgtEl>
                                          <p:spTgt spid="5325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linds(horizontal)">
                                      <p:cBhvr>
                                        <p:cTn id="22" dur="500"/>
                                        <p:tgtEl>
                                          <p:spTgt spid="4"/>
                                        </p:tgtEl>
                                      </p:cBhvr>
                                    </p:animEffect>
                                  </p:childTnLst>
                                </p:cTn>
                              </p:par>
                              <p:par>
                                <p:cTn id="23" presetID="1" presetClass="entr" presetSubtype="0" fill="hold" grpId="0" nodeType="withEffect">
                                  <p:stCondLst>
                                    <p:cond delay="0"/>
                                  </p:stCondLst>
                                  <p:childTnLst>
                                    <p:set>
                                      <p:cBhvr>
                                        <p:cTn id="24" dur="1" fill="hold">
                                          <p:stCondLst>
                                            <p:cond delay="0"/>
                                          </p:stCondLst>
                                        </p:cTn>
                                        <p:tgtEl>
                                          <p:spTgt spid="5325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blinds(horizontal)">
                                      <p:cBhvr>
                                        <p:cTn id="29" dur="500"/>
                                        <p:tgtEl>
                                          <p:spTgt spid="5"/>
                                        </p:tgtEl>
                                      </p:cBhvr>
                                    </p:animEffect>
                                  </p:childTnLst>
                                </p:cTn>
                              </p:par>
                            </p:childTnLst>
                          </p:cTn>
                        </p:par>
                        <p:par>
                          <p:cTn id="30" fill="hold">
                            <p:stCondLst>
                              <p:cond delay="500"/>
                            </p:stCondLst>
                            <p:childTnLst>
                              <p:par>
                                <p:cTn id="31" presetID="22" presetClass="entr" presetSubtype="4" fill="hold" grpId="0" nodeType="afterEffect">
                                  <p:stCondLst>
                                    <p:cond delay="0"/>
                                  </p:stCondLst>
                                  <p:childTnLst>
                                    <p:set>
                                      <p:cBhvr>
                                        <p:cTn id="32" dur="1" fill="hold">
                                          <p:stCondLst>
                                            <p:cond delay="0"/>
                                          </p:stCondLst>
                                        </p:cTn>
                                        <p:tgtEl>
                                          <p:spTgt spid="53269"/>
                                        </p:tgtEl>
                                        <p:attrNameLst>
                                          <p:attrName>style.visibility</p:attrName>
                                        </p:attrNameLst>
                                      </p:cBhvr>
                                      <p:to>
                                        <p:strVal val="visible"/>
                                      </p:to>
                                    </p:set>
                                    <p:animEffect transition="in" filter="wipe(down)">
                                      <p:cBhvr>
                                        <p:cTn id="33" dur="500"/>
                                        <p:tgtEl>
                                          <p:spTgt spid="53269"/>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53344"/>
                                        </p:tgtEl>
                                        <p:attrNameLst>
                                          <p:attrName>style.visibility</p:attrName>
                                        </p:attrNameLst>
                                      </p:cBhvr>
                                      <p:to>
                                        <p:strVal val="visible"/>
                                      </p:to>
                                    </p:set>
                                    <p:animEffect transition="in" filter="wipe(down)">
                                      <p:cBhvr>
                                        <p:cTn id="36" dur="500"/>
                                        <p:tgtEl>
                                          <p:spTgt spid="53344"/>
                                        </p:tgtEl>
                                      </p:cBhvr>
                                    </p:animEffect>
                                  </p:childTnLst>
                                </p:cTn>
                              </p:par>
                            </p:childTnLst>
                          </p:cTn>
                        </p:par>
                        <p:par>
                          <p:cTn id="37" fill="hold">
                            <p:stCondLst>
                              <p:cond delay="1000"/>
                            </p:stCondLst>
                            <p:childTnLst>
                              <p:par>
                                <p:cTn id="38" presetID="1" presetClass="entr" presetSubtype="0" fill="hold" grpId="0" nodeType="afterEffect">
                                  <p:stCondLst>
                                    <p:cond delay="0"/>
                                  </p:stCondLst>
                                  <p:childTnLst>
                                    <p:set>
                                      <p:cBhvr>
                                        <p:cTn id="39" dur="1" fill="hold">
                                          <p:stCondLst>
                                            <p:cond delay="0"/>
                                          </p:stCondLst>
                                        </p:cTn>
                                        <p:tgtEl>
                                          <p:spTgt spid="53252"/>
                                        </p:tgtEl>
                                        <p:attrNameLst>
                                          <p:attrName>style.visibility</p:attrName>
                                        </p:attrNameLst>
                                      </p:cBhvr>
                                      <p:to>
                                        <p:strVal val="visible"/>
                                      </p:to>
                                    </p:set>
                                  </p:childTnLst>
                                </p:cTn>
                              </p:par>
                            </p:childTnLst>
                          </p:cTn>
                        </p:par>
                        <p:par>
                          <p:cTn id="40" fill="hold">
                            <p:stCondLst>
                              <p:cond delay="1000"/>
                            </p:stCondLst>
                            <p:childTnLst>
                              <p:par>
                                <p:cTn id="41" presetID="1" presetClass="entr" presetSubtype="0" fill="hold" grpId="0" nodeType="afterEffect">
                                  <p:stCondLst>
                                    <p:cond delay="0"/>
                                  </p:stCondLst>
                                  <p:childTnLst>
                                    <p:set>
                                      <p:cBhvr>
                                        <p:cTn id="42" dur="1" fill="hold">
                                          <p:stCondLst>
                                            <p:cond delay="0"/>
                                          </p:stCondLst>
                                        </p:cTn>
                                        <p:tgtEl>
                                          <p:spTgt spid="53274"/>
                                        </p:tgtEl>
                                        <p:attrNameLst>
                                          <p:attrName>style.visibility</p:attrName>
                                        </p:attrNameLst>
                                      </p:cBhvr>
                                      <p:to>
                                        <p:strVal val="visible"/>
                                      </p:to>
                                    </p:set>
                                  </p:childTnLst>
                                </p:cTn>
                              </p:par>
                            </p:childTnLst>
                          </p:cTn>
                        </p:par>
                        <p:par>
                          <p:cTn id="43" fill="hold">
                            <p:stCondLst>
                              <p:cond delay="1000"/>
                            </p:stCondLst>
                            <p:childTnLst>
                              <p:par>
                                <p:cTn id="44" presetID="22" presetClass="entr" presetSubtype="1" fill="hold" nodeType="after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wipe(up)">
                                      <p:cBhvr>
                                        <p:cTn id="46" dur="500"/>
                                        <p:tgtEl>
                                          <p:spTgt spid="12"/>
                                        </p:tgtEl>
                                      </p:cBhvr>
                                    </p:animEffect>
                                  </p:childTnLst>
                                </p:cTn>
                              </p:par>
                              <p:par>
                                <p:cTn id="47" presetID="1" presetClass="entr" presetSubtype="0" fill="hold" grpId="0" nodeType="withEffect">
                                  <p:stCondLst>
                                    <p:cond delay="0"/>
                                  </p:stCondLst>
                                  <p:childTnLst>
                                    <p:set>
                                      <p:cBhvr>
                                        <p:cTn id="48" dur="1" fill="hold">
                                          <p:stCondLst>
                                            <p:cond delay="0"/>
                                          </p:stCondLst>
                                        </p:cTn>
                                        <p:tgtEl>
                                          <p:spTgt spid="5327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325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nodeType="clickEffect">
                                  <p:stCondLst>
                                    <p:cond delay="0"/>
                                  </p:stCondLst>
                                  <p:childTnLst>
                                    <p:set>
                                      <p:cBhvr>
                                        <p:cTn id="54" dur="1" fill="hold">
                                          <p:stCondLst>
                                            <p:cond delay="0"/>
                                          </p:stCondLst>
                                        </p:cTn>
                                        <p:tgtEl>
                                          <p:spTgt spid="6"/>
                                        </p:tgtEl>
                                        <p:attrNameLst>
                                          <p:attrName>style.visibility</p:attrName>
                                        </p:attrNameLst>
                                      </p:cBhvr>
                                      <p:to>
                                        <p:strVal val="visible"/>
                                      </p:to>
                                    </p:set>
                                    <p:animEffect transition="in" filter="blinds(horizontal)">
                                      <p:cBhvr>
                                        <p:cTn id="55" dur="500"/>
                                        <p:tgtEl>
                                          <p:spTgt spid="6"/>
                                        </p:tgtEl>
                                      </p:cBhvr>
                                    </p:animEffect>
                                  </p:childTnLst>
                                </p:cTn>
                              </p:par>
                              <p:par>
                                <p:cTn id="56" presetID="22" presetClass="entr" presetSubtype="4" fill="hold" grpId="0" nodeType="withEffect">
                                  <p:stCondLst>
                                    <p:cond delay="0"/>
                                  </p:stCondLst>
                                  <p:childTnLst>
                                    <p:set>
                                      <p:cBhvr>
                                        <p:cTn id="57" dur="1" fill="hold">
                                          <p:stCondLst>
                                            <p:cond delay="0"/>
                                          </p:stCondLst>
                                        </p:cTn>
                                        <p:tgtEl>
                                          <p:spTgt spid="53268"/>
                                        </p:tgtEl>
                                        <p:attrNameLst>
                                          <p:attrName>style.visibility</p:attrName>
                                        </p:attrNameLst>
                                      </p:cBhvr>
                                      <p:to>
                                        <p:strVal val="visible"/>
                                      </p:to>
                                    </p:set>
                                    <p:animEffect transition="in" filter="wipe(down)">
                                      <p:cBhvr>
                                        <p:cTn id="58" dur="500"/>
                                        <p:tgtEl>
                                          <p:spTgt spid="53268"/>
                                        </p:tgtEl>
                                      </p:cBhvr>
                                    </p:animEffect>
                                  </p:childTnLst>
                                </p:cTn>
                              </p:par>
                            </p:childTnLst>
                          </p:cTn>
                        </p:par>
                      </p:childTnLst>
                    </p:cTn>
                  </p:par>
                  <p:par>
                    <p:cTn id="59" fill="hold">
                      <p:stCondLst>
                        <p:cond delay="indefinite"/>
                      </p:stCondLst>
                      <p:childTnLst>
                        <p:par>
                          <p:cTn id="60" fill="hold">
                            <p:stCondLst>
                              <p:cond delay="0"/>
                            </p:stCondLst>
                            <p:childTnLst>
                              <p:par>
                                <p:cTn id="61" presetID="3" presetClass="entr" presetSubtype="10" fill="hold" nodeType="clickEffect">
                                  <p:stCondLst>
                                    <p:cond delay="0"/>
                                  </p:stCondLst>
                                  <p:childTnLst>
                                    <p:set>
                                      <p:cBhvr>
                                        <p:cTn id="62" dur="1" fill="hold">
                                          <p:stCondLst>
                                            <p:cond delay="0"/>
                                          </p:stCondLst>
                                        </p:cTn>
                                        <p:tgtEl>
                                          <p:spTgt spid="3"/>
                                        </p:tgtEl>
                                        <p:attrNameLst>
                                          <p:attrName>style.visibility</p:attrName>
                                        </p:attrNameLst>
                                      </p:cBhvr>
                                      <p:to>
                                        <p:strVal val="visible"/>
                                      </p:to>
                                    </p:set>
                                    <p:animEffect transition="in" filter="blinds(horizontal)">
                                      <p:cBhvr>
                                        <p:cTn id="63" dur="500"/>
                                        <p:tgtEl>
                                          <p:spTgt spid="3"/>
                                        </p:tgtEl>
                                      </p:cBhvr>
                                    </p:animEffect>
                                  </p:childTnLst>
                                </p:cTn>
                              </p:par>
                              <p:par>
                                <p:cTn id="64" presetID="1" presetClass="entr" presetSubtype="0" fill="hold" grpId="0" nodeType="withEffect">
                                  <p:stCondLst>
                                    <p:cond delay="0"/>
                                  </p:stCondLst>
                                  <p:childTnLst>
                                    <p:set>
                                      <p:cBhvr>
                                        <p:cTn id="65" dur="1" fill="hold">
                                          <p:stCondLst>
                                            <p:cond delay="0"/>
                                          </p:stCondLst>
                                        </p:cTn>
                                        <p:tgtEl>
                                          <p:spTgt spid="53310"/>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22" presetClass="entr" presetSubtype="4" fill="hold" nodeType="clickEffect">
                                  <p:stCondLst>
                                    <p:cond delay="0"/>
                                  </p:stCondLst>
                                  <p:childTnLst>
                                    <p:set>
                                      <p:cBhvr>
                                        <p:cTn id="69" dur="1" fill="hold">
                                          <p:stCondLst>
                                            <p:cond delay="0"/>
                                          </p:stCondLst>
                                        </p:cTn>
                                        <p:tgtEl>
                                          <p:spTgt spid="7"/>
                                        </p:tgtEl>
                                        <p:attrNameLst>
                                          <p:attrName>style.visibility</p:attrName>
                                        </p:attrNameLst>
                                      </p:cBhvr>
                                      <p:to>
                                        <p:strVal val="visible"/>
                                      </p:to>
                                    </p:set>
                                    <p:animEffect transition="in" filter="wipe(down)">
                                      <p:cBhvr>
                                        <p:cTn id="70" dur="500"/>
                                        <p:tgtEl>
                                          <p:spTgt spid="7"/>
                                        </p:tgtEl>
                                      </p:cBhvr>
                                    </p:animEffect>
                                  </p:childTnLst>
                                </p:cTn>
                              </p:par>
                            </p:childTnLst>
                          </p:cTn>
                        </p:par>
                      </p:childTnLst>
                    </p:cTn>
                  </p:par>
                  <p:par>
                    <p:cTn id="71" fill="hold">
                      <p:stCondLst>
                        <p:cond delay="indefinite"/>
                      </p:stCondLst>
                      <p:childTnLst>
                        <p:par>
                          <p:cTn id="72" fill="hold">
                            <p:stCondLst>
                              <p:cond delay="0"/>
                            </p:stCondLst>
                            <p:childTnLst>
                              <p:par>
                                <p:cTn id="73" presetID="3" presetClass="entr" presetSubtype="10" fill="hold" grpId="0" nodeType="clickEffect">
                                  <p:stCondLst>
                                    <p:cond delay="0"/>
                                  </p:stCondLst>
                                  <p:childTnLst>
                                    <p:set>
                                      <p:cBhvr>
                                        <p:cTn id="74" dur="1" fill="hold">
                                          <p:stCondLst>
                                            <p:cond delay="0"/>
                                          </p:stCondLst>
                                        </p:cTn>
                                        <p:tgtEl>
                                          <p:spTgt spid="432291"/>
                                        </p:tgtEl>
                                        <p:attrNameLst>
                                          <p:attrName>style.visibility</p:attrName>
                                        </p:attrNameLst>
                                      </p:cBhvr>
                                      <p:to>
                                        <p:strVal val="visible"/>
                                      </p:to>
                                    </p:set>
                                    <p:animEffect transition="in" filter="blinds(horizontal)">
                                      <p:cBhvr>
                                        <p:cTn id="75" dur="500"/>
                                        <p:tgtEl>
                                          <p:spTgt spid="432291"/>
                                        </p:tgtEl>
                                      </p:cBhvr>
                                    </p:animEffect>
                                  </p:childTnLst>
                                </p:cTn>
                              </p:par>
                            </p:childTnLst>
                          </p:cTn>
                        </p:par>
                      </p:childTnLst>
                    </p:cTn>
                  </p:par>
                  <p:par>
                    <p:cTn id="76" fill="hold">
                      <p:stCondLst>
                        <p:cond delay="indefinite"/>
                      </p:stCondLst>
                      <p:childTnLst>
                        <p:par>
                          <p:cTn id="77" fill="hold">
                            <p:stCondLst>
                              <p:cond delay="0"/>
                            </p:stCondLst>
                            <p:childTnLst>
                              <p:par>
                                <p:cTn id="78" presetID="3" presetClass="entr" presetSubtype="10" fill="hold" grpId="0" nodeType="clickEffect">
                                  <p:stCondLst>
                                    <p:cond delay="0"/>
                                  </p:stCondLst>
                                  <p:childTnLst>
                                    <p:set>
                                      <p:cBhvr>
                                        <p:cTn id="79" dur="1" fill="hold">
                                          <p:stCondLst>
                                            <p:cond delay="0"/>
                                          </p:stCondLst>
                                        </p:cTn>
                                        <p:tgtEl>
                                          <p:spTgt spid="432292"/>
                                        </p:tgtEl>
                                        <p:attrNameLst>
                                          <p:attrName>style.visibility</p:attrName>
                                        </p:attrNameLst>
                                      </p:cBhvr>
                                      <p:to>
                                        <p:strVal val="visible"/>
                                      </p:to>
                                    </p:set>
                                    <p:animEffect transition="in" filter="blinds(horizontal)">
                                      <p:cBhvr>
                                        <p:cTn id="80" dur="500"/>
                                        <p:tgtEl>
                                          <p:spTgt spid="4322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1" grpId="0" build="p"/>
      <p:bldP spid="53252" grpId="0" animBg="1"/>
      <p:bldP spid="53268" grpId="0" animBg="1"/>
      <p:bldP spid="53269" grpId="0" animBg="1"/>
      <p:bldP spid="53270" grpId="0" animBg="1"/>
      <p:bldP spid="53274" grpId="0" animBg="1"/>
      <p:bldP spid="53344" grpId="0"/>
      <p:bldP spid="53253" grpId="0" animBg="1"/>
      <p:bldP spid="53255" grpId="0" animBg="1"/>
      <p:bldP spid="53310" grpId="0" animBg="1"/>
      <p:bldP spid="432291" grpId="0"/>
      <p:bldP spid="432292" grpId="0"/>
      <p:bldP spid="2"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idx="4294967295"/>
          </p:nvPr>
        </p:nvSpPr>
        <p:spPr>
          <a:xfrm>
            <a:off x="741363" y="247650"/>
            <a:ext cx="7321550" cy="365125"/>
          </a:xfrm>
        </p:spPr>
        <p:txBody>
          <a:bodyPr lIns="91440" tIns="45720" rIns="91440" bIns="45720" anchor="ctr"/>
          <a:lstStyle/>
          <a:p>
            <a:pPr eaLnBrk="1" hangingPunct="1"/>
            <a:r>
              <a:rPr lang="zh-CN" altLang="en-US"/>
              <a:t>如何计算</a:t>
            </a:r>
            <a:r>
              <a:rPr lang="en-US" altLang="zh-CN"/>
              <a:t>Cache</a:t>
            </a:r>
            <a:r>
              <a:rPr lang="zh-CN" altLang="en-US"/>
              <a:t>的容量？</a:t>
            </a:r>
          </a:p>
        </p:txBody>
      </p:sp>
      <p:sp>
        <p:nvSpPr>
          <p:cNvPr id="434179" name="Text Box 3"/>
          <p:cNvSpPr txBox="1">
            <a:spLocks noChangeArrowheads="1"/>
          </p:cNvSpPr>
          <p:nvPr/>
        </p:nvSpPr>
        <p:spPr bwMode="auto">
          <a:xfrm>
            <a:off x="163629" y="793751"/>
            <a:ext cx="85787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zh-CN" altLang="en-US" sz="2000" b="1" dirty="0">
                <a:ea typeface="宋体" panose="02010600030101010101" pitchFamily="2" charset="-122"/>
              </a:rPr>
              <a:t>例</a:t>
            </a:r>
            <a:r>
              <a:rPr lang="en-US" altLang="zh-CN" sz="2000" b="1" dirty="0">
                <a:ea typeface="宋体" panose="02010600030101010101" pitchFamily="2" charset="-122"/>
              </a:rPr>
              <a:t>1 Cache </a:t>
            </a:r>
            <a:r>
              <a:rPr lang="zh-CN" altLang="en-US" sz="2000" b="1" dirty="0">
                <a:ea typeface="宋体" panose="02010600030101010101" pitchFamily="2" charset="-122"/>
              </a:rPr>
              <a:t>有</a:t>
            </a:r>
            <a:r>
              <a:rPr lang="en-US" altLang="zh-CN" sz="2000" b="1" dirty="0">
                <a:ea typeface="宋体" panose="02010600030101010101" pitchFamily="2" charset="-122"/>
              </a:rPr>
              <a:t> </a:t>
            </a:r>
            <a:r>
              <a:rPr lang="en-US" altLang="zh-CN" sz="2000" b="1" dirty="0">
                <a:solidFill>
                  <a:srgbClr val="CC0000"/>
                </a:solidFill>
                <a:ea typeface="宋体" panose="02010600030101010101" pitchFamily="2" charset="-122"/>
              </a:rPr>
              <a:t>64 </a:t>
            </a:r>
            <a:r>
              <a:rPr lang="zh-CN" altLang="en-US" sz="2000" b="1" dirty="0">
                <a:solidFill>
                  <a:srgbClr val="CC0000"/>
                </a:solidFill>
                <a:ea typeface="宋体" panose="02010600030101010101" pitchFamily="2" charset="-122"/>
              </a:rPr>
              <a:t>行</a:t>
            </a:r>
            <a:r>
              <a:rPr lang="en-US" altLang="zh-CN" sz="2000" b="1" dirty="0">
                <a:ea typeface="宋体" panose="02010600030101010101" pitchFamily="2" charset="-122"/>
              </a:rPr>
              <a:t> </a:t>
            </a:r>
            <a:r>
              <a:rPr lang="zh-CN" altLang="en-US" sz="2000" b="1" dirty="0">
                <a:ea typeface="宋体" panose="02010600030101010101" pitchFamily="2" charset="-122"/>
              </a:rPr>
              <a:t>，数据块大小为</a:t>
            </a:r>
            <a:r>
              <a:rPr lang="en-US" altLang="zh-CN" sz="2000" b="1" dirty="0">
                <a:solidFill>
                  <a:srgbClr val="CC0000"/>
                </a:solidFill>
                <a:ea typeface="宋体" panose="02010600030101010101" pitchFamily="2" charset="-122"/>
              </a:rPr>
              <a:t>16B</a:t>
            </a:r>
            <a:r>
              <a:rPr lang="zh-CN" altLang="en-US" sz="2000" b="1" dirty="0">
                <a:ea typeface="宋体" panose="02010600030101010101" pitchFamily="2" charset="-122"/>
              </a:rPr>
              <a:t>。</a:t>
            </a:r>
            <a:r>
              <a:rPr lang="zh-CN" altLang="en-US" sz="2000" b="1" dirty="0">
                <a:solidFill>
                  <a:schemeClr val="accent2"/>
                </a:solidFill>
                <a:ea typeface="宋体" panose="02010600030101010101" pitchFamily="2" charset="-122"/>
              </a:rPr>
              <a:t>地址为</a:t>
            </a:r>
            <a:r>
              <a:rPr lang="en-US" altLang="zh-CN" sz="2000" b="1" dirty="0">
                <a:solidFill>
                  <a:schemeClr val="accent2"/>
                </a:solidFill>
                <a:ea typeface="宋体" panose="02010600030101010101" pitchFamily="2" charset="-122"/>
              </a:rPr>
              <a:t>1200</a:t>
            </a:r>
            <a:r>
              <a:rPr lang="zh-CN" altLang="en-US" sz="2000" b="1" dirty="0">
                <a:solidFill>
                  <a:schemeClr val="accent2"/>
                </a:solidFill>
                <a:ea typeface="宋体" panose="02010600030101010101" pitchFamily="2" charset="-122"/>
              </a:rPr>
              <a:t>的字节映射到哪行</a:t>
            </a:r>
            <a:r>
              <a:rPr lang="en-US" altLang="zh-CN" sz="2000" b="1" dirty="0">
                <a:solidFill>
                  <a:schemeClr val="accent2"/>
                </a:solidFill>
                <a:ea typeface="宋体" panose="02010600030101010101" pitchFamily="2" charset="-122"/>
              </a:rPr>
              <a:t>?</a:t>
            </a:r>
          </a:p>
        </p:txBody>
      </p:sp>
      <p:sp>
        <p:nvSpPr>
          <p:cNvPr id="434180" name="Text Box 4"/>
          <p:cNvSpPr txBox="1">
            <a:spLocks noChangeArrowheads="1"/>
          </p:cNvSpPr>
          <p:nvPr/>
        </p:nvSpPr>
        <p:spPr bwMode="auto">
          <a:xfrm>
            <a:off x="391545" y="1258957"/>
            <a:ext cx="832224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zh-CN" altLang="en-US" sz="2000" b="1" dirty="0">
                <a:solidFill>
                  <a:srgbClr val="0000FF"/>
                </a:solidFill>
                <a:ea typeface="黑体" panose="02010609060101010101" pitchFamily="49" charset="-122"/>
              </a:rPr>
              <a:t>因为</a:t>
            </a:r>
            <a:r>
              <a:rPr lang="en-US" altLang="zh-CN" sz="2000" b="1" dirty="0">
                <a:solidFill>
                  <a:srgbClr val="0000FF"/>
                </a:solidFill>
                <a:ea typeface="黑体" panose="02010609060101010101" pitchFamily="49" charset="-122"/>
              </a:rPr>
              <a:t> [1200/16=75] module 64 = 11</a:t>
            </a:r>
            <a:r>
              <a:rPr lang="zh-CN" altLang="en-US" sz="2000" b="1" dirty="0">
                <a:solidFill>
                  <a:srgbClr val="0000FF"/>
                </a:solidFill>
                <a:ea typeface="黑体" panose="02010609060101010101" pitchFamily="49" charset="-122"/>
              </a:rPr>
              <a:t>，故地址</a:t>
            </a:r>
            <a:r>
              <a:rPr lang="en-US" altLang="zh-CN" sz="2000" b="1" dirty="0">
                <a:solidFill>
                  <a:srgbClr val="0000FF"/>
                </a:solidFill>
                <a:ea typeface="黑体" panose="02010609060101010101" pitchFamily="49" charset="-122"/>
              </a:rPr>
              <a:t>1200</a:t>
            </a:r>
            <a:r>
              <a:rPr lang="zh-CN" altLang="en-US" sz="2000" b="1" dirty="0">
                <a:solidFill>
                  <a:srgbClr val="0000FF"/>
                </a:solidFill>
                <a:ea typeface="黑体" panose="02010609060101010101" pitchFamily="49" charset="-122"/>
              </a:rPr>
              <a:t>对应存放在第</a:t>
            </a:r>
            <a:r>
              <a:rPr lang="en-US" altLang="zh-CN" sz="2000" b="1" dirty="0">
                <a:solidFill>
                  <a:srgbClr val="0000FF"/>
                </a:solidFill>
                <a:ea typeface="黑体" panose="02010609060101010101" pitchFamily="49" charset="-122"/>
              </a:rPr>
              <a:t>11</a:t>
            </a:r>
            <a:r>
              <a:rPr lang="zh-CN" altLang="en-US" sz="2000" b="1" dirty="0">
                <a:solidFill>
                  <a:srgbClr val="0000FF"/>
                </a:solidFill>
                <a:ea typeface="黑体" panose="02010609060101010101" pitchFamily="49" charset="-122"/>
              </a:rPr>
              <a:t>行。</a:t>
            </a:r>
            <a:endParaRPr lang="en-US" altLang="zh-CN" sz="2000" b="1" dirty="0">
              <a:solidFill>
                <a:srgbClr val="0000FF"/>
              </a:solidFill>
              <a:ea typeface="黑体" panose="02010609060101010101" pitchFamily="49" charset="-122"/>
            </a:endParaRPr>
          </a:p>
        </p:txBody>
      </p:sp>
      <p:sp>
        <p:nvSpPr>
          <p:cNvPr id="434181" name="Text Box 5"/>
          <p:cNvSpPr txBox="1">
            <a:spLocks noChangeArrowheads="1"/>
          </p:cNvSpPr>
          <p:nvPr/>
        </p:nvSpPr>
        <p:spPr bwMode="auto">
          <a:xfrm>
            <a:off x="296863" y="2284413"/>
            <a:ext cx="8416925" cy="1144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nSpc>
                <a:spcPct val="115000"/>
              </a:lnSpc>
            </a:pPr>
            <a:r>
              <a:rPr lang="zh-CN" altLang="en-US" sz="2000" b="1" dirty="0">
                <a:ea typeface="黑体" panose="02010609060101010101" pitchFamily="49" charset="-122"/>
              </a:rPr>
              <a:t>例</a:t>
            </a:r>
            <a:r>
              <a:rPr lang="en-US" altLang="zh-CN" sz="2000" b="1" dirty="0">
                <a:ea typeface="黑体" panose="02010609060101010101" pitchFamily="49" charset="-122"/>
              </a:rPr>
              <a:t>2 </a:t>
            </a:r>
            <a:r>
              <a:rPr lang="zh-CN" altLang="en-US" sz="2000" b="1" dirty="0">
                <a:ea typeface="黑体" panose="02010609060101010101" pitchFamily="49" charset="-122"/>
              </a:rPr>
              <a:t>实现以下</a:t>
            </a:r>
            <a:r>
              <a:rPr lang="en-US" altLang="zh-CN" sz="2000" b="1" dirty="0">
                <a:ea typeface="黑体" panose="02010609060101010101" pitchFamily="49" charset="-122"/>
              </a:rPr>
              <a:t>cache</a:t>
            </a:r>
            <a:r>
              <a:rPr lang="zh-CN" altLang="en-US" sz="2000" b="1" dirty="0">
                <a:ea typeface="黑体" panose="02010609060101010101" pitchFamily="49" charset="-122"/>
              </a:rPr>
              <a:t>需要多少位容量？</a:t>
            </a:r>
          </a:p>
          <a:p>
            <a:pPr>
              <a:lnSpc>
                <a:spcPct val="115000"/>
              </a:lnSpc>
            </a:pPr>
            <a:r>
              <a:rPr lang="en-US" altLang="zh-CN" sz="2000" b="1" dirty="0">
                <a:solidFill>
                  <a:srgbClr val="CC3300"/>
                </a:solidFill>
                <a:ea typeface="黑体" panose="02010609060101010101" pitchFamily="49" charset="-122"/>
              </a:rPr>
              <a:t>Cache</a:t>
            </a:r>
            <a:r>
              <a:rPr lang="zh-CN" altLang="en-US" sz="2000" b="1" dirty="0">
                <a:solidFill>
                  <a:srgbClr val="CC3300"/>
                </a:solidFill>
                <a:ea typeface="黑体" panose="02010609060101010101" pitchFamily="49" charset="-122"/>
              </a:rPr>
              <a:t>：直接映射 、</a:t>
            </a:r>
            <a:r>
              <a:rPr lang="en-US" altLang="zh-CN" sz="2000" b="1" dirty="0">
                <a:solidFill>
                  <a:srgbClr val="CC3300"/>
                </a:solidFill>
                <a:ea typeface="黑体" panose="02010609060101010101" pitchFamily="49" charset="-122"/>
              </a:rPr>
              <a:t>16K</a:t>
            </a:r>
            <a:r>
              <a:rPr lang="zh-CN" altLang="en-US" sz="2000" b="1" dirty="0">
                <a:solidFill>
                  <a:srgbClr val="CC3300"/>
                </a:solidFill>
                <a:ea typeface="黑体" panose="02010609060101010101" pitchFamily="49" charset="-122"/>
              </a:rPr>
              <a:t>行数据、块大小为</a:t>
            </a:r>
            <a:r>
              <a:rPr lang="en-US" altLang="zh-CN" sz="2000" b="1" dirty="0">
                <a:solidFill>
                  <a:srgbClr val="CC3300"/>
                </a:solidFill>
                <a:ea typeface="黑体" panose="02010609060101010101" pitchFamily="49" charset="-122"/>
              </a:rPr>
              <a:t>1</a:t>
            </a:r>
            <a:r>
              <a:rPr lang="zh-CN" altLang="en-US" sz="2000" b="1" dirty="0">
                <a:solidFill>
                  <a:srgbClr val="CC3300"/>
                </a:solidFill>
                <a:ea typeface="黑体" panose="02010609060101010101" pitchFamily="49" charset="-122"/>
              </a:rPr>
              <a:t>个字</a:t>
            </a:r>
            <a:r>
              <a:rPr lang="en-US" altLang="zh-CN" sz="2000" b="1" dirty="0">
                <a:solidFill>
                  <a:srgbClr val="CC3300"/>
                </a:solidFill>
                <a:ea typeface="黑体" panose="02010609060101010101" pitchFamily="49" charset="-122"/>
              </a:rPr>
              <a:t>(4B)</a:t>
            </a:r>
            <a:r>
              <a:rPr lang="zh-CN" altLang="en-US" sz="2000" b="1" dirty="0">
                <a:solidFill>
                  <a:srgbClr val="CC3300"/>
                </a:solidFill>
                <a:ea typeface="黑体" panose="02010609060101010101" pitchFamily="49" charset="-122"/>
              </a:rPr>
              <a:t>、</a:t>
            </a:r>
            <a:r>
              <a:rPr lang="en-US" altLang="zh-CN" sz="2000" b="1" dirty="0">
                <a:solidFill>
                  <a:srgbClr val="CC3300"/>
                </a:solidFill>
                <a:ea typeface="黑体" panose="02010609060101010101" pitchFamily="49" charset="-122"/>
              </a:rPr>
              <a:t>32</a:t>
            </a:r>
            <a:r>
              <a:rPr lang="zh-CN" altLang="en-US" sz="2000" b="1" dirty="0">
                <a:solidFill>
                  <a:srgbClr val="CC3300"/>
                </a:solidFill>
                <a:ea typeface="黑体" panose="02010609060101010101" pitchFamily="49" charset="-122"/>
              </a:rPr>
              <a:t>位主存地址</a:t>
            </a:r>
            <a:endParaRPr lang="en-US" altLang="zh-CN" sz="2000" b="1" dirty="0">
              <a:solidFill>
                <a:srgbClr val="CC3300"/>
              </a:solidFill>
              <a:ea typeface="黑体" panose="02010609060101010101" pitchFamily="49" charset="-122"/>
            </a:endParaRPr>
          </a:p>
          <a:p>
            <a:pPr>
              <a:lnSpc>
                <a:spcPct val="115000"/>
              </a:lnSpc>
            </a:pPr>
            <a:r>
              <a:rPr lang="zh-CN" altLang="en-US" sz="2000" b="1" dirty="0">
                <a:solidFill>
                  <a:srgbClr val="CC3300"/>
                </a:solidFill>
                <a:ea typeface="黑体" panose="02010609060101010101" pitchFamily="49" charset="-122"/>
              </a:rPr>
              <a:t>      </a:t>
            </a:r>
            <a:r>
              <a:rPr lang="zh-CN" altLang="en-US" sz="2000" b="1" dirty="0">
                <a:solidFill>
                  <a:srgbClr val="0000FF"/>
                </a:solidFill>
                <a:ea typeface="黑体" panose="02010609060101010101" pitchFamily="49" charset="-122"/>
              </a:rPr>
              <a:t> 答：</a:t>
            </a:r>
            <a:r>
              <a:rPr lang="en-US" altLang="zh-CN" sz="2000" b="1" dirty="0">
                <a:solidFill>
                  <a:srgbClr val="0000FF"/>
                </a:solidFill>
                <a:ea typeface="黑体" panose="02010609060101010101" pitchFamily="49" charset="-122"/>
              </a:rPr>
              <a:t>Cache</a:t>
            </a:r>
            <a:r>
              <a:rPr lang="zh-CN" altLang="en-US" sz="2000" b="1" dirty="0">
                <a:solidFill>
                  <a:srgbClr val="0000FF"/>
                </a:solidFill>
                <a:ea typeface="黑体" panose="02010609060101010101" pitchFamily="49" charset="-122"/>
              </a:rPr>
              <a:t>的存储布局如下：</a:t>
            </a:r>
          </a:p>
        </p:txBody>
      </p:sp>
      <p:sp>
        <p:nvSpPr>
          <p:cNvPr id="55302" name="Text Box 6"/>
          <p:cNvSpPr txBox="1">
            <a:spLocks noChangeArrowheads="1"/>
          </p:cNvSpPr>
          <p:nvPr/>
        </p:nvSpPr>
        <p:spPr bwMode="auto">
          <a:xfrm>
            <a:off x="822325" y="3706813"/>
            <a:ext cx="184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endParaRPr lang="zh-CN" altLang="en-US" sz="2000" b="1">
              <a:latin typeface="Times New Roman" panose="02020603050405020304" pitchFamily="18" charset="0"/>
              <a:ea typeface="宋体" panose="02010600030101010101" pitchFamily="2" charset="-122"/>
            </a:endParaRPr>
          </a:p>
        </p:txBody>
      </p:sp>
      <p:sp>
        <p:nvSpPr>
          <p:cNvPr id="434183" name="Text Box 7"/>
          <p:cNvSpPr txBox="1">
            <a:spLocks noChangeArrowheads="1"/>
          </p:cNvSpPr>
          <p:nvPr/>
        </p:nvSpPr>
        <p:spPr bwMode="auto">
          <a:xfrm>
            <a:off x="341313" y="5441950"/>
            <a:ext cx="8280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zh-CN" altLang="en-US" sz="2000" b="1">
                <a:solidFill>
                  <a:srgbClr val="CC3300"/>
                </a:solidFill>
                <a:ea typeface="黑体" panose="02010609060101010101" pitchFamily="49" charset="-122"/>
              </a:rPr>
              <a:t>所以，</a:t>
            </a:r>
            <a:r>
              <a:rPr lang="en-US" altLang="zh-CN" sz="2000" b="1">
                <a:solidFill>
                  <a:srgbClr val="CC3300"/>
                </a:solidFill>
                <a:ea typeface="黑体" panose="02010609060101010101" pitchFamily="49" charset="-122"/>
              </a:rPr>
              <a:t>Cache</a:t>
            </a:r>
            <a:r>
              <a:rPr lang="zh-CN" altLang="en-US" sz="2000" b="1">
                <a:solidFill>
                  <a:srgbClr val="CC3300"/>
                </a:solidFill>
                <a:ea typeface="黑体" panose="02010609060101010101" pitchFamily="49" charset="-122"/>
              </a:rPr>
              <a:t>的大小为：</a:t>
            </a:r>
            <a:r>
              <a:rPr lang="en-US" altLang="zh-CN" sz="2000" b="1">
                <a:solidFill>
                  <a:srgbClr val="CC3300"/>
                </a:solidFill>
                <a:ea typeface="黑体" panose="02010609060101010101" pitchFamily="49" charset="-122"/>
              </a:rPr>
              <a:t>2</a:t>
            </a:r>
            <a:r>
              <a:rPr lang="en-US" altLang="zh-CN" sz="2000" b="1" baseline="42000">
                <a:solidFill>
                  <a:srgbClr val="CC3300"/>
                </a:solidFill>
                <a:ea typeface="黑体" panose="02010609060101010101" pitchFamily="49" charset="-122"/>
              </a:rPr>
              <a:t>14</a:t>
            </a:r>
            <a:r>
              <a:rPr lang="en-US" altLang="zh-CN" sz="2000" b="1">
                <a:solidFill>
                  <a:srgbClr val="CC3300"/>
                </a:solidFill>
                <a:ea typeface="黑体" panose="02010609060101010101" pitchFamily="49" charset="-122"/>
              </a:rPr>
              <a:t> ×(32 + (32-14-2)+1) = 2</a:t>
            </a:r>
            <a:r>
              <a:rPr lang="en-US" altLang="zh-CN" sz="2000" b="1" baseline="42000">
                <a:solidFill>
                  <a:srgbClr val="CC3300"/>
                </a:solidFill>
                <a:ea typeface="黑体" panose="02010609060101010101" pitchFamily="49" charset="-122"/>
              </a:rPr>
              <a:t>14</a:t>
            </a:r>
            <a:r>
              <a:rPr lang="en-US" altLang="zh-CN" sz="2000" b="1">
                <a:solidFill>
                  <a:srgbClr val="CC3300"/>
                </a:solidFill>
                <a:ea typeface="黑体" panose="02010609060101010101" pitchFamily="49" charset="-122"/>
              </a:rPr>
              <a:t>×49 = 784 Kbits</a:t>
            </a:r>
          </a:p>
        </p:txBody>
      </p:sp>
      <p:grpSp>
        <p:nvGrpSpPr>
          <p:cNvPr id="2" name="Group 8"/>
          <p:cNvGrpSpPr>
            <a:grpSpLocks/>
          </p:cNvGrpSpPr>
          <p:nvPr/>
        </p:nvGrpSpPr>
        <p:grpSpPr bwMode="auto">
          <a:xfrm>
            <a:off x="1422400" y="3865563"/>
            <a:ext cx="6384925" cy="1546225"/>
            <a:chOff x="598" y="2312"/>
            <a:chExt cx="4022" cy="1420"/>
          </a:xfrm>
        </p:grpSpPr>
        <p:sp>
          <p:nvSpPr>
            <p:cNvPr id="55314" name="Rectangle 9"/>
            <p:cNvSpPr>
              <a:spLocks noChangeArrowheads="1"/>
            </p:cNvSpPr>
            <p:nvPr/>
          </p:nvSpPr>
          <p:spPr bwMode="auto">
            <a:xfrm>
              <a:off x="888" y="2328"/>
              <a:ext cx="1208" cy="88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55315" name="Rectangle 10"/>
            <p:cNvSpPr>
              <a:spLocks noChangeArrowheads="1"/>
            </p:cNvSpPr>
            <p:nvPr/>
          </p:nvSpPr>
          <p:spPr bwMode="auto">
            <a:xfrm>
              <a:off x="2232" y="2328"/>
              <a:ext cx="1872" cy="88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55316" name="Rectangle 11"/>
            <p:cNvSpPr>
              <a:spLocks noChangeArrowheads="1"/>
            </p:cNvSpPr>
            <p:nvPr/>
          </p:nvSpPr>
          <p:spPr bwMode="auto">
            <a:xfrm>
              <a:off x="624" y="2328"/>
              <a:ext cx="184" cy="88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55317" name="Text Box 12"/>
            <p:cNvSpPr txBox="1">
              <a:spLocks noChangeArrowheads="1"/>
            </p:cNvSpPr>
            <p:nvPr/>
          </p:nvSpPr>
          <p:spPr bwMode="auto">
            <a:xfrm>
              <a:off x="1126" y="3368"/>
              <a:ext cx="863" cy="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zh-CN" altLang="en-US" sz="2000" b="1">
                  <a:ea typeface="宋体" panose="02010600030101010101" pitchFamily="2" charset="-122"/>
                </a:rPr>
                <a:t>32 –14 –2</a:t>
              </a:r>
              <a:r>
                <a:rPr lang="zh-CN" altLang="en-US" sz="1800" b="1">
                  <a:latin typeface="Times New Roman" panose="02020603050405020304" pitchFamily="18" charset="0"/>
                  <a:ea typeface="宋体" panose="02010600030101010101" pitchFamily="2" charset="-122"/>
                </a:rPr>
                <a:t> </a:t>
              </a:r>
            </a:p>
          </p:txBody>
        </p:sp>
        <p:sp>
          <p:nvSpPr>
            <p:cNvPr id="55318" name="Text Box 13"/>
            <p:cNvSpPr txBox="1">
              <a:spLocks noChangeArrowheads="1"/>
            </p:cNvSpPr>
            <p:nvPr/>
          </p:nvSpPr>
          <p:spPr bwMode="auto">
            <a:xfrm>
              <a:off x="3102" y="3351"/>
              <a:ext cx="29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zh-CN" altLang="en-US" sz="2000" b="1">
                  <a:ea typeface="宋体" panose="02010600030101010101" pitchFamily="2" charset="-122"/>
                </a:rPr>
                <a:t>32</a:t>
              </a:r>
            </a:p>
          </p:txBody>
        </p:sp>
        <p:sp>
          <p:nvSpPr>
            <p:cNvPr id="55319" name="AutoShape 14"/>
            <p:cNvSpPr>
              <a:spLocks/>
            </p:cNvSpPr>
            <p:nvPr/>
          </p:nvSpPr>
          <p:spPr bwMode="auto">
            <a:xfrm rot="5400000">
              <a:off x="1428" y="2756"/>
              <a:ext cx="128" cy="1176"/>
            </a:xfrm>
            <a:prstGeom prst="rightBrace">
              <a:avLst>
                <a:gd name="adj1" fmla="val 74436"/>
                <a:gd name="adj2" fmla="val 47935"/>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55320" name="AutoShape 15"/>
            <p:cNvSpPr>
              <a:spLocks/>
            </p:cNvSpPr>
            <p:nvPr/>
          </p:nvSpPr>
          <p:spPr bwMode="auto">
            <a:xfrm rot="5400000">
              <a:off x="3108" y="2420"/>
              <a:ext cx="136" cy="1808"/>
            </a:xfrm>
            <a:prstGeom prst="rightBrace">
              <a:avLst>
                <a:gd name="adj1" fmla="val 107707"/>
                <a:gd name="adj2" fmla="val 47935"/>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55321" name="AutoShape 16"/>
            <p:cNvSpPr>
              <a:spLocks/>
            </p:cNvSpPr>
            <p:nvPr/>
          </p:nvSpPr>
          <p:spPr bwMode="auto">
            <a:xfrm rot="10800000">
              <a:off x="4184" y="2312"/>
              <a:ext cx="56" cy="896"/>
            </a:xfrm>
            <a:prstGeom prst="leftBrace">
              <a:avLst>
                <a:gd name="adj1" fmla="val 133333"/>
                <a:gd name="adj2" fmla="val 50000"/>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rot="10800000"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55322" name="Text Box 17"/>
            <p:cNvSpPr txBox="1">
              <a:spLocks noChangeArrowheads="1"/>
            </p:cNvSpPr>
            <p:nvPr/>
          </p:nvSpPr>
          <p:spPr bwMode="auto">
            <a:xfrm>
              <a:off x="4262" y="2663"/>
              <a:ext cx="18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zh-CN" altLang="en-US" sz="2000" b="1">
                  <a:ea typeface="宋体" panose="02010600030101010101" pitchFamily="2" charset="-122"/>
                </a:rPr>
                <a:t>2</a:t>
              </a:r>
            </a:p>
          </p:txBody>
        </p:sp>
        <p:sp>
          <p:nvSpPr>
            <p:cNvPr id="55323" name="Text Box 18"/>
            <p:cNvSpPr txBox="1">
              <a:spLocks noChangeArrowheads="1"/>
            </p:cNvSpPr>
            <p:nvPr/>
          </p:nvSpPr>
          <p:spPr bwMode="auto">
            <a:xfrm>
              <a:off x="4326" y="2535"/>
              <a:ext cx="29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zh-CN" altLang="en-US" sz="2000" b="1">
                  <a:ea typeface="宋体" panose="02010600030101010101" pitchFamily="2" charset="-122"/>
                </a:rPr>
                <a:t>14</a:t>
              </a:r>
            </a:p>
          </p:txBody>
        </p:sp>
        <p:sp>
          <p:nvSpPr>
            <p:cNvPr id="55324" name="Text Box 19"/>
            <p:cNvSpPr txBox="1">
              <a:spLocks noChangeArrowheads="1"/>
            </p:cNvSpPr>
            <p:nvPr/>
          </p:nvSpPr>
          <p:spPr bwMode="auto">
            <a:xfrm>
              <a:off x="598" y="3207"/>
              <a:ext cx="205"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zh-CN" altLang="en-US" sz="2000" b="1">
                  <a:ea typeface="宋体" panose="02010600030101010101" pitchFamily="2" charset="-122"/>
                </a:rPr>
                <a:t>1</a:t>
              </a:r>
            </a:p>
          </p:txBody>
        </p:sp>
      </p:grpSp>
      <p:sp>
        <p:nvSpPr>
          <p:cNvPr id="434196" name="Text Box 20"/>
          <p:cNvSpPr txBox="1">
            <a:spLocks noChangeArrowheads="1"/>
          </p:cNvSpPr>
          <p:nvPr/>
        </p:nvSpPr>
        <p:spPr bwMode="auto">
          <a:xfrm>
            <a:off x="250825" y="5927725"/>
            <a:ext cx="25590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000" b="1">
                <a:solidFill>
                  <a:srgbClr val="0000FF"/>
                </a:solidFill>
                <a:latin typeface="黑体" panose="02010609060101010101" pitchFamily="49" charset="-122"/>
                <a:ea typeface="黑体" panose="02010609060101010101" pitchFamily="49" charset="-122"/>
                <a:cs typeface="Arial" panose="020B0604020202020204" pitchFamily="34" charset="0"/>
              </a:rPr>
              <a:t>若块大小为</a:t>
            </a:r>
            <a:r>
              <a:rPr kumimoji="1" lang="en-US" altLang="zh-CN" sz="2000" b="1">
                <a:solidFill>
                  <a:srgbClr val="0000FF"/>
                </a:solidFill>
                <a:latin typeface="黑体" panose="02010609060101010101" pitchFamily="49" charset="-122"/>
                <a:ea typeface="黑体" panose="02010609060101010101" pitchFamily="49" charset="-122"/>
                <a:cs typeface="Arial" panose="020B0604020202020204" pitchFamily="34" charset="0"/>
              </a:rPr>
              <a:t>4</a:t>
            </a:r>
            <a:r>
              <a:rPr kumimoji="1" lang="zh-CN" altLang="en-US" sz="2000" b="1">
                <a:solidFill>
                  <a:srgbClr val="0000FF"/>
                </a:solidFill>
                <a:latin typeface="黑体" panose="02010609060101010101" pitchFamily="49" charset="-122"/>
                <a:ea typeface="黑体" panose="02010609060101010101" pitchFamily="49" charset="-122"/>
                <a:cs typeface="Arial" panose="020B0604020202020204" pitchFamily="34" charset="0"/>
              </a:rPr>
              <a:t>个字呢？</a:t>
            </a:r>
          </a:p>
        </p:txBody>
      </p:sp>
      <p:sp>
        <p:nvSpPr>
          <p:cNvPr id="434197" name="Text Box 21"/>
          <p:cNvSpPr txBox="1">
            <a:spLocks noChangeArrowheads="1"/>
          </p:cNvSpPr>
          <p:nvPr/>
        </p:nvSpPr>
        <p:spPr bwMode="auto">
          <a:xfrm>
            <a:off x="2727325" y="5891213"/>
            <a:ext cx="6375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2000" b="1">
                <a:solidFill>
                  <a:srgbClr val="0000FF"/>
                </a:solidFill>
                <a:ea typeface="宋体" panose="02010600030101010101" pitchFamily="2" charset="-122"/>
                <a:cs typeface="Arial" panose="020B0604020202020204" pitchFamily="34" charset="0"/>
              </a:rPr>
              <a:t>2</a:t>
            </a:r>
            <a:r>
              <a:rPr lang="en-US" altLang="zh-CN" sz="2000" b="1" baseline="42000">
                <a:solidFill>
                  <a:srgbClr val="0000FF"/>
                </a:solidFill>
                <a:ea typeface="宋体" panose="02010600030101010101" pitchFamily="2" charset="-122"/>
                <a:cs typeface="Arial" panose="020B0604020202020204" pitchFamily="34" charset="0"/>
              </a:rPr>
              <a:t>14</a:t>
            </a:r>
            <a:r>
              <a:rPr lang="en-US" altLang="zh-CN" sz="2000" b="1">
                <a:solidFill>
                  <a:srgbClr val="0000FF"/>
                </a:solidFill>
                <a:ea typeface="宋体" panose="02010600030101010101" pitchFamily="2" charset="-122"/>
                <a:cs typeface="Arial" panose="020B0604020202020204" pitchFamily="34" charset="0"/>
              </a:rPr>
              <a:t> ×(</a:t>
            </a:r>
            <a:r>
              <a:rPr lang="en-US" altLang="zh-CN" sz="2000" b="1">
                <a:solidFill>
                  <a:srgbClr val="CC0000"/>
                </a:solidFill>
                <a:ea typeface="宋体" panose="02010600030101010101" pitchFamily="2" charset="-122"/>
                <a:cs typeface="Arial" panose="020B0604020202020204" pitchFamily="34" charset="0"/>
              </a:rPr>
              <a:t>4×</a:t>
            </a:r>
            <a:r>
              <a:rPr lang="en-US" altLang="zh-CN" sz="2000" b="1">
                <a:solidFill>
                  <a:srgbClr val="0000FF"/>
                </a:solidFill>
                <a:ea typeface="宋体" panose="02010600030101010101" pitchFamily="2" charset="-122"/>
                <a:cs typeface="Arial" panose="020B0604020202020204" pitchFamily="34" charset="0"/>
              </a:rPr>
              <a:t>32 + (32-14-2</a:t>
            </a:r>
            <a:r>
              <a:rPr lang="en-US" altLang="zh-CN" sz="2000" b="1">
                <a:solidFill>
                  <a:srgbClr val="CC0000"/>
                </a:solidFill>
                <a:ea typeface="宋体" panose="02010600030101010101" pitchFamily="2" charset="-122"/>
                <a:cs typeface="Arial" panose="020B0604020202020204" pitchFamily="34" charset="0"/>
              </a:rPr>
              <a:t>-2</a:t>
            </a:r>
            <a:r>
              <a:rPr lang="en-US" altLang="zh-CN" sz="2000" b="1">
                <a:solidFill>
                  <a:srgbClr val="0000FF"/>
                </a:solidFill>
                <a:ea typeface="宋体" panose="02010600030101010101" pitchFamily="2" charset="-122"/>
                <a:cs typeface="Arial" panose="020B0604020202020204" pitchFamily="34" charset="0"/>
              </a:rPr>
              <a:t>)+1) = 2</a:t>
            </a:r>
            <a:r>
              <a:rPr lang="en-US" altLang="zh-CN" sz="2000" b="1" baseline="42000">
                <a:solidFill>
                  <a:srgbClr val="0000FF"/>
                </a:solidFill>
                <a:ea typeface="宋体" panose="02010600030101010101" pitchFamily="2" charset="-122"/>
                <a:cs typeface="Arial" panose="020B0604020202020204" pitchFamily="34" charset="0"/>
              </a:rPr>
              <a:t>14</a:t>
            </a:r>
            <a:r>
              <a:rPr lang="en-US" altLang="zh-CN" sz="2000" b="1">
                <a:solidFill>
                  <a:srgbClr val="0000FF"/>
                </a:solidFill>
                <a:ea typeface="宋体" panose="02010600030101010101" pitchFamily="2" charset="-122"/>
                <a:cs typeface="Arial" panose="020B0604020202020204" pitchFamily="34" charset="0"/>
              </a:rPr>
              <a:t>×143 = 2288 Kbits</a:t>
            </a:r>
          </a:p>
        </p:txBody>
      </p:sp>
      <p:sp>
        <p:nvSpPr>
          <p:cNvPr id="434199" name="Text Box 23"/>
          <p:cNvSpPr txBox="1">
            <a:spLocks noChangeArrowheads="1"/>
          </p:cNvSpPr>
          <p:nvPr/>
        </p:nvSpPr>
        <p:spPr bwMode="auto">
          <a:xfrm>
            <a:off x="4527550" y="3506788"/>
            <a:ext cx="3968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b="1">
                <a:solidFill>
                  <a:srgbClr val="FF0000"/>
                </a:solidFill>
                <a:ea typeface="黑体" panose="02010609060101010101" pitchFamily="49" charset="-122"/>
              </a:rPr>
              <a:t>Cache</a:t>
            </a:r>
            <a:r>
              <a:rPr kumimoji="1" lang="zh-CN" altLang="en-US" sz="2000" b="1">
                <a:solidFill>
                  <a:srgbClr val="FF0000"/>
                </a:solidFill>
                <a:ea typeface="黑体" panose="02010609060101010101" pitchFamily="49" charset="-122"/>
              </a:rPr>
              <a:t>共有</a:t>
            </a:r>
            <a:r>
              <a:rPr kumimoji="1" lang="en-US" altLang="zh-CN" sz="2000" b="1">
                <a:solidFill>
                  <a:srgbClr val="FF0000"/>
                </a:solidFill>
                <a:ea typeface="黑体" panose="02010609060101010101" pitchFamily="49" charset="-122"/>
              </a:rPr>
              <a:t>16K x 4B= 64KB</a:t>
            </a:r>
            <a:r>
              <a:rPr kumimoji="1" lang="zh-CN" altLang="en-US" sz="2000" b="1">
                <a:solidFill>
                  <a:srgbClr val="FF0000"/>
                </a:solidFill>
                <a:ea typeface="黑体" panose="02010609060101010101" pitchFamily="49" charset="-122"/>
              </a:rPr>
              <a:t>数据</a:t>
            </a:r>
          </a:p>
        </p:txBody>
      </p:sp>
      <p:sp>
        <p:nvSpPr>
          <p:cNvPr id="434201" name="Text Box 25"/>
          <p:cNvSpPr txBox="1">
            <a:spLocks noChangeArrowheads="1"/>
          </p:cNvSpPr>
          <p:nvPr/>
        </p:nvSpPr>
        <p:spPr bwMode="auto">
          <a:xfrm>
            <a:off x="250825" y="6386513"/>
            <a:ext cx="28352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000" b="1">
                <a:solidFill>
                  <a:srgbClr val="0000FF"/>
                </a:solidFill>
                <a:ea typeface="黑体" panose="02010609060101010101" pitchFamily="49" charset="-122"/>
                <a:cs typeface="Arial" panose="020B0604020202020204" pitchFamily="34" charset="0"/>
              </a:rPr>
              <a:t>若块大小为</a:t>
            </a:r>
            <a:r>
              <a:rPr kumimoji="1" lang="en-US" altLang="zh-CN" sz="2000" b="1">
                <a:solidFill>
                  <a:srgbClr val="0000FF"/>
                </a:solidFill>
                <a:ea typeface="黑体" panose="02010609060101010101" pitchFamily="49" charset="-122"/>
                <a:cs typeface="Arial" panose="020B0604020202020204" pitchFamily="34" charset="0"/>
              </a:rPr>
              <a:t>2</a:t>
            </a:r>
            <a:r>
              <a:rPr kumimoji="1" lang="en-US" altLang="zh-CN" sz="2000" b="1" baseline="30000">
                <a:solidFill>
                  <a:srgbClr val="0000FF"/>
                </a:solidFill>
                <a:ea typeface="黑体" panose="02010609060101010101" pitchFamily="49" charset="-122"/>
                <a:cs typeface="Arial" panose="020B0604020202020204" pitchFamily="34" charset="0"/>
              </a:rPr>
              <a:t>m</a:t>
            </a:r>
            <a:r>
              <a:rPr kumimoji="1" lang="zh-CN" altLang="en-US" sz="2000" b="1">
                <a:solidFill>
                  <a:srgbClr val="0000FF"/>
                </a:solidFill>
                <a:ea typeface="黑体" panose="02010609060101010101" pitchFamily="49" charset="-122"/>
                <a:cs typeface="Arial" panose="020B0604020202020204" pitchFamily="34" charset="0"/>
              </a:rPr>
              <a:t>个字呢？</a:t>
            </a:r>
          </a:p>
        </p:txBody>
      </p:sp>
      <p:sp>
        <p:nvSpPr>
          <p:cNvPr id="434202" name="Text Box 26"/>
          <p:cNvSpPr txBox="1">
            <a:spLocks noChangeArrowheads="1"/>
          </p:cNvSpPr>
          <p:nvPr/>
        </p:nvSpPr>
        <p:spPr bwMode="auto">
          <a:xfrm>
            <a:off x="2727325" y="6318250"/>
            <a:ext cx="38893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2000" b="1">
                <a:solidFill>
                  <a:srgbClr val="0000FF"/>
                </a:solidFill>
                <a:ea typeface="宋体" panose="02010600030101010101" pitchFamily="2" charset="-122"/>
                <a:cs typeface="Arial" panose="020B0604020202020204" pitchFamily="34" charset="0"/>
              </a:rPr>
              <a:t>2</a:t>
            </a:r>
            <a:r>
              <a:rPr lang="en-US" altLang="zh-CN" sz="2000" b="1" baseline="42000">
                <a:solidFill>
                  <a:srgbClr val="0000FF"/>
                </a:solidFill>
                <a:ea typeface="宋体" panose="02010600030101010101" pitchFamily="2" charset="-122"/>
                <a:cs typeface="Arial" panose="020B0604020202020204" pitchFamily="34" charset="0"/>
              </a:rPr>
              <a:t>14</a:t>
            </a:r>
            <a:r>
              <a:rPr lang="en-US" altLang="zh-CN" sz="2000" b="1">
                <a:solidFill>
                  <a:srgbClr val="0000FF"/>
                </a:solidFill>
                <a:ea typeface="宋体" panose="02010600030101010101" pitchFamily="2" charset="-122"/>
                <a:cs typeface="Arial" panose="020B0604020202020204" pitchFamily="34" charset="0"/>
              </a:rPr>
              <a:t> ×(</a:t>
            </a:r>
            <a:r>
              <a:rPr lang="en-US" altLang="zh-CN" sz="2000" b="1">
                <a:solidFill>
                  <a:srgbClr val="CC0000"/>
                </a:solidFill>
                <a:ea typeface="宋体" panose="02010600030101010101" pitchFamily="2" charset="-122"/>
                <a:cs typeface="Arial" panose="020B0604020202020204" pitchFamily="34" charset="0"/>
              </a:rPr>
              <a:t>2</a:t>
            </a:r>
            <a:r>
              <a:rPr lang="en-US" altLang="zh-CN" sz="2000" b="1" baseline="30000">
                <a:solidFill>
                  <a:srgbClr val="CC0000"/>
                </a:solidFill>
                <a:ea typeface="宋体" panose="02010600030101010101" pitchFamily="2" charset="-122"/>
                <a:cs typeface="Arial" panose="020B0604020202020204" pitchFamily="34" charset="0"/>
              </a:rPr>
              <a:t>m</a:t>
            </a:r>
            <a:r>
              <a:rPr lang="en-US" altLang="zh-CN" sz="2000" b="1">
                <a:solidFill>
                  <a:srgbClr val="CC0000"/>
                </a:solidFill>
                <a:ea typeface="宋体" panose="02010600030101010101" pitchFamily="2" charset="-122"/>
                <a:cs typeface="Arial" panose="020B0604020202020204" pitchFamily="34" charset="0"/>
              </a:rPr>
              <a:t>×</a:t>
            </a:r>
            <a:r>
              <a:rPr lang="en-US" altLang="zh-CN" sz="2000" b="1">
                <a:solidFill>
                  <a:srgbClr val="0000FF"/>
                </a:solidFill>
                <a:ea typeface="宋体" panose="02010600030101010101" pitchFamily="2" charset="-122"/>
                <a:cs typeface="Arial" panose="020B0604020202020204" pitchFamily="34" charset="0"/>
              </a:rPr>
              <a:t>32 + (32-14-2</a:t>
            </a:r>
            <a:r>
              <a:rPr lang="en-US" altLang="zh-CN" sz="2000" b="1">
                <a:solidFill>
                  <a:srgbClr val="CC0000"/>
                </a:solidFill>
                <a:ea typeface="宋体" panose="02010600030101010101" pitchFamily="2" charset="-122"/>
                <a:cs typeface="Arial" panose="020B0604020202020204" pitchFamily="34" charset="0"/>
              </a:rPr>
              <a:t>- m</a:t>
            </a:r>
            <a:r>
              <a:rPr lang="en-US" altLang="zh-CN" sz="2000" b="1">
                <a:solidFill>
                  <a:srgbClr val="0000FF"/>
                </a:solidFill>
                <a:ea typeface="宋体" panose="02010600030101010101" pitchFamily="2" charset="-122"/>
                <a:cs typeface="Arial" panose="020B0604020202020204" pitchFamily="34" charset="0"/>
              </a:rPr>
              <a:t>)+1)</a:t>
            </a:r>
            <a:r>
              <a:rPr lang="en-US" altLang="zh-CN" sz="1800" b="1">
                <a:solidFill>
                  <a:srgbClr val="0000FF"/>
                </a:solidFill>
                <a:ea typeface="宋体" panose="02010600030101010101" pitchFamily="2" charset="-122"/>
                <a:cs typeface="Arial" panose="020B0604020202020204" pitchFamily="34" charset="0"/>
              </a:rPr>
              <a:t> </a:t>
            </a:r>
          </a:p>
        </p:txBody>
      </p:sp>
      <p:sp>
        <p:nvSpPr>
          <p:cNvPr id="587802" name="Text Box 26"/>
          <p:cNvSpPr txBox="1">
            <a:spLocks noChangeArrowheads="1"/>
          </p:cNvSpPr>
          <p:nvPr/>
        </p:nvSpPr>
        <p:spPr bwMode="auto">
          <a:xfrm>
            <a:off x="2260600" y="1798637"/>
            <a:ext cx="6481762"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b="1" dirty="0">
                <a:solidFill>
                  <a:srgbClr val="009900"/>
                </a:solidFill>
                <a:ea typeface="华文新魏" panose="02010800040101010101" pitchFamily="2" charset="-122"/>
              </a:rPr>
              <a:t>1200 = 1024+128+32+16 = 0…01</a:t>
            </a:r>
            <a:r>
              <a:rPr kumimoji="1" lang="en-US" altLang="zh-CN" sz="2000" b="1" dirty="0">
                <a:solidFill>
                  <a:srgbClr val="006600"/>
                </a:solidFill>
                <a:ea typeface="华文新魏" panose="02010800040101010101" pitchFamily="2" charset="-122"/>
              </a:rPr>
              <a:t> </a:t>
            </a:r>
            <a:r>
              <a:rPr kumimoji="1" lang="en-US" altLang="zh-CN" sz="2000" b="1" dirty="0">
                <a:solidFill>
                  <a:schemeClr val="accent2"/>
                </a:solidFill>
                <a:ea typeface="华文新魏" panose="02010800040101010101" pitchFamily="2" charset="-122"/>
              </a:rPr>
              <a:t>001011</a:t>
            </a:r>
            <a:r>
              <a:rPr kumimoji="1" lang="en-US" altLang="zh-CN" sz="2000" b="1" dirty="0">
                <a:solidFill>
                  <a:srgbClr val="006600"/>
                </a:solidFill>
                <a:ea typeface="华文新魏" panose="02010800040101010101" pitchFamily="2" charset="-122"/>
              </a:rPr>
              <a:t> </a:t>
            </a:r>
            <a:r>
              <a:rPr kumimoji="1" lang="en-US" altLang="zh-CN" sz="2000" b="1" dirty="0">
                <a:ea typeface="华文新魏" panose="02010800040101010101" pitchFamily="2" charset="-122"/>
              </a:rPr>
              <a:t>0000 </a:t>
            </a:r>
            <a:r>
              <a:rPr kumimoji="1" lang="en-US" altLang="zh-CN" sz="2000" b="1" dirty="0">
                <a:solidFill>
                  <a:srgbClr val="006600"/>
                </a:solidFill>
                <a:ea typeface="华文新魏" panose="02010800040101010101" pitchFamily="2" charset="-122"/>
              </a:rPr>
              <a:t>B</a:t>
            </a:r>
          </a:p>
        </p:txBody>
      </p:sp>
      <p:sp>
        <p:nvSpPr>
          <p:cNvPr id="587803" name="Rectangle 27"/>
          <p:cNvSpPr>
            <a:spLocks noChangeArrowheads="1"/>
          </p:cNvSpPr>
          <p:nvPr/>
        </p:nvSpPr>
        <p:spPr bwMode="auto">
          <a:xfrm>
            <a:off x="6130925" y="1754187"/>
            <a:ext cx="900112" cy="360362"/>
          </a:xfrm>
          <a:prstGeom prst="rect">
            <a:avLst/>
          </a:prstGeom>
          <a:noFill/>
          <a:ln w="28575">
            <a:solidFill>
              <a:schemeClr val="accent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55313" name="灯片编号占位符 2"/>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6F51A7BE-1E55-484E-87E3-31349D56AD4E}" type="slidenum">
              <a:rPr lang="zh-CN" altLang="en-US" sz="1200" smtClean="0">
                <a:solidFill>
                  <a:srgbClr val="898989"/>
                </a:solidFill>
              </a:rPr>
              <a:pPr/>
              <a:t>44</a:t>
            </a:fld>
            <a:endParaRPr lang="zh-CN" altLang="en-US" sz="1200">
              <a:solidFill>
                <a:srgbClr val="898989"/>
              </a:solidFill>
            </a:endParaRPr>
          </a:p>
        </p:txBody>
      </p:sp>
      <p:sp>
        <p:nvSpPr>
          <p:cNvPr id="3" name="文本框 2"/>
          <p:cNvSpPr txBox="1"/>
          <p:nvPr/>
        </p:nvSpPr>
        <p:spPr>
          <a:xfrm>
            <a:off x="250825" y="1711325"/>
            <a:ext cx="2329314" cy="400110"/>
          </a:xfrm>
          <a:prstGeom prst="rect">
            <a:avLst/>
          </a:prstGeom>
          <a:noFill/>
        </p:spPr>
        <p:txBody>
          <a:bodyPr wrap="square" rtlCol="0">
            <a:spAutoFit/>
          </a:bodyPr>
          <a:lstStyle/>
          <a:p>
            <a:r>
              <a:rPr lang="zh-CN" altLang="en-US" sz="2000" dirty="0">
                <a:latin typeface="+mj-ea"/>
                <a:ea typeface="+mj-ea"/>
              </a:rPr>
              <a:t>也可以这样计算：</a:t>
            </a:r>
          </a:p>
        </p:txBody>
      </p:sp>
      <p:sp>
        <p:nvSpPr>
          <p:cNvPr id="4" name="文本框 3"/>
          <p:cNvSpPr txBox="1"/>
          <p:nvPr/>
        </p:nvSpPr>
        <p:spPr>
          <a:xfrm>
            <a:off x="4972050" y="2189193"/>
            <a:ext cx="1552575" cy="400110"/>
          </a:xfrm>
          <a:prstGeom prst="rect">
            <a:avLst/>
          </a:prstGeom>
          <a:noFill/>
        </p:spPr>
        <p:txBody>
          <a:bodyPr wrap="square" rtlCol="0">
            <a:spAutoFit/>
          </a:bodyPr>
          <a:lstStyle/>
          <a:p>
            <a:r>
              <a:rPr lang="en-US" altLang="zh-CN" sz="2000" dirty="0">
                <a:latin typeface="+mj-ea"/>
                <a:ea typeface="+mj-ea"/>
              </a:rPr>
              <a:t>64=2</a:t>
            </a:r>
            <a:r>
              <a:rPr lang="en-US" altLang="zh-CN" sz="2000" baseline="30000" dirty="0">
                <a:latin typeface="+mj-ea"/>
                <a:ea typeface="+mj-ea"/>
              </a:rPr>
              <a:t>6</a:t>
            </a:r>
            <a:r>
              <a:rPr lang="en-US" altLang="zh-CN" sz="2000" dirty="0">
                <a:latin typeface="+mj-ea"/>
                <a:ea typeface="+mj-ea"/>
              </a:rPr>
              <a:t>,</a:t>
            </a:r>
            <a:r>
              <a:rPr lang="zh-CN" altLang="en-US" sz="2000" dirty="0">
                <a:latin typeface="+mj-ea"/>
                <a:ea typeface="+mj-ea"/>
              </a:rPr>
              <a:t>故</a:t>
            </a:r>
            <a:r>
              <a:rPr lang="en-US" altLang="zh-CN" sz="2000" dirty="0">
                <a:latin typeface="+mj-ea"/>
                <a:ea typeface="+mj-ea"/>
              </a:rPr>
              <a:t>6</a:t>
            </a:r>
            <a:r>
              <a:rPr lang="zh-CN" altLang="en-US" sz="2000" dirty="0">
                <a:latin typeface="+mj-ea"/>
                <a:ea typeface="+mj-ea"/>
              </a:rPr>
              <a:t>位</a:t>
            </a:r>
          </a:p>
        </p:txBody>
      </p:sp>
      <p:cxnSp>
        <p:nvCxnSpPr>
          <p:cNvPr id="6" name="直接箭头连接符 5"/>
          <p:cNvCxnSpPr/>
          <p:nvPr/>
        </p:nvCxnSpPr>
        <p:spPr bwMode="auto">
          <a:xfrm flipV="1">
            <a:off x="6467475" y="2111435"/>
            <a:ext cx="57150" cy="269815"/>
          </a:xfrm>
          <a:prstGeom prst="straightConnector1">
            <a:avLst/>
          </a:prstGeom>
          <a:noFill/>
          <a:ln w="19050" cap="flat" cmpd="sng" algn="ctr">
            <a:solidFill>
              <a:srgbClr val="FF0000"/>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 name="文本框 7"/>
          <p:cNvSpPr txBox="1"/>
          <p:nvPr/>
        </p:nvSpPr>
        <p:spPr>
          <a:xfrm>
            <a:off x="7115174" y="2284413"/>
            <a:ext cx="1935164" cy="400110"/>
          </a:xfrm>
          <a:prstGeom prst="rect">
            <a:avLst/>
          </a:prstGeom>
          <a:noFill/>
        </p:spPr>
        <p:txBody>
          <a:bodyPr wrap="square" rtlCol="0">
            <a:spAutoFit/>
          </a:bodyPr>
          <a:lstStyle/>
          <a:p>
            <a:r>
              <a:rPr lang="en-US" altLang="zh-CN" sz="2000" dirty="0">
                <a:latin typeface="+mj-ea"/>
                <a:ea typeface="+mj-ea"/>
              </a:rPr>
              <a:t>16=2</a:t>
            </a:r>
            <a:r>
              <a:rPr lang="en-US" altLang="zh-CN" sz="2000" baseline="30000" dirty="0">
                <a:latin typeface="+mj-ea"/>
                <a:ea typeface="+mj-ea"/>
              </a:rPr>
              <a:t>4</a:t>
            </a:r>
            <a:r>
              <a:rPr lang="zh-CN" altLang="en-US" sz="2000" dirty="0">
                <a:latin typeface="+mj-ea"/>
                <a:ea typeface="+mj-ea"/>
              </a:rPr>
              <a:t>，故</a:t>
            </a:r>
            <a:r>
              <a:rPr lang="en-US" altLang="zh-CN" sz="2000" dirty="0">
                <a:latin typeface="+mj-ea"/>
                <a:ea typeface="+mj-ea"/>
              </a:rPr>
              <a:t>4</a:t>
            </a:r>
            <a:r>
              <a:rPr lang="zh-CN" altLang="en-US" sz="2000" dirty="0">
                <a:latin typeface="+mj-ea"/>
                <a:ea typeface="+mj-ea"/>
              </a:rPr>
              <a:t>位</a:t>
            </a:r>
          </a:p>
        </p:txBody>
      </p:sp>
      <p:cxnSp>
        <p:nvCxnSpPr>
          <p:cNvPr id="34" name="直接箭头连接符 33"/>
          <p:cNvCxnSpPr/>
          <p:nvPr/>
        </p:nvCxnSpPr>
        <p:spPr bwMode="auto">
          <a:xfrm flipH="1" flipV="1">
            <a:off x="7340600" y="2111435"/>
            <a:ext cx="107951" cy="269815"/>
          </a:xfrm>
          <a:prstGeom prst="straightConnector1">
            <a:avLst/>
          </a:prstGeom>
          <a:noFill/>
          <a:ln w="19050" cap="flat" cmpd="sng" algn="ctr">
            <a:solidFill>
              <a:srgbClr val="FF0000"/>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34179"/>
                                        </p:tgtEl>
                                        <p:attrNameLst>
                                          <p:attrName>style.visibility</p:attrName>
                                        </p:attrNameLst>
                                      </p:cBhvr>
                                      <p:to>
                                        <p:strVal val="visible"/>
                                      </p:to>
                                    </p:set>
                                    <p:animEffect transition="in" filter="wipe(down)">
                                      <p:cBhvr>
                                        <p:cTn id="7" dur="500"/>
                                        <p:tgtEl>
                                          <p:spTgt spid="43417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34180"/>
                                        </p:tgtEl>
                                        <p:attrNameLst>
                                          <p:attrName>style.visibility</p:attrName>
                                        </p:attrNameLst>
                                      </p:cBhvr>
                                      <p:to>
                                        <p:strVal val="visible"/>
                                      </p:to>
                                    </p:set>
                                    <p:animEffect transition="in" filter="blinds(horizontal)">
                                      <p:cBhvr>
                                        <p:cTn id="12" dur="500"/>
                                        <p:tgtEl>
                                          <p:spTgt spid="43418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down)">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87802"/>
                                        </p:tgtEl>
                                        <p:attrNameLst>
                                          <p:attrName>style.visibility</p:attrName>
                                        </p:attrNameLst>
                                      </p:cBhvr>
                                      <p:to>
                                        <p:strVal val="visible"/>
                                      </p:to>
                                    </p:set>
                                    <p:animEffect transition="in" filter="blinds(horizontal)">
                                      <p:cBhvr>
                                        <p:cTn id="22" dur="500"/>
                                        <p:tgtEl>
                                          <p:spTgt spid="58780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87803"/>
                                        </p:tgtEl>
                                        <p:attrNameLst>
                                          <p:attrName>style.visibility</p:attrName>
                                        </p:attrNameLst>
                                      </p:cBhvr>
                                      <p:to>
                                        <p:strVal val="visible"/>
                                      </p:to>
                                    </p:set>
                                    <p:animEffect transition="in" filter="blinds(horizontal)">
                                      <p:cBhvr>
                                        <p:cTn id="27" dur="500"/>
                                        <p:tgtEl>
                                          <p:spTgt spid="587803"/>
                                        </p:tgtEl>
                                      </p:cBhvr>
                                    </p:animEffect>
                                  </p:childTnLst>
                                </p:cTn>
                              </p:par>
                            </p:childTnLst>
                          </p:cTn>
                        </p:par>
                        <p:par>
                          <p:cTn id="28" fill="hold">
                            <p:stCondLst>
                              <p:cond delay="500"/>
                            </p:stCondLst>
                            <p:childTnLst>
                              <p:par>
                                <p:cTn id="29" presetID="22" presetClass="entr" presetSubtype="4" fill="hold" grpId="0" nodeType="after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wipe(down)">
                                      <p:cBhvr>
                                        <p:cTn id="31" dur="500"/>
                                        <p:tgtEl>
                                          <p:spTgt spid="4"/>
                                        </p:tgtEl>
                                      </p:cBhvr>
                                    </p:animEffect>
                                  </p:childTnLst>
                                </p:cTn>
                              </p:par>
                            </p:childTnLst>
                          </p:cTn>
                        </p:par>
                        <p:par>
                          <p:cTn id="32" fill="hold">
                            <p:stCondLst>
                              <p:cond delay="1000"/>
                            </p:stCondLst>
                            <p:childTnLst>
                              <p:par>
                                <p:cTn id="33" presetID="22" presetClass="entr" presetSubtype="4" fill="hold" nodeType="after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wipe(down)">
                                      <p:cBhvr>
                                        <p:cTn id="35" dur="500"/>
                                        <p:tgtEl>
                                          <p:spTgt spid="6"/>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wipe(down)">
                                      <p:cBhvr>
                                        <p:cTn id="40" dur="500"/>
                                        <p:tgtEl>
                                          <p:spTgt spid="8"/>
                                        </p:tgtEl>
                                      </p:cBhvr>
                                    </p:animEffect>
                                  </p:childTnLst>
                                </p:cTn>
                              </p:par>
                            </p:childTnLst>
                          </p:cTn>
                        </p:par>
                        <p:par>
                          <p:cTn id="41" fill="hold">
                            <p:stCondLst>
                              <p:cond delay="500"/>
                            </p:stCondLst>
                            <p:childTnLst>
                              <p:par>
                                <p:cTn id="42" presetID="22" presetClass="entr" presetSubtype="4" fill="hold" nodeType="afterEffect">
                                  <p:stCondLst>
                                    <p:cond delay="0"/>
                                  </p:stCondLst>
                                  <p:childTnLst>
                                    <p:set>
                                      <p:cBhvr>
                                        <p:cTn id="43" dur="1" fill="hold">
                                          <p:stCondLst>
                                            <p:cond delay="0"/>
                                          </p:stCondLst>
                                        </p:cTn>
                                        <p:tgtEl>
                                          <p:spTgt spid="34"/>
                                        </p:tgtEl>
                                        <p:attrNameLst>
                                          <p:attrName>style.visibility</p:attrName>
                                        </p:attrNameLst>
                                      </p:cBhvr>
                                      <p:to>
                                        <p:strVal val="visible"/>
                                      </p:to>
                                    </p:set>
                                    <p:animEffect transition="in" filter="wipe(down)">
                                      <p:cBhvr>
                                        <p:cTn id="44" dur="500"/>
                                        <p:tgtEl>
                                          <p:spTgt spid="34"/>
                                        </p:tgtEl>
                                      </p:cBhvr>
                                    </p:animEffect>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grpId="0" nodeType="clickEffect">
                                  <p:stCondLst>
                                    <p:cond delay="0"/>
                                  </p:stCondLst>
                                  <p:childTnLst>
                                    <p:set>
                                      <p:cBhvr>
                                        <p:cTn id="48" dur="1" fill="hold">
                                          <p:stCondLst>
                                            <p:cond delay="0"/>
                                          </p:stCondLst>
                                        </p:cTn>
                                        <p:tgtEl>
                                          <p:spTgt spid="434181">
                                            <p:txEl>
                                              <p:pRg st="0" end="0"/>
                                            </p:txEl>
                                          </p:spTgt>
                                        </p:tgtEl>
                                        <p:attrNameLst>
                                          <p:attrName>style.visibility</p:attrName>
                                        </p:attrNameLst>
                                      </p:cBhvr>
                                      <p:to>
                                        <p:strVal val="visible"/>
                                      </p:to>
                                    </p:set>
                                    <p:animEffect transition="in" filter="blinds(horizontal)">
                                      <p:cBhvr>
                                        <p:cTn id="49" dur="500"/>
                                        <p:tgtEl>
                                          <p:spTgt spid="434181">
                                            <p:txEl>
                                              <p:pRg st="0" end="0"/>
                                            </p:txEl>
                                          </p:spTgt>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3" presetClass="entr" presetSubtype="10" fill="hold" grpId="0" nodeType="clickEffect">
                                  <p:stCondLst>
                                    <p:cond delay="0"/>
                                  </p:stCondLst>
                                  <p:childTnLst>
                                    <p:set>
                                      <p:cBhvr>
                                        <p:cTn id="53" dur="1" fill="hold">
                                          <p:stCondLst>
                                            <p:cond delay="0"/>
                                          </p:stCondLst>
                                        </p:cTn>
                                        <p:tgtEl>
                                          <p:spTgt spid="434181">
                                            <p:txEl>
                                              <p:pRg st="1" end="1"/>
                                            </p:txEl>
                                          </p:spTgt>
                                        </p:tgtEl>
                                        <p:attrNameLst>
                                          <p:attrName>style.visibility</p:attrName>
                                        </p:attrNameLst>
                                      </p:cBhvr>
                                      <p:to>
                                        <p:strVal val="visible"/>
                                      </p:to>
                                    </p:set>
                                    <p:animEffect transition="in" filter="blinds(horizontal)">
                                      <p:cBhvr>
                                        <p:cTn id="54" dur="500"/>
                                        <p:tgtEl>
                                          <p:spTgt spid="434181">
                                            <p:txEl>
                                              <p:pRg st="1" end="1"/>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3" presetClass="entr" presetSubtype="10" fill="hold" nodeType="clickEffect">
                                  <p:stCondLst>
                                    <p:cond delay="0"/>
                                  </p:stCondLst>
                                  <p:childTnLst>
                                    <p:set>
                                      <p:cBhvr>
                                        <p:cTn id="58" dur="1" fill="hold">
                                          <p:stCondLst>
                                            <p:cond delay="0"/>
                                          </p:stCondLst>
                                        </p:cTn>
                                        <p:tgtEl>
                                          <p:spTgt spid="434181">
                                            <p:txEl>
                                              <p:pRg st="2" end="2"/>
                                            </p:txEl>
                                          </p:spTgt>
                                        </p:tgtEl>
                                        <p:attrNameLst>
                                          <p:attrName>style.visibility</p:attrName>
                                        </p:attrNameLst>
                                      </p:cBhvr>
                                      <p:to>
                                        <p:strVal val="visible"/>
                                      </p:to>
                                    </p:set>
                                    <p:animEffect transition="in" filter="blinds(horizontal)">
                                      <p:cBhvr>
                                        <p:cTn id="59" dur="500"/>
                                        <p:tgtEl>
                                          <p:spTgt spid="434181">
                                            <p:txEl>
                                              <p:pRg st="2" end="2"/>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3" presetClass="entr" presetSubtype="10" fill="hold" nodeType="clickEffect">
                                  <p:stCondLst>
                                    <p:cond delay="0"/>
                                  </p:stCondLst>
                                  <p:childTnLst>
                                    <p:set>
                                      <p:cBhvr>
                                        <p:cTn id="63" dur="1" fill="hold">
                                          <p:stCondLst>
                                            <p:cond delay="0"/>
                                          </p:stCondLst>
                                        </p:cTn>
                                        <p:tgtEl>
                                          <p:spTgt spid="2"/>
                                        </p:tgtEl>
                                        <p:attrNameLst>
                                          <p:attrName>style.visibility</p:attrName>
                                        </p:attrNameLst>
                                      </p:cBhvr>
                                      <p:to>
                                        <p:strVal val="visible"/>
                                      </p:to>
                                    </p:set>
                                    <p:animEffect transition="in" filter="blinds(horizontal)">
                                      <p:cBhvr>
                                        <p:cTn id="64" dur="500"/>
                                        <p:tgtEl>
                                          <p:spTgt spid="2"/>
                                        </p:tgtEl>
                                      </p:cBhvr>
                                    </p:animEffect>
                                  </p:childTnLst>
                                </p:cTn>
                              </p:par>
                            </p:childTnLst>
                          </p:cTn>
                        </p:par>
                      </p:childTnLst>
                    </p:cTn>
                  </p:par>
                  <p:par>
                    <p:cTn id="65" fill="hold">
                      <p:stCondLst>
                        <p:cond delay="indefinite"/>
                      </p:stCondLst>
                      <p:childTnLst>
                        <p:par>
                          <p:cTn id="66" fill="hold">
                            <p:stCondLst>
                              <p:cond delay="0"/>
                            </p:stCondLst>
                            <p:childTnLst>
                              <p:par>
                                <p:cTn id="67" presetID="3" presetClass="entr" presetSubtype="10" fill="hold" grpId="0" nodeType="clickEffect">
                                  <p:stCondLst>
                                    <p:cond delay="0"/>
                                  </p:stCondLst>
                                  <p:childTnLst>
                                    <p:set>
                                      <p:cBhvr>
                                        <p:cTn id="68" dur="1" fill="hold">
                                          <p:stCondLst>
                                            <p:cond delay="0"/>
                                          </p:stCondLst>
                                        </p:cTn>
                                        <p:tgtEl>
                                          <p:spTgt spid="434199"/>
                                        </p:tgtEl>
                                        <p:attrNameLst>
                                          <p:attrName>style.visibility</p:attrName>
                                        </p:attrNameLst>
                                      </p:cBhvr>
                                      <p:to>
                                        <p:strVal val="visible"/>
                                      </p:to>
                                    </p:set>
                                    <p:animEffect transition="in" filter="blinds(horizontal)">
                                      <p:cBhvr>
                                        <p:cTn id="69" dur="500"/>
                                        <p:tgtEl>
                                          <p:spTgt spid="434199"/>
                                        </p:tgtEl>
                                      </p:cBhvr>
                                    </p:animEffect>
                                  </p:childTnLst>
                                </p:cTn>
                              </p:par>
                            </p:childTnLst>
                          </p:cTn>
                        </p:par>
                      </p:childTnLst>
                    </p:cTn>
                  </p:par>
                  <p:par>
                    <p:cTn id="70" fill="hold">
                      <p:stCondLst>
                        <p:cond delay="indefinite"/>
                      </p:stCondLst>
                      <p:childTnLst>
                        <p:par>
                          <p:cTn id="71" fill="hold">
                            <p:stCondLst>
                              <p:cond delay="0"/>
                            </p:stCondLst>
                            <p:childTnLst>
                              <p:par>
                                <p:cTn id="72" presetID="3" presetClass="entr" presetSubtype="10" fill="hold" grpId="0" nodeType="clickEffect">
                                  <p:stCondLst>
                                    <p:cond delay="0"/>
                                  </p:stCondLst>
                                  <p:childTnLst>
                                    <p:set>
                                      <p:cBhvr>
                                        <p:cTn id="73" dur="1" fill="hold">
                                          <p:stCondLst>
                                            <p:cond delay="0"/>
                                          </p:stCondLst>
                                        </p:cTn>
                                        <p:tgtEl>
                                          <p:spTgt spid="434183"/>
                                        </p:tgtEl>
                                        <p:attrNameLst>
                                          <p:attrName>style.visibility</p:attrName>
                                        </p:attrNameLst>
                                      </p:cBhvr>
                                      <p:to>
                                        <p:strVal val="visible"/>
                                      </p:to>
                                    </p:set>
                                    <p:animEffect transition="in" filter="blinds(horizontal)">
                                      <p:cBhvr>
                                        <p:cTn id="74" dur="500"/>
                                        <p:tgtEl>
                                          <p:spTgt spid="434183"/>
                                        </p:tgtEl>
                                      </p:cBhvr>
                                    </p:animEffect>
                                  </p:childTnLst>
                                </p:cTn>
                              </p:par>
                            </p:childTnLst>
                          </p:cTn>
                        </p:par>
                      </p:childTnLst>
                    </p:cTn>
                  </p:par>
                  <p:par>
                    <p:cTn id="75" fill="hold">
                      <p:stCondLst>
                        <p:cond delay="indefinite"/>
                      </p:stCondLst>
                      <p:childTnLst>
                        <p:par>
                          <p:cTn id="76" fill="hold">
                            <p:stCondLst>
                              <p:cond delay="0"/>
                            </p:stCondLst>
                            <p:childTnLst>
                              <p:par>
                                <p:cTn id="77" presetID="3" presetClass="entr" presetSubtype="10" fill="hold" grpId="0" nodeType="clickEffect">
                                  <p:stCondLst>
                                    <p:cond delay="0"/>
                                  </p:stCondLst>
                                  <p:childTnLst>
                                    <p:set>
                                      <p:cBhvr>
                                        <p:cTn id="78" dur="1" fill="hold">
                                          <p:stCondLst>
                                            <p:cond delay="0"/>
                                          </p:stCondLst>
                                        </p:cTn>
                                        <p:tgtEl>
                                          <p:spTgt spid="434196"/>
                                        </p:tgtEl>
                                        <p:attrNameLst>
                                          <p:attrName>style.visibility</p:attrName>
                                        </p:attrNameLst>
                                      </p:cBhvr>
                                      <p:to>
                                        <p:strVal val="visible"/>
                                      </p:to>
                                    </p:set>
                                    <p:animEffect transition="in" filter="blinds(horizontal)">
                                      <p:cBhvr>
                                        <p:cTn id="79" dur="500"/>
                                        <p:tgtEl>
                                          <p:spTgt spid="434196"/>
                                        </p:tgtEl>
                                      </p:cBhvr>
                                    </p:animEffect>
                                  </p:childTnLst>
                                </p:cTn>
                              </p:par>
                            </p:childTnLst>
                          </p:cTn>
                        </p:par>
                      </p:childTnLst>
                    </p:cTn>
                  </p:par>
                  <p:par>
                    <p:cTn id="80" fill="hold">
                      <p:stCondLst>
                        <p:cond delay="indefinite"/>
                      </p:stCondLst>
                      <p:childTnLst>
                        <p:par>
                          <p:cTn id="81" fill="hold">
                            <p:stCondLst>
                              <p:cond delay="0"/>
                            </p:stCondLst>
                            <p:childTnLst>
                              <p:par>
                                <p:cTn id="82" presetID="3" presetClass="entr" presetSubtype="10" fill="hold" grpId="0" nodeType="clickEffect">
                                  <p:stCondLst>
                                    <p:cond delay="0"/>
                                  </p:stCondLst>
                                  <p:childTnLst>
                                    <p:set>
                                      <p:cBhvr>
                                        <p:cTn id="83" dur="1" fill="hold">
                                          <p:stCondLst>
                                            <p:cond delay="0"/>
                                          </p:stCondLst>
                                        </p:cTn>
                                        <p:tgtEl>
                                          <p:spTgt spid="434197"/>
                                        </p:tgtEl>
                                        <p:attrNameLst>
                                          <p:attrName>style.visibility</p:attrName>
                                        </p:attrNameLst>
                                      </p:cBhvr>
                                      <p:to>
                                        <p:strVal val="visible"/>
                                      </p:to>
                                    </p:set>
                                    <p:animEffect transition="in" filter="blinds(horizontal)">
                                      <p:cBhvr>
                                        <p:cTn id="84" dur="500"/>
                                        <p:tgtEl>
                                          <p:spTgt spid="434197"/>
                                        </p:tgtEl>
                                      </p:cBhvr>
                                    </p:animEffect>
                                  </p:childTnLst>
                                </p:cTn>
                              </p:par>
                            </p:childTnLst>
                          </p:cTn>
                        </p:par>
                      </p:childTnLst>
                    </p:cTn>
                  </p:par>
                  <p:par>
                    <p:cTn id="85" fill="hold">
                      <p:stCondLst>
                        <p:cond delay="indefinite"/>
                      </p:stCondLst>
                      <p:childTnLst>
                        <p:par>
                          <p:cTn id="86" fill="hold">
                            <p:stCondLst>
                              <p:cond delay="0"/>
                            </p:stCondLst>
                            <p:childTnLst>
                              <p:par>
                                <p:cTn id="87" presetID="3" presetClass="entr" presetSubtype="10" fill="hold" grpId="0" nodeType="clickEffect">
                                  <p:stCondLst>
                                    <p:cond delay="0"/>
                                  </p:stCondLst>
                                  <p:childTnLst>
                                    <p:set>
                                      <p:cBhvr>
                                        <p:cTn id="88" dur="1" fill="hold">
                                          <p:stCondLst>
                                            <p:cond delay="0"/>
                                          </p:stCondLst>
                                        </p:cTn>
                                        <p:tgtEl>
                                          <p:spTgt spid="434201"/>
                                        </p:tgtEl>
                                        <p:attrNameLst>
                                          <p:attrName>style.visibility</p:attrName>
                                        </p:attrNameLst>
                                      </p:cBhvr>
                                      <p:to>
                                        <p:strVal val="visible"/>
                                      </p:to>
                                    </p:set>
                                    <p:animEffect transition="in" filter="blinds(horizontal)">
                                      <p:cBhvr>
                                        <p:cTn id="89" dur="500"/>
                                        <p:tgtEl>
                                          <p:spTgt spid="434201"/>
                                        </p:tgtEl>
                                      </p:cBhvr>
                                    </p:animEffect>
                                  </p:childTnLst>
                                </p:cTn>
                              </p:par>
                            </p:childTnLst>
                          </p:cTn>
                        </p:par>
                      </p:childTnLst>
                    </p:cTn>
                  </p:par>
                  <p:par>
                    <p:cTn id="90" fill="hold">
                      <p:stCondLst>
                        <p:cond delay="indefinite"/>
                      </p:stCondLst>
                      <p:childTnLst>
                        <p:par>
                          <p:cTn id="91" fill="hold">
                            <p:stCondLst>
                              <p:cond delay="0"/>
                            </p:stCondLst>
                            <p:childTnLst>
                              <p:par>
                                <p:cTn id="92" presetID="3" presetClass="entr" presetSubtype="10" fill="hold" grpId="0" nodeType="clickEffect">
                                  <p:stCondLst>
                                    <p:cond delay="0"/>
                                  </p:stCondLst>
                                  <p:childTnLst>
                                    <p:set>
                                      <p:cBhvr>
                                        <p:cTn id="93" dur="1" fill="hold">
                                          <p:stCondLst>
                                            <p:cond delay="0"/>
                                          </p:stCondLst>
                                        </p:cTn>
                                        <p:tgtEl>
                                          <p:spTgt spid="434202"/>
                                        </p:tgtEl>
                                        <p:attrNameLst>
                                          <p:attrName>style.visibility</p:attrName>
                                        </p:attrNameLst>
                                      </p:cBhvr>
                                      <p:to>
                                        <p:strVal val="visible"/>
                                      </p:to>
                                    </p:set>
                                    <p:animEffect transition="in" filter="blinds(horizontal)">
                                      <p:cBhvr>
                                        <p:cTn id="94" dur="500"/>
                                        <p:tgtEl>
                                          <p:spTgt spid="4342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4179" grpId="0"/>
      <p:bldP spid="434180" grpId="0" autoUpdateAnimBg="0"/>
      <p:bldP spid="434181" grpId="0" build="allAtOnce" autoUpdateAnimBg="0"/>
      <p:bldP spid="434183" grpId="0" autoUpdateAnimBg="0"/>
      <p:bldP spid="434196" grpId="0"/>
      <p:bldP spid="434197" grpId="0" autoUpdateAnimBg="0"/>
      <p:bldP spid="434199" grpId="0"/>
      <p:bldP spid="434201" grpId="0"/>
      <p:bldP spid="434202" grpId="0" autoUpdateAnimBg="0"/>
      <p:bldP spid="587802" grpId="0"/>
      <p:bldP spid="587803" grpId="0" animBg="1"/>
      <p:bldP spid="3" grpId="0"/>
      <p:bldP spid="4" grpId="0"/>
      <p:bldP spid="8"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E5695708-78D6-49FC-AD1D-A92B2AA36AF2}" type="slidenum">
              <a:rPr lang="zh-CN" altLang="en-US" smtClean="0"/>
              <a:pPr>
                <a:defRPr/>
              </a:pPr>
              <a:t>45</a:t>
            </a:fld>
            <a:endParaRPr lang="zh-CN" altLang="en-US"/>
          </a:p>
        </p:txBody>
      </p:sp>
      <p:sp>
        <p:nvSpPr>
          <p:cNvPr id="3" name="Rectangle 5"/>
          <p:cNvSpPr>
            <a:spLocks noChangeArrowheads="1"/>
          </p:cNvSpPr>
          <p:nvPr/>
        </p:nvSpPr>
        <p:spPr bwMode="auto">
          <a:xfrm>
            <a:off x="174625" y="1039996"/>
            <a:ext cx="8596313" cy="3551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indent="0" eaLnBrk="1" hangingPunct="1">
              <a:lnSpc>
                <a:spcPct val="105000"/>
              </a:lnSpc>
              <a:spcBef>
                <a:spcPct val="20000"/>
              </a:spcBef>
              <a:buClr>
                <a:schemeClr val="tx1"/>
              </a:buClr>
              <a:buSzPct val="80000"/>
            </a:pPr>
            <a:endParaRPr kumimoji="1" lang="zh-CN" altLang="en-US" sz="2200" b="1" dirty="0">
              <a:latin typeface="微软雅黑" panose="020B0503020204020204" pitchFamily="34" charset="-122"/>
              <a:ea typeface="微软雅黑" panose="020B0503020204020204" pitchFamily="34" charset="-122"/>
              <a:cs typeface="Arial" panose="020B0604020202020204" pitchFamily="34" charset="0"/>
            </a:endParaRPr>
          </a:p>
          <a:p>
            <a:pPr lvl="1" eaLnBrk="1" hangingPunct="1">
              <a:lnSpc>
                <a:spcPct val="105000"/>
              </a:lnSpc>
              <a:spcBef>
                <a:spcPct val="20000"/>
              </a:spcBef>
              <a:buFontTx/>
              <a:buChar char="–"/>
            </a:pPr>
            <a:r>
              <a:rPr kumimoji="1" lang="zh-CN" altLang="en-US" sz="2200" b="1" dirty="0">
                <a:solidFill>
                  <a:srgbClr val="000099"/>
                </a:solidFill>
                <a:latin typeface="微软雅黑" panose="020B0503020204020204" pitchFamily="34" charset="-122"/>
                <a:ea typeface="微软雅黑" panose="020B0503020204020204" pitchFamily="34" charset="-122"/>
                <a:cs typeface="Arial" panose="020B0604020202020204" pitchFamily="34" charset="0"/>
              </a:rPr>
              <a:t>实现简单，命中检测时间短</a:t>
            </a:r>
          </a:p>
          <a:p>
            <a:pPr lvl="1" eaLnBrk="1" hangingPunct="1">
              <a:lnSpc>
                <a:spcPct val="105000"/>
              </a:lnSpc>
              <a:spcBef>
                <a:spcPct val="20000"/>
              </a:spcBef>
              <a:buFontTx/>
              <a:buChar char="–"/>
            </a:pPr>
            <a:r>
              <a:rPr kumimoji="1" lang="zh-CN" altLang="en-US" sz="2200" b="1" dirty="0">
                <a:solidFill>
                  <a:srgbClr val="000099"/>
                </a:solidFill>
                <a:latin typeface="微软雅黑" panose="020B0503020204020204" pitchFamily="34" charset="-122"/>
                <a:ea typeface="微软雅黑" panose="020B0503020204020204" pitchFamily="34" charset="-122"/>
                <a:cs typeface="Arial" panose="020B0604020202020204" pitchFamily="34" charset="0"/>
              </a:rPr>
              <a:t>无需考虑淘汰（替换）问题</a:t>
            </a:r>
          </a:p>
          <a:p>
            <a:pPr lvl="1" eaLnBrk="1" hangingPunct="1">
              <a:lnSpc>
                <a:spcPct val="105000"/>
              </a:lnSpc>
              <a:spcBef>
                <a:spcPct val="20000"/>
              </a:spcBef>
              <a:buFontTx/>
              <a:buChar char="–"/>
            </a:pPr>
            <a:r>
              <a:rPr kumimoji="1" lang="zh-CN" altLang="en-US" sz="2200" b="1" dirty="0">
                <a:solidFill>
                  <a:srgbClr val="000099"/>
                </a:solidFill>
                <a:latin typeface="微软雅黑" panose="020B0503020204020204" pitchFamily="34" charset="-122"/>
                <a:ea typeface="微软雅黑" panose="020B0503020204020204" pitchFamily="34" charset="-122"/>
                <a:cs typeface="Arial" panose="020B0604020202020204" pitchFamily="34" charset="0"/>
              </a:rPr>
              <a:t>但不够灵活，</a:t>
            </a:r>
            <a:r>
              <a:rPr kumimoji="1" lang="en-US" altLang="zh-CN" sz="2200" b="1" dirty="0">
                <a:solidFill>
                  <a:srgbClr val="000099"/>
                </a:solidFill>
                <a:latin typeface="微软雅黑" panose="020B0503020204020204" pitchFamily="34" charset="-122"/>
                <a:ea typeface="微软雅黑" panose="020B0503020204020204" pitchFamily="34" charset="-122"/>
                <a:cs typeface="Arial" panose="020B0604020202020204" pitchFamily="34" charset="0"/>
              </a:rPr>
              <a:t>Cache</a:t>
            </a:r>
            <a:r>
              <a:rPr kumimoji="1" lang="zh-CN" altLang="en-US" sz="2200" b="1" dirty="0">
                <a:solidFill>
                  <a:srgbClr val="000099"/>
                </a:solidFill>
                <a:latin typeface="微软雅黑" panose="020B0503020204020204" pitchFamily="34" charset="-122"/>
                <a:ea typeface="微软雅黑" panose="020B0503020204020204" pitchFamily="34" charset="-122"/>
                <a:cs typeface="Arial" panose="020B0604020202020204" pitchFamily="34" charset="0"/>
              </a:rPr>
              <a:t>存储空间得不到充分利用，命中率低</a:t>
            </a:r>
            <a:endParaRPr kumimoji="1" lang="en-US" altLang="zh-CN" sz="2200" b="1" dirty="0">
              <a:solidFill>
                <a:srgbClr val="000099"/>
              </a:solidFill>
              <a:latin typeface="微软雅黑" panose="020B0503020204020204" pitchFamily="34" charset="-122"/>
              <a:ea typeface="微软雅黑" panose="020B0503020204020204" pitchFamily="34" charset="-122"/>
              <a:cs typeface="Arial" panose="020B0604020202020204" pitchFamily="34" charset="0"/>
            </a:endParaRPr>
          </a:p>
          <a:p>
            <a:pPr lvl="1" eaLnBrk="1" hangingPunct="1">
              <a:lnSpc>
                <a:spcPct val="105000"/>
              </a:lnSpc>
              <a:spcBef>
                <a:spcPct val="20000"/>
              </a:spcBef>
            </a:pPr>
            <a:r>
              <a:rPr kumimoji="1" lang="zh-CN" altLang="en-US" sz="2200" b="1" dirty="0">
                <a:solidFill>
                  <a:srgbClr val="006600"/>
                </a:solidFill>
                <a:latin typeface="微软雅黑" panose="020B0503020204020204" pitchFamily="34" charset="-122"/>
                <a:ea typeface="微软雅黑" panose="020B0503020204020204" pitchFamily="34" charset="-122"/>
                <a:cs typeface="Arial" panose="020B0604020202020204" pitchFamily="34" charset="0"/>
              </a:rPr>
              <a:t>  </a:t>
            </a:r>
            <a:r>
              <a:rPr kumimoji="1" lang="zh-CN" altLang="en-US" sz="2200" b="1" dirty="0">
                <a:solidFill>
                  <a:srgbClr val="469CDC"/>
                </a:solidFill>
                <a:latin typeface="微软雅黑" panose="020B0503020204020204" pitchFamily="34" charset="-122"/>
                <a:ea typeface="微软雅黑" panose="020B0503020204020204" pitchFamily="34" charset="-122"/>
                <a:cs typeface="Arial" panose="020B0604020202020204" pitchFamily="34" charset="0"/>
              </a:rPr>
              <a:t>例如，对于</a:t>
            </a:r>
            <a:r>
              <a:rPr kumimoji="1" lang="en-US" altLang="zh-CN" sz="2200" b="1" dirty="0">
                <a:solidFill>
                  <a:srgbClr val="469CDC"/>
                </a:solidFill>
                <a:latin typeface="微软雅黑" panose="020B0503020204020204" pitchFamily="34" charset="-122"/>
                <a:ea typeface="微软雅黑" panose="020B0503020204020204" pitchFamily="34" charset="-122"/>
                <a:cs typeface="Arial" panose="020B0604020202020204" pitchFamily="34" charset="0"/>
              </a:rPr>
              <a:t>16</a:t>
            </a:r>
            <a:r>
              <a:rPr kumimoji="1" lang="zh-CN" altLang="en-US" sz="2200" b="1" dirty="0">
                <a:solidFill>
                  <a:srgbClr val="469CDC"/>
                </a:solidFill>
                <a:latin typeface="微软雅黑" panose="020B0503020204020204" pitchFamily="34" charset="-122"/>
                <a:ea typeface="微软雅黑" panose="020B0503020204020204" pitchFamily="34" charset="-122"/>
                <a:cs typeface="Arial" panose="020B0604020202020204" pitchFamily="34" charset="0"/>
              </a:rPr>
              <a:t>行的</a:t>
            </a:r>
            <a:r>
              <a:rPr kumimoji="1" lang="en-US" altLang="zh-CN" sz="2200" b="1" dirty="0">
                <a:solidFill>
                  <a:srgbClr val="469CDC"/>
                </a:solidFill>
                <a:latin typeface="微软雅黑" panose="020B0503020204020204" pitchFamily="34" charset="-122"/>
                <a:ea typeface="微软雅黑" panose="020B0503020204020204" pitchFamily="34" charset="-122"/>
                <a:cs typeface="Arial" panose="020B0604020202020204" pitchFamily="34" charset="0"/>
              </a:rPr>
              <a:t>Cache</a:t>
            </a:r>
            <a:r>
              <a:rPr kumimoji="1" lang="zh-CN" altLang="en-US" sz="2200" b="1" dirty="0">
                <a:solidFill>
                  <a:srgbClr val="469CDC"/>
                </a:solidFill>
                <a:latin typeface="微软雅黑" panose="020B0503020204020204" pitchFamily="34" charset="-122"/>
                <a:ea typeface="微软雅黑" panose="020B0503020204020204" pitchFamily="34" charset="-122"/>
                <a:cs typeface="Arial" panose="020B0604020202020204" pitchFamily="34" charset="0"/>
              </a:rPr>
              <a:t>，若要将主存第0块与第16块同时复制到</a:t>
            </a:r>
            <a:r>
              <a:rPr kumimoji="1" lang="en-US" altLang="zh-CN" sz="2200" b="1" dirty="0">
                <a:solidFill>
                  <a:srgbClr val="469CDC"/>
                </a:solidFill>
                <a:latin typeface="微软雅黑" panose="020B0503020204020204" pitchFamily="34" charset="-122"/>
                <a:ea typeface="微软雅黑" panose="020B0503020204020204" pitchFamily="34" charset="-122"/>
                <a:cs typeface="Arial" panose="020B0604020202020204" pitchFamily="34" charset="0"/>
              </a:rPr>
              <a:t>Cache</a:t>
            </a:r>
            <a:r>
              <a:rPr kumimoji="1" lang="zh-CN" altLang="en-US" sz="2200" b="1" dirty="0">
                <a:solidFill>
                  <a:srgbClr val="469CDC"/>
                </a:solidFill>
                <a:latin typeface="微软雅黑" panose="020B0503020204020204" pitchFamily="34" charset="-122"/>
                <a:ea typeface="微软雅黑" panose="020B0503020204020204" pitchFamily="34" charset="-122"/>
                <a:cs typeface="Arial" panose="020B0604020202020204" pitchFamily="34" charset="0"/>
              </a:rPr>
              <a:t>中。</a:t>
            </a:r>
            <a:endParaRPr kumimoji="1" lang="en-US" altLang="zh-CN" sz="2200" b="1" dirty="0">
              <a:solidFill>
                <a:srgbClr val="469CDC"/>
              </a:solidFill>
              <a:latin typeface="微软雅黑" panose="020B0503020204020204" pitchFamily="34" charset="-122"/>
              <a:ea typeface="微软雅黑" panose="020B0503020204020204" pitchFamily="34" charset="-122"/>
              <a:cs typeface="Arial" panose="020B0604020202020204" pitchFamily="34" charset="0"/>
            </a:endParaRPr>
          </a:p>
          <a:p>
            <a:pPr lvl="1" eaLnBrk="1" hangingPunct="1">
              <a:lnSpc>
                <a:spcPct val="105000"/>
              </a:lnSpc>
              <a:spcBef>
                <a:spcPct val="20000"/>
              </a:spcBef>
            </a:pPr>
            <a:r>
              <a:rPr kumimoji="1" lang="en-US" altLang="zh-CN" sz="2200" b="1"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      </a:t>
            </a:r>
            <a:r>
              <a:rPr kumimoji="1" lang="zh-CN" altLang="en-US" sz="2200" b="1"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由于它们都只能复制到</a:t>
            </a:r>
            <a:r>
              <a:rPr kumimoji="1" lang="en-US" altLang="zh-CN" sz="2200" b="1"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Cache</a:t>
            </a:r>
            <a:r>
              <a:rPr kumimoji="1" lang="zh-CN" altLang="en-US" sz="2200" b="1"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第0行，即使其它行空闲，也有一个主存块不能写入</a:t>
            </a:r>
            <a:r>
              <a:rPr kumimoji="1" lang="en-US" altLang="zh-CN" sz="2200" b="1"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Cache。</a:t>
            </a:r>
            <a:r>
              <a:rPr kumimoji="1" lang="zh-CN" altLang="en-US" sz="2200" b="1"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这样就会产生频繁的 </a:t>
            </a:r>
            <a:r>
              <a:rPr kumimoji="1" lang="en-US" altLang="zh-CN" sz="2200" b="1"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Cache</a:t>
            </a:r>
            <a:r>
              <a:rPr kumimoji="1" lang="zh-CN" altLang="en-US" sz="2200" b="1"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装入。</a:t>
            </a:r>
            <a:endParaRPr kumimoji="1" lang="en-US" altLang="zh-CN" sz="2200" b="1" dirty="0">
              <a:solidFill>
                <a:srgbClr val="FF0000"/>
              </a:solidFill>
              <a:latin typeface="微软雅黑" panose="020B0503020204020204" pitchFamily="34" charset="-122"/>
              <a:ea typeface="微软雅黑" panose="020B0503020204020204" pitchFamily="34" charset="-122"/>
            </a:endParaRPr>
          </a:p>
        </p:txBody>
      </p:sp>
      <p:sp>
        <p:nvSpPr>
          <p:cNvPr id="5" name="Rectangle 2"/>
          <p:cNvSpPr txBox="1">
            <a:spLocks noChangeArrowheads="1"/>
          </p:cNvSpPr>
          <p:nvPr/>
        </p:nvSpPr>
        <p:spPr bwMode="auto">
          <a:xfrm>
            <a:off x="2444880" y="157163"/>
            <a:ext cx="4241546" cy="4797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3500" tIns="25400" rIns="63500" bIns="25400" numCol="1" anchor="t" anchorCtr="0" compatLnSpc="1">
            <a:prstTxWarp prst="textNoShape">
              <a:avLst/>
            </a:prstTxWarp>
            <a:spAutoFit/>
          </a:bodyPr>
          <a:lstStyle>
            <a:lvl1pPr algn="ctr" rtl="0" eaLnBrk="0" fontAlgn="base" hangingPunct="0">
              <a:lnSpc>
                <a:spcPct val="87000"/>
              </a:lnSpc>
              <a:spcBef>
                <a:spcPct val="0"/>
              </a:spcBef>
              <a:spcAft>
                <a:spcPct val="0"/>
              </a:spcAft>
              <a:defRPr sz="3600" b="1" kern="1200">
                <a:solidFill>
                  <a:srgbClr val="CC3300"/>
                </a:solidFill>
                <a:latin typeface="+mj-lt"/>
                <a:ea typeface="+mj-ea"/>
                <a:cs typeface="+mj-cs"/>
              </a:defRPr>
            </a:lvl1pPr>
            <a:lvl2pPr algn="ctr" rtl="0" eaLnBrk="0" fontAlgn="base" hangingPunct="0">
              <a:lnSpc>
                <a:spcPct val="87000"/>
              </a:lnSpc>
              <a:spcBef>
                <a:spcPct val="0"/>
              </a:spcBef>
              <a:spcAft>
                <a:spcPct val="0"/>
              </a:spcAft>
              <a:defRPr sz="3600" b="1">
                <a:solidFill>
                  <a:srgbClr val="CC3300"/>
                </a:solidFill>
                <a:latin typeface="Arial" panose="020B0604020202020204" pitchFamily="34" charset="0"/>
                <a:ea typeface="黑体" panose="02010609060101010101" pitchFamily="49" charset="-122"/>
              </a:defRPr>
            </a:lvl2pPr>
            <a:lvl3pPr algn="ctr" rtl="0" eaLnBrk="0" fontAlgn="base" hangingPunct="0">
              <a:lnSpc>
                <a:spcPct val="87000"/>
              </a:lnSpc>
              <a:spcBef>
                <a:spcPct val="0"/>
              </a:spcBef>
              <a:spcAft>
                <a:spcPct val="0"/>
              </a:spcAft>
              <a:defRPr sz="3600" b="1">
                <a:solidFill>
                  <a:srgbClr val="CC3300"/>
                </a:solidFill>
                <a:latin typeface="Arial" panose="020B0604020202020204" pitchFamily="34" charset="0"/>
                <a:ea typeface="黑体" panose="02010609060101010101" pitchFamily="49" charset="-122"/>
              </a:defRPr>
            </a:lvl3pPr>
            <a:lvl4pPr algn="ctr" rtl="0" eaLnBrk="0" fontAlgn="base" hangingPunct="0">
              <a:lnSpc>
                <a:spcPct val="87000"/>
              </a:lnSpc>
              <a:spcBef>
                <a:spcPct val="0"/>
              </a:spcBef>
              <a:spcAft>
                <a:spcPct val="0"/>
              </a:spcAft>
              <a:defRPr sz="3600" b="1">
                <a:solidFill>
                  <a:srgbClr val="CC3300"/>
                </a:solidFill>
                <a:latin typeface="Arial" panose="020B0604020202020204" pitchFamily="34" charset="0"/>
                <a:ea typeface="黑体" panose="02010609060101010101" pitchFamily="49" charset="-122"/>
              </a:defRPr>
            </a:lvl4pPr>
            <a:lvl5pPr algn="ctr" rtl="0" eaLnBrk="0" fontAlgn="base" hangingPunct="0">
              <a:lnSpc>
                <a:spcPct val="87000"/>
              </a:lnSpc>
              <a:spcBef>
                <a:spcPct val="0"/>
              </a:spcBef>
              <a:spcAft>
                <a:spcPct val="0"/>
              </a:spcAft>
              <a:defRPr sz="3600" b="1">
                <a:solidFill>
                  <a:srgbClr val="CC3300"/>
                </a:solidFill>
                <a:latin typeface="Arial" panose="020B0604020202020204" pitchFamily="34" charset="0"/>
                <a:ea typeface="黑体" panose="02010609060101010101" pitchFamily="49" charset="-122"/>
              </a:defRPr>
            </a:lvl5pPr>
            <a:lvl6pPr marL="457200" algn="ctr" rtl="0" eaLnBrk="0" fontAlgn="base" hangingPunct="0">
              <a:lnSpc>
                <a:spcPct val="87000"/>
              </a:lnSpc>
              <a:spcBef>
                <a:spcPct val="0"/>
              </a:spcBef>
              <a:spcAft>
                <a:spcPct val="0"/>
              </a:spcAft>
              <a:defRPr sz="3600" b="1">
                <a:solidFill>
                  <a:srgbClr val="CC3300"/>
                </a:solidFill>
                <a:latin typeface="Arial" panose="020B0604020202020204" pitchFamily="34" charset="0"/>
                <a:ea typeface="黑体" panose="02010609060101010101" pitchFamily="49" charset="-122"/>
              </a:defRPr>
            </a:lvl6pPr>
            <a:lvl7pPr marL="914400" algn="ctr" rtl="0" eaLnBrk="0" fontAlgn="base" hangingPunct="0">
              <a:lnSpc>
                <a:spcPct val="87000"/>
              </a:lnSpc>
              <a:spcBef>
                <a:spcPct val="0"/>
              </a:spcBef>
              <a:spcAft>
                <a:spcPct val="0"/>
              </a:spcAft>
              <a:defRPr sz="3600" b="1">
                <a:solidFill>
                  <a:srgbClr val="CC3300"/>
                </a:solidFill>
                <a:latin typeface="Arial" panose="020B0604020202020204" pitchFamily="34" charset="0"/>
                <a:ea typeface="黑体" panose="02010609060101010101" pitchFamily="49" charset="-122"/>
              </a:defRPr>
            </a:lvl7pPr>
            <a:lvl8pPr marL="1371600" algn="ctr" rtl="0" eaLnBrk="0" fontAlgn="base" hangingPunct="0">
              <a:lnSpc>
                <a:spcPct val="87000"/>
              </a:lnSpc>
              <a:spcBef>
                <a:spcPct val="0"/>
              </a:spcBef>
              <a:spcAft>
                <a:spcPct val="0"/>
              </a:spcAft>
              <a:defRPr sz="3600" b="1">
                <a:solidFill>
                  <a:srgbClr val="CC3300"/>
                </a:solidFill>
                <a:latin typeface="Arial" panose="020B0604020202020204" pitchFamily="34" charset="0"/>
                <a:ea typeface="黑体" panose="02010609060101010101" pitchFamily="49" charset="-122"/>
              </a:defRPr>
            </a:lvl8pPr>
            <a:lvl9pPr marL="1828800" algn="ctr" rtl="0" eaLnBrk="0" fontAlgn="base" hangingPunct="0">
              <a:lnSpc>
                <a:spcPct val="87000"/>
              </a:lnSpc>
              <a:spcBef>
                <a:spcPct val="0"/>
              </a:spcBef>
              <a:spcAft>
                <a:spcPct val="0"/>
              </a:spcAft>
              <a:defRPr sz="3600" b="1">
                <a:solidFill>
                  <a:srgbClr val="CC3300"/>
                </a:solidFill>
                <a:latin typeface="Arial" panose="020B0604020202020204" pitchFamily="34" charset="0"/>
                <a:ea typeface="黑体" panose="02010609060101010101" pitchFamily="49" charset="-122"/>
              </a:defRPr>
            </a:lvl9pPr>
          </a:lstStyle>
          <a:p>
            <a:pPr eaLnBrk="1" hangingPunct="1"/>
            <a:r>
              <a:rPr lang="zh-CN" altLang="en-US" sz="3200" dirty="0"/>
              <a:t>直接映射</a:t>
            </a:r>
            <a:r>
              <a:rPr lang="en-US" altLang="zh-CN" sz="3200" dirty="0"/>
              <a:t>Cache</a:t>
            </a:r>
            <a:r>
              <a:rPr lang="zh-CN" altLang="en-US" sz="3200" dirty="0"/>
              <a:t>的特点</a:t>
            </a:r>
            <a:endParaRPr lang="en-US" altLang="zh-CN" sz="3200" dirty="0"/>
          </a:p>
        </p:txBody>
      </p:sp>
    </p:spTree>
    <p:extLst>
      <p:ext uri="{BB962C8B-B14F-4D97-AF65-F5344CB8AC3E}">
        <p14:creationId xmlns:p14="http://schemas.microsoft.com/office/powerpoint/2010/main" val="3316232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linds(horizontal)">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3462338" y="1691393"/>
            <a:ext cx="5381625" cy="4400550"/>
          </a:xfrm>
          <a:prstGeom prst="rect">
            <a:avLst/>
          </a:prstGeom>
        </p:spPr>
      </p:pic>
      <p:sp>
        <p:nvSpPr>
          <p:cNvPr id="56323" name="Rectangle 4"/>
          <p:cNvSpPr>
            <a:spLocks noGrp="1" noChangeArrowheads="1"/>
          </p:cNvSpPr>
          <p:nvPr>
            <p:ph type="title" idx="4294967295"/>
          </p:nvPr>
        </p:nvSpPr>
        <p:spPr>
          <a:xfrm>
            <a:off x="1520792" y="250825"/>
            <a:ext cx="7523196" cy="319087"/>
          </a:xfrm>
          <a:noFill/>
        </p:spPr>
        <p:txBody>
          <a:bodyPr lIns="91440" tIns="45720" rIns="91440" bIns="45720" anchor="ctr"/>
          <a:lstStyle/>
          <a:p>
            <a:pPr eaLnBrk="1" hangingPunct="1"/>
            <a:r>
              <a:rPr lang="zh-CN" altLang="en-US" dirty="0"/>
              <a:t>       全相联映射</a:t>
            </a:r>
            <a:r>
              <a:rPr lang="en-US" altLang="zh-CN" dirty="0"/>
              <a:t>Cache</a:t>
            </a:r>
            <a:r>
              <a:rPr lang="zh-CN" altLang="en-US" dirty="0"/>
              <a:t>组织示意图</a:t>
            </a:r>
          </a:p>
        </p:txBody>
      </p:sp>
      <p:sp>
        <p:nvSpPr>
          <p:cNvPr id="437254" name="Text Box 6"/>
          <p:cNvSpPr txBox="1">
            <a:spLocks noChangeArrowheads="1"/>
          </p:cNvSpPr>
          <p:nvPr/>
        </p:nvSpPr>
        <p:spPr bwMode="auto">
          <a:xfrm>
            <a:off x="56358" y="3429000"/>
            <a:ext cx="2801938"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b="1" dirty="0">
                <a:solidFill>
                  <a:srgbClr val="0000FF"/>
                </a:solidFill>
                <a:ea typeface="黑体" panose="02010609060101010101" pitchFamily="49" charset="-122"/>
                <a:cs typeface="Arial" panose="020B0604020202020204" pitchFamily="34" charset="0"/>
              </a:rPr>
              <a:t>Cache</a:t>
            </a:r>
            <a:r>
              <a:rPr kumimoji="1" lang="zh-CN" altLang="en-US" sz="2000" b="1" dirty="0">
                <a:solidFill>
                  <a:srgbClr val="0000FF"/>
                </a:solidFill>
                <a:ea typeface="黑体" panose="02010609060101010101" pitchFamily="49" charset="-122"/>
                <a:cs typeface="Arial" panose="020B0604020202020204" pitchFamily="34" charset="0"/>
              </a:rPr>
              <a:t>标记（</a:t>
            </a:r>
            <a:r>
              <a:rPr kumimoji="1" lang="en-US" altLang="zh-CN" sz="2000" b="1" dirty="0">
                <a:solidFill>
                  <a:srgbClr val="0000FF"/>
                </a:solidFill>
                <a:ea typeface="黑体" panose="02010609060101010101" pitchFamily="49" charset="-122"/>
                <a:cs typeface="Arial" panose="020B0604020202020204" pitchFamily="34" charset="0"/>
              </a:rPr>
              <a:t>tag</a:t>
            </a:r>
            <a:r>
              <a:rPr kumimoji="1" lang="zh-CN" altLang="en-US" sz="2000" b="1" dirty="0">
                <a:solidFill>
                  <a:srgbClr val="0000FF"/>
                </a:solidFill>
                <a:ea typeface="黑体" panose="02010609060101010101" pitchFamily="49" charset="-122"/>
                <a:cs typeface="Arial" panose="020B0604020202020204" pitchFamily="34" charset="0"/>
              </a:rPr>
              <a:t>）指出对应行取自哪个主存块，在地址中位于高</a:t>
            </a:r>
            <a:r>
              <a:rPr kumimoji="1" lang="en-US" altLang="zh-CN" sz="2000" b="1" dirty="0">
                <a:solidFill>
                  <a:srgbClr val="0000FF"/>
                </a:solidFill>
                <a:ea typeface="黑体" panose="02010609060101010101" pitchFamily="49" charset="-122"/>
                <a:cs typeface="Arial" panose="020B0604020202020204" pitchFamily="34" charset="0"/>
              </a:rPr>
              <a:t>11</a:t>
            </a:r>
            <a:r>
              <a:rPr kumimoji="1" lang="zh-CN" altLang="en-US" sz="2000" b="1" dirty="0">
                <a:solidFill>
                  <a:srgbClr val="0000FF"/>
                </a:solidFill>
                <a:ea typeface="黑体" panose="02010609060101010101" pitchFamily="49" charset="-122"/>
                <a:cs typeface="Arial" panose="020B0604020202020204" pitchFamily="34" charset="0"/>
              </a:rPr>
              <a:t>位</a:t>
            </a:r>
          </a:p>
        </p:txBody>
      </p:sp>
      <p:sp>
        <p:nvSpPr>
          <p:cNvPr id="437255" name="Line 7"/>
          <p:cNvSpPr>
            <a:spLocks noChangeShapeType="1"/>
          </p:cNvSpPr>
          <p:nvPr/>
        </p:nvSpPr>
        <p:spPr bwMode="auto">
          <a:xfrm flipV="1">
            <a:off x="2185988" y="2798763"/>
            <a:ext cx="1665287" cy="630237"/>
          </a:xfrm>
          <a:prstGeom prst="line">
            <a:avLst/>
          </a:prstGeom>
          <a:noFill/>
          <a:ln w="28575">
            <a:solidFill>
              <a:srgbClr val="CC0000"/>
            </a:solidFill>
            <a:round/>
            <a:headEnd/>
            <a:tailEnd type="triangle" w="med" len="me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437256" name="Line 8"/>
          <p:cNvSpPr>
            <a:spLocks noChangeShapeType="1"/>
          </p:cNvSpPr>
          <p:nvPr/>
        </p:nvSpPr>
        <p:spPr bwMode="auto">
          <a:xfrm>
            <a:off x="2546350" y="4464050"/>
            <a:ext cx="1574800" cy="930275"/>
          </a:xfrm>
          <a:prstGeom prst="line">
            <a:avLst/>
          </a:prstGeom>
          <a:noFill/>
          <a:ln w="28575">
            <a:solidFill>
              <a:srgbClr val="CC0000"/>
            </a:solidFill>
            <a:round/>
            <a:headEnd/>
            <a:tailEnd type="triangle" w="med" len="me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437260" name="Text Box 12"/>
          <p:cNvSpPr txBox="1">
            <a:spLocks noChangeArrowheads="1"/>
          </p:cNvSpPr>
          <p:nvPr/>
        </p:nvSpPr>
        <p:spPr bwMode="auto">
          <a:xfrm>
            <a:off x="250825" y="5049838"/>
            <a:ext cx="24765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000" b="1">
                <a:solidFill>
                  <a:srgbClr val="CC0000"/>
                </a:solidFill>
                <a:ea typeface="黑体" panose="02010609060101010101" pitchFamily="49" charset="-122"/>
                <a:cs typeface="Arial" panose="020B0604020202020204" pitchFamily="34" charset="0"/>
              </a:rPr>
              <a:t>如何对</a:t>
            </a:r>
            <a:r>
              <a:rPr kumimoji="1" lang="en-US" altLang="zh-CN" sz="2000" b="1">
                <a:solidFill>
                  <a:srgbClr val="CC0000"/>
                </a:solidFill>
                <a:ea typeface="黑体" panose="02010609060101010101" pitchFamily="49" charset="-122"/>
                <a:cs typeface="Arial" panose="020B0604020202020204" pitchFamily="34" charset="0"/>
              </a:rPr>
              <a:t>01E0CH</a:t>
            </a:r>
            <a:r>
              <a:rPr kumimoji="1" lang="zh-CN" altLang="en-US" sz="2000" b="1">
                <a:solidFill>
                  <a:srgbClr val="CC0000"/>
                </a:solidFill>
                <a:ea typeface="黑体" panose="02010609060101010101" pitchFamily="49" charset="-122"/>
                <a:cs typeface="Arial" panose="020B0604020202020204" pitchFamily="34" charset="0"/>
              </a:rPr>
              <a:t>单元进行访问？</a:t>
            </a:r>
          </a:p>
        </p:txBody>
      </p:sp>
      <p:sp>
        <p:nvSpPr>
          <p:cNvPr id="437261" name="Text Box 13"/>
          <p:cNvSpPr txBox="1">
            <a:spLocks noChangeArrowheads="1"/>
          </p:cNvSpPr>
          <p:nvPr/>
        </p:nvSpPr>
        <p:spPr bwMode="auto">
          <a:xfrm>
            <a:off x="50800" y="5783263"/>
            <a:ext cx="3403600" cy="6096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b="1" dirty="0">
                <a:solidFill>
                  <a:srgbClr val="FF0000"/>
                </a:solidFill>
                <a:ea typeface="黑体" panose="02010609060101010101" pitchFamily="49" charset="-122"/>
              </a:rPr>
              <a:t>0000 0001 111</a:t>
            </a:r>
            <a:r>
              <a:rPr kumimoji="1" lang="en-US" altLang="zh-CN" sz="2000" b="1" dirty="0">
                <a:solidFill>
                  <a:srgbClr val="0000FF"/>
                </a:solidFill>
                <a:ea typeface="黑体" panose="02010609060101010101" pitchFamily="49" charset="-122"/>
              </a:rPr>
              <a:t>0 0000 1100B  </a:t>
            </a:r>
            <a:r>
              <a:rPr kumimoji="1" lang="zh-CN" altLang="en-US" sz="2000" b="1" dirty="0">
                <a:solidFill>
                  <a:srgbClr val="0000FF"/>
                </a:solidFill>
                <a:ea typeface="黑体" panose="02010609060101010101" pitchFamily="49" charset="-122"/>
              </a:rPr>
              <a:t>是第</a:t>
            </a:r>
            <a:r>
              <a:rPr kumimoji="1" lang="en-US" altLang="zh-CN" sz="2000" b="1" dirty="0">
                <a:solidFill>
                  <a:srgbClr val="0000FF"/>
                </a:solidFill>
                <a:ea typeface="黑体" panose="02010609060101010101" pitchFamily="49" charset="-122"/>
              </a:rPr>
              <a:t>15</a:t>
            </a:r>
            <a:r>
              <a:rPr kumimoji="1" lang="zh-CN" altLang="en-US" sz="2000" b="1" dirty="0">
                <a:solidFill>
                  <a:srgbClr val="0000FF"/>
                </a:solidFill>
                <a:ea typeface="黑体" panose="02010609060101010101" pitchFamily="49" charset="-122"/>
              </a:rPr>
              <a:t>块中的第</a:t>
            </a:r>
            <a:r>
              <a:rPr kumimoji="1" lang="en-US" altLang="zh-CN" sz="2000" b="1" dirty="0">
                <a:solidFill>
                  <a:srgbClr val="0000FF"/>
                </a:solidFill>
                <a:ea typeface="黑体" panose="02010609060101010101" pitchFamily="49" charset="-122"/>
              </a:rPr>
              <a:t>12</a:t>
            </a:r>
            <a:r>
              <a:rPr kumimoji="1" lang="zh-CN" altLang="en-US" sz="2000" b="1" dirty="0">
                <a:solidFill>
                  <a:srgbClr val="0000FF"/>
                </a:solidFill>
                <a:ea typeface="黑体" panose="02010609060101010101" pitchFamily="49" charset="-122"/>
              </a:rPr>
              <a:t>个单元！</a:t>
            </a:r>
          </a:p>
        </p:txBody>
      </p:sp>
      <p:sp>
        <p:nvSpPr>
          <p:cNvPr id="437262" name="Rectangle 14"/>
          <p:cNvSpPr>
            <a:spLocks noChangeArrowheads="1"/>
          </p:cNvSpPr>
          <p:nvPr/>
        </p:nvSpPr>
        <p:spPr bwMode="auto">
          <a:xfrm>
            <a:off x="7858125" y="3924300"/>
            <a:ext cx="900113" cy="360363"/>
          </a:xfrm>
          <a:prstGeom prst="rect">
            <a:avLst/>
          </a:prstGeom>
          <a:solidFill>
            <a:srgbClr val="008000">
              <a:alpha val="3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56330" name="Rectangle 17"/>
          <p:cNvSpPr>
            <a:spLocks noChangeArrowheads="1"/>
          </p:cNvSpPr>
          <p:nvPr/>
        </p:nvSpPr>
        <p:spPr bwMode="auto">
          <a:xfrm>
            <a:off x="4421187" y="722753"/>
            <a:ext cx="4722813"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lnSpc>
                <a:spcPct val="130000"/>
              </a:lnSpc>
              <a:spcBef>
                <a:spcPct val="30000"/>
              </a:spcBef>
              <a:buClr>
                <a:schemeClr val="accent1"/>
              </a:buClr>
              <a:buSzPct val="80000"/>
              <a:buFont typeface="Wingdings" panose="05000000000000000000" pitchFamily="2" charset="2"/>
              <a:buNone/>
            </a:pPr>
            <a:r>
              <a:rPr kumimoji="1" lang="zh-CN" altLang="en-US" sz="2400" b="1" dirty="0">
                <a:ea typeface="黑体" panose="02010609060101010101" pitchFamily="49" charset="-122"/>
              </a:rPr>
              <a:t>每个主存块可装到</a:t>
            </a:r>
            <a:r>
              <a:rPr kumimoji="1" lang="en-US" altLang="zh-CN" sz="2400" b="1" dirty="0">
                <a:ea typeface="黑体" panose="02010609060101010101" pitchFamily="49" charset="-122"/>
              </a:rPr>
              <a:t>Cache</a:t>
            </a:r>
            <a:r>
              <a:rPr kumimoji="1" lang="zh-CN" altLang="en-US" sz="2400" b="1" dirty="0">
                <a:ea typeface="黑体" panose="02010609060101010101" pitchFamily="49" charset="-122"/>
              </a:rPr>
              <a:t>任一行中</a:t>
            </a:r>
          </a:p>
        </p:txBody>
      </p:sp>
      <p:sp>
        <p:nvSpPr>
          <p:cNvPr id="56331" name="Rectangle 18"/>
          <p:cNvSpPr>
            <a:spLocks noChangeArrowheads="1"/>
          </p:cNvSpPr>
          <p:nvPr/>
        </p:nvSpPr>
        <p:spPr bwMode="auto">
          <a:xfrm>
            <a:off x="75408" y="219781"/>
            <a:ext cx="2025650" cy="92333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000" b="1" dirty="0">
                <a:solidFill>
                  <a:srgbClr val="0000FF"/>
                </a:solidFill>
                <a:ea typeface="黑体" panose="02010609060101010101" pitchFamily="49" charset="-122"/>
              </a:rPr>
              <a:t>假定</a:t>
            </a:r>
            <a:r>
              <a:rPr kumimoji="1" lang="zh-CN" altLang="en-US" sz="2000" b="1" dirty="0">
                <a:solidFill>
                  <a:srgbClr val="0000FF"/>
                </a:solidFill>
                <a:ea typeface="黑体" panose="02010609060101010101" pitchFamily="49" charset="-122"/>
                <a:cs typeface="Arial" panose="020B0604020202020204" pitchFamily="34" charset="0"/>
              </a:rPr>
              <a:t>数据在主存和</a:t>
            </a:r>
            <a:r>
              <a:rPr kumimoji="1" lang="en-US" altLang="zh-CN" sz="2000" b="1" dirty="0">
                <a:solidFill>
                  <a:srgbClr val="0000FF"/>
                </a:solidFill>
                <a:ea typeface="黑体" panose="02010609060101010101" pitchFamily="49" charset="-122"/>
                <a:cs typeface="Arial" panose="020B0604020202020204" pitchFamily="34" charset="0"/>
              </a:rPr>
              <a:t>Cache</a:t>
            </a:r>
            <a:r>
              <a:rPr kumimoji="1" lang="zh-CN" altLang="en-US" sz="2000" b="1" dirty="0">
                <a:solidFill>
                  <a:srgbClr val="0000FF"/>
                </a:solidFill>
                <a:ea typeface="黑体" panose="02010609060101010101" pitchFamily="49" charset="-122"/>
                <a:cs typeface="Arial" panose="020B0604020202020204" pitchFamily="34" charset="0"/>
              </a:rPr>
              <a:t>间的传送单位为512</a:t>
            </a:r>
            <a:r>
              <a:rPr kumimoji="1" lang="en-US" altLang="zh-CN" sz="2000" b="1" dirty="0">
                <a:solidFill>
                  <a:srgbClr val="0000FF"/>
                </a:solidFill>
                <a:ea typeface="黑体" panose="02010609060101010101" pitchFamily="49" charset="-122"/>
                <a:cs typeface="Arial" panose="020B0604020202020204" pitchFamily="34" charset="0"/>
              </a:rPr>
              <a:t>B</a:t>
            </a:r>
            <a:r>
              <a:rPr kumimoji="1" lang="zh-CN" altLang="en-US" sz="2000" b="1" dirty="0">
                <a:solidFill>
                  <a:srgbClr val="0000FF"/>
                </a:solidFill>
                <a:ea typeface="黑体" panose="02010609060101010101" pitchFamily="49" charset="-122"/>
                <a:cs typeface="Arial" panose="020B0604020202020204" pitchFamily="34" charset="0"/>
              </a:rPr>
              <a:t>。</a:t>
            </a:r>
          </a:p>
        </p:txBody>
      </p:sp>
      <p:sp>
        <p:nvSpPr>
          <p:cNvPr id="437267" name="Rectangle 19"/>
          <p:cNvSpPr>
            <a:spLocks noChangeArrowheads="1"/>
          </p:cNvSpPr>
          <p:nvPr/>
        </p:nvSpPr>
        <p:spPr bwMode="auto">
          <a:xfrm>
            <a:off x="2997199" y="3429000"/>
            <a:ext cx="177006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1800" b="1" dirty="0">
                <a:solidFill>
                  <a:srgbClr val="FF0000"/>
                </a:solidFill>
                <a:ea typeface="黑体" panose="02010609060101010101" pitchFamily="49" charset="-122"/>
              </a:rPr>
              <a:t>0000 0001 111</a:t>
            </a:r>
            <a:r>
              <a:rPr kumimoji="1" lang="zh-CN" altLang="en-US" sz="1800" b="1" dirty="0">
                <a:solidFill>
                  <a:srgbClr val="FF0000"/>
                </a:solidFill>
                <a:ea typeface="黑体" panose="02010609060101010101" pitchFamily="49" charset="-122"/>
              </a:rPr>
              <a:t>？</a:t>
            </a:r>
          </a:p>
        </p:txBody>
      </p:sp>
      <p:sp>
        <p:nvSpPr>
          <p:cNvPr id="437269" name="Text Box 21"/>
          <p:cNvSpPr txBox="1">
            <a:spLocks noChangeArrowheads="1"/>
          </p:cNvSpPr>
          <p:nvPr/>
        </p:nvSpPr>
        <p:spPr bwMode="auto">
          <a:xfrm>
            <a:off x="2417367" y="1205706"/>
            <a:ext cx="1485900" cy="6096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000" b="1" dirty="0">
                <a:solidFill>
                  <a:srgbClr val="FF0000"/>
                </a:solidFill>
                <a:ea typeface="黑体" panose="02010609060101010101" pitchFamily="49" charset="-122"/>
                <a:cs typeface="Arial" panose="020B0604020202020204" pitchFamily="34" charset="0"/>
              </a:rPr>
              <a:t>如何实现按内容访问？</a:t>
            </a:r>
          </a:p>
        </p:txBody>
      </p:sp>
      <p:sp>
        <p:nvSpPr>
          <p:cNvPr id="437270" name="Text Box 22"/>
          <p:cNvSpPr txBox="1">
            <a:spLocks noChangeArrowheads="1"/>
          </p:cNvSpPr>
          <p:nvPr/>
        </p:nvSpPr>
        <p:spPr bwMode="auto">
          <a:xfrm>
            <a:off x="2546350" y="1859260"/>
            <a:ext cx="1485900" cy="304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000" b="1" dirty="0">
                <a:ea typeface="黑体" panose="02010609060101010101" pitchFamily="49" charset="-122"/>
                <a:cs typeface="Arial" panose="020B0604020202020204" pitchFamily="34" charset="0"/>
              </a:rPr>
              <a:t>直接比较！</a:t>
            </a:r>
          </a:p>
        </p:txBody>
      </p:sp>
      <p:sp>
        <p:nvSpPr>
          <p:cNvPr id="16" name="Text Box 13"/>
          <p:cNvSpPr txBox="1">
            <a:spLocks noChangeArrowheads="1"/>
          </p:cNvSpPr>
          <p:nvPr/>
        </p:nvSpPr>
        <p:spPr bwMode="auto">
          <a:xfrm>
            <a:off x="4032250" y="6196013"/>
            <a:ext cx="4095750" cy="6096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kumimoji="1" lang="zh-CN" altLang="en-US" sz="2000" b="1" dirty="0">
                <a:solidFill>
                  <a:srgbClr val="FF0000"/>
                </a:solidFill>
                <a:ea typeface="黑体" panose="02010609060101010101" pitchFamily="49" charset="-122"/>
              </a:rPr>
              <a:t>为何地址中没有</a:t>
            </a:r>
            <a:r>
              <a:rPr kumimoji="1" lang="en-US" altLang="zh-CN" sz="2000" b="1" dirty="0">
                <a:solidFill>
                  <a:srgbClr val="FF0000"/>
                </a:solidFill>
                <a:ea typeface="黑体" panose="02010609060101010101" pitchFamily="49" charset="-122"/>
              </a:rPr>
              <a:t>cache</a:t>
            </a:r>
            <a:r>
              <a:rPr kumimoji="1" lang="zh-CN" altLang="en-US" sz="2000" b="1" dirty="0">
                <a:solidFill>
                  <a:srgbClr val="FF0000"/>
                </a:solidFill>
                <a:ea typeface="黑体" panose="02010609060101010101" pitchFamily="49" charset="-122"/>
              </a:rPr>
              <a:t>索引字段？</a:t>
            </a:r>
            <a:endParaRPr kumimoji="1" lang="en-US" altLang="zh-CN" sz="2000" b="1" dirty="0">
              <a:solidFill>
                <a:srgbClr val="FF0000"/>
              </a:solidFill>
              <a:ea typeface="黑体" panose="02010609060101010101" pitchFamily="49" charset="-122"/>
            </a:endParaRPr>
          </a:p>
          <a:p>
            <a:pPr eaLnBrk="1" hangingPunct="1"/>
            <a:r>
              <a:rPr kumimoji="1" lang="zh-CN" altLang="en-US" sz="2000" b="1" dirty="0">
                <a:solidFill>
                  <a:srgbClr val="0000FF"/>
                </a:solidFill>
                <a:ea typeface="黑体" panose="02010609060101010101" pitchFamily="49" charset="-122"/>
              </a:rPr>
              <a:t>因为可映射到任意一个</a:t>
            </a:r>
            <a:r>
              <a:rPr kumimoji="1" lang="en-US" altLang="zh-CN" sz="2000" b="1" dirty="0">
                <a:solidFill>
                  <a:srgbClr val="0000FF"/>
                </a:solidFill>
                <a:ea typeface="黑体" panose="02010609060101010101" pitchFamily="49" charset="-122"/>
              </a:rPr>
              <a:t>cache</a:t>
            </a:r>
            <a:r>
              <a:rPr kumimoji="1" lang="zh-CN" altLang="en-US" sz="2000" b="1" dirty="0">
                <a:solidFill>
                  <a:srgbClr val="0000FF"/>
                </a:solidFill>
                <a:ea typeface="黑体" panose="02010609060101010101" pitchFamily="49" charset="-122"/>
              </a:rPr>
              <a:t>行中！</a:t>
            </a:r>
          </a:p>
        </p:txBody>
      </p:sp>
      <p:sp>
        <p:nvSpPr>
          <p:cNvPr id="56337" name="灯片编号占位符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0AB037E7-E9C5-4F26-94DF-31AFD729F5C6}" type="slidenum">
              <a:rPr lang="zh-CN" altLang="en-US" sz="1200" smtClean="0">
                <a:solidFill>
                  <a:srgbClr val="898989"/>
                </a:solidFill>
              </a:rPr>
              <a:pPr/>
              <a:t>46</a:t>
            </a:fld>
            <a:endParaRPr lang="zh-CN" altLang="en-US" sz="1200">
              <a:solidFill>
                <a:srgbClr val="898989"/>
              </a:solidFill>
            </a:endParaRPr>
          </a:p>
        </p:txBody>
      </p:sp>
      <p:sp>
        <p:nvSpPr>
          <p:cNvPr id="18" name="Rectangle 4"/>
          <p:cNvSpPr>
            <a:spLocks noChangeArrowheads="1"/>
          </p:cNvSpPr>
          <p:nvPr/>
        </p:nvSpPr>
        <p:spPr bwMode="auto">
          <a:xfrm>
            <a:off x="46833" y="1299281"/>
            <a:ext cx="2324892" cy="20005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b="1" dirty="0">
                <a:solidFill>
                  <a:srgbClr val="0000FF"/>
                </a:solidFill>
                <a:latin typeface="微软雅黑" panose="020B0503020204020204" pitchFamily="34" charset="-122"/>
                <a:ea typeface="微软雅黑" panose="020B0503020204020204" pitchFamily="34" charset="-122"/>
                <a:cs typeface="Arial" panose="020B0604020202020204" pitchFamily="34" charset="0"/>
              </a:rPr>
              <a:t>Cache</a:t>
            </a:r>
            <a:r>
              <a:rPr kumimoji="1" lang="zh-CN" altLang="en-US" sz="2000" b="1" dirty="0">
                <a:solidFill>
                  <a:srgbClr val="0000FF"/>
                </a:solidFill>
                <a:latin typeface="微软雅黑" panose="020B0503020204020204" pitchFamily="34" charset="-122"/>
                <a:ea typeface="微软雅黑" panose="020B0503020204020204" pitchFamily="34" charset="-122"/>
                <a:cs typeface="Arial" panose="020B0604020202020204" pitchFamily="34" charset="0"/>
              </a:rPr>
              <a:t>大小</a:t>
            </a:r>
            <a:r>
              <a:rPr kumimoji="1" lang="en-US" altLang="zh-CN" sz="2000" b="1" dirty="0">
                <a:solidFill>
                  <a:srgbClr val="0000FF"/>
                </a:solidFill>
                <a:latin typeface="微软雅黑" panose="020B0503020204020204" pitchFamily="34" charset="-122"/>
                <a:ea typeface="微软雅黑" panose="020B0503020204020204" pitchFamily="34" charset="-122"/>
                <a:cs typeface="Arial" panose="020B0604020202020204" pitchFamily="34" charset="0"/>
              </a:rPr>
              <a:t>:8KB</a:t>
            </a:r>
            <a:br>
              <a:rPr kumimoji="1" lang="en-US" altLang="zh-CN" sz="2000" b="1" dirty="0">
                <a:solidFill>
                  <a:srgbClr val="0000FF"/>
                </a:solidFill>
                <a:latin typeface="微软雅黑" panose="020B0503020204020204" pitchFamily="34" charset="-122"/>
                <a:ea typeface="微软雅黑" panose="020B0503020204020204" pitchFamily="34" charset="-122"/>
                <a:cs typeface="Arial" panose="020B0604020202020204" pitchFamily="34" charset="0"/>
              </a:rPr>
            </a:br>
            <a:r>
              <a:rPr kumimoji="1" lang="zh-CN" altLang="en-US" sz="2000" b="1" dirty="0">
                <a:solidFill>
                  <a:srgbClr val="0000FF"/>
                </a:solidFill>
                <a:latin typeface="微软雅黑" panose="020B0503020204020204" pitchFamily="34" charset="-122"/>
                <a:ea typeface="微软雅黑" panose="020B0503020204020204" pitchFamily="34" charset="-122"/>
                <a:cs typeface="Arial" panose="020B0604020202020204" pitchFamily="34" charset="0"/>
              </a:rPr>
              <a:t>行数：</a:t>
            </a:r>
            <a:r>
              <a:rPr kumimoji="1" lang="en-US" altLang="zh-CN" sz="2000" b="1" dirty="0">
                <a:solidFill>
                  <a:srgbClr val="0000FF"/>
                </a:solidFill>
                <a:latin typeface="微软雅黑" panose="020B0503020204020204" pitchFamily="34" charset="-122"/>
                <a:ea typeface="微软雅黑" panose="020B0503020204020204" pitchFamily="34" charset="-122"/>
                <a:cs typeface="Arial" panose="020B0604020202020204" pitchFamily="34" charset="0"/>
              </a:rPr>
              <a:t>8KB/512B=16</a:t>
            </a:r>
            <a:endParaRPr kumimoji="1" lang="zh-CN" altLang="en-US" sz="2000" b="1" dirty="0">
              <a:solidFill>
                <a:srgbClr val="0000FF"/>
              </a:solidFill>
              <a:latin typeface="微软雅黑" panose="020B0503020204020204" pitchFamily="34" charset="-122"/>
              <a:ea typeface="微软雅黑" panose="020B0503020204020204" pitchFamily="34" charset="-122"/>
              <a:cs typeface="Arial" panose="020B0604020202020204" pitchFamily="34" charset="0"/>
            </a:endParaRPr>
          </a:p>
          <a:p>
            <a:pPr eaLnBrk="1" hangingPunct="1">
              <a:spcBef>
                <a:spcPct val="50000"/>
              </a:spcBef>
            </a:pPr>
            <a:r>
              <a:rPr kumimoji="1" lang="zh-CN" altLang="en-US" sz="2000" b="1" dirty="0">
                <a:solidFill>
                  <a:srgbClr val="0000FF"/>
                </a:solidFill>
                <a:latin typeface="微软雅黑" panose="020B0503020204020204" pitchFamily="34" charset="-122"/>
                <a:ea typeface="微软雅黑" panose="020B0503020204020204" pitchFamily="34" charset="-122"/>
                <a:cs typeface="Arial" panose="020B0604020202020204" pitchFamily="34" charset="0"/>
              </a:rPr>
              <a:t> 主存大小</a:t>
            </a:r>
            <a:r>
              <a:rPr kumimoji="1" lang="en-US" altLang="zh-CN" sz="2000" b="1" dirty="0">
                <a:solidFill>
                  <a:srgbClr val="0000FF"/>
                </a:solidFill>
                <a:latin typeface="微软雅黑" panose="020B0503020204020204" pitchFamily="34" charset="-122"/>
                <a:ea typeface="微软雅黑" panose="020B0503020204020204" pitchFamily="34" charset="-122"/>
                <a:cs typeface="Arial" panose="020B0604020202020204" pitchFamily="34" charset="0"/>
              </a:rPr>
              <a:t>:1MB</a:t>
            </a:r>
            <a:br>
              <a:rPr kumimoji="1" lang="en-US" altLang="zh-CN" sz="2000" b="1" dirty="0">
                <a:solidFill>
                  <a:srgbClr val="0000FF"/>
                </a:solidFill>
                <a:latin typeface="微软雅黑" panose="020B0503020204020204" pitchFamily="34" charset="-122"/>
                <a:ea typeface="微软雅黑" panose="020B0503020204020204" pitchFamily="34" charset="-122"/>
                <a:cs typeface="Arial" panose="020B0604020202020204" pitchFamily="34" charset="0"/>
              </a:rPr>
            </a:br>
            <a:r>
              <a:rPr kumimoji="1" lang="zh-CN" altLang="en-US" sz="2000" b="1" dirty="0">
                <a:solidFill>
                  <a:srgbClr val="0000FF"/>
                </a:solidFill>
                <a:latin typeface="微软雅黑" panose="020B0503020204020204" pitchFamily="34" charset="-122"/>
                <a:ea typeface="微软雅黑" panose="020B0503020204020204" pitchFamily="34" charset="-122"/>
                <a:cs typeface="Arial" panose="020B0604020202020204" pitchFamily="34" charset="0"/>
              </a:rPr>
              <a:t>2</a:t>
            </a:r>
            <a:r>
              <a:rPr kumimoji="1" lang="zh-CN" altLang="en-US" sz="2000" b="1" baseline="30000" dirty="0">
                <a:solidFill>
                  <a:srgbClr val="0000FF"/>
                </a:solidFill>
                <a:latin typeface="微软雅黑" panose="020B0503020204020204" pitchFamily="34" charset="-122"/>
                <a:ea typeface="微软雅黑" panose="020B0503020204020204" pitchFamily="34" charset="-122"/>
                <a:cs typeface="Arial" panose="020B0604020202020204" pitchFamily="34" charset="0"/>
              </a:rPr>
              <a:t>20</a:t>
            </a:r>
            <a:r>
              <a:rPr kumimoji="1" lang="en-US" altLang="zh-CN" sz="2000" b="1" dirty="0">
                <a:solidFill>
                  <a:srgbClr val="0000FF"/>
                </a:solidFill>
                <a:latin typeface="微软雅黑" panose="020B0503020204020204" pitchFamily="34" charset="-122"/>
                <a:ea typeface="微软雅黑" panose="020B0503020204020204" pitchFamily="34" charset="-122"/>
                <a:cs typeface="Arial" panose="020B0604020202020204" pitchFamily="34" charset="0"/>
              </a:rPr>
              <a:t>B=1024KB</a:t>
            </a:r>
            <a:br>
              <a:rPr kumimoji="1" lang="en-US" altLang="zh-CN" sz="2000" b="1" dirty="0">
                <a:solidFill>
                  <a:srgbClr val="0000FF"/>
                </a:solidFill>
                <a:latin typeface="微软雅黑" panose="020B0503020204020204" pitchFamily="34" charset="-122"/>
                <a:ea typeface="微软雅黑" panose="020B0503020204020204" pitchFamily="34" charset="-122"/>
                <a:cs typeface="Arial" panose="020B0604020202020204" pitchFamily="34" charset="0"/>
              </a:rPr>
            </a:br>
            <a:r>
              <a:rPr kumimoji="1" lang="zh-CN" altLang="en-US" sz="2000" b="1" dirty="0">
                <a:solidFill>
                  <a:srgbClr val="0000FF"/>
                </a:solidFill>
                <a:latin typeface="微软雅黑" panose="020B0503020204020204" pitchFamily="34" charset="-122"/>
                <a:ea typeface="微软雅黑" panose="020B0503020204020204" pitchFamily="34" charset="-122"/>
                <a:cs typeface="Arial" panose="020B0604020202020204" pitchFamily="34" charset="0"/>
              </a:rPr>
              <a:t>=2048块</a:t>
            </a:r>
            <a:r>
              <a:rPr kumimoji="1" lang="en-US" altLang="zh-CN" sz="2000" b="1" dirty="0">
                <a:solidFill>
                  <a:srgbClr val="0000FF"/>
                </a:solidFill>
                <a:latin typeface="微软雅黑" panose="020B0503020204020204" pitchFamily="34" charset="-122"/>
                <a:ea typeface="微软雅黑" panose="020B0503020204020204" pitchFamily="34" charset="-122"/>
                <a:cs typeface="Arial" panose="020B0604020202020204" pitchFamily="34" charset="0"/>
              </a:rPr>
              <a:t>x512B</a:t>
            </a:r>
            <a:r>
              <a:rPr kumimoji="1" lang="zh-CN" altLang="en-US" sz="2000" b="1" dirty="0">
                <a:solidFill>
                  <a:srgbClr val="0000FF"/>
                </a:solidFill>
                <a:latin typeface="微软雅黑" panose="020B0503020204020204" pitchFamily="34" charset="-122"/>
                <a:ea typeface="微软雅黑" panose="020B0503020204020204" pitchFamily="34" charset="-122"/>
                <a:cs typeface="Arial" panose="020B0604020202020204" pitchFamily="34" charset="0"/>
              </a:rPr>
              <a:t>/块</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6330"/>
                                        </p:tgtEl>
                                        <p:attrNameLst>
                                          <p:attrName>style.visibility</p:attrName>
                                        </p:attrNameLst>
                                      </p:cBhvr>
                                      <p:to>
                                        <p:strVal val="visible"/>
                                      </p:to>
                                    </p:set>
                                    <p:animEffect transition="in" filter="wipe(down)">
                                      <p:cBhvr>
                                        <p:cTn id="7" dur="500"/>
                                        <p:tgtEl>
                                          <p:spTgt spid="5633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56331">
                                            <p:txEl>
                                              <p:pRg st="0" end="0"/>
                                            </p:txEl>
                                          </p:spTgt>
                                        </p:tgtEl>
                                        <p:attrNameLst>
                                          <p:attrName>style.visibility</p:attrName>
                                        </p:attrNameLst>
                                      </p:cBhvr>
                                      <p:to>
                                        <p:strVal val="visible"/>
                                      </p:to>
                                    </p:set>
                                    <p:animEffect transition="in" filter="wipe(down)">
                                      <p:cBhvr>
                                        <p:cTn id="17" dur="500"/>
                                        <p:tgtEl>
                                          <p:spTgt spid="56331">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8">
                                            <p:txEl>
                                              <p:pRg st="0" end="0"/>
                                            </p:txEl>
                                          </p:spTgt>
                                        </p:tgtEl>
                                        <p:attrNameLst>
                                          <p:attrName>style.visibility</p:attrName>
                                        </p:attrNameLst>
                                      </p:cBhvr>
                                      <p:to>
                                        <p:strVal val="visible"/>
                                      </p:to>
                                    </p:set>
                                    <p:animEffect transition="in" filter="wipe(down)">
                                      <p:cBhvr>
                                        <p:cTn id="22" dur="500"/>
                                        <p:tgtEl>
                                          <p:spTgt spid="18">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8">
                                            <p:txEl>
                                              <p:pRg st="1" end="1"/>
                                            </p:txEl>
                                          </p:spTgt>
                                        </p:tgtEl>
                                        <p:attrNameLst>
                                          <p:attrName>style.visibility</p:attrName>
                                        </p:attrNameLst>
                                      </p:cBhvr>
                                      <p:to>
                                        <p:strVal val="visible"/>
                                      </p:to>
                                    </p:set>
                                    <p:animEffect transition="in" filter="wipe(down)">
                                      <p:cBhvr>
                                        <p:cTn id="27" dur="500"/>
                                        <p:tgtEl>
                                          <p:spTgt spid="18">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37254">
                                            <p:txEl>
                                              <p:pRg st="0" end="0"/>
                                            </p:txEl>
                                          </p:spTgt>
                                        </p:tgtEl>
                                        <p:attrNameLst>
                                          <p:attrName>style.visibility</p:attrName>
                                        </p:attrNameLst>
                                      </p:cBhvr>
                                      <p:to>
                                        <p:strVal val="visible"/>
                                      </p:to>
                                    </p:set>
                                    <p:animEffect transition="in" filter="blinds(horizontal)">
                                      <p:cBhvr>
                                        <p:cTn id="32" dur="500"/>
                                        <p:tgtEl>
                                          <p:spTgt spid="437254">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437255"/>
                                        </p:tgtEl>
                                        <p:attrNameLst>
                                          <p:attrName>style.visibility</p:attrName>
                                        </p:attrNameLst>
                                      </p:cBhvr>
                                      <p:to>
                                        <p:strVal val="visible"/>
                                      </p:to>
                                    </p:set>
                                    <p:animEffect transition="in" filter="blinds(horizontal)">
                                      <p:cBhvr>
                                        <p:cTn id="37" dur="500"/>
                                        <p:tgtEl>
                                          <p:spTgt spid="437255"/>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437256"/>
                                        </p:tgtEl>
                                        <p:attrNameLst>
                                          <p:attrName>style.visibility</p:attrName>
                                        </p:attrNameLst>
                                      </p:cBhvr>
                                      <p:to>
                                        <p:strVal val="visible"/>
                                      </p:to>
                                    </p:set>
                                    <p:animEffect transition="in" filter="blinds(horizontal)">
                                      <p:cBhvr>
                                        <p:cTn id="42" dur="500"/>
                                        <p:tgtEl>
                                          <p:spTgt spid="437256"/>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437260"/>
                                        </p:tgtEl>
                                        <p:attrNameLst>
                                          <p:attrName>style.visibility</p:attrName>
                                        </p:attrNameLst>
                                      </p:cBhvr>
                                      <p:to>
                                        <p:strVal val="visible"/>
                                      </p:to>
                                    </p:set>
                                    <p:animEffect transition="in" filter="blinds(horizontal)">
                                      <p:cBhvr>
                                        <p:cTn id="47" dur="500"/>
                                        <p:tgtEl>
                                          <p:spTgt spid="437260"/>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437261"/>
                                        </p:tgtEl>
                                        <p:attrNameLst>
                                          <p:attrName>style.visibility</p:attrName>
                                        </p:attrNameLst>
                                      </p:cBhvr>
                                      <p:to>
                                        <p:strVal val="visible"/>
                                      </p:to>
                                    </p:set>
                                    <p:animEffect transition="in" filter="blinds(horizontal)">
                                      <p:cBhvr>
                                        <p:cTn id="52" dur="500"/>
                                        <p:tgtEl>
                                          <p:spTgt spid="437261"/>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437262"/>
                                        </p:tgtEl>
                                        <p:attrNameLst>
                                          <p:attrName>style.visibility</p:attrName>
                                        </p:attrNameLst>
                                      </p:cBhvr>
                                      <p:to>
                                        <p:strVal val="visible"/>
                                      </p:to>
                                    </p:set>
                                    <p:animEffect transition="in" filter="blinds(horizontal)">
                                      <p:cBhvr>
                                        <p:cTn id="57" dur="500"/>
                                        <p:tgtEl>
                                          <p:spTgt spid="437262"/>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437267"/>
                                        </p:tgtEl>
                                        <p:attrNameLst>
                                          <p:attrName>style.visibility</p:attrName>
                                        </p:attrNameLst>
                                      </p:cBhvr>
                                      <p:to>
                                        <p:strVal val="visible"/>
                                      </p:to>
                                    </p:set>
                                    <p:animEffect transition="in" filter="blinds(horizontal)">
                                      <p:cBhvr>
                                        <p:cTn id="62" dur="500"/>
                                        <p:tgtEl>
                                          <p:spTgt spid="437267"/>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437269"/>
                                        </p:tgtEl>
                                        <p:attrNameLst>
                                          <p:attrName>style.visibility</p:attrName>
                                        </p:attrNameLst>
                                      </p:cBhvr>
                                      <p:to>
                                        <p:strVal val="visible"/>
                                      </p:to>
                                    </p:set>
                                    <p:animEffect transition="in" filter="blinds(horizontal)">
                                      <p:cBhvr>
                                        <p:cTn id="67" dur="500"/>
                                        <p:tgtEl>
                                          <p:spTgt spid="437269"/>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437270"/>
                                        </p:tgtEl>
                                        <p:attrNameLst>
                                          <p:attrName>style.visibility</p:attrName>
                                        </p:attrNameLst>
                                      </p:cBhvr>
                                      <p:to>
                                        <p:strVal val="visible"/>
                                      </p:to>
                                    </p:set>
                                    <p:animEffect transition="in" filter="blinds(horizontal)">
                                      <p:cBhvr>
                                        <p:cTn id="72" dur="500"/>
                                        <p:tgtEl>
                                          <p:spTgt spid="437270"/>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nodeType="clickEffect">
                                  <p:stCondLst>
                                    <p:cond delay="0"/>
                                  </p:stCondLst>
                                  <p:childTnLst>
                                    <p:set>
                                      <p:cBhvr>
                                        <p:cTn id="76" dur="1" fill="hold">
                                          <p:stCondLst>
                                            <p:cond delay="0"/>
                                          </p:stCondLst>
                                        </p:cTn>
                                        <p:tgtEl>
                                          <p:spTgt spid="16">
                                            <p:txEl>
                                              <p:pRg st="0" end="0"/>
                                            </p:txEl>
                                          </p:spTgt>
                                        </p:tgtEl>
                                        <p:attrNameLst>
                                          <p:attrName>style.visibility</p:attrName>
                                        </p:attrNameLst>
                                      </p:cBhvr>
                                      <p:to>
                                        <p:strVal val="visible"/>
                                      </p:to>
                                    </p:set>
                                    <p:animEffect transition="in" filter="blinds(horizontal)">
                                      <p:cBhvr>
                                        <p:cTn id="77" dur="500"/>
                                        <p:tgtEl>
                                          <p:spTgt spid="16">
                                            <p:txEl>
                                              <p:pRg st="0" end="0"/>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nodeType="clickEffect">
                                  <p:stCondLst>
                                    <p:cond delay="0"/>
                                  </p:stCondLst>
                                  <p:childTnLst>
                                    <p:set>
                                      <p:cBhvr>
                                        <p:cTn id="81" dur="1" fill="hold">
                                          <p:stCondLst>
                                            <p:cond delay="0"/>
                                          </p:stCondLst>
                                        </p:cTn>
                                        <p:tgtEl>
                                          <p:spTgt spid="16">
                                            <p:txEl>
                                              <p:pRg st="1" end="1"/>
                                            </p:txEl>
                                          </p:spTgt>
                                        </p:tgtEl>
                                        <p:attrNameLst>
                                          <p:attrName>style.visibility</p:attrName>
                                        </p:attrNameLst>
                                      </p:cBhvr>
                                      <p:to>
                                        <p:strVal val="visible"/>
                                      </p:to>
                                    </p:set>
                                    <p:animEffect transition="in" filter="blinds(horizontal)">
                                      <p:cBhvr>
                                        <p:cTn id="82" dur="500"/>
                                        <p:tgtEl>
                                          <p:spTgt spid="1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7255" grpId="0" animBg="1"/>
      <p:bldP spid="437256" grpId="0" animBg="1"/>
      <p:bldP spid="437260" grpId="0"/>
      <p:bldP spid="437261" grpId="0" animBg="1"/>
      <p:bldP spid="437262" grpId="0" animBg="1"/>
      <p:bldP spid="56330" grpId="0"/>
      <p:bldP spid="437267" grpId="0"/>
      <p:bldP spid="437269" grpId="0" animBg="1"/>
      <p:bldP spid="437270"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idx="4294967295"/>
          </p:nvPr>
        </p:nvSpPr>
        <p:spPr/>
        <p:txBody>
          <a:bodyPr lIns="91440" tIns="45720" rIns="91440" bIns="45720" anchor="ctr"/>
          <a:lstStyle/>
          <a:p>
            <a:pPr eaLnBrk="1" hangingPunct="1"/>
            <a:r>
              <a:rPr lang="zh-CN" altLang="en-US" sz="3200" dirty="0"/>
              <a:t>全相联映射举例</a:t>
            </a:r>
          </a:p>
        </p:txBody>
      </p:sp>
      <p:sp>
        <p:nvSpPr>
          <p:cNvPr id="58371" name="Rectangle 3"/>
          <p:cNvSpPr>
            <a:spLocks noGrp="1" noChangeArrowheads="1"/>
          </p:cNvSpPr>
          <p:nvPr>
            <p:ph type="body" idx="4294967295"/>
          </p:nvPr>
        </p:nvSpPr>
        <p:spPr>
          <a:xfrm>
            <a:off x="236538" y="908058"/>
            <a:ext cx="8907462" cy="1774845"/>
          </a:xfrm>
          <a:noFill/>
        </p:spPr>
        <p:txBody>
          <a:bodyPr/>
          <a:lstStyle/>
          <a:p>
            <a:pPr eaLnBrk="1" hangingPunct="1">
              <a:spcBef>
                <a:spcPct val="15000"/>
              </a:spcBef>
            </a:pPr>
            <a:r>
              <a:rPr lang="zh-CN" altLang="en-US" sz="2000" dirty="0">
                <a:solidFill>
                  <a:srgbClr val="CC3300"/>
                </a:solidFill>
                <a:ea typeface="黑体" panose="02010609060101010101" pitchFamily="49" charset="-122"/>
              </a:rPr>
              <a:t>由于没有</a:t>
            </a:r>
            <a:r>
              <a:rPr lang="en-US" altLang="zh-CN" sz="2000" dirty="0">
                <a:solidFill>
                  <a:srgbClr val="CC3300"/>
                </a:solidFill>
                <a:ea typeface="黑体" panose="02010609060101010101" pitchFamily="49" charset="-122"/>
              </a:rPr>
              <a:t>Cache</a:t>
            </a:r>
            <a:r>
              <a:rPr lang="zh-CN" altLang="en-US" sz="2000" dirty="0">
                <a:solidFill>
                  <a:srgbClr val="CC3300"/>
                </a:solidFill>
                <a:ea typeface="黑体" panose="02010609060101010101" pitchFamily="49" charset="-122"/>
              </a:rPr>
              <a:t>索引，就不能定位到行，需</a:t>
            </a:r>
            <a:r>
              <a:rPr lang="zh-CN" altLang="en-US" sz="2000" dirty="0">
                <a:solidFill>
                  <a:srgbClr val="0000FF"/>
                </a:solidFill>
                <a:ea typeface="黑体" panose="02010609060101010101" pitchFamily="49" charset="-122"/>
              </a:rPr>
              <a:t>同时比较所有</a:t>
            </a:r>
            <a:r>
              <a:rPr lang="en-US" altLang="zh-CN" sz="2000" dirty="0">
                <a:solidFill>
                  <a:srgbClr val="0000FF"/>
                </a:solidFill>
                <a:ea typeface="黑体" panose="02010609060101010101" pitchFamily="49" charset="-122"/>
              </a:rPr>
              <a:t>Cache</a:t>
            </a:r>
            <a:r>
              <a:rPr lang="zh-CN" altLang="en-US" sz="2000" dirty="0">
                <a:solidFill>
                  <a:srgbClr val="0000FF"/>
                </a:solidFill>
                <a:ea typeface="黑体" panose="02010609060101010101" pitchFamily="49" charset="-122"/>
              </a:rPr>
              <a:t>行的标志。</a:t>
            </a:r>
            <a:endParaRPr lang="en-US" altLang="zh-CN" sz="2000" dirty="0">
              <a:solidFill>
                <a:srgbClr val="0000FF"/>
              </a:solidFill>
              <a:ea typeface="黑体" panose="02010609060101010101" pitchFamily="49" charset="-122"/>
            </a:endParaRPr>
          </a:p>
          <a:p>
            <a:pPr eaLnBrk="1" hangingPunct="1">
              <a:spcBef>
                <a:spcPct val="15000"/>
              </a:spcBef>
            </a:pPr>
            <a:r>
              <a:rPr lang="zh-CN" altLang="en-US" sz="2000" dirty="0">
                <a:ea typeface="黑体" panose="02010609060101010101" pitchFamily="49" charset="-122"/>
              </a:rPr>
              <a:t>没有</a:t>
            </a:r>
            <a:r>
              <a:rPr lang="zh-CN" altLang="en-US" sz="2000" dirty="0">
                <a:solidFill>
                  <a:srgbClr val="CC0000"/>
                </a:solidFill>
                <a:ea typeface="黑体" panose="02010609060101010101" pitchFamily="49" charset="-122"/>
              </a:rPr>
              <a:t>冲突缺失</a:t>
            </a:r>
            <a:r>
              <a:rPr lang="zh-CN" altLang="en-US" sz="2000" dirty="0">
                <a:ea typeface="黑体" panose="02010609060101010101" pitchFamily="49" charset="-122"/>
              </a:rPr>
              <a:t>，因为只要有空闲</a:t>
            </a:r>
            <a:r>
              <a:rPr lang="en-US" altLang="zh-CN" sz="2000" dirty="0">
                <a:ea typeface="黑体" panose="02010609060101010101" pitchFamily="49" charset="-122"/>
              </a:rPr>
              <a:t>Cache</a:t>
            </a:r>
            <a:r>
              <a:rPr lang="zh-CN" altLang="en-US" sz="2000" dirty="0">
                <a:ea typeface="黑体" panose="02010609060101010101" pitchFamily="49" charset="-122"/>
              </a:rPr>
              <a:t>行，都不会发生冲突。</a:t>
            </a:r>
            <a:endParaRPr lang="en-US" altLang="zh-CN" sz="2000" dirty="0">
              <a:ea typeface="黑体" panose="02010609060101010101" pitchFamily="49" charset="-122"/>
            </a:endParaRPr>
          </a:p>
          <a:p>
            <a:pPr eaLnBrk="1" hangingPunct="1">
              <a:spcBef>
                <a:spcPct val="15000"/>
              </a:spcBef>
            </a:pPr>
            <a:r>
              <a:rPr lang="zh-CN" altLang="en-US" sz="2000" dirty="0">
                <a:ea typeface="黑体" panose="02010609060101010101" pitchFamily="49" charset="-122"/>
              </a:rPr>
              <a:t>例如</a:t>
            </a:r>
            <a:r>
              <a:rPr lang="en-US" altLang="zh-CN" sz="2000" dirty="0">
                <a:ea typeface="黑体" panose="02010609060101010101" pitchFamily="49" charset="-122"/>
              </a:rPr>
              <a:t>: 32</a:t>
            </a:r>
            <a:r>
              <a:rPr lang="zh-CN" altLang="en-US" sz="2000" dirty="0">
                <a:ea typeface="黑体" panose="02010609060101010101" pitchFamily="49" charset="-122"/>
              </a:rPr>
              <a:t>位主存地址</a:t>
            </a:r>
            <a:r>
              <a:rPr lang="en-US" altLang="zh-CN" sz="2000" dirty="0">
                <a:ea typeface="黑体" panose="02010609060101010101" pitchFamily="49" charset="-122"/>
              </a:rPr>
              <a:t>,</a:t>
            </a:r>
            <a:r>
              <a:rPr lang="zh-CN" altLang="en-US" sz="2000" dirty="0">
                <a:ea typeface="黑体" panose="02010609060101010101" pitchFamily="49" charset="-122"/>
              </a:rPr>
              <a:t> </a:t>
            </a:r>
            <a:r>
              <a:rPr lang="en-US" altLang="zh-CN" sz="2000" dirty="0">
                <a:ea typeface="黑体" panose="02010609060101010101" pitchFamily="49" charset="-122"/>
              </a:rPr>
              <a:t>32B/</a:t>
            </a:r>
            <a:r>
              <a:rPr lang="zh-CN" altLang="en-US" sz="2000" dirty="0">
                <a:ea typeface="黑体" panose="02010609060101010101" pitchFamily="49" charset="-122"/>
              </a:rPr>
              <a:t>块</a:t>
            </a:r>
            <a:r>
              <a:rPr lang="en-US" altLang="zh-CN" sz="2000" dirty="0">
                <a:ea typeface="黑体" panose="02010609060101010101" pitchFamily="49" charset="-122"/>
              </a:rPr>
              <a:t>.</a:t>
            </a:r>
            <a:r>
              <a:rPr lang="en-US" altLang="zh-CN" sz="2000" b="0" dirty="0">
                <a:ea typeface="黑体" panose="02010609060101010101" pitchFamily="49" charset="-122"/>
              </a:rPr>
              <a:t> </a:t>
            </a:r>
            <a:r>
              <a:rPr lang="zh-CN" altLang="en-US" sz="2000" dirty="0">
                <a:ea typeface="黑体" panose="02010609060101010101" pitchFamily="49" charset="-122"/>
              </a:rPr>
              <a:t>比较器位数多长？</a:t>
            </a:r>
          </a:p>
          <a:p>
            <a:pPr lvl="1" eaLnBrk="1" hangingPunct="1">
              <a:spcBef>
                <a:spcPct val="15000"/>
              </a:spcBef>
            </a:pPr>
            <a:r>
              <a:rPr lang="zh-CN" altLang="en-US" sz="2000" b="0" dirty="0">
                <a:ea typeface="黑体" panose="02010609060101010101" pitchFamily="49" charset="-122"/>
              </a:rPr>
              <a:t>因为</a:t>
            </a:r>
            <a:r>
              <a:rPr lang="en-US" altLang="zh-CN" sz="2000" b="0" dirty="0">
                <a:ea typeface="黑体" panose="02010609060101010101" pitchFamily="49" charset="-122"/>
              </a:rPr>
              <a:t>32B=2</a:t>
            </a:r>
            <a:r>
              <a:rPr lang="en-US" altLang="zh-CN" sz="2000" b="0" baseline="30000" dirty="0">
                <a:ea typeface="黑体" panose="02010609060101010101" pitchFamily="49" charset="-122"/>
              </a:rPr>
              <a:t>5</a:t>
            </a:r>
            <a:r>
              <a:rPr lang="zh-CN" altLang="en-US" sz="2000" b="0" dirty="0">
                <a:ea typeface="黑体" panose="02010609060101010101" pitchFamily="49" charset="-122"/>
              </a:rPr>
              <a:t> </a:t>
            </a:r>
            <a:r>
              <a:rPr lang="en-US" altLang="zh-CN" sz="2000" b="0" dirty="0">
                <a:ea typeface="黑体" panose="02010609060101010101" pitchFamily="49" charset="-122"/>
              </a:rPr>
              <a:t>B</a:t>
            </a:r>
            <a:r>
              <a:rPr lang="zh-CN" altLang="en-US" sz="2000" b="0" dirty="0">
                <a:ea typeface="黑体" panose="02010609060101010101" pitchFamily="49" charset="-122"/>
              </a:rPr>
              <a:t>，故块内地址需要</a:t>
            </a:r>
            <a:r>
              <a:rPr lang="en-US" altLang="zh-CN" sz="2000" b="0" dirty="0">
                <a:ea typeface="黑体" panose="02010609060101010101" pitchFamily="49" charset="-122"/>
              </a:rPr>
              <a:t>5</a:t>
            </a:r>
            <a:r>
              <a:rPr lang="zh-CN" altLang="en-US" sz="2000" b="0" dirty="0">
                <a:ea typeface="黑体" panose="02010609060101010101" pitchFamily="49" charset="-122"/>
              </a:rPr>
              <a:t>位。</a:t>
            </a:r>
            <a:endParaRPr lang="en-US" altLang="zh-CN" sz="2000" b="0" dirty="0">
              <a:ea typeface="黑体" panose="02010609060101010101" pitchFamily="49" charset="-122"/>
            </a:endParaRPr>
          </a:p>
          <a:p>
            <a:pPr lvl="1" eaLnBrk="1" hangingPunct="1">
              <a:spcBef>
                <a:spcPct val="15000"/>
              </a:spcBef>
            </a:pPr>
            <a:r>
              <a:rPr lang="zh-CN" altLang="en-US" sz="2000" dirty="0">
                <a:ea typeface="黑体" panose="02010609060101010101" pitchFamily="49" charset="-122"/>
              </a:rPr>
              <a:t>比较器的位数</a:t>
            </a:r>
            <a:r>
              <a:rPr lang="en-US" altLang="zh-CN" sz="2000" dirty="0">
                <a:ea typeface="黑体" panose="02010609060101010101" pitchFamily="49" charset="-122"/>
              </a:rPr>
              <a:t>=32-5=</a:t>
            </a:r>
            <a:r>
              <a:rPr lang="en-US" altLang="zh-CN" sz="2000" dirty="0">
                <a:solidFill>
                  <a:srgbClr val="CC0000"/>
                </a:solidFill>
                <a:ea typeface="黑体" panose="02010609060101010101" pitchFamily="49" charset="-122"/>
              </a:rPr>
              <a:t>27   </a:t>
            </a:r>
            <a:r>
              <a:rPr lang="zh-CN" altLang="en-US" sz="2000" dirty="0">
                <a:solidFill>
                  <a:srgbClr val="CC0000"/>
                </a:solidFill>
                <a:ea typeface="黑体" panose="02010609060101010101" pitchFamily="49" charset="-122"/>
              </a:rPr>
              <a:t>就是主存块号</a:t>
            </a:r>
            <a:endParaRPr lang="en-US" altLang="zh-CN" sz="2000" dirty="0">
              <a:ea typeface="黑体" panose="02010609060101010101" pitchFamily="49" charset="-122"/>
            </a:endParaRPr>
          </a:p>
        </p:txBody>
      </p:sp>
      <p:grpSp>
        <p:nvGrpSpPr>
          <p:cNvPr id="58372" name="Group 71"/>
          <p:cNvGrpSpPr>
            <a:grpSpLocks/>
          </p:cNvGrpSpPr>
          <p:nvPr/>
        </p:nvGrpSpPr>
        <p:grpSpPr bwMode="auto">
          <a:xfrm>
            <a:off x="566738" y="3122613"/>
            <a:ext cx="7932737" cy="3432175"/>
            <a:chOff x="563" y="2020"/>
            <a:chExt cx="4997" cy="1997"/>
          </a:xfrm>
        </p:grpSpPr>
        <p:sp>
          <p:nvSpPr>
            <p:cNvPr id="58376" name="Rectangle 13"/>
            <p:cNvSpPr>
              <a:spLocks noChangeArrowheads="1"/>
            </p:cNvSpPr>
            <p:nvPr/>
          </p:nvSpPr>
          <p:spPr bwMode="auto">
            <a:xfrm>
              <a:off x="5123" y="2020"/>
              <a:ext cx="203"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zh-CN" altLang="en-US" sz="2000" b="1">
                  <a:ea typeface="宋体" panose="02010600030101010101" pitchFamily="2" charset="-122"/>
                </a:rPr>
                <a:t>0</a:t>
              </a:r>
            </a:p>
          </p:txBody>
        </p:sp>
        <p:sp>
          <p:nvSpPr>
            <p:cNvPr id="58377" name="Rectangle 14"/>
            <p:cNvSpPr>
              <a:spLocks noChangeArrowheads="1"/>
            </p:cNvSpPr>
            <p:nvPr/>
          </p:nvSpPr>
          <p:spPr bwMode="auto">
            <a:xfrm>
              <a:off x="4355" y="2020"/>
              <a:ext cx="203"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zh-CN" altLang="en-US" sz="2000" b="1">
                  <a:ea typeface="宋体" panose="02010600030101010101" pitchFamily="2" charset="-122"/>
                </a:rPr>
                <a:t>4</a:t>
              </a:r>
            </a:p>
          </p:txBody>
        </p:sp>
        <p:sp>
          <p:nvSpPr>
            <p:cNvPr id="58378" name="Rectangle 15"/>
            <p:cNvSpPr>
              <a:spLocks noChangeArrowheads="1"/>
            </p:cNvSpPr>
            <p:nvPr/>
          </p:nvSpPr>
          <p:spPr bwMode="auto">
            <a:xfrm>
              <a:off x="563" y="2020"/>
              <a:ext cx="292"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zh-CN" altLang="en-US" sz="2000" b="1">
                  <a:ea typeface="宋体" panose="02010600030101010101" pitchFamily="2" charset="-122"/>
                </a:rPr>
                <a:t>31</a:t>
              </a:r>
            </a:p>
          </p:txBody>
        </p:sp>
        <p:grpSp>
          <p:nvGrpSpPr>
            <p:cNvPr id="58379" name="Group 70"/>
            <p:cNvGrpSpPr>
              <a:grpSpLocks/>
            </p:cNvGrpSpPr>
            <p:nvPr/>
          </p:nvGrpSpPr>
          <p:grpSpPr bwMode="auto">
            <a:xfrm>
              <a:off x="584" y="2212"/>
              <a:ext cx="4976" cy="1805"/>
              <a:chOff x="584" y="2212"/>
              <a:chExt cx="4976" cy="1805"/>
            </a:xfrm>
          </p:grpSpPr>
          <p:sp>
            <p:nvSpPr>
              <p:cNvPr id="58380" name="Rectangle 4"/>
              <p:cNvSpPr>
                <a:spLocks noChangeArrowheads="1"/>
              </p:cNvSpPr>
              <p:nvPr/>
            </p:nvSpPr>
            <p:spPr bwMode="auto">
              <a:xfrm>
                <a:off x="3800" y="2840"/>
                <a:ext cx="1760" cy="113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58381" name="Line 5"/>
              <p:cNvSpPr>
                <a:spLocks noChangeShapeType="1"/>
              </p:cNvSpPr>
              <p:nvPr/>
            </p:nvSpPr>
            <p:spPr bwMode="auto">
              <a:xfrm>
                <a:off x="3800" y="3024"/>
                <a:ext cx="176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382" name="Line 6"/>
              <p:cNvSpPr>
                <a:spLocks noChangeShapeType="1"/>
              </p:cNvSpPr>
              <p:nvPr/>
            </p:nvSpPr>
            <p:spPr bwMode="auto">
              <a:xfrm>
                <a:off x="3800" y="3216"/>
                <a:ext cx="176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383" name="Line 7"/>
              <p:cNvSpPr>
                <a:spLocks noChangeShapeType="1"/>
              </p:cNvSpPr>
              <p:nvPr/>
            </p:nvSpPr>
            <p:spPr bwMode="auto">
              <a:xfrm>
                <a:off x="3800" y="3408"/>
                <a:ext cx="176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384" name="Line 8"/>
              <p:cNvSpPr>
                <a:spLocks noChangeShapeType="1"/>
              </p:cNvSpPr>
              <p:nvPr/>
            </p:nvSpPr>
            <p:spPr bwMode="auto">
              <a:xfrm>
                <a:off x="3800" y="3600"/>
                <a:ext cx="176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385" name="Rectangle 9"/>
              <p:cNvSpPr>
                <a:spLocks noChangeArrowheads="1"/>
              </p:cNvSpPr>
              <p:nvPr/>
            </p:nvSpPr>
            <p:spPr bwMode="auto">
              <a:xfrm>
                <a:off x="4643" y="3635"/>
                <a:ext cx="178"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zh-CN" altLang="en-US" sz="2400" b="1">
                    <a:latin typeface="Times New Roman" panose="02020603050405020304" pitchFamily="18" charset="0"/>
                    <a:ea typeface="宋体" panose="02010600030101010101" pitchFamily="2" charset="-122"/>
                  </a:rPr>
                  <a:t>:</a:t>
                </a:r>
              </a:p>
            </p:txBody>
          </p:sp>
          <p:sp>
            <p:nvSpPr>
              <p:cNvPr id="58386" name="Rectangle 10"/>
              <p:cNvSpPr>
                <a:spLocks noChangeArrowheads="1"/>
              </p:cNvSpPr>
              <p:nvPr/>
            </p:nvSpPr>
            <p:spPr bwMode="auto">
              <a:xfrm>
                <a:off x="3923" y="2636"/>
                <a:ext cx="93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zh-CN" altLang="en-US" b="1">
                    <a:latin typeface="Times New Roman" panose="02020603050405020304" pitchFamily="18" charset="0"/>
                    <a:ea typeface="宋体" panose="02010600030101010101" pitchFamily="2" charset="-122"/>
                  </a:rPr>
                  <a:t> </a:t>
                </a:r>
                <a:r>
                  <a:rPr kumimoji="1" lang="en-US" altLang="zh-CN" sz="1800" b="1">
                    <a:solidFill>
                      <a:srgbClr val="0000FF"/>
                    </a:solidFill>
                    <a:ea typeface="宋体" panose="02010600030101010101" pitchFamily="2" charset="-122"/>
                  </a:rPr>
                  <a:t>Cache Data</a:t>
                </a:r>
              </a:p>
            </p:txBody>
          </p:sp>
          <p:sp>
            <p:nvSpPr>
              <p:cNvPr id="58387" name="Rectangle 11"/>
              <p:cNvSpPr>
                <a:spLocks noChangeArrowheads="1"/>
              </p:cNvSpPr>
              <p:nvPr/>
            </p:nvSpPr>
            <p:spPr bwMode="auto">
              <a:xfrm>
                <a:off x="5075" y="2828"/>
                <a:ext cx="33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kumimoji="1" lang="en-US" altLang="zh-CN" sz="1800" b="1">
                    <a:solidFill>
                      <a:srgbClr val="000000"/>
                    </a:solidFill>
                    <a:ea typeface="宋体" panose="02010600030101010101" pitchFamily="2" charset="-122"/>
                  </a:rPr>
                  <a:t>B</a:t>
                </a:r>
                <a:r>
                  <a:rPr lang="en-US" altLang="zh-CN" b="1">
                    <a:latin typeface="Times New Roman" panose="02020603050405020304" pitchFamily="18" charset="0"/>
                    <a:ea typeface="宋体" panose="02010600030101010101" pitchFamily="2" charset="-122"/>
                  </a:rPr>
                  <a:t> </a:t>
                </a:r>
                <a:r>
                  <a:rPr kumimoji="1" lang="en-US" altLang="zh-CN" sz="1800" b="1">
                    <a:solidFill>
                      <a:srgbClr val="000000"/>
                    </a:solidFill>
                    <a:ea typeface="宋体" panose="02010600030101010101" pitchFamily="2" charset="-122"/>
                  </a:rPr>
                  <a:t>0</a:t>
                </a:r>
              </a:p>
            </p:txBody>
          </p:sp>
          <p:sp>
            <p:nvSpPr>
              <p:cNvPr id="58388" name="Rectangle 12"/>
              <p:cNvSpPr>
                <a:spLocks noChangeArrowheads="1"/>
              </p:cNvSpPr>
              <p:nvPr/>
            </p:nvSpPr>
            <p:spPr bwMode="auto">
              <a:xfrm>
                <a:off x="584" y="2224"/>
                <a:ext cx="4688" cy="17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58389" name="Rectangle 16"/>
              <p:cNvSpPr>
                <a:spLocks noChangeArrowheads="1"/>
              </p:cNvSpPr>
              <p:nvPr/>
            </p:nvSpPr>
            <p:spPr bwMode="auto">
              <a:xfrm>
                <a:off x="1688" y="2840"/>
                <a:ext cx="1856" cy="113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58390" name="Line 17"/>
              <p:cNvSpPr>
                <a:spLocks noChangeShapeType="1"/>
              </p:cNvSpPr>
              <p:nvPr/>
            </p:nvSpPr>
            <p:spPr bwMode="auto">
              <a:xfrm flipH="1">
                <a:off x="1672" y="3024"/>
                <a:ext cx="188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391" name="Line 18"/>
              <p:cNvSpPr>
                <a:spLocks noChangeShapeType="1"/>
              </p:cNvSpPr>
              <p:nvPr/>
            </p:nvSpPr>
            <p:spPr bwMode="auto">
              <a:xfrm flipH="1">
                <a:off x="1672" y="3216"/>
                <a:ext cx="188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392" name="Line 19"/>
              <p:cNvSpPr>
                <a:spLocks noChangeShapeType="1"/>
              </p:cNvSpPr>
              <p:nvPr/>
            </p:nvSpPr>
            <p:spPr bwMode="auto">
              <a:xfrm flipH="1">
                <a:off x="1672" y="3408"/>
                <a:ext cx="188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393" name="Line 20"/>
              <p:cNvSpPr>
                <a:spLocks noChangeShapeType="1"/>
              </p:cNvSpPr>
              <p:nvPr/>
            </p:nvSpPr>
            <p:spPr bwMode="auto">
              <a:xfrm flipH="1">
                <a:off x="1672" y="3600"/>
                <a:ext cx="188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394" name="Rectangle 21"/>
              <p:cNvSpPr>
                <a:spLocks noChangeArrowheads="1"/>
              </p:cNvSpPr>
              <p:nvPr/>
            </p:nvSpPr>
            <p:spPr bwMode="auto">
              <a:xfrm>
                <a:off x="2435" y="3635"/>
                <a:ext cx="178"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zh-CN" altLang="en-US" sz="2400" b="1">
                    <a:latin typeface="Times New Roman" panose="02020603050405020304" pitchFamily="18" charset="0"/>
                    <a:ea typeface="宋体" panose="02010600030101010101" pitchFamily="2" charset="-122"/>
                  </a:rPr>
                  <a:t>:</a:t>
                </a:r>
              </a:p>
            </p:txBody>
          </p:sp>
          <p:sp>
            <p:nvSpPr>
              <p:cNvPr id="58395" name="Rectangle 22"/>
              <p:cNvSpPr>
                <a:spLocks noChangeArrowheads="1"/>
              </p:cNvSpPr>
              <p:nvPr/>
            </p:nvSpPr>
            <p:spPr bwMode="auto">
              <a:xfrm>
                <a:off x="2147" y="2212"/>
                <a:ext cx="177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kumimoji="1" lang="en-US" altLang="zh-CN" sz="1800" b="1">
                    <a:solidFill>
                      <a:srgbClr val="000000"/>
                    </a:solidFill>
                    <a:ea typeface="宋体" panose="02010600030101010101" pitchFamily="2" charset="-122"/>
                  </a:rPr>
                  <a:t>Cache Tag (27 bits long)</a:t>
                </a:r>
              </a:p>
            </p:txBody>
          </p:sp>
          <p:sp>
            <p:nvSpPr>
              <p:cNvPr id="58396" name="Rectangle 23"/>
              <p:cNvSpPr>
                <a:spLocks noChangeArrowheads="1"/>
              </p:cNvSpPr>
              <p:nvPr/>
            </p:nvSpPr>
            <p:spPr bwMode="auto">
              <a:xfrm>
                <a:off x="3608" y="2840"/>
                <a:ext cx="128" cy="113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58397" name="Rectangle 24"/>
              <p:cNvSpPr>
                <a:spLocks noChangeArrowheads="1"/>
              </p:cNvSpPr>
              <p:nvPr/>
            </p:nvSpPr>
            <p:spPr bwMode="auto">
              <a:xfrm>
                <a:off x="3347" y="2636"/>
                <a:ext cx="41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kumimoji="1" lang="en-US" altLang="zh-CN" sz="1800" b="1">
                    <a:solidFill>
                      <a:srgbClr val="0000FF"/>
                    </a:solidFill>
                    <a:ea typeface="宋体" panose="02010600030101010101" pitchFamily="2" charset="-122"/>
                  </a:rPr>
                  <a:t>     V</a:t>
                </a:r>
              </a:p>
            </p:txBody>
          </p:sp>
          <p:sp>
            <p:nvSpPr>
              <p:cNvPr id="58398" name="Line 25"/>
              <p:cNvSpPr>
                <a:spLocks noChangeShapeType="1"/>
              </p:cNvSpPr>
              <p:nvPr/>
            </p:nvSpPr>
            <p:spPr bwMode="auto">
              <a:xfrm flipH="1">
                <a:off x="3592" y="3024"/>
                <a:ext cx="16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399" name="Line 26"/>
              <p:cNvSpPr>
                <a:spLocks noChangeShapeType="1"/>
              </p:cNvSpPr>
              <p:nvPr/>
            </p:nvSpPr>
            <p:spPr bwMode="auto">
              <a:xfrm flipH="1">
                <a:off x="3592" y="3216"/>
                <a:ext cx="16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400" name="Line 27"/>
              <p:cNvSpPr>
                <a:spLocks noChangeShapeType="1"/>
              </p:cNvSpPr>
              <p:nvPr/>
            </p:nvSpPr>
            <p:spPr bwMode="auto">
              <a:xfrm flipH="1">
                <a:off x="3592" y="3408"/>
                <a:ext cx="16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401" name="Line 28"/>
              <p:cNvSpPr>
                <a:spLocks noChangeShapeType="1"/>
              </p:cNvSpPr>
              <p:nvPr/>
            </p:nvSpPr>
            <p:spPr bwMode="auto">
              <a:xfrm flipH="1">
                <a:off x="3592" y="3600"/>
                <a:ext cx="16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402" name="Rectangle 29"/>
              <p:cNvSpPr>
                <a:spLocks noChangeArrowheads="1"/>
              </p:cNvSpPr>
              <p:nvPr/>
            </p:nvSpPr>
            <p:spPr bwMode="auto">
              <a:xfrm>
                <a:off x="3587" y="3635"/>
                <a:ext cx="178"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zh-CN" altLang="en-US" sz="2400" b="1">
                    <a:latin typeface="Times New Roman" panose="02020603050405020304" pitchFamily="18" charset="0"/>
                    <a:ea typeface="宋体" panose="02010600030101010101" pitchFamily="2" charset="-122"/>
                  </a:rPr>
                  <a:t>:</a:t>
                </a:r>
              </a:p>
            </p:txBody>
          </p:sp>
          <p:sp>
            <p:nvSpPr>
              <p:cNvPr id="58403" name="Line 30"/>
              <p:cNvSpPr>
                <a:spLocks noChangeShapeType="1"/>
              </p:cNvSpPr>
              <p:nvPr/>
            </p:nvSpPr>
            <p:spPr bwMode="auto">
              <a:xfrm>
                <a:off x="5088" y="2840"/>
                <a:ext cx="0" cy="17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404" name="Rectangle 31"/>
              <p:cNvSpPr>
                <a:spLocks noChangeArrowheads="1"/>
              </p:cNvSpPr>
              <p:nvPr/>
            </p:nvSpPr>
            <p:spPr bwMode="auto">
              <a:xfrm>
                <a:off x="4595" y="2828"/>
                <a:ext cx="33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kumimoji="1" lang="en-US" altLang="zh-CN" sz="1800" b="1">
                    <a:solidFill>
                      <a:srgbClr val="000000"/>
                    </a:solidFill>
                    <a:ea typeface="宋体" panose="02010600030101010101" pitchFamily="2" charset="-122"/>
                  </a:rPr>
                  <a:t>B</a:t>
                </a:r>
                <a:r>
                  <a:rPr lang="en-US" altLang="zh-CN" b="1">
                    <a:latin typeface="Times New Roman" panose="02020603050405020304" pitchFamily="18" charset="0"/>
                    <a:ea typeface="宋体" panose="02010600030101010101" pitchFamily="2" charset="-122"/>
                  </a:rPr>
                  <a:t> </a:t>
                </a:r>
                <a:r>
                  <a:rPr kumimoji="1" lang="en-US" altLang="zh-CN" sz="1800" b="1">
                    <a:solidFill>
                      <a:srgbClr val="000000"/>
                    </a:solidFill>
                    <a:ea typeface="宋体" panose="02010600030101010101" pitchFamily="2" charset="-122"/>
                  </a:rPr>
                  <a:t>1</a:t>
                </a:r>
              </a:p>
            </p:txBody>
          </p:sp>
          <p:sp>
            <p:nvSpPr>
              <p:cNvPr id="58405" name="Line 32"/>
              <p:cNvSpPr>
                <a:spLocks noChangeShapeType="1"/>
              </p:cNvSpPr>
              <p:nvPr/>
            </p:nvSpPr>
            <p:spPr bwMode="auto">
              <a:xfrm>
                <a:off x="4608" y="2840"/>
                <a:ext cx="0" cy="17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406" name="Rectangle 33"/>
              <p:cNvSpPr>
                <a:spLocks noChangeArrowheads="1"/>
              </p:cNvSpPr>
              <p:nvPr/>
            </p:nvSpPr>
            <p:spPr bwMode="auto">
              <a:xfrm>
                <a:off x="3779" y="2828"/>
                <a:ext cx="41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kumimoji="1" lang="en-US" altLang="zh-CN" sz="1800" b="1">
                    <a:solidFill>
                      <a:srgbClr val="000000"/>
                    </a:solidFill>
                    <a:ea typeface="宋体" panose="02010600030101010101" pitchFamily="2" charset="-122"/>
                  </a:rPr>
                  <a:t>B</a:t>
                </a:r>
                <a:r>
                  <a:rPr lang="en-US" altLang="zh-CN" b="1">
                    <a:latin typeface="Times New Roman" panose="02020603050405020304" pitchFamily="18" charset="0"/>
                    <a:ea typeface="宋体" panose="02010600030101010101" pitchFamily="2" charset="-122"/>
                  </a:rPr>
                  <a:t> </a:t>
                </a:r>
                <a:r>
                  <a:rPr kumimoji="1" lang="en-US" altLang="zh-CN" sz="1800" b="1">
                    <a:solidFill>
                      <a:srgbClr val="000000"/>
                    </a:solidFill>
                    <a:ea typeface="宋体" panose="02010600030101010101" pitchFamily="2" charset="-122"/>
                  </a:rPr>
                  <a:t>31</a:t>
                </a:r>
              </a:p>
            </p:txBody>
          </p:sp>
          <p:sp>
            <p:nvSpPr>
              <p:cNvPr id="58407" name="Line 34"/>
              <p:cNvSpPr>
                <a:spLocks noChangeShapeType="1"/>
              </p:cNvSpPr>
              <p:nvPr/>
            </p:nvSpPr>
            <p:spPr bwMode="auto">
              <a:xfrm>
                <a:off x="4272" y="2840"/>
                <a:ext cx="0" cy="17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408" name="Rectangle 35"/>
              <p:cNvSpPr>
                <a:spLocks noChangeArrowheads="1"/>
              </p:cNvSpPr>
              <p:nvPr/>
            </p:nvSpPr>
            <p:spPr bwMode="auto">
              <a:xfrm rot="-5400000">
                <a:off x="4365" y="2781"/>
                <a:ext cx="164"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zh-CN" altLang="en-US" sz="2400" b="1">
                    <a:latin typeface="Times New Roman" panose="02020603050405020304" pitchFamily="18" charset="0"/>
                    <a:ea typeface="宋体" panose="02010600030101010101" pitchFamily="2" charset="-122"/>
                  </a:rPr>
                  <a:t>:</a:t>
                </a:r>
              </a:p>
            </p:txBody>
          </p:sp>
          <p:sp>
            <p:nvSpPr>
              <p:cNvPr id="58409" name="Rectangle 36"/>
              <p:cNvSpPr>
                <a:spLocks noChangeArrowheads="1"/>
              </p:cNvSpPr>
              <p:nvPr/>
            </p:nvSpPr>
            <p:spPr bwMode="auto">
              <a:xfrm>
                <a:off x="5075" y="3020"/>
                <a:ext cx="41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kumimoji="1" lang="en-US" altLang="zh-CN" sz="1800" b="1">
                    <a:solidFill>
                      <a:srgbClr val="000000"/>
                    </a:solidFill>
                    <a:ea typeface="宋体" panose="02010600030101010101" pitchFamily="2" charset="-122"/>
                  </a:rPr>
                  <a:t>B</a:t>
                </a:r>
                <a:r>
                  <a:rPr lang="en-US" altLang="zh-CN" b="1">
                    <a:latin typeface="Times New Roman" panose="02020603050405020304" pitchFamily="18" charset="0"/>
                    <a:ea typeface="宋体" panose="02010600030101010101" pitchFamily="2" charset="-122"/>
                  </a:rPr>
                  <a:t> </a:t>
                </a:r>
                <a:r>
                  <a:rPr kumimoji="1" lang="en-US" altLang="zh-CN" sz="1800" b="1">
                    <a:solidFill>
                      <a:srgbClr val="000000"/>
                    </a:solidFill>
                    <a:ea typeface="宋体" panose="02010600030101010101" pitchFamily="2" charset="-122"/>
                  </a:rPr>
                  <a:t>32</a:t>
                </a:r>
              </a:p>
            </p:txBody>
          </p:sp>
          <p:sp>
            <p:nvSpPr>
              <p:cNvPr id="58410" name="Line 37"/>
              <p:cNvSpPr>
                <a:spLocks noChangeShapeType="1"/>
              </p:cNvSpPr>
              <p:nvPr/>
            </p:nvSpPr>
            <p:spPr bwMode="auto">
              <a:xfrm>
                <a:off x="5088" y="3032"/>
                <a:ext cx="0" cy="17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411" name="Rectangle 38"/>
              <p:cNvSpPr>
                <a:spLocks noChangeArrowheads="1"/>
              </p:cNvSpPr>
              <p:nvPr/>
            </p:nvSpPr>
            <p:spPr bwMode="auto">
              <a:xfrm>
                <a:off x="4595" y="3020"/>
                <a:ext cx="37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kumimoji="1" lang="en-US" altLang="zh-CN" sz="1800" b="1">
                    <a:solidFill>
                      <a:srgbClr val="000000"/>
                    </a:solidFill>
                    <a:ea typeface="宋体" panose="02010600030101010101" pitchFamily="2" charset="-122"/>
                  </a:rPr>
                  <a:t>B33</a:t>
                </a:r>
              </a:p>
            </p:txBody>
          </p:sp>
          <p:sp>
            <p:nvSpPr>
              <p:cNvPr id="58412" name="Line 39"/>
              <p:cNvSpPr>
                <a:spLocks noChangeShapeType="1"/>
              </p:cNvSpPr>
              <p:nvPr/>
            </p:nvSpPr>
            <p:spPr bwMode="auto">
              <a:xfrm>
                <a:off x="4608" y="3032"/>
                <a:ext cx="0" cy="17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413" name="Rectangle 40"/>
              <p:cNvSpPr>
                <a:spLocks noChangeArrowheads="1"/>
              </p:cNvSpPr>
              <p:nvPr/>
            </p:nvSpPr>
            <p:spPr bwMode="auto">
              <a:xfrm>
                <a:off x="3779" y="3020"/>
                <a:ext cx="41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kumimoji="1" lang="en-US" altLang="zh-CN" sz="1800" b="1">
                    <a:solidFill>
                      <a:srgbClr val="000000"/>
                    </a:solidFill>
                    <a:ea typeface="宋体" panose="02010600030101010101" pitchFamily="2" charset="-122"/>
                  </a:rPr>
                  <a:t>B 63</a:t>
                </a:r>
              </a:p>
            </p:txBody>
          </p:sp>
          <p:sp>
            <p:nvSpPr>
              <p:cNvPr id="58414" name="Line 41"/>
              <p:cNvSpPr>
                <a:spLocks noChangeShapeType="1"/>
              </p:cNvSpPr>
              <p:nvPr/>
            </p:nvSpPr>
            <p:spPr bwMode="auto">
              <a:xfrm>
                <a:off x="4272" y="3032"/>
                <a:ext cx="0" cy="17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415" name="Rectangle 42"/>
              <p:cNvSpPr>
                <a:spLocks noChangeArrowheads="1"/>
              </p:cNvSpPr>
              <p:nvPr/>
            </p:nvSpPr>
            <p:spPr bwMode="auto">
              <a:xfrm rot="-5400000">
                <a:off x="4364" y="2973"/>
                <a:ext cx="165"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zh-CN" altLang="en-US" sz="2400" b="1">
                    <a:latin typeface="Times New Roman" panose="02020603050405020304" pitchFamily="18" charset="0"/>
                    <a:ea typeface="宋体" panose="02010600030101010101" pitchFamily="2" charset="-122"/>
                  </a:rPr>
                  <a:t>:</a:t>
                </a:r>
              </a:p>
            </p:txBody>
          </p:sp>
          <p:sp>
            <p:nvSpPr>
              <p:cNvPr id="58416" name="Rectangle 43"/>
              <p:cNvSpPr>
                <a:spLocks noChangeArrowheads="1"/>
              </p:cNvSpPr>
              <p:nvPr/>
            </p:nvSpPr>
            <p:spPr bwMode="auto">
              <a:xfrm>
                <a:off x="1667" y="2636"/>
                <a:ext cx="87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zh-CN" altLang="en-US" b="1">
                    <a:latin typeface="Times New Roman" panose="02020603050405020304" pitchFamily="18" charset="0"/>
                    <a:ea typeface="宋体" panose="02010600030101010101" pitchFamily="2" charset="-122"/>
                  </a:rPr>
                  <a:t> </a:t>
                </a:r>
                <a:r>
                  <a:rPr kumimoji="1" lang="en-US" altLang="zh-CN" sz="1800" b="1">
                    <a:solidFill>
                      <a:srgbClr val="0000FF"/>
                    </a:solidFill>
                    <a:ea typeface="宋体" panose="02010600030101010101" pitchFamily="2" charset="-122"/>
                  </a:rPr>
                  <a:t>Cache Tag</a:t>
                </a:r>
              </a:p>
            </p:txBody>
          </p:sp>
          <p:sp>
            <p:nvSpPr>
              <p:cNvPr id="58417" name="Line 44"/>
              <p:cNvSpPr>
                <a:spLocks noChangeShapeType="1"/>
              </p:cNvSpPr>
              <p:nvPr/>
            </p:nvSpPr>
            <p:spPr bwMode="auto">
              <a:xfrm>
                <a:off x="4368" y="2224"/>
                <a:ext cx="0" cy="17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418" name="Rectangle 45"/>
              <p:cNvSpPr>
                <a:spLocks noChangeArrowheads="1"/>
              </p:cNvSpPr>
              <p:nvPr/>
            </p:nvSpPr>
            <p:spPr bwMode="auto">
              <a:xfrm>
                <a:off x="4403" y="2212"/>
                <a:ext cx="88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kumimoji="1" lang="en-US" altLang="zh-CN" sz="1800" b="1">
                    <a:solidFill>
                      <a:srgbClr val="000000"/>
                    </a:solidFill>
                    <a:ea typeface="宋体" panose="02010600030101010101" pitchFamily="2" charset="-122"/>
                  </a:rPr>
                  <a:t>Byte</a:t>
                </a:r>
                <a:r>
                  <a:rPr lang="en-US" altLang="zh-CN" b="1">
                    <a:latin typeface="Times New Roman" panose="02020603050405020304" pitchFamily="18" charset="0"/>
                    <a:ea typeface="宋体" panose="02010600030101010101" pitchFamily="2" charset="-122"/>
                  </a:rPr>
                  <a:t> </a:t>
                </a:r>
                <a:r>
                  <a:rPr kumimoji="1" lang="en-US" altLang="zh-CN" sz="1800" b="1">
                    <a:solidFill>
                      <a:srgbClr val="000000"/>
                    </a:solidFill>
                    <a:ea typeface="宋体" panose="02010600030101010101" pitchFamily="2" charset="-122"/>
                  </a:rPr>
                  <a:t>Select</a:t>
                </a:r>
              </a:p>
            </p:txBody>
          </p:sp>
          <p:sp>
            <p:nvSpPr>
              <p:cNvPr id="58419" name="Rectangle 46"/>
              <p:cNvSpPr>
                <a:spLocks noChangeArrowheads="1"/>
              </p:cNvSpPr>
              <p:nvPr/>
            </p:nvSpPr>
            <p:spPr bwMode="auto">
              <a:xfrm>
                <a:off x="4499" y="2404"/>
                <a:ext cx="763"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2000" b="1">
                    <a:solidFill>
                      <a:srgbClr val="CC0000"/>
                    </a:solidFill>
                    <a:ea typeface="宋体" panose="02010600030101010101" pitchFamily="2" charset="-122"/>
                  </a:rPr>
                  <a:t>Ex: 0x01</a:t>
                </a:r>
              </a:p>
            </p:txBody>
          </p:sp>
          <p:sp>
            <p:nvSpPr>
              <p:cNvPr id="58420" name="Oval 47"/>
              <p:cNvSpPr>
                <a:spLocks noChangeArrowheads="1"/>
              </p:cNvSpPr>
              <p:nvPr/>
            </p:nvSpPr>
            <p:spPr bwMode="auto">
              <a:xfrm>
                <a:off x="1256" y="2840"/>
                <a:ext cx="176" cy="176"/>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58421" name="Rectangle 48"/>
              <p:cNvSpPr>
                <a:spLocks noChangeArrowheads="1"/>
              </p:cNvSpPr>
              <p:nvPr/>
            </p:nvSpPr>
            <p:spPr bwMode="auto">
              <a:xfrm>
                <a:off x="1264" y="2829"/>
                <a:ext cx="207"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2000" b="1">
                    <a:ea typeface="宋体" panose="02010600030101010101" pitchFamily="2" charset="-122"/>
                  </a:rPr>
                  <a:t>=</a:t>
                </a:r>
              </a:p>
            </p:txBody>
          </p:sp>
          <p:sp>
            <p:nvSpPr>
              <p:cNvPr id="58422" name="Line 49"/>
              <p:cNvSpPr>
                <a:spLocks noChangeShapeType="1"/>
              </p:cNvSpPr>
              <p:nvPr/>
            </p:nvSpPr>
            <p:spPr bwMode="auto">
              <a:xfrm flipH="1">
                <a:off x="1432" y="2928"/>
                <a:ext cx="256"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423" name="Oval 50"/>
              <p:cNvSpPr>
                <a:spLocks noChangeArrowheads="1"/>
              </p:cNvSpPr>
              <p:nvPr/>
            </p:nvSpPr>
            <p:spPr bwMode="auto">
              <a:xfrm>
                <a:off x="1256" y="3224"/>
                <a:ext cx="176" cy="176"/>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58424" name="Rectangle 51"/>
              <p:cNvSpPr>
                <a:spLocks noChangeArrowheads="1"/>
              </p:cNvSpPr>
              <p:nvPr/>
            </p:nvSpPr>
            <p:spPr bwMode="auto">
              <a:xfrm>
                <a:off x="1247" y="3212"/>
                <a:ext cx="207"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2000" b="1">
                    <a:ea typeface="宋体" panose="02010600030101010101" pitchFamily="2" charset="-122"/>
                  </a:rPr>
                  <a:t>=</a:t>
                </a:r>
              </a:p>
            </p:txBody>
          </p:sp>
          <p:sp>
            <p:nvSpPr>
              <p:cNvPr id="58425" name="Line 52"/>
              <p:cNvSpPr>
                <a:spLocks noChangeShapeType="1"/>
              </p:cNvSpPr>
              <p:nvPr/>
            </p:nvSpPr>
            <p:spPr bwMode="auto">
              <a:xfrm flipH="1">
                <a:off x="1432" y="3312"/>
                <a:ext cx="256"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426" name="Oval 53"/>
              <p:cNvSpPr>
                <a:spLocks noChangeArrowheads="1"/>
              </p:cNvSpPr>
              <p:nvPr/>
            </p:nvSpPr>
            <p:spPr bwMode="auto">
              <a:xfrm>
                <a:off x="1016" y="3032"/>
                <a:ext cx="176" cy="176"/>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58427" name="Rectangle 54"/>
              <p:cNvSpPr>
                <a:spLocks noChangeArrowheads="1"/>
              </p:cNvSpPr>
              <p:nvPr/>
            </p:nvSpPr>
            <p:spPr bwMode="auto">
              <a:xfrm>
                <a:off x="1020" y="3020"/>
                <a:ext cx="207"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2000" b="1">
                    <a:ea typeface="宋体" panose="02010600030101010101" pitchFamily="2" charset="-122"/>
                  </a:rPr>
                  <a:t>=</a:t>
                </a:r>
              </a:p>
            </p:txBody>
          </p:sp>
          <p:sp>
            <p:nvSpPr>
              <p:cNvPr id="58428" name="Line 55"/>
              <p:cNvSpPr>
                <a:spLocks noChangeShapeType="1"/>
              </p:cNvSpPr>
              <p:nvPr/>
            </p:nvSpPr>
            <p:spPr bwMode="auto">
              <a:xfrm flipH="1">
                <a:off x="1192" y="3120"/>
                <a:ext cx="496"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429" name="Oval 56"/>
              <p:cNvSpPr>
                <a:spLocks noChangeArrowheads="1"/>
              </p:cNvSpPr>
              <p:nvPr/>
            </p:nvSpPr>
            <p:spPr bwMode="auto">
              <a:xfrm>
                <a:off x="1016" y="3416"/>
                <a:ext cx="176" cy="176"/>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58430" name="Line 57"/>
              <p:cNvSpPr>
                <a:spLocks noChangeShapeType="1"/>
              </p:cNvSpPr>
              <p:nvPr/>
            </p:nvSpPr>
            <p:spPr bwMode="auto">
              <a:xfrm flipH="1">
                <a:off x="1192" y="3504"/>
                <a:ext cx="496"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431" name="Rectangle 58"/>
              <p:cNvSpPr>
                <a:spLocks noChangeArrowheads="1"/>
              </p:cNvSpPr>
              <p:nvPr/>
            </p:nvSpPr>
            <p:spPr bwMode="auto">
              <a:xfrm>
                <a:off x="1020" y="3404"/>
                <a:ext cx="207"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2000" b="1">
                    <a:ea typeface="宋体" panose="02010600030101010101" pitchFamily="2" charset="-122"/>
                  </a:rPr>
                  <a:t>=</a:t>
                </a:r>
              </a:p>
            </p:txBody>
          </p:sp>
          <p:sp>
            <p:nvSpPr>
              <p:cNvPr id="58432" name="Line 59"/>
              <p:cNvSpPr>
                <a:spLocks noChangeShapeType="1"/>
              </p:cNvSpPr>
              <p:nvPr/>
            </p:nvSpPr>
            <p:spPr bwMode="auto">
              <a:xfrm>
                <a:off x="672" y="2404"/>
                <a:ext cx="0" cy="147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433" name="Line 60"/>
              <p:cNvSpPr>
                <a:spLocks noChangeShapeType="1"/>
              </p:cNvSpPr>
              <p:nvPr/>
            </p:nvSpPr>
            <p:spPr bwMode="auto">
              <a:xfrm>
                <a:off x="680" y="3504"/>
                <a:ext cx="32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434" name="Line 61"/>
              <p:cNvSpPr>
                <a:spLocks noChangeShapeType="1"/>
              </p:cNvSpPr>
              <p:nvPr/>
            </p:nvSpPr>
            <p:spPr bwMode="auto">
              <a:xfrm>
                <a:off x="680" y="3120"/>
                <a:ext cx="32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435" name="Line 62"/>
              <p:cNvSpPr>
                <a:spLocks noChangeShapeType="1"/>
              </p:cNvSpPr>
              <p:nvPr/>
            </p:nvSpPr>
            <p:spPr bwMode="auto">
              <a:xfrm>
                <a:off x="680" y="3312"/>
                <a:ext cx="56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436" name="Line 63"/>
              <p:cNvSpPr>
                <a:spLocks noChangeShapeType="1"/>
              </p:cNvSpPr>
              <p:nvPr/>
            </p:nvSpPr>
            <p:spPr bwMode="auto">
              <a:xfrm>
                <a:off x="680" y="2928"/>
                <a:ext cx="56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437" name="Oval 64"/>
              <p:cNvSpPr>
                <a:spLocks noChangeArrowheads="1"/>
              </p:cNvSpPr>
              <p:nvPr/>
            </p:nvSpPr>
            <p:spPr bwMode="auto">
              <a:xfrm>
                <a:off x="1016" y="3800"/>
                <a:ext cx="176" cy="176"/>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58438" name="Line 65"/>
              <p:cNvSpPr>
                <a:spLocks noChangeShapeType="1"/>
              </p:cNvSpPr>
              <p:nvPr/>
            </p:nvSpPr>
            <p:spPr bwMode="auto">
              <a:xfrm flipH="1">
                <a:off x="1192" y="3888"/>
                <a:ext cx="496"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439" name="Rectangle 66"/>
              <p:cNvSpPr>
                <a:spLocks noChangeArrowheads="1"/>
              </p:cNvSpPr>
              <p:nvPr/>
            </p:nvSpPr>
            <p:spPr bwMode="auto">
              <a:xfrm>
                <a:off x="1020" y="3788"/>
                <a:ext cx="207"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2000" b="1">
                    <a:ea typeface="宋体" panose="02010600030101010101" pitchFamily="2" charset="-122"/>
                  </a:rPr>
                  <a:t>=</a:t>
                </a:r>
              </a:p>
            </p:txBody>
          </p:sp>
          <p:sp>
            <p:nvSpPr>
              <p:cNvPr id="58440" name="Line 67"/>
              <p:cNvSpPr>
                <a:spLocks noChangeShapeType="1"/>
              </p:cNvSpPr>
              <p:nvPr/>
            </p:nvSpPr>
            <p:spPr bwMode="auto">
              <a:xfrm>
                <a:off x="680" y="3888"/>
                <a:ext cx="32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441" name="Line 68"/>
              <p:cNvSpPr>
                <a:spLocks noChangeShapeType="1"/>
              </p:cNvSpPr>
              <p:nvPr/>
            </p:nvSpPr>
            <p:spPr bwMode="auto">
              <a:xfrm>
                <a:off x="4848" y="2614"/>
                <a:ext cx="0" cy="21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442" name="Rectangle 69"/>
              <p:cNvSpPr>
                <a:spLocks noChangeArrowheads="1"/>
              </p:cNvSpPr>
              <p:nvPr/>
            </p:nvSpPr>
            <p:spPr bwMode="auto">
              <a:xfrm>
                <a:off x="1323" y="3587"/>
                <a:ext cx="178"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zh-CN" altLang="en-US" sz="2400" b="1">
                    <a:latin typeface="Times New Roman" panose="02020603050405020304" pitchFamily="18" charset="0"/>
                    <a:ea typeface="宋体" panose="02010600030101010101" pitchFamily="2" charset="-122"/>
                  </a:rPr>
                  <a:t>:</a:t>
                </a:r>
              </a:p>
            </p:txBody>
          </p:sp>
        </p:grpSp>
      </p:grpSp>
      <p:sp>
        <p:nvSpPr>
          <p:cNvPr id="58373" name="Text Box 72"/>
          <p:cNvSpPr txBox="1">
            <a:spLocks noChangeArrowheads="1"/>
          </p:cNvSpPr>
          <p:nvPr/>
        </p:nvSpPr>
        <p:spPr bwMode="auto">
          <a:xfrm>
            <a:off x="638143" y="2812096"/>
            <a:ext cx="31956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000" b="1" dirty="0">
                <a:solidFill>
                  <a:srgbClr val="FF0000"/>
                </a:solidFill>
                <a:ea typeface="黑体" panose="02010609060101010101" pitchFamily="49" charset="-122"/>
              </a:rPr>
              <a:t>问题：需要多少个比较器？</a:t>
            </a:r>
          </a:p>
        </p:txBody>
      </p:sp>
      <p:sp>
        <p:nvSpPr>
          <p:cNvPr id="58374" name="Text Box 74"/>
          <p:cNvSpPr txBox="1">
            <a:spLocks noChangeArrowheads="1"/>
          </p:cNvSpPr>
          <p:nvPr/>
        </p:nvSpPr>
        <p:spPr bwMode="auto">
          <a:xfrm>
            <a:off x="3929063" y="2819951"/>
            <a:ext cx="21145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000" b="1" dirty="0">
                <a:solidFill>
                  <a:srgbClr val="0000FF"/>
                </a:solidFill>
                <a:ea typeface="黑体" panose="02010609060101010101" pitchFamily="49" charset="-122"/>
              </a:rPr>
              <a:t>每行一个比较器！</a:t>
            </a:r>
          </a:p>
        </p:txBody>
      </p:sp>
      <p:sp>
        <p:nvSpPr>
          <p:cNvPr id="58375" name="灯片编号占位符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C7B50429-82E4-4176-A954-2FD8AA78F8A4}" type="slidenum">
              <a:rPr lang="zh-CN" altLang="en-US" sz="1200" smtClean="0">
                <a:solidFill>
                  <a:srgbClr val="898989"/>
                </a:solidFill>
              </a:rPr>
              <a:pPr/>
              <a:t>47</a:t>
            </a:fld>
            <a:endParaRPr lang="zh-CN" altLang="en-US" sz="1200">
              <a:solidFill>
                <a:srgbClr val="898989"/>
              </a:solidFill>
            </a:endParaRPr>
          </a:p>
        </p:txBody>
      </p:sp>
      <p:sp>
        <p:nvSpPr>
          <p:cNvPr id="2" name="椭圆 1"/>
          <p:cNvSpPr/>
          <p:nvPr/>
        </p:nvSpPr>
        <p:spPr bwMode="auto">
          <a:xfrm>
            <a:off x="1030288" y="4306505"/>
            <a:ext cx="1141412" cy="2399095"/>
          </a:xfrm>
          <a:prstGeom prst="ellipse">
            <a:avLst/>
          </a:prstGeom>
          <a:noFill/>
          <a:ln w="50800" cap="flat" cmpd="sng" algn="ctr">
            <a:solidFill>
              <a:srgbClr val="FE9AAB"/>
            </a:solidFill>
            <a:prstDash val="solid"/>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6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8371">
                                            <p:txEl>
                                              <p:pRg st="0" end="0"/>
                                            </p:txEl>
                                          </p:spTgt>
                                        </p:tgtEl>
                                        <p:attrNameLst>
                                          <p:attrName>style.visibility</p:attrName>
                                        </p:attrNameLst>
                                      </p:cBhvr>
                                      <p:to>
                                        <p:strVal val="visible"/>
                                      </p:to>
                                    </p:set>
                                    <p:animEffect transition="in" filter="wipe(down)">
                                      <p:cBhvr>
                                        <p:cTn id="7" dur="500"/>
                                        <p:tgtEl>
                                          <p:spTgt spid="583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8371">
                                            <p:txEl>
                                              <p:pRg st="1" end="1"/>
                                            </p:txEl>
                                          </p:spTgt>
                                        </p:tgtEl>
                                        <p:attrNameLst>
                                          <p:attrName>style.visibility</p:attrName>
                                        </p:attrNameLst>
                                      </p:cBhvr>
                                      <p:to>
                                        <p:strVal val="visible"/>
                                      </p:to>
                                    </p:set>
                                    <p:animEffect transition="in" filter="wipe(down)">
                                      <p:cBhvr>
                                        <p:cTn id="12" dur="500"/>
                                        <p:tgtEl>
                                          <p:spTgt spid="5837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58371">
                                            <p:txEl>
                                              <p:pRg st="2" end="2"/>
                                            </p:txEl>
                                          </p:spTgt>
                                        </p:tgtEl>
                                        <p:attrNameLst>
                                          <p:attrName>style.visibility</p:attrName>
                                        </p:attrNameLst>
                                      </p:cBhvr>
                                      <p:to>
                                        <p:strVal val="visible"/>
                                      </p:to>
                                    </p:set>
                                    <p:animEffect transition="in" filter="wipe(down)">
                                      <p:cBhvr>
                                        <p:cTn id="17" dur="500"/>
                                        <p:tgtEl>
                                          <p:spTgt spid="5837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58371">
                                            <p:txEl>
                                              <p:pRg st="3" end="3"/>
                                            </p:txEl>
                                          </p:spTgt>
                                        </p:tgtEl>
                                        <p:attrNameLst>
                                          <p:attrName>style.visibility</p:attrName>
                                        </p:attrNameLst>
                                      </p:cBhvr>
                                      <p:to>
                                        <p:strVal val="visible"/>
                                      </p:to>
                                    </p:set>
                                    <p:animEffect transition="in" filter="wipe(down)">
                                      <p:cBhvr>
                                        <p:cTn id="22" dur="500"/>
                                        <p:tgtEl>
                                          <p:spTgt spid="5837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58371">
                                            <p:txEl>
                                              <p:pRg st="4" end="4"/>
                                            </p:txEl>
                                          </p:spTgt>
                                        </p:tgtEl>
                                        <p:attrNameLst>
                                          <p:attrName>style.visibility</p:attrName>
                                        </p:attrNameLst>
                                      </p:cBhvr>
                                      <p:to>
                                        <p:strVal val="visible"/>
                                      </p:to>
                                    </p:set>
                                    <p:animEffect transition="in" filter="wipe(down)">
                                      <p:cBhvr>
                                        <p:cTn id="27" dur="500"/>
                                        <p:tgtEl>
                                          <p:spTgt spid="5837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58372"/>
                                        </p:tgtEl>
                                        <p:attrNameLst>
                                          <p:attrName>style.visibility</p:attrName>
                                        </p:attrNameLst>
                                      </p:cBhvr>
                                      <p:to>
                                        <p:strVal val="visible"/>
                                      </p:to>
                                    </p:set>
                                    <p:animEffect transition="in" filter="wipe(down)">
                                      <p:cBhvr>
                                        <p:cTn id="32" dur="500"/>
                                        <p:tgtEl>
                                          <p:spTgt spid="5837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58373"/>
                                        </p:tgtEl>
                                        <p:attrNameLst>
                                          <p:attrName>style.visibility</p:attrName>
                                        </p:attrNameLst>
                                      </p:cBhvr>
                                      <p:to>
                                        <p:strVal val="visible"/>
                                      </p:to>
                                    </p:set>
                                    <p:animEffect transition="in" filter="wipe(down)">
                                      <p:cBhvr>
                                        <p:cTn id="37" dur="500"/>
                                        <p:tgtEl>
                                          <p:spTgt spid="5837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58374"/>
                                        </p:tgtEl>
                                        <p:attrNameLst>
                                          <p:attrName>style.visibility</p:attrName>
                                        </p:attrNameLst>
                                      </p:cBhvr>
                                      <p:to>
                                        <p:strVal val="visible"/>
                                      </p:to>
                                    </p:set>
                                    <p:animEffect transition="in" filter="wipe(down)">
                                      <p:cBhvr>
                                        <p:cTn id="42" dur="500"/>
                                        <p:tgtEl>
                                          <p:spTgt spid="58374"/>
                                        </p:tgtEl>
                                      </p:cBhvr>
                                    </p:animEffect>
                                  </p:childTnLst>
                                </p:cTn>
                              </p:par>
                            </p:childTnLst>
                          </p:cTn>
                        </p:par>
                        <p:par>
                          <p:cTn id="43" fill="hold">
                            <p:stCondLst>
                              <p:cond delay="500"/>
                            </p:stCondLst>
                            <p:childTnLst>
                              <p:par>
                                <p:cTn id="44" presetID="6" presetClass="entr" presetSubtype="16" fill="hold" grpId="0" nodeType="afterEffect">
                                  <p:stCondLst>
                                    <p:cond delay="0"/>
                                  </p:stCondLst>
                                  <p:childTnLst>
                                    <p:set>
                                      <p:cBhvr>
                                        <p:cTn id="45" dur="1" fill="hold">
                                          <p:stCondLst>
                                            <p:cond delay="0"/>
                                          </p:stCondLst>
                                        </p:cTn>
                                        <p:tgtEl>
                                          <p:spTgt spid="2"/>
                                        </p:tgtEl>
                                        <p:attrNameLst>
                                          <p:attrName>style.visibility</p:attrName>
                                        </p:attrNameLst>
                                      </p:cBhvr>
                                      <p:to>
                                        <p:strVal val="visible"/>
                                      </p:to>
                                    </p:set>
                                    <p:animEffect transition="in" filter="circle(in)">
                                      <p:cBhvr>
                                        <p:cTn id="46" dur="27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3" grpId="0"/>
      <p:bldP spid="58374" grpId="0"/>
      <p:bldP spid="2"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idx="4294967295"/>
          </p:nvPr>
        </p:nvSpPr>
        <p:spPr>
          <a:xfrm>
            <a:off x="293688" y="169863"/>
            <a:ext cx="8623300" cy="490537"/>
          </a:xfrm>
        </p:spPr>
        <p:txBody>
          <a:bodyPr lIns="91440" tIns="45720" rIns="91440" bIns="45720" anchor="ctr"/>
          <a:lstStyle/>
          <a:p>
            <a:pPr eaLnBrk="1" hangingPunct="1"/>
            <a:r>
              <a:rPr lang="zh-CN" altLang="en-US" dirty="0"/>
              <a:t>组相联映射（</a:t>
            </a:r>
            <a:r>
              <a:rPr lang="en-US" altLang="zh-CN" dirty="0"/>
              <a:t>Set Associative）</a:t>
            </a:r>
          </a:p>
        </p:txBody>
      </p:sp>
      <p:sp>
        <p:nvSpPr>
          <p:cNvPr id="442371" name="Rectangle 3"/>
          <p:cNvSpPr>
            <a:spLocks noGrp="1" noChangeArrowheads="1"/>
          </p:cNvSpPr>
          <p:nvPr>
            <p:ph type="body" idx="4294967295"/>
          </p:nvPr>
        </p:nvSpPr>
        <p:spPr>
          <a:xfrm>
            <a:off x="571282" y="660400"/>
            <a:ext cx="8572717" cy="3893374"/>
          </a:xfrm>
        </p:spPr>
        <p:txBody>
          <a:bodyPr lIns="91440" tIns="45720" rIns="91440" bIns="45720"/>
          <a:lstStyle/>
          <a:p>
            <a:pPr eaLnBrk="1" hangingPunct="1">
              <a:lnSpc>
                <a:spcPct val="110000"/>
              </a:lnSpc>
            </a:pPr>
            <a:r>
              <a:rPr lang="zh-CN" altLang="en-US" sz="2000" dirty="0">
                <a:latin typeface="微软雅黑" panose="020B0503020204020204" pitchFamily="34" charset="-122"/>
                <a:ea typeface="微软雅黑" panose="020B0503020204020204" pitchFamily="34" charset="-122"/>
              </a:rPr>
              <a:t>组相联映射是直接映射和全相联映射两者的结合</a:t>
            </a:r>
          </a:p>
          <a:p>
            <a:pPr eaLnBrk="1" hangingPunct="1">
              <a:lnSpc>
                <a:spcPct val="110000"/>
              </a:lnSpc>
            </a:pPr>
            <a:r>
              <a:rPr lang="zh-CN" altLang="en-US" sz="2000" dirty="0">
                <a:latin typeface="微软雅黑" panose="020B0503020204020204" pitchFamily="34" charset="-122"/>
                <a:ea typeface="微软雅黑" panose="020B0503020204020204" pitchFamily="34" charset="-122"/>
              </a:rPr>
              <a:t>将</a:t>
            </a:r>
            <a:r>
              <a:rPr lang="en-US" altLang="zh-CN" sz="2000" dirty="0">
                <a:latin typeface="微软雅黑" panose="020B0503020204020204" pitchFamily="34" charset="-122"/>
                <a:ea typeface="微软雅黑" panose="020B0503020204020204" pitchFamily="34" charset="-122"/>
              </a:rPr>
              <a:t>Cache</a:t>
            </a:r>
            <a:r>
              <a:rPr lang="zh-CN" altLang="en-US" sz="2000" dirty="0">
                <a:latin typeface="微软雅黑" panose="020B0503020204020204" pitchFamily="34" charset="-122"/>
                <a:ea typeface="微软雅黑" panose="020B0503020204020204" pitchFamily="34" charset="-122"/>
              </a:rPr>
              <a:t>所有行分为</a:t>
            </a:r>
            <a:r>
              <a:rPr lang="en-US" altLang="zh-CN" sz="2000" dirty="0">
                <a:latin typeface="微软雅黑" panose="020B0503020204020204" pitchFamily="34" charset="-122"/>
                <a:ea typeface="微软雅黑" panose="020B0503020204020204" pitchFamily="34" charset="-122"/>
              </a:rPr>
              <a:t>2</a:t>
            </a:r>
            <a:r>
              <a:rPr lang="en-US" altLang="zh-CN" sz="2000" baseline="30000" dirty="0">
                <a:latin typeface="微软雅黑" panose="020B0503020204020204" pitchFamily="34" charset="-122"/>
                <a:ea typeface="微软雅黑" panose="020B0503020204020204" pitchFamily="34" charset="-122"/>
              </a:rPr>
              <a:t>K</a:t>
            </a:r>
            <a:r>
              <a:rPr lang="zh-CN" altLang="en-US" sz="2000" dirty="0">
                <a:latin typeface="微软雅黑" panose="020B0503020204020204" pitchFamily="34" charset="-122"/>
                <a:ea typeface="微软雅黑" panose="020B0503020204020204" pitchFamily="34" charset="-122"/>
              </a:rPr>
              <a:t>个组，每个主存块只能映射到</a:t>
            </a:r>
            <a:r>
              <a:rPr lang="en-US" altLang="zh-CN" sz="2000" dirty="0">
                <a:latin typeface="微软雅黑" panose="020B0503020204020204" pitchFamily="34" charset="-122"/>
                <a:ea typeface="微软雅黑" panose="020B0503020204020204" pitchFamily="34" charset="-122"/>
              </a:rPr>
              <a:t>Cache</a:t>
            </a:r>
            <a:r>
              <a:rPr lang="zh-CN" altLang="en-US" sz="2000" dirty="0">
                <a:latin typeface="微软雅黑" panose="020B0503020204020204" pitchFamily="34" charset="-122"/>
                <a:ea typeface="微软雅黑" panose="020B0503020204020204" pitchFamily="34" charset="-122"/>
              </a:rPr>
              <a:t>的一个固定组，但可选该组中的任一行。</a:t>
            </a:r>
            <a:endParaRPr lang="en-US" altLang="zh-CN" sz="2000" dirty="0">
              <a:latin typeface="微软雅黑" panose="020B0503020204020204" pitchFamily="34" charset="-122"/>
              <a:ea typeface="微软雅黑" panose="020B0503020204020204" pitchFamily="34" charset="-122"/>
            </a:endParaRPr>
          </a:p>
          <a:p>
            <a:pPr eaLnBrk="1" hangingPunct="1">
              <a:lnSpc>
                <a:spcPct val="110000"/>
              </a:lnSpc>
            </a:pPr>
            <a:r>
              <a:rPr lang="zh-CN" altLang="en-US" sz="2000" dirty="0">
                <a:latin typeface="微软雅黑" panose="020B0503020204020204" pitchFamily="34" charset="-122"/>
                <a:ea typeface="微软雅黑" panose="020B0503020204020204" pitchFamily="34" charset="-122"/>
              </a:rPr>
              <a:t>即：</a:t>
            </a:r>
            <a:r>
              <a:rPr lang="zh-CN" altLang="en-US" sz="2000" dirty="0">
                <a:solidFill>
                  <a:schemeClr val="accent2"/>
                </a:solidFill>
                <a:latin typeface="微软雅黑" panose="020B0503020204020204" pitchFamily="34" charset="-122"/>
                <a:ea typeface="微软雅黑" panose="020B0503020204020204" pitchFamily="34" charset="-122"/>
              </a:rPr>
              <a:t>组间是模映射，组内是全映射</a:t>
            </a:r>
            <a:r>
              <a:rPr lang="zh-CN" altLang="en-US"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pPr eaLnBrk="1" hangingPunct="1">
              <a:lnSpc>
                <a:spcPct val="110000"/>
              </a:lnSpc>
            </a:pPr>
            <a:r>
              <a:rPr lang="zh-CN" altLang="en-US" sz="2000" dirty="0">
                <a:latin typeface="微软雅黑" panose="020B0503020204020204" pitchFamily="34" charset="-122"/>
                <a:ea typeface="微软雅黑" panose="020B0503020204020204" pitchFamily="34" charset="-122"/>
              </a:rPr>
              <a:t>映射关系为：</a:t>
            </a:r>
            <a:r>
              <a:rPr lang="en-US" altLang="zh-CN" sz="2000" dirty="0">
                <a:latin typeface="微软雅黑" panose="020B0503020204020204" pitchFamily="34" charset="-122"/>
                <a:ea typeface="微软雅黑" panose="020B0503020204020204" pitchFamily="34" charset="-122"/>
              </a:rPr>
              <a:t> </a:t>
            </a:r>
            <a:r>
              <a:rPr lang="en-US" altLang="zh-CN" sz="2000" dirty="0">
                <a:solidFill>
                  <a:srgbClr val="FF0000"/>
                </a:solidFill>
                <a:latin typeface="微软雅黑" panose="020B0503020204020204" pitchFamily="34" charset="-122"/>
                <a:ea typeface="微软雅黑" panose="020B0503020204020204" pitchFamily="34" charset="-122"/>
              </a:rPr>
              <a:t>Cache</a:t>
            </a:r>
            <a:r>
              <a:rPr lang="zh-CN" altLang="en-US" sz="2000" dirty="0">
                <a:solidFill>
                  <a:srgbClr val="FF0000"/>
                </a:solidFill>
                <a:latin typeface="微软雅黑" panose="020B0503020204020204" pitchFamily="34" charset="-122"/>
                <a:ea typeface="微软雅黑" panose="020B0503020204020204" pitchFamily="34" charset="-122"/>
              </a:rPr>
              <a:t>组号</a:t>
            </a:r>
            <a:r>
              <a:rPr lang="en-US" altLang="zh-CN" sz="2000" dirty="0">
                <a:solidFill>
                  <a:srgbClr val="FF0000"/>
                </a:solidFill>
                <a:latin typeface="微软雅黑" panose="020B0503020204020204" pitchFamily="34" charset="-122"/>
                <a:ea typeface="微软雅黑" panose="020B0503020204020204" pitchFamily="34" charset="-122"/>
              </a:rPr>
              <a:t>=</a:t>
            </a:r>
            <a:r>
              <a:rPr lang="zh-CN" altLang="en-US" sz="2000" dirty="0">
                <a:solidFill>
                  <a:srgbClr val="FF0000"/>
                </a:solidFill>
                <a:latin typeface="微软雅黑" panose="020B0503020204020204" pitchFamily="34" charset="-122"/>
                <a:ea typeface="微软雅黑" panose="020B0503020204020204" pitchFamily="34" charset="-122"/>
              </a:rPr>
              <a:t>主存块号 </a:t>
            </a:r>
            <a:r>
              <a:rPr lang="en-US" altLang="zh-CN" sz="2000" dirty="0">
                <a:solidFill>
                  <a:srgbClr val="FF0000"/>
                </a:solidFill>
                <a:latin typeface="微软雅黑" panose="020B0503020204020204" pitchFamily="34" charset="-122"/>
                <a:ea typeface="微软雅黑" panose="020B0503020204020204" pitchFamily="34" charset="-122"/>
              </a:rPr>
              <a:t>mod Cache</a:t>
            </a:r>
            <a:r>
              <a:rPr lang="zh-CN" altLang="en-US" sz="2000" dirty="0">
                <a:solidFill>
                  <a:srgbClr val="FF0000"/>
                </a:solidFill>
                <a:latin typeface="微软雅黑" panose="020B0503020204020204" pitchFamily="34" charset="-122"/>
                <a:ea typeface="微软雅黑" panose="020B0503020204020204" pitchFamily="34" charset="-122"/>
              </a:rPr>
              <a:t>组数</a:t>
            </a:r>
          </a:p>
          <a:p>
            <a:pPr eaLnBrk="1" hangingPunct="1">
              <a:lnSpc>
                <a:spcPct val="110000"/>
              </a:lnSpc>
              <a:buFontTx/>
              <a:buNone/>
            </a:pPr>
            <a:r>
              <a:rPr lang="zh-CN" altLang="en-US" sz="2000" dirty="0">
                <a:solidFill>
                  <a:srgbClr val="FF0000"/>
                </a:solidFill>
                <a:latin typeface="微软雅黑" panose="020B0503020204020204" pitchFamily="34" charset="-122"/>
                <a:ea typeface="微软雅黑" panose="020B0503020204020204" pitchFamily="34" charset="-122"/>
              </a:rPr>
              <a:t> </a:t>
            </a:r>
            <a:r>
              <a:rPr lang="zh-CN" altLang="en-US" sz="2000" dirty="0">
                <a:solidFill>
                  <a:schemeClr val="accent2"/>
                </a:solidFill>
                <a:latin typeface="微软雅黑" panose="020B0503020204020204" pitchFamily="34" charset="-122"/>
                <a:ea typeface="微软雅黑" panose="020B0503020204020204" pitchFamily="34" charset="-122"/>
              </a:rPr>
              <a:t>例如：假定</a:t>
            </a:r>
            <a:r>
              <a:rPr lang="en-US" altLang="zh-CN" sz="2000" dirty="0">
                <a:solidFill>
                  <a:schemeClr val="accent2"/>
                </a:solidFill>
                <a:latin typeface="微软雅黑" panose="020B0503020204020204" pitchFamily="34" charset="-122"/>
                <a:ea typeface="微软雅黑" panose="020B0503020204020204" pitchFamily="34" charset="-122"/>
              </a:rPr>
              <a:t>Cache</a:t>
            </a:r>
            <a:r>
              <a:rPr lang="zh-CN" altLang="en-US" sz="2000" dirty="0">
                <a:solidFill>
                  <a:schemeClr val="accent2"/>
                </a:solidFill>
                <a:latin typeface="微软雅黑" panose="020B0503020204020204" pitchFamily="34" charset="-122"/>
                <a:ea typeface="微软雅黑" panose="020B0503020204020204" pitchFamily="34" charset="-122"/>
              </a:rPr>
              <a:t>的划分为：8</a:t>
            </a:r>
            <a:r>
              <a:rPr lang="en-US" altLang="zh-CN" sz="2000" dirty="0">
                <a:solidFill>
                  <a:schemeClr val="accent2"/>
                </a:solidFill>
                <a:latin typeface="微软雅黑" panose="020B0503020204020204" pitchFamily="34" charset="-122"/>
                <a:ea typeface="微软雅黑" panose="020B0503020204020204" pitchFamily="34" charset="-122"/>
              </a:rPr>
              <a:t>KB</a:t>
            </a:r>
            <a:r>
              <a:rPr lang="zh-CN" altLang="en-US" sz="2000" dirty="0">
                <a:solidFill>
                  <a:schemeClr val="accent2"/>
                </a:solidFill>
                <a:latin typeface="微软雅黑" panose="020B0503020204020204" pitchFamily="34" charset="-122"/>
                <a:ea typeface="微软雅黑" panose="020B0503020204020204" pitchFamily="34" charset="-122"/>
              </a:rPr>
              <a:t>=8组</a:t>
            </a:r>
            <a:r>
              <a:rPr lang="en-US" altLang="zh-CN" sz="2000" dirty="0">
                <a:solidFill>
                  <a:schemeClr val="accent2"/>
                </a:solidFill>
                <a:latin typeface="微软雅黑" panose="020B0503020204020204" pitchFamily="34" charset="-122"/>
                <a:ea typeface="微软雅黑" panose="020B0503020204020204" pitchFamily="34" charset="-122"/>
              </a:rPr>
              <a:t>x2</a:t>
            </a:r>
            <a:r>
              <a:rPr lang="zh-CN" altLang="en-US" sz="2000" dirty="0">
                <a:solidFill>
                  <a:schemeClr val="accent2"/>
                </a:solidFill>
                <a:latin typeface="微软雅黑" panose="020B0503020204020204" pitchFamily="34" charset="-122"/>
                <a:ea typeface="微软雅黑" panose="020B0503020204020204" pitchFamily="34" charset="-122"/>
              </a:rPr>
              <a:t>行</a:t>
            </a:r>
            <a:r>
              <a:rPr lang="en-US" altLang="zh-CN" sz="2000" dirty="0">
                <a:solidFill>
                  <a:schemeClr val="accent2"/>
                </a:solidFill>
                <a:latin typeface="微软雅黑" panose="020B0503020204020204" pitchFamily="34" charset="-122"/>
                <a:ea typeface="微软雅黑" panose="020B0503020204020204" pitchFamily="34" charset="-122"/>
              </a:rPr>
              <a:t>/</a:t>
            </a:r>
            <a:r>
              <a:rPr lang="zh-CN" altLang="en-US" sz="2000" dirty="0">
                <a:solidFill>
                  <a:schemeClr val="accent2"/>
                </a:solidFill>
                <a:latin typeface="微软雅黑" panose="020B0503020204020204" pitchFamily="34" charset="-122"/>
                <a:ea typeface="微软雅黑" panose="020B0503020204020204" pitchFamily="34" charset="-122"/>
              </a:rPr>
              <a:t>组</a:t>
            </a:r>
            <a:r>
              <a:rPr lang="en-US" altLang="zh-CN" sz="2000" dirty="0">
                <a:solidFill>
                  <a:schemeClr val="accent2"/>
                </a:solidFill>
                <a:latin typeface="微软雅黑" panose="020B0503020204020204" pitchFamily="34" charset="-122"/>
                <a:ea typeface="微软雅黑" panose="020B0503020204020204" pitchFamily="34" charset="-122"/>
              </a:rPr>
              <a:t>x512B</a:t>
            </a:r>
            <a:r>
              <a:rPr lang="zh-CN" altLang="en-US" sz="2000" dirty="0">
                <a:solidFill>
                  <a:schemeClr val="accent2"/>
                </a:solidFill>
                <a:latin typeface="微软雅黑" panose="020B0503020204020204" pitchFamily="34" charset="-122"/>
                <a:ea typeface="微软雅黑" panose="020B0503020204020204" pitchFamily="34" charset="-122"/>
              </a:rPr>
              <a:t>/行</a:t>
            </a:r>
          </a:p>
          <a:p>
            <a:pPr eaLnBrk="1" hangingPunct="1">
              <a:lnSpc>
                <a:spcPct val="110000"/>
              </a:lnSpc>
              <a:buNone/>
            </a:pPr>
            <a:r>
              <a:rPr lang="zh-CN" altLang="en-US" sz="2000" dirty="0">
                <a:solidFill>
                  <a:srgbClr val="FF0000"/>
                </a:solidFill>
                <a:latin typeface="微软雅黑" panose="020B0503020204020204" pitchFamily="34" charset="-122"/>
                <a:ea typeface="微软雅黑" panose="020B0503020204020204" pitchFamily="34" charset="-122"/>
              </a:rPr>
              <a:t>     主存第100块</a:t>
            </a:r>
            <a:r>
              <a:rPr lang="en-US" altLang="zh-CN" sz="2000" dirty="0">
                <a:solidFill>
                  <a:srgbClr val="FF0000"/>
                </a:solidFill>
                <a:latin typeface="微软雅黑" panose="020B0503020204020204" pitchFamily="34" charset="-122"/>
                <a:ea typeface="微软雅黑" panose="020B0503020204020204" pitchFamily="34" charset="-122"/>
              </a:rPr>
              <a:t>: 100 mod 8=4</a:t>
            </a:r>
          </a:p>
          <a:p>
            <a:pPr eaLnBrk="1" hangingPunct="1">
              <a:lnSpc>
                <a:spcPct val="110000"/>
              </a:lnSpc>
              <a:buNone/>
            </a:pPr>
            <a:r>
              <a:rPr lang="zh-CN" altLang="en-US" sz="2000" dirty="0">
                <a:solidFill>
                  <a:srgbClr val="FF0000"/>
                </a:solidFill>
                <a:latin typeface="微软雅黑" panose="020B0503020204020204" pitchFamily="34" charset="-122"/>
                <a:ea typeface="微软雅黑" panose="020B0503020204020204" pitchFamily="34" charset="-122"/>
              </a:rPr>
              <a:t>          故 映射到</a:t>
            </a:r>
            <a:r>
              <a:rPr lang="en-US" altLang="zh-CN" sz="2000" dirty="0">
                <a:solidFill>
                  <a:srgbClr val="FF0000"/>
                </a:solidFill>
                <a:latin typeface="微软雅黑" panose="020B0503020204020204" pitchFamily="34" charset="-122"/>
                <a:ea typeface="微软雅黑" panose="020B0503020204020204" pitchFamily="34" charset="-122"/>
              </a:rPr>
              <a:t>Cache</a:t>
            </a:r>
            <a:r>
              <a:rPr lang="zh-CN" altLang="en-US" sz="2000" dirty="0">
                <a:solidFill>
                  <a:srgbClr val="FF0000"/>
                </a:solidFill>
                <a:latin typeface="微软雅黑" panose="020B0503020204020204" pitchFamily="34" charset="-122"/>
                <a:ea typeface="微软雅黑" panose="020B0503020204020204" pitchFamily="34" charset="-122"/>
              </a:rPr>
              <a:t>的第4组的任意行中。</a:t>
            </a:r>
          </a:p>
          <a:p>
            <a:pPr eaLnBrk="1" hangingPunct="1">
              <a:lnSpc>
                <a:spcPct val="110000"/>
              </a:lnSpc>
              <a:buFontTx/>
              <a:buNone/>
            </a:pPr>
            <a:r>
              <a:rPr lang="zh-CN" altLang="en-US" sz="2000" dirty="0">
                <a:solidFill>
                  <a:schemeClr val="accent2"/>
                </a:solidFill>
                <a:latin typeface="微软雅黑" panose="020B0503020204020204" pitchFamily="34" charset="-122"/>
                <a:ea typeface="微软雅黑" panose="020B0503020204020204" pitchFamily="34" charset="-122"/>
              </a:rPr>
              <a:t>每组的行数称为路， 该例的映射称为</a:t>
            </a:r>
            <a:r>
              <a:rPr lang="en-US" altLang="zh-CN" sz="2000" dirty="0">
                <a:solidFill>
                  <a:schemeClr val="accent1"/>
                </a:solidFill>
                <a:latin typeface="微软雅黑" panose="020B0503020204020204" pitchFamily="34" charset="-122"/>
                <a:ea typeface="微软雅黑" panose="020B0503020204020204" pitchFamily="34" charset="-122"/>
              </a:rPr>
              <a:t>2</a:t>
            </a:r>
            <a:r>
              <a:rPr lang="zh-CN" altLang="en-US" sz="2000" dirty="0">
                <a:solidFill>
                  <a:schemeClr val="accent1"/>
                </a:solidFill>
                <a:latin typeface="微软雅黑" panose="020B0503020204020204" pitchFamily="34" charset="-122"/>
                <a:ea typeface="微软雅黑" panose="020B0503020204020204" pitchFamily="34" charset="-122"/>
              </a:rPr>
              <a:t>路组相联映射</a:t>
            </a:r>
            <a:r>
              <a:rPr lang="zh-CN" altLang="en-US" sz="2000" dirty="0">
                <a:solidFill>
                  <a:schemeClr val="accent2"/>
                </a:solidFill>
                <a:latin typeface="微软雅黑" panose="020B0503020204020204" pitchFamily="34" charset="-122"/>
                <a:ea typeface="微软雅黑" panose="020B0503020204020204" pitchFamily="34" charset="-122"/>
              </a:rPr>
              <a:t>。  </a:t>
            </a:r>
          </a:p>
        </p:txBody>
      </p:sp>
      <p:sp>
        <p:nvSpPr>
          <p:cNvPr id="59397" name="灯片编号占位符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C3C9FBE3-893E-44E2-98D4-189A4E8282B1}" type="slidenum">
              <a:rPr lang="zh-CN" altLang="en-US" sz="1200" smtClean="0">
                <a:solidFill>
                  <a:srgbClr val="898989"/>
                </a:solidFill>
              </a:rPr>
              <a:pPr/>
              <a:t>48</a:t>
            </a:fld>
            <a:endParaRPr lang="zh-CN" altLang="en-US" sz="120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442371">
                                            <p:txEl>
                                              <p:pRg st="0" end="0"/>
                                            </p:txEl>
                                          </p:spTgt>
                                        </p:tgtEl>
                                        <p:attrNameLst>
                                          <p:attrName>style.visibility</p:attrName>
                                        </p:attrNameLst>
                                      </p:cBhvr>
                                      <p:to>
                                        <p:strVal val="visible"/>
                                      </p:to>
                                    </p:set>
                                    <p:animEffect transition="in" filter="wipe(down)">
                                      <p:cBhvr>
                                        <p:cTn id="7" dur="500"/>
                                        <p:tgtEl>
                                          <p:spTgt spid="4423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42371">
                                            <p:txEl>
                                              <p:pRg st="1" end="1"/>
                                            </p:txEl>
                                          </p:spTgt>
                                        </p:tgtEl>
                                        <p:attrNameLst>
                                          <p:attrName>style.visibility</p:attrName>
                                        </p:attrNameLst>
                                      </p:cBhvr>
                                      <p:to>
                                        <p:strVal val="visible"/>
                                      </p:to>
                                    </p:set>
                                    <p:animEffect transition="in" filter="blinds(horizontal)">
                                      <p:cBhvr>
                                        <p:cTn id="12" dur="500"/>
                                        <p:tgtEl>
                                          <p:spTgt spid="44237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42371">
                                            <p:txEl>
                                              <p:pRg st="2" end="2"/>
                                            </p:txEl>
                                          </p:spTgt>
                                        </p:tgtEl>
                                        <p:attrNameLst>
                                          <p:attrName>style.visibility</p:attrName>
                                        </p:attrNameLst>
                                      </p:cBhvr>
                                      <p:to>
                                        <p:strVal val="visible"/>
                                      </p:to>
                                    </p:set>
                                    <p:animEffect transition="in" filter="blinds(horizontal)">
                                      <p:cBhvr>
                                        <p:cTn id="17" dur="500"/>
                                        <p:tgtEl>
                                          <p:spTgt spid="44237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42371">
                                            <p:txEl>
                                              <p:pRg st="3" end="3"/>
                                            </p:txEl>
                                          </p:spTgt>
                                        </p:tgtEl>
                                        <p:attrNameLst>
                                          <p:attrName>style.visibility</p:attrName>
                                        </p:attrNameLst>
                                      </p:cBhvr>
                                      <p:to>
                                        <p:strVal val="visible"/>
                                      </p:to>
                                    </p:set>
                                    <p:animEffect transition="in" filter="blinds(horizontal)">
                                      <p:cBhvr>
                                        <p:cTn id="22" dur="500"/>
                                        <p:tgtEl>
                                          <p:spTgt spid="44237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42371">
                                            <p:txEl>
                                              <p:pRg st="4" end="4"/>
                                            </p:txEl>
                                          </p:spTgt>
                                        </p:tgtEl>
                                        <p:attrNameLst>
                                          <p:attrName>style.visibility</p:attrName>
                                        </p:attrNameLst>
                                      </p:cBhvr>
                                      <p:to>
                                        <p:strVal val="visible"/>
                                      </p:to>
                                    </p:set>
                                    <p:animEffect transition="in" filter="blinds(horizontal)">
                                      <p:cBhvr>
                                        <p:cTn id="27" dur="500"/>
                                        <p:tgtEl>
                                          <p:spTgt spid="44237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42371">
                                            <p:txEl>
                                              <p:pRg st="5" end="5"/>
                                            </p:txEl>
                                          </p:spTgt>
                                        </p:tgtEl>
                                        <p:attrNameLst>
                                          <p:attrName>style.visibility</p:attrName>
                                        </p:attrNameLst>
                                      </p:cBhvr>
                                      <p:to>
                                        <p:strVal val="visible"/>
                                      </p:to>
                                    </p:set>
                                    <p:animEffect transition="in" filter="blinds(horizontal)">
                                      <p:cBhvr>
                                        <p:cTn id="32" dur="500"/>
                                        <p:tgtEl>
                                          <p:spTgt spid="44237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42371">
                                            <p:txEl>
                                              <p:pRg st="6" end="6"/>
                                            </p:txEl>
                                          </p:spTgt>
                                        </p:tgtEl>
                                        <p:attrNameLst>
                                          <p:attrName>style.visibility</p:attrName>
                                        </p:attrNameLst>
                                      </p:cBhvr>
                                      <p:to>
                                        <p:strVal val="visible"/>
                                      </p:to>
                                    </p:set>
                                    <p:animEffect transition="in" filter="blinds(horizontal)">
                                      <p:cBhvr>
                                        <p:cTn id="37" dur="500"/>
                                        <p:tgtEl>
                                          <p:spTgt spid="442371">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442371">
                                            <p:txEl>
                                              <p:pRg st="7" end="7"/>
                                            </p:txEl>
                                          </p:spTgt>
                                        </p:tgtEl>
                                        <p:attrNameLst>
                                          <p:attrName>style.visibility</p:attrName>
                                        </p:attrNameLst>
                                      </p:cBhvr>
                                      <p:to>
                                        <p:strVal val="visible"/>
                                      </p:to>
                                    </p:set>
                                    <p:animEffect transition="in" filter="wipe(down)">
                                      <p:cBhvr>
                                        <p:cTn id="42" dur="500"/>
                                        <p:tgtEl>
                                          <p:spTgt spid="44237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stretch>
            <a:fillRect/>
          </a:stretch>
        </p:blipFill>
        <p:spPr>
          <a:xfrm>
            <a:off x="3065463" y="441325"/>
            <a:ext cx="6057900" cy="5705475"/>
          </a:xfrm>
          <a:prstGeom prst="rect">
            <a:avLst/>
          </a:prstGeom>
        </p:spPr>
      </p:pic>
      <p:sp>
        <p:nvSpPr>
          <p:cNvPr id="443397" name="Text Box 5"/>
          <p:cNvSpPr txBox="1">
            <a:spLocks noChangeArrowheads="1"/>
          </p:cNvSpPr>
          <p:nvPr/>
        </p:nvSpPr>
        <p:spPr bwMode="auto">
          <a:xfrm>
            <a:off x="206375" y="3249613"/>
            <a:ext cx="2116138"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000" b="1" dirty="0">
                <a:solidFill>
                  <a:srgbClr val="0000FF"/>
                </a:solidFill>
                <a:ea typeface="黑体" panose="02010609060101010101" pitchFamily="49" charset="-122"/>
                <a:cs typeface="Arial" panose="020B0604020202020204" pitchFamily="34" charset="0"/>
              </a:rPr>
              <a:t>标记指出对应行取自主存哪个组群</a:t>
            </a:r>
          </a:p>
          <a:p>
            <a:pPr eaLnBrk="1" hangingPunct="1">
              <a:spcBef>
                <a:spcPct val="50000"/>
              </a:spcBef>
            </a:pPr>
            <a:r>
              <a:rPr kumimoji="1" lang="zh-CN" altLang="en-US" sz="2000" b="1" dirty="0">
                <a:solidFill>
                  <a:srgbClr val="0000FF"/>
                </a:solidFill>
                <a:ea typeface="黑体" panose="02010609060101010101" pitchFamily="49" charset="-122"/>
                <a:cs typeface="Arial" panose="020B0604020202020204" pitchFamily="34" charset="0"/>
              </a:rPr>
              <a:t>指出对应地址位于主存哪个组群中</a:t>
            </a:r>
          </a:p>
        </p:txBody>
      </p:sp>
      <p:sp>
        <p:nvSpPr>
          <p:cNvPr id="443398" name="Line 6"/>
          <p:cNvSpPr>
            <a:spLocks noChangeShapeType="1"/>
          </p:cNvSpPr>
          <p:nvPr/>
        </p:nvSpPr>
        <p:spPr bwMode="auto">
          <a:xfrm flipV="1">
            <a:off x="2232025" y="2466975"/>
            <a:ext cx="1747836" cy="827088"/>
          </a:xfrm>
          <a:prstGeom prst="line">
            <a:avLst/>
          </a:prstGeom>
          <a:noFill/>
          <a:ln w="28575">
            <a:solidFill>
              <a:srgbClr val="CC0000"/>
            </a:solidFill>
            <a:round/>
            <a:headEnd/>
            <a:tailEnd type="triangle" w="med" len="med"/>
          </a:ln>
          <a:extLst>
            <a:ext uri="{909E8E84-426E-40DD-AFC4-6F175D3DCCD1}">
              <a14:hiddenFill xmlns:a14="http://schemas.microsoft.com/office/drawing/2010/main">
                <a:noFill/>
              </a14:hiddenFill>
            </a:ext>
          </a:extLst>
        </p:spPr>
        <p:txBody>
          <a:bodyPr wrap="square" lIns="0" tIns="0" rIns="0" bIns="0">
            <a:spAutoFit/>
          </a:bodyPr>
          <a:lstStyle/>
          <a:p>
            <a:endParaRPr lang="zh-CN" altLang="en-US"/>
          </a:p>
        </p:txBody>
      </p:sp>
      <p:sp>
        <p:nvSpPr>
          <p:cNvPr id="443399" name="Line 7"/>
          <p:cNvSpPr>
            <a:spLocks noChangeShapeType="1"/>
          </p:cNvSpPr>
          <p:nvPr/>
        </p:nvSpPr>
        <p:spPr bwMode="auto">
          <a:xfrm>
            <a:off x="2154238" y="4344988"/>
            <a:ext cx="1112837" cy="749300"/>
          </a:xfrm>
          <a:prstGeom prst="line">
            <a:avLst/>
          </a:prstGeom>
          <a:noFill/>
          <a:ln w="28575">
            <a:solidFill>
              <a:srgbClr val="CC0000"/>
            </a:solidFill>
            <a:round/>
            <a:headEnd/>
            <a:tailEnd type="triangle" w="med" len="me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443401" name="Text Box 9"/>
          <p:cNvSpPr txBox="1">
            <a:spLocks noChangeArrowheads="1"/>
          </p:cNvSpPr>
          <p:nvPr/>
        </p:nvSpPr>
        <p:spPr bwMode="auto">
          <a:xfrm>
            <a:off x="3009900" y="6257330"/>
            <a:ext cx="568642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000" b="1" dirty="0">
                <a:solidFill>
                  <a:srgbClr val="FF0000"/>
                </a:solidFill>
                <a:ea typeface="黑体" panose="02010609060101010101" pitchFamily="49" charset="-122"/>
                <a:cs typeface="Arial" panose="020B0604020202020204" pitchFamily="34" charset="0"/>
              </a:rPr>
              <a:t>将主存地址的</a:t>
            </a:r>
            <a:r>
              <a:rPr kumimoji="1" lang="zh-CN" altLang="en-US" sz="2000" b="1" dirty="0">
                <a:solidFill>
                  <a:schemeClr val="accent2"/>
                </a:solidFill>
                <a:ea typeface="黑体" panose="02010609060101010101" pitchFamily="49" charset="-122"/>
                <a:cs typeface="Arial" panose="020B0604020202020204" pitchFamily="34" charset="0"/>
              </a:rPr>
              <a:t>组群号</a:t>
            </a:r>
            <a:r>
              <a:rPr kumimoji="1" lang="zh-CN" altLang="en-US" sz="2000" b="1" dirty="0">
                <a:solidFill>
                  <a:srgbClr val="FF0000"/>
                </a:solidFill>
                <a:ea typeface="黑体" panose="02010609060101010101" pitchFamily="49" charset="-122"/>
                <a:cs typeface="Arial" panose="020B0604020202020204" pitchFamily="34" charset="0"/>
              </a:rPr>
              <a:t>与</a:t>
            </a:r>
            <a:r>
              <a:rPr kumimoji="1" lang="en-US" altLang="zh-CN" sz="2000" b="1" dirty="0">
                <a:solidFill>
                  <a:srgbClr val="FF0000"/>
                </a:solidFill>
                <a:ea typeface="黑体" panose="02010609060101010101" pitchFamily="49" charset="-122"/>
                <a:cs typeface="Arial" panose="020B0604020202020204" pitchFamily="34" charset="0"/>
              </a:rPr>
              <a:t>Cache</a:t>
            </a:r>
            <a:r>
              <a:rPr kumimoji="1" lang="zh-CN" altLang="en-US" sz="2000" b="1" dirty="0">
                <a:solidFill>
                  <a:srgbClr val="FF0000"/>
                </a:solidFill>
                <a:ea typeface="黑体" panose="02010609060101010101" pitchFamily="49" charset="-122"/>
                <a:cs typeface="Arial" panose="020B0604020202020204" pitchFamily="34" charset="0"/>
              </a:rPr>
              <a:t>第</a:t>
            </a:r>
            <a:r>
              <a:rPr kumimoji="1" lang="en-US" altLang="zh-CN" sz="2000" b="1" dirty="0">
                <a:solidFill>
                  <a:srgbClr val="FF0000"/>
                </a:solidFill>
                <a:ea typeface="黑体" panose="02010609060101010101" pitchFamily="49" charset="-122"/>
                <a:cs typeface="Arial" panose="020B0604020202020204" pitchFamily="34" charset="0"/>
              </a:rPr>
              <a:t>001</a:t>
            </a:r>
            <a:r>
              <a:rPr kumimoji="1" lang="zh-CN" altLang="en-US" sz="2000" b="1" dirty="0">
                <a:solidFill>
                  <a:srgbClr val="FF0000"/>
                </a:solidFill>
                <a:ea typeface="黑体" panose="02010609060101010101" pitchFamily="49" charset="-122"/>
                <a:cs typeface="Arial" panose="020B0604020202020204" pitchFamily="34" charset="0"/>
              </a:rPr>
              <a:t>组中</a:t>
            </a:r>
            <a:r>
              <a:rPr kumimoji="1" lang="en-US" altLang="zh-CN" sz="2000" b="1" dirty="0">
                <a:solidFill>
                  <a:schemeClr val="accent2"/>
                </a:solidFill>
                <a:ea typeface="黑体" panose="02010609060101010101" pitchFamily="49" charset="-122"/>
                <a:cs typeface="Arial" panose="020B0604020202020204" pitchFamily="34" charset="0"/>
              </a:rPr>
              <a:t>2</a:t>
            </a:r>
            <a:r>
              <a:rPr kumimoji="1" lang="zh-CN" altLang="en-US" sz="2000" b="1" dirty="0">
                <a:solidFill>
                  <a:schemeClr val="accent2"/>
                </a:solidFill>
                <a:ea typeface="黑体" panose="02010609060101010101" pitchFamily="49" charset="-122"/>
                <a:cs typeface="Arial" panose="020B0604020202020204" pitchFamily="34" charset="0"/>
              </a:rPr>
              <a:t>行的标记</a:t>
            </a:r>
            <a:r>
              <a:rPr kumimoji="1" lang="zh-CN" altLang="en-US" sz="2000" b="1" dirty="0">
                <a:solidFill>
                  <a:srgbClr val="FF0000"/>
                </a:solidFill>
                <a:ea typeface="黑体" panose="02010609060101010101" pitchFamily="49" charset="-122"/>
                <a:cs typeface="Arial" panose="020B0604020202020204" pitchFamily="34" charset="0"/>
              </a:rPr>
              <a:t>进行比较！</a:t>
            </a:r>
          </a:p>
        </p:txBody>
      </p:sp>
      <p:sp>
        <p:nvSpPr>
          <p:cNvPr id="443403" name="Text Box 11"/>
          <p:cNvSpPr txBox="1">
            <a:spLocks noChangeArrowheads="1"/>
          </p:cNvSpPr>
          <p:nvPr/>
        </p:nvSpPr>
        <p:spPr bwMode="auto">
          <a:xfrm>
            <a:off x="161925" y="4754563"/>
            <a:ext cx="2703513"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000" b="1" dirty="0">
                <a:solidFill>
                  <a:srgbClr val="CC0000"/>
                </a:solidFill>
                <a:ea typeface="黑体" panose="02010609060101010101" pitchFamily="49" charset="-122"/>
                <a:cs typeface="Arial" panose="020B0604020202020204" pitchFamily="34" charset="0"/>
              </a:rPr>
              <a:t>例：如何对</a:t>
            </a:r>
            <a:r>
              <a:rPr kumimoji="1" lang="en-US" altLang="zh-CN" sz="2000" b="1" dirty="0">
                <a:solidFill>
                  <a:srgbClr val="CC0000"/>
                </a:solidFill>
                <a:ea typeface="黑体" panose="02010609060101010101" pitchFamily="49" charset="-122"/>
                <a:cs typeface="Arial" panose="020B0604020202020204" pitchFamily="34" charset="0"/>
              </a:rPr>
              <a:t>0120CH</a:t>
            </a:r>
            <a:r>
              <a:rPr kumimoji="1" lang="zh-CN" altLang="en-US" sz="2000" b="1" dirty="0">
                <a:solidFill>
                  <a:srgbClr val="CC0000"/>
                </a:solidFill>
                <a:ea typeface="黑体" panose="02010609060101010101" pitchFamily="49" charset="-122"/>
                <a:cs typeface="Arial" panose="020B0604020202020204" pitchFamily="34" charset="0"/>
              </a:rPr>
              <a:t>单元进行访问？</a:t>
            </a:r>
          </a:p>
        </p:txBody>
      </p:sp>
      <p:sp>
        <p:nvSpPr>
          <p:cNvPr id="443404" name="Text Box 12"/>
          <p:cNvSpPr txBox="1">
            <a:spLocks noChangeArrowheads="1"/>
          </p:cNvSpPr>
          <p:nvPr/>
        </p:nvSpPr>
        <p:spPr bwMode="auto">
          <a:xfrm>
            <a:off x="130727" y="5638800"/>
            <a:ext cx="3361773"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20000"/>
              </a:spcBef>
            </a:pPr>
            <a:r>
              <a:rPr kumimoji="1" lang="en-US" altLang="zh-CN" sz="2000" b="1" dirty="0">
                <a:solidFill>
                  <a:schemeClr val="accent2"/>
                </a:solidFill>
                <a:ea typeface="黑体" panose="02010609060101010101" pitchFamily="49" charset="-122"/>
              </a:rPr>
              <a:t>0000 0001 </a:t>
            </a:r>
            <a:r>
              <a:rPr kumimoji="1" lang="en-US" altLang="zh-CN" sz="2000" b="1" dirty="0">
                <a:solidFill>
                  <a:srgbClr val="CC0000"/>
                </a:solidFill>
                <a:ea typeface="黑体" panose="02010609060101010101" pitchFamily="49" charset="-122"/>
              </a:rPr>
              <a:t>001 </a:t>
            </a:r>
            <a:r>
              <a:rPr kumimoji="1" lang="en-US" altLang="zh-CN" sz="2000" b="1" dirty="0">
                <a:solidFill>
                  <a:srgbClr val="0000FF"/>
                </a:solidFill>
                <a:ea typeface="黑体" panose="02010609060101010101" pitchFamily="49" charset="-122"/>
              </a:rPr>
              <a:t>00000 1100B</a:t>
            </a:r>
            <a:r>
              <a:rPr kumimoji="1" lang="zh-CN" altLang="en-US" sz="2000" b="1" dirty="0">
                <a:solidFill>
                  <a:srgbClr val="0000FF"/>
                </a:solidFill>
                <a:ea typeface="黑体" panose="02010609060101010101" pitchFamily="49" charset="-122"/>
              </a:rPr>
              <a:t>是第</a:t>
            </a:r>
            <a:r>
              <a:rPr kumimoji="1" lang="en-US" altLang="zh-CN" sz="2000" b="1" dirty="0">
                <a:solidFill>
                  <a:srgbClr val="0000FF"/>
                </a:solidFill>
                <a:ea typeface="黑体" panose="02010609060101010101" pitchFamily="49" charset="-122"/>
              </a:rPr>
              <a:t>1</a:t>
            </a:r>
            <a:r>
              <a:rPr kumimoji="1" lang="zh-CN" altLang="en-US" sz="2000" b="1" dirty="0">
                <a:solidFill>
                  <a:srgbClr val="0000FF"/>
                </a:solidFill>
                <a:ea typeface="黑体" panose="02010609060101010101" pitchFamily="49" charset="-122"/>
              </a:rPr>
              <a:t>组群中的</a:t>
            </a:r>
            <a:r>
              <a:rPr kumimoji="1" lang="en-US" altLang="zh-CN" sz="2000" b="1" dirty="0">
                <a:solidFill>
                  <a:srgbClr val="0000FF"/>
                </a:solidFill>
                <a:ea typeface="黑体" panose="02010609060101010101" pitchFamily="49" charset="-122"/>
              </a:rPr>
              <a:t>001</a:t>
            </a:r>
            <a:r>
              <a:rPr kumimoji="1" lang="zh-CN" altLang="en-US" sz="2000" b="1" dirty="0">
                <a:solidFill>
                  <a:srgbClr val="0000FF"/>
                </a:solidFill>
                <a:ea typeface="黑体" panose="02010609060101010101" pitchFamily="49" charset="-122"/>
              </a:rPr>
              <a:t>块（即第</a:t>
            </a:r>
            <a:r>
              <a:rPr kumimoji="1" lang="en-US" altLang="zh-CN" sz="2000" b="1" dirty="0">
                <a:solidFill>
                  <a:srgbClr val="0000FF"/>
                </a:solidFill>
                <a:ea typeface="黑体" panose="02010609060101010101" pitchFamily="49" charset="-122"/>
              </a:rPr>
              <a:t>9</a:t>
            </a:r>
            <a:r>
              <a:rPr kumimoji="1" lang="zh-CN" altLang="en-US" sz="2000" b="1" dirty="0">
                <a:solidFill>
                  <a:srgbClr val="0000FF"/>
                </a:solidFill>
                <a:ea typeface="黑体" panose="02010609060101010101" pitchFamily="49" charset="-122"/>
              </a:rPr>
              <a:t>块）中第</a:t>
            </a:r>
            <a:r>
              <a:rPr kumimoji="1" lang="en-US" altLang="zh-CN" sz="2000" b="1" dirty="0">
                <a:solidFill>
                  <a:srgbClr val="0000FF"/>
                </a:solidFill>
                <a:ea typeface="黑体" panose="02010609060101010101" pitchFamily="49" charset="-122"/>
              </a:rPr>
              <a:t>12</a:t>
            </a:r>
            <a:r>
              <a:rPr kumimoji="1" lang="zh-CN" altLang="en-US" sz="2000" b="1" dirty="0">
                <a:solidFill>
                  <a:srgbClr val="0000FF"/>
                </a:solidFill>
                <a:ea typeface="黑体" panose="02010609060101010101" pitchFamily="49" charset="-122"/>
              </a:rPr>
              <a:t>个单元。</a:t>
            </a:r>
            <a:r>
              <a:rPr kumimoji="1" lang="en-US" altLang="zh-CN" sz="2000" b="1" dirty="0">
                <a:solidFill>
                  <a:srgbClr val="0000FF"/>
                </a:solidFill>
                <a:ea typeface="黑体" panose="02010609060101010101" pitchFamily="49" charset="-122"/>
              </a:rPr>
              <a:t> </a:t>
            </a:r>
          </a:p>
        </p:txBody>
      </p:sp>
      <p:sp>
        <p:nvSpPr>
          <p:cNvPr id="443405" name="Rectangle 13"/>
          <p:cNvSpPr>
            <a:spLocks noChangeArrowheads="1"/>
          </p:cNvSpPr>
          <p:nvPr/>
        </p:nvSpPr>
        <p:spPr bwMode="auto">
          <a:xfrm>
            <a:off x="7639050" y="2754313"/>
            <a:ext cx="765175" cy="404812"/>
          </a:xfrm>
          <a:prstGeom prst="rect">
            <a:avLst/>
          </a:prstGeom>
          <a:solidFill>
            <a:srgbClr val="008000">
              <a:alpha val="3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43406" name="Line 14"/>
          <p:cNvSpPr>
            <a:spLocks noChangeShapeType="1"/>
          </p:cNvSpPr>
          <p:nvPr/>
        </p:nvSpPr>
        <p:spPr bwMode="auto">
          <a:xfrm flipH="1" flipV="1">
            <a:off x="4976813" y="2619375"/>
            <a:ext cx="2386012" cy="314325"/>
          </a:xfrm>
          <a:prstGeom prst="line">
            <a:avLst/>
          </a:prstGeom>
          <a:noFill/>
          <a:ln w="57150">
            <a:solidFill>
              <a:srgbClr val="CC0000"/>
            </a:solidFill>
            <a:round/>
            <a:headEnd/>
            <a:tailEnd type="triangle" w="med" len="me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443407" name="Rectangle 15"/>
          <p:cNvSpPr>
            <a:spLocks noChangeArrowheads="1"/>
          </p:cNvSpPr>
          <p:nvPr/>
        </p:nvSpPr>
        <p:spPr bwMode="auto">
          <a:xfrm>
            <a:off x="4362450" y="2259013"/>
            <a:ext cx="671513" cy="360362"/>
          </a:xfrm>
          <a:prstGeom prst="rect">
            <a:avLst/>
          </a:prstGeom>
          <a:solidFill>
            <a:srgbClr val="008000">
              <a:alpha val="3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443408" name="Rectangle 16"/>
          <p:cNvSpPr>
            <a:spLocks noChangeArrowheads="1"/>
          </p:cNvSpPr>
          <p:nvPr/>
        </p:nvSpPr>
        <p:spPr bwMode="auto">
          <a:xfrm>
            <a:off x="4370388" y="2619375"/>
            <a:ext cx="671512" cy="404813"/>
          </a:xfrm>
          <a:prstGeom prst="rect">
            <a:avLst/>
          </a:prstGeom>
          <a:solidFill>
            <a:srgbClr val="008000">
              <a:alpha val="3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60429" name="Rectangle 20"/>
          <p:cNvSpPr>
            <a:spLocks noChangeArrowheads="1"/>
          </p:cNvSpPr>
          <p:nvPr/>
        </p:nvSpPr>
        <p:spPr bwMode="auto">
          <a:xfrm>
            <a:off x="82548" y="208425"/>
            <a:ext cx="3041651" cy="264687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000" b="1" dirty="0">
                <a:solidFill>
                  <a:srgbClr val="0000FF"/>
                </a:solidFill>
                <a:ea typeface="黑体" panose="02010609060101010101" pitchFamily="49" charset="-122"/>
              </a:rPr>
              <a:t>假定</a:t>
            </a:r>
            <a:r>
              <a:rPr kumimoji="1" lang="zh-CN" altLang="en-US" sz="2000" b="1" dirty="0">
                <a:solidFill>
                  <a:srgbClr val="0000FF"/>
                </a:solidFill>
                <a:ea typeface="黑体" panose="02010609060101010101" pitchFamily="49" charset="-122"/>
                <a:cs typeface="Arial" panose="020B0604020202020204" pitchFamily="34" charset="0"/>
              </a:rPr>
              <a:t>数据在主存和</a:t>
            </a:r>
            <a:r>
              <a:rPr kumimoji="1" lang="en-US" altLang="zh-CN" sz="2000" b="1" dirty="0">
                <a:solidFill>
                  <a:srgbClr val="0000FF"/>
                </a:solidFill>
                <a:ea typeface="黑体" panose="02010609060101010101" pitchFamily="49" charset="-122"/>
                <a:cs typeface="Arial" panose="020B0604020202020204" pitchFamily="34" charset="0"/>
              </a:rPr>
              <a:t>Cache</a:t>
            </a:r>
            <a:r>
              <a:rPr kumimoji="1" lang="zh-CN" altLang="en-US" sz="2000" b="1" dirty="0">
                <a:solidFill>
                  <a:srgbClr val="0000FF"/>
                </a:solidFill>
                <a:ea typeface="黑体" panose="02010609060101010101" pitchFamily="49" charset="-122"/>
                <a:cs typeface="Arial" panose="020B0604020202020204" pitchFamily="34" charset="0"/>
              </a:rPr>
              <a:t>间的传送单位为512</a:t>
            </a:r>
            <a:r>
              <a:rPr kumimoji="1" lang="en-US" altLang="zh-CN" sz="2000" b="1" dirty="0">
                <a:solidFill>
                  <a:srgbClr val="0000FF"/>
                </a:solidFill>
                <a:ea typeface="黑体" panose="02010609060101010101" pitchFamily="49" charset="-122"/>
                <a:cs typeface="Arial" panose="020B0604020202020204" pitchFamily="34" charset="0"/>
              </a:rPr>
              <a:t>B</a:t>
            </a:r>
            <a:r>
              <a:rPr kumimoji="1" lang="zh-CN" altLang="en-US" sz="2000" b="1" dirty="0">
                <a:solidFill>
                  <a:srgbClr val="0000FF"/>
                </a:solidFill>
                <a:ea typeface="黑体" panose="02010609060101010101" pitchFamily="49" charset="-122"/>
                <a:cs typeface="Arial" panose="020B0604020202020204" pitchFamily="34" charset="0"/>
              </a:rPr>
              <a:t>。</a:t>
            </a:r>
          </a:p>
          <a:p>
            <a:pPr eaLnBrk="1" hangingPunct="1">
              <a:spcBef>
                <a:spcPct val="20000"/>
              </a:spcBef>
            </a:pPr>
            <a:r>
              <a:rPr kumimoji="1" lang="en-US" altLang="zh-CN" sz="2000" b="1" dirty="0">
                <a:solidFill>
                  <a:srgbClr val="0000FF"/>
                </a:solidFill>
                <a:ea typeface="黑体" panose="02010609060101010101" pitchFamily="49" charset="-122"/>
                <a:cs typeface="Arial" panose="020B0604020202020204" pitchFamily="34" charset="0"/>
              </a:rPr>
              <a:t>Cache</a:t>
            </a:r>
            <a:r>
              <a:rPr kumimoji="1" lang="zh-CN" altLang="en-US" sz="2000" b="1" dirty="0">
                <a:solidFill>
                  <a:srgbClr val="0000FF"/>
                </a:solidFill>
                <a:ea typeface="黑体" panose="02010609060101010101" pitchFamily="49" charset="-122"/>
                <a:cs typeface="Arial" panose="020B0604020202020204" pitchFamily="34" charset="0"/>
              </a:rPr>
              <a:t>数据大小：8</a:t>
            </a:r>
            <a:r>
              <a:rPr kumimoji="1" lang="en-US" altLang="zh-CN" sz="2000" b="1" dirty="0">
                <a:solidFill>
                  <a:srgbClr val="0000FF"/>
                </a:solidFill>
                <a:ea typeface="黑体" panose="02010609060101010101" pitchFamily="49" charset="-122"/>
                <a:cs typeface="Arial" panose="020B0604020202020204" pitchFamily="34" charset="0"/>
              </a:rPr>
              <a:t>KB</a:t>
            </a:r>
            <a:r>
              <a:rPr kumimoji="1" lang="zh-CN" altLang="en-US" sz="2000" b="1" dirty="0">
                <a:solidFill>
                  <a:srgbClr val="0000FF"/>
                </a:solidFill>
                <a:ea typeface="黑体" panose="02010609060101010101" pitchFamily="49" charset="-122"/>
                <a:cs typeface="Arial" panose="020B0604020202020204" pitchFamily="34" charset="0"/>
              </a:rPr>
              <a:t>=2</a:t>
            </a:r>
            <a:r>
              <a:rPr kumimoji="1" lang="zh-CN" altLang="en-US" sz="2000" b="1" baseline="30000" dirty="0">
                <a:solidFill>
                  <a:srgbClr val="0000FF"/>
                </a:solidFill>
                <a:ea typeface="黑体" panose="02010609060101010101" pitchFamily="49" charset="-122"/>
                <a:cs typeface="Arial" panose="020B0604020202020204" pitchFamily="34" charset="0"/>
              </a:rPr>
              <a:t>13</a:t>
            </a:r>
            <a:r>
              <a:rPr kumimoji="1" lang="zh-CN" altLang="en-US" sz="2000" b="1" dirty="0">
                <a:solidFill>
                  <a:srgbClr val="0000FF"/>
                </a:solidFill>
                <a:ea typeface="黑体" panose="02010609060101010101" pitchFamily="49" charset="-122"/>
                <a:cs typeface="Arial" panose="020B0604020202020204" pitchFamily="34" charset="0"/>
              </a:rPr>
              <a:t>=16行 </a:t>
            </a:r>
            <a:r>
              <a:rPr kumimoji="1" lang="en-US" altLang="zh-CN" sz="2000" b="1" dirty="0">
                <a:solidFill>
                  <a:srgbClr val="0000FF"/>
                </a:solidFill>
                <a:ea typeface="黑体" panose="02010609060101010101" pitchFamily="49" charset="-122"/>
                <a:cs typeface="Arial" panose="020B0604020202020204" pitchFamily="34" charset="0"/>
              </a:rPr>
              <a:t>x 512B</a:t>
            </a:r>
            <a:r>
              <a:rPr kumimoji="1" lang="zh-CN" altLang="en-US" sz="2000" b="1" dirty="0">
                <a:solidFill>
                  <a:srgbClr val="0000FF"/>
                </a:solidFill>
                <a:ea typeface="黑体" panose="02010609060101010101" pitchFamily="49" charset="-122"/>
                <a:cs typeface="Arial" panose="020B0604020202020204" pitchFamily="34" charset="0"/>
              </a:rPr>
              <a:t>/ 行</a:t>
            </a:r>
          </a:p>
          <a:p>
            <a:pPr eaLnBrk="1" hangingPunct="1">
              <a:spcBef>
                <a:spcPct val="20000"/>
              </a:spcBef>
            </a:pPr>
            <a:r>
              <a:rPr kumimoji="1" lang="zh-CN" altLang="en-US" sz="2000" b="1" dirty="0">
                <a:solidFill>
                  <a:srgbClr val="0000FF"/>
                </a:solidFill>
                <a:ea typeface="黑体" panose="02010609060101010101" pitchFamily="49" charset="-122"/>
                <a:cs typeface="Arial" panose="020B0604020202020204" pitchFamily="34" charset="0"/>
              </a:rPr>
              <a:t>采用</a:t>
            </a:r>
            <a:r>
              <a:rPr kumimoji="1" lang="en-US" altLang="zh-CN" sz="2000" b="1" dirty="0">
                <a:solidFill>
                  <a:srgbClr val="0000FF"/>
                </a:solidFill>
                <a:ea typeface="黑体" panose="02010609060101010101" pitchFamily="49" charset="-122"/>
                <a:cs typeface="Arial" panose="020B0604020202020204" pitchFamily="34" charset="0"/>
              </a:rPr>
              <a:t>2</a:t>
            </a:r>
            <a:r>
              <a:rPr kumimoji="1" lang="zh-CN" altLang="en-US" sz="2000" b="1" dirty="0">
                <a:solidFill>
                  <a:srgbClr val="0000FF"/>
                </a:solidFill>
                <a:ea typeface="黑体" panose="02010609060101010101" pitchFamily="49" charset="-122"/>
                <a:cs typeface="Arial" panose="020B0604020202020204" pitchFamily="34" charset="0"/>
              </a:rPr>
              <a:t>路组相联，故</a:t>
            </a:r>
            <a:r>
              <a:rPr kumimoji="1" lang="en-US" altLang="zh-CN" sz="2000" b="1" dirty="0">
                <a:solidFill>
                  <a:srgbClr val="0000FF"/>
                </a:solidFill>
                <a:ea typeface="黑体" panose="02010609060101010101" pitchFamily="49" charset="-122"/>
                <a:cs typeface="Arial" panose="020B0604020202020204" pitchFamily="34" charset="0"/>
              </a:rPr>
              <a:t>Cache</a:t>
            </a:r>
            <a:r>
              <a:rPr kumimoji="1" lang="zh-CN" altLang="en-US" sz="2000" b="1" dirty="0">
                <a:solidFill>
                  <a:srgbClr val="0000FF"/>
                </a:solidFill>
                <a:ea typeface="黑体" panose="02010609060101010101" pitchFamily="49" charset="-122"/>
                <a:cs typeface="Arial" panose="020B0604020202020204" pitchFamily="34" charset="0"/>
              </a:rPr>
              <a:t>分为</a:t>
            </a:r>
            <a:r>
              <a:rPr kumimoji="1" lang="en-US" altLang="zh-CN" sz="2000" b="1" dirty="0">
                <a:solidFill>
                  <a:srgbClr val="0000FF"/>
                </a:solidFill>
                <a:ea typeface="黑体" panose="02010609060101010101" pitchFamily="49" charset="-122"/>
                <a:cs typeface="Arial" panose="020B0604020202020204" pitchFamily="34" charset="0"/>
              </a:rPr>
              <a:t>16÷2=8</a:t>
            </a:r>
            <a:r>
              <a:rPr kumimoji="1" lang="zh-CN" altLang="en-US" sz="2000" b="1" dirty="0">
                <a:solidFill>
                  <a:srgbClr val="0000FF"/>
                </a:solidFill>
                <a:ea typeface="黑体" panose="02010609060101010101" pitchFamily="49" charset="-122"/>
                <a:cs typeface="Arial" panose="020B0604020202020204" pitchFamily="34" charset="0"/>
              </a:rPr>
              <a:t>组。</a:t>
            </a:r>
            <a:endParaRPr kumimoji="1" lang="en-US" altLang="zh-CN" sz="2000" b="1" dirty="0">
              <a:solidFill>
                <a:srgbClr val="0000FF"/>
              </a:solidFill>
              <a:ea typeface="黑体" panose="02010609060101010101" pitchFamily="49" charset="-122"/>
              <a:cs typeface="Arial" panose="020B0604020202020204" pitchFamily="34" charset="0"/>
            </a:endParaRPr>
          </a:p>
          <a:p>
            <a:pPr eaLnBrk="1" hangingPunct="1">
              <a:spcBef>
                <a:spcPct val="20000"/>
              </a:spcBef>
            </a:pPr>
            <a:r>
              <a:rPr kumimoji="1" lang="zh-CN" altLang="en-US" sz="2000" b="1" dirty="0">
                <a:solidFill>
                  <a:srgbClr val="0000FF"/>
                </a:solidFill>
                <a:ea typeface="黑体" panose="02010609060101010101" pitchFamily="49" charset="-122"/>
                <a:cs typeface="Arial" panose="020B0604020202020204" pitchFamily="34" charset="0"/>
              </a:rPr>
              <a:t>主存大小：1024</a:t>
            </a:r>
            <a:r>
              <a:rPr kumimoji="1" lang="en-US" altLang="zh-CN" sz="2000" b="1" dirty="0">
                <a:solidFill>
                  <a:srgbClr val="0000FF"/>
                </a:solidFill>
                <a:ea typeface="黑体" panose="02010609060101010101" pitchFamily="49" charset="-122"/>
                <a:cs typeface="Arial" panose="020B0604020202020204" pitchFamily="34" charset="0"/>
              </a:rPr>
              <a:t>KB</a:t>
            </a:r>
            <a:r>
              <a:rPr kumimoji="1" lang="zh-CN" altLang="en-US" sz="2000" b="1" dirty="0">
                <a:solidFill>
                  <a:srgbClr val="0000FF"/>
                </a:solidFill>
                <a:ea typeface="黑体" panose="02010609060101010101" pitchFamily="49" charset="-122"/>
                <a:cs typeface="Arial" panose="020B0604020202020204" pitchFamily="34" charset="0"/>
              </a:rPr>
              <a:t>=2</a:t>
            </a:r>
            <a:r>
              <a:rPr kumimoji="1" lang="zh-CN" altLang="en-US" sz="2000" b="1" baseline="30000" dirty="0">
                <a:solidFill>
                  <a:srgbClr val="0000FF"/>
                </a:solidFill>
                <a:ea typeface="黑体" panose="02010609060101010101" pitchFamily="49" charset="-122"/>
                <a:cs typeface="Arial" panose="020B0604020202020204" pitchFamily="34" charset="0"/>
              </a:rPr>
              <a:t>20</a:t>
            </a:r>
            <a:r>
              <a:rPr kumimoji="1" lang="en-US" altLang="zh-CN" sz="2000" b="1" dirty="0">
                <a:solidFill>
                  <a:srgbClr val="0000FF"/>
                </a:solidFill>
                <a:ea typeface="黑体" panose="02010609060101010101" pitchFamily="49" charset="-122"/>
                <a:cs typeface="Arial" panose="020B0604020202020204" pitchFamily="34" charset="0"/>
              </a:rPr>
              <a:t>B</a:t>
            </a:r>
            <a:br>
              <a:rPr kumimoji="1" lang="en-US" altLang="zh-CN" sz="2000" b="1" dirty="0">
                <a:solidFill>
                  <a:srgbClr val="0000FF"/>
                </a:solidFill>
                <a:ea typeface="黑体" panose="02010609060101010101" pitchFamily="49" charset="-122"/>
                <a:cs typeface="Arial" panose="020B0604020202020204" pitchFamily="34" charset="0"/>
              </a:rPr>
            </a:br>
            <a:r>
              <a:rPr kumimoji="1" lang="zh-CN" altLang="en-US" sz="2000" b="1" dirty="0">
                <a:solidFill>
                  <a:srgbClr val="0000FF"/>
                </a:solidFill>
                <a:ea typeface="黑体" panose="02010609060101010101" pitchFamily="49" charset="-122"/>
                <a:cs typeface="Arial" panose="020B0604020202020204" pitchFamily="34" charset="0"/>
              </a:rPr>
              <a:t>=2048块 </a:t>
            </a:r>
            <a:r>
              <a:rPr kumimoji="1" lang="en-US" altLang="zh-CN" sz="2000" b="1" dirty="0">
                <a:solidFill>
                  <a:srgbClr val="0000FF"/>
                </a:solidFill>
                <a:ea typeface="黑体" panose="02010609060101010101" pitchFamily="49" charset="-122"/>
                <a:cs typeface="Arial" panose="020B0604020202020204" pitchFamily="34" charset="0"/>
              </a:rPr>
              <a:t>x 512B</a:t>
            </a:r>
            <a:r>
              <a:rPr kumimoji="1" lang="zh-CN" altLang="en-US" sz="2000" b="1" dirty="0">
                <a:solidFill>
                  <a:srgbClr val="0000FF"/>
                </a:solidFill>
                <a:ea typeface="黑体" panose="02010609060101010101" pitchFamily="49" charset="-122"/>
                <a:cs typeface="Arial" panose="020B0604020202020204" pitchFamily="34" charset="0"/>
              </a:rPr>
              <a:t>/ 块</a:t>
            </a:r>
          </a:p>
        </p:txBody>
      </p:sp>
      <p:sp>
        <p:nvSpPr>
          <p:cNvPr id="14" name="TextBox 13"/>
          <p:cNvSpPr txBox="1"/>
          <p:nvPr/>
        </p:nvSpPr>
        <p:spPr>
          <a:xfrm>
            <a:off x="4300536" y="5408612"/>
            <a:ext cx="989013" cy="230188"/>
          </a:xfrm>
          <a:prstGeom prst="rect">
            <a:avLst/>
          </a:prstGeom>
          <a:solidFill>
            <a:schemeClr val="bg1"/>
          </a:solidFill>
        </p:spPr>
        <p:txBody>
          <a:bodyPr lIns="0" tIns="0" rIns="0" bIns="0">
            <a:spAutoFit/>
          </a:bodyPr>
          <a:lstStyle/>
          <a:p>
            <a:pPr eaLnBrk="1" hangingPunct="1">
              <a:spcBef>
                <a:spcPct val="50000"/>
              </a:spcBef>
              <a:defRPr/>
            </a:pPr>
            <a:r>
              <a:rPr kumimoji="1" lang="en-US" altLang="zh-CN" sz="1500" b="1" dirty="0">
                <a:solidFill>
                  <a:srgbClr val="FF0000"/>
                </a:solidFill>
                <a:latin typeface="+mn-lt"/>
                <a:ea typeface="黑体" pitchFamily="49" charset="-122"/>
              </a:rPr>
              <a:t>Cache</a:t>
            </a:r>
            <a:r>
              <a:rPr kumimoji="1" lang="zh-CN" altLang="en-US" sz="1500" b="1" dirty="0">
                <a:solidFill>
                  <a:srgbClr val="FF0000"/>
                </a:solidFill>
                <a:latin typeface="+mn-lt"/>
                <a:ea typeface="黑体" pitchFamily="49" charset="-122"/>
              </a:rPr>
              <a:t>索引</a:t>
            </a:r>
          </a:p>
        </p:txBody>
      </p:sp>
      <p:sp>
        <p:nvSpPr>
          <p:cNvPr id="60431" name="灯片编号占位符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C43A43E2-12DE-4229-AFF9-9D06431A2962}" type="slidenum">
              <a:rPr lang="zh-CN" altLang="en-US" sz="1200" smtClean="0">
                <a:solidFill>
                  <a:srgbClr val="898989"/>
                </a:solidFill>
              </a:rPr>
              <a:pPr/>
              <a:t>49</a:t>
            </a:fld>
            <a:endParaRPr lang="zh-CN" altLang="en-US" sz="1200">
              <a:solidFill>
                <a:srgbClr val="898989"/>
              </a:solidFill>
            </a:endParaRPr>
          </a:p>
        </p:txBody>
      </p:sp>
      <p:sp>
        <p:nvSpPr>
          <p:cNvPr id="16" name="矩形 15"/>
          <p:cNvSpPr/>
          <p:nvPr/>
        </p:nvSpPr>
        <p:spPr>
          <a:xfrm>
            <a:off x="3979861" y="34034"/>
            <a:ext cx="2954655" cy="498598"/>
          </a:xfrm>
          <a:prstGeom prst="rect">
            <a:avLst/>
          </a:prstGeom>
        </p:spPr>
        <p:txBody>
          <a:bodyPr wrap="none">
            <a:spAutoFit/>
          </a:bodyPr>
          <a:lstStyle/>
          <a:p>
            <a:pPr eaLnBrk="1" hangingPunct="1">
              <a:lnSpc>
                <a:spcPct val="110000"/>
              </a:lnSpc>
            </a:pPr>
            <a:r>
              <a:rPr lang="zh-CN" altLang="en-US" sz="2400" b="1" dirty="0">
                <a:solidFill>
                  <a:schemeClr val="accent1"/>
                </a:solidFill>
                <a:latin typeface="微软雅黑" panose="020B0503020204020204" pitchFamily="34" charset="-122"/>
                <a:ea typeface="微软雅黑" panose="020B0503020204020204" pitchFamily="34" charset="-122"/>
              </a:rPr>
              <a:t>组相联映射过程示例</a:t>
            </a:r>
          </a:p>
        </p:txBody>
      </p:sp>
      <p:sp>
        <p:nvSpPr>
          <p:cNvPr id="17" name="文本框 16"/>
          <p:cNvSpPr txBox="1"/>
          <p:nvPr/>
        </p:nvSpPr>
        <p:spPr>
          <a:xfrm>
            <a:off x="3448280" y="5141558"/>
            <a:ext cx="852256" cy="338554"/>
          </a:xfrm>
          <a:prstGeom prst="rect">
            <a:avLst/>
          </a:prstGeom>
          <a:solidFill>
            <a:srgbClr val="00CCFF"/>
          </a:solidFill>
        </p:spPr>
        <p:txBody>
          <a:bodyPr wrap="square" rtlCol="0">
            <a:spAutoFit/>
          </a:bodyPr>
          <a:lstStyle/>
          <a:p>
            <a:r>
              <a:rPr lang="zh-CN" altLang="en-US" dirty="0">
                <a:latin typeface="+mj-ea"/>
                <a:ea typeface="+mj-ea"/>
              </a:rPr>
              <a:t>组群号</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60429">
                                            <p:txEl>
                                              <p:pRg st="0" end="0"/>
                                            </p:txEl>
                                          </p:spTgt>
                                        </p:tgtEl>
                                        <p:attrNameLst>
                                          <p:attrName>style.visibility</p:attrName>
                                        </p:attrNameLst>
                                      </p:cBhvr>
                                      <p:to>
                                        <p:strVal val="visible"/>
                                      </p:to>
                                    </p:set>
                                    <p:animEffect transition="in" filter="wipe(down)">
                                      <p:cBhvr>
                                        <p:cTn id="7" dur="500"/>
                                        <p:tgtEl>
                                          <p:spTgt spid="6042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0429">
                                            <p:txEl>
                                              <p:pRg st="1" end="1"/>
                                            </p:txEl>
                                          </p:spTgt>
                                        </p:tgtEl>
                                        <p:attrNameLst>
                                          <p:attrName>style.visibility</p:attrName>
                                        </p:attrNameLst>
                                      </p:cBhvr>
                                      <p:to>
                                        <p:strVal val="visible"/>
                                      </p:to>
                                    </p:set>
                                    <p:animEffect transition="in" filter="wipe(down)">
                                      <p:cBhvr>
                                        <p:cTn id="12" dur="500"/>
                                        <p:tgtEl>
                                          <p:spTgt spid="6042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60429">
                                            <p:txEl>
                                              <p:pRg st="2" end="2"/>
                                            </p:txEl>
                                          </p:spTgt>
                                        </p:tgtEl>
                                        <p:attrNameLst>
                                          <p:attrName>style.visibility</p:attrName>
                                        </p:attrNameLst>
                                      </p:cBhvr>
                                      <p:to>
                                        <p:strVal val="visible"/>
                                      </p:to>
                                    </p:set>
                                    <p:animEffect transition="in" filter="wipe(down)">
                                      <p:cBhvr>
                                        <p:cTn id="17" dur="500"/>
                                        <p:tgtEl>
                                          <p:spTgt spid="6042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60429">
                                            <p:txEl>
                                              <p:pRg st="3" end="3"/>
                                            </p:txEl>
                                          </p:spTgt>
                                        </p:tgtEl>
                                        <p:attrNameLst>
                                          <p:attrName>style.visibility</p:attrName>
                                        </p:attrNameLst>
                                      </p:cBhvr>
                                      <p:to>
                                        <p:strVal val="visible"/>
                                      </p:to>
                                    </p:set>
                                    <p:animEffect transition="in" filter="wipe(down)">
                                      <p:cBhvr>
                                        <p:cTn id="22" dur="500"/>
                                        <p:tgtEl>
                                          <p:spTgt spid="6042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43397">
                                            <p:txEl>
                                              <p:pRg st="0" end="0"/>
                                            </p:txEl>
                                          </p:spTgt>
                                        </p:tgtEl>
                                        <p:attrNameLst>
                                          <p:attrName>style.visibility</p:attrName>
                                        </p:attrNameLst>
                                      </p:cBhvr>
                                      <p:to>
                                        <p:strVal val="visible"/>
                                      </p:to>
                                    </p:set>
                                    <p:animEffect transition="in" filter="blinds(horizontal)">
                                      <p:cBhvr>
                                        <p:cTn id="27" dur="500"/>
                                        <p:tgtEl>
                                          <p:spTgt spid="443397">
                                            <p:txEl>
                                              <p:pRg st="0" end="0"/>
                                            </p:txEl>
                                          </p:spTgt>
                                        </p:tgtEl>
                                      </p:cBhvr>
                                    </p:animEffect>
                                  </p:childTnLst>
                                </p:cTn>
                              </p:par>
                            </p:childTnLst>
                          </p:cTn>
                        </p:par>
                        <p:par>
                          <p:cTn id="28" fill="hold">
                            <p:stCondLst>
                              <p:cond delay="500"/>
                            </p:stCondLst>
                            <p:childTnLst>
                              <p:par>
                                <p:cTn id="29" presetID="3" presetClass="entr" presetSubtype="10" fill="hold" grpId="0" nodeType="afterEffect">
                                  <p:stCondLst>
                                    <p:cond delay="0"/>
                                  </p:stCondLst>
                                  <p:childTnLst>
                                    <p:set>
                                      <p:cBhvr>
                                        <p:cTn id="30" dur="1" fill="hold">
                                          <p:stCondLst>
                                            <p:cond delay="0"/>
                                          </p:stCondLst>
                                        </p:cTn>
                                        <p:tgtEl>
                                          <p:spTgt spid="443398"/>
                                        </p:tgtEl>
                                        <p:attrNameLst>
                                          <p:attrName>style.visibility</p:attrName>
                                        </p:attrNameLst>
                                      </p:cBhvr>
                                      <p:to>
                                        <p:strVal val="visible"/>
                                      </p:to>
                                    </p:set>
                                    <p:animEffect transition="in" filter="blinds(horizontal)">
                                      <p:cBhvr>
                                        <p:cTn id="31" dur="500"/>
                                        <p:tgtEl>
                                          <p:spTgt spid="443398"/>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443397">
                                            <p:txEl>
                                              <p:pRg st="1" end="1"/>
                                            </p:txEl>
                                          </p:spTgt>
                                        </p:tgtEl>
                                        <p:attrNameLst>
                                          <p:attrName>style.visibility</p:attrName>
                                        </p:attrNameLst>
                                      </p:cBhvr>
                                      <p:to>
                                        <p:strVal val="visible"/>
                                      </p:to>
                                    </p:set>
                                    <p:animEffect transition="in" filter="blinds(horizontal)">
                                      <p:cBhvr>
                                        <p:cTn id="36" dur="500"/>
                                        <p:tgtEl>
                                          <p:spTgt spid="443397">
                                            <p:txEl>
                                              <p:pRg st="1" end="1"/>
                                            </p:txEl>
                                          </p:spTgt>
                                        </p:tgtEl>
                                      </p:cBhvr>
                                    </p:animEffect>
                                  </p:childTnLst>
                                </p:cTn>
                              </p:par>
                            </p:childTnLst>
                          </p:cTn>
                        </p:par>
                        <p:par>
                          <p:cTn id="37" fill="hold">
                            <p:stCondLst>
                              <p:cond delay="500"/>
                            </p:stCondLst>
                            <p:childTnLst>
                              <p:par>
                                <p:cTn id="38" presetID="3" presetClass="entr" presetSubtype="10" fill="hold" grpId="0" nodeType="afterEffect">
                                  <p:stCondLst>
                                    <p:cond delay="0"/>
                                  </p:stCondLst>
                                  <p:childTnLst>
                                    <p:set>
                                      <p:cBhvr>
                                        <p:cTn id="39" dur="1" fill="hold">
                                          <p:stCondLst>
                                            <p:cond delay="0"/>
                                          </p:stCondLst>
                                        </p:cTn>
                                        <p:tgtEl>
                                          <p:spTgt spid="443399"/>
                                        </p:tgtEl>
                                        <p:attrNameLst>
                                          <p:attrName>style.visibility</p:attrName>
                                        </p:attrNameLst>
                                      </p:cBhvr>
                                      <p:to>
                                        <p:strVal val="visible"/>
                                      </p:to>
                                    </p:set>
                                    <p:animEffect transition="in" filter="blinds(horizontal)">
                                      <p:cBhvr>
                                        <p:cTn id="40" dur="500"/>
                                        <p:tgtEl>
                                          <p:spTgt spid="443399"/>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443403"/>
                                        </p:tgtEl>
                                        <p:attrNameLst>
                                          <p:attrName>style.visibility</p:attrName>
                                        </p:attrNameLst>
                                      </p:cBhvr>
                                      <p:to>
                                        <p:strVal val="visible"/>
                                      </p:to>
                                    </p:set>
                                    <p:animEffect transition="in" filter="blinds(horizontal)">
                                      <p:cBhvr>
                                        <p:cTn id="45" dur="500"/>
                                        <p:tgtEl>
                                          <p:spTgt spid="443403"/>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443404"/>
                                        </p:tgtEl>
                                        <p:attrNameLst>
                                          <p:attrName>style.visibility</p:attrName>
                                        </p:attrNameLst>
                                      </p:cBhvr>
                                      <p:to>
                                        <p:strVal val="visible"/>
                                      </p:to>
                                    </p:set>
                                    <p:animEffect transition="in" filter="blinds(horizontal)">
                                      <p:cBhvr>
                                        <p:cTn id="50" dur="500"/>
                                        <p:tgtEl>
                                          <p:spTgt spid="443404"/>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443401"/>
                                        </p:tgtEl>
                                        <p:attrNameLst>
                                          <p:attrName>style.visibility</p:attrName>
                                        </p:attrNameLst>
                                      </p:cBhvr>
                                      <p:to>
                                        <p:strVal val="visible"/>
                                      </p:to>
                                    </p:set>
                                    <p:animEffect transition="in" filter="blinds(horizontal)">
                                      <p:cBhvr>
                                        <p:cTn id="55" dur="500"/>
                                        <p:tgtEl>
                                          <p:spTgt spid="443401"/>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grpId="0" nodeType="clickEffect">
                                  <p:stCondLst>
                                    <p:cond delay="0"/>
                                  </p:stCondLst>
                                  <p:childTnLst>
                                    <p:set>
                                      <p:cBhvr>
                                        <p:cTn id="59" dur="1" fill="hold">
                                          <p:stCondLst>
                                            <p:cond delay="0"/>
                                          </p:stCondLst>
                                        </p:cTn>
                                        <p:tgtEl>
                                          <p:spTgt spid="443405"/>
                                        </p:tgtEl>
                                        <p:attrNameLst>
                                          <p:attrName>style.visibility</p:attrName>
                                        </p:attrNameLst>
                                      </p:cBhvr>
                                      <p:to>
                                        <p:strVal val="visible"/>
                                      </p:to>
                                    </p:set>
                                    <p:animEffect transition="in" filter="blinds(horizontal)">
                                      <p:cBhvr>
                                        <p:cTn id="60" dur="500"/>
                                        <p:tgtEl>
                                          <p:spTgt spid="443405"/>
                                        </p:tgtEl>
                                      </p:cBhvr>
                                    </p:animEffect>
                                  </p:childTnLst>
                                </p:cTn>
                              </p:par>
                            </p:childTnLst>
                          </p:cTn>
                        </p:par>
                      </p:childTnLst>
                    </p:cTn>
                  </p:par>
                  <p:par>
                    <p:cTn id="61" fill="hold">
                      <p:stCondLst>
                        <p:cond delay="indefinite"/>
                      </p:stCondLst>
                      <p:childTnLst>
                        <p:par>
                          <p:cTn id="62" fill="hold">
                            <p:stCondLst>
                              <p:cond delay="0"/>
                            </p:stCondLst>
                            <p:childTnLst>
                              <p:par>
                                <p:cTn id="63" presetID="3" presetClass="entr" presetSubtype="10" fill="hold" grpId="0" nodeType="clickEffect">
                                  <p:stCondLst>
                                    <p:cond delay="0"/>
                                  </p:stCondLst>
                                  <p:childTnLst>
                                    <p:set>
                                      <p:cBhvr>
                                        <p:cTn id="64" dur="1" fill="hold">
                                          <p:stCondLst>
                                            <p:cond delay="0"/>
                                          </p:stCondLst>
                                        </p:cTn>
                                        <p:tgtEl>
                                          <p:spTgt spid="443406"/>
                                        </p:tgtEl>
                                        <p:attrNameLst>
                                          <p:attrName>style.visibility</p:attrName>
                                        </p:attrNameLst>
                                      </p:cBhvr>
                                      <p:to>
                                        <p:strVal val="visible"/>
                                      </p:to>
                                    </p:set>
                                    <p:animEffect transition="in" filter="blinds(horizontal)">
                                      <p:cBhvr>
                                        <p:cTn id="65" dur="500"/>
                                        <p:tgtEl>
                                          <p:spTgt spid="443406"/>
                                        </p:tgtEl>
                                      </p:cBhvr>
                                    </p:animEffect>
                                  </p:childTnLst>
                                </p:cTn>
                              </p:par>
                            </p:childTnLst>
                          </p:cTn>
                        </p:par>
                      </p:childTnLst>
                    </p:cTn>
                  </p:par>
                  <p:par>
                    <p:cTn id="66" fill="hold">
                      <p:stCondLst>
                        <p:cond delay="indefinite"/>
                      </p:stCondLst>
                      <p:childTnLst>
                        <p:par>
                          <p:cTn id="67" fill="hold">
                            <p:stCondLst>
                              <p:cond delay="0"/>
                            </p:stCondLst>
                            <p:childTnLst>
                              <p:par>
                                <p:cTn id="68" presetID="3" presetClass="entr" presetSubtype="10" fill="hold" grpId="0" nodeType="clickEffect">
                                  <p:stCondLst>
                                    <p:cond delay="0"/>
                                  </p:stCondLst>
                                  <p:childTnLst>
                                    <p:set>
                                      <p:cBhvr>
                                        <p:cTn id="69" dur="1" fill="hold">
                                          <p:stCondLst>
                                            <p:cond delay="0"/>
                                          </p:stCondLst>
                                        </p:cTn>
                                        <p:tgtEl>
                                          <p:spTgt spid="443407"/>
                                        </p:tgtEl>
                                        <p:attrNameLst>
                                          <p:attrName>style.visibility</p:attrName>
                                        </p:attrNameLst>
                                      </p:cBhvr>
                                      <p:to>
                                        <p:strVal val="visible"/>
                                      </p:to>
                                    </p:set>
                                    <p:animEffect transition="in" filter="blinds(horizontal)">
                                      <p:cBhvr>
                                        <p:cTn id="70" dur="500"/>
                                        <p:tgtEl>
                                          <p:spTgt spid="443407"/>
                                        </p:tgtEl>
                                      </p:cBhvr>
                                    </p:animEffect>
                                  </p:childTnLst>
                                </p:cTn>
                              </p:par>
                            </p:childTnLst>
                          </p:cTn>
                        </p:par>
                      </p:childTnLst>
                    </p:cTn>
                  </p:par>
                  <p:par>
                    <p:cTn id="71" fill="hold">
                      <p:stCondLst>
                        <p:cond delay="indefinite"/>
                      </p:stCondLst>
                      <p:childTnLst>
                        <p:par>
                          <p:cTn id="72" fill="hold">
                            <p:stCondLst>
                              <p:cond delay="0"/>
                            </p:stCondLst>
                            <p:childTnLst>
                              <p:par>
                                <p:cTn id="73" presetID="3" presetClass="entr" presetSubtype="10" fill="hold" grpId="0" nodeType="clickEffect">
                                  <p:stCondLst>
                                    <p:cond delay="0"/>
                                  </p:stCondLst>
                                  <p:childTnLst>
                                    <p:set>
                                      <p:cBhvr>
                                        <p:cTn id="74" dur="1" fill="hold">
                                          <p:stCondLst>
                                            <p:cond delay="0"/>
                                          </p:stCondLst>
                                        </p:cTn>
                                        <p:tgtEl>
                                          <p:spTgt spid="443408"/>
                                        </p:tgtEl>
                                        <p:attrNameLst>
                                          <p:attrName>style.visibility</p:attrName>
                                        </p:attrNameLst>
                                      </p:cBhvr>
                                      <p:to>
                                        <p:strVal val="visible"/>
                                      </p:to>
                                    </p:set>
                                    <p:animEffect transition="in" filter="blinds(horizontal)">
                                      <p:cBhvr>
                                        <p:cTn id="75" dur="500"/>
                                        <p:tgtEl>
                                          <p:spTgt spid="443408"/>
                                        </p:tgtEl>
                                      </p:cBhvr>
                                    </p:animEffect>
                                  </p:childTnLst>
                                </p:cTn>
                              </p:par>
                            </p:childTnLst>
                          </p:cTn>
                        </p:par>
                      </p:childTnLst>
                    </p:cTn>
                  </p:par>
                  <p:par>
                    <p:cTn id="76" fill="hold">
                      <p:stCondLst>
                        <p:cond delay="indefinite"/>
                      </p:stCondLst>
                      <p:childTnLst>
                        <p:par>
                          <p:cTn id="77" fill="hold">
                            <p:stCondLst>
                              <p:cond delay="0"/>
                            </p:stCondLst>
                            <p:childTnLst>
                              <p:par>
                                <p:cTn id="78" presetID="3" presetClass="entr" presetSubtype="10" fill="hold" grpId="0" nodeType="clickEffect">
                                  <p:stCondLst>
                                    <p:cond delay="0"/>
                                  </p:stCondLst>
                                  <p:childTnLst>
                                    <p:set>
                                      <p:cBhvr>
                                        <p:cTn id="79" dur="1" fill="hold">
                                          <p:stCondLst>
                                            <p:cond delay="0"/>
                                          </p:stCondLst>
                                        </p:cTn>
                                        <p:tgtEl>
                                          <p:spTgt spid="14"/>
                                        </p:tgtEl>
                                        <p:attrNameLst>
                                          <p:attrName>style.visibility</p:attrName>
                                        </p:attrNameLst>
                                      </p:cBhvr>
                                      <p:to>
                                        <p:strVal val="visible"/>
                                      </p:to>
                                    </p:set>
                                    <p:animEffect transition="in" filter="blinds(horizontal)">
                                      <p:cBhvr>
                                        <p:cTn id="8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3398" grpId="0" animBg="1"/>
      <p:bldP spid="443399" grpId="0" animBg="1"/>
      <p:bldP spid="443401" grpId="0"/>
      <p:bldP spid="443403" grpId="0"/>
      <p:bldP spid="443404" grpId="0"/>
      <p:bldP spid="443405" grpId="0" animBg="1"/>
      <p:bldP spid="443406" grpId="0" animBg="1"/>
      <p:bldP spid="443407" grpId="0" animBg="1"/>
      <p:bldP spid="443408" grpId="0" animBg="1"/>
      <p:bldP spid="1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idx="4294967295"/>
          </p:nvPr>
        </p:nvSpPr>
        <p:spPr>
          <a:xfrm>
            <a:off x="236538" y="95250"/>
            <a:ext cx="8807450" cy="569913"/>
          </a:xfrm>
        </p:spPr>
        <p:txBody>
          <a:bodyPr lIns="91440" tIns="45720" rIns="91440" bIns="45720" anchor="ctr"/>
          <a:lstStyle/>
          <a:p>
            <a:pPr eaLnBrk="1" hangingPunct="1"/>
            <a:r>
              <a:rPr lang="zh-CN" altLang="en-US" dirty="0"/>
              <a:t>存储器分类（续）</a:t>
            </a:r>
          </a:p>
        </p:txBody>
      </p:sp>
      <p:sp>
        <p:nvSpPr>
          <p:cNvPr id="12291" name="Rectangle 3"/>
          <p:cNvSpPr>
            <a:spLocks noGrp="1" noChangeArrowheads="1"/>
          </p:cNvSpPr>
          <p:nvPr>
            <p:ph type="body" idx="4294967295"/>
          </p:nvPr>
        </p:nvSpPr>
        <p:spPr>
          <a:xfrm>
            <a:off x="206375" y="998538"/>
            <a:ext cx="8610600" cy="5581015"/>
          </a:xfrm>
        </p:spPr>
        <p:txBody>
          <a:bodyPr lIns="91440" tIns="45720" rIns="91440" bIns="45720"/>
          <a:lstStyle/>
          <a:p>
            <a:pPr algn="just" eaLnBrk="1" hangingPunct="1">
              <a:lnSpc>
                <a:spcPct val="110000"/>
              </a:lnSpc>
              <a:spcBef>
                <a:spcPct val="20000"/>
              </a:spcBef>
              <a:buFontTx/>
              <a:buNone/>
            </a:pPr>
            <a:r>
              <a:rPr lang="zh-CN" altLang="en-US" sz="2200" dirty="0">
                <a:latin typeface="微软雅黑" panose="020B0503020204020204" pitchFamily="34" charset="-122"/>
                <a:ea typeface="微软雅黑" panose="020B0503020204020204" pitchFamily="34" charset="-122"/>
              </a:rPr>
              <a:t>（5）</a:t>
            </a:r>
            <a:r>
              <a:rPr lang="zh-CN" altLang="en-US" sz="2200" dirty="0">
                <a:latin typeface="微软雅黑" panose="020B0503020204020204" pitchFamily="34" charset="-122"/>
                <a:ea typeface="微软雅黑" panose="020B0503020204020204" pitchFamily="34" charset="-122"/>
                <a:cs typeface="Arial" panose="020B0604020202020204" pitchFamily="34" charset="0"/>
              </a:rPr>
              <a:t>按功能/容量/速度/所在位置分类</a:t>
            </a:r>
          </a:p>
          <a:p>
            <a:pPr lvl="1" algn="just" eaLnBrk="1" hangingPunct="1">
              <a:lnSpc>
                <a:spcPct val="110000"/>
              </a:lnSpc>
              <a:spcBef>
                <a:spcPct val="20000"/>
              </a:spcBef>
            </a:pPr>
            <a:r>
              <a:rPr lang="zh-CN" altLang="en-US" sz="2000" dirty="0">
                <a:latin typeface="微软雅黑" panose="020B0503020204020204" pitchFamily="34" charset="-122"/>
                <a:ea typeface="微软雅黑" panose="020B0503020204020204" pitchFamily="34" charset="-122"/>
                <a:cs typeface="Arial" panose="020B0604020202020204" pitchFamily="34" charset="0"/>
              </a:rPr>
              <a:t>寄存器(</a:t>
            </a:r>
            <a:r>
              <a:rPr lang="en-US" altLang="zh-CN" sz="2000" dirty="0">
                <a:latin typeface="微软雅黑" panose="020B0503020204020204" pitchFamily="34" charset="-122"/>
                <a:ea typeface="微软雅黑" panose="020B0503020204020204" pitchFamily="34" charset="-122"/>
                <a:cs typeface="Arial" panose="020B0604020202020204" pitchFamily="34" charset="0"/>
              </a:rPr>
              <a:t>Register)</a:t>
            </a:r>
          </a:p>
          <a:p>
            <a:pPr lvl="2" algn="just" eaLnBrk="1" hangingPunct="1">
              <a:lnSpc>
                <a:spcPct val="110000"/>
              </a:lnSpc>
              <a:spcBef>
                <a:spcPct val="20000"/>
              </a:spcBef>
            </a:pPr>
            <a:r>
              <a:rPr lang="zh-CN" altLang="en-US" sz="2000" dirty="0">
                <a:solidFill>
                  <a:srgbClr val="006600"/>
                </a:solidFill>
                <a:latin typeface="微软雅黑" panose="020B0503020204020204" pitchFamily="34" charset="-122"/>
                <a:ea typeface="微软雅黑" panose="020B0503020204020204" pitchFamily="34" charset="-122"/>
                <a:cs typeface="Arial" panose="020B0604020202020204" pitchFamily="34" charset="0"/>
              </a:rPr>
              <a:t>封装在</a:t>
            </a:r>
            <a:r>
              <a:rPr lang="en-US" altLang="zh-CN" sz="2000" dirty="0">
                <a:solidFill>
                  <a:srgbClr val="006600"/>
                </a:solidFill>
                <a:latin typeface="微软雅黑" panose="020B0503020204020204" pitchFamily="34" charset="-122"/>
                <a:ea typeface="微软雅黑" panose="020B0503020204020204" pitchFamily="34" charset="-122"/>
                <a:cs typeface="Arial" panose="020B0604020202020204" pitchFamily="34" charset="0"/>
              </a:rPr>
              <a:t>CPU</a:t>
            </a:r>
            <a:r>
              <a:rPr lang="zh-CN" altLang="en-US" sz="2000" dirty="0">
                <a:solidFill>
                  <a:srgbClr val="006600"/>
                </a:solidFill>
                <a:latin typeface="微软雅黑" panose="020B0503020204020204" pitchFamily="34" charset="-122"/>
                <a:ea typeface="微软雅黑" panose="020B0503020204020204" pitchFamily="34" charset="-122"/>
                <a:cs typeface="Arial" panose="020B0604020202020204" pitchFamily="34" charset="0"/>
              </a:rPr>
              <a:t>内，用于存放当前正在执行的指令和使用的数据</a:t>
            </a:r>
          </a:p>
          <a:p>
            <a:pPr lvl="2" algn="just" eaLnBrk="1" hangingPunct="1">
              <a:lnSpc>
                <a:spcPct val="110000"/>
              </a:lnSpc>
              <a:spcBef>
                <a:spcPct val="20000"/>
              </a:spcBef>
            </a:pPr>
            <a:r>
              <a:rPr lang="zh-CN" altLang="en-US" sz="2000" dirty="0">
                <a:solidFill>
                  <a:srgbClr val="006600"/>
                </a:solidFill>
                <a:latin typeface="微软雅黑" panose="020B0503020204020204" pitchFamily="34" charset="-122"/>
                <a:ea typeface="微软雅黑" panose="020B0503020204020204" pitchFamily="34" charset="-122"/>
                <a:cs typeface="Arial" panose="020B0604020202020204" pitchFamily="34" charset="0"/>
              </a:rPr>
              <a:t>用触发器实现，速度快，容量小（几</a:t>
            </a:r>
            <a:r>
              <a:rPr lang="en-US" altLang="zh-CN" sz="2000" dirty="0">
                <a:solidFill>
                  <a:srgbClr val="006600"/>
                </a:solidFill>
                <a:ea typeface="微软雅黑" panose="020B0503020204020204" pitchFamily="34" charset="-122"/>
                <a:cs typeface="Arial" panose="020B0604020202020204" pitchFamily="34" charset="0"/>
              </a:rPr>
              <a:t>~</a:t>
            </a:r>
            <a:r>
              <a:rPr lang="zh-CN" altLang="en-US" sz="2000" dirty="0">
                <a:solidFill>
                  <a:srgbClr val="006600"/>
                </a:solidFill>
                <a:latin typeface="微软雅黑" panose="020B0503020204020204" pitchFamily="34" charset="-122"/>
                <a:ea typeface="微软雅黑" panose="020B0503020204020204" pitchFamily="34" charset="-122"/>
                <a:cs typeface="Arial" panose="020B0604020202020204" pitchFamily="34" charset="0"/>
              </a:rPr>
              <a:t>几十个）</a:t>
            </a:r>
          </a:p>
          <a:p>
            <a:pPr lvl="1" algn="just" eaLnBrk="1" hangingPunct="1">
              <a:lnSpc>
                <a:spcPct val="110000"/>
              </a:lnSpc>
              <a:spcBef>
                <a:spcPct val="20000"/>
              </a:spcBef>
            </a:pPr>
            <a:r>
              <a:rPr lang="zh-CN" altLang="en-US" sz="2000" dirty="0">
                <a:latin typeface="微软雅黑" panose="020B0503020204020204" pitchFamily="34" charset="-122"/>
                <a:ea typeface="微软雅黑" panose="020B0503020204020204" pitchFamily="34" charset="-122"/>
                <a:cs typeface="Arial" panose="020B0604020202020204" pitchFamily="34" charset="0"/>
              </a:rPr>
              <a:t>高速缓存(</a:t>
            </a:r>
            <a:r>
              <a:rPr lang="en-US" altLang="zh-CN" sz="2000" dirty="0">
                <a:latin typeface="微软雅黑" panose="020B0503020204020204" pitchFamily="34" charset="-122"/>
                <a:ea typeface="微软雅黑" panose="020B0503020204020204" pitchFamily="34" charset="-122"/>
                <a:cs typeface="Arial" panose="020B0604020202020204" pitchFamily="34" charset="0"/>
              </a:rPr>
              <a:t>Cache)</a:t>
            </a:r>
          </a:p>
          <a:p>
            <a:pPr lvl="2" algn="just" eaLnBrk="1" hangingPunct="1">
              <a:lnSpc>
                <a:spcPct val="110000"/>
              </a:lnSpc>
              <a:spcBef>
                <a:spcPct val="20000"/>
              </a:spcBef>
            </a:pPr>
            <a:r>
              <a:rPr lang="zh-CN" altLang="en-US" sz="2000" dirty="0">
                <a:solidFill>
                  <a:srgbClr val="006600"/>
                </a:solidFill>
                <a:latin typeface="微软雅黑" panose="020B0503020204020204" pitchFamily="34" charset="-122"/>
                <a:ea typeface="微软雅黑" panose="020B0503020204020204" pitchFamily="34" charset="-122"/>
                <a:cs typeface="Arial" panose="020B0604020202020204" pitchFamily="34" charset="0"/>
              </a:rPr>
              <a:t>位于</a:t>
            </a:r>
            <a:r>
              <a:rPr lang="en-US" altLang="zh-CN" sz="2000" dirty="0">
                <a:solidFill>
                  <a:srgbClr val="006600"/>
                </a:solidFill>
                <a:latin typeface="微软雅黑" panose="020B0503020204020204" pitchFamily="34" charset="-122"/>
                <a:ea typeface="微软雅黑" panose="020B0503020204020204" pitchFamily="34" charset="-122"/>
                <a:cs typeface="Arial" panose="020B0604020202020204" pitchFamily="34" charset="0"/>
              </a:rPr>
              <a:t>CPU</a:t>
            </a:r>
            <a:r>
              <a:rPr lang="zh-CN" altLang="en-US" sz="2000" dirty="0">
                <a:solidFill>
                  <a:srgbClr val="006600"/>
                </a:solidFill>
                <a:latin typeface="微软雅黑" panose="020B0503020204020204" pitchFamily="34" charset="-122"/>
                <a:ea typeface="微软雅黑" panose="020B0503020204020204" pitchFamily="34" charset="-122"/>
                <a:cs typeface="Arial" panose="020B0604020202020204" pitchFamily="34" charset="0"/>
              </a:rPr>
              <a:t>内部或附近，用来存放当前要执行的局部程序段和数据</a:t>
            </a:r>
          </a:p>
          <a:p>
            <a:pPr lvl="2" algn="just" eaLnBrk="1" hangingPunct="1">
              <a:lnSpc>
                <a:spcPct val="110000"/>
              </a:lnSpc>
              <a:spcBef>
                <a:spcPct val="20000"/>
              </a:spcBef>
            </a:pPr>
            <a:r>
              <a:rPr lang="zh-CN" altLang="en-US" sz="2000" dirty="0">
                <a:solidFill>
                  <a:srgbClr val="006600"/>
                </a:solidFill>
                <a:latin typeface="微软雅黑" panose="020B0503020204020204" pitchFamily="34" charset="-122"/>
                <a:ea typeface="微软雅黑" panose="020B0503020204020204" pitchFamily="34" charset="-122"/>
                <a:cs typeface="Arial" panose="020B0604020202020204" pitchFamily="34" charset="0"/>
              </a:rPr>
              <a:t>用</a:t>
            </a:r>
            <a:r>
              <a:rPr lang="en-US" altLang="zh-CN" sz="2000" dirty="0">
                <a:solidFill>
                  <a:srgbClr val="006600"/>
                </a:solidFill>
                <a:latin typeface="微软雅黑" panose="020B0503020204020204" pitchFamily="34" charset="-122"/>
                <a:ea typeface="微软雅黑" panose="020B0503020204020204" pitchFamily="34" charset="-122"/>
                <a:cs typeface="Arial" panose="020B0604020202020204" pitchFamily="34" charset="0"/>
              </a:rPr>
              <a:t>SRAM</a:t>
            </a:r>
            <a:r>
              <a:rPr lang="zh-CN" altLang="en-US" sz="2000" dirty="0">
                <a:solidFill>
                  <a:srgbClr val="006600"/>
                </a:solidFill>
                <a:latin typeface="微软雅黑" panose="020B0503020204020204" pitchFamily="34" charset="-122"/>
                <a:ea typeface="微软雅黑" panose="020B0503020204020204" pitchFamily="34" charset="-122"/>
                <a:cs typeface="Arial" panose="020B0604020202020204" pitchFamily="34" charset="0"/>
              </a:rPr>
              <a:t>实现，速度可与</a:t>
            </a:r>
            <a:r>
              <a:rPr lang="en-US" altLang="zh-CN" sz="2000" dirty="0">
                <a:solidFill>
                  <a:srgbClr val="006600"/>
                </a:solidFill>
                <a:latin typeface="微软雅黑" panose="020B0503020204020204" pitchFamily="34" charset="-122"/>
                <a:ea typeface="微软雅黑" panose="020B0503020204020204" pitchFamily="34" charset="-122"/>
                <a:cs typeface="Arial" panose="020B0604020202020204" pitchFamily="34" charset="0"/>
              </a:rPr>
              <a:t>CPU</a:t>
            </a:r>
            <a:r>
              <a:rPr lang="zh-CN" altLang="en-US" sz="2000" dirty="0">
                <a:solidFill>
                  <a:srgbClr val="006600"/>
                </a:solidFill>
                <a:latin typeface="微软雅黑" panose="020B0503020204020204" pitchFamily="34" charset="-122"/>
                <a:ea typeface="微软雅黑" panose="020B0503020204020204" pitchFamily="34" charset="-122"/>
                <a:cs typeface="Arial" panose="020B0604020202020204" pitchFamily="34" charset="0"/>
              </a:rPr>
              <a:t>匹配，容量较小（几</a:t>
            </a:r>
            <a:r>
              <a:rPr lang="en-US" altLang="zh-CN" sz="2000" dirty="0">
                <a:solidFill>
                  <a:srgbClr val="006600"/>
                </a:solidFill>
                <a:latin typeface="微软雅黑" panose="020B0503020204020204" pitchFamily="34" charset="-122"/>
                <a:ea typeface="微软雅黑" panose="020B0503020204020204" pitchFamily="34" charset="-122"/>
                <a:cs typeface="Arial" panose="020B0604020202020204" pitchFamily="34" charset="0"/>
              </a:rPr>
              <a:t>MB</a:t>
            </a:r>
            <a:r>
              <a:rPr lang="zh-CN" altLang="en-US" sz="2000" dirty="0">
                <a:solidFill>
                  <a:srgbClr val="006600"/>
                </a:solidFill>
                <a:latin typeface="微软雅黑" panose="020B0503020204020204" pitchFamily="34" charset="-122"/>
                <a:ea typeface="微软雅黑" panose="020B0503020204020204" pitchFamily="34" charset="-122"/>
                <a:cs typeface="Arial" panose="020B0604020202020204" pitchFamily="34" charset="0"/>
              </a:rPr>
              <a:t>）</a:t>
            </a:r>
          </a:p>
          <a:p>
            <a:pPr lvl="1" algn="just">
              <a:lnSpc>
                <a:spcPct val="110000"/>
              </a:lnSpc>
              <a:spcBef>
                <a:spcPct val="20000"/>
              </a:spcBef>
            </a:pPr>
            <a:r>
              <a:rPr lang="zh-CN" altLang="en-US" sz="2000" dirty="0">
                <a:latin typeface="微软雅黑" panose="020B0503020204020204" pitchFamily="34" charset="-122"/>
                <a:ea typeface="微软雅黑" panose="020B0503020204020204" pitchFamily="34" charset="-122"/>
                <a:cs typeface="Arial" panose="020B0604020202020204" pitchFamily="34" charset="0"/>
              </a:rPr>
              <a:t>内存储器</a:t>
            </a:r>
            <a:r>
              <a:rPr lang="en-US" altLang="zh-CN" sz="2000" dirty="0">
                <a:latin typeface="微软雅黑" panose="020B0503020204020204" pitchFamily="34" charset="-122"/>
                <a:ea typeface="微软雅黑" panose="020B0503020204020204" pitchFamily="34" charset="-122"/>
                <a:cs typeface="Arial" panose="020B0604020202020204" pitchFamily="34" charset="0"/>
              </a:rPr>
              <a:t>（</a:t>
            </a:r>
            <a:r>
              <a:rPr lang="zh-CN" altLang="en-US" sz="2000" dirty="0">
                <a:latin typeface="微软雅黑" panose="020B0503020204020204" pitchFamily="34" charset="-122"/>
                <a:ea typeface="微软雅黑" panose="020B0503020204020204" pitchFamily="34" charset="-122"/>
                <a:cs typeface="Arial" panose="020B0604020202020204" pitchFamily="34" charset="0"/>
              </a:rPr>
              <a:t>主存储器</a:t>
            </a:r>
            <a:r>
              <a:rPr lang="en-US" altLang="zh-CN" sz="2000" dirty="0">
                <a:latin typeface="微软雅黑" panose="020B0503020204020204" pitchFamily="34" charset="-122"/>
                <a:ea typeface="微软雅黑" panose="020B0503020204020204" pitchFamily="34" charset="-122"/>
                <a:cs typeface="Arial" panose="020B0604020202020204" pitchFamily="34" charset="0"/>
              </a:rPr>
              <a:t>Main /Primary </a:t>
            </a:r>
            <a:r>
              <a:rPr lang="en-US" altLang="zh-CN" sz="2000" dirty="0" err="1">
                <a:latin typeface="微软雅黑" panose="020B0503020204020204" pitchFamily="34" charset="-122"/>
                <a:ea typeface="微软雅黑" panose="020B0503020204020204" pitchFamily="34" charset="-122"/>
                <a:cs typeface="Arial" panose="020B0604020202020204" pitchFamily="34" charset="0"/>
              </a:rPr>
              <a:t>Memory）MM</a:t>
            </a:r>
            <a:endParaRPr lang="en-US" altLang="zh-CN" sz="2000" dirty="0">
              <a:latin typeface="微软雅黑" panose="020B0503020204020204" pitchFamily="34" charset="-122"/>
              <a:ea typeface="微软雅黑" panose="020B0503020204020204" pitchFamily="34" charset="-122"/>
              <a:cs typeface="Arial" panose="020B0604020202020204" pitchFamily="34" charset="0"/>
            </a:endParaRPr>
          </a:p>
          <a:p>
            <a:pPr lvl="2" algn="just">
              <a:lnSpc>
                <a:spcPct val="110000"/>
              </a:lnSpc>
              <a:spcBef>
                <a:spcPct val="20000"/>
              </a:spcBef>
            </a:pPr>
            <a:r>
              <a:rPr lang="zh-CN" altLang="en-US" sz="2000" dirty="0">
                <a:solidFill>
                  <a:srgbClr val="006600"/>
                </a:solidFill>
                <a:latin typeface="微软雅黑" panose="020B0503020204020204" pitchFamily="34" charset="-122"/>
                <a:ea typeface="微软雅黑" panose="020B0503020204020204" pitchFamily="34" charset="-122"/>
                <a:cs typeface="Arial" panose="020B0604020202020204" pitchFamily="34" charset="0"/>
              </a:rPr>
              <a:t>位于</a:t>
            </a:r>
            <a:r>
              <a:rPr lang="en-US" altLang="zh-CN" sz="2000" dirty="0">
                <a:solidFill>
                  <a:srgbClr val="006600"/>
                </a:solidFill>
                <a:latin typeface="微软雅黑" panose="020B0503020204020204" pitchFamily="34" charset="-122"/>
                <a:ea typeface="微软雅黑" panose="020B0503020204020204" pitchFamily="34" charset="-122"/>
                <a:cs typeface="Arial" panose="020B0604020202020204" pitchFamily="34" charset="0"/>
              </a:rPr>
              <a:t>CPU</a:t>
            </a:r>
            <a:r>
              <a:rPr lang="zh-CN" altLang="en-US" sz="2000" dirty="0">
                <a:solidFill>
                  <a:srgbClr val="006600"/>
                </a:solidFill>
                <a:latin typeface="微软雅黑" panose="020B0503020204020204" pitchFamily="34" charset="-122"/>
                <a:ea typeface="微软雅黑" panose="020B0503020204020204" pitchFamily="34" charset="-122"/>
                <a:cs typeface="Arial" panose="020B0604020202020204" pitchFamily="34" charset="0"/>
              </a:rPr>
              <a:t>之外，用来存放已被启动的程序及所用的数据</a:t>
            </a:r>
          </a:p>
          <a:p>
            <a:pPr lvl="2" algn="just">
              <a:lnSpc>
                <a:spcPct val="110000"/>
              </a:lnSpc>
              <a:spcBef>
                <a:spcPct val="20000"/>
              </a:spcBef>
            </a:pPr>
            <a:r>
              <a:rPr lang="zh-CN" altLang="en-US" sz="2000" dirty="0">
                <a:solidFill>
                  <a:srgbClr val="006600"/>
                </a:solidFill>
                <a:latin typeface="微软雅黑" panose="020B0503020204020204" pitchFamily="34" charset="-122"/>
                <a:ea typeface="微软雅黑" panose="020B0503020204020204" pitchFamily="34" charset="-122"/>
                <a:cs typeface="Arial" panose="020B0604020202020204" pitchFamily="34" charset="0"/>
              </a:rPr>
              <a:t>用</a:t>
            </a:r>
            <a:r>
              <a:rPr lang="en-US" altLang="zh-CN" sz="2000" dirty="0">
                <a:solidFill>
                  <a:srgbClr val="006600"/>
                </a:solidFill>
                <a:latin typeface="微软雅黑" panose="020B0503020204020204" pitchFamily="34" charset="-122"/>
                <a:ea typeface="微软雅黑" panose="020B0503020204020204" pitchFamily="34" charset="-122"/>
                <a:cs typeface="Arial" panose="020B0604020202020204" pitchFamily="34" charset="0"/>
              </a:rPr>
              <a:t>DRAM</a:t>
            </a:r>
            <a:r>
              <a:rPr lang="zh-CN" altLang="en-US" sz="2000" dirty="0">
                <a:solidFill>
                  <a:srgbClr val="006600"/>
                </a:solidFill>
                <a:latin typeface="微软雅黑" panose="020B0503020204020204" pitchFamily="34" charset="-122"/>
                <a:ea typeface="微软雅黑" panose="020B0503020204020204" pitchFamily="34" charset="-122"/>
                <a:cs typeface="Arial" panose="020B0604020202020204" pitchFamily="34" charset="0"/>
              </a:rPr>
              <a:t>实现，速度较快，容量较大（几</a:t>
            </a:r>
            <a:r>
              <a:rPr lang="en-US" altLang="zh-CN" sz="2000" dirty="0">
                <a:solidFill>
                  <a:srgbClr val="006600"/>
                </a:solidFill>
                <a:latin typeface="微软雅黑" panose="020B0503020204020204" pitchFamily="34" charset="-122"/>
                <a:ea typeface="微软雅黑" panose="020B0503020204020204" pitchFamily="34" charset="-122"/>
                <a:cs typeface="Arial" panose="020B0604020202020204" pitchFamily="34" charset="0"/>
              </a:rPr>
              <a:t>GB</a:t>
            </a:r>
            <a:r>
              <a:rPr lang="zh-CN" altLang="en-US" sz="2000" dirty="0">
                <a:solidFill>
                  <a:srgbClr val="006600"/>
                </a:solidFill>
                <a:latin typeface="微软雅黑" panose="020B0503020204020204" pitchFamily="34" charset="-122"/>
                <a:ea typeface="微软雅黑" panose="020B0503020204020204" pitchFamily="34" charset="-122"/>
                <a:cs typeface="Arial" panose="020B0604020202020204" pitchFamily="34" charset="0"/>
              </a:rPr>
              <a:t>）</a:t>
            </a:r>
          </a:p>
          <a:p>
            <a:pPr lvl="1" algn="just">
              <a:lnSpc>
                <a:spcPct val="110000"/>
              </a:lnSpc>
              <a:spcBef>
                <a:spcPct val="20000"/>
              </a:spcBef>
            </a:pPr>
            <a:r>
              <a:rPr lang="zh-CN" altLang="en-US" sz="2000" dirty="0">
                <a:latin typeface="微软雅黑" panose="020B0503020204020204" pitchFamily="34" charset="-122"/>
                <a:ea typeface="微软雅黑" panose="020B0503020204020204" pitchFamily="34" charset="-122"/>
                <a:cs typeface="Arial" panose="020B0604020202020204" pitchFamily="34" charset="0"/>
              </a:rPr>
              <a:t>外存储器</a:t>
            </a:r>
            <a:r>
              <a:rPr lang="en-US" altLang="zh-CN" sz="2000" dirty="0">
                <a:latin typeface="微软雅黑" panose="020B0503020204020204" pitchFamily="34" charset="-122"/>
                <a:ea typeface="微软雅黑" panose="020B0503020204020204" pitchFamily="34" charset="-122"/>
                <a:cs typeface="Arial" panose="020B0604020202020204" pitchFamily="34" charset="0"/>
              </a:rPr>
              <a:t>AM (</a:t>
            </a:r>
            <a:r>
              <a:rPr lang="zh-CN" altLang="en-US" sz="2000" dirty="0">
                <a:latin typeface="微软雅黑" panose="020B0503020204020204" pitchFamily="34" charset="-122"/>
                <a:ea typeface="微软雅黑" panose="020B0503020204020204" pitchFamily="34" charset="-122"/>
                <a:cs typeface="Arial" panose="020B0604020202020204" pitchFamily="34" charset="0"/>
              </a:rPr>
              <a:t>辅助存储器</a:t>
            </a:r>
            <a:r>
              <a:rPr lang="en-US" altLang="zh-CN" sz="2000" dirty="0">
                <a:latin typeface="微软雅黑" panose="020B0503020204020204" pitchFamily="34" charset="-122"/>
                <a:ea typeface="微软雅黑" panose="020B0503020204020204" pitchFamily="34" charset="-122"/>
                <a:cs typeface="Arial" panose="020B0604020202020204" pitchFamily="34" charset="0"/>
              </a:rPr>
              <a:t>Auxiliary / Secondary  Storage)</a:t>
            </a:r>
          </a:p>
          <a:p>
            <a:pPr lvl="2" algn="just">
              <a:lnSpc>
                <a:spcPct val="110000"/>
              </a:lnSpc>
              <a:spcBef>
                <a:spcPct val="20000"/>
              </a:spcBef>
            </a:pPr>
            <a:r>
              <a:rPr lang="zh-CN" altLang="en-US" sz="2000" dirty="0">
                <a:solidFill>
                  <a:srgbClr val="006600"/>
                </a:solidFill>
                <a:latin typeface="微软雅黑" panose="020B0503020204020204" pitchFamily="34" charset="-122"/>
                <a:ea typeface="微软雅黑" panose="020B0503020204020204" pitchFamily="34" charset="-122"/>
                <a:cs typeface="Arial" panose="020B0604020202020204" pitchFamily="34" charset="0"/>
              </a:rPr>
              <a:t>位于主机之外，用来存放暂不运行的程序、数据或存档文件</a:t>
            </a:r>
          </a:p>
          <a:p>
            <a:pPr lvl="2" algn="just">
              <a:lnSpc>
                <a:spcPct val="110000"/>
              </a:lnSpc>
              <a:spcBef>
                <a:spcPct val="20000"/>
              </a:spcBef>
            </a:pPr>
            <a:r>
              <a:rPr lang="zh-CN" altLang="en-US" sz="2000" dirty="0">
                <a:solidFill>
                  <a:srgbClr val="006600"/>
                </a:solidFill>
                <a:latin typeface="微软雅黑" panose="020B0503020204020204" pitchFamily="34" charset="-122"/>
                <a:ea typeface="微软雅黑" panose="020B0503020204020204" pitchFamily="34" charset="-122"/>
                <a:cs typeface="Arial" panose="020B0604020202020204" pitchFamily="34" charset="0"/>
              </a:rPr>
              <a:t>用磁表面或光存储器实现，容量大而速度慢。现在用闪存实现的电子盘也开始大量</a:t>
            </a:r>
            <a:r>
              <a:rPr lang="zh-CN" altLang="en-US" sz="2000" dirty="0" smtClean="0">
                <a:solidFill>
                  <a:srgbClr val="006600"/>
                </a:solidFill>
                <a:latin typeface="微软雅黑" panose="020B0503020204020204" pitchFamily="34" charset="-122"/>
                <a:ea typeface="微软雅黑" panose="020B0503020204020204" pitchFamily="34" charset="-122"/>
                <a:cs typeface="Arial" panose="020B0604020202020204" pitchFamily="34" charset="0"/>
              </a:rPr>
              <a:t>应用，速度提高了很多。</a:t>
            </a:r>
            <a:endParaRPr lang="zh-CN" altLang="en-US" sz="2000" dirty="0">
              <a:solidFill>
                <a:srgbClr val="006600"/>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9220" name="灯片编号占位符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5020C40A-D279-4092-A2D5-D2BB0229BCAE}" type="slidenum">
              <a:rPr lang="zh-CN" altLang="en-US" sz="1200" smtClean="0">
                <a:solidFill>
                  <a:srgbClr val="898989"/>
                </a:solidFill>
              </a:rPr>
              <a:pPr/>
              <a:t>5</a:t>
            </a:fld>
            <a:endParaRPr lang="zh-CN" altLang="en-US" sz="1200">
              <a:solidFill>
                <a:srgbClr val="898989"/>
              </a:solidFill>
            </a:endParaRPr>
          </a:p>
        </p:txBody>
      </p:sp>
      <p:sp>
        <p:nvSpPr>
          <p:cNvPr id="2" name="文本框 1"/>
          <p:cNvSpPr txBox="1"/>
          <p:nvPr/>
        </p:nvSpPr>
        <p:spPr>
          <a:xfrm>
            <a:off x="5139891" y="955675"/>
            <a:ext cx="3051208" cy="461665"/>
          </a:xfrm>
          <a:prstGeom prst="rect">
            <a:avLst/>
          </a:prstGeom>
          <a:noFill/>
        </p:spPr>
        <p:txBody>
          <a:bodyPr wrap="square" rtlCol="0">
            <a:spAutoFit/>
          </a:bodyPr>
          <a:lstStyle/>
          <a:p>
            <a:r>
              <a:rPr lang="en-US" altLang="zh-CN" sz="2400" b="1" dirty="0">
                <a:solidFill>
                  <a:srgbClr val="FF0000"/>
                </a:solidFill>
                <a:latin typeface="+mj-ea"/>
                <a:ea typeface="+mj-ea"/>
              </a:rPr>
              <a:t>--</a:t>
            </a:r>
            <a:r>
              <a:rPr lang="zh-CN" altLang="en-US" sz="2400" b="1" dirty="0">
                <a:solidFill>
                  <a:srgbClr val="FF0000"/>
                </a:solidFill>
                <a:latin typeface="+mj-ea"/>
                <a:ea typeface="+mj-ea"/>
              </a:rPr>
              <a:t>层次结构存储系统</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12291">
                                            <p:txEl>
                                              <p:pRg st="1" end="1"/>
                                            </p:txEl>
                                          </p:spTgt>
                                        </p:tgtEl>
                                        <p:attrNameLst>
                                          <p:attrName>style.visibility</p:attrName>
                                        </p:attrNameLst>
                                      </p:cBhvr>
                                      <p:to>
                                        <p:strVal val="visible"/>
                                      </p:to>
                                    </p:set>
                                    <p:animEffect transition="in" filter="wipe(down)">
                                      <p:cBhvr>
                                        <p:cTn id="7" dur="500"/>
                                        <p:tgtEl>
                                          <p:spTgt spid="1229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2291">
                                            <p:txEl>
                                              <p:pRg st="2" end="2"/>
                                            </p:txEl>
                                          </p:spTgt>
                                        </p:tgtEl>
                                        <p:attrNameLst>
                                          <p:attrName>style.visibility</p:attrName>
                                        </p:attrNameLst>
                                      </p:cBhvr>
                                      <p:to>
                                        <p:strVal val="visible"/>
                                      </p:to>
                                    </p:set>
                                    <p:animEffect transition="in" filter="blinds(horizontal)">
                                      <p:cBhvr>
                                        <p:cTn id="12" dur="500"/>
                                        <p:tgtEl>
                                          <p:spTgt spid="1229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2291">
                                            <p:txEl>
                                              <p:pRg st="3" end="3"/>
                                            </p:txEl>
                                          </p:spTgt>
                                        </p:tgtEl>
                                        <p:attrNameLst>
                                          <p:attrName>style.visibility</p:attrName>
                                        </p:attrNameLst>
                                      </p:cBhvr>
                                      <p:to>
                                        <p:strVal val="visible"/>
                                      </p:to>
                                    </p:set>
                                    <p:animEffect transition="in" filter="blinds(horizontal)">
                                      <p:cBhvr>
                                        <p:cTn id="17" dur="500"/>
                                        <p:tgtEl>
                                          <p:spTgt spid="12291">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2291">
                                            <p:txEl>
                                              <p:pRg st="4" end="4"/>
                                            </p:txEl>
                                          </p:spTgt>
                                        </p:tgtEl>
                                        <p:attrNameLst>
                                          <p:attrName>style.visibility</p:attrName>
                                        </p:attrNameLst>
                                      </p:cBhvr>
                                      <p:to>
                                        <p:strVal val="visible"/>
                                      </p:to>
                                    </p:set>
                                    <p:animEffect transition="in" filter="wipe(down)">
                                      <p:cBhvr>
                                        <p:cTn id="22" dur="500"/>
                                        <p:tgtEl>
                                          <p:spTgt spid="12291">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2291">
                                            <p:txEl>
                                              <p:pRg st="5" end="5"/>
                                            </p:txEl>
                                          </p:spTgt>
                                        </p:tgtEl>
                                        <p:attrNameLst>
                                          <p:attrName>style.visibility</p:attrName>
                                        </p:attrNameLst>
                                      </p:cBhvr>
                                      <p:to>
                                        <p:strVal val="visible"/>
                                      </p:to>
                                    </p:set>
                                    <p:animEffect transition="in" filter="blinds(horizontal)">
                                      <p:cBhvr>
                                        <p:cTn id="27" dur="500"/>
                                        <p:tgtEl>
                                          <p:spTgt spid="12291">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2291">
                                            <p:txEl>
                                              <p:pRg st="6" end="6"/>
                                            </p:txEl>
                                          </p:spTgt>
                                        </p:tgtEl>
                                        <p:attrNameLst>
                                          <p:attrName>style.visibility</p:attrName>
                                        </p:attrNameLst>
                                      </p:cBhvr>
                                      <p:to>
                                        <p:strVal val="visible"/>
                                      </p:to>
                                    </p:set>
                                    <p:animEffect transition="in" filter="blinds(horizontal)">
                                      <p:cBhvr>
                                        <p:cTn id="32" dur="500"/>
                                        <p:tgtEl>
                                          <p:spTgt spid="12291">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12291">
                                            <p:txEl>
                                              <p:pRg st="7" end="7"/>
                                            </p:txEl>
                                          </p:spTgt>
                                        </p:tgtEl>
                                        <p:attrNameLst>
                                          <p:attrName>style.visibility</p:attrName>
                                        </p:attrNameLst>
                                      </p:cBhvr>
                                      <p:to>
                                        <p:strVal val="visible"/>
                                      </p:to>
                                    </p:set>
                                    <p:animEffect transition="in" filter="wipe(down)">
                                      <p:cBhvr>
                                        <p:cTn id="37" dur="500"/>
                                        <p:tgtEl>
                                          <p:spTgt spid="12291">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2291">
                                            <p:txEl>
                                              <p:pRg st="8" end="8"/>
                                            </p:txEl>
                                          </p:spTgt>
                                        </p:tgtEl>
                                        <p:attrNameLst>
                                          <p:attrName>style.visibility</p:attrName>
                                        </p:attrNameLst>
                                      </p:cBhvr>
                                      <p:to>
                                        <p:strVal val="visible"/>
                                      </p:to>
                                    </p:set>
                                    <p:animEffect transition="in" filter="blinds(horizontal)">
                                      <p:cBhvr>
                                        <p:cTn id="42" dur="500"/>
                                        <p:tgtEl>
                                          <p:spTgt spid="12291">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12291">
                                            <p:txEl>
                                              <p:pRg st="9" end="9"/>
                                            </p:txEl>
                                          </p:spTgt>
                                        </p:tgtEl>
                                        <p:attrNameLst>
                                          <p:attrName>style.visibility</p:attrName>
                                        </p:attrNameLst>
                                      </p:cBhvr>
                                      <p:to>
                                        <p:strVal val="visible"/>
                                      </p:to>
                                    </p:set>
                                    <p:animEffect transition="in" filter="blinds(horizontal)">
                                      <p:cBhvr>
                                        <p:cTn id="47" dur="500"/>
                                        <p:tgtEl>
                                          <p:spTgt spid="12291">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12291">
                                            <p:txEl>
                                              <p:pRg st="10" end="10"/>
                                            </p:txEl>
                                          </p:spTgt>
                                        </p:tgtEl>
                                        <p:attrNameLst>
                                          <p:attrName>style.visibility</p:attrName>
                                        </p:attrNameLst>
                                      </p:cBhvr>
                                      <p:to>
                                        <p:strVal val="visible"/>
                                      </p:to>
                                    </p:set>
                                    <p:animEffect transition="in" filter="wipe(down)">
                                      <p:cBhvr>
                                        <p:cTn id="52" dur="500"/>
                                        <p:tgtEl>
                                          <p:spTgt spid="12291">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12291">
                                            <p:txEl>
                                              <p:pRg st="11" end="11"/>
                                            </p:txEl>
                                          </p:spTgt>
                                        </p:tgtEl>
                                        <p:attrNameLst>
                                          <p:attrName>style.visibility</p:attrName>
                                        </p:attrNameLst>
                                      </p:cBhvr>
                                      <p:to>
                                        <p:strVal val="visible"/>
                                      </p:to>
                                    </p:set>
                                    <p:animEffect transition="in" filter="blinds(horizontal)">
                                      <p:cBhvr>
                                        <p:cTn id="57" dur="500"/>
                                        <p:tgtEl>
                                          <p:spTgt spid="12291">
                                            <p:txEl>
                                              <p:pRg st="11" end="1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12291">
                                            <p:txEl>
                                              <p:pRg st="12" end="12"/>
                                            </p:txEl>
                                          </p:spTgt>
                                        </p:tgtEl>
                                        <p:attrNameLst>
                                          <p:attrName>style.visibility</p:attrName>
                                        </p:attrNameLst>
                                      </p:cBhvr>
                                      <p:to>
                                        <p:strVal val="visible"/>
                                      </p:to>
                                    </p:set>
                                    <p:animEffect transition="in" filter="blinds(horizontal)">
                                      <p:cBhvr>
                                        <p:cTn id="62" dur="500"/>
                                        <p:tgtEl>
                                          <p:spTgt spid="12291">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E5695708-78D6-49FC-AD1D-A92B2AA36AF2}" type="slidenum">
              <a:rPr lang="zh-CN" altLang="en-US" smtClean="0"/>
              <a:pPr>
                <a:defRPr/>
              </a:pPr>
              <a:t>50</a:t>
            </a:fld>
            <a:endParaRPr lang="zh-CN" altLang="en-US"/>
          </a:p>
        </p:txBody>
      </p:sp>
      <p:sp>
        <p:nvSpPr>
          <p:cNvPr id="3" name="Rectangle 4"/>
          <p:cNvSpPr>
            <a:spLocks noChangeArrowheads="1"/>
          </p:cNvSpPr>
          <p:nvPr/>
        </p:nvSpPr>
        <p:spPr bwMode="auto">
          <a:xfrm>
            <a:off x="150241" y="861472"/>
            <a:ext cx="8415337" cy="2445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lvl="1" eaLnBrk="1" hangingPunct="1">
              <a:lnSpc>
                <a:spcPct val="115000"/>
              </a:lnSpc>
              <a:spcBef>
                <a:spcPct val="30000"/>
              </a:spcBef>
              <a:buFontTx/>
              <a:buChar char="–"/>
            </a:pPr>
            <a:r>
              <a:rPr kumimoji="1" lang="zh-CN" altLang="en-US" sz="2200" b="1" dirty="0">
                <a:solidFill>
                  <a:srgbClr val="000099"/>
                </a:solidFill>
                <a:latin typeface="微软雅黑" panose="020B0503020204020204" pitchFamily="34" charset="-122"/>
                <a:ea typeface="微软雅黑" panose="020B0503020204020204" pitchFamily="34" charset="-122"/>
              </a:rPr>
              <a:t>结合了直接映射和全相联映射的优点。当</a:t>
            </a:r>
            <a:r>
              <a:rPr kumimoji="1" lang="en-US" altLang="zh-CN" sz="2200" b="1" dirty="0">
                <a:solidFill>
                  <a:srgbClr val="000099"/>
                </a:solidFill>
                <a:latin typeface="微软雅黑" panose="020B0503020204020204" pitchFamily="34" charset="-122"/>
                <a:ea typeface="微软雅黑" panose="020B0503020204020204" pitchFamily="34" charset="-122"/>
              </a:rPr>
              <a:t>Cache</a:t>
            </a:r>
            <a:r>
              <a:rPr kumimoji="1" lang="zh-CN" altLang="en-US" sz="2200" b="1" dirty="0">
                <a:solidFill>
                  <a:srgbClr val="000099"/>
                </a:solidFill>
                <a:latin typeface="微软雅黑" panose="020B0503020204020204" pitchFamily="34" charset="-122"/>
                <a:ea typeface="微软雅黑" panose="020B0503020204020204" pitchFamily="34" charset="-122"/>
              </a:rPr>
              <a:t>组数为1时，就是全相联映射；当每组只有一行时，就是直接映射。</a:t>
            </a:r>
          </a:p>
          <a:p>
            <a:pPr lvl="1" eaLnBrk="1" hangingPunct="1">
              <a:lnSpc>
                <a:spcPct val="115000"/>
              </a:lnSpc>
              <a:spcBef>
                <a:spcPct val="30000"/>
              </a:spcBef>
              <a:buFontTx/>
              <a:buChar char="–"/>
            </a:pPr>
            <a:r>
              <a:rPr kumimoji="1" lang="zh-CN" altLang="en-US" sz="2200" b="1" dirty="0">
                <a:solidFill>
                  <a:srgbClr val="000099"/>
                </a:solidFill>
                <a:latin typeface="微软雅黑" panose="020B0503020204020204" pitchFamily="34" charset="-122"/>
                <a:ea typeface="微软雅黑" panose="020B0503020204020204" pitchFamily="34" charset="-122"/>
              </a:rPr>
              <a:t>每组</a:t>
            </a:r>
            <a:r>
              <a:rPr kumimoji="1" lang="en-US" altLang="zh-CN" sz="2200" b="1" dirty="0">
                <a:solidFill>
                  <a:srgbClr val="000099"/>
                </a:solidFill>
                <a:latin typeface="微软雅黑" panose="020B0503020204020204" pitchFamily="34" charset="-122"/>
                <a:ea typeface="微软雅黑" panose="020B0503020204020204" pitchFamily="34" charset="-122"/>
              </a:rPr>
              <a:t>2</a:t>
            </a:r>
            <a:r>
              <a:rPr kumimoji="1" lang="zh-CN" altLang="en-US" sz="2200" b="1" dirty="0">
                <a:solidFill>
                  <a:srgbClr val="000099"/>
                </a:solidFill>
                <a:latin typeface="微软雅黑" panose="020B0503020204020204" pitchFamily="34" charset="-122"/>
                <a:ea typeface="微软雅黑" panose="020B0503020204020204" pitchFamily="34" charset="-122"/>
              </a:rPr>
              <a:t>或</a:t>
            </a:r>
            <a:r>
              <a:rPr kumimoji="1" lang="en-US" altLang="zh-CN" sz="2200" b="1" dirty="0">
                <a:solidFill>
                  <a:srgbClr val="000099"/>
                </a:solidFill>
                <a:latin typeface="微软雅黑" panose="020B0503020204020204" pitchFamily="34" charset="-122"/>
                <a:ea typeface="微软雅黑" panose="020B0503020204020204" pitchFamily="34" charset="-122"/>
              </a:rPr>
              <a:t>4</a:t>
            </a:r>
            <a:r>
              <a:rPr kumimoji="1" lang="zh-CN" altLang="en-US" sz="2200" b="1" dirty="0">
                <a:solidFill>
                  <a:srgbClr val="000099"/>
                </a:solidFill>
                <a:latin typeface="微软雅黑" panose="020B0503020204020204" pitchFamily="34" charset="-122"/>
                <a:ea typeface="微软雅黑" panose="020B0503020204020204" pitchFamily="34" charset="-122"/>
              </a:rPr>
              <a:t>或</a:t>
            </a:r>
            <a:r>
              <a:rPr kumimoji="1" lang="en-US" altLang="zh-CN" sz="2200" b="1" dirty="0">
                <a:solidFill>
                  <a:srgbClr val="000099"/>
                </a:solidFill>
                <a:latin typeface="微软雅黑" panose="020B0503020204020204" pitchFamily="34" charset="-122"/>
                <a:ea typeface="微软雅黑" panose="020B0503020204020204" pitchFamily="34" charset="-122"/>
              </a:rPr>
              <a:t>8</a:t>
            </a:r>
            <a:r>
              <a:rPr kumimoji="1" lang="zh-CN" altLang="en-US" sz="2200" b="1" dirty="0">
                <a:solidFill>
                  <a:srgbClr val="000099"/>
                </a:solidFill>
                <a:latin typeface="微软雅黑" panose="020B0503020204020204" pitchFamily="34" charset="-122"/>
                <a:ea typeface="微软雅黑" panose="020B0503020204020204" pitchFamily="34" charset="-122"/>
              </a:rPr>
              <a:t>行（称为2路、</a:t>
            </a:r>
            <a:r>
              <a:rPr kumimoji="1" lang="en-US" altLang="zh-CN" sz="2200" b="1" dirty="0">
                <a:solidFill>
                  <a:srgbClr val="000099"/>
                </a:solidFill>
                <a:latin typeface="微软雅黑" panose="020B0503020204020204" pitchFamily="34" charset="-122"/>
                <a:ea typeface="微软雅黑" panose="020B0503020204020204" pitchFamily="34" charset="-122"/>
              </a:rPr>
              <a:t>4</a:t>
            </a:r>
            <a:r>
              <a:rPr kumimoji="1" lang="zh-CN" altLang="en-US" sz="2200" b="1" dirty="0">
                <a:solidFill>
                  <a:srgbClr val="000099"/>
                </a:solidFill>
                <a:latin typeface="微软雅黑" panose="020B0503020204020204" pitchFamily="34" charset="-122"/>
                <a:ea typeface="微软雅黑" panose="020B0503020204020204" pitchFamily="34" charset="-122"/>
              </a:rPr>
              <a:t>路或</a:t>
            </a:r>
            <a:r>
              <a:rPr kumimoji="1" lang="en-US" altLang="zh-CN" sz="2200" b="1" dirty="0">
                <a:solidFill>
                  <a:srgbClr val="000099"/>
                </a:solidFill>
                <a:latin typeface="微软雅黑" panose="020B0503020204020204" pitchFamily="34" charset="-122"/>
                <a:ea typeface="微软雅黑" panose="020B0503020204020204" pitchFamily="34" charset="-122"/>
              </a:rPr>
              <a:t>8</a:t>
            </a:r>
            <a:r>
              <a:rPr kumimoji="1" lang="zh-CN" altLang="en-US" sz="2200" b="1" dirty="0">
                <a:solidFill>
                  <a:srgbClr val="000099"/>
                </a:solidFill>
                <a:latin typeface="微软雅黑" panose="020B0503020204020204" pitchFamily="34" charset="-122"/>
                <a:ea typeface="微软雅黑" panose="020B0503020204020204" pitchFamily="34" charset="-122"/>
              </a:rPr>
              <a:t>路组相联）较常用。通常在</a:t>
            </a:r>
            <a:r>
              <a:rPr kumimoji="1" lang="en-US" altLang="zh-CN" sz="2200" b="1" dirty="0">
                <a:solidFill>
                  <a:srgbClr val="000099"/>
                </a:solidFill>
                <a:latin typeface="微软雅黑" panose="020B0503020204020204" pitchFamily="34" charset="-122"/>
                <a:ea typeface="微软雅黑" panose="020B0503020204020204" pitchFamily="34" charset="-122"/>
              </a:rPr>
              <a:t>L1Cache</a:t>
            </a:r>
            <a:r>
              <a:rPr kumimoji="1" lang="zh-CN" altLang="en-US" sz="2200" b="1" dirty="0">
                <a:solidFill>
                  <a:srgbClr val="000099"/>
                </a:solidFill>
                <a:latin typeface="微软雅黑" panose="020B0503020204020204" pitchFamily="34" charset="-122"/>
                <a:ea typeface="微软雅黑" panose="020B0503020204020204" pitchFamily="34" charset="-122"/>
              </a:rPr>
              <a:t>中</a:t>
            </a:r>
            <a:r>
              <a:rPr kumimoji="1" lang="en-US" altLang="zh-CN" sz="2200" b="1" dirty="0">
                <a:solidFill>
                  <a:srgbClr val="000099"/>
                </a:solidFill>
                <a:latin typeface="微软雅黑" panose="020B0503020204020204" pitchFamily="34" charset="-122"/>
                <a:ea typeface="微软雅黑" panose="020B0503020204020204" pitchFamily="34" charset="-122"/>
              </a:rPr>
              <a:t>8</a:t>
            </a:r>
            <a:r>
              <a:rPr kumimoji="1" lang="zh-CN" altLang="en-US" sz="2200" b="1" dirty="0">
                <a:solidFill>
                  <a:srgbClr val="000099"/>
                </a:solidFill>
                <a:latin typeface="微软雅黑" panose="020B0503020204020204" pitchFamily="34" charset="-122"/>
                <a:ea typeface="微软雅黑" panose="020B0503020204020204" pitchFamily="34" charset="-122"/>
              </a:rPr>
              <a:t>路以上很少用，在较大容量的</a:t>
            </a:r>
            <a:r>
              <a:rPr kumimoji="1" lang="en-US" altLang="zh-CN" sz="2200" b="1" dirty="0">
                <a:solidFill>
                  <a:srgbClr val="000099"/>
                </a:solidFill>
                <a:latin typeface="微软雅黑" panose="020B0503020204020204" pitchFamily="34" charset="-122"/>
                <a:ea typeface="微软雅黑" panose="020B0503020204020204" pitchFamily="34" charset="-122"/>
              </a:rPr>
              <a:t>L2 </a:t>
            </a:r>
            <a:r>
              <a:rPr kumimoji="1" lang="en-US" altLang="zh-CN" sz="2200" b="1" dirty="0" err="1">
                <a:solidFill>
                  <a:srgbClr val="000099"/>
                </a:solidFill>
                <a:latin typeface="微软雅黑" panose="020B0503020204020204" pitchFamily="34" charset="-122"/>
                <a:ea typeface="微软雅黑" panose="020B0503020204020204" pitchFamily="34" charset="-122"/>
              </a:rPr>
              <a:t>Cahce</a:t>
            </a:r>
            <a:r>
              <a:rPr kumimoji="1" lang="zh-CN" altLang="en-US" sz="2200" b="1" dirty="0">
                <a:solidFill>
                  <a:srgbClr val="000099"/>
                </a:solidFill>
                <a:latin typeface="微软雅黑" panose="020B0503020204020204" pitchFamily="34" charset="-122"/>
                <a:ea typeface="微软雅黑" panose="020B0503020204020204" pitchFamily="34" charset="-122"/>
              </a:rPr>
              <a:t>和</a:t>
            </a:r>
            <a:r>
              <a:rPr kumimoji="1" lang="en-US" altLang="zh-CN" sz="2200" b="1" dirty="0">
                <a:solidFill>
                  <a:srgbClr val="000099"/>
                </a:solidFill>
                <a:latin typeface="微软雅黑" panose="020B0503020204020204" pitchFamily="34" charset="-122"/>
                <a:ea typeface="微软雅黑" panose="020B0503020204020204" pitchFamily="34" charset="-122"/>
              </a:rPr>
              <a:t>L3 </a:t>
            </a:r>
            <a:r>
              <a:rPr kumimoji="1" lang="en-US" altLang="zh-CN" sz="2200" b="1" dirty="0" err="1">
                <a:solidFill>
                  <a:srgbClr val="000099"/>
                </a:solidFill>
                <a:latin typeface="微软雅黑" panose="020B0503020204020204" pitchFamily="34" charset="-122"/>
                <a:ea typeface="微软雅黑" panose="020B0503020204020204" pitchFamily="34" charset="-122"/>
              </a:rPr>
              <a:t>Cahce</a:t>
            </a:r>
            <a:r>
              <a:rPr kumimoji="1" lang="zh-CN" altLang="en-US" sz="2200" b="1" dirty="0">
                <a:solidFill>
                  <a:srgbClr val="000099"/>
                </a:solidFill>
                <a:latin typeface="微软雅黑" panose="020B0503020204020204" pitchFamily="34" charset="-122"/>
                <a:ea typeface="微软雅黑" panose="020B0503020204020204" pitchFamily="34" charset="-122"/>
              </a:rPr>
              <a:t>中才使用</a:t>
            </a:r>
            <a:r>
              <a:rPr kumimoji="1" lang="en-US" altLang="zh-CN" sz="2200" b="1" dirty="0">
                <a:solidFill>
                  <a:srgbClr val="000099"/>
                </a:solidFill>
                <a:latin typeface="微软雅黑" panose="020B0503020204020204" pitchFamily="34" charset="-122"/>
                <a:ea typeface="微软雅黑" panose="020B0503020204020204" pitchFamily="34" charset="-122"/>
              </a:rPr>
              <a:t>8</a:t>
            </a:r>
            <a:r>
              <a:rPr kumimoji="1" lang="zh-CN" altLang="en-US" sz="2200" b="1" dirty="0">
                <a:solidFill>
                  <a:srgbClr val="000099"/>
                </a:solidFill>
                <a:latin typeface="微软雅黑" panose="020B0503020204020204" pitchFamily="34" charset="-122"/>
                <a:ea typeface="微软雅黑" panose="020B0503020204020204" pitchFamily="34" charset="-122"/>
              </a:rPr>
              <a:t>路以上映射。</a:t>
            </a:r>
          </a:p>
        </p:txBody>
      </p:sp>
      <p:sp>
        <p:nvSpPr>
          <p:cNvPr id="5" name="矩形 4"/>
          <p:cNvSpPr/>
          <p:nvPr/>
        </p:nvSpPr>
        <p:spPr>
          <a:xfrm>
            <a:off x="1179117" y="99272"/>
            <a:ext cx="3057247" cy="523220"/>
          </a:xfrm>
          <a:prstGeom prst="rect">
            <a:avLst/>
          </a:prstGeom>
        </p:spPr>
        <p:txBody>
          <a:bodyPr wrap="none">
            <a:spAutoFit/>
          </a:bodyPr>
          <a:lstStyle/>
          <a:p>
            <a:r>
              <a:rPr lang="zh-CN" altLang="en-US" sz="2800" dirty="0">
                <a:solidFill>
                  <a:srgbClr val="FF0000"/>
                </a:solidFill>
              </a:rPr>
              <a:t>组相联映射的特点</a:t>
            </a:r>
          </a:p>
        </p:txBody>
      </p:sp>
    </p:spTree>
    <p:extLst>
      <p:ext uri="{BB962C8B-B14F-4D97-AF65-F5344CB8AC3E}">
        <p14:creationId xmlns:p14="http://schemas.microsoft.com/office/powerpoint/2010/main" val="2337823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idx="4294967295"/>
          </p:nvPr>
        </p:nvSpPr>
        <p:spPr>
          <a:xfrm>
            <a:off x="236538" y="105745"/>
            <a:ext cx="8807450" cy="574324"/>
          </a:xfrm>
        </p:spPr>
        <p:txBody>
          <a:bodyPr lIns="91440" tIns="45720" rIns="91440" bIns="45720" anchor="ctr"/>
          <a:lstStyle/>
          <a:p>
            <a:pPr eaLnBrk="1" hangingPunct="1"/>
            <a:r>
              <a:rPr lang="zh-CN" altLang="en-US" dirty="0"/>
              <a:t>例：一个</a:t>
            </a:r>
            <a:r>
              <a:rPr lang="en-US" altLang="zh-CN" dirty="0"/>
              <a:t>2</a:t>
            </a:r>
            <a:r>
              <a:rPr lang="zh-CN" altLang="en-US" dirty="0"/>
              <a:t>路组相联映射</a:t>
            </a:r>
            <a:r>
              <a:rPr lang="en-US" altLang="zh-CN" dirty="0"/>
              <a:t>Cache</a:t>
            </a:r>
            <a:endParaRPr lang="zh-CN" altLang="en-US" dirty="0"/>
          </a:p>
        </p:txBody>
      </p:sp>
      <p:sp>
        <p:nvSpPr>
          <p:cNvPr id="445443" name="Rectangle 3"/>
          <p:cNvSpPr>
            <a:spLocks noGrp="1" noChangeArrowheads="1"/>
          </p:cNvSpPr>
          <p:nvPr>
            <p:ph type="body" idx="4294967295"/>
          </p:nvPr>
        </p:nvSpPr>
        <p:spPr>
          <a:xfrm>
            <a:off x="284163" y="768350"/>
            <a:ext cx="8402637" cy="1744067"/>
          </a:xfrm>
          <a:noFill/>
        </p:spPr>
        <p:txBody>
          <a:bodyPr/>
          <a:lstStyle/>
          <a:p>
            <a:pPr eaLnBrk="1" hangingPunct="1">
              <a:lnSpc>
                <a:spcPct val="110000"/>
              </a:lnSpc>
              <a:spcBef>
                <a:spcPct val="0"/>
              </a:spcBef>
            </a:pPr>
            <a:r>
              <a:rPr lang="zh-CN" altLang="en-US" sz="2000" dirty="0">
                <a:latin typeface="微软雅黑" panose="020B0503020204020204" pitchFamily="34" charset="-122"/>
                <a:ea typeface="微软雅黑" panose="020B0503020204020204" pitchFamily="34" charset="-122"/>
              </a:rPr>
              <a:t>对于</a:t>
            </a:r>
            <a:r>
              <a:rPr lang="en-US" altLang="zh-CN" sz="2000" dirty="0">
                <a:latin typeface="微软雅黑" panose="020B0503020204020204" pitchFamily="34" charset="-122"/>
                <a:ea typeface="微软雅黑" panose="020B0503020204020204" pitchFamily="34" charset="-122"/>
              </a:rPr>
              <a:t>N</a:t>
            </a:r>
            <a:r>
              <a:rPr lang="zh-CN" altLang="en-US" sz="2000" dirty="0">
                <a:latin typeface="微软雅黑" panose="020B0503020204020204" pitchFamily="34" charset="-122"/>
                <a:ea typeface="微软雅黑" panose="020B0503020204020204" pitchFamily="34" charset="-122"/>
              </a:rPr>
              <a:t>路组相联映射：</a:t>
            </a:r>
            <a:r>
              <a:rPr lang="en-US" altLang="zh-CN" sz="2000" dirty="0">
                <a:solidFill>
                  <a:schemeClr val="accent2"/>
                </a:solidFill>
                <a:latin typeface="微软雅黑" panose="020B0503020204020204" pitchFamily="34" charset="-122"/>
                <a:ea typeface="微软雅黑" panose="020B0503020204020204" pitchFamily="34" charset="-122"/>
              </a:rPr>
              <a:t>N </a:t>
            </a:r>
            <a:r>
              <a:rPr lang="zh-CN" altLang="en-US" sz="2000" dirty="0">
                <a:solidFill>
                  <a:schemeClr val="accent2"/>
                </a:solidFill>
                <a:latin typeface="微软雅黑" panose="020B0503020204020204" pitchFamily="34" charset="-122"/>
                <a:ea typeface="微软雅黑" panose="020B0503020204020204" pitchFamily="34" charset="-122"/>
              </a:rPr>
              <a:t>个全相联映射的行并行操作</a:t>
            </a:r>
          </a:p>
          <a:p>
            <a:pPr eaLnBrk="1" hangingPunct="1">
              <a:lnSpc>
                <a:spcPct val="110000"/>
              </a:lnSpc>
              <a:spcBef>
                <a:spcPct val="0"/>
              </a:spcBef>
            </a:pPr>
            <a:r>
              <a:rPr lang="zh-CN" altLang="en-US" sz="2000" dirty="0">
                <a:latin typeface="微软雅黑" panose="020B0503020204020204" pitchFamily="34" charset="-122"/>
                <a:ea typeface="微软雅黑" panose="020B0503020204020204" pitchFamily="34" charset="-122"/>
              </a:rPr>
              <a:t>例如</a:t>
            </a:r>
            <a:r>
              <a:rPr lang="en-US" altLang="zh-CN" sz="2000" dirty="0">
                <a:latin typeface="微软雅黑" panose="020B0503020204020204" pitchFamily="34" charset="-122"/>
                <a:ea typeface="微软雅黑" panose="020B0503020204020204" pitchFamily="34" charset="-122"/>
              </a:rPr>
              <a:t>: </a:t>
            </a:r>
            <a:r>
              <a:rPr lang="en-US" altLang="zh-CN" sz="2000" dirty="0">
                <a:solidFill>
                  <a:srgbClr val="FF0000"/>
                </a:solidFill>
                <a:latin typeface="微软雅黑" panose="020B0503020204020204" pitchFamily="34" charset="-122"/>
                <a:ea typeface="微软雅黑" panose="020B0503020204020204" pitchFamily="34" charset="-122"/>
              </a:rPr>
              <a:t>2</a:t>
            </a:r>
            <a:r>
              <a:rPr lang="zh-CN" altLang="en-US" sz="2000" dirty="0">
                <a:solidFill>
                  <a:srgbClr val="FF0000"/>
                </a:solidFill>
                <a:latin typeface="微软雅黑" panose="020B0503020204020204" pitchFamily="34" charset="-122"/>
                <a:ea typeface="微软雅黑" panose="020B0503020204020204" pitchFamily="34" charset="-122"/>
              </a:rPr>
              <a:t>路组相联映射</a:t>
            </a:r>
            <a:r>
              <a:rPr lang="en-US" altLang="zh-CN" sz="2000" dirty="0">
                <a:latin typeface="微软雅黑" panose="020B0503020204020204" pitchFamily="34" charset="-122"/>
                <a:ea typeface="微软雅黑" panose="020B0503020204020204" pitchFamily="34" charset="-122"/>
              </a:rPr>
              <a:t> cache</a:t>
            </a:r>
          </a:p>
          <a:p>
            <a:pPr lvl="1" eaLnBrk="1" hangingPunct="1">
              <a:lnSpc>
                <a:spcPct val="110000"/>
              </a:lnSpc>
              <a:spcBef>
                <a:spcPct val="0"/>
              </a:spcBef>
            </a:pPr>
            <a:r>
              <a:rPr lang="en-US" altLang="zh-CN" sz="2000" dirty="0">
                <a:solidFill>
                  <a:schemeClr val="accent1"/>
                </a:solidFill>
                <a:latin typeface="微软雅黑" panose="020B0503020204020204" pitchFamily="34" charset="-122"/>
                <a:ea typeface="微软雅黑" panose="020B0503020204020204" pitchFamily="34" charset="-122"/>
              </a:rPr>
              <a:t>Cache </a:t>
            </a:r>
            <a:r>
              <a:rPr lang="zh-CN" altLang="en-US" sz="2000" dirty="0">
                <a:solidFill>
                  <a:schemeClr val="accent1"/>
                </a:solidFill>
                <a:latin typeface="微软雅黑" panose="020B0503020204020204" pitchFamily="34" charset="-122"/>
                <a:ea typeface="微软雅黑" panose="020B0503020204020204" pitchFamily="34" charset="-122"/>
              </a:rPr>
              <a:t>索引</a:t>
            </a:r>
            <a:r>
              <a:rPr lang="en-US" altLang="zh-CN" sz="2000" dirty="0">
                <a:solidFill>
                  <a:schemeClr val="accent1"/>
                </a:solidFill>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选择其中的一个</a:t>
            </a:r>
            <a:r>
              <a:rPr lang="en-US" altLang="zh-CN" sz="2000" dirty="0">
                <a:latin typeface="微软雅黑" panose="020B0503020204020204" pitchFamily="34" charset="-122"/>
                <a:ea typeface="微软雅黑" panose="020B0503020204020204" pitchFamily="34" charset="-122"/>
              </a:rPr>
              <a:t>Cache</a:t>
            </a:r>
            <a:r>
              <a:rPr lang="zh-CN" altLang="en-US" sz="2000" dirty="0">
                <a:latin typeface="微软雅黑" panose="020B0503020204020204" pitchFamily="34" charset="-122"/>
                <a:ea typeface="微软雅黑" panose="020B0503020204020204" pitchFamily="34" charset="-122"/>
              </a:rPr>
              <a:t>组（每组共</a:t>
            </a:r>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行）</a:t>
            </a:r>
          </a:p>
          <a:p>
            <a:pPr lvl="1" eaLnBrk="1" hangingPunct="1">
              <a:lnSpc>
                <a:spcPct val="110000"/>
              </a:lnSpc>
              <a:spcBef>
                <a:spcPct val="0"/>
              </a:spcBef>
            </a:pPr>
            <a:r>
              <a:rPr lang="zh-CN" altLang="en-US" sz="2000" dirty="0">
                <a:latin typeface="微软雅黑" panose="020B0503020204020204" pitchFamily="34" charset="-122"/>
                <a:ea typeface="微软雅黑" panose="020B0503020204020204" pitchFamily="34" charset="-122"/>
              </a:rPr>
              <a:t>对这个组中的两个</a:t>
            </a:r>
            <a:r>
              <a:rPr lang="en-US" altLang="zh-CN" sz="2000" dirty="0">
                <a:latin typeface="微软雅黑" panose="020B0503020204020204" pitchFamily="34" charset="-122"/>
                <a:ea typeface="微软雅黑" panose="020B0503020204020204" pitchFamily="34" charset="-122"/>
              </a:rPr>
              <a:t>Cache</a:t>
            </a:r>
            <a:r>
              <a:rPr lang="zh-CN" altLang="en-US" sz="2000" dirty="0">
                <a:latin typeface="微软雅黑" panose="020B0503020204020204" pitchFamily="34" charset="-122"/>
                <a:ea typeface="微软雅黑" panose="020B0503020204020204" pitchFamily="34" charset="-122"/>
              </a:rPr>
              <a:t>行的</a:t>
            </a:r>
            <a:r>
              <a:rPr lang="en-US" altLang="zh-CN" sz="2000" dirty="0">
                <a:latin typeface="微软雅黑" panose="020B0503020204020204" pitchFamily="34" charset="-122"/>
                <a:ea typeface="微软雅黑" panose="020B0503020204020204" pitchFamily="34" charset="-122"/>
              </a:rPr>
              <a:t>Tag</a:t>
            </a:r>
            <a:r>
              <a:rPr lang="zh-CN" altLang="en-US" sz="2000" dirty="0">
                <a:solidFill>
                  <a:srgbClr val="CC0000"/>
                </a:solidFill>
                <a:latin typeface="微软雅黑" panose="020B0503020204020204" pitchFamily="34" charset="-122"/>
                <a:ea typeface="微软雅黑" panose="020B0503020204020204" pitchFamily="34" charset="-122"/>
              </a:rPr>
              <a:t>并行</a:t>
            </a:r>
            <a:r>
              <a:rPr lang="zh-CN" altLang="en-US" sz="2000" dirty="0">
                <a:latin typeface="微软雅黑" panose="020B0503020204020204" pitchFamily="34" charset="-122"/>
                <a:ea typeface="微软雅黑" panose="020B0503020204020204" pitchFamily="34" charset="-122"/>
              </a:rPr>
              <a:t>进行比较</a:t>
            </a:r>
          </a:p>
          <a:p>
            <a:pPr lvl="1" eaLnBrk="1" hangingPunct="1">
              <a:lnSpc>
                <a:spcPct val="110000"/>
              </a:lnSpc>
              <a:spcBef>
                <a:spcPct val="0"/>
              </a:spcBef>
            </a:pPr>
            <a:r>
              <a:rPr lang="zh-CN" altLang="en-US" sz="2000" dirty="0">
                <a:latin typeface="微软雅黑" panose="020B0503020204020204" pitchFamily="34" charset="-122"/>
                <a:ea typeface="微软雅黑" panose="020B0503020204020204" pitchFamily="34" charset="-122"/>
              </a:rPr>
              <a:t>根据比较结果确定信息在哪个行，或不在</a:t>
            </a:r>
            <a:r>
              <a:rPr lang="en-US" altLang="zh-CN" sz="2000" dirty="0">
                <a:latin typeface="微软雅黑" panose="020B0503020204020204" pitchFamily="34" charset="-122"/>
                <a:ea typeface="微软雅黑" panose="020B0503020204020204" pitchFamily="34" charset="-122"/>
              </a:rPr>
              <a:t>Cache</a:t>
            </a:r>
            <a:r>
              <a:rPr lang="zh-CN" altLang="en-US" sz="2000" dirty="0">
                <a:latin typeface="微软雅黑" panose="020B0503020204020204" pitchFamily="34" charset="-122"/>
                <a:ea typeface="微软雅黑" panose="020B0503020204020204" pitchFamily="34" charset="-122"/>
              </a:rPr>
              <a:t>中</a:t>
            </a:r>
          </a:p>
        </p:txBody>
      </p:sp>
      <p:sp>
        <p:nvSpPr>
          <p:cNvPr id="62468" name="Rectangle 38"/>
          <p:cNvSpPr>
            <a:spLocks noChangeArrowheads="1"/>
          </p:cNvSpPr>
          <p:nvPr/>
        </p:nvSpPr>
        <p:spPr bwMode="auto">
          <a:xfrm>
            <a:off x="3696494" y="2819234"/>
            <a:ext cx="18446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2000" b="1" dirty="0">
                <a:solidFill>
                  <a:srgbClr val="CC0000"/>
                </a:solidFill>
                <a:ea typeface="黑体" panose="02010609060101010101" pitchFamily="49" charset="-122"/>
              </a:rPr>
              <a:t>Cache Index</a:t>
            </a:r>
          </a:p>
        </p:txBody>
      </p:sp>
      <p:grpSp>
        <p:nvGrpSpPr>
          <p:cNvPr id="19" name="组合 18"/>
          <p:cNvGrpSpPr/>
          <p:nvPr/>
        </p:nvGrpSpPr>
        <p:grpSpPr>
          <a:xfrm>
            <a:off x="226137" y="3327345"/>
            <a:ext cx="8657596" cy="1581205"/>
            <a:chOff x="226137" y="3327345"/>
            <a:chExt cx="8657596" cy="1581205"/>
          </a:xfrm>
        </p:grpSpPr>
        <p:sp>
          <p:nvSpPr>
            <p:cNvPr id="62469" name="Rectangle 4"/>
            <p:cNvSpPr>
              <a:spLocks noChangeArrowheads="1"/>
            </p:cNvSpPr>
            <p:nvPr/>
          </p:nvSpPr>
          <p:spPr bwMode="auto">
            <a:xfrm>
              <a:off x="2603500" y="3673475"/>
              <a:ext cx="1574800" cy="123507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62470" name="Line 5"/>
            <p:cNvSpPr>
              <a:spLocks noChangeShapeType="1"/>
            </p:cNvSpPr>
            <p:nvPr/>
          </p:nvSpPr>
          <p:spPr bwMode="auto">
            <a:xfrm>
              <a:off x="2603500" y="3975100"/>
              <a:ext cx="15748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471" name="Line 6"/>
            <p:cNvSpPr>
              <a:spLocks noChangeShapeType="1"/>
            </p:cNvSpPr>
            <p:nvPr/>
          </p:nvSpPr>
          <p:spPr bwMode="auto">
            <a:xfrm>
              <a:off x="2603500" y="4606925"/>
              <a:ext cx="15748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472" name="Rectangle 7"/>
            <p:cNvSpPr>
              <a:spLocks noChangeArrowheads="1"/>
            </p:cNvSpPr>
            <p:nvPr/>
          </p:nvSpPr>
          <p:spPr bwMode="auto">
            <a:xfrm>
              <a:off x="2798763" y="3338513"/>
              <a:ext cx="14128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kumimoji="1" lang="en-US" altLang="zh-CN" sz="1800" b="1">
                  <a:solidFill>
                    <a:srgbClr val="0000FF"/>
                  </a:solidFill>
                  <a:ea typeface="宋体" panose="02010600030101010101" pitchFamily="2" charset="-122"/>
                </a:rPr>
                <a:t>Cache</a:t>
              </a:r>
              <a:r>
                <a:rPr lang="en-US" altLang="zh-CN" b="1">
                  <a:solidFill>
                    <a:srgbClr val="0000FF"/>
                  </a:solidFill>
                  <a:latin typeface="Times New Roman" panose="02020603050405020304" pitchFamily="18" charset="0"/>
                  <a:ea typeface="宋体" panose="02010600030101010101" pitchFamily="2" charset="-122"/>
                </a:rPr>
                <a:t> </a:t>
              </a:r>
              <a:r>
                <a:rPr kumimoji="1" lang="en-US" altLang="zh-CN" sz="1800" b="1">
                  <a:solidFill>
                    <a:srgbClr val="0000FF"/>
                  </a:solidFill>
                  <a:ea typeface="宋体" panose="02010600030101010101" pitchFamily="2" charset="-122"/>
                </a:rPr>
                <a:t>Data</a:t>
              </a:r>
            </a:p>
          </p:txBody>
        </p:sp>
        <p:sp>
          <p:nvSpPr>
            <p:cNvPr id="62473" name="Rectangle 8"/>
            <p:cNvSpPr>
              <a:spLocks noChangeArrowheads="1"/>
            </p:cNvSpPr>
            <p:nvPr/>
          </p:nvSpPr>
          <p:spPr bwMode="auto">
            <a:xfrm>
              <a:off x="2722563" y="3654425"/>
              <a:ext cx="9937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kumimoji="1" lang="en-US" altLang="zh-CN" sz="1800" b="1">
                  <a:solidFill>
                    <a:srgbClr val="0000FF"/>
                  </a:solidFill>
                  <a:ea typeface="宋体" panose="02010600030101010101" pitchFamily="2" charset="-122"/>
                </a:rPr>
                <a:t>Block 0</a:t>
              </a:r>
            </a:p>
          </p:txBody>
        </p:sp>
        <p:sp>
          <p:nvSpPr>
            <p:cNvPr id="62474" name="Rectangle 9"/>
            <p:cNvSpPr>
              <a:spLocks noChangeArrowheads="1"/>
            </p:cNvSpPr>
            <p:nvPr/>
          </p:nvSpPr>
          <p:spPr bwMode="auto">
            <a:xfrm>
              <a:off x="698500" y="3673475"/>
              <a:ext cx="1727200" cy="123507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62475" name="Line 10"/>
            <p:cNvSpPr>
              <a:spLocks noChangeShapeType="1"/>
            </p:cNvSpPr>
            <p:nvPr/>
          </p:nvSpPr>
          <p:spPr bwMode="auto">
            <a:xfrm flipH="1" flipV="1">
              <a:off x="696913" y="3975100"/>
              <a:ext cx="173037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476" name="Line 11"/>
            <p:cNvSpPr>
              <a:spLocks noChangeShapeType="1"/>
            </p:cNvSpPr>
            <p:nvPr/>
          </p:nvSpPr>
          <p:spPr bwMode="auto">
            <a:xfrm flipH="1">
              <a:off x="701675" y="4606925"/>
              <a:ext cx="172561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477" name="Rectangle 12"/>
            <p:cNvSpPr>
              <a:spLocks noChangeArrowheads="1"/>
            </p:cNvSpPr>
            <p:nvPr/>
          </p:nvSpPr>
          <p:spPr bwMode="auto">
            <a:xfrm>
              <a:off x="317500" y="3673475"/>
              <a:ext cx="203200" cy="123507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62478" name="Line 13"/>
            <p:cNvSpPr>
              <a:spLocks noChangeShapeType="1"/>
            </p:cNvSpPr>
            <p:nvPr/>
          </p:nvSpPr>
          <p:spPr bwMode="auto">
            <a:xfrm flipH="1" flipV="1">
              <a:off x="315913" y="3975100"/>
              <a:ext cx="19685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479" name="Line 14"/>
            <p:cNvSpPr>
              <a:spLocks noChangeShapeType="1"/>
            </p:cNvSpPr>
            <p:nvPr/>
          </p:nvSpPr>
          <p:spPr bwMode="auto">
            <a:xfrm flipH="1">
              <a:off x="325438" y="4606925"/>
              <a:ext cx="192087"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480" name="Rectangle 15"/>
            <p:cNvSpPr>
              <a:spLocks noChangeArrowheads="1"/>
            </p:cNvSpPr>
            <p:nvPr/>
          </p:nvSpPr>
          <p:spPr bwMode="auto">
            <a:xfrm>
              <a:off x="969963" y="3338513"/>
              <a:ext cx="13366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kumimoji="1" lang="en-US" altLang="zh-CN" sz="1800" b="1">
                  <a:solidFill>
                    <a:srgbClr val="0000FF"/>
                  </a:solidFill>
                  <a:ea typeface="宋体" panose="02010600030101010101" pitchFamily="2" charset="-122"/>
                </a:rPr>
                <a:t>Cache Tag</a:t>
              </a:r>
            </a:p>
          </p:txBody>
        </p:sp>
        <p:sp>
          <p:nvSpPr>
            <p:cNvPr id="62481" name="Rectangle 16"/>
            <p:cNvSpPr>
              <a:spLocks noChangeArrowheads="1"/>
            </p:cNvSpPr>
            <p:nvPr/>
          </p:nvSpPr>
          <p:spPr bwMode="auto">
            <a:xfrm>
              <a:off x="226137" y="3335283"/>
              <a:ext cx="336632"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kumimoji="1" lang="en-US" altLang="zh-CN" sz="1800" b="1" dirty="0">
                  <a:solidFill>
                    <a:srgbClr val="0000FF"/>
                  </a:solidFill>
                  <a:ea typeface="宋体" panose="02010600030101010101" pitchFamily="2" charset="-122"/>
                </a:rPr>
                <a:t>V</a:t>
              </a:r>
            </a:p>
          </p:txBody>
        </p:sp>
        <p:sp>
          <p:nvSpPr>
            <p:cNvPr id="62482" name="Rectangle 17"/>
            <p:cNvSpPr>
              <a:spLocks noChangeArrowheads="1"/>
            </p:cNvSpPr>
            <p:nvPr/>
          </p:nvSpPr>
          <p:spPr bwMode="auto">
            <a:xfrm>
              <a:off x="1427163" y="4033838"/>
              <a:ext cx="2825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zh-CN" altLang="en-US" sz="2400" b="1">
                  <a:latin typeface="Times New Roman" panose="02020603050405020304" pitchFamily="18" charset="0"/>
                  <a:ea typeface="宋体" panose="02010600030101010101" pitchFamily="2" charset="-122"/>
                </a:rPr>
                <a:t>:</a:t>
              </a:r>
            </a:p>
          </p:txBody>
        </p:sp>
        <p:sp>
          <p:nvSpPr>
            <p:cNvPr id="62483" name="Rectangle 18"/>
            <p:cNvSpPr>
              <a:spLocks noChangeArrowheads="1"/>
            </p:cNvSpPr>
            <p:nvPr/>
          </p:nvSpPr>
          <p:spPr bwMode="auto">
            <a:xfrm>
              <a:off x="284163" y="4033838"/>
              <a:ext cx="2825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zh-CN" altLang="en-US" sz="2400" b="1">
                  <a:latin typeface="Times New Roman" panose="02020603050405020304" pitchFamily="18" charset="0"/>
                  <a:ea typeface="宋体" panose="02010600030101010101" pitchFamily="2" charset="-122"/>
                </a:rPr>
                <a:t>:</a:t>
              </a:r>
            </a:p>
          </p:txBody>
        </p:sp>
        <p:sp>
          <p:nvSpPr>
            <p:cNvPr id="62484" name="Rectangle 19"/>
            <p:cNvSpPr>
              <a:spLocks noChangeArrowheads="1"/>
            </p:cNvSpPr>
            <p:nvPr/>
          </p:nvSpPr>
          <p:spPr bwMode="auto">
            <a:xfrm>
              <a:off x="3255963" y="4033838"/>
              <a:ext cx="2825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zh-CN" altLang="en-US" sz="2400" b="1">
                  <a:latin typeface="Times New Roman" panose="02020603050405020304" pitchFamily="18" charset="0"/>
                  <a:ea typeface="宋体" panose="02010600030101010101" pitchFamily="2" charset="-122"/>
                </a:rPr>
                <a:t>:</a:t>
              </a:r>
            </a:p>
          </p:txBody>
        </p:sp>
        <p:sp>
          <p:nvSpPr>
            <p:cNvPr id="62485" name="Rectangle 20"/>
            <p:cNvSpPr>
              <a:spLocks noChangeArrowheads="1"/>
            </p:cNvSpPr>
            <p:nvPr/>
          </p:nvSpPr>
          <p:spPr bwMode="auto">
            <a:xfrm>
              <a:off x="4949825" y="3673475"/>
              <a:ext cx="1574800" cy="123507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62486" name="Line 21"/>
            <p:cNvSpPr>
              <a:spLocks noChangeShapeType="1"/>
            </p:cNvSpPr>
            <p:nvPr/>
          </p:nvSpPr>
          <p:spPr bwMode="auto">
            <a:xfrm flipH="1" flipV="1">
              <a:off x="4953000" y="3975100"/>
              <a:ext cx="157321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487" name="Line 22"/>
            <p:cNvSpPr>
              <a:spLocks noChangeShapeType="1"/>
            </p:cNvSpPr>
            <p:nvPr/>
          </p:nvSpPr>
          <p:spPr bwMode="auto">
            <a:xfrm flipH="1">
              <a:off x="4957763" y="4606925"/>
              <a:ext cx="159226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488" name="Rectangle 23"/>
            <p:cNvSpPr>
              <a:spLocks noChangeArrowheads="1"/>
            </p:cNvSpPr>
            <p:nvPr/>
          </p:nvSpPr>
          <p:spPr bwMode="auto">
            <a:xfrm flipH="1">
              <a:off x="5132388" y="3344863"/>
              <a:ext cx="14255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kumimoji="1" lang="en-US" altLang="zh-CN" sz="1800" b="1">
                  <a:solidFill>
                    <a:srgbClr val="0000FF"/>
                  </a:solidFill>
                  <a:ea typeface="宋体" panose="02010600030101010101" pitchFamily="2" charset="-122"/>
                </a:rPr>
                <a:t>Cache Data</a:t>
              </a:r>
            </a:p>
          </p:txBody>
        </p:sp>
        <p:sp>
          <p:nvSpPr>
            <p:cNvPr id="62489" name="Rectangle 24"/>
            <p:cNvSpPr>
              <a:spLocks noChangeArrowheads="1"/>
            </p:cNvSpPr>
            <p:nvPr/>
          </p:nvSpPr>
          <p:spPr bwMode="auto">
            <a:xfrm flipH="1">
              <a:off x="4976813" y="3660775"/>
              <a:ext cx="10572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kumimoji="1" lang="en-US" altLang="zh-CN" sz="1800" b="1">
                  <a:solidFill>
                    <a:srgbClr val="0000FF"/>
                  </a:solidFill>
                  <a:ea typeface="宋体" panose="02010600030101010101" pitchFamily="2" charset="-122"/>
                </a:rPr>
                <a:t> Block 0</a:t>
              </a:r>
            </a:p>
          </p:txBody>
        </p:sp>
        <p:sp>
          <p:nvSpPr>
            <p:cNvPr id="62490" name="Rectangle 25"/>
            <p:cNvSpPr>
              <a:spLocks noChangeArrowheads="1"/>
            </p:cNvSpPr>
            <p:nvPr/>
          </p:nvSpPr>
          <p:spPr bwMode="auto">
            <a:xfrm>
              <a:off x="6702425" y="3673475"/>
              <a:ext cx="1727200" cy="123507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62491" name="Line 26"/>
            <p:cNvSpPr>
              <a:spLocks noChangeShapeType="1"/>
            </p:cNvSpPr>
            <p:nvPr/>
          </p:nvSpPr>
          <p:spPr bwMode="auto">
            <a:xfrm>
              <a:off x="6702425" y="3975100"/>
              <a:ext cx="17272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492" name="Line 27"/>
            <p:cNvSpPr>
              <a:spLocks noChangeShapeType="1"/>
            </p:cNvSpPr>
            <p:nvPr/>
          </p:nvSpPr>
          <p:spPr bwMode="auto">
            <a:xfrm>
              <a:off x="6702425" y="4606925"/>
              <a:ext cx="17272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493" name="Rectangle 28"/>
            <p:cNvSpPr>
              <a:spLocks noChangeArrowheads="1"/>
            </p:cNvSpPr>
            <p:nvPr/>
          </p:nvSpPr>
          <p:spPr bwMode="auto">
            <a:xfrm>
              <a:off x="8607425" y="3673475"/>
              <a:ext cx="203200" cy="123507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62494" name="Line 29"/>
            <p:cNvSpPr>
              <a:spLocks noChangeShapeType="1"/>
            </p:cNvSpPr>
            <p:nvPr/>
          </p:nvSpPr>
          <p:spPr bwMode="auto">
            <a:xfrm>
              <a:off x="8607425" y="3975100"/>
              <a:ext cx="2032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495" name="Line 30"/>
            <p:cNvSpPr>
              <a:spLocks noChangeShapeType="1"/>
            </p:cNvSpPr>
            <p:nvPr/>
          </p:nvSpPr>
          <p:spPr bwMode="auto">
            <a:xfrm>
              <a:off x="8607425" y="4606925"/>
              <a:ext cx="2032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496" name="Rectangle 31"/>
            <p:cNvSpPr>
              <a:spLocks noChangeArrowheads="1"/>
            </p:cNvSpPr>
            <p:nvPr/>
          </p:nvSpPr>
          <p:spPr bwMode="auto">
            <a:xfrm flipH="1">
              <a:off x="7038975" y="3344863"/>
              <a:ext cx="13366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kumimoji="1" lang="en-US" altLang="zh-CN" sz="1800" b="1">
                  <a:solidFill>
                    <a:srgbClr val="0000FF"/>
                  </a:solidFill>
                  <a:ea typeface="宋体" panose="02010600030101010101" pitchFamily="2" charset="-122"/>
                </a:rPr>
                <a:t>Cache Tag</a:t>
              </a:r>
            </a:p>
          </p:txBody>
        </p:sp>
        <p:sp>
          <p:nvSpPr>
            <p:cNvPr id="62497" name="Rectangle 32"/>
            <p:cNvSpPr>
              <a:spLocks noChangeArrowheads="1"/>
            </p:cNvSpPr>
            <p:nvPr/>
          </p:nvSpPr>
          <p:spPr bwMode="auto">
            <a:xfrm flipH="1">
              <a:off x="8547101" y="3327345"/>
              <a:ext cx="336632"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kumimoji="1" lang="en-US" altLang="zh-CN" sz="1800" b="1" dirty="0">
                  <a:solidFill>
                    <a:srgbClr val="0000FF"/>
                  </a:solidFill>
                  <a:ea typeface="宋体" panose="02010600030101010101" pitchFamily="2" charset="-122"/>
                </a:rPr>
                <a:t>V</a:t>
              </a:r>
            </a:p>
          </p:txBody>
        </p:sp>
        <p:sp>
          <p:nvSpPr>
            <p:cNvPr id="62498" name="Rectangle 33"/>
            <p:cNvSpPr>
              <a:spLocks noChangeArrowheads="1"/>
            </p:cNvSpPr>
            <p:nvPr/>
          </p:nvSpPr>
          <p:spPr bwMode="auto">
            <a:xfrm flipH="1">
              <a:off x="7412038" y="4040188"/>
              <a:ext cx="2825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zh-CN" altLang="en-US" sz="2400" b="1">
                  <a:latin typeface="Times New Roman" panose="02020603050405020304" pitchFamily="18" charset="0"/>
                  <a:ea typeface="宋体" panose="02010600030101010101" pitchFamily="2" charset="-122"/>
                </a:rPr>
                <a:t>:</a:t>
              </a:r>
            </a:p>
          </p:txBody>
        </p:sp>
        <p:sp>
          <p:nvSpPr>
            <p:cNvPr id="62499" name="Rectangle 34"/>
            <p:cNvSpPr>
              <a:spLocks noChangeArrowheads="1"/>
            </p:cNvSpPr>
            <p:nvPr/>
          </p:nvSpPr>
          <p:spPr bwMode="auto">
            <a:xfrm flipH="1">
              <a:off x="8555038" y="4040188"/>
              <a:ext cx="2825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zh-CN" altLang="en-US" sz="2400" b="1">
                  <a:latin typeface="Times New Roman" panose="02020603050405020304" pitchFamily="18" charset="0"/>
                  <a:ea typeface="宋体" panose="02010600030101010101" pitchFamily="2" charset="-122"/>
                </a:rPr>
                <a:t>:</a:t>
              </a:r>
            </a:p>
          </p:txBody>
        </p:sp>
        <p:sp>
          <p:nvSpPr>
            <p:cNvPr id="62500" name="Rectangle 35"/>
            <p:cNvSpPr>
              <a:spLocks noChangeArrowheads="1"/>
            </p:cNvSpPr>
            <p:nvPr/>
          </p:nvSpPr>
          <p:spPr bwMode="auto">
            <a:xfrm flipH="1">
              <a:off x="5583238" y="4040188"/>
              <a:ext cx="2825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zh-CN" altLang="en-US" sz="2400" b="1">
                  <a:latin typeface="Times New Roman" panose="02020603050405020304" pitchFamily="18" charset="0"/>
                  <a:ea typeface="宋体" panose="02010600030101010101" pitchFamily="2" charset="-122"/>
                </a:rPr>
                <a:t>:</a:t>
              </a:r>
            </a:p>
          </p:txBody>
        </p:sp>
      </p:grpSp>
      <p:grpSp>
        <p:nvGrpSpPr>
          <p:cNvPr id="29" name="组合 28"/>
          <p:cNvGrpSpPr/>
          <p:nvPr/>
        </p:nvGrpSpPr>
        <p:grpSpPr>
          <a:xfrm>
            <a:off x="3357563" y="5644058"/>
            <a:ext cx="2370137" cy="1123455"/>
            <a:chOff x="3357563" y="5644058"/>
            <a:chExt cx="2370137" cy="1123455"/>
          </a:xfrm>
        </p:grpSpPr>
        <p:sp>
          <p:nvSpPr>
            <p:cNvPr id="62570" name="Line 85"/>
            <p:cNvSpPr>
              <a:spLocks noChangeShapeType="1"/>
            </p:cNvSpPr>
            <p:nvPr/>
          </p:nvSpPr>
          <p:spPr bwMode="auto">
            <a:xfrm>
              <a:off x="3357563" y="5661258"/>
              <a:ext cx="0" cy="53235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571" name="Line 86"/>
            <p:cNvSpPr>
              <a:spLocks noChangeShapeType="1"/>
            </p:cNvSpPr>
            <p:nvPr/>
          </p:nvSpPr>
          <p:spPr bwMode="auto">
            <a:xfrm>
              <a:off x="3365500" y="6177191"/>
              <a:ext cx="22225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572" name="Line 87"/>
            <p:cNvSpPr>
              <a:spLocks noChangeShapeType="1"/>
            </p:cNvSpPr>
            <p:nvPr/>
          </p:nvSpPr>
          <p:spPr bwMode="auto">
            <a:xfrm>
              <a:off x="5715000" y="5644058"/>
              <a:ext cx="0" cy="51736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573" name="Line 88"/>
            <p:cNvSpPr>
              <a:spLocks noChangeShapeType="1"/>
            </p:cNvSpPr>
            <p:nvPr/>
          </p:nvSpPr>
          <p:spPr bwMode="auto">
            <a:xfrm flipV="1">
              <a:off x="4030663" y="6161426"/>
              <a:ext cx="1697037" cy="164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3" name="组合 12"/>
            <p:cNvGrpSpPr/>
            <p:nvPr/>
          </p:nvGrpSpPr>
          <p:grpSpPr>
            <a:xfrm>
              <a:off x="3357563" y="5945188"/>
              <a:ext cx="688975" cy="822325"/>
              <a:chOff x="3357563" y="5802313"/>
              <a:chExt cx="688975" cy="822325"/>
            </a:xfrm>
          </p:grpSpPr>
          <p:sp>
            <p:nvSpPr>
              <p:cNvPr id="62523" name="Oval 83"/>
              <p:cNvSpPr>
                <a:spLocks noChangeArrowheads="1"/>
              </p:cNvSpPr>
              <p:nvPr/>
            </p:nvSpPr>
            <p:spPr bwMode="auto">
              <a:xfrm>
                <a:off x="3594100" y="5802313"/>
                <a:ext cx="431800" cy="446087"/>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62569" name="Rectangle 84"/>
              <p:cNvSpPr>
                <a:spLocks noChangeArrowheads="1"/>
              </p:cNvSpPr>
              <p:nvPr/>
            </p:nvSpPr>
            <p:spPr bwMode="auto">
              <a:xfrm>
                <a:off x="3560763" y="5860870"/>
                <a:ext cx="485775" cy="333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b="1">
                    <a:latin typeface="Times New Roman" panose="02020603050405020304" pitchFamily="18" charset="0"/>
                    <a:ea typeface="宋体" panose="02010600030101010101" pitchFamily="2" charset="-122"/>
                  </a:rPr>
                  <a:t>OR</a:t>
                </a:r>
              </a:p>
            </p:txBody>
          </p:sp>
          <p:sp>
            <p:nvSpPr>
              <p:cNvPr id="62566" name="Line 89"/>
              <p:cNvSpPr>
                <a:spLocks noChangeShapeType="1"/>
              </p:cNvSpPr>
              <p:nvPr/>
            </p:nvSpPr>
            <p:spPr bwMode="auto">
              <a:xfrm>
                <a:off x="3841750" y="6256715"/>
                <a:ext cx="0" cy="367923"/>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567" name="Rectangle 90"/>
              <p:cNvSpPr>
                <a:spLocks noChangeArrowheads="1"/>
              </p:cNvSpPr>
              <p:nvPr/>
            </p:nvSpPr>
            <p:spPr bwMode="auto">
              <a:xfrm>
                <a:off x="3357563" y="6232077"/>
                <a:ext cx="485775" cy="36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kumimoji="1" lang="en-US" altLang="zh-CN" sz="1800" b="1">
                    <a:solidFill>
                      <a:srgbClr val="0000FF"/>
                    </a:solidFill>
                    <a:ea typeface="宋体" panose="02010600030101010101" pitchFamily="2" charset="-122"/>
                  </a:rPr>
                  <a:t>Hit</a:t>
                </a:r>
              </a:p>
            </p:txBody>
          </p:sp>
        </p:grpSp>
      </p:grpSp>
      <p:sp>
        <p:nvSpPr>
          <p:cNvPr id="62568" name="Rectangle 91"/>
          <p:cNvSpPr>
            <a:spLocks noChangeArrowheads="1"/>
          </p:cNvSpPr>
          <p:nvPr/>
        </p:nvSpPr>
        <p:spPr bwMode="auto">
          <a:xfrm>
            <a:off x="3981450" y="6297778"/>
            <a:ext cx="230187" cy="27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1800" b="1" dirty="0">
                <a:ea typeface="宋体" panose="02010600030101010101" pitchFamily="2" charset="-122"/>
              </a:rPr>
              <a:t>④</a:t>
            </a:r>
          </a:p>
        </p:txBody>
      </p:sp>
      <p:grpSp>
        <p:nvGrpSpPr>
          <p:cNvPr id="62525" name="Group 95"/>
          <p:cNvGrpSpPr>
            <a:grpSpLocks/>
          </p:cNvGrpSpPr>
          <p:nvPr/>
        </p:nvGrpSpPr>
        <p:grpSpPr bwMode="auto">
          <a:xfrm>
            <a:off x="241300" y="2911548"/>
            <a:ext cx="8661400" cy="2076376"/>
            <a:chOff x="152" y="1912"/>
            <a:chExt cx="5456" cy="1264"/>
          </a:xfrm>
        </p:grpSpPr>
        <p:sp>
          <p:nvSpPr>
            <p:cNvPr id="62561" name="Line 36"/>
            <p:cNvSpPr>
              <a:spLocks noChangeShapeType="1"/>
            </p:cNvSpPr>
            <p:nvPr/>
          </p:nvSpPr>
          <p:spPr bwMode="auto">
            <a:xfrm>
              <a:off x="2880" y="1912"/>
              <a:ext cx="0" cy="1120"/>
            </a:xfrm>
            <a:prstGeom prst="line">
              <a:avLst/>
            </a:prstGeom>
            <a:noFill/>
            <a:ln w="57150">
              <a:solidFill>
                <a:srgbClr val="CC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562" name="Line 37"/>
            <p:cNvSpPr>
              <a:spLocks noChangeShapeType="1"/>
            </p:cNvSpPr>
            <p:nvPr/>
          </p:nvSpPr>
          <p:spPr bwMode="auto">
            <a:xfrm>
              <a:off x="2648" y="3040"/>
              <a:ext cx="464" cy="0"/>
            </a:xfrm>
            <a:prstGeom prst="line">
              <a:avLst/>
            </a:prstGeom>
            <a:noFill/>
            <a:ln w="57150">
              <a:solidFill>
                <a:srgbClr val="CC0000"/>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563" name="Rectangle 39"/>
            <p:cNvSpPr>
              <a:spLocks noChangeArrowheads="1"/>
            </p:cNvSpPr>
            <p:nvPr/>
          </p:nvSpPr>
          <p:spPr bwMode="auto">
            <a:xfrm>
              <a:off x="152" y="2856"/>
              <a:ext cx="5456" cy="320"/>
            </a:xfrm>
            <a:prstGeom prst="rect">
              <a:avLst/>
            </a:prstGeom>
            <a:noFill/>
            <a:ln w="25400">
              <a:solidFill>
                <a:schemeClr val="accent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62564" name="Rectangle 92"/>
            <p:cNvSpPr>
              <a:spLocks noChangeArrowheads="1"/>
            </p:cNvSpPr>
            <p:nvPr/>
          </p:nvSpPr>
          <p:spPr bwMode="auto">
            <a:xfrm>
              <a:off x="2933" y="2544"/>
              <a:ext cx="145"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lang="en-US" altLang="zh-CN" sz="1800" b="1" dirty="0">
                  <a:solidFill>
                    <a:srgbClr val="CC0000"/>
                  </a:solidFill>
                  <a:ea typeface="宋体" panose="02010600030101010101" pitchFamily="2" charset="-122"/>
                </a:rPr>
                <a:t>①</a:t>
              </a:r>
              <a:endParaRPr lang="zh-CN" altLang="en-US" sz="1800" b="1" dirty="0">
                <a:solidFill>
                  <a:srgbClr val="CC0000"/>
                </a:solidFill>
                <a:ea typeface="宋体" panose="02010600030101010101" pitchFamily="2" charset="-122"/>
              </a:endParaRPr>
            </a:p>
          </p:txBody>
        </p:sp>
      </p:grpSp>
      <p:sp>
        <p:nvSpPr>
          <p:cNvPr id="62559" name="Rectangle 93"/>
          <p:cNvSpPr>
            <a:spLocks noChangeArrowheads="1"/>
          </p:cNvSpPr>
          <p:nvPr/>
        </p:nvSpPr>
        <p:spPr bwMode="auto">
          <a:xfrm>
            <a:off x="1911351" y="4921330"/>
            <a:ext cx="230188" cy="274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1800" b="1" dirty="0">
                <a:solidFill>
                  <a:srgbClr val="0000FF"/>
                </a:solidFill>
                <a:ea typeface="宋体" panose="02010600030101010101" pitchFamily="2" charset="-122"/>
              </a:rPr>
              <a:t>②</a:t>
            </a:r>
            <a:endParaRPr kumimoji="1" lang="zh-CN" altLang="en-US" sz="1800" b="1" dirty="0">
              <a:solidFill>
                <a:srgbClr val="0000FF"/>
              </a:solidFill>
              <a:ea typeface="宋体" panose="02010600030101010101" pitchFamily="2" charset="-122"/>
            </a:endParaRPr>
          </a:p>
        </p:txBody>
      </p:sp>
      <p:sp>
        <p:nvSpPr>
          <p:cNvPr id="62560" name="Rectangle 97"/>
          <p:cNvSpPr>
            <a:spLocks noChangeArrowheads="1"/>
          </p:cNvSpPr>
          <p:nvPr/>
        </p:nvSpPr>
        <p:spPr bwMode="auto">
          <a:xfrm>
            <a:off x="7451726" y="4916403"/>
            <a:ext cx="230188" cy="274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1800" b="1">
                <a:solidFill>
                  <a:srgbClr val="0000FF"/>
                </a:solidFill>
                <a:ea typeface="宋体" panose="02010600030101010101" pitchFamily="2" charset="-122"/>
              </a:rPr>
              <a:t>②</a:t>
            </a:r>
            <a:endParaRPr kumimoji="1" lang="zh-CN" altLang="en-US" sz="1800" b="1">
              <a:solidFill>
                <a:srgbClr val="0000FF"/>
              </a:solidFill>
              <a:ea typeface="宋体" panose="02010600030101010101" pitchFamily="2" charset="-122"/>
            </a:endParaRPr>
          </a:p>
        </p:txBody>
      </p:sp>
      <p:grpSp>
        <p:nvGrpSpPr>
          <p:cNvPr id="27" name="组合 26"/>
          <p:cNvGrpSpPr/>
          <p:nvPr/>
        </p:nvGrpSpPr>
        <p:grpSpPr>
          <a:xfrm>
            <a:off x="421481" y="4815120"/>
            <a:ext cx="3079750" cy="1090613"/>
            <a:chOff x="421481" y="4815120"/>
            <a:chExt cx="3079750" cy="1090613"/>
          </a:xfrm>
        </p:grpSpPr>
        <p:sp>
          <p:nvSpPr>
            <p:cNvPr id="62513" name="Line 59"/>
            <p:cNvSpPr>
              <a:spLocks noChangeShapeType="1"/>
            </p:cNvSpPr>
            <p:nvPr/>
          </p:nvSpPr>
          <p:spPr bwMode="auto">
            <a:xfrm flipV="1">
              <a:off x="3248819" y="5661258"/>
              <a:ext cx="252412" cy="158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26" name="组合 25"/>
            <p:cNvGrpSpPr/>
            <p:nvPr/>
          </p:nvGrpSpPr>
          <p:grpSpPr>
            <a:xfrm>
              <a:off x="421481" y="4815120"/>
              <a:ext cx="2820988" cy="1090613"/>
              <a:chOff x="421481" y="4815120"/>
              <a:chExt cx="2820988" cy="1090613"/>
            </a:xfrm>
          </p:grpSpPr>
          <p:grpSp>
            <p:nvGrpSpPr>
              <p:cNvPr id="23" name="组合 22"/>
              <p:cNvGrpSpPr/>
              <p:nvPr/>
            </p:nvGrpSpPr>
            <p:grpSpPr>
              <a:xfrm>
                <a:off x="2720181" y="5443770"/>
                <a:ext cx="522288" cy="461963"/>
                <a:chOff x="2720181" y="5443770"/>
                <a:chExt cx="522288" cy="461963"/>
              </a:xfrm>
            </p:grpSpPr>
            <p:sp>
              <p:nvSpPr>
                <p:cNvPr id="62508" name="Arc 54"/>
                <p:cNvSpPr>
                  <a:spLocks/>
                </p:cNvSpPr>
                <p:nvPr/>
              </p:nvSpPr>
              <p:spPr bwMode="auto">
                <a:xfrm>
                  <a:off x="2936081" y="5445358"/>
                  <a:ext cx="304800" cy="223837"/>
                </a:xfrm>
                <a:custGeom>
                  <a:avLst/>
                  <a:gdLst>
                    <a:gd name="T0" fmla="*/ 0 w 21600"/>
                    <a:gd name="T1" fmla="*/ 0 h 21600"/>
                    <a:gd name="T2" fmla="*/ 2147483646 w 21600"/>
                    <a:gd name="T3" fmla="*/ 2147483646 h 21600"/>
                    <a:gd name="T4" fmla="*/ 0 w 21600"/>
                    <a:gd name="T5" fmla="*/ 214748364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2509" name="Arc 55"/>
                <p:cNvSpPr>
                  <a:spLocks/>
                </p:cNvSpPr>
                <p:nvPr/>
              </p:nvSpPr>
              <p:spPr bwMode="auto">
                <a:xfrm rot="10800000">
                  <a:off x="2937669" y="5681895"/>
                  <a:ext cx="304800" cy="223838"/>
                </a:xfrm>
                <a:custGeom>
                  <a:avLst/>
                  <a:gdLst>
                    <a:gd name="T0" fmla="*/ 0 w 21600"/>
                    <a:gd name="T1" fmla="*/ 2147483646 h 21600"/>
                    <a:gd name="T2" fmla="*/ 2147483646 w 21600"/>
                    <a:gd name="T3" fmla="*/ 0 h 21600"/>
                    <a:gd name="T4" fmla="*/ 2147483646 w 21600"/>
                    <a:gd name="T5" fmla="*/ 214748364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714"/>
                        <a:pt x="9602" y="61"/>
                        <a:pt x="21488" y="0"/>
                      </a:cubicBezTo>
                    </a:path>
                    <a:path w="21600" h="21600" stroke="0" extrusionOk="0">
                      <a:moveTo>
                        <a:pt x="0" y="21600"/>
                      </a:moveTo>
                      <a:cubicBezTo>
                        <a:pt x="0" y="9714"/>
                        <a:pt x="9602" y="61"/>
                        <a:pt x="21488" y="0"/>
                      </a:cubicBezTo>
                      <a:lnTo>
                        <a:pt x="21600" y="21600"/>
                      </a:lnTo>
                      <a:lnTo>
                        <a:pt x="0" y="21600"/>
                      </a:lnTo>
                      <a:close/>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2510" name="Line 56"/>
                <p:cNvSpPr>
                  <a:spLocks noChangeShapeType="1"/>
                </p:cNvSpPr>
                <p:nvPr/>
              </p:nvSpPr>
              <p:spPr bwMode="auto">
                <a:xfrm flipH="1">
                  <a:off x="2720181" y="5451708"/>
                  <a:ext cx="2159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511" name="Line 57"/>
                <p:cNvSpPr>
                  <a:spLocks noChangeShapeType="1"/>
                </p:cNvSpPr>
                <p:nvPr/>
              </p:nvSpPr>
              <p:spPr bwMode="auto">
                <a:xfrm>
                  <a:off x="2732881" y="5443770"/>
                  <a:ext cx="0" cy="44767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512" name="Line 58"/>
                <p:cNvSpPr>
                  <a:spLocks noChangeShapeType="1"/>
                </p:cNvSpPr>
                <p:nvPr/>
              </p:nvSpPr>
              <p:spPr bwMode="auto">
                <a:xfrm flipH="1">
                  <a:off x="2720181" y="5904145"/>
                  <a:ext cx="2159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62514" name="Line 61"/>
              <p:cNvSpPr>
                <a:spLocks noChangeShapeType="1"/>
              </p:cNvSpPr>
              <p:nvPr/>
            </p:nvSpPr>
            <p:spPr bwMode="auto">
              <a:xfrm flipH="1">
                <a:off x="2491581" y="5824770"/>
                <a:ext cx="2540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545" name="Line 64"/>
              <p:cNvSpPr>
                <a:spLocks noChangeShapeType="1"/>
              </p:cNvSpPr>
              <p:nvPr/>
            </p:nvSpPr>
            <p:spPr bwMode="auto">
              <a:xfrm flipH="1">
                <a:off x="421481" y="5827521"/>
                <a:ext cx="2082800" cy="0"/>
              </a:xfrm>
              <a:prstGeom prst="line">
                <a:avLst/>
              </a:prstGeom>
              <a:noFill/>
              <a:ln w="25400">
                <a:solidFill>
                  <a:srgbClr val="8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546" name="Line 65"/>
              <p:cNvSpPr>
                <a:spLocks noChangeShapeType="1"/>
              </p:cNvSpPr>
              <p:nvPr/>
            </p:nvSpPr>
            <p:spPr bwMode="auto">
              <a:xfrm>
                <a:off x="434181" y="4815120"/>
                <a:ext cx="0" cy="999253"/>
              </a:xfrm>
              <a:prstGeom prst="line">
                <a:avLst/>
              </a:prstGeom>
              <a:noFill/>
              <a:ln w="25400">
                <a:solidFill>
                  <a:srgbClr val="8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grpSp>
        <p:nvGrpSpPr>
          <p:cNvPr id="28" name="组合 27"/>
          <p:cNvGrpSpPr/>
          <p:nvPr/>
        </p:nvGrpSpPr>
        <p:grpSpPr>
          <a:xfrm>
            <a:off x="5653880" y="4851277"/>
            <a:ext cx="2998789" cy="1059218"/>
            <a:chOff x="5653880" y="4851277"/>
            <a:chExt cx="2998789" cy="1059218"/>
          </a:xfrm>
        </p:grpSpPr>
        <p:sp>
          <p:nvSpPr>
            <p:cNvPr id="62521" name="Line 75"/>
            <p:cNvSpPr>
              <a:spLocks noChangeShapeType="1"/>
            </p:cNvSpPr>
            <p:nvPr/>
          </p:nvSpPr>
          <p:spPr bwMode="auto">
            <a:xfrm flipH="1" flipV="1">
              <a:off x="5653880" y="5667608"/>
              <a:ext cx="241299"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25" name="组合 24"/>
            <p:cNvGrpSpPr/>
            <p:nvPr/>
          </p:nvGrpSpPr>
          <p:grpSpPr>
            <a:xfrm>
              <a:off x="5882481" y="5443770"/>
              <a:ext cx="508000" cy="466725"/>
              <a:chOff x="5882481" y="5443770"/>
              <a:chExt cx="508000" cy="466725"/>
            </a:xfrm>
          </p:grpSpPr>
          <p:sp>
            <p:nvSpPr>
              <p:cNvPr id="62518" name="Line 72"/>
              <p:cNvSpPr>
                <a:spLocks noChangeShapeType="1"/>
              </p:cNvSpPr>
              <p:nvPr/>
            </p:nvSpPr>
            <p:spPr bwMode="auto">
              <a:xfrm>
                <a:off x="6212681" y="5451708"/>
                <a:ext cx="1651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516" name="Arc 70"/>
              <p:cNvSpPr>
                <a:spLocks/>
              </p:cNvSpPr>
              <p:nvPr/>
            </p:nvSpPr>
            <p:spPr bwMode="auto">
              <a:xfrm>
                <a:off x="5896769" y="5445358"/>
                <a:ext cx="304800" cy="223837"/>
              </a:xfrm>
              <a:custGeom>
                <a:avLst/>
                <a:gdLst>
                  <a:gd name="T0" fmla="*/ 0 w 21600"/>
                  <a:gd name="T1" fmla="*/ 2147483646 h 21600"/>
                  <a:gd name="T2" fmla="*/ 2147483646 w 21600"/>
                  <a:gd name="T3" fmla="*/ 0 h 21600"/>
                  <a:gd name="T4" fmla="*/ 2147483646 w 21600"/>
                  <a:gd name="T5" fmla="*/ 214748364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714"/>
                      <a:pt x="9602" y="61"/>
                      <a:pt x="21488" y="0"/>
                    </a:cubicBezTo>
                  </a:path>
                  <a:path w="21600" h="21600" stroke="0" extrusionOk="0">
                    <a:moveTo>
                      <a:pt x="0" y="21600"/>
                    </a:moveTo>
                    <a:cubicBezTo>
                      <a:pt x="0" y="9714"/>
                      <a:pt x="9602" y="61"/>
                      <a:pt x="21488" y="0"/>
                    </a:cubicBezTo>
                    <a:lnTo>
                      <a:pt x="21600" y="21600"/>
                    </a:lnTo>
                    <a:lnTo>
                      <a:pt x="0" y="21600"/>
                    </a:lnTo>
                    <a:close/>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2517" name="Arc 71"/>
              <p:cNvSpPr>
                <a:spLocks/>
              </p:cNvSpPr>
              <p:nvPr/>
            </p:nvSpPr>
            <p:spPr bwMode="auto">
              <a:xfrm rot="10800000">
                <a:off x="5882481" y="5681895"/>
                <a:ext cx="304800" cy="223838"/>
              </a:xfrm>
              <a:custGeom>
                <a:avLst/>
                <a:gdLst>
                  <a:gd name="T0" fmla="*/ 0 w 21600"/>
                  <a:gd name="T1" fmla="*/ 0 h 21600"/>
                  <a:gd name="T2" fmla="*/ 2147483646 w 21600"/>
                  <a:gd name="T3" fmla="*/ 2147483646 h 21600"/>
                  <a:gd name="T4" fmla="*/ 0 w 21600"/>
                  <a:gd name="T5" fmla="*/ 214748364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2519" name="Line 73"/>
              <p:cNvSpPr>
                <a:spLocks noChangeShapeType="1"/>
              </p:cNvSpPr>
              <p:nvPr/>
            </p:nvSpPr>
            <p:spPr bwMode="auto">
              <a:xfrm>
                <a:off x="6390481" y="5443770"/>
                <a:ext cx="0" cy="4667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520" name="Line 74"/>
              <p:cNvSpPr>
                <a:spLocks noChangeShapeType="1"/>
              </p:cNvSpPr>
              <p:nvPr/>
            </p:nvSpPr>
            <p:spPr bwMode="auto">
              <a:xfrm>
                <a:off x="6187281" y="5904145"/>
                <a:ext cx="1905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62549" name="Line 79"/>
            <p:cNvSpPr>
              <a:spLocks noChangeShapeType="1"/>
            </p:cNvSpPr>
            <p:nvPr/>
          </p:nvSpPr>
          <p:spPr bwMode="auto">
            <a:xfrm>
              <a:off x="6377781" y="5827521"/>
              <a:ext cx="2273300" cy="0"/>
            </a:xfrm>
            <a:prstGeom prst="line">
              <a:avLst/>
            </a:prstGeom>
            <a:noFill/>
            <a:ln w="25400">
              <a:solidFill>
                <a:srgbClr val="8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550" name="Line 80"/>
            <p:cNvSpPr>
              <a:spLocks noChangeShapeType="1"/>
            </p:cNvSpPr>
            <p:nvPr/>
          </p:nvSpPr>
          <p:spPr bwMode="auto">
            <a:xfrm>
              <a:off x="8652669" y="4851277"/>
              <a:ext cx="0" cy="999253"/>
            </a:xfrm>
            <a:prstGeom prst="line">
              <a:avLst/>
            </a:prstGeom>
            <a:noFill/>
            <a:ln w="25400">
              <a:solidFill>
                <a:srgbClr val="8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62541" name="Rectangle 100"/>
          <p:cNvSpPr>
            <a:spLocks noChangeArrowheads="1"/>
          </p:cNvSpPr>
          <p:nvPr/>
        </p:nvSpPr>
        <p:spPr bwMode="auto">
          <a:xfrm>
            <a:off x="6058694" y="5891617"/>
            <a:ext cx="230188" cy="2744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lang="en-US" altLang="zh-CN" sz="1800" b="1" dirty="0">
                <a:solidFill>
                  <a:srgbClr val="800000"/>
                </a:solidFill>
                <a:ea typeface="宋体" panose="02010600030101010101" pitchFamily="2" charset="-122"/>
              </a:rPr>
              <a:t>③</a:t>
            </a:r>
            <a:endParaRPr lang="zh-CN" altLang="en-US" sz="1800" b="1" dirty="0">
              <a:solidFill>
                <a:srgbClr val="800000"/>
              </a:solidFill>
              <a:ea typeface="宋体" panose="02010600030101010101" pitchFamily="2" charset="-122"/>
            </a:endParaRPr>
          </a:p>
        </p:txBody>
      </p:sp>
      <p:sp>
        <p:nvSpPr>
          <p:cNvPr id="62542" name="Rectangle 101"/>
          <p:cNvSpPr>
            <a:spLocks noChangeArrowheads="1"/>
          </p:cNvSpPr>
          <p:nvPr/>
        </p:nvSpPr>
        <p:spPr bwMode="auto">
          <a:xfrm>
            <a:off x="2809081" y="5891617"/>
            <a:ext cx="230188" cy="2744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1800" b="1" dirty="0">
                <a:solidFill>
                  <a:srgbClr val="0000FF"/>
                </a:solidFill>
                <a:ea typeface="宋体" panose="02010600030101010101" pitchFamily="2" charset="-122"/>
              </a:rPr>
              <a:t>③</a:t>
            </a:r>
            <a:endParaRPr kumimoji="1" lang="zh-CN" altLang="en-US" sz="1800" b="1" dirty="0">
              <a:solidFill>
                <a:srgbClr val="0000FF"/>
              </a:solidFill>
              <a:ea typeface="宋体" panose="02010600030101010101" pitchFamily="2" charset="-122"/>
            </a:endParaRPr>
          </a:p>
        </p:txBody>
      </p:sp>
      <p:sp>
        <p:nvSpPr>
          <p:cNvPr id="62530" name="Rectangle 52"/>
          <p:cNvSpPr>
            <a:spLocks noChangeArrowheads="1"/>
          </p:cNvSpPr>
          <p:nvPr/>
        </p:nvSpPr>
        <p:spPr bwMode="auto">
          <a:xfrm>
            <a:off x="4771232" y="6302911"/>
            <a:ext cx="1539875" cy="3628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kumimoji="1" lang="en-US" altLang="zh-CN" sz="1800" b="1" dirty="0">
                <a:solidFill>
                  <a:srgbClr val="0000FF"/>
                </a:solidFill>
                <a:ea typeface="宋体" panose="02010600030101010101" pitchFamily="2" charset="-122"/>
              </a:rPr>
              <a:t>Cache</a:t>
            </a:r>
            <a:r>
              <a:rPr lang="en-US" altLang="zh-CN" b="1" dirty="0">
                <a:solidFill>
                  <a:srgbClr val="CC0000"/>
                </a:solidFill>
                <a:latin typeface="Times New Roman" panose="02020603050405020304" pitchFamily="18" charset="0"/>
                <a:ea typeface="宋体" panose="02010600030101010101" pitchFamily="2" charset="-122"/>
              </a:rPr>
              <a:t> </a:t>
            </a:r>
            <a:r>
              <a:rPr kumimoji="1" lang="en-US" altLang="zh-CN" sz="1800" b="1" dirty="0">
                <a:solidFill>
                  <a:srgbClr val="0000FF"/>
                </a:solidFill>
                <a:ea typeface="宋体" panose="02010600030101010101" pitchFamily="2" charset="-122"/>
              </a:rPr>
              <a:t>Block</a:t>
            </a:r>
          </a:p>
        </p:txBody>
      </p:sp>
      <p:grpSp>
        <p:nvGrpSpPr>
          <p:cNvPr id="62535" name="Group 107"/>
          <p:cNvGrpSpPr>
            <a:grpSpLocks/>
          </p:cNvGrpSpPr>
          <p:nvPr/>
        </p:nvGrpSpPr>
        <p:grpSpPr bwMode="auto">
          <a:xfrm>
            <a:off x="4114800" y="5054265"/>
            <a:ext cx="1098550" cy="1430074"/>
            <a:chOff x="2592" y="3217"/>
            <a:chExt cx="692" cy="871"/>
          </a:xfrm>
        </p:grpSpPr>
        <p:sp>
          <p:nvSpPr>
            <p:cNvPr id="62536" name="Line 51"/>
            <p:cNvSpPr>
              <a:spLocks noChangeShapeType="1"/>
            </p:cNvSpPr>
            <p:nvPr/>
          </p:nvSpPr>
          <p:spPr bwMode="auto">
            <a:xfrm>
              <a:off x="2880" y="3624"/>
              <a:ext cx="0" cy="464"/>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5400">
                  <a:solidFill>
                    <a:srgbClr val="000000"/>
                  </a:solidFill>
                  <a:round/>
                  <a:headEnd/>
                  <a:tailEnd type="triangle" w="med" len="med"/>
                </a14:hiddenLine>
              </a:ext>
            </a:extLst>
          </p:spPr>
          <p:txBody>
            <a:bodyPr wrap="none" anchor="ctr"/>
            <a:lstStyle/>
            <a:p>
              <a:endParaRPr lang="zh-CN" altLang="en-US"/>
            </a:p>
          </p:txBody>
        </p:sp>
        <p:grpSp>
          <p:nvGrpSpPr>
            <p:cNvPr id="62537" name="Group 106"/>
            <p:cNvGrpSpPr>
              <a:grpSpLocks/>
            </p:cNvGrpSpPr>
            <p:nvPr/>
          </p:nvGrpSpPr>
          <p:grpSpPr bwMode="auto">
            <a:xfrm>
              <a:off x="2592" y="3217"/>
              <a:ext cx="692" cy="188"/>
              <a:chOff x="2592" y="3217"/>
              <a:chExt cx="692" cy="188"/>
            </a:xfrm>
          </p:grpSpPr>
          <p:sp>
            <p:nvSpPr>
              <p:cNvPr id="62538" name="Rectangle 104"/>
              <p:cNvSpPr>
                <a:spLocks noChangeArrowheads="1"/>
              </p:cNvSpPr>
              <p:nvPr/>
            </p:nvSpPr>
            <p:spPr bwMode="auto">
              <a:xfrm>
                <a:off x="2592" y="3238"/>
                <a:ext cx="145"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kumimoji="1" lang="en-US" altLang="zh-CN" sz="1800" b="1" dirty="0">
                    <a:solidFill>
                      <a:srgbClr val="0000FF"/>
                    </a:solidFill>
                    <a:ea typeface="宋体" panose="02010600030101010101" pitchFamily="2" charset="-122"/>
                  </a:rPr>
                  <a:t>⑤</a:t>
                </a:r>
              </a:p>
            </p:txBody>
          </p:sp>
          <p:sp>
            <p:nvSpPr>
              <p:cNvPr id="62539" name="Rectangle 105"/>
              <p:cNvSpPr>
                <a:spLocks noChangeArrowheads="1"/>
              </p:cNvSpPr>
              <p:nvPr/>
            </p:nvSpPr>
            <p:spPr bwMode="auto">
              <a:xfrm>
                <a:off x="3139" y="3217"/>
                <a:ext cx="145"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1800" b="1" dirty="0">
                    <a:solidFill>
                      <a:srgbClr val="006600"/>
                    </a:solidFill>
                    <a:ea typeface="宋体" panose="02010600030101010101" pitchFamily="2" charset="-122"/>
                  </a:rPr>
                  <a:t>⑤</a:t>
                </a:r>
              </a:p>
            </p:txBody>
          </p:sp>
        </p:grpSp>
      </p:grpSp>
      <p:sp>
        <p:nvSpPr>
          <p:cNvPr id="62529" name="灯片编号占位符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704EE163-D4CD-47B9-ACFC-D87FBA18EA31}" type="slidenum">
              <a:rPr lang="zh-CN" altLang="en-US" sz="1200" smtClean="0">
                <a:solidFill>
                  <a:srgbClr val="898989"/>
                </a:solidFill>
              </a:rPr>
              <a:pPr/>
              <a:t>51</a:t>
            </a:fld>
            <a:endParaRPr lang="zh-CN" altLang="en-US" sz="1200">
              <a:solidFill>
                <a:srgbClr val="898989"/>
              </a:solidFill>
            </a:endParaRPr>
          </a:p>
        </p:txBody>
      </p:sp>
      <p:grpSp>
        <p:nvGrpSpPr>
          <p:cNvPr id="31" name="组合 30"/>
          <p:cNvGrpSpPr/>
          <p:nvPr/>
        </p:nvGrpSpPr>
        <p:grpSpPr>
          <a:xfrm>
            <a:off x="3412729" y="4807139"/>
            <a:ext cx="2328862" cy="2006611"/>
            <a:chOff x="3403600" y="4751376"/>
            <a:chExt cx="2328862" cy="2006611"/>
          </a:xfrm>
        </p:grpSpPr>
        <p:sp>
          <p:nvSpPr>
            <p:cNvPr id="62503" name="Line 42"/>
            <p:cNvSpPr>
              <a:spLocks noChangeShapeType="1"/>
            </p:cNvSpPr>
            <p:nvPr/>
          </p:nvSpPr>
          <p:spPr bwMode="auto">
            <a:xfrm>
              <a:off x="3606006" y="5843820"/>
              <a:ext cx="1890712"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30" name="组合 29"/>
            <p:cNvGrpSpPr/>
            <p:nvPr/>
          </p:nvGrpSpPr>
          <p:grpSpPr>
            <a:xfrm>
              <a:off x="3403600" y="4751376"/>
              <a:ext cx="2328862" cy="2006611"/>
              <a:chOff x="3403600" y="4751376"/>
              <a:chExt cx="2328862" cy="2006611"/>
            </a:xfrm>
          </p:grpSpPr>
          <p:grpSp>
            <p:nvGrpSpPr>
              <p:cNvPr id="14" name="组合 13"/>
              <p:cNvGrpSpPr/>
              <p:nvPr/>
            </p:nvGrpSpPr>
            <p:grpSpPr>
              <a:xfrm>
                <a:off x="3403600" y="5481001"/>
                <a:ext cx="452437" cy="305437"/>
                <a:chOff x="3365500" y="5404801"/>
                <a:chExt cx="452437" cy="305437"/>
              </a:xfrm>
            </p:grpSpPr>
            <p:sp>
              <p:nvSpPr>
                <p:cNvPr id="62504" name="Line 43"/>
                <p:cNvSpPr>
                  <a:spLocks noChangeShapeType="1"/>
                </p:cNvSpPr>
                <p:nvPr/>
              </p:nvSpPr>
              <p:spPr bwMode="auto">
                <a:xfrm flipH="1">
                  <a:off x="3582193" y="5404801"/>
                  <a:ext cx="235744" cy="28797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502" name="Line 41"/>
                <p:cNvSpPr>
                  <a:spLocks noChangeShapeType="1"/>
                </p:cNvSpPr>
                <p:nvPr/>
              </p:nvSpPr>
              <p:spPr bwMode="auto">
                <a:xfrm>
                  <a:off x="3375025" y="5407025"/>
                  <a:ext cx="209550" cy="3032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501" name="Line 40"/>
                <p:cNvSpPr>
                  <a:spLocks noChangeShapeType="1"/>
                </p:cNvSpPr>
                <p:nvPr/>
              </p:nvSpPr>
              <p:spPr bwMode="auto">
                <a:xfrm>
                  <a:off x="3365500" y="5404801"/>
                  <a:ext cx="452437"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62533" name="Line 45"/>
              <p:cNvSpPr>
                <a:spLocks noChangeShapeType="1"/>
              </p:cNvSpPr>
              <p:nvPr/>
            </p:nvSpPr>
            <p:spPr bwMode="auto">
              <a:xfrm>
                <a:off x="3627438" y="4751376"/>
                <a:ext cx="0" cy="729387"/>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534" name="Line 46"/>
              <p:cNvSpPr>
                <a:spLocks noChangeShapeType="1"/>
              </p:cNvSpPr>
              <p:nvPr/>
            </p:nvSpPr>
            <p:spPr bwMode="auto">
              <a:xfrm>
                <a:off x="5505450" y="4776788"/>
                <a:ext cx="0" cy="69643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532" name="Line 111"/>
              <p:cNvSpPr>
                <a:spLocks noChangeShapeType="1"/>
              </p:cNvSpPr>
              <p:nvPr/>
            </p:nvSpPr>
            <p:spPr bwMode="auto">
              <a:xfrm>
                <a:off x="4704557" y="5841004"/>
                <a:ext cx="4764" cy="916983"/>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square" lIns="0" tIns="0" rIns="0" bIns="0">
                <a:spAutoFit/>
              </a:bodyPr>
              <a:lstStyle/>
              <a:p>
                <a:endParaRPr lang="zh-CN" altLang="en-US"/>
              </a:p>
            </p:txBody>
          </p:sp>
          <p:grpSp>
            <p:nvGrpSpPr>
              <p:cNvPr id="124" name="组合 123"/>
              <p:cNvGrpSpPr/>
              <p:nvPr/>
            </p:nvGrpSpPr>
            <p:grpSpPr>
              <a:xfrm>
                <a:off x="5280025" y="5490369"/>
                <a:ext cx="452437" cy="305437"/>
                <a:chOff x="3365500" y="5404801"/>
                <a:chExt cx="452437" cy="305437"/>
              </a:xfrm>
            </p:grpSpPr>
            <p:sp>
              <p:nvSpPr>
                <p:cNvPr id="125" name="Line 43"/>
                <p:cNvSpPr>
                  <a:spLocks noChangeShapeType="1"/>
                </p:cNvSpPr>
                <p:nvPr/>
              </p:nvSpPr>
              <p:spPr bwMode="auto">
                <a:xfrm flipH="1">
                  <a:off x="3582193" y="5404801"/>
                  <a:ext cx="235744" cy="28797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6" name="Line 41"/>
                <p:cNvSpPr>
                  <a:spLocks noChangeShapeType="1"/>
                </p:cNvSpPr>
                <p:nvPr/>
              </p:nvSpPr>
              <p:spPr bwMode="auto">
                <a:xfrm>
                  <a:off x="3375025" y="5407025"/>
                  <a:ext cx="209550" cy="3032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7" name="Line 40"/>
                <p:cNvSpPr>
                  <a:spLocks noChangeShapeType="1"/>
                </p:cNvSpPr>
                <p:nvPr/>
              </p:nvSpPr>
              <p:spPr bwMode="auto">
                <a:xfrm>
                  <a:off x="3365500" y="5404801"/>
                  <a:ext cx="452437"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sp>
          <p:nvSpPr>
            <p:cNvPr id="128" name="Line 87"/>
            <p:cNvSpPr>
              <a:spLocks noChangeShapeType="1"/>
            </p:cNvSpPr>
            <p:nvPr/>
          </p:nvSpPr>
          <p:spPr bwMode="auto">
            <a:xfrm>
              <a:off x="5505450" y="5778344"/>
              <a:ext cx="0" cy="94051"/>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9" name="Line 87"/>
            <p:cNvSpPr>
              <a:spLocks noChangeShapeType="1"/>
            </p:cNvSpPr>
            <p:nvPr/>
          </p:nvSpPr>
          <p:spPr bwMode="auto">
            <a:xfrm>
              <a:off x="3617913" y="5759294"/>
              <a:ext cx="0" cy="94051"/>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22" name="组合 21"/>
          <p:cNvGrpSpPr/>
          <p:nvPr/>
        </p:nvGrpSpPr>
        <p:grpSpPr>
          <a:xfrm>
            <a:off x="562768" y="2911169"/>
            <a:ext cx="7984331" cy="2813356"/>
            <a:chOff x="562768" y="2911169"/>
            <a:chExt cx="7984331" cy="2813356"/>
          </a:xfrm>
        </p:grpSpPr>
        <p:sp>
          <p:nvSpPr>
            <p:cNvPr id="62515" name="Rectangle 62"/>
            <p:cNvSpPr>
              <a:spLocks noChangeArrowheads="1"/>
            </p:cNvSpPr>
            <p:nvPr/>
          </p:nvSpPr>
          <p:spPr bwMode="auto">
            <a:xfrm>
              <a:off x="1350963" y="5308600"/>
              <a:ext cx="56832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b="1">
                  <a:latin typeface="Times New Roman" panose="02020603050405020304" pitchFamily="18" charset="0"/>
                  <a:ea typeface="宋体" panose="02010600030101010101" pitchFamily="2" charset="-122"/>
                </a:rPr>
                <a:t>     </a:t>
              </a:r>
              <a:r>
                <a:rPr kumimoji="1" lang="en-US" altLang="zh-CN" sz="1800" b="1">
                  <a:solidFill>
                    <a:srgbClr val="0000FF"/>
                  </a:solidFill>
                  <a:ea typeface="宋体" panose="02010600030101010101" pitchFamily="2" charset="-122"/>
                </a:rPr>
                <a:t>=</a:t>
              </a:r>
            </a:p>
          </p:txBody>
        </p:sp>
        <p:sp>
          <p:nvSpPr>
            <p:cNvPr id="62522" name="Rectangle 77"/>
            <p:cNvSpPr>
              <a:spLocks noChangeArrowheads="1"/>
            </p:cNvSpPr>
            <p:nvPr/>
          </p:nvSpPr>
          <p:spPr bwMode="auto">
            <a:xfrm flipH="1">
              <a:off x="6792913" y="5316538"/>
              <a:ext cx="69532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kumimoji="1" lang="zh-CN" altLang="en-US" sz="1800" b="1">
                  <a:solidFill>
                    <a:srgbClr val="0000FF"/>
                  </a:solidFill>
                  <a:ea typeface="宋体" panose="02010600030101010101" pitchFamily="2" charset="-122"/>
                </a:rPr>
                <a:t>      </a:t>
              </a:r>
              <a:r>
                <a:rPr kumimoji="1" lang="en-US" altLang="zh-CN" sz="1800" b="1">
                  <a:solidFill>
                    <a:srgbClr val="0000FF"/>
                  </a:solidFill>
                  <a:ea typeface="宋体" panose="02010600030101010101" pitchFamily="2" charset="-122"/>
                </a:rPr>
                <a:t>=</a:t>
              </a:r>
            </a:p>
          </p:txBody>
        </p:sp>
        <p:sp>
          <p:nvSpPr>
            <p:cNvPr id="62551" name="Oval 53"/>
            <p:cNvSpPr>
              <a:spLocks noChangeArrowheads="1"/>
            </p:cNvSpPr>
            <p:nvPr/>
          </p:nvSpPr>
          <p:spPr bwMode="auto">
            <a:xfrm>
              <a:off x="1384301" y="5249835"/>
              <a:ext cx="889000" cy="446767"/>
            </a:xfrm>
            <a:prstGeom prst="ellipse">
              <a:avLst/>
            </a:pr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62552" name="Oval 69"/>
            <p:cNvSpPr>
              <a:spLocks noChangeArrowheads="1"/>
            </p:cNvSpPr>
            <p:nvPr/>
          </p:nvSpPr>
          <p:spPr bwMode="auto">
            <a:xfrm>
              <a:off x="6804026" y="5243265"/>
              <a:ext cx="981075" cy="481260"/>
            </a:xfrm>
            <a:prstGeom prst="ellipse">
              <a:avLst/>
            </a:pr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62554" name="Line 66"/>
            <p:cNvSpPr>
              <a:spLocks noChangeShapeType="1"/>
            </p:cNvSpPr>
            <p:nvPr/>
          </p:nvSpPr>
          <p:spPr bwMode="auto">
            <a:xfrm>
              <a:off x="1822451" y="4776788"/>
              <a:ext cx="6350" cy="466477"/>
            </a:xfrm>
            <a:prstGeom prst="line">
              <a:avLst/>
            </a:prstGeom>
            <a:noFill/>
            <a:ln w="5715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555" name="Line 67"/>
            <p:cNvSpPr>
              <a:spLocks noChangeShapeType="1"/>
            </p:cNvSpPr>
            <p:nvPr/>
          </p:nvSpPr>
          <p:spPr bwMode="auto">
            <a:xfrm flipH="1">
              <a:off x="596901" y="5473219"/>
              <a:ext cx="787400" cy="0"/>
            </a:xfrm>
            <a:prstGeom prst="line">
              <a:avLst/>
            </a:prstGeom>
            <a:noFill/>
            <a:ln w="57150">
              <a:solidFill>
                <a:srgbClr val="0000FF"/>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556" name="Rectangle 68"/>
            <p:cNvSpPr>
              <a:spLocks noChangeArrowheads="1"/>
            </p:cNvSpPr>
            <p:nvPr/>
          </p:nvSpPr>
          <p:spPr bwMode="auto">
            <a:xfrm>
              <a:off x="581026" y="5065873"/>
              <a:ext cx="981075" cy="362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kumimoji="1" lang="en-US" altLang="zh-CN" sz="1800" b="1" dirty="0" err="1">
                  <a:solidFill>
                    <a:srgbClr val="0000FF"/>
                  </a:solidFill>
                  <a:ea typeface="宋体" panose="02010600030101010101" pitchFamily="2" charset="-122"/>
                </a:rPr>
                <a:t>AdrTag</a:t>
              </a:r>
              <a:endParaRPr kumimoji="1" lang="en-US" altLang="zh-CN" sz="1800" b="1" dirty="0">
                <a:solidFill>
                  <a:srgbClr val="0000FF"/>
                </a:solidFill>
                <a:ea typeface="宋体" panose="02010600030101010101" pitchFamily="2" charset="-122"/>
              </a:endParaRPr>
            </a:p>
          </p:txBody>
        </p:sp>
        <p:sp>
          <p:nvSpPr>
            <p:cNvPr id="62557" name="Line 81"/>
            <p:cNvSpPr>
              <a:spLocks noChangeShapeType="1"/>
            </p:cNvSpPr>
            <p:nvPr/>
          </p:nvSpPr>
          <p:spPr bwMode="auto">
            <a:xfrm>
              <a:off x="7308851" y="4776788"/>
              <a:ext cx="0" cy="473047"/>
            </a:xfrm>
            <a:prstGeom prst="line">
              <a:avLst/>
            </a:prstGeom>
            <a:noFill/>
            <a:ln w="5715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558" name="Line 82"/>
            <p:cNvSpPr>
              <a:spLocks noChangeShapeType="1"/>
            </p:cNvSpPr>
            <p:nvPr/>
          </p:nvSpPr>
          <p:spPr bwMode="auto">
            <a:xfrm>
              <a:off x="7785101" y="5473219"/>
              <a:ext cx="761998" cy="0"/>
            </a:xfrm>
            <a:prstGeom prst="line">
              <a:avLst/>
            </a:prstGeom>
            <a:noFill/>
            <a:ln w="57150">
              <a:solidFill>
                <a:srgbClr val="0000FF"/>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543" name="Line 60"/>
            <p:cNvSpPr>
              <a:spLocks noChangeShapeType="1"/>
            </p:cNvSpPr>
            <p:nvPr/>
          </p:nvSpPr>
          <p:spPr bwMode="auto">
            <a:xfrm flipH="1">
              <a:off x="2478881" y="5511967"/>
              <a:ext cx="254000" cy="0"/>
            </a:xfrm>
            <a:prstGeom prst="line">
              <a:avLst/>
            </a:prstGeom>
            <a:noFill/>
            <a:ln w="25400">
              <a:solidFill>
                <a:srgbClr val="8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544" name="Line 63"/>
            <p:cNvSpPr>
              <a:spLocks noChangeShapeType="1"/>
            </p:cNvSpPr>
            <p:nvPr/>
          </p:nvSpPr>
          <p:spPr bwMode="auto">
            <a:xfrm>
              <a:off x="2275681" y="5511967"/>
              <a:ext cx="203200" cy="0"/>
            </a:xfrm>
            <a:prstGeom prst="line">
              <a:avLst/>
            </a:prstGeom>
            <a:noFill/>
            <a:ln w="25400">
              <a:solidFill>
                <a:srgbClr val="8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547" name="Line 76"/>
            <p:cNvSpPr>
              <a:spLocks noChangeShapeType="1"/>
            </p:cNvSpPr>
            <p:nvPr/>
          </p:nvSpPr>
          <p:spPr bwMode="auto">
            <a:xfrm>
              <a:off x="6390481" y="5511967"/>
              <a:ext cx="203200" cy="0"/>
            </a:xfrm>
            <a:prstGeom prst="line">
              <a:avLst/>
            </a:prstGeom>
            <a:noFill/>
            <a:ln w="25400">
              <a:solidFill>
                <a:srgbClr val="8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548" name="Line 78"/>
            <p:cNvSpPr>
              <a:spLocks noChangeShapeType="1"/>
            </p:cNvSpPr>
            <p:nvPr/>
          </p:nvSpPr>
          <p:spPr bwMode="auto">
            <a:xfrm flipH="1">
              <a:off x="6593681" y="5511967"/>
              <a:ext cx="254000" cy="0"/>
            </a:xfrm>
            <a:prstGeom prst="line">
              <a:avLst/>
            </a:prstGeom>
            <a:noFill/>
            <a:ln w="25400">
              <a:solidFill>
                <a:srgbClr val="8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8" name="Line 67"/>
            <p:cNvSpPr>
              <a:spLocks noChangeShapeType="1"/>
            </p:cNvSpPr>
            <p:nvPr/>
          </p:nvSpPr>
          <p:spPr bwMode="auto">
            <a:xfrm flipH="1">
              <a:off x="562768" y="3325603"/>
              <a:ext cx="7984331" cy="0"/>
            </a:xfrm>
            <a:prstGeom prst="line">
              <a:avLst/>
            </a:prstGeom>
            <a:noFill/>
            <a:ln w="57150">
              <a:solidFill>
                <a:srgbClr val="0000FF"/>
              </a:solidFill>
              <a:round/>
              <a:headEnd type="none" w="med" len="med"/>
              <a:tailEnd type="non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9" name="Line 66"/>
            <p:cNvSpPr>
              <a:spLocks noChangeShapeType="1"/>
            </p:cNvSpPr>
            <p:nvPr/>
          </p:nvSpPr>
          <p:spPr bwMode="auto">
            <a:xfrm>
              <a:off x="603251" y="3325602"/>
              <a:ext cx="0" cy="2172703"/>
            </a:xfrm>
            <a:prstGeom prst="line">
              <a:avLst/>
            </a:prstGeom>
            <a:noFill/>
            <a:ln w="5715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0" name="Line 66"/>
            <p:cNvSpPr>
              <a:spLocks noChangeShapeType="1"/>
            </p:cNvSpPr>
            <p:nvPr/>
          </p:nvSpPr>
          <p:spPr bwMode="auto">
            <a:xfrm>
              <a:off x="8534401" y="3325603"/>
              <a:ext cx="0" cy="2164766"/>
            </a:xfrm>
            <a:prstGeom prst="line">
              <a:avLst/>
            </a:prstGeom>
            <a:noFill/>
            <a:ln w="5715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1" name="Line 66"/>
            <p:cNvSpPr>
              <a:spLocks noChangeShapeType="1"/>
            </p:cNvSpPr>
            <p:nvPr/>
          </p:nvSpPr>
          <p:spPr bwMode="auto">
            <a:xfrm>
              <a:off x="3021970" y="2911169"/>
              <a:ext cx="0" cy="414433"/>
            </a:xfrm>
            <a:prstGeom prst="line">
              <a:avLst/>
            </a:prstGeom>
            <a:noFill/>
            <a:ln w="3810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21" name="组合 20"/>
          <p:cNvGrpSpPr/>
          <p:nvPr/>
        </p:nvGrpSpPr>
        <p:grpSpPr>
          <a:xfrm>
            <a:off x="1255406" y="2458402"/>
            <a:ext cx="5141170" cy="452490"/>
            <a:chOff x="1255406" y="2458402"/>
            <a:chExt cx="5141170" cy="452490"/>
          </a:xfrm>
        </p:grpSpPr>
        <p:grpSp>
          <p:nvGrpSpPr>
            <p:cNvPr id="18" name="组合 17"/>
            <p:cNvGrpSpPr/>
            <p:nvPr/>
          </p:nvGrpSpPr>
          <p:grpSpPr>
            <a:xfrm>
              <a:off x="2425657" y="2486589"/>
              <a:ext cx="3970919" cy="424303"/>
              <a:chOff x="2425657" y="2486589"/>
              <a:chExt cx="3970919" cy="424303"/>
            </a:xfrm>
          </p:grpSpPr>
          <p:grpSp>
            <p:nvGrpSpPr>
              <p:cNvPr id="130" name="Group 166"/>
              <p:cNvGrpSpPr>
                <a:grpSpLocks/>
              </p:cNvGrpSpPr>
              <p:nvPr/>
            </p:nvGrpSpPr>
            <p:grpSpPr bwMode="auto">
              <a:xfrm>
                <a:off x="2425657" y="2493181"/>
                <a:ext cx="3964824" cy="417711"/>
                <a:chOff x="1904" y="1220"/>
                <a:chExt cx="1065" cy="135"/>
              </a:xfrm>
            </p:grpSpPr>
            <p:sp>
              <p:nvSpPr>
                <p:cNvPr id="131" name="Freeform 111"/>
                <p:cNvSpPr>
                  <a:spLocks/>
                </p:cNvSpPr>
                <p:nvPr/>
              </p:nvSpPr>
              <p:spPr bwMode="auto">
                <a:xfrm>
                  <a:off x="1904" y="1223"/>
                  <a:ext cx="1065" cy="132"/>
                </a:xfrm>
                <a:custGeom>
                  <a:avLst/>
                  <a:gdLst>
                    <a:gd name="T0" fmla="*/ 0 w 757"/>
                    <a:gd name="T1" fmla="*/ 47704 h 101"/>
                    <a:gd name="T2" fmla="*/ 0 w 757"/>
                    <a:gd name="T3" fmla="*/ 0 h 101"/>
                    <a:gd name="T4" fmla="*/ 3387379 w 757"/>
                    <a:gd name="T5" fmla="*/ 0 h 101"/>
                    <a:gd name="T6" fmla="*/ 3387379 w 757"/>
                    <a:gd name="T7" fmla="*/ 47704 h 101"/>
                    <a:gd name="T8" fmla="*/ 0 w 757"/>
                    <a:gd name="T9" fmla="*/ 47704 h 101"/>
                    <a:gd name="T10" fmla="*/ 0 w 757"/>
                    <a:gd name="T11" fmla="*/ 47704 h 101"/>
                    <a:gd name="T12" fmla="*/ 0 60000 65536"/>
                    <a:gd name="T13" fmla="*/ 0 60000 65536"/>
                    <a:gd name="T14" fmla="*/ 0 60000 65536"/>
                    <a:gd name="T15" fmla="*/ 0 60000 65536"/>
                    <a:gd name="T16" fmla="*/ 0 60000 65536"/>
                    <a:gd name="T17" fmla="*/ 0 60000 65536"/>
                    <a:gd name="T18" fmla="*/ 0 w 757"/>
                    <a:gd name="T19" fmla="*/ 0 h 101"/>
                    <a:gd name="T20" fmla="*/ 757 w 757"/>
                    <a:gd name="T21" fmla="*/ 101 h 101"/>
                  </a:gdLst>
                  <a:ahLst/>
                  <a:cxnLst>
                    <a:cxn ang="T12">
                      <a:pos x="T0" y="T1"/>
                    </a:cxn>
                    <a:cxn ang="T13">
                      <a:pos x="T2" y="T3"/>
                    </a:cxn>
                    <a:cxn ang="T14">
                      <a:pos x="T4" y="T5"/>
                    </a:cxn>
                    <a:cxn ang="T15">
                      <a:pos x="T6" y="T7"/>
                    </a:cxn>
                    <a:cxn ang="T16">
                      <a:pos x="T8" y="T9"/>
                    </a:cxn>
                    <a:cxn ang="T17">
                      <a:pos x="T10" y="T11"/>
                    </a:cxn>
                  </a:cxnLst>
                  <a:rect l="T18" t="T19" r="T20" b="T21"/>
                  <a:pathLst>
                    <a:path w="757" h="101">
                      <a:moveTo>
                        <a:pt x="0" y="101"/>
                      </a:moveTo>
                      <a:lnTo>
                        <a:pt x="0" y="0"/>
                      </a:lnTo>
                      <a:lnTo>
                        <a:pt x="757" y="0"/>
                      </a:lnTo>
                      <a:lnTo>
                        <a:pt x="757" y="101"/>
                      </a:lnTo>
                      <a:lnTo>
                        <a:pt x="0" y="101"/>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2" name="Line 131"/>
                <p:cNvSpPr>
                  <a:spLocks noChangeShapeType="1"/>
                </p:cNvSpPr>
                <p:nvPr/>
              </p:nvSpPr>
              <p:spPr bwMode="auto">
                <a:xfrm>
                  <a:off x="2613" y="1221"/>
                  <a:ext cx="0" cy="13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 name="Line 138"/>
                <p:cNvSpPr>
                  <a:spLocks noChangeShapeType="1"/>
                </p:cNvSpPr>
                <p:nvPr/>
              </p:nvSpPr>
              <p:spPr bwMode="auto">
                <a:xfrm flipH="1">
                  <a:off x="2227" y="1220"/>
                  <a:ext cx="0" cy="13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5" name="文本框 14"/>
              <p:cNvSpPr txBox="1"/>
              <p:nvPr/>
            </p:nvSpPr>
            <p:spPr>
              <a:xfrm>
                <a:off x="2618581" y="2506106"/>
                <a:ext cx="809625" cy="400110"/>
              </a:xfrm>
              <a:prstGeom prst="rect">
                <a:avLst/>
              </a:prstGeom>
              <a:noFill/>
            </p:spPr>
            <p:txBody>
              <a:bodyPr wrap="square" rtlCol="0">
                <a:spAutoFit/>
              </a:bodyPr>
              <a:lstStyle/>
              <a:p>
                <a:r>
                  <a:rPr lang="zh-CN" altLang="en-US" sz="2000" dirty="0">
                    <a:latin typeface="+mj-ea"/>
                    <a:ea typeface="+mj-ea"/>
                  </a:rPr>
                  <a:t>标记</a:t>
                </a:r>
              </a:p>
            </p:txBody>
          </p:sp>
          <p:sp>
            <p:nvSpPr>
              <p:cNvPr id="16" name="文本框 15"/>
              <p:cNvSpPr txBox="1"/>
              <p:nvPr/>
            </p:nvSpPr>
            <p:spPr>
              <a:xfrm>
                <a:off x="4056249" y="2504326"/>
                <a:ext cx="788521" cy="396988"/>
              </a:xfrm>
              <a:prstGeom prst="rect">
                <a:avLst/>
              </a:prstGeom>
              <a:noFill/>
            </p:spPr>
            <p:txBody>
              <a:bodyPr wrap="square" rtlCol="0">
                <a:spAutoFit/>
              </a:bodyPr>
              <a:lstStyle/>
              <a:p>
                <a:r>
                  <a:rPr lang="zh-CN" altLang="en-US" sz="2000" dirty="0">
                    <a:latin typeface="+mj-ea"/>
                    <a:ea typeface="+mj-ea"/>
                  </a:rPr>
                  <a:t>组号</a:t>
                </a:r>
              </a:p>
            </p:txBody>
          </p:sp>
          <p:sp>
            <p:nvSpPr>
              <p:cNvPr id="17" name="文本框 16"/>
              <p:cNvSpPr txBox="1"/>
              <p:nvPr/>
            </p:nvSpPr>
            <p:spPr>
              <a:xfrm>
                <a:off x="5161501" y="2486589"/>
                <a:ext cx="1235075" cy="400110"/>
              </a:xfrm>
              <a:prstGeom prst="rect">
                <a:avLst/>
              </a:prstGeom>
              <a:noFill/>
            </p:spPr>
            <p:txBody>
              <a:bodyPr wrap="square" rtlCol="0">
                <a:spAutoFit/>
              </a:bodyPr>
              <a:lstStyle/>
              <a:p>
                <a:r>
                  <a:rPr lang="zh-CN" altLang="en-US" sz="2000" dirty="0">
                    <a:latin typeface="+mj-ea"/>
                    <a:ea typeface="+mj-ea"/>
                  </a:rPr>
                  <a:t>块内地址</a:t>
                </a:r>
              </a:p>
            </p:txBody>
          </p:sp>
        </p:grpSp>
        <p:sp>
          <p:nvSpPr>
            <p:cNvPr id="20" name="文本框 19"/>
            <p:cNvSpPr txBox="1"/>
            <p:nvPr/>
          </p:nvSpPr>
          <p:spPr>
            <a:xfrm>
              <a:off x="1255406" y="2458402"/>
              <a:ext cx="1270000" cy="400110"/>
            </a:xfrm>
            <a:prstGeom prst="rect">
              <a:avLst/>
            </a:prstGeom>
            <a:noFill/>
          </p:spPr>
          <p:txBody>
            <a:bodyPr wrap="square" rtlCol="0">
              <a:spAutoFit/>
            </a:bodyPr>
            <a:lstStyle/>
            <a:p>
              <a:r>
                <a:rPr lang="zh-CN" altLang="en-US" sz="2000" dirty="0">
                  <a:latin typeface="+mj-ea"/>
                  <a:ea typeface="+mj-ea"/>
                </a:rPr>
                <a:t>主存地址</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45443">
                                            <p:txEl>
                                              <p:pRg st="1" end="1"/>
                                            </p:txEl>
                                          </p:spTgt>
                                        </p:tgtEl>
                                        <p:attrNameLst>
                                          <p:attrName>style.visibility</p:attrName>
                                        </p:attrNameLst>
                                      </p:cBhvr>
                                      <p:to>
                                        <p:strVal val="visible"/>
                                      </p:to>
                                    </p:set>
                                    <p:animEffect transition="in" filter="blinds(horizontal)">
                                      <p:cBhvr>
                                        <p:cTn id="7" dur="500"/>
                                        <p:tgtEl>
                                          <p:spTgt spid="44544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45443">
                                            <p:txEl>
                                              <p:pRg st="2" end="2"/>
                                            </p:txEl>
                                          </p:spTgt>
                                        </p:tgtEl>
                                        <p:attrNameLst>
                                          <p:attrName>style.visibility</p:attrName>
                                        </p:attrNameLst>
                                      </p:cBhvr>
                                      <p:to>
                                        <p:strVal val="visible"/>
                                      </p:to>
                                    </p:set>
                                    <p:animEffect transition="in" filter="blinds(horizontal)">
                                      <p:cBhvr>
                                        <p:cTn id="12" dur="500"/>
                                        <p:tgtEl>
                                          <p:spTgt spid="44544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445443">
                                            <p:txEl>
                                              <p:pRg st="3" end="3"/>
                                            </p:txEl>
                                          </p:spTgt>
                                        </p:tgtEl>
                                        <p:attrNameLst>
                                          <p:attrName>style.visibility</p:attrName>
                                        </p:attrNameLst>
                                      </p:cBhvr>
                                      <p:to>
                                        <p:strVal val="visible"/>
                                      </p:to>
                                    </p:set>
                                    <p:animEffect transition="in" filter="blinds(horizontal)">
                                      <p:cBhvr>
                                        <p:cTn id="17" dur="500"/>
                                        <p:tgtEl>
                                          <p:spTgt spid="445443">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445443">
                                            <p:txEl>
                                              <p:pRg st="4" end="4"/>
                                            </p:txEl>
                                          </p:spTgt>
                                        </p:tgtEl>
                                        <p:attrNameLst>
                                          <p:attrName>style.visibility</p:attrName>
                                        </p:attrNameLst>
                                      </p:cBhvr>
                                      <p:to>
                                        <p:strVal val="visible"/>
                                      </p:to>
                                    </p:set>
                                    <p:animEffect transition="in" filter="blinds(horizontal)">
                                      <p:cBhvr>
                                        <p:cTn id="22" dur="500"/>
                                        <p:tgtEl>
                                          <p:spTgt spid="44544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wipe(down)">
                                      <p:cBhvr>
                                        <p:cTn id="27" dur="500"/>
                                        <p:tgtEl>
                                          <p:spTgt spid="2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wipe(down)">
                                      <p:cBhvr>
                                        <p:cTn id="32" dur="500"/>
                                        <p:tgtEl>
                                          <p:spTgt spid="1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62468"/>
                                        </p:tgtEl>
                                        <p:attrNameLst>
                                          <p:attrName>style.visibility</p:attrName>
                                        </p:attrNameLst>
                                      </p:cBhvr>
                                      <p:to>
                                        <p:strVal val="visible"/>
                                      </p:to>
                                    </p:set>
                                    <p:animEffect transition="in" filter="wipe(down)">
                                      <p:cBhvr>
                                        <p:cTn id="37" dur="500"/>
                                        <p:tgtEl>
                                          <p:spTgt spid="62468"/>
                                        </p:tgtEl>
                                      </p:cBhvr>
                                    </p:animEffect>
                                  </p:childTnLst>
                                </p:cTn>
                              </p:par>
                            </p:childTnLst>
                          </p:cTn>
                        </p:par>
                        <p:par>
                          <p:cTn id="38" fill="hold">
                            <p:stCondLst>
                              <p:cond delay="500"/>
                            </p:stCondLst>
                            <p:childTnLst>
                              <p:par>
                                <p:cTn id="39" presetID="22" presetClass="entr" presetSubtype="1" fill="hold" nodeType="afterEffect">
                                  <p:stCondLst>
                                    <p:cond delay="0"/>
                                  </p:stCondLst>
                                  <p:childTnLst>
                                    <p:set>
                                      <p:cBhvr>
                                        <p:cTn id="40" dur="1" fill="hold">
                                          <p:stCondLst>
                                            <p:cond delay="0"/>
                                          </p:stCondLst>
                                        </p:cTn>
                                        <p:tgtEl>
                                          <p:spTgt spid="62525"/>
                                        </p:tgtEl>
                                        <p:attrNameLst>
                                          <p:attrName>style.visibility</p:attrName>
                                        </p:attrNameLst>
                                      </p:cBhvr>
                                      <p:to>
                                        <p:strVal val="visible"/>
                                      </p:to>
                                    </p:set>
                                    <p:animEffect transition="in" filter="wipe(up)">
                                      <p:cBhvr>
                                        <p:cTn id="41" dur="500"/>
                                        <p:tgtEl>
                                          <p:spTgt spid="62525"/>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grpId="0" nodeType="clickEffect">
                                  <p:stCondLst>
                                    <p:cond delay="0"/>
                                  </p:stCondLst>
                                  <p:childTnLst>
                                    <p:set>
                                      <p:cBhvr>
                                        <p:cTn id="45" dur="1" fill="hold">
                                          <p:stCondLst>
                                            <p:cond delay="0"/>
                                          </p:stCondLst>
                                        </p:cTn>
                                        <p:tgtEl>
                                          <p:spTgt spid="62559"/>
                                        </p:tgtEl>
                                        <p:attrNameLst>
                                          <p:attrName>style.visibility</p:attrName>
                                        </p:attrNameLst>
                                      </p:cBhvr>
                                      <p:to>
                                        <p:strVal val="visible"/>
                                      </p:to>
                                    </p:set>
                                    <p:animEffect transition="in" filter="wipe(down)">
                                      <p:cBhvr>
                                        <p:cTn id="46" dur="500"/>
                                        <p:tgtEl>
                                          <p:spTgt spid="62559"/>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62560"/>
                                        </p:tgtEl>
                                        <p:attrNameLst>
                                          <p:attrName>style.visibility</p:attrName>
                                        </p:attrNameLst>
                                      </p:cBhvr>
                                      <p:to>
                                        <p:strVal val="visible"/>
                                      </p:to>
                                    </p:set>
                                    <p:animEffect transition="in" filter="wipe(down)">
                                      <p:cBhvr>
                                        <p:cTn id="49" dur="500"/>
                                        <p:tgtEl>
                                          <p:spTgt spid="62560"/>
                                        </p:tgtEl>
                                      </p:cBhvr>
                                    </p:animEffect>
                                  </p:childTnLst>
                                </p:cTn>
                              </p:par>
                            </p:childTnLst>
                          </p:cTn>
                        </p:par>
                        <p:par>
                          <p:cTn id="50" fill="hold">
                            <p:stCondLst>
                              <p:cond delay="500"/>
                            </p:stCondLst>
                            <p:childTnLst>
                              <p:par>
                                <p:cTn id="51" presetID="22" presetClass="entr" presetSubtype="1" fill="hold" nodeType="afterEffect">
                                  <p:stCondLst>
                                    <p:cond delay="0"/>
                                  </p:stCondLst>
                                  <p:childTnLst>
                                    <p:set>
                                      <p:cBhvr>
                                        <p:cTn id="52" dur="1" fill="hold">
                                          <p:stCondLst>
                                            <p:cond delay="0"/>
                                          </p:stCondLst>
                                        </p:cTn>
                                        <p:tgtEl>
                                          <p:spTgt spid="22"/>
                                        </p:tgtEl>
                                        <p:attrNameLst>
                                          <p:attrName>style.visibility</p:attrName>
                                        </p:attrNameLst>
                                      </p:cBhvr>
                                      <p:to>
                                        <p:strVal val="visible"/>
                                      </p:to>
                                    </p:set>
                                    <p:animEffect transition="in" filter="wipe(up)">
                                      <p:cBhvr>
                                        <p:cTn id="53" dur="500"/>
                                        <p:tgtEl>
                                          <p:spTgt spid="22"/>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4" fill="hold" grpId="0" nodeType="clickEffect">
                                  <p:stCondLst>
                                    <p:cond delay="0"/>
                                  </p:stCondLst>
                                  <p:childTnLst>
                                    <p:set>
                                      <p:cBhvr>
                                        <p:cTn id="57" dur="1" fill="hold">
                                          <p:stCondLst>
                                            <p:cond delay="0"/>
                                          </p:stCondLst>
                                        </p:cTn>
                                        <p:tgtEl>
                                          <p:spTgt spid="62542"/>
                                        </p:tgtEl>
                                        <p:attrNameLst>
                                          <p:attrName>style.visibility</p:attrName>
                                        </p:attrNameLst>
                                      </p:cBhvr>
                                      <p:to>
                                        <p:strVal val="visible"/>
                                      </p:to>
                                    </p:set>
                                    <p:animEffect transition="in" filter="wipe(down)">
                                      <p:cBhvr>
                                        <p:cTn id="58" dur="500"/>
                                        <p:tgtEl>
                                          <p:spTgt spid="62542"/>
                                        </p:tgtEl>
                                      </p:cBhvr>
                                    </p:animEffect>
                                  </p:childTnLst>
                                </p:cTn>
                              </p:par>
                            </p:childTnLst>
                          </p:cTn>
                        </p:par>
                        <p:par>
                          <p:cTn id="59" fill="hold">
                            <p:stCondLst>
                              <p:cond delay="500"/>
                            </p:stCondLst>
                            <p:childTnLst>
                              <p:par>
                                <p:cTn id="60" presetID="22" presetClass="entr" presetSubtype="8" fill="hold" nodeType="afterEffect">
                                  <p:stCondLst>
                                    <p:cond delay="0"/>
                                  </p:stCondLst>
                                  <p:childTnLst>
                                    <p:set>
                                      <p:cBhvr>
                                        <p:cTn id="61" dur="1" fill="hold">
                                          <p:stCondLst>
                                            <p:cond delay="0"/>
                                          </p:stCondLst>
                                        </p:cTn>
                                        <p:tgtEl>
                                          <p:spTgt spid="27"/>
                                        </p:tgtEl>
                                        <p:attrNameLst>
                                          <p:attrName>style.visibility</p:attrName>
                                        </p:attrNameLst>
                                      </p:cBhvr>
                                      <p:to>
                                        <p:strVal val="visible"/>
                                      </p:to>
                                    </p:set>
                                    <p:animEffect transition="in" filter="wipe(left)">
                                      <p:cBhvr>
                                        <p:cTn id="62" dur="500"/>
                                        <p:tgtEl>
                                          <p:spTgt spid="27"/>
                                        </p:tgtEl>
                                      </p:cBhvr>
                                    </p:animEffect>
                                  </p:childTnLst>
                                </p:cTn>
                              </p:par>
                            </p:childTnLst>
                          </p:cTn>
                        </p:par>
                        <p:par>
                          <p:cTn id="63" fill="hold">
                            <p:stCondLst>
                              <p:cond delay="1000"/>
                            </p:stCondLst>
                            <p:childTnLst>
                              <p:par>
                                <p:cTn id="64" presetID="22" presetClass="entr" presetSubtype="4" fill="hold" grpId="0" nodeType="afterEffect">
                                  <p:stCondLst>
                                    <p:cond delay="0"/>
                                  </p:stCondLst>
                                  <p:childTnLst>
                                    <p:set>
                                      <p:cBhvr>
                                        <p:cTn id="65" dur="1" fill="hold">
                                          <p:stCondLst>
                                            <p:cond delay="0"/>
                                          </p:stCondLst>
                                        </p:cTn>
                                        <p:tgtEl>
                                          <p:spTgt spid="62541"/>
                                        </p:tgtEl>
                                        <p:attrNameLst>
                                          <p:attrName>style.visibility</p:attrName>
                                        </p:attrNameLst>
                                      </p:cBhvr>
                                      <p:to>
                                        <p:strVal val="visible"/>
                                      </p:to>
                                    </p:set>
                                    <p:animEffect transition="in" filter="wipe(down)">
                                      <p:cBhvr>
                                        <p:cTn id="66" dur="500"/>
                                        <p:tgtEl>
                                          <p:spTgt spid="62541"/>
                                        </p:tgtEl>
                                      </p:cBhvr>
                                    </p:animEffect>
                                  </p:childTnLst>
                                </p:cTn>
                              </p:par>
                            </p:childTnLst>
                          </p:cTn>
                        </p:par>
                        <p:par>
                          <p:cTn id="67" fill="hold">
                            <p:stCondLst>
                              <p:cond delay="1500"/>
                            </p:stCondLst>
                            <p:childTnLst>
                              <p:par>
                                <p:cTn id="68" presetID="22" presetClass="entr" presetSubtype="2" fill="hold" nodeType="afterEffect">
                                  <p:stCondLst>
                                    <p:cond delay="0"/>
                                  </p:stCondLst>
                                  <p:childTnLst>
                                    <p:set>
                                      <p:cBhvr>
                                        <p:cTn id="69" dur="1" fill="hold">
                                          <p:stCondLst>
                                            <p:cond delay="0"/>
                                          </p:stCondLst>
                                        </p:cTn>
                                        <p:tgtEl>
                                          <p:spTgt spid="28"/>
                                        </p:tgtEl>
                                        <p:attrNameLst>
                                          <p:attrName>style.visibility</p:attrName>
                                        </p:attrNameLst>
                                      </p:cBhvr>
                                      <p:to>
                                        <p:strVal val="visible"/>
                                      </p:to>
                                    </p:set>
                                    <p:animEffect transition="in" filter="wipe(right)">
                                      <p:cBhvr>
                                        <p:cTn id="70" dur="500"/>
                                        <p:tgtEl>
                                          <p:spTgt spid="28"/>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4" fill="hold" grpId="0" nodeType="clickEffect">
                                  <p:stCondLst>
                                    <p:cond delay="0"/>
                                  </p:stCondLst>
                                  <p:childTnLst>
                                    <p:set>
                                      <p:cBhvr>
                                        <p:cTn id="74" dur="1" fill="hold">
                                          <p:stCondLst>
                                            <p:cond delay="0"/>
                                          </p:stCondLst>
                                        </p:cTn>
                                        <p:tgtEl>
                                          <p:spTgt spid="62568"/>
                                        </p:tgtEl>
                                        <p:attrNameLst>
                                          <p:attrName>style.visibility</p:attrName>
                                        </p:attrNameLst>
                                      </p:cBhvr>
                                      <p:to>
                                        <p:strVal val="visible"/>
                                      </p:to>
                                    </p:set>
                                    <p:animEffect transition="in" filter="wipe(down)">
                                      <p:cBhvr>
                                        <p:cTn id="75" dur="500"/>
                                        <p:tgtEl>
                                          <p:spTgt spid="62568"/>
                                        </p:tgtEl>
                                      </p:cBhvr>
                                    </p:animEffect>
                                  </p:childTnLst>
                                </p:cTn>
                              </p:par>
                            </p:childTnLst>
                          </p:cTn>
                        </p:par>
                        <p:par>
                          <p:cTn id="76" fill="hold">
                            <p:stCondLst>
                              <p:cond delay="500"/>
                            </p:stCondLst>
                            <p:childTnLst>
                              <p:par>
                                <p:cTn id="77" presetID="22" presetClass="entr" presetSubtype="1" fill="hold" nodeType="afterEffect">
                                  <p:stCondLst>
                                    <p:cond delay="0"/>
                                  </p:stCondLst>
                                  <p:childTnLst>
                                    <p:set>
                                      <p:cBhvr>
                                        <p:cTn id="78" dur="1" fill="hold">
                                          <p:stCondLst>
                                            <p:cond delay="0"/>
                                          </p:stCondLst>
                                        </p:cTn>
                                        <p:tgtEl>
                                          <p:spTgt spid="29"/>
                                        </p:tgtEl>
                                        <p:attrNameLst>
                                          <p:attrName>style.visibility</p:attrName>
                                        </p:attrNameLst>
                                      </p:cBhvr>
                                      <p:to>
                                        <p:strVal val="visible"/>
                                      </p:to>
                                    </p:set>
                                    <p:animEffect transition="in" filter="wipe(up)">
                                      <p:cBhvr>
                                        <p:cTn id="79" dur="500"/>
                                        <p:tgtEl>
                                          <p:spTgt spid="29"/>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4" fill="hold" nodeType="clickEffect">
                                  <p:stCondLst>
                                    <p:cond delay="0"/>
                                  </p:stCondLst>
                                  <p:childTnLst>
                                    <p:set>
                                      <p:cBhvr>
                                        <p:cTn id="83" dur="1" fill="hold">
                                          <p:stCondLst>
                                            <p:cond delay="0"/>
                                          </p:stCondLst>
                                        </p:cTn>
                                        <p:tgtEl>
                                          <p:spTgt spid="62535"/>
                                        </p:tgtEl>
                                        <p:attrNameLst>
                                          <p:attrName>style.visibility</p:attrName>
                                        </p:attrNameLst>
                                      </p:cBhvr>
                                      <p:to>
                                        <p:strVal val="visible"/>
                                      </p:to>
                                    </p:set>
                                    <p:animEffect transition="in" filter="wipe(down)">
                                      <p:cBhvr>
                                        <p:cTn id="84" dur="500"/>
                                        <p:tgtEl>
                                          <p:spTgt spid="62535"/>
                                        </p:tgtEl>
                                      </p:cBhvr>
                                    </p:animEffect>
                                  </p:childTnLst>
                                </p:cTn>
                              </p:par>
                            </p:childTnLst>
                          </p:cTn>
                        </p:par>
                        <p:par>
                          <p:cTn id="85" fill="hold">
                            <p:stCondLst>
                              <p:cond delay="500"/>
                            </p:stCondLst>
                            <p:childTnLst>
                              <p:par>
                                <p:cTn id="86" presetID="22" presetClass="entr" presetSubtype="1" fill="hold" nodeType="afterEffect">
                                  <p:stCondLst>
                                    <p:cond delay="0"/>
                                  </p:stCondLst>
                                  <p:childTnLst>
                                    <p:set>
                                      <p:cBhvr>
                                        <p:cTn id="87" dur="1" fill="hold">
                                          <p:stCondLst>
                                            <p:cond delay="0"/>
                                          </p:stCondLst>
                                        </p:cTn>
                                        <p:tgtEl>
                                          <p:spTgt spid="31"/>
                                        </p:tgtEl>
                                        <p:attrNameLst>
                                          <p:attrName>style.visibility</p:attrName>
                                        </p:attrNameLst>
                                      </p:cBhvr>
                                      <p:to>
                                        <p:strVal val="visible"/>
                                      </p:to>
                                    </p:set>
                                    <p:animEffect transition="in" filter="wipe(up)">
                                      <p:cBhvr>
                                        <p:cTn id="88" dur="500"/>
                                        <p:tgtEl>
                                          <p:spTgt spid="31"/>
                                        </p:tgtEl>
                                      </p:cBhvr>
                                    </p:animEffect>
                                  </p:childTnLst>
                                </p:cTn>
                              </p:par>
                            </p:childTnLst>
                          </p:cTn>
                        </p:par>
                        <p:par>
                          <p:cTn id="89" fill="hold">
                            <p:stCondLst>
                              <p:cond delay="1000"/>
                            </p:stCondLst>
                            <p:childTnLst>
                              <p:par>
                                <p:cTn id="90" presetID="22" presetClass="entr" presetSubtype="4" fill="hold" grpId="0" nodeType="afterEffect">
                                  <p:stCondLst>
                                    <p:cond delay="0"/>
                                  </p:stCondLst>
                                  <p:childTnLst>
                                    <p:set>
                                      <p:cBhvr>
                                        <p:cTn id="91" dur="1" fill="hold">
                                          <p:stCondLst>
                                            <p:cond delay="0"/>
                                          </p:stCondLst>
                                        </p:cTn>
                                        <p:tgtEl>
                                          <p:spTgt spid="62530"/>
                                        </p:tgtEl>
                                        <p:attrNameLst>
                                          <p:attrName>style.visibility</p:attrName>
                                        </p:attrNameLst>
                                      </p:cBhvr>
                                      <p:to>
                                        <p:strVal val="visible"/>
                                      </p:to>
                                    </p:set>
                                    <p:animEffect transition="in" filter="wipe(down)">
                                      <p:cBhvr>
                                        <p:cTn id="92" dur="500"/>
                                        <p:tgtEl>
                                          <p:spTgt spid="625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8" grpId="0"/>
      <p:bldP spid="62568" grpId="0"/>
      <p:bldP spid="62559" grpId="0"/>
      <p:bldP spid="62560" grpId="0"/>
      <p:bldP spid="62541" grpId="0"/>
      <p:bldP spid="62542" grpId="0"/>
      <p:bldP spid="62530"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E5695708-78D6-49FC-AD1D-A92B2AA36AF2}" type="slidenum">
              <a:rPr lang="zh-CN" altLang="en-US" smtClean="0"/>
              <a:pPr>
                <a:defRPr/>
              </a:pPr>
              <a:t>52</a:t>
            </a:fld>
            <a:endParaRPr lang="zh-CN" altLang="en-US"/>
          </a:p>
        </p:txBody>
      </p:sp>
      <p:pic>
        <p:nvPicPr>
          <p:cNvPr id="3" name="图片 2"/>
          <p:cNvPicPr>
            <a:picLocks noChangeAspect="1"/>
          </p:cNvPicPr>
          <p:nvPr/>
        </p:nvPicPr>
        <p:blipFill>
          <a:blip r:embed="rId2"/>
          <a:stretch>
            <a:fillRect/>
          </a:stretch>
        </p:blipFill>
        <p:spPr>
          <a:xfrm>
            <a:off x="2676525" y="1073523"/>
            <a:ext cx="6467475" cy="5553075"/>
          </a:xfrm>
          <a:prstGeom prst="rect">
            <a:avLst/>
          </a:prstGeom>
        </p:spPr>
      </p:pic>
      <p:sp>
        <p:nvSpPr>
          <p:cNvPr id="4" name="Text Box 12"/>
          <p:cNvSpPr txBox="1">
            <a:spLocks noChangeArrowheads="1"/>
          </p:cNvSpPr>
          <p:nvPr/>
        </p:nvSpPr>
        <p:spPr bwMode="auto">
          <a:xfrm>
            <a:off x="697627" y="765746"/>
            <a:ext cx="8346362" cy="30777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kumimoji="1" lang="zh-CN" altLang="en-US" sz="2000" b="1" dirty="0">
                <a:solidFill>
                  <a:schemeClr val="accent2"/>
                </a:solidFill>
                <a:latin typeface="微软雅黑" panose="020B0503020204020204" pitchFamily="34" charset="-122"/>
                <a:ea typeface="微软雅黑" panose="020B0503020204020204" pitchFamily="34" charset="-122"/>
                <a:cs typeface="Arial" panose="020B0604020202020204" pitchFamily="34" charset="0"/>
              </a:rPr>
              <a:t>假定第0组的两行被主存第0和8块占据，若需再调入第16块，</a:t>
            </a:r>
            <a:r>
              <a:rPr kumimoji="1" lang="zh-CN" altLang="en-US" sz="2000" b="1" dirty="0">
                <a:solidFill>
                  <a:srgbClr val="A50021"/>
                </a:solidFill>
                <a:ea typeface="微软雅黑" panose="020B0503020204020204" pitchFamily="34" charset="-122"/>
                <a:cs typeface="Arial" panose="020B0604020202020204" pitchFamily="34" charset="0"/>
              </a:rPr>
              <a:t>该怎么办？</a:t>
            </a:r>
          </a:p>
        </p:txBody>
      </p:sp>
      <p:sp>
        <p:nvSpPr>
          <p:cNvPr id="5" name="Rectangle 2"/>
          <p:cNvSpPr txBox="1">
            <a:spLocks noChangeArrowheads="1"/>
          </p:cNvSpPr>
          <p:nvPr/>
        </p:nvSpPr>
        <p:spPr bwMode="auto">
          <a:xfrm>
            <a:off x="236538" y="48595"/>
            <a:ext cx="8807450" cy="574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algn="ctr" rtl="0" eaLnBrk="0" fontAlgn="base" hangingPunct="0">
              <a:lnSpc>
                <a:spcPct val="87000"/>
              </a:lnSpc>
              <a:spcBef>
                <a:spcPct val="0"/>
              </a:spcBef>
              <a:spcAft>
                <a:spcPct val="0"/>
              </a:spcAft>
              <a:defRPr sz="3600" b="1" kern="1200">
                <a:solidFill>
                  <a:srgbClr val="CC3300"/>
                </a:solidFill>
                <a:latin typeface="+mj-lt"/>
                <a:ea typeface="+mj-ea"/>
                <a:cs typeface="+mj-cs"/>
              </a:defRPr>
            </a:lvl1pPr>
            <a:lvl2pPr algn="ctr" rtl="0" eaLnBrk="0" fontAlgn="base" hangingPunct="0">
              <a:lnSpc>
                <a:spcPct val="87000"/>
              </a:lnSpc>
              <a:spcBef>
                <a:spcPct val="0"/>
              </a:spcBef>
              <a:spcAft>
                <a:spcPct val="0"/>
              </a:spcAft>
              <a:defRPr sz="3600" b="1">
                <a:solidFill>
                  <a:srgbClr val="CC3300"/>
                </a:solidFill>
                <a:latin typeface="Arial" panose="020B0604020202020204" pitchFamily="34" charset="0"/>
                <a:ea typeface="黑体" panose="02010609060101010101" pitchFamily="49" charset="-122"/>
              </a:defRPr>
            </a:lvl2pPr>
            <a:lvl3pPr algn="ctr" rtl="0" eaLnBrk="0" fontAlgn="base" hangingPunct="0">
              <a:lnSpc>
                <a:spcPct val="87000"/>
              </a:lnSpc>
              <a:spcBef>
                <a:spcPct val="0"/>
              </a:spcBef>
              <a:spcAft>
                <a:spcPct val="0"/>
              </a:spcAft>
              <a:defRPr sz="3600" b="1">
                <a:solidFill>
                  <a:srgbClr val="CC3300"/>
                </a:solidFill>
                <a:latin typeface="Arial" panose="020B0604020202020204" pitchFamily="34" charset="0"/>
                <a:ea typeface="黑体" panose="02010609060101010101" pitchFamily="49" charset="-122"/>
              </a:defRPr>
            </a:lvl3pPr>
            <a:lvl4pPr algn="ctr" rtl="0" eaLnBrk="0" fontAlgn="base" hangingPunct="0">
              <a:lnSpc>
                <a:spcPct val="87000"/>
              </a:lnSpc>
              <a:spcBef>
                <a:spcPct val="0"/>
              </a:spcBef>
              <a:spcAft>
                <a:spcPct val="0"/>
              </a:spcAft>
              <a:defRPr sz="3600" b="1">
                <a:solidFill>
                  <a:srgbClr val="CC3300"/>
                </a:solidFill>
                <a:latin typeface="Arial" panose="020B0604020202020204" pitchFamily="34" charset="0"/>
                <a:ea typeface="黑体" panose="02010609060101010101" pitchFamily="49" charset="-122"/>
              </a:defRPr>
            </a:lvl4pPr>
            <a:lvl5pPr algn="ctr" rtl="0" eaLnBrk="0" fontAlgn="base" hangingPunct="0">
              <a:lnSpc>
                <a:spcPct val="87000"/>
              </a:lnSpc>
              <a:spcBef>
                <a:spcPct val="0"/>
              </a:spcBef>
              <a:spcAft>
                <a:spcPct val="0"/>
              </a:spcAft>
              <a:defRPr sz="3600" b="1">
                <a:solidFill>
                  <a:srgbClr val="CC3300"/>
                </a:solidFill>
                <a:latin typeface="Arial" panose="020B0604020202020204" pitchFamily="34" charset="0"/>
                <a:ea typeface="黑体" panose="02010609060101010101" pitchFamily="49" charset="-122"/>
              </a:defRPr>
            </a:lvl5pPr>
            <a:lvl6pPr marL="457200" algn="ctr" rtl="0" eaLnBrk="0" fontAlgn="base" hangingPunct="0">
              <a:lnSpc>
                <a:spcPct val="87000"/>
              </a:lnSpc>
              <a:spcBef>
                <a:spcPct val="0"/>
              </a:spcBef>
              <a:spcAft>
                <a:spcPct val="0"/>
              </a:spcAft>
              <a:defRPr sz="3600" b="1">
                <a:solidFill>
                  <a:srgbClr val="CC3300"/>
                </a:solidFill>
                <a:latin typeface="Arial" panose="020B0604020202020204" pitchFamily="34" charset="0"/>
                <a:ea typeface="黑体" panose="02010609060101010101" pitchFamily="49" charset="-122"/>
              </a:defRPr>
            </a:lvl6pPr>
            <a:lvl7pPr marL="914400" algn="ctr" rtl="0" eaLnBrk="0" fontAlgn="base" hangingPunct="0">
              <a:lnSpc>
                <a:spcPct val="87000"/>
              </a:lnSpc>
              <a:spcBef>
                <a:spcPct val="0"/>
              </a:spcBef>
              <a:spcAft>
                <a:spcPct val="0"/>
              </a:spcAft>
              <a:defRPr sz="3600" b="1">
                <a:solidFill>
                  <a:srgbClr val="CC3300"/>
                </a:solidFill>
                <a:latin typeface="Arial" panose="020B0604020202020204" pitchFamily="34" charset="0"/>
                <a:ea typeface="黑体" panose="02010609060101010101" pitchFamily="49" charset="-122"/>
              </a:defRPr>
            </a:lvl7pPr>
            <a:lvl8pPr marL="1371600" algn="ctr" rtl="0" eaLnBrk="0" fontAlgn="base" hangingPunct="0">
              <a:lnSpc>
                <a:spcPct val="87000"/>
              </a:lnSpc>
              <a:spcBef>
                <a:spcPct val="0"/>
              </a:spcBef>
              <a:spcAft>
                <a:spcPct val="0"/>
              </a:spcAft>
              <a:defRPr sz="3600" b="1">
                <a:solidFill>
                  <a:srgbClr val="CC3300"/>
                </a:solidFill>
                <a:latin typeface="Arial" panose="020B0604020202020204" pitchFamily="34" charset="0"/>
                <a:ea typeface="黑体" panose="02010609060101010101" pitchFamily="49" charset="-122"/>
              </a:defRPr>
            </a:lvl8pPr>
            <a:lvl9pPr marL="1828800" algn="ctr" rtl="0" eaLnBrk="0" fontAlgn="base" hangingPunct="0">
              <a:lnSpc>
                <a:spcPct val="87000"/>
              </a:lnSpc>
              <a:spcBef>
                <a:spcPct val="0"/>
              </a:spcBef>
              <a:spcAft>
                <a:spcPct val="0"/>
              </a:spcAft>
              <a:defRPr sz="3600" b="1">
                <a:solidFill>
                  <a:srgbClr val="CC3300"/>
                </a:solidFill>
                <a:latin typeface="Arial" panose="020B0604020202020204" pitchFamily="34" charset="0"/>
                <a:ea typeface="黑体" panose="02010609060101010101" pitchFamily="49" charset="-122"/>
              </a:defRPr>
            </a:lvl9pPr>
          </a:lstStyle>
          <a:p>
            <a:pPr eaLnBrk="1" hangingPunct="1"/>
            <a:r>
              <a:rPr lang="zh-CN" altLang="en-US" dirty="0"/>
              <a:t>替换(</a:t>
            </a:r>
            <a:r>
              <a:rPr lang="en-US" altLang="zh-CN" dirty="0"/>
              <a:t>Replacement</a:t>
            </a:r>
            <a:r>
              <a:rPr lang="zh-CN" altLang="en-US" dirty="0"/>
              <a:t>)算法</a:t>
            </a:r>
          </a:p>
        </p:txBody>
      </p:sp>
      <p:sp>
        <p:nvSpPr>
          <p:cNvPr id="6" name="矩形 5"/>
          <p:cNvSpPr/>
          <p:nvPr/>
        </p:nvSpPr>
        <p:spPr>
          <a:xfrm>
            <a:off x="1" y="715988"/>
            <a:ext cx="697627" cy="407291"/>
          </a:xfrm>
          <a:prstGeom prst="rect">
            <a:avLst/>
          </a:prstGeom>
        </p:spPr>
        <p:txBody>
          <a:bodyPr wrap="none">
            <a:spAutoFit/>
          </a:bodyPr>
          <a:lstStyle/>
          <a:p>
            <a:pPr algn="just" eaLnBrk="1" hangingPunct="1">
              <a:lnSpc>
                <a:spcPct val="110000"/>
              </a:lnSpc>
            </a:pPr>
            <a:r>
              <a:rPr lang="zh-CN" altLang="en-US" sz="2000" b="1" dirty="0">
                <a:latin typeface="微软雅黑" panose="020B0503020204020204" pitchFamily="34" charset="-122"/>
                <a:ea typeface="微软雅黑" panose="020B0503020204020204" pitchFamily="34" charset="-122"/>
                <a:cs typeface="Arial" panose="020B0604020202020204" pitchFamily="34" charset="0"/>
              </a:rPr>
              <a:t>例如</a:t>
            </a:r>
          </a:p>
        </p:txBody>
      </p:sp>
      <p:sp>
        <p:nvSpPr>
          <p:cNvPr id="7" name="矩形 14"/>
          <p:cNvSpPr>
            <a:spLocks noChangeArrowheads="1"/>
          </p:cNvSpPr>
          <p:nvPr/>
        </p:nvSpPr>
        <p:spPr bwMode="auto">
          <a:xfrm>
            <a:off x="79375" y="2042888"/>
            <a:ext cx="2787649"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000" b="1"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第</a:t>
            </a:r>
            <a:r>
              <a:rPr kumimoji="1" lang="en-US" altLang="zh-CN" sz="2000" b="1"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0</a:t>
            </a:r>
            <a:r>
              <a:rPr kumimoji="1" lang="zh-CN" altLang="en-US" sz="2000" b="1"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组中必须调出一块，那么，调出哪一块呢？</a:t>
            </a:r>
          </a:p>
        </p:txBody>
      </p:sp>
      <p:sp>
        <p:nvSpPr>
          <p:cNvPr id="8" name="文本框 7"/>
          <p:cNvSpPr txBox="1"/>
          <p:nvPr/>
        </p:nvSpPr>
        <p:spPr>
          <a:xfrm>
            <a:off x="79375" y="4836703"/>
            <a:ext cx="5732846" cy="1200329"/>
          </a:xfrm>
          <a:prstGeom prst="rect">
            <a:avLst/>
          </a:prstGeom>
          <a:noFill/>
        </p:spPr>
        <p:txBody>
          <a:bodyPr wrap="square" rtlCol="0">
            <a:spAutoFit/>
          </a:bodyPr>
          <a:lstStyle/>
          <a:p>
            <a:r>
              <a:rPr lang="zh-CN" altLang="en-US" sz="2400" b="1" dirty="0">
                <a:solidFill>
                  <a:srgbClr val="FF0000"/>
                </a:solidFill>
                <a:latin typeface="+mj-ea"/>
                <a:ea typeface="+mj-ea"/>
              </a:rPr>
              <a:t>替换算法：</a:t>
            </a:r>
            <a:endParaRPr lang="en-US" altLang="zh-CN" sz="2400" b="1" dirty="0">
              <a:solidFill>
                <a:srgbClr val="FF0000"/>
              </a:solidFill>
              <a:latin typeface="+mj-ea"/>
              <a:ea typeface="+mj-ea"/>
            </a:endParaRPr>
          </a:p>
          <a:p>
            <a:r>
              <a:rPr lang="zh-CN" altLang="en-US" sz="2400" b="1" dirty="0">
                <a:solidFill>
                  <a:schemeClr val="accent2"/>
                </a:solidFill>
                <a:latin typeface="+mj-ea"/>
                <a:ea typeface="+mj-ea"/>
              </a:rPr>
              <a:t>把一个主存块送入</a:t>
            </a:r>
            <a:r>
              <a:rPr lang="en-US" altLang="zh-CN" sz="2400" b="1" dirty="0">
                <a:solidFill>
                  <a:schemeClr val="accent2"/>
                </a:solidFill>
                <a:latin typeface="+mj-ea"/>
                <a:ea typeface="+mj-ea"/>
              </a:rPr>
              <a:t>cache</a:t>
            </a:r>
            <a:r>
              <a:rPr lang="zh-CN" altLang="en-US" sz="2400" b="1" dirty="0">
                <a:solidFill>
                  <a:schemeClr val="accent2"/>
                </a:solidFill>
                <a:latin typeface="+mj-ea"/>
                <a:ea typeface="+mj-ea"/>
              </a:rPr>
              <a:t>的行时，从多个可供选择的行中选择一行的策略算法。</a:t>
            </a:r>
          </a:p>
        </p:txBody>
      </p:sp>
    </p:spTree>
    <p:extLst>
      <p:ext uri="{BB962C8B-B14F-4D97-AF65-F5344CB8AC3E}">
        <p14:creationId xmlns:p14="http://schemas.microsoft.com/office/powerpoint/2010/main" val="2001731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blinds(horizontal)">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blinds(horizontal)">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ipe(down)">
                                      <p:cBhvr>
                                        <p:cTn id="2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P spid="7" grpId="0"/>
      <p:bldP spid="8"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idx="4294967295"/>
          </p:nvPr>
        </p:nvSpPr>
        <p:spPr>
          <a:xfrm>
            <a:off x="236538" y="105745"/>
            <a:ext cx="8807450" cy="574324"/>
          </a:xfrm>
        </p:spPr>
        <p:txBody>
          <a:bodyPr lIns="91440" tIns="45720" rIns="91440" bIns="45720" anchor="ctr"/>
          <a:lstStyle/>
          <a:p>
            <a:pPr eaLnBrk="1" hangingPunct="1"/>
            <a:r>
              <a:rPr lang="zh-CN" altLang="en-US" dirty="0"/>
              <a:t>何时需要替换算法？</a:t>
            </a:r>
          </a:p>
        </p:txBody>
      </p:sp>
      <p:sp>
        <p:nvSpPr>
          <p:cNvPr id="450563" name="Rectangle 3"/>
          <p:cNvSpPr>
            <a:spLocks noGrp="1" noChangeArrowheads="1"/>
          </p:cNvSpPr>
          <p:nvPr>
            <p:ph type="body" idx="4294967295"/>
          </p:nvPr>
        </p:nvSpPr>
        <p:spPr>
          <a:xfrm>
            <a:off x="544513" y="959462"/>
            <a:ext cx="8191500" cy="5898538"/>
          </a:xfrm>
          <a:noFill/>
        </p:spPr>
        <p:txBody>
          <a:bodyPr/>
          <a:lstStyle/>
          <a:p>
            <a:pPr eaLnBrk="1" hangingPunct="1">
              <a:lnSpc>
                <a:spcPct val="120000"/>
              </a:lnSpc>
            </a:pPr>
            <a:r>
              <a:rPr lang="zh-CN" altLang="en-US" sz="2000" dirty="0">
                <a:latin typeface="微软雅黑" panose="020B0503020204020204" pitchFamily="34" charset="-122"/>
                <a:ea typeface="微软雅黑" panose="020B0503020204020204" pitchFamily="34" charset="-122"/>
              </a:rPr>
              <a:t>直接映射</a:t>
            </a:r>
            <a:r>
              <a:rPr lang="en-US" altLang="zh-CN" sz="2000" dirty="0">
                <a:latin typeface="微软雅黑" panose="020B0503020204020204" pitchFamily="34" charset="-122"/>
                <a:ea typeface="微软雅黑" panose="020B0503020204020204" pitchFamily="34" charset="-122"/>
              </a:rPr>
              <a:t>:</a:t>
            </a:r>
            <a:endParaRPr lang="en-US" altLang="zh-CN" sz="2000" dirty="0">
              <a:solidFill>
                <a:srgbClr val="CC3300"/>
              </a:solidFill>
              <a:latin typeface="微软雅黑" panose="020B0503020204020204" pitchFamily="34" charset="-122"/>
              <a:ea typeface="微软雅黑" panose="020B0503020204020204" pitchFamily="34" charset="-122"/>
            </a:endParaRPr>
          </a:p>
          <a:p>
            <a:pPr lvl="1" eaLnBrk="1" hangingPunct="1">
              <a:lnSpc>
                <a:spcPct val="120000"/>
              </a:lnSpc>
            </a:pPr>
            <a:r>
              <a:rPr lang="zh-CN" altLang="en-US" sz="2000" dirty="0">
                <a:latin typeface="微软雅黑" panose="020B0503020204020204" pitchFamily="34" charset="-122"/>
                <a:ea typeface="微软雅黑" panose="020B0503020204020204" pitchFamily="34" charset="-122"/>
              </a:rPr>
              <a:t>映射唯一，别无选择，无需考虑替换算法。</a:t>
            </a:r>
          </a:p>
          <a:p>
            <a:pPr eaLnBrk="1" hangingPunct="1">
              <a:lnSpc>
                <a:spcPct val="120000"/>
              </a:lnSpc>
            </a:pPr>
            <a:r>
              <a:rPr lang="zh-CN" altLang="en-US" sz="2000" dirty="0">
                <a:latin typeface="微软雅黑" panose="020B0503020204020204" pitchFamily="34" charset="-122"/>
                <a:ea typeface="微软雅黑" panose="020B0503020204020204" pitchFamily="34" charset="-122"/>
              </a:rPr>
              <a:t>组相联映射</a:t>
            </a:r>
            <a:r>
              <a:rPr lang="en-US" altLang="zh-CN" sz="2000" dirty="0">
                <a:latin typeface="微软雅黑" panose="020B0503020204020204" pitchFamily="34" charset="-122"/>
                <a:ea typeface="微软雅黑" panose="020B0503020204020204" pitchFamily="34" charset="-122"/>
              </a:rPr>
              <a:t>: </a:t>
            </a:r>
            <a:endParaRPr lang="en-US" altLang="zh-CN" sz="2000" dirty="0">
              <a:solidFill>
                <a:srgbClr val="CC3300"/>
              </a:solidFill>
              <a:latin typeface="微软雅黑" panose="020B0503020204020204" pitchFamily="34" charset="-122"/>
              <a:ea typeface="微软雅黑" panose="020B0503020204020204" pitchFamily="34" charset="-122"/>
            </a:endParaRPr>
          </a:p>
          <a:p>
            <a:pPr lvl="1" eaLnBrk="1" hangingPunct="1">
              <a:lnSpc>
                <a:spcPct val="120000"/>
              </a:lnSpc>
            </a:pPr>
            <a:r>
              <a:rPr lang="zh-CN" altLang="en-US" sz="2000" dirty="0">
                <a:latin typeface="微软雅黑" panose="020B0503020204020204" pitchFamily="34" charset="-122"/>
                <a:ea typeface="微软雅黑" panose="020B0503020204020204" pitchFamily="34" charset="-122"/>
              </a:rPr>
              <a:t>每个主存</a:t>
            </a:r>
            <a:r>
              <a:rPr lang="zh-CN" altLang="en-US" sz="2000" dirty="0" smtClean="0">
                <a:latin typeface="微软雅黑" panose="020B0503020204020204" pitchFamily="34" charset="-122"/>
                <a:ea typeface="微软雅黑" panose="020B0503020204020204" pitchFamily="34" charset="-122"/>
              </a:rPr>
              <a:t>数据</a:t>
            </a:r>
            <a:r>
              <a:rPr lang="zh-CN" altLang="en-US" sz="2000" dirty="0" smtClean="0">
                <a:latin typeface="微软雅黑" panose="020B0503020204020204" pitchFamily="34" charset="-122"/>
                <a:ea typeface="微软雅黑" panose="020B0503020204020204" pitchFamily="34" charset="-122"/>
              </a:rPr>
              <a:t>块</a:t>
            </a:r>
            <a:r>
              <a:rPr lang="zh-CN" altLang="en-US" sz="2000" dirty="0" smtClean="0">
                <a:latin typeface="微软雅黑" panose="020B0503020204020204" pitchFamily="34" charset="-122"/>
                <a:ea typeface="微软雅黑" panose="020B0503020204020204" pitchFamily="34" charset="-122"/>
              </a:rPr>
              <a:t>在组内</a:t>
            </a:r>
            <a:r>
              <a:rPr lang="zh-CN" altLang="en-US" sz="2000" dirty="0" smtClean="0">
                <a:latin typeface="微软雅黑" panose="020B0503020204020204" pitchFamily="34" charset="-122"/>
                <a:ea typeface="微软雅黑" panose="020B0503020204020204" pitchFamily="34" charset="-122"/>
              </a:rPr>
              <a:t>有</a:t>
            </a:r>
            <a:r>
              <a:rPr lang="en-US" altLang="zh-CN" sz="2000" dirty="0">
                <a:latin typeface="微软雅黑" panose="020B0503020204020204" pitchFamily="34" charset="-122"/>
                <a:ea typeface="微软雅黑" panose="020B0503020204020204" pitchFamily="34" charset="-122"/>
              </a:rPr>
              <a:t>N</a:t>
            </a:r>
            <a:r>
              <a:rPr lang="zh-CN" altLang="en-US" sz="2000" dirty="0">
                <a:latin typeface="微软雅黑" panose="020B0503020204020204" pitchFamily="34" charset="-122"/>
                <a:ea typeface="微软雅黑" panose="020B0503020204020204" pitchFamily="34" charset="-122"/>
              </a:rPr>
              <a:t>个</a:t>
            </a:r>
            <a:r>
              <a:rPr lang="en-US" altLang="zh-CN" sz="2000" dirty="0">
                <a:latin typeface="微软雅黑" panose="020B0503020204020204" pitchFamily="34" charset="-122"/>
                <a:ea typeface="微软雅黑" panose="020B0503020204020204" pitchFamily="34" charset="-122"/>
              </a:rPr>
              <a:t>Cache</a:t>
            </a:r>
            <a:r>
              <a:rPr lang="zh-CN" altLang="en-US" sz="2000" dirty="0">
                <a:latin typeface="微软雅黑" panose="020B0503020204020204" pitchFamily="34" charset="-122"/>
                <a:ea typeface="微软雅黑" panose="020B0503020204020204" pitchFamily="34" charset="-122"/>
              </a:rPr>
              <a:t>行可选择，需考虑替换算法。</a:t>
            </a:r>
            <a:endParaRPr lang="en-US" altLang="zh-CN" sz="2000" dirty="0">
              <a:latin typeface="微软雅黑" panose="020B0503020204020204" pitchFamily="34" charset="-122"/>
              <a:ea typeface="微软雅黑" panose="020B0503020204020204" pitchFamily="34" charset="-122"/>
            </a:endParaRPr>
          </a:p>
          <a:p>
            <a:pPr eaLnBrk="1" hangingPunct="1">
              <a:lnSpc>
                <a:spcPct val="120000"/>
              </a:lnSpc>
            </a:pPr>
            <a:r>
              <a:rPr lang="zh-CN" altLang="en-US" sz="2000" dirty="0">
                <a:latin typeface="微软雅黑" panose="020B0503020204020204" pitchFamily="34" charset="-122"/>
                <a:ea typeface="微软雅黑" panose="020B0503020204020204" pitchFamily="34" charset="-122"/>
              </a:rPr>
              <a:t>全相联映射</a:t>
            </a:r>
            <a:r>
              <a:rPr lang="en-US" altLang="zh-CN" sz="2000" dirty="0">
                <a:latin typeface="微软雅黑" panose="020B0503020204020204" pitchFamily="34" charset="-122"/>
                <a:ea typeface="微软雅黑" panose="020B0503020204020204" pitchFamily="34" charset="-122"/>
              </a:rPr>
              <a:t>:</a:t>
            </a:r>
            <a:endParaRPr lang="en-US" altLang="zh-CN" sz="2000" dirty="0">
              <a:solidFill>
                <a:srgbClr val="CC3300"/>
              </a:solidFill>
              <a:latin typeface="微软雅黑" panose="020B0503020204020204" pitchFamily="34" charset="-122"/>
              <a:ea typeface="微软雅黑" panose="020B0503020204020204" pitchFamily="34" charset="-122"/>
            </a:endParaRPr>
          </a:p>
          <a:p>
            <a:pPr lvl="1" eaLnBrk="1" hangingPunct="1">
              <a:lnSpc>
                <a:spcPct val="120000"/>
              </a:lnSpc>
            </a:pPr>
            <a:r>
              <a:rPr lang="zh-CN" altLang="en-US" sz="2000" dirty="0">
                <a:latin typeface="微软雅黑" panose="020B0503020204020204" pitchFamily="34" charset="-122"/>
                <a:ea typeface="微软雅黑" panose="020B0503020204020204" pitchFamily="34" charset="-122"/>
              </a:rPr>
              <a:t>每个主存数据块可存放到</a:t>
            </a:r>
            <a:r>
              <a:rPr lang="en-US" altLang="zh-CN" sz="2000" dirty="0">
                <a:latin typeface="微软雅黑" panose="020B0503020204020204" pitchFamily="34" charset="-122"/>
                <a:ea typeface="微软雅黑" panose="020B0503020204020204" pitchFamily="34" charset="-122"/>
              </a:rPr>
              <a:t>Cache</a:t>
            </a:r>
            <a:r>
              <a:rPr lang="zh-CN" altLang="en-US" sz="2000" dirty="0">
                <a:latin typeface="微软雅黑" panose="020B0503020204020204" pitchFamily="34" charset="-122"/>
                <a:ea typeface="微软雅黑" panose="020B0503020204020204" pitchFamily="34" charset="-122"/>
              </a:rPr>
              <a:t>任意行中，需考虑替换算法。</a:t>
            </a:r>
            <a:endParaRPr lang="en-US" altLang="zh-CN" sz="2000" dirty="0">
              <a:latin typeface="微软雅黑" panose="020B0503020204020204" pitchFamily="34" charset="-122"/>
              <a:ea typeface="微软雅黑" panose="020B0503020204020204" pitchFamily="34" charset="-122"/>
            </a:endParaRPr>
          </a:p>
          <a:p>
            <a:pPr eaLnBrk="1" hangingPunct="1">
              <a:lnSpc>
                <a:spcPct val="120000"/>
              </a:lnSpc>
              <a:buFontTx/>
              <a:buNone/>
            </a:pPr>
            <a:r>
              <a:rPr lang="zh-CN" altLang="en-US" sz="2000" dirty="0">
                <a:solidFill>
                  <a:srgbClr val="CC0000"/>
                </a:solidFill>
                <a:latin typeface="微软雅黑" panose="020B0503020204020204" pitchFamily="34" charset="-122"/>
                <a:ea typeface="微软雅黑" panose="020B0503020204020204" pitchFamily="34" charset="-122"/>
              </a:rPr>
              <a:t>结论：在组相</a:t>
            </a:r>
            <a:r>
              <a:rPr lang="zh-CN" altLang="en-US" sz="2000" dirty="0" smtClean="0">
                <a:solidFill>
                  <a:srgbClr val="CC0000"/>
                </a:solidFill>
                <a:latin typeface="微软雅黑" panose="020B0503020204020204" pitchFamily="34" charset="-122"/>
                <a:ea typeface="微软雅黑" panose="020B0503020204020204" pitchFamily="34" charset="-122"/>
              </a:rPr>
              <a:t>联或全相联映射下，若发生</a:t>
            </a:r>
            <a:r>
              <a:rPr lang="en-US" altLang="zh-CN" sz="2000" dirty="0" smtClean="0">
                <a:solidFill>
                  <a:srgbClr val="CC0000"/>
                </a:solidFill>
                <a:latin typeface="微软雅黑" panose="020B0503020204020204" pitchFamily="34" charset="-122"/>
                <a:ea typeface="微软雅黑" panose="020B0503020204020204" pitchFamily="34" charset="-122"/>
              </a:rPr>
              <a:t>Cache</a:t>
            </a:r>
            <a:r>
              <a:rPr lang="zh-CN" altLang="en-US" sz="2000" dirty="0">
                <a:solidFill>
                  <a:srgbClr val="CC0000"/>
                </a:solidFill>
                <a:latin typeface="微软雅黑" panose="020B0503020204020204" pitchFamily="34" charset="-122"/>
                <a:ea typeface="微软雅黑" panose="020B0503020204020204" pitchFamily="34" charset="-122"/>
              </a:rPr>
              <a:t>未命中，需从主存调入</a:t>
            </a:r>
            <a:r>
              <a:rPr lang="zh-CN" altLang="en-US" sz="2000" dirty="0" smtClean="0">
                <a:solidFill>
                  <a:srgbClr val="CC0000"/>
                </a:solidFill>
                <a:latin typeface="微软雅黑" panose="020B0503020204020204" pitchFamily="34" charset="-122"/>
                <a:ea typeface="微软雅黑" panose="020B0503020204020204" pitchFamily="34" charset="-122"/>
              </a:rPr>
              <a:t>一主存块</a:t>
            </a:r>
            <a:r>
              <a:rPr lang="zh-CN" altLang="en-US" sz="2000" dirty="0">
                <a:solidFill>
                  <a:srgbClr val="CC0000"/>
                </a:solidFill>
                <a:latin typeface="微软雅黑" panose="020B0503020204020204" pitchFamily="34" charset="-122"/>
                <a:ea typeface="微软雅黑" panose="020B0503020204020204" pitchFamily="34" charset="-122"/>
              </a:rPr>
              <a:t>到</a:t>
            </a:r>
            <a:r>
              <a:rPr lang="en-US" altLang="zh-CN" sz="2000" dirty="0">
                <a:solidFill>
                  <a:srgbClr val="CC0000"/>
                </a:solidFill>
                <a:latin typeface="微软雅黑" panose="020B0503020204020204" pitchFamily="34" charset="-122"/>
                <a:ea typeface="微软雅黑" panose="020B0503020204020204" pitchFamily="34" charset="-122"/>
              </a:rPr>
              <a:t>cache</a:t>
            </a:r>
            <a:r>
              <a:rPr lang="zh-CN" altLang="en-US" sz="2000" dirty="0">
                <a:solidFill>
                  <a:srgbClr val="CC0000"/>
                </a:solidFill>
                <a:latin typeface="微软雅黑" panose="020B0503020204020204" pitchFamily="34" charset="-122"/>
                <a:ea typeface="微软雅黑" panose="020B0503020204020204" pitchFamily="34" charset="-122"/>
              </a:rPr>
              <a:t>，可能需要替换。</a:t>
            </a:r>
            <a:endParaRPr lang="en-US" altLang="zh-CN" sz="2000" dirty="0">
              <a:solidFill>
                <a:srgbClr val="CC0000"/>
              </a:solidFill>
              <a:latin typeface="微软雅黑" panose="020B0503020204020204" pitchFamily="34" charset="-122"/>
              <a:ea typeface="微软雅黑" panose="020B0503020204020204" pitchFamily="34" charset="-122"/>
            </a:endParaRPr>
          </a:p>
          <a:p>
            <a:pPr eaLnBrk="1" hangingPunct="1">
              <a:lnSpc>
                <a:spcPct val="120000"/>
              </a:lnSpc>
              <a:buFontTx/>
              <a:buNone/>
            </a:pPr>
            <a:r>
              <a:rPr lang="zh-CN" altLang="en-US" sz="2000" dirty="0">
                <a:latin typeface="微软雅黑" panose="020B0503020204020204" pitchFamily="34" charset="-122"/>
                <a:ea typeface="微软雅黑" panose="020B0503020204020204" pitchFamily="34" charset="-122"/>
              </a:rPr>
              <a:t>调入过程为：</a:t>
            </a:r>
          </a:p>
          <a:p>
            <a:pPr lvl="1" eaLnBrk="1" hangingPunct="1">
              <a:lnSpc>
                <a:spcPct val="120000"/>
              </a:lnSpc>
            </a:pPr>
            <a:r>
              <a:rPr lang="zh-CN" altLang="en-US" sz="2000" dirty="0">
                <a:latin typeface="微软雅黑" panose="020B0503020204020204" pitchFamily="34" charset="-122"/>
                <a:ea typeface="微软雅黑" panose="020B0503020204020204" pitchFamily="34" charset="-122"/>
              </a:rPr>
              <a:t>从主存取出一个新块。</a:t>
            </a:r>
          </a:p>
          <a:p>
            <a:pPr lvl="1" eaLnBrk="1" hangingPunct="1">
              <a:lnSpc>
                <a:spcPct val="120000"/>
              </a:lnSpc>
            </a:pPr>
            <a:r>
              <a:rPr lang="zh-CN" altLang="en-US" sz="2000" dirty="0">
                <a:latin typeface="微软雅黑" panose="020B0503020204020204" pitchFamily="34" charset="-122"/>
                <a:ea typeface="微软雅黑" panose="020B0503020204020204" pitchFamily="34" charset="-122"/>
              </a:rPr>
              <a:t>若有满足映射关系的</a:t>
            </a:r>
            <a:r>
              <a:rPr lang="en-US" altLang="zh-CN" sz="2000" dirty="0">
                <a:latin typeface="微软雅黑" panose="020B0503020204020204" pitchFamily="34" charset="-122"/>
                <a:ea typeface="微软雅黑" panose="020B0503020204020204" pitchFamily="34" charset="-122"/>
              </a:rPr>
              <a:t>Cache</a:t>
            </a:r>
            <a:r>
              <a:rPr lang="zh-CN" altLang="en-US" sz="2000" dirty="0">
                <a:latin typeface="微软雅黑" panose="020B0503020204020204" pitchFamily="34" charset="-122"/>
                <a:ea typeface="微软雅黑" panose="020B0503020204020204" pitchFamily="34" charset="-122"/>
              </a:rPr>
              <a:t>空行，将数据块写入。</a:t>
            </a:r>
          </a:p>
          <a:p>
            <a:pPr lvl="1" eaLnBrk="1" hangingPunct="1">
              <a:lnSpc>
                <a:spcPct val="120000"/>
              </a:lnSpc>
            </a:pPr>
            <a:r>
              <a:rPr lang="zh-CN" altLang="en-US" sz="2000" dirty="0">
                <a:latin typeface="微软雅黑" panose="020B0503020204020204" pitchFamily="34" charset="-122"/>
                <a:ea typeface="微软雅黑" panose="020B0503020204020204" pitchFamily="34" charset="-122"/>
              </a:rPr>
              <a:t>若满足映射关系的</a:t>
            </a:r>
            <a:r>
              <a:rPr lang="en-US" altLang="zh-CN" sz="2000" dirty="0">
                <a:latin typeface="微软雅黑" panose="020B0503020204020204" pitchFamily="34" charset="-122"/>
                <a:ea typeface="微软雅黑" panose="020B0503020204020204" pitchFamily="34" charset="-122"/>
              </a:rPr>
              <a:t>Cache</a:t>
            </a:r>
            <a:r>
              <a:rPr lang="zh-CN" altLang="en-US" sz="2000" dirty="0">
                <a:latin typeface="微软雅黑" panose="020B0503020204020204" pitchFamily="34" charset="-122"/>
                <a:ea typeface="微软雅黑" panose="020B0503020204020204" pitchFamily="34" charset="-122"/>
              </a:rPr>
              <a:t>行都已装有效数据，则必须从</a:t>
            </a:r>
            <a:r>
              <a:rPr lang="en-US" altLang="zh-CN" sz="2000" dirty="0">
                <a:latin typeface="微软雅黑" panose="020B0503020204020204" pitchFamily="34" charset="-122"/>
                <a:ea typeface="微软雅黑" panose="020B0503020204020204" pitchFamily="34" charset="-122"/>
              </a:rPr>
              <a:t>Cache</a:t>
            </a:r>
            <a:r>
              <a:rPr lang="zh-CN" altLang="en-US" sz="2000" dirty="0">
                <a:latin typeface="微软雅黑" panose="020B0503020204020204" pitchFamily="34" charset="-122"/>
                <a:ea typeface="微软雅黑" panose="020B0503020204020204" pitchFamily="34" charset="-122"/>
              </a:rPr>
              <a:t>行中替换出一个主存块。</a:t>
            </a:r>
            <a:endParaRPr lang="en-US" altLang="zh-CN" sz="2000" dirty="0">
              <a:latin typeface="微软雅黑" panose="020B0503020204020204" pitchFamily="34" charset="-122"/>
              <a:ea typeface="微软雅黑" panose="020B0503020204020204" pitchFamily="34" charset="-122"/>
            </a:endParaRPr>
          </a:p>
        </p:txBody>
      </p:sp>
      <p:sp>
        <p:nvSpPr>
          <p:cNvPr id="70660" name="灯片编号占位符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2A4E485A-0606-4E2B-AA8D-AFF055FCEA46}" type="slidenum">
              <a:rPr lang="zh-CN" altLang="en-US" sz="1200" smtClean="0">
                <a:solidFill>
                  <a:srgbClr val="898989"/>
                </a:solidFill>
              </a:rPr>
              <a:pPr/>
              <a:t>53</a:t>
            </a:fld>
            <a:endParaRPr lang="zh-CN" altLang="en-US" sz="1200">
              <a:solidFill>
                <a:srgbClr val="898989"/>
              </a:solidFill>
            </a:endParaRPr>
          </a:p>
        </p:txBody>
      </p:sp>
      <p:sp>
        <p:nvSpPr>
          <p:cNvPr id="3" name="文本框 2"/>
          <p:cNvSpPr txBox="1"/>
          <p:nvPr/>
        </p:nvSpPr>
        <p:spPr>
          <a:xfrm>
            <a:off x="236538" y="613081"/>
            <a:ext cx="5684868" cy="461665"/>
          </a:xfrm>
          <a:prstGeom prst="rect">
            <a:avLst/>
          </a:prstGeom>
          <a:noFill/>
        </p:spPr>
        <p:txBody>
          <a:bodyPr wrap="square" rtlCol="0">
            <a:spAutoFit/>
          </a:bodyPr>
          <a:lstStyle/>
          <a:p>
            <a:r>
              <a:rPr lang="zh-CN" altLang="en-US" sz="2300" b="1" dirty="0">
                <a:solidFill>
                  <a:srgbClr val="FF0000"/>
                </a:solidFill>
                <a:latin typeface="+mj-ea"/>
                <a:ea typeface="+mj-ea"/>
              </a:rPr>
              <a:t>对于三种映射</a:t>
            </a:r>
            <a:r>
              <a:rPr lang="zh-CN" altLang="en-US" sz="2300" b="1" dirty="0" smtClean="0">
                <a:solidFill>
                  <a:srgbClr val="FF0000"/>
                </a:solidFill>
                <a:latin typeface="+mj-ea"/>
                <a:ea typeface="+mj-ea"/>
              </a:rPr>
              <a:t>方式</a:t>
            </a:r>
            <a:r>
              <a:rPr lang="zh-CN" altLang="en-US" sz="2300" b="1" dirty="0" smtClean="0">
                <a:solidFill>
                  <a:srgbClr val="FF0000"/>
                </a:solidFill>
                <a:latin typeface="+mj-ea"/>
                <a:ea typeface="+mj-ea"/>
              </a:rPr>
              <a:t>都需要替换算法吗？</a:t>
            </a:r>
            <a:endParaRPr lang="zh-CN" altLang="en-US" sz="2300" b="1" dirty="0">
              <a:solidFill>
                <a:srgbClr val="FF0000"/>
              </a:solidFill>
              <a:latin typeface="+mj-ea"/>
              <a:ea typeface="+mj-ea"/>
            </a:endParaRPr>
          </a:p>
        </p:txBody>
      </p:sp>
      <p:sp>
        <p:nvSpPr>
          <p:cNvPr id="4" name="左大括号 3"/>
          <p:cNvSpPr/>
          <p:nvPr/>
        </p:nvSpPr>
        <p:spPr bwMode="auto">
          <a:xfrm>
            <a:off x="136526" y="1132802"/>
            <a:ext cx="360546" cy="1855433"/>
          </a:xfrm>
          <a:prstGeom prst="leftBrace">
            <a:avLst/>
          </a:prstGeom>
          <a:noFill/>
          <a:ln w="50800" cap="flat" cmpd="sng" algn="ctr">
            <a:solidFill>
              <a:srgbClr val="FE9AAB"/>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600" b="0" i="0" u="none" strike="noStrike" cap="none" normalizeH="0" baseline="0">
              <a:ln>
                <a:noFill/>
              </a:ln>
              <a:solidFill>
                <a:schemeClr val="tx1"/>
              </a:solidFill>
              <a:effectLst/>
              <a:latin typeface="Arial" panose="020B0604020202020204" pitchFamily="34" charset="0"/>
            </a:endParaRPr>
          </a:p>
        </p:txBody>
      </p:sp>
      <p:sp>
        <p:nvSpPr>
          <p:cNvPr id="2" name="椭圆形标注 1"/>
          <p:cNvSpPr/>
          <p:nvPr/>
        </p:nvSpPr>
        <p:spPr bwMode="auto">
          <a:xfrm>
            <a:off x="4418427" y="4529960"/>
            <a:ext cx="1502979" cy="693682"/>
          </a:xfrm>
          <a:prstGeom prst="wedgeEllipseCallout">
            <a:avLst>
              <a:gd name="adj1" fmla="val -36337"/>
              <a:gd name="adj2" fmla="val 106606"/>
            </a:avLst>
          </a:prstGeom>
          <a:noFill/>
          <a:ln w="50800" cap="flat" cmpd="sng" algn="ctr">
            <a:solidFill>
              <a:srgbClr val="FE9AAB"/>
            </a:solidFill>
            <a:prstDash val="solid"/>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dirty="0">
                <a:ln>
                  <a:noFill/>
                </a:ln>
                <a:solidFill>
                  <a:schemeClr val="tx1"/>
                </a:solidFill>
                <a:effectLst/>
                <a:latin typeface="Arial" panose="020B0604020202020204" pitchFamily="34" charset="0"/>
              </a:rPr>
              <a:t>怎么判断是空行？</a:t>
            </a:r>
          </a:p>
        </p:txBody>
      </p:sp>
      <p:sp>
        <p:nvSpPr>
          <p:cNvPr id="5" name="圆角矩形 4"/>
          <p:cNvSpPr/>
          <p:nvPr/>
        </p:nvSpPr>
        <p:spPr bwMode="auto">
          <a:xfrm>
            <a:off x="5968847" y="4876801"/>
            <a:ext cx="641131" cy="430924"/>
          </a:xfrm>
          <a:prstGeom prst="roundRect">
            <a:avLst/>
          </a:prstGeom>
          <a:noFill/>
          <a:ln w="50800" cap="flat" cmpd="sng" algn="ctr">
            <a:solidFill>
              <a:srgbClr val="FE9AAB"/>
            </a:solidFill>
            <a:prstDash val="solid"/>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dirty="0">
                <a:ln>
                  <a:noFill/>
                </a:ln>
                <a:solidFill>
                  <a:schemeClr val="tx1"/>
                </a:solidFill>
                <a:effectLst/>
                <a:latin typeface="Arial" panose="020B0604020202020204" pitchFamily="34" charset="0"/>
              </a:rPr>
              <a:t>V=0</a:t>
            </a:r>
            <a:endParaRPr kumimoji="0" lang="zh-CN" altLang="en-US" sz="1600" b="1"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par>
                          <p:cTn id="13" fill="hold">
                            <p:stCondLst>
                              <p:cond delay="500"/>
                            </p:stCondLst>
                            <p:childTnLst>
                              <p:par>
                                <p:cTn id="14" presetID="22" presetClass="entr" presetSubtype="4" fill="hold" nodeType="afterEffect">
                                  <p:stCondLst>
                                    <p:cond delay="0"/>
                                  </p:stCondLst>
                                  <p:childTnLst>
                                    <p:set>
                                      <p:cBhvr>
                                        <p:cTn id="15" dur="1" fill="hold">
                                          <p:stCondLst>
                                            <p:cond delay="0"/>
                                          </p:stCondLst>
                                        </p:cTn>
                                        <p:tgtEl>
                                          <p:spTgt spid="450563">
                                            <p:txEl>
                                              <p:pRg st="0" end="0"/>
                                            </p:txEl>
                                          </p:spTgt>
                                        </p:tgtEl>
                                        <p:attrNameLst>
                                          <p:attrName>style.visibility</p:attrName>
                                        </p:attrNameLst>
                                      </p:cBhvr>
                                      <p:to>
                                        <p:strVal val="visible"/>
                                      </p:to>
                                    </p:set>
                                    <p:animEffect transition="in" filter="wipe(down)">
                                      <p:cBhvr>
                                        <p:cTn id="16" dur="500"/>
                                        <p:tgtEl>
                                          <p:spTgt spid="450563">
                                            <p:txEl>
                                              <p:pRg st="0" end="0"/>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450563">
                                            <p:txEl>
                                              <p:pRg st="2" end="2"/>
                                            </p:txEl>
                                          </p:spTgt>
                                        </p:tgtEl>
                                        <p:attrNameLst>
                                          <p:attrName>style.visibility</p:attrName>
                                        </p:attrNameLst>
                                      </p:cBhvr>
                                      <p:to>
                                        <p:strVal val="visible"/>
                                      </p:to>
                                    </p:set>
                                    <p:animEffect transition="in" filter="wipe(down)">
                                      <p:cBhvr>
                                        <p:cTn id="19" dur="500"/>
                                        <p:tgtEl>
                                          <p:spTgt spid="450563">
                                            <p:txEl>
                                              <p:pRg st="2" end="2"/>
                                            </p:txEl>
                                          </p:spTgt>
                                        </p:tgtEl>
                                      </p:cBhvr>
                                    </p:animEffect>
                                  </p:childTnLst>
                                </p:cTn>
                              </p:par>
                              <p:par>
                                <p:cTn id="20" presetID="22" presetClass="entr" presetSubtype="4" fill="hold" nodeType="withEffect">
                                  <p:stCondLst>
                                    <p:cond delay="0"/>
                                  </p:stCondLst>
                                  <p:childTnLst>
                                    <p:set>
                                      <p:cBhvr>
                                        <p:cTn id="21" dur="1" fill="hold">
                                          <p:stCondLst>
                                            <p:cond delay="0"/>
                                          </p:stCondLst>
                                        </p:cTn>
                                        <p:tgtEl>
                                          <p:spTgt spid="450563">
                                            <p:txEl>
                                              <p:pRg st="4" end="4"/>
                                            </p:txEl>
                                          </p:spTgt>
                                        </p:tgtEl>
                                        <p:attrNameLst>
                                          <p:attrName>style.visibility</p:attrName>
                                        </p:attrNameLst>
                                      </p:cBhvr>
                                      <p:to>
                                        <p:strVal val="visible"/>
                                      </p:to>
                                    </p:set>
                                    <p:animEffect transition="in" filter="wipe(down)">
                                      <p:cBhvr>
                                        <p:cTn id="22" dur="500"/>
                                        <p:tgtEl>
                                          <p:spTgt spid="45056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50563">
                                            <p:txEl>
                                              <p:pRg st="1" end="1"/>
                                            </p:txEl>
                                          </p:spTgt>
                                        </p:tgtEl>
                                        <p:attrNameLst>
                                          <p:attrName>style.visibility</p:attrName>
                                        </p:attrNameLst>
                                      </p:cBhvr>
                                      <p:to>
                                        <p:strVal val="visible"/>
                                      </p:to>
                                    </p:set>
                                    <p:animEffect transition="in" filter="blinds(horizontal)">
                                      <p:cBhvr>
                                        <p:cTn id="27" dur="500"/>
                                        <p:tgtEl>
                                          <p:spTgt spid="450563">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50563">
                                            <p:txEl>
                                              <p:pRg st="3" end="3"/>
                                            </p:txEl>
                                          </p:spTgt>
                                        </p:tgtEl>
                                        <p:attrNameLst>
                                          <p:attrName>style.visibility</p:attrName>
                                        </p:attrNameLst>
                                      </p:cBhvr>
                                      <p:to>
                                        <p:strVal val="visible"/>
                                      </p:to>
                                    </p:set>
                                    <p:animEffect transition="in" filter="blinds(horizontal)">
                                      <p:cBhvr>
                                        <p:cTn id="32" dur="500"/>
                                        <p:tgtEl>
                                          <p:spTgt spid="450563">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50563">
                                            <p:txEl>
                                              <p:pRg st="5" end="5"/>
                                            </p:txEl>
                                          </p:spTgt>
                                        </p:tgtEl>
                                        <p:attrNameLst>
                                          <p:attrName>style.visibility</p:attrName>
                                        </p:attrNameLst>
                                      </p:cBhvr>
                                      <p:to>
                                        <p:strVal val="visible"/>
                                      </p:to>
                                    </p:set>
                                    <p:animEffect transition="in" filter="blinds(horizontal)">
                                      <p:cBhvr>
                                        <p:cTn id="37" dur="500"/>
                                        <p:tgtEl>
                                          <p:spTgt spid="45056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450563">
                                            <p:txEl>
                                              <p:pRg st="6" end="6"/>
                                            </p:txEl>
                                          </p:spTgt>
                                        </p:tgtEl>
                                        <p:attrNameLst>
                                          <p:attrName>style.visibility</p:attrName>
                                        </p:attrNameLst>
                                      </p:cBhvr>
                                      <p:to>
                                        <p:strVal val="visible"/>
                                      </p:to>
                                    </p:set>
                                    <p:animEffect transition="in" filter="blinds(horizontal)">
                                      <p:cBhvr>
                                        <p:cTn id="42" dur="500"/>
                                        <p:tgtEl>
                                          <p:spTgt spid="45056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450563">
                                            <p:txEl>
                                              <p:pRg st="7" end="7"/>
                                            </p:txEl>
                                          </p:spTgt>
                                        </p:tgtEl>
                                        <p:attrNameLst>
                                          <p:attrName>style.visibility</p:attrName>
                                        </p:attrNameLst>
                                      </p:cBhvr>
                                      <p:to>
                                        <p:strVal val="visible"/>
                                      </p:to>
                                    </p:set>
                                    <p:animEffect transition="in" filter="blinds(horizontal)">
                                      <p:cBhvr>
                                        <p:cTn id="47" dur="500"/>
                                        <p:tgtEl>
                                          <p:spTgt spid="450563">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450563">
                                            <p:txEl>
                                              <p:pRg st="8" end="8"/>
                                            </p:txEl>
                                          </p:spTgt>
                                        </p:tgtEl>
                                        <p:attrNameLst>
                                          <p:attrName>style.visibility</p:attrName>
                                        </p:attrNameLst>
                                      </p:cBhvr>
                                      <p:to>
                                        <p:strVal val="visible"/>
                                      </p:to>
                                    </p:set>
                                    <p:animEffect transition="in" filter="wipe(down)">
                                      <p:cBhvr>
                                        <p:cTn id="52" dur="500"/>
                                        <p:tgtEl>
                                          <p:spTgt spid="450563">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nodeType="clickEffect">
                                  <p:stCondLst>
                                    <p:cond delay="0"/>
                                  </p:stCondLst>
                                  <p:childTnLst>
                                    <p:set>
                                      <p:cBhvr>
                                        <p:cTn id="56" dur="1" fill="hold">
                                          <p:stCondLst>
                                            <p:cond delay="0"/>
                                          </p:stCondLst>
                                        </p:cTn>
                                        <p:tgtEl>
                                          <p:spTgt spid="450563">
                                            <p:txEl>
                                              <p:pRg st="9" end="9"/>
                                            </p:txEl>
                                          </p:spTgt>
                                        </p:tgtEl>
                                        <p:attrNameLst>
                                          <p:attrName>style.visibility</p:attrName>
                                        </p:attrNameLst>
                                      </p:cBhvr>
                                      <p:to>
                                        <p:strVal val="visible"/>
                                      </p:to>
                                    </p:set>
                                    <p:animEffect transition="in" filter="wipe(down)">
                                      <p:cBhvr>
                                        <p:cTn id="57" dur="500"/>
                                        <p:tgtEl>
                                          <p:spTgt spid="450563">
                                            <p:txEl>
                                              <p:pRg st="9" end="9"/>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2"/>
                                        </p:tgtEl>
                                        <p:attrNameLst>
                                          <p:attrName>style.visibility</p:attrName>
                                        </p:attrNameLst>
                                      </p:cBhvr>
                                      <p:to>
                                        <p:strVal val="visible"/>
                                      </p:to>
                                    </p:set>
                                    <p:animEffect transition="in" filter="wipe(down)">
                                      <p:cBhvr>
                                        <p:cTn id="62" dur="500"/>
                                        <p:tgtEl>
                                          <p:spTgt spid="2"/>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5"/>
                                        </p:tgtEl>
                                        <p:attrNameLst>
                                          <p:attrName>style.visibility</p:attrName>
                                        </p:attrNameLst>
                                      </p:cBhvr>
                                      <p:to>
                                        <p:strVal val="visible"/>
                                      </p:to>
                                    </p:set>
                                    <p:animEffect transition="in" filter="wipe(down)">
                                      <p:cBhvr>
                                        <p:cTn id="67" dur="500"/>
                                        <p:tgtEl>
                                          <p:spTgt spid="5"/>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nodeType="clickEffect">
                                  <p:stCondLst>
                                    <p:cond delay="0"/>
                                  </p:stCondLst>
                                  <p:childTnLst>
                                    <p:set>
                                      <p:cBhvr>
                                        <p:cTn id="71" dur="1" fill="hold">
                                          <p:stCondLst>
                                            <p:cond delay="0"/>
                                          </p:stCondLst>
                                        </p:cTn>
                                        <p:tgtEl>
                                          <p:spTgt spid="450563">
                                            <p:txEl>
                                              <p:pRg st="10" end="10"/>
                                            </p:txEl>
                                          </p:spTgt>
                                        </p:tgtEl>
                                        <p:attrNameLst>
                                          <p:attrName>style.visibility</p:attrName>
                                        </p:attrNameLst>
                                      </p:cBhvr>
                                      <p:to>
                                        <p:strVal val="visible"/>
                                      </p:to>
                                    </p:set>
                                    <p:animEffect transition="in" filter="wipe(down)">
                                      <p:cBhvr>
                                        <p:cTn id="72" dur="500"/>
                                        <p:tgtEl>
                                          <p:spTgt spid="45056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2" grpId="0" animBg="1"/>
      <p:bldP spid="5"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3"/>
          <p:cNvSpPr>
            <a:spLocks noGrp="1" noChangeArrowheads="1"/>
          </p:cNvSpPr>
          <p:nvPr>
            <p:ph type="body" idx="4294967295"/>
          </p:nvPr>
        </p:nvSpPr>
        <p:spPr>
          <a:xfrm>
            <a:off x="236538" y="1027151"/>
            <a:ext cx="8620125" cy="3147913"/>
          </a:xfrm>
        </p:spPr>
        <p:txBody>
          <a:bodyPr lIns="91440" tIns="45720" rIns="91440" bIns="45720"/>
          <a:lstStyle/>
          <a:p>
            <a:pPr algn="just" eaLnBrk="1" hangingPunct="1">
              <a:lnSpc>
                <a:spcPct val="110000"/>
              </a:lnSpc>
            </a:pPr>
            <a:r>
              <a:rPr lang="zh-CN" altLang="en-US" sz="2400" dirty="0">
                <a:latin typeface="微软雅黑" panose="020B0503020204020204" pitchFamily="34" charset="-122"/>
                <a:ea typeface="微软雅黑" panose="020B0503020204020204" pitchFamily="34" charset="-122"/>
                <a:cs typeface="Arial" panose="020B0604020202020204" pitchFamily="34" charset="0"/>
              </a:rPr>
              <a:t>常用替换算法有：</a:t>
            </a:r>
          </a:p>
          <a:p>
            <a:pPr lvl="1" algn="just" eaLnBrk="1" hangingPunct="1">
              <a:lnSpc>
                <a:spcPct val="110000"/>
              </a:lnSpc>
            </a:pPr>
            <a:r>
              <a:rPr lang="zh-CN" altLang="en-US" sz="2400" dirty="0">
                <a:latin typeface="微软雅黑" panose="020B0503020204020204" pitchFamily="34" charset="-122"/>
                <a:ea typeface="微软雅黑" panose="020B0503020204020204" pitchFamily="34" charset="-122"/>
                <a:cs typeface="Arial" panose="020B0604020202020204" pitchFamily="34" charset="0"/>
              </a:rPr>
              <a:t>先进先出</a:t>
            </a:r>
            <a:r>
              <a:rPr lang="en-US" altLang="zh-CN" sz="2400" dirty="0">
                <a:latin typeface="微软雅黑" panose="020B0503020204020204" pitchFamily="34" charset="-122"/>
                <a:ea typeface="微软雅黑" panose="020B0503020204020204" pitchFamily="34" charset="-122"/>
                <a:cs typeface="Arial" panose="020B0604020202020204" pitchFamily="34" charset="0"/>
              </a:rPr>
              <a:t>FIFO</a:t>
            </a:r>
            <a:r>
              <a:rPr lang="zh-CN" altLang="en-US" sz="2400" dirty="0">
                <a:latin typeface="微软雅黑" panose="020B0503020204020204" pitchFamily="34" charset="-122"/>
                <a:ea typeface="微软雅黑" panose="020B0503020204020204" pitchFamily="34" charset="-122"/>
                <a:cs typeface="Arial" panose="020B0604020202020204" pitchFamily="34" charset="0"/>
              </a:rPr>
              <a:t> （</a:t>
            </a:r>
            <a:r>
              <a:rPr lang="en-US" altLang="zh-CN" sz="2400" dirty="0">
                <a:latin typeface="微软雅黑" panose="020B0503020204020204" pitchFamily="34" charset="-122"/>
                <a:ea typeface="微软雅黑" panose="020B0503020204020204" pitchFamily="34" charset="-122"/>
                <a:cs typeface="Arial" panose="020B0604020202020204" pitchFamily="34" charset="0"/>
              </a:rPr>
              <a:t>first-in-first-out）</a:t>
            </a:r>
          </a:p>
          <a:p>
            <a:pPr lvl="1" algn="just" eaLnBrk="1" hangingPunct="1">
              <a:lnSpc>
                <a:spcPct val="110000"/>
              </a:lnSpc>
            </a:pPr>
            <a:r>
              <a:rPr lang="zh-CN" altLang="en-US" sz="2400" dirty="0">
                <a:latin typeface="微软雅黑" panose="020B0503020204020204" pitchFamily="34" charset="-122"/>
                <a:ea typeface="微软雅黑" panose="020B0503020204020204" pitchFamily="34" charset="-122"/>
                <a:cs typeface="Arial" panose="020B0604020202020204" pitchFamily="34" charset="0"/>
              </a:rPr>
              <a:t>最近最少用</a:t>
            </a:r>
            <a:r>
              <a:rPr lang="en-US" altLang="zh-CN" sz="2400" dirty="0">
                <a:latin typeface="微软雅黑" panose="020B0503020204020204" pitchFamily="34" charset="-122"/>
                <a:ea typeface="微软雅黑" panose="020B0503020204020204" pitchFamily="34" charset="-122"/>
                <a:cs typeface="Arial" panose="020B0604020202020204" pitchFamily="34" charset="0"/>
              </a:rPr>
              <a:t>LRU</a:t>
            </a:r>
            <a:r>
              <a:rPr lang="zh-CN" altLang="en-US" sz="2400" dirty="0">
                <a:latin typeface="微软雅黑" panose="020B0503020204020204" pitchFamily="34" charset="-122"/>
                <a:ea typeface="微软雅黑" panose="020B0503020204020204" pitchFamily="34" charset="-122"/>
                <a:cs typeface="Arial" panose="020B0604020202020204" pitchFamily="34" charset="0"/>
              </a:rPr>
              <a:t> （</a:t>
            </a:r>
            <a:r>
              <a:rPr lang="en-US" altLang="zh-CN" sz="2400" dirty="0">
                <a:latin typeface="微软雅黑" panose="020B0503020204020204" pitchFamily="34" charset="-122"/>
                <a:ea typeface="微软雅黑" panose="020B0503020204020204" pitchFamily="34" charset="-122"/>
                <a:cs typeface="Arial" panose="020B0604020202020204" pitchFamily="34" charset="0"/>
              </a:rPr>
              <a:t> least-recently used）</a:t>
            </a:r>
          </a:p>
          <a:p>
            <a:pPr lvl="1" algn="just" eaLnBrk="1" hangingPunct="1">
              <a:lnSpc>
                <a:spcPct val="110000"/>
              </a:lnSpc>
            </a:pPr>
            <a:r>
              <a:rPr lang="zh-CN" altLang="en-US" sz="2400" dirty="0">
                <a:latin typeface="微软雅黑" panose="020B0503020204020204" pitchFamily="34" charset="-122"/>
                <a:ea typeface="微软雅黑" panose="020B0503020204020204" pitchFamily="34" charset="-122"/>
                <a:cs typeface="Arial" panose="020B0604020202020204" pitchFamily="34" charset="0"/>
              </a:rPr>
              <a:t>最不经常用</a:t>
            </a:r>
            <a:r>
              <a:rPr lang="en-US" altLang="zh-CN" sz="2400" dirty="0">
                <a:latin typeface="微软雅黑" panose="020B0503020204020204" pitchFamily="34" charset="-122"/>
                <a:ea typeface="微软雅黑" panose="020B0503020204020204" pitchFamily="34" charset="-122"/>
                <a:cs typeface="Arial" panose="020B0604020202020204" pitchFamily="34" charset="0"/>
              </a:rPr>
              <a:t>LFU</a:t>
            </a:r>
            <a:r>
              <a:rPr lang="zh-CN" altLang="en-US" sz="2400" dirty="0">
                <a:latin typeface="微软雅黑" panose="020B0503020204020204" pitchFamily="34" charset="-122"/>
                <a:ea typeface="微软雅黑" panose="020B0503020204020204" pitchFamily="34" charset="-122"/>
                <a:cs typeface="Arial" panose="020B0604020202020204" pitchFamily="34" charset="0"/>
              </a:rPr>
              <a:t> （</a:t>
            </a:r>
            <a:r>
              <a:rPr lang="en-US" altLang="zh-CN" sz="2400" dirty="0">
                <a:latin typeface="微软雅黑" panose="020B0503020204020204" pitchFamily="34" charset="-122"/>
                <a:ea typeface="微软雅黑" panose="020B0503020204020204" pitchFamily="34" charset="-122"/>
                <a:cs typeface="Arial" panose="020B0604020202020204" pitchFamily="34" charset="0"/>
              </a:rPr>
              <a:t> least-frequently used）</a:t>
            </a:r>
          </a:p>
          <a:p>
            <a:pPr lvl="1" algn="just" eaLnBrk="1" hangingPunct="1">
              <a:lnSpc>
                <a:spcPct val="110000"/>
              </a:lnSpc>
            </a:pPr>
            <a:r>
              <a:rPr lang="zh-CN" altLang="en-US" sz="2400" dirty="0">
                <a:latin typeface="微软雅黑" panose="020B0503020204020204" pitchFamily="34" charset="-122"/>
                <a:ea typeface="微软雅黑" panose="020B0503020204020204" pitchFamily="34" charset="-122"/>
                <a:cs typeface="Arial" panose="020B0604020202020204" pitchFamily="34" charset="0"/>
              </a:rPr>
              <a:t>随机替换算法（</a:t>
            </a:r>
            <a:r>
              <a:rPr lang="en-US" altLang="zh-CN" sz="2400" dirty="0">
                <a:latin typeface="微软雅黑" panose="020B0503020204020204" pitchFamily="34" charset="-122"/>
                <a:ea typeface="微软雅黑" panose="020B0503020204020204" pitchFamily="34" charset="-122"/>
                <a:cs typeface="Arial" panose="020B0604020202020204" pitchFamily="34" charset="0"/>
              </a:rPr>
              <a:t>Random）</a:t>
            </a:r>
          </a:p>
          <a:p>
            <a:pPr lvl="1" algn="just" eaLnBrk="1" hangingPunct="1">
              <a:lnSpc>
                <a:spcPct val="110000"/>
              </a:lnSpc>
              <a:buFontTx/>
              <a:buNone/>
            </a:pPr>
            <a:endParaRPr lang="en-US" altLang="zh-CN" sz="2400" dirty="0">
              <a:latin typeface="微软雅黑" panose="020B0503020204020204" pitchFamily="34" charset="-122"/>
              <a:ea typeface="微软雅黑" panose="020B0503020204020204" pitchFamily="34" charset="-122"/>
            </a:endParaRPr>
          </a:p>
        </p:txBody>
      </p:sp>
      <p:sp>
        <p:nvSpPr>
          <p:cNvPr id="63494" name="灯片编号占位符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469E0FAD-9B80-41B5-B219-B0A04F349749}" type="slidenum">
              <a:rPr lang="zh-CN" altLang="en-US" sz="1200" smtClean="0">
                <a:solidFill>
                  <a:srgbClr val="898989"/>
                </a:solidFill>
              </a:rPr>
              <a:pPr/>
              <a:t>54</a:t>
            </a:fld>
            <a:endParaRPr lang="zh-CN" altLang="en-US" sz="1200">
              <a:solidFill>
                <a:srgbClr val="898989"/>
              </a:solidFill>
            </a:endParaRPr>
          </a:p>
        </p:txBody>
      </p:sp>
      <p:sp>
        <p:nvSpPr>
          <p:cNvPr id="6" name="Rectangle 2"/>
          <p:cNvSpPr txBox="1">
            <a:spLocks noChangeArrowheads="1"/>
          </p:cNvSpPr>
          <p:nvPr/>
        </p:nvSpPr>
        <p:spPr bwMode="auto">
          <a:xfrm>
            <a:off x="236538" y="48595"/>
            <a:ext cx="8807450" cy="574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algn="ctr" rtl="0" eaLnBrk="0" fontAlgn="base" hangingPunct="0">
              <a:lnSpc>
                <a:spcPct val="87000"/>
              </a:lnSpc>
              <a:spcBef>
                <a:spcPct val="0"/>
              </a:spcBef>
              <a:spcAft>
                <a:spcPct val="0"/>
              </a:spcAft>
              <a:defRPr sz="3600" b="1" kern="1200">
                <a:solidFill>
                  <a:srgbClr val="CC3300"/>
                </a:solidFill>
                <a:latin typeface="+mj-lt"/>
                <a:ea typeface="+mj-ea"/>
                <a:cs typeface="+mj-cs"/>
              </a:defRPr>
            </a:lvl1pPr>
            <a:lvl2pPr algn="ctr" rtl="0" eaLnBrk="0" fontAlgn="base" hangingPunct="0">
              <a:lnSpc>
                <a:spcPct val="87000"/>
              </a:lnSpc>
              <a:spcBef>
                <a:spcPct val="0"/>
              </a:spcBef>
              <a:spcAft>
                <a:spcPct val="0"/>
              </a:spcAft>
              <a:defRPr sz="3600" b="1">
                <a:solidFill>
                  <a:srgbClr val="CC3300"/>
                </a:solidFill>
                <a:latin typeface="Arial" panose="020B0604020202020204" pitchFamily="34" charset="0"/>
                <a:ea typeface="黑体" panose="02010609060101010101" pitchFamily="49" charset="-122"/>
              </a:defRPr>
            </a:lvl2pPr>
            <a:lvl3pPr algn="ctr" rtl="0" eaLnBrk="0" fontAlgn="base" hangingPunct="0">
              <a:lnSpc>
                <a:spcPct val="87000"/>
              </a:lnSpc>
              <a:spcBef>
                <a:spcPct val="0"/>
              </a:spcBef>
              <a:spcAft>
                <a:spcPct val="0"/>
              </a:spcAft>
              <a:defRPr sz="3600" b="1">
                <a:solidFill>
                  <a:srgbClr val="CC3300"/>
                </a:solidFill>
                <a:latin typeface="Arial" panose="020B0604020202020204" pitchFamily="34" charset="0"/>
                <a:ea typeface="黑体" panose="02010609060101010101" pitchFamily="49" charset="-122"/>
              </a:defRPr>
            </a:lvl3pPr>
            <a:lvl4pPr algn="ctr" rtl="0" eaLnBrk="0" fontAlgn="base" hangingPunct="0">
              <a:lnSpc>
                <a:spcPct val="87000"/>
              </a:lnSpc>
              <a:spcBef>
                <a:spcPct val="0"/>
              </a:spcBef>
              <a:spcAft>
                <a:spcPct val="0"/>
              </a:spcAft>
              <a:defRPr sz="3600" b="1">
                <a:solidFill>
                  <a:srgbClr val="CC3300"/>
                </a:solidFill>
                <a:latin typeface="Arial" panose="020B0604020202020204" pitchFamily="34" charset="0"/>
                <a:ea typeface="黑体" panose="02010609060101010101" pitchFamily="49" charset="-122"/>
              </a:defRPr>
            </a:lvl4pPr>
            <a:lvl5pPr algn="ctr" rtl="0" eaLnBrk="0" fontAlgn="base" hangingPunct="0">
              <a:lnSpc>
                <a:spcPct val="87000"/>
              </a:lnSpc>
              <a:spcBef>
                <a:spcPct val="0"/>
              </a:spcBef>
              <a:spcAft>
                <a:spcPct val="0"/>
              </a:spcAft>
              <a:defRPr sz="3600" b="1">
                <a:solidFill>
                  <a:srgbClr val="CC3300"/>
                </a:solidFill>
                <a:latin typeface="Arial" panose="020B0604020202020204" pitchFamily="34" charset="0"/>
                <a:ea typeface="黑体" panose="02010609060101010101" pitchFamily="49" charset="-122"/>
              </a:defRPr>
            </a:lvl5pPr>
            <a:lvl6pPr marL="457200" algn="ctr" rtl="0" eaLnBrk="0" fontAlgn="base" hangingPunct="0">
              <a:lnSpc>
                <a:spcPct val="87000"/>
              </a:lnSpc>
              <a:spcBef>
                <a:spcPct val="0"/>
              </a:spcBef>
              <a:spcAft>
                <a:spcPct val="0"/>
              </a:spcAft>
              <a:defRPr sz="3600" b="1">
                <a:solidFill>
                  <a:srgbClr val="CC3300"/>
                </a:solidFill>
                <a:latin typeface="Arial" panose="020B0604020202020204" pitchFamily="34" charset="0"/>
                <a:ea typeface="黑体" panose="02010609060101010101" pitchFamily="49" charset="-122"/>
              </a:defRPr>
            </a:lvl6pPr>
            <a:lvl7pPr marL="914400" algn="ctr" rtl="0" eaLnBrk="0" fontAlgn="base" hangingPunct="0">
              <a:lnSpc>
                <a:spcPct val="87000"/>
              </a:lnSpc>
              <a:spcBef>
                <a:spcPct val="0"/>
              </a:spcBef>
              <a:spcAft>
                <a:spcPct val="0"/>
              </a:spcAft>
              <a:defRPr sz="3600" b="1">
                <a:solidFill>
                  <a:srgbClr val="CC3300"/>
                </a:solidFill>
                <a:latin typeface="Arial" panose="020B0604020202020204" pitchFamily="34" charset="0"/>
                <a:ea typeface="黑体" panose="02010609060101010101" pitchFamily="49" charset="-122"/>
              </a:defRPr>
            </a:lvl7pPr>
            <a:lvl8pPr marL="1371600" algn="ctr" rtl="0" eaLnBrk="0" fontAlgn="base" hangingPunct="0">
              <a:lnSpc>
                <a:spcPct val="87000"/>
              </a:lnSpc>
              <a:spcBef>
                <a:spcPct val="0"/>
              </a:spcBef>
              <a:spcAft>
                <a:spcPct val="0"/>
              </a:spcAft>
              <a:defRPr sz="3600" b="1">
                <a:solidFill>
                  <a:srgbClr val="CC3300"/>
                </a:solidFill>
                <a:latin typeface="Arial" panose="020B0604020202020204" pitchFamily="34" charset="0"/>
                <a:ea typeface="黑体" panose="02010609060101010101" pitchFamily="49" charset="-122"/>
              </a:defRPr>
            </a:lvl8pPr>
            <a:lvl9pPr marL="1828800" algn="ctr" rtl="0" eaLnBrk="0" fontAlgn="base" hangingPunct="0">
              <a:lnSpc>
                <a:spcPct val="87000"/>
              </a:lnSpc>
              <a:spcBef>
                <a:spcPct val="0"/>
              </a:spcBef>
              <a:spcAft>
                <a:spcPct val="0"/>
              </a:spcAft>
              <a:defRPr sz="3600" b="1">
                <a:solidFill>
                  <a:srgbClr val="CC3300"/>
                </a:solidFill>
                <a:latin typeface="Arial" panose="020B0604020202020204" pitchFamily="34" charset="0"/>
                <a:ea typeface="黑体" panose="02010609060101010101" pitchFamily="49" charset="-122"/>
              </a:defRPr>
            </a:lvl9pPr>
          </a:lstStyle>
          <a:p>
            <a:pPr eaLnBrk="1" hangingPunct="1"/>
            <a:r>
              <a:rPr lang="zh-CN" altLang="en-US" dirty="0"/>
              <a:t>常用的替换算法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3491">
                                            <p:txEl>
                                              <p:pRg st="0" end="0"/>
                                            </p:txEl>
                                          </p:spTgt>
                                        </p:tgtEl>
                                        <p:attrNameLst>
                                          <p:attrName>style.visibility</p:attrName>
                                        </p:attrNameLst>
                                      </p:cBhvr>
                                      <p:to>
                                        <p:strVal val="visible"/>
                                      </p:to>
                                    </p:set>
                                    <p:animEffect transition="in" filter="wipe(down)">
                                      <p:cBhvr>
                                        <p:cTn id="7" dur="500"/>
                                        <p:tgtEl>
                                          <p:spTgt spid="63491">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63491">
                                            <p:txEl>
                                              <p:pRg st="1" end="1"/>
                                            </p:txEl>
                                          </p:spTgt>
                                        </p:tgtEl>
                                        <p:attrNameLst>
                                          <p:attrName>style.visibility</p:attrName>
                                        </p:attrNameLst>
                                      </p:cBhvr>
                                      <p:to>
                                        <p:strVal val="visible"/>
                                      </p:to>
                                    </p:set>
                                    <p:animEffect transition="in" filter="wipe(down)">
                                      <p:cBhvr>
                                        <p:cTn id="10" dur="500"/>
                                        <p:tgtEl>
                                          <p:spTgt spid="63491">
                                            <p:txEl>
                                              <p:pRg st="1" end="1"/>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63491">
                                            <p:txEl>
                                              <p:pRg st="2" end="2"/>
                                            </p:txEl>
                                          </p:spTgt>
                                        </p:tgtEl>
                                        <p:attrNameLst>
                                          <p:attrName>style.visibility</p:attrName>
                                        </p:attrNameLst>
                                      </p:cBhvr>
                                      <p:to>
                                        <p:strVal val="visible"/>
                                      </p:to>
                                    </p:set>
                                    <p:animEffect transition="in" filter="wipe(down)">
                                      <p:cBhvr>
                                        <p:cTn id="13" dur="500"/>
                                        <p:tgtEl>
                                          <p:spTgt spid="63491">
                                            <p:txEl>
                                              <p:pRg st="2" end="2"/>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63491">
                                            <p:txEl>
                                              <p:pRg st="3" end="3"/>
                                            </p:txEl>
                                          </p:spTgt>
                                        </p:tgtEl>
                                        <p:attrNameLst>
                                          <p:attrName>style.visibility</p:attrName>
                                        </p:attrNameLst>
                                      </p:cBhvr>
                                      <p:to>
                                        <p:strVal val="visible"/>
                                      </p:to>
                                    </p:set>
                                    <p:animEffect transition="in" filter="wipe(down)">
                                      <p:cBhvr>
                                        <p:cTn id="16" dur="500"/>
                                        <p:tgtEl>
                                          <p:spTgt spid="63491">
                                            <p:txEl>
                                              <p:pRg st="3" end="3"/>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63491">
                                            <p:txEl>
                                              <p:pRg st="4" end="4"/>
                                            </p:txEl>
                                          </p:spTgt>
                                        </p:tgtEl>
                                        <p:attrNameLst>
                                          <p:attrName>style.visibility</p:attrName>
                                        </p:attrNameLst>
                                      </p:cBhvr>
                                      <p:to>
                                        <p:strVal val="visible"/>
                                      </p:to>
                                    </p:set>
                                    <p:animEffect transition="in" filter="wipe(down)">
                                      <p:cBhvr>
                                        <p:cTn id="19" dur="500"/>
                                        <p:tgtEl>
                                          <p:spTgt spid="6349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idx="4294967295"/>
          </p:nvPr>
        </p:nvSpPr>
        <p:spPr>
          <a:xfrm>
            <a:off x="236538" y="107950"/>
            <a:ext cx="8807450" cy="569913"/>
          </a:xfrm>
        </p:spPr>
        <p:txBody>
          <a:bodyPr lIns="91440" tIns="45720" rIns="91440" bIns="45720" anchor="ctr"/>
          <a:lstStyle/>
          <a:p>
            <a:pPr eaLnBrk="1" hangingPunct="1"/>
            <a:r>
              <a:rPr lang="zh-CN" altLang="en-US" dirty="0">
                <a:solidFill>
                  <a:srgbClr val="CC0000"/>
                </a:solidFill>
              </a:rPr>
              <a:t>替换算法-先进先出（</a:t>
            </a:r>
            <a:r>
              <a:rPr lang="en-US" altLang="zh-CN" dirty="0">
                <a:solidFill>
                  <a:srgbClr val="CC0000"/>
                </a:solidFill>
              </a:rPr>
              <a:t>FIFO</a:t>
            </a:r>
            <a:r>
              <a:rPr lang="zh-CN" altLang="en-US" dirty="0">
                <a:solidFill>
                  <a:srgbClr val="CC0000"/>
                </a:solidFill>
              </a:rPr>
              <a:t>）</a:t>
            </a:r>
            <a:endParaRPr lang="en-US" altLang="zh-CN" dirty="0">
              <a:solidFill>
                <a:srgbClr val="CC0000"/>
              </a:solidFill>
            </a:endParaRPr>
          </a:p>
        </p:txBody>
      </p:sp>
      <p:sp>
        <p:nvSpPr>
          <p:cNvPr id="66563" name="Rectangle 3"/>
          <p:cNvSpPr>
            <a:spLocks noGrp="1" noChangeArrowheads="1"/>
          </p:cNvSpPr>
          <p:nvPr>
            <p:ph type="body" idx="4294967295"/>
          </p:nvPr>
        </p:nvSpPr>
        <p:spPr>
          <a:xfrm>
            <a:off x="100013" y="923925"/>
            <a:ext cx="8640762" cy="1112838"/>
          </a:xfrm>
        </p:spPr>
        <p:txBody>
          <a:bodyPr lIns="91440" tIns="45720" rIns="91440" bIns="45720"/>
          <a:lstStyle/>
          <a:p>
            <a:pPr eaLnBrk="1" hangingPunct="1"/>
            <a:r>
              <a:rPr lang="zh-CN" altLang="en-US" sz="2000" dirty="0">
                <a:latin typeface="微软雅黑" panose="020B0503020204020204" pitchFamily="34" charset="-122"/>
                <a:ea typeface="微软雅黑" panose="020B0503020204020204" pitchFamily="34" charset="-122"/>
              </a:rPr>
              <a:t>总是把最先进入的那一块淘汰掉</a:t>
            </a:r>
          </a:p>
          <a:p>
            <a:pPr lvl="1" eaLnBrk="1" hangingPunct="1">
              <a:buFontTx/>
              <a:buNone/>
            </a:pPr>
            <a:r>
              <a:rPr lang="zh-CN" altLang="en-US" sz="2000" dirty="0">
                <a:latin typeface="微软雅黑" panose="020B0503020204020204" pitchFamily="34" charset="-122"/>
                <a:ea typeface="微软雅黑" panose="020B0503020204020204" pitchFamily="34" charset="-122"/>
              </a:rPr>
              <a:t>例：假定主存中的5块{1,2,3,4,5}同时映射到</a:t>
            </a:r>
            <a:r>
              <a:rPr lang="en-US" altLang="zh-CN" sz="2000" dirty="0">
                <a:latin typeface="微软雅黑" panose="020B0503020204020204" pitchFamily="34" charset="-122"/>
                <a:ea typeface="微软雅黑" panose="020B0503020204020204" pitchFamily="34" charset="-122"/>
              </a:rPr>
              <a:t>Cache</a:t>
            </a:r>
            <a:r>
              <a:rPr lang="zh-CN" altLang="en-US" sz="2000" dirty="0">
                <a:latin typeface="微软雅黑" panose="020B0503020204020204" pitchFamily="34" charset="-122"/>
                <a:ea typeface="微软雅黑" panose="020B0503020204020204" pitchFamily="34" charset="-122"/>
              </a:rPr>
              <a:t>同一组中，对于同一地址流，考察3行/组、 4行/组的情况。</a:t>
            </a:r>
          </a:p>
        </p:txBody>
      </p:sp>
      <p:sp>
        <p:nvSpPr>
          <p:cNvPr id="66564" name="Text Box 4"/>
          <p:cNvSpPr txBox="1">
            <a:spLocks noChangeArrowheads="1"/>
          </p:cNvSpPr>
          <p:nvPr/>
        </p:nvSpPr>
        <p:spPr bwMode="auto">
          <a:xfrm>
            <a:off x="26988" y="6227265"/>
            <a:ext cx="792321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000" b="1" dirty="0">
                <a:solidFill>
                  <a:srgbClr val="800000"/>
                </a:solidFill>
                <a:ea typeface="黑体" panose="02010609060101010101" pitchFamily="49" charset="-122"/>
              </a:rPr>
              <a:t>由此可见</a:t>
            </a:r>
            <a:r>
              <a:rPr kumimoji="1" lang="zh-CN" altLang="en-US" sz="2000" b="1" dirty="0" smtClean="0">
                <a:solidFill>
                  <a:srgbClr val="800000"/>
                </a:solidFill>
                <a:ea typeface="黑体" panose="02010609060101010101" pitchFamily="49" charset="-122"/>
              </a:rPr>
              <a:t>，命中率</a:t>
            </a:r>
            <a:r>
              <a:rPr kumimoji="1" lang="zh-CN" altLang="en-US" sz="2000" b="1" dirty="0">
                <a:solidFill>
                  <a:srgbClr val="800000"/>
                </a:solidFill>
                <a:ea typeface="黑体" panose="02010609060101010101" pitchFamily="49" charset="-122"/>
              </a:rPr>
              <a:t>并不随组的增大而</a:t>
            </a:r>
            <a:r>
              <a:rPr kumimoji="1" lang="zh-CN" altLang="en-US" sz="2000" b="1" dirty="0" smtClean="0">
                <a:solidFill>
                  <a:srgbClr val="800000"/>
                </a:solidFill>
                <a:ea typeface="黑体" panose="02010609060101010101" pitchFamily="49" charset="-122"/>
              </a:rPr>
              <a:t>提高，即</a:t>
            </a:r>
            <a:r>
              <a:rPr kumimoji="1" lang="en-US" altLang="zh-CN" sz="2000" b="1" dirty="0" smtClean="0">
                <a:solidFill>
                  <a:srgbClr val="800000"/>
                </a:solidFill>
                <a:ea typeface="黑体" panose="02010609060101010101" pitchFamily="49" charset="-122"/>
              </a:rPr>
              <a:t>FIFO</a:t>
            </a:r>
            <a:r>
              <a:rPr kumimoji="1" lang="zh-CN" altLang="en-US" sz="2000" b="1" dirty="0">
                <a:solidFill>
                  <a:srgbClr val="800000"/>
                </a:solidFill>
                <a:ea typeface="黑体" panose="02010609060101010101" pitchFamily="49" charset="-122"/>
              </a:rPr>
              <a:t>不是一种</a:t>
            </a:r>
            <a:r>
              <a:rPr kumimoji="1" lang="zh-CN" altLang="en-US" sz="2000" b="1" dirty="0">
                <a:solidFill>
                  <a:srgbClr val="FF0000"/>
                </a:solidFill>
                <a:ea typeface="黑体" panose="02010609060101010101" pitchFamily="49" charset="-122"/>
              </a:rPr>
              <a:t>栈</a:t>
            </a:r>
            <a:r>
              <a:rPr kumimoji="1" lang="zh-CN" altLang="en-US" sz="2000" b="1" dirty="0" smtClean="0">
                <a:solidFill>
                  <a:srgbClr val="FF0000"/>
                </a:solidFill>
                <a:ea typeface="黑体" panose="02010609060101010101" pitchFamily="49" charset="-122"/>
              </a:rPr>
              <a:t>算法</a:t>
            </a:r>
            <a:r>
              <a:rPr kumimoji="1" lang="zh-CN" altLang="en-US" sz="2000" b="1" dirty="0" smtClean="0">
                <a:solidFill>
                  <a:srgbClr val="800000"/>
                </a:solidFill>
                <a:ea typeface="黑体" panose="02010609060101010101" pitchFamily="49" charset="-122"/>
              </a:rPr>
              <a:t>。</a:t>
            </a:r>
            <a:endParaRPr kumimoji="1" lang="zh-CN" altLang="en-US" sz="2000" b="1" dirty="0">
              <a:solidFill>
                <a:srgbClr val="800000"/>
              </a:solidFill>
              <a:ea typeface="黑体" panose="02010609060101010101" pitchFamily="49" charset="-122"/>
            </a:endParaRPr>
          </a:p>
        </p:txBody>
      </p:sp>
      <p:sp>
        <p:nvSpPr>
          <p:cNvPr id="66565" name="Rectangle 5"/>
          <p:cNvSpPr>
            <a:spLocks noChangeArrowheads="1"/>
          </p:cNvSpPr>
          <p:nvPr/>
        </p:nvSpPr>
        <p:spPr bwMode="auto">
          <a:xfrm>
            <a:off x="8113713" y="2957513"/>
            <a:ext cx="376237" cy="1130300"/>
          </a:xfrm>
          <a:prstGeom prst="rect">
            <a:avLst/>
          </a:prstGeom>
          <a:noFill/>
          <a:ln w="9525">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66566" name="Line 6"/>
          <p:cNvSpPr>
            <a:spLocks noChangeShapeType="1"/>
          </p:cNvSpPr>
          <p:nvPr/>
        </p:nvSpPr>
        <p:spPr bwMode="auto">
          <a:xfrm>
            <a:off x="8113713" y="3376613"/>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567" name="Line 7"/>
          <p:cNvSpPr>
            <a:spLocks noChangeShapeType="1"/>
          </p:cNvSpPr>
          <p:nvPr/>
        </p:nvSpPr>
        <p:spPr bwMode="auto">
          <a:xfrm>
            <a:off x="8105775" y="3706813"/>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568" name="Rectangle 8"/>
          <p:cNvSpPr>
            <a:spLocks noChangeArrowheads="1"/>
          </p:cNvSpPr>
          <p:nvPr/>
        </p:nvSpPr>
        <p:spPr bwMode="auto">
          <a:xfrm>
            <a:off x="1790700" y="2986088"/>
            <a:ext cx="376238" cy="1130300"/>
          </a:xfrm>
          <a:prstGeom prst="rect">
            <a:avLst/>
          </a:prstGeom>
          <a:noFill/>
          <a:ln w="9525">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66569" name="Rectangle 9"/>
          <p:cNvSpPr>
            <a:spLocks noChangeArrowheads="1"/>
          </p:cNvSpPr>
          <p:nvPr/>
        </p:nvSpPr>
        <p:spPr bwMode="auto">
          <a:xfrm>
            <a:off x="2387600" y="2974975"/>
            <a:ext cx="376238" cy="1130300"/>
          </a:xfrm>
          <a:prstGeom prst="rect">
            <a:avLst/>
          </a:prstGeom>
          <a:noFill/>
          <a:ln w="9525">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66570" name="Line 10"/>
          <p:cNvSpPr>
            <a:spLocks noChangeShapeType="1"/>
          </p:cNvSpPr>
          <p:nvPr/>
        </p:nvSpPr>
        <p:spPr bwMode="auto">
          <a:xfrm>
            <a:off x="1792288" y="3367088"/>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571" name="Line 11"/>
          <p:cNvSpPr>
            <a:spLocks noChangeShapeType="1"/>
          </p:cNvSpPr>
          <p:nvPr/>
        </p:nvSpPr>
        <p:spPr bwMode="auto">
          <a:xfrm>
            <a:off x="1784350" y="3735388"/>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572" name="Text Box 12"/>
          <p:cNvSpPr txBox="1">
            <a:spLocks noChangeArrowheads="1"/>
          </p:cNvSpPr>
          <p:nvPr/>
        </p:nvSpPr>
        <p:spPr bwMode="auto">
          <a:xfrm>
            <a:off x="1804988" y="2989263"/>
            <a:ext cx="3492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dirty="0">
                <a:solidFill>
                  <a:srgbClr val="FF0000"/>
                </a:solidFill>
                <a:ea typeface="宋体" panose="02010600030101010101" pitchFamily="2" charset="-122"/>
              </a:rPr>
              <a:t>1</a:t>
            </a:r>
            <a:r>
              <a:rPr kumimoji="1" lang="zh-CN" altLang="en-US" sz="2400" dirty="0">
                <a:ea typeface="宋体" panose="02010600030101010101" pitchFamily="2" charset="-122"/>
              </a:rPr>
              <a:t>*</a:t>
            </a:r>
          </a:p>
        </p:txBody>
      </p:sp>
      <p:sp>
        <p:nvSpPr>
          <p:cNvPr id="66573" name="Line 13"/>
          <p:cNvSpPr>
            <a:spLocks noChangeShapeType="1"/>
          </p:cNvSpPr>
          <p:nvPr/>
        </p:nvSpPr>
        <p:spPr bwMode="auto">
          <a:xfrm>
            <a:off x="2382838" y="3384550"/>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574" name="Line 14"/>
          <p:cNvSpPr>
            <a:spLocks noChangeShapeType="1"/>
          </p:cNvSpPr>
          <p:nvPr/>
        </p:nvSpPr>
        <p:spPr bwMode="auto">
          <a:xfrm>
            <a:off x="2387600" y="3740150"/>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575" name="Text Box 15"/>
          <p:cNvSpPr txBox="1">
            <a:spLocks noChangeArrowheads="1"/>
          </p:cNvSpPr>
          <p:nvPr/>
        </p:nvSpPr>
        <p:spPr bwMode="auto">
          <a:xfrm>
            <a:off x="2408238" y="2994025"/>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1*</a:t>
            </a:r>
          </a:p>
        </p:txBody>
      </p:sp>
      <p:sp>
        <p:nvSpPr>
          <p:cNvPr id="66576" name="Text Box 16"/>
          <p:cNvSpPr txBox="1">
            <a:spLocks noChangeArrowheads="1"/>
          </p:cNvSpPr>
          <p:nvPr/>
        </p:nvSpPr>
        <p:spPr bwMode="auto">
          <a:xfrm>
            <a:off x="4735513" y="5575300"/>
            <a:ext cx="255587"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4</a:t>
            </a:r>
          </a:p>
        </p:txBody>
      </p:sp>
      <p:sp>
        <p:nvSpPr>
          <p:cNvPr id="66577" name="Text Box 17"/>
          <p:cNvSpPr txBox="1">
            <a:spLocks noChangeArrowheads="1"/>
          </p:cNvSpPr>
          <p:nvPr/>
        </p:nvSpPr>
        <p:spPr bwMode="auto">
          <a:xfrm>
            <a:off x="2446338" y="3382963"/>
            <a:ext cx="3492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dirty="0">
                <a:solidFill>
                  <a:srgbClr val="FF0000"/>
                </a:solidFill>
                <a:ea typeface="宋体" panose="02010600030101010101" pitchFamily="2" charset="-122"/>
              </a:rPr>
              <a:t>2</a:t>
            </a:r>
          </a:p>
        </p:txBody>
      </p:sp>
      <p:sp>
        <p:nvSpPr>
          <p:cNvPr id="66578" name="Text Box 18"/>
          <p:cNvSpPr txBox="1">
            <a:spLocks noChangeArrowheads="1"/>
          </p:cNvSpPr>
          <p:nvPr/>
        </p:nvSpPr>
        <p:spPr bwMode="auto">
          <a:xfrm>
            <a:off x="3060700" y="3722688"/>
            <a:ext cx="3492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dirty="0">
                <a:solidFill>
                  <a:srgbClr val="FF0000"/>
                </a:solidFill>
                <a:ea typeface="宋体" panose="02010600030101010101" pitchFamily="2" charset="-122"/>
              </a:rPr>
              <a:t>3</a:t>
            </a:r>
          </a:p>
        </p:txBody>
      </p:sp>
      <p:sp>
        <p:nvSpPr>
          <p:cNvPr id="66579" name="Rectangle 19"/>
          <p:cNvSpPr>
            <a:spLocks noChangeArrowheads="1"/>
          </p:cNvSpPr>
          <p:nvPr/>
        </p:nvSpPr>
        <p:spPr bwMode="auto">
          <a:xfrm>
            <a:off x="2987675" y="2971800"/>
            <a:ext cx="376238" cy="1130300"/>
          </a:xfrm>
          <a:prstGeom prst="rect">
            <a:avLst/>
          </a:prstGeom>
          <a:noFill/>
          <a:ln w="9525">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66580" name="Line 20"/>
          <p:cNvSpPr>
            <a:spLocks noChangeShapeType="1"/>
          </p:cNvSpPr>
          <p:nvPr/>
        </p:nvSpPr>
        <p:spPr bwMode="auto">
          <a:xfrm>
            <a:off x="2987675" y="3365500"/>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581" name="Line 21"/>
          <p:cNvSpPr>
            <a:spLocks noChangeShapeType="1"/>
          </p:cNvSpPr>
          <p:nvPr/>
        </p:nvSpPr>
        <p:spPr bwMode="auto">
          <a:xfrm>
            <a:off x="2992438" y="3721100"/>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582" name="Text Box 22"/>
          <p:cNvSpPr txBox="1">
            <a:spLocks noChangeArrowheads="1"/>
          </p:cNvSpPr>
          <p:nvPr/>
        </p:nvSpPr>
        <p:spPr bwMode="auto">
          <a:xfrm>
            <a:off x="2987675" y="3000375"/>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1*</a:t>
            </a:r>
          </a:p>
        </p:txBody>
      </p:sp>
      <p:sp>
        <p:nvSpPr>
          <p:cNvPr id="66583" name="Rectangle 23"/>
          <p:cNvSpPr>
            <a:spLocks noChangeArrowheads="1"/>
          </p:cNvSpPr>
          <p:nvPr/>
        </p:nvSpPr>
        <p:spPr bwMode="auto">
          <a:xfrm>
            <a:off x="3552825" y="2978150"/>
            <a:ext cx="376238" cy="1130300"/>
          </a:xfrm>
          <a:prstGeom prst="rect">
            <a:avLst/>
          </a:prstGeom>
          <a:noFill/>
          <a:ln w="9525">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66584" name="Rectangle 24"/>
          <p:cNvSpPr>
            <a:spLocks noChangeArrowheads="1"/>
          </p:cNvSpPr>
          <p:nvPr/>
        </p:nvSpPr>
        <p:spPr bwMode="auto">
          <a:xfrm>
            <a:off x="4098925" y="2967038"/>
            <a:ext cx="376238" cy="1130300"/>
          </a:xfrm>
          <a:prstGeom prst="rect">
            <a:avLst/>
          </a:prstGeom>
          <a:noFill/>
          <a:ln w="9525">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66585" name="Line 25"/>
          <p:cNvSpPr>
            <a:spLocks noChangeShapeType="1"/>
          </p:cNvSpPr>
          <p:nvPr/>
        </p:nvSpPr>
        <p:spPr bwMode="auto">
          <a:xfrm>
            <a:off x="3554413" y="3371850"/>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586" name="Line 26"/>
          <p:cNvSpPr>
            <a:spLocks noChangeShapeType="1"/>
          </p:cNvSpPr>
          <p:nvPr/>
        </p:nvSpPr>
        <p:spPr bwMode="auto">
          <a:xfrm>
            <a:off x="3546475" y="3727450"/>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587" name="Text Box 27"/>
          <p:cNvSpPr txBox="1">
            <a:spLocks noChangeArrowheads="1"/>
          </p:cNvSpPr>
          <p:nvPr/>
        </p:nvSpPr>
        <p:spPr bwMode="auto">
          <a:xfrm>
            <a:off x="3605213" y="2981325"/>
            <a:ext cx="21431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dirty="0">
                <a:solidFill>
                  <a:srgbClr val="FF0000"/>
                </a:solidFill>
                <a:ea typeface="宋体" panose="02010600030101010101" pitchFamily="2" charset="-122"/>
              </a:rPr>
              <a:t>4</a:t>
            </a:r>
          </a:p>
        </p:txBody>
      </p:sp>
      <p:sp>
        <p:nvSpPr>
          <p:cNvPr id="66588" name="Line 28"/>
          <p:cNvSpPr>
            <a:spLocks noChangeShapeType="1"/>
          </p:cNvSpPr>
          <p:nvPr/>
        </p:nvSpPr>
        <p:spPr bwMode="auto">
          <a:xfrm>
            <a:off x="4106863" y="3363913"/>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589" name="Line 29"/>
          <p:cNvSpPr>
            <a:spLocks noChangeShapeType="1"/>
          </p:cNvSpPr>
          <p:nvPr/>
        </p:nvSpPr>
        <p:spPr bwMode="auto">
          <a:xfrm>
            <a:off x="4098925" y="3732213"/>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590" name="Text Box 30"/>
          <p:cNvSpPr txBox="1">
            <a:spLocks noChangeArrowheads="1"/>
          </p:cNvSpPr>
          <p:nvPr/>
        </p:nvSpPr>
        <p:spPr bwMode="auto">
          <a:xfrm>
            <a:off x="4170363" y="2986088"/>
            <a:ext cx="228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4</a:t>
            </a:r>
          </a:p>
        </p:txBody>
      </p:sp>
      <p:sp>
        <p:nvSpPr>
          <p:cNvPr id="66591" name="Text Box 31"/>
          <p:cNvSpPr txBox="1">
            <a:spLocks noChangeArrowheads="1"/>
          </p:cNvSpPr>
          <p:nvPr/>
        </p:nvSpPr>
        <p:spPr bwMode="auto">
          <a:xfrm>
            <a:off x="3609975" y="3389313"/>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2*</a:t>
            </a:r>
          </a:p>
        </p:txBody>
      </p:sp>
      <p:sp>
        <p:nvSpPr>
          <p:cNvPr id="66592" name="Text Box 32"/>
          <p:cNvSpPr txBox="1">
            <a:spLocks noChangeArrowheads="1"/>
          </p:cNvSpPr>
          <p:nvPr/>
        </p:nvSpPr>
        <p:spPr bwMode="auto">
          <a:xfrm>
            <a:off x="4195763" y="3392488"/>
            <a:ext cx="21431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dirty="0">
                <a:solidFill>
                  <a:srgbClr val="FF0000"/>
                </a:solidFill>
                <a:ea typeface="宋体" panose="02010600030101010101" pitchFamily="2" charset="-122"/>
              </a:rPr>
              <a:t>1</a:t>
            </a:r>
          </a:p>
        </p:txBody>
      </p:sp>
      <p:sp>
        <p:nvSpPr>
          <p:cNvPr id="66593" name="Text Box 33"/>
          <p:cNvSpPr txBox="1">
            <a:spLocks noChangeArrowheads="1"/>
          </p:cNvSpPr>
          <p:nvPr/>
        </p:nvSpPr>
        <p:spPr bwMode="auto">
          <a:xfrm>
            <a:off x="4157663" y="3740150"/>
            <a:ext cx="2952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3*</a:t>
            </a:r>
          </a:p>
        </p:txBody>
      </p:sp>
      <p:sp>
        <p:nvSpPr>
          <p:cNvPr id="66594" name="Rectangle 34"/>
          <p:cNvSpPr>
            <a:spLocks noChangeArrowheads="1"/>
          </p:cNvSpPr>
          <p:nvPr/>
        </p:nvSpPr>
        <p:spPr bwMode="auto">
          <a:xfrm>
            <a:off x="4649788" y="2970213"/>
            <a:ext cx="376237" cy="1130300"/>
          </a:xfrm>
          <a:prstGeom prst="rect">
            <a:avLst/>
          </a:prstGeom>
          <a:noFill/>
          <a:ln w="9525">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66595" name="Line 35"/>
          <p:cNvSpPr>
            <a:spLocks noChangeShapeType="1"/>
          </p:cNvSpPr>
          <p:nvPr/>
        </p:nvSpPr>
        <p:spPr bwMode="auto">
          <a:xfrm>
            <a:off x="4649788" y="3363913"/>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596" name="Line 36"/>
          <p:cNvSpPr>
            <a:spLocks noChangeShapeType="1"/>
          </p:cNvSpPr>
          <p:nvPr/>
        </p:nvSpPr>
        <p:spPr bwMode="auto">
          <a:xfrm>
            <a:off x="4654550" y="3719513"/>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597" name="Text Box 37"/>
          <p:cNvSpPr txBox="1">
            <a:spLocks noChangeArrowheads="1"/>
          </p:cNvSpPr>
          <p:nvPr/>
        </p:nvSpPr>
        <p:spPr bwMode="auto">
          <a:xfrm>
            <a:off x="4725988" y="2998788"/>
            <a:ext cx="30956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4*</a:t>
            </a:r>
          </a:p>
        </p:txBody>
      </p:sp>
      <p:sp>
        <p:nvSpPr>
          <p:cNvPr id="66598" name="Rectangle 38"/>
          <p:cNvSpPr>
            <a:spLocks noChangeArrowheads="1"/>
          </p:cNvSpPr>
          <p:nvPr/>
        </p:nvSpPr>
        <p:spPr bwMode="auto">
          <a:xfrm>
            <a:off x="5214938" y="2976563"/>
            <a:ext cx="376237" cy="1130300"/>
          </a:xfrm>
          <a:prstGeom prst="rect">
            <a:avLst/>
          </a:prstGeom>
          <a:noFill/>
          <a:ln w="9525">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66599" name="Rectangle 39"/>
          <p:cNvSpPr>
            <a:spLocks noChangeArrowheads="1"/>
          </p:cNvSpPr>
          <p:nvPr/>
        </p:nvSpPr>
        <p:spPr bwMode="auto">
          <a:xfrm>
            <a:off x="5786438" y="2965450"/>
            <a:ext cx="376237" cy="1130300"/>
          </a:xfrm>
          <a:prstGeom prst="rect">
            <a:avLst/>
          </a:prstGeom>
          <a:noFill/>
          <a:ln w="9525">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66600" name="Line 40"/>
          <p:cNvSpPr>
            <a:spLocks noChangeShapeType="1"/>
          </p:cNvSpPr>
          <p:nvPr/>
        </p:nvSpPr>
        <p:spPr bwMode="auto">
          <a:xfrm>
            <a:off x="5216525" y="3370263"/>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01" name="Line 41"/>
          <p:cNvSpPr>
            <a:spLocks noChangeShapeType="1"/>
          </p:cNvSpPr>
          <p:nvPr/>
        </p:nvSpPr>
        <p:spPr bwMode="auto">
          <a:xfrm>
            <a:off x="5221288" y="3725863"/>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02" name="Text Box 42"/>
          <p:cNvSpPr txBox="1">
            <a:spLocks noChangeArrowheads="1"/>
          </p:cNvSpPr>
          <p:nvPr/>
        </p:nvSpPr>
        <p:spPr bwMode="auto">
          <a:xfrm>
            <a:off x="5229225" y="2979738"/>
            <a:ext cx="3492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dirty="0">
                <a:ea typeface="宋体" panose="02010600030101010101" pitchFamily="2" charset="-122"/>
              </a:rPr>
              <a:t> </a:t>
            </a:r>
            <a:r>
              <a:rPr kumimoji="1" lang="zh-CN" altLang="en-US" sz="2400" dirty="0">
                <a:solidFill>
                  <a:srgbClr val="FF0000"/>
                </a:solidFill>
                <a:ea typeface="宋体" panose="02010600030101010101" pitchFamily="2" charset="-122"/>
              </a:rPr>
              <a:t>5</a:t>
            </a:r>
          </a:p>
        </p:txBody>
      </p:sp>
      <p:sp>
        <p:nvSpPr>
          <p:cNvPr id="66603" name="Line 43"/>
          <p:cNvSpPr>
            <a:spLocks noChangeShapeType="1"/>
          </p:cNvSpPr>
          <p:nvPr/>
        </p:nvSpPr>
        <p:spPr bwMode="auto">
          <a:xfrm>
            <a:off x="5781675" y="3375025"/>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04" name="Line 44"/>
          <p:cNvSpPr>
            <a:spLocks noChangeShapeType="1"/>
          </p:cNvSpPr>
          <p:nvPr/>
        </p:nvSpPr>
        <p:spPr bwMode="auto">
          <a:xfrm>
            <a:off x="5786438" y="3730625"/>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05" name="Text Box 45"/>
          <p:cNvSpPr txBox="1">
            <a:spLocks noChangeArrowheads="1"/>
          </p:cNvSpPr>
          <p:nvPr/>
        </p:nvSpPr>
        <p:spPr bwMode="auto">
          <a:xfrm>
            <a:off x="5807075" y="3352800"/>
            <a:ext cx="3492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dirty="0">
                <a:solidFill>
                  <a:schemeClr val="accent2"/>
                </a:solidFill>
                <a:ea typeface="宋体" panose="02010600030101010101" pitchFamily="2" charset="-122"/>
              </a:rPr>
              <a:t>1</a:t>
            </a:r>
            <a:r>
              <a:rPr kumimoji="1" lang="zh-CN" altLang="en-US" sz="2400" dirty="0">
                <a:ea typeface="宋体" panose="02010600030101010101" pitchFamily="2" charset="-122"/>
              </a:rPr>
              <a:t>*</a:t>
            </a:r>
          </a:p>
        </p:txBody>
      </p:sp>
      <p:sp>
        <p:nvSpPr>
          <p:cNvPr id="66606" name="Text Box 46"/>
          <p:cNvSpPr txBox="1">
            <a:spLocks noChangeArrowheads="1"/>
          </p:cNvSpPr>
          <p:nvPr/>
        </p:nvSpPr>
        <p:spPr bwMode="auto">
          <a:xfrm>
            <a:off x="5216525" y="3360738"/>
            <a:ext cx="2952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1*</a:t>
            </a:r>
          </a:p>
        </p:txBody>
      </p:sp>
      <p:sp>
        <p:nvSpPr>
          <p:cNvPr id="66607" name="Text Box 47"/>
          <p:cNvSpPr txBox="1">
            <a:spLocks noChangeArrowheads="1"/>
          </p:cNvSpPr>
          <p:nvPr/>
        </p:nvSpPr>
        <p:spPr bwMode="auto">
          <a:xfrm>
            <a:off x="5845175" y="3741738"/>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2</a:t>
            </a:r>
          </a:p>
        </p:txBody>
      </p:sp>
      <p:sp>
        <p:nvSpPr>
          <p:cNvPr id="66608" name="Text Box 48"/>
          <p:cNvSpPr txBox="1">
            <a:spLocks noChangeArrowheads="1"/>
          </p:cNvSpPr>
          <p:nvPr/>
        </p:nvSpPr>
        <p:spPr bwMode="auto">
          <a:xfrm>
            <a:off x="7013575" y="3340100"/>
            <a:ext cx="3492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dirty="0">
                <a:solidFill>
                  <a:srgbClr val="FF0000"/>
                </a:solidFill>
                <a:ea typeface="宋体" panose="02010600030101010101" pitchFamily="2" charset="-122"/>
              </a:rPr>
              <a:t>3</a:t>
            </a:r>
          </a:p>
        </p:txBody>
      </p:sp>
      <p:sp>
        <p:nvSpPr>
          <p:cNvPr id="66609" name="Rectangle 49"/>
          <p:cNvSpPr>
            <a:spLocks noChangeArrowheads="1"/>
          </p:cNvSpPr>
          <p:nvPr/>
        </p:nvSpPr>
        <p:spPr bwMode="auto">
          <a:xfrm>
            <a:off x="6380163" y="2973388"/>
            <a:ext cx="376237" cy="1130300"/>
          </a:xfrm>
          <a:prstGeom prst="rect">
            <a:avLst/>
          </a:prstGeom>
          <a:noFill/>
          <a:ln w="9525">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66610" name="Line 50"/>
          <p:cNvSpPr>
            <a:spLocks noChangeShapeType="1"/>
          </p:cNvSpPr>
          <p:nvPr/>
        </p:nvSpPr>
        <p:spPr bwMode="auto">
          <a:xfrm>
            <a:off x="6380163" y="3341688"/>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11" name="Line 51"/>
          <p:cNvSpPr>
            <a:spLocks noChangeShapeType="1"/>
          </p:cNvSpPr>
          <p:nvPr/>
        </p:nvSpPr>
        <p:spPr bwMode="auto">
          <a:xfrm>
            <a:off x="6372225" y="3697288"/>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12" name="Rectangle 52"/>
          <p:cNvSpPr>
            <a:spLocks noChangeArrowheads="1"/>
          </p:cNvSpPr>
          <p:nvPr/>
        </p:nvSpPr>
        <p:spPr bwMode="auto">
          <a:xfrm>
            <a:off x="6945313" y="2941638"/>
            <a:ext cx="376237" cy="1130300"/>
          </a:xfrm>
          <a:prstGeom prst="rect">
            <a:avLst/>
          </a:prstGeom>
          <a:noFill/>
          <a:ln w="9525">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66613" name="Rectangle 53"/>
          <p:cNvSpPr>
            <a:spLocks noChangeArrowheads="1"/>
          </p:cNvSpPr>
          <p:nvPr/>
        </p:nvSpPr>
        <p:spPr bwMode="auto">
          <a:xfrm>
            <a:off x="7516813" y="2943225"/>
            <a:ext cx="376237" cy="1130300"/>
          </a:xfrm>
          <a:prstGeom prst="rect">
            <a:avLst/>
          </a:prstGeom>
          <a:noFill/>
          <a:ln w="9525">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66614" name="Line 54"/>
          <p:cNvSpPr>
            <a:spLocks noChangeShapeType="1"/>
          </p:cNvSpPr>
          <p:nvPr/>
        </p:nvSpPr>
        <p:spPr bwMode="auto">
          <a:xfrm>
            <a:off x="6934200" y="3335338"/>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15" name="Line 55"/>
          <p:cNvSpPr>
            <a:spLocks noChangeShapeType="1"/>
          </p:cNvSpPr>
          <p:nvPr/>
        </p:nvSpPr>
        <p:spPr bwMode="auto">
          <a:xfrm>
            <a:off x="6938963" y="3690938"/>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16" name="Text Box 56"/>
          <p:cNvSpPr txBox="1">
            <a:spLocks noChangeArrowheads="1"/>
          </p:cNvSpPr>
          <p:nvPr/>
        </p:nvSpPr>
        <p:spPr bwMode="auto">
          <a:xfrm>
            <a:off x="7023100" y="2957513"/>
            <a:ext cx="2825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5</a:t>
            </a:r>
          </a:p>
        </p:txBody>
      </p:sp>
      <p:sp>
        <p:nvSpPr>
          <p:cNvPr id="66617" name="Line 57"/>
          <p:cNvSpPr>
            <a:spLocks noChangeShapeType="1"/>
          </p:cNvSpPr>
          <p:nvPr/>
        </p:nvSpPr>
        <p:spPr bwMode="auto">
          <a:xfrm>
            <a:off x="7512050" y="3352800"/>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18" name="Line 58"/>
          <p:cNvSpPr>
            <a:spLocks noChangeShapeType="1"/>
          </p:cNvSpPr>
          <p:nvPr/>
        </p:nvSpPr>
        <p:spPr bwMode="auto">
          <a:xfrm>
            <a:off x="7516813" y="3708400"/>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19" name="Text Box 59"/>
          <p:cNvSpPr txBox="1">
            <a:spLocks noChangeArrowheads="1"/>
          </p:cNvSpPr>
          <p:nvPr/>
        </p:nvSpPr>
        <p:spPr bwMode="auto">
          <a:xfrm>
            <a:off x="7562850" y="2962275"/>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5*</a:t>
            </a:r>
          </a:p>
        </p:txBody>
      </p:sp>
      <p:sp>
        <p:nvSpPr>
          <p:cNvPr id="66620" name="Text Box 60"/>
          <p:cNvSpPr txBox="1">
            <a:spLocks noChangeArrowheads="1"/>
          </p:cNvSpPr>
          <p:nvPr/>
        </p:nvSpPr>
        <p:spPr bwMode="auto">
          <a:xfrm>
            <a:off x="6994525" y="3702050"/>
            <a:ext cx="36353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2*</a:t>
            </a:r>
          </a:p>
        </p:txBody>
      </p:sp>
      <p:sp>
        <p:nvSpPr>
          <p:cNvPr id="66621" name="Text Box 61"/>
          <p:cNvSpPr txBox="1">
            <a:spLocks noChangeArrowheads="1"/>
          </p:cNvSpPr>
          <p:nvPr/>
        </p:nvSpPr>
        <p:spPr bwMode="auto">
          <a:xfrm>
            <a:off x="7600950" y="3351213"/>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3</a:t>
            </a:r>
          </a:p>
        </p:txBody>
      </p:sp>
      <p:sp>
        <p:nvSpPr>
          <p:cNvPr id="66622" name="Text Box 62"/>
          <p:cNvSpPr txBox="1">
            <a:spLocks noChangeArrowheads="1"/>
          </p:cNvSpPr>
          <p:nvPr/>
        </p:nvSpPr>
        <p:spPr bwMode="auto">
          <a:xfrm>
            <a:off x="7600950" y="3716338"/>
            <a:ext cx="3492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dirty="0">
                <a:solidFill>
                  <a:srgbClr val="FF0000"/>
                </a:solidFill>
                <a:ea typeface="宋体" panose="02010600030101010101" pitchFamily="2" charset="-122"/>
              </a:rPr>
              <a:t>4</a:t>
            </a:r>
          </a:p>
        </p:txBody>
      </p:sp>
      <p:sp>
        <p:nvSpPr>
          <p:cNvPr id="66623" name="Text Box 63"/>
          <p:cNvSpPr txBox="1">
            <a:spLocks noChangeArrowheads="1"/>
          </p:cNvSpPr>
          <p:nvPr/>
        </p:nvSpPr>
        <p:spPr bwMode="auto">
          <a:xfrm>
            <a:off x="1590675" y="2461933"/>
            <a:ext cx="69119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dirty="0">
                <a:ea typeface="宋体" panose="02010600030101010101" pitchFamily="2" charset="-122"/>
              </a:rPr>
              <a:t> 1      2     3     4    1     2     5    1     2     3     4     5   </a:t>
            </a:r>
          </a:p>
        </p:txBody>
      </p:sp>
      <p:sp>
        <p:nvSpPr>
          <p:cNvPr id="66624" name="Text Box 64"/>
          <p:cNvSpPr txBox="1">
            <a:spLocks noChangeArrowheads="1"/>
          </p:cNvSpPr>
          <p:nvPr/>
        </p:nvSpPr>
        <p:spPr bwMode="auto">
          <a:xfrm>
            <a:off x="3068638" y="3375025"/>
            <a:ext cx="242887"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2</a:t>
            </a:r>
          </a:p>
        </p:txBody>
      </p:sp>
      <p:sp>
        <p:nvSpPr>
          <p:cNvPr id="66625" name="Text Box 65"/>
          <p:cNvSpPr txBox="1">
            <a:spLocks noChangeArrowheads="1"/>
          </p:cNvSpPr>
          <p:nvPr/>
        </p:nvSpPr>
        <p:spPr bwMode="auto">
          <a:xfrm>
            <a:off x="3627438" y="3738563"/>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3</a:t>
            </a:r>
          </a:p>
        </p:txBody>
      </p:sp>
      <p:sp>
        <p:nvSpPr>
          <p:cNvPr id="66626" name="Text Box 66"/>
          <p:cNvSpPr txBox="1">
            <a:spLocks noChangeArrowheads="1"/>
          </p:cNvSpPr>
          <p:nvPr/>
        </p:nvSpPr>
        <p:spPr bwMode="auto">
          <a:xfrm>
            <a:off x="4738688" y="3379788"/>
            <a:ext cx="25876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1</a:t>
            </a:r>
          </a:p>
        </p:txBody>
      </p:sp>
      <p:sp>
        <p:nvSpPr>
          <p:cNvPr id="66627" name="Text Box 67"/>
          <p:cNvSpPr txBox="1">
            <a:spLocks noChangeArrowheads="1"/>
          </p:cNvSpPr>
          <p:nvPr/>
        </p:nvSpPr>
        <p:spPr bwMode="auto">
          <a:xfrm>
            <a:off x="4756150" y="3729038"/>
            <a:ext cx="2698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dirty="0">
                <a:solidFill>
                  <a:srgbClr val="FF0000"/>
                </a:solidFill>
                <a:ea typeface="宋体" panose="02010600030101010101" pitchFamily="2" charset="-122"/>
              </a:rPr>
              <a:t>2</a:t>
            </a:r>
          </a:p>
        </p:txBody>
      </p:sp>
      <p:sp>
        <p:nvSpPr>
          <p:cNvPr id="66628" name="Text Box 68"/>
          <p:cNvSpPr txBox="1">
            <a:spLocks noChangeArrowheads="1"/>
          </p:cNvSpPr>
          <p:nvPr/>
        </p:nvSpPr>
        <p:spPr bwMode="auto">
          <a:xfrm>
            <a:off x="5311775" y="3736975"/>
            <a:ext cx="2698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2</a:t>
            </a:r>
          </a:p>
        </p:txBody>
      </p:sp>
      <p:sp>
        <p:nvSpPr>
          <p:cNvPr id="66629" name="Text Box 69"/>
          <p:cNvSpPr txBox="1">
            <a:spLocks noChangeArrowheads="1"/>
          </p:cNvSpPr>
          <p:nvPr/>
        </p:nvSpPr>
        <p:spPr bwMode="auto">
          <a:xfrm>
            <a:off x="5773738" y="2984500"/>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 5</a:t>
            </a:r>
          </a:p>
        </p:txBody>
      </p:sp>
      <p:sp>
        <p:nvSpPr>
          <p:cNvPr id="66630" name="Text Box 70"/>
          <p:cNvSpPr txBox="1">
            <a:spLocks noChangeArrowheads="1"/>
          </p:cNvSpPr>
          <p:nvPr/>
        </p:nvSpPr>
        <p:spPr bwMode="auto">
          <a:xfrm>
            <a:off x="6391275" y="3333750"/>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1*</a:t>
            </a:r>
          </a:p>
        </p:txBody>
      </p:sp>
      <p:sp>
        <p:nvSpPr>
          <p:cNvPr id="66631" name="Text Box 71"/>
          <p:cNvSpPr txBox="1">
            <a:spLocks noChangeArrowheads="1"/>
          </p:cNvSpPr>
          <p:nvPr/>
        </p:nvSpPr>
        <p:spPr bwMode="auto">
          <a:xfrm>
            <a:off x="6429375" y="3722688"/>
            <a:ext cx="3492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dirty="0">
                <a:solidFill>
                  <a:schemeClr val="accent2"/>
                </a:solidFill>
                <a:ea typeface="宋体" panose="02010600030101010101" pitchFamily="2" charset="-122"/>
              </a:rPr>
              <a:t>2</a:t>
            </a:r>
          </a:p>
        </p:txBody>
      </p:sp>
      <p:sp>
        <p:nvSpPr>
          <p:cNvPr id="66632" name="Text Box 72"/>
          <p:cNvSpPr txBox="1">
            <a:spLocks noChangeArrowheads="1"/>
          </p:cNvSpPr>
          <p:nvPr/>
        </p:nvSpPr>
        <p:spPr bwMode="auto">
          <a:xfrm>
            <a:off x="6357938" y="2965450"/>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 5</a:t>
            </a:r>
          </a:p>
        </p:txBody>
      </p:sp>
      <p:sp>
        <p:nvSpPr>
          <p:cNvPr id="66633" name="Text Box 73"/>
          <p:cNvSpPr txBox="1">
            <a:spLocks noChangeArrowheads="1"/>
          </p:cNvSpPr>
          <p:nvPr/>
        </p:nvSpPr>
        <p:spPr bwMode="auto">
          <a:xfrm>
            <a:off x="8166100" y="2959100"/>
            <a:ext cx="3492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dirty="0">
                <a:solidFill>
                  <a:schemeClr val="accent2"/>
                </a:solidFill>
                <a:ea typeface="宋体" panose="02010600030101010101" pitchFamily="2" charset="-122"/>
              </a:rPr>
              <a:t>5</a:t>
            </a:r>
            <a:r>
              <a:rPr kumimoji="1" lang="zh-CN" altLang="en-US" sz="2400" dirty="0">
                <a:ea typeface="宋体" panose="02010600030101010101" pitchFamily="2" charset="-122"/>
              </a:rPr>
              <a:t>*</a:t>
            </a:r>
          </a:p>
        </p:txBody>
      </p:sp>
      <p:sp>
        <p:nvSpPr>
          <p:cNvPr id="66634" name="Text Box 74"/>
          <p:cNvSpPr txBox="1">
            <a:spLocks noChangeArrowheads="1"/>
          </p:cNvSpPr>
          <p:nvPr/>
        </p:nvSpPr>
        <p:spPr bwMode="auto">
          <a:xfrm>
            <a:off x="8204200" y="3348038"/>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3</a:t>
            </a:r>
          </a:p>
        </p:txBody>
      </p:sp>
      <p:sp>
        <p:nvSpPr>
          <p:cNvPr id="66635" name="Text Box 75"/>
          <p:cNvSpPr txBox="1">
            <a:spLocks noChangeArrowheads="1"/>
          </p:cNvSpPr>
          <p:nvPr/>
        </p:nvSpPr>
        <p:spPr bwMode="auto">
          <a:xfrm>
            <a:off x="8204200" y="3713163"/>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4</a:t>
            </a:r>
          </a:p>
        </p:txBody>
      </p:sp>
      <p:sp>
        <p:nvSpPr>
          <p:cNvPr id="66637" name="Text Box 77"/>
          <p:cNvSpPr txBox="1">
            <a:spLocks noChangeArrowheads="1"/>
          </p:cNvSpPr>
          <p:nvPr/>
        </p:nvSpPr>
        <p:spPr bwMode="auto">
          <a:xfrm>
            <a:off x="317500" y="3078163"/>
            <a:ext cx="12906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b="1" dirty="0">
                <a:ea typeface="黑体" panose="02010609060101010101" pitchFamily="49" charset="-122"/>
              </a:rPr>
              <a:t>3行</a:t>
            </a:r>
            <a:r>
              <a:rPr kumimoji="1" lang="en-US" altLang="zh-CN" sz="2400" b="1" dirty="0">
                <a:ea typeface="黑体" panose="02010609060101010101" pitchFamily="49" charset="-122"/>
              </a:rPr>
              <a:t>/</a:t>
            </a:r>
            <a:r>
              <a:rPr kumimoji="1" lang="zh-CN" altLang="en-US" sz="2400" b="1" dirty="0">
                <a:ea typeface="黑体" panose="02010609060101010101" pitchFamily="49" charset="-122"/>
              </a:rPr>
              <a:t>组</a:t>
            </a:r>
            <a:endParaRPr kumimoji="1" lang="en-US" altLang="zh-CN" sz="2400" b="1" dirty="0">
              <a:ea typeface="黑体" panose="02010609060101010101" pitchFamily="49" charset="-122"/>
            </a:endParaRPr>
          </a:p>
        </p:txBody>
      </p:sp>
      <p:sp>
        <p:nvSpPr>
          <p:cNvPr id="66638" name="Rectangle 78"/>
          <p:cNvSpPr>
            <a:spLocks noChangeArrowheads="1"/>
          </p:cNvSpPr>
          <p:nvPr/>
        </p:nvSpPr>
        <p:spPr bwMode="auto">
          <a:xfrm>
            <a:off x="8101013" y="4481513"/>
            <a:ext cx="376237" cy="1452562"/>
          </a:xfrm>
          <a:prstGeom prst="rect">
            <a:avLst/>
          </a:prstGeom>
          <a:noFill/>
          <a:ln w="9525">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66639" name="Line 79"/>
          <p:cNvSpPr>
            <a:spLocks noChangeShapeType="1"/>
          </p:cNvSpPr>
          <p:nvPr/>
        </p:nvSpPr>
        <p:spPr bwMode="auto">
          <a:xfrm>
            <a:off x="8101013" y="4900613"/>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40" name="Line 80"/>
          <p:cNvSpPr>
            <a:spLocks noChangeShapeType="1"/>
          </p:cNvSpPr>
          <p:nvPr/>
        </p:nvSpPr>
        <p:spPr bwMode="auto">
          <a:xfrm>
            <a:off x="8093075" y="5230813"/>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41" name="Rectangle 81"/>
          <p:cNvSpPr>
            <a:spLocks noChangeArrowheads="1"/>
          </p:cNvSpPr>
          <p:nvPr/>
        </p:nvSpPr>
        <p:spPr bwMode="auto">
          <a:xfrm>
            <a:off x="1781175" y="4511675"/>
            <a:ext cx="376238" cy="1373188"/>
          </a:xfrm>
          <a:prstGeom prst="rect">
            <a:avLst/>
          </a:prstGeom>
          <a:noFill/>
          <a:ln w="9525">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66642" name="Rectangle 82"/>
          <p:cNvSpPr>
            <a:spLocks noChangeArrowheads="1"/>
          </p:cNvSpPr>
          <p:nvPr/>
        </p:nvSpPr>
        <p:spPr bwMode="auto">
          <a:xfrm>
            <a:off x="2374900" y="4498975"/>
            <a:ext cx="376238" cy="1398588"/>
          </a:xfrm>
          <a:prstGeom prst="rect">
            <a:avLst/>
          </a:prstGeom>
          <a:noFill/>
          <a:ln w="9525">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66643" name="Line 83"/>
          <p:cNvSpPr>
            <a:spLocks noChangeShapeType="1"/>
          </p:cNvSpPr>
          <p:nvPr/>
        </p:nvSpPr>
        <p:spPr bwMode="auto">
          <a:xfrm>
            <a:off x="1779588" y="4891088"/>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44" name="Line 84"/>
          <p:cNvSpPr>
            <a:spLocks noChangeShapeType="1"/>
          </p:cNvSpPr>
          <p:nvPr/>
        </p:nvSpPr>
        <p:spPr bwMode="auto">
          <a:xfrm>
            <a:off x="1771650" y="5259388"/>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45" name="Text Box 85"/>
          <p:cNvSpPr txBox="1">
            <a:spLocks noChangeArrowheads="1"/>
          </p:cNvSpPr>
          <p:nvPr/>
        </p:nvSpPr>
        <p:spPr bwMode="auto">
          <a:xfrm>
            <a:off x="1827213" y="4511675"/>
            <a:ext cx="3492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dirty="0">
                <a:solidFill>
                  <a:srgbClr val="FF0000"/>
                </a:solidFill>
                <a:ea typeface="宋体" panose="02010600030101010101" pitchFamily="2" charset="-122"/>
              </a:rPr>
              <a:t>1</a:t>
            </a:r>
            <a:r>
              <a:rPr kumimoji="1" lang="zh-CN" altLang="en-US" sz="2400" dirty="0">
                <a:ea typeface="宋体" panose="02010600030101010101" pitchFamily="2" charset="-122"/>
              </a:rPr>
              <a:t>*</a:t>
            </a:r>
          </a:p>
        </p:txBody>
      </p:sp>
      <p:sp>
        <p:nvSpPr>
          <p:cNvPr id="66646" name="Line 86"/>
          <p:cNvSpPr>
            <a:spLocks noChangeShapeType="1"/>
          </p:cNvSpPr>
          <p:nvPr/>
        </p:nvSpPr>
        <p:spPr bwMode="auto">
          <a:xfrm>
            <a:off x="2382838" y="4895850"/>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47" name="Line 87"/>
          <p:cNvSpPr>
            <a:spLocks noChangeShapeType="1"/>
          </p:cNvSpPr>
          <p:nvPr/>
        </p:nvSpPr>
        <p:spPr bwMode="auto">
          <a:xfrm>
            <a:off x="2374900" y="5251450"/>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48" name="Text Box 88"/>
          <p:cNvSpPr txBox="1">
            <a:spLocks noChangeArrowheads="1"/>
          </p:cNvSpPr>
          <p:nvPr/>
        </p:nvSpPr>
        <p:spPr bwMode="auto">
          <a:xfrm>
            <a:off x="2395538" y="4518025"/>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1*</a:t>
            </a:r>
          </a:p>
        </p:txBody>
      </p:sp>
      <p:sp>
        <p:nvSpPr>
          <p:cNvPr id="66649" name="Text Box 89"/>
          <p:cNvSpPr txBox="1">
            <a:spLocks noChangeArrowheads="1"/>
          </p:cNvSpPr>
          <p:nvPr/>
        </p:nvSpPr>
        <p:spPr bwMode="auto">
          <a:xfrm>
            <a:off x="4141788" y="5580063"/>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4</a:t>
            </a:r>
          </a:p>
        </p:txBody>
      </p:sp>
      <p:sp>
        <p:nvSpPr>
          <p:cNvPr id="66650" name="Text Box 90"/>
          <p:cNvSpPr txBox="1">
            <a:spLocks noChangeArrowheads="1"/>
          </p:cNvSpPr>
          <p:nvPr/>
        </p:nvSpPr>
        <p:spPr bwMode="auto">
          <a:xfrm>
            <a:off x="2433638" y="4906963"/>
            <a:ext cx="3492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dirty="0">
                <a:solidFill>
                  <a:srgbClr val="FF0000"/>
                </a:solidFill>
                <a:ea typeface="宋体" panose="02010600030101010101" pitchFamily="2" charset="-122"/>
              </a:rPr>
              <a:t>2</a:t>
            </a:r>
          </a:p>
        </p:txBody>
      </p:sp>
      <p:sp>
        <p:nvSpPr>
          <p:cNvPr id="66651" name="Text Box 91"/>
          <p:cNvSpPr txBox="1">
            <a:spLocks noChangeArrowheads="1"/>
          </p:cNvSpPr>
          <p:nvPr/>
        </p:nvSpPr>
        <p:spPr bwMode="auto">
          <a:xfrm>
            <a:off x="3048000" y="5246688"/>
            <a:ext cx="3492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dirty="0">
                <a:solidFill>
                  <a:srgbClr val="FF0000"/>
                </a:solidFill>
                <a:ea typeface="宋体" panose="02010600030101010101" pitchFamily="2" charset="-122"/>
              </a:rPr>
              <a:t>3</a:t>
            </a:r>
          </a:p>
        </p:txBody>
      </p:sp>
      <p:sp>
        <p:nvSpPr>
          <p:cNvPr id="66652" name="Rectangle 92"/>
          <p:cNvSpPr>
            <a:spLocks noChangeArrowheads="1"/>
          </p:cNvSpPr>
          <p:nvPr/>
        </p:nvSpPr>
        <p:spPr bwMode="auto">
          <a:xfrm>
            <a:off x="2974975" y="4495800"/>
            <a:ext cx="376238" cy="1425575"/>
          </a:xfrm>
          <a:prstGeom prst="rect">
            <a:avLst/>
          </a:prstGeom>
          <a:noFill/>
          <a:ln w="9525">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66653" name="Line 93"/>
          <p:cNvSpPr>
            <a:spLocks noChangeShapeType="1"/>
          </p:cNvSpPr>
          <p:nvPr/>
        </p:nvSpPr>
        <p:spPr bwMode="auto">
          <a:xfrm>
            <a:off x="2974975" y="4889500"/>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54" name="Line 94"/>
          <p:cNvSpPr>
            <a:spLocks noChangeShapeType="1"/>
          </p:cNvSpPr>
          <p:nvPr/>
        </p:nvSpPr>
        <p:spPr bwMode="auto">
          <a:xfrm>
            <a:off x="2967038" y="5245100"/>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55" name="Text Box 95"/>
          <p:cNvSpPr txBox="1">
            <a:spLocks noChangeArrowheads="1"/>
          </p:cNvSpPr>
          <p:nvPr/>
        </p:nvSpPr>
        <p:spPr bwMode="auto">
          <a:xfrm>
            <a:off x="2974975" y="4524375"/>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1*</a:t>
            </a:r>
          </a:p>
        </p:txBody>
      </p:sp>
      <p:sp>
        <p:nvSpPr>
          <p:cNvPr id="66656" name="Rectangle 96"/>
          <p:cNvSpPr>
            <a:spLocks noChangeArrowheads="1"/>
          </p:cNvSpPr>
          <p:nvPr/>
        </p:nvSpPr>
        <p:spPr bwMode="auto">
          <a:xfrm>
            <a:off x="3540125" y="4502150"/>
            <a:ext cx="376238" cy="1412875"/>
          </a:xfrm>
          <a:prstGeom prst="rect">
            <a:avLst/>
          </a:prstGeom>
          <a:noFill/>
          <a:ln w="9525">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66657" name="Rectangle 97"/>
          <p:cNvSpPr>
            <a:spLocks noChangeArrowheads="1"/>
          </p:cNvSpPr>
          <p:nvPr/>
        </p:nvSpPr>
        <p:spPr bwMode="auto">
          <a:xfrm>
            <a:off x="4086225" y="4491038"/>
            <a:ext cx="376238" cy="1452562"/>
          </a:xfrm>
          <a:prstGeom prst="rect">
            <a:avLst/>
          </a:prstGeom>
          <a:noFill/>
          <a:ln w="9525">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66658" name="Line 98"/>
          <p:cNvSpPr>
            <a:spLocks noChangeShapeType="1"/>
          </p:cNvSpPr>
          <p:nvPr/>
        </p:nvSpPr>
        <p:spPr bwMode="auto">
          <a:xfrm>
            <a:off x="3541713" y="4883150"/>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59" name="Line 99"/>
          <p:cNvSpPr>
            <a:spLocks noChangeShapeType="1"/>
          </p:cNvSpPr>
          <p:nvPr/>
        </p:nvSpPr>
        <p:spPr bwMode="auto">
          <a:xfrm>
            <a:off x="3533775" y="5251450"/>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60" name="Text Box 100"/>
          <p:cNvSpPr txBox="1">
            <a:spLocks noChangeArrowheads="1"/>
          </p:cNvSpPr>
          <p:nvPr/>
        </p:nvSpPr>
        <p:spPr bwMode="auto">
          <a:xfrm>
            <a:off x="3603625" y="5572125"/>
            <a:ext cx="21431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dirty="0">
                <a:solidFill>
                  <a:srgbClr val="FF0000"/>
                </a:solidFill>
                <a:ea typeface="宋体" panose="02010600030101010101" pitchFamily="2" charset="-122"/>
              </a:rPr>
              <a:t>4</a:t>
            </a:r>
          </a:p>
        </p:txBody>
      </p:sp>
      <p:sp>
        <p:nvSpPr>
          <p:cNvPr id="66661" name="Line 101"/>
          <p:cNvSpPr>
            <a:spLocks noChangeShapeType="1"/>
          </p:cNvSpPr>
          <p:nvPr/>
        </p:nvSpPr>
        <p:spPr bwMode="auto">
          <a:xfrm>
            <a:off x="4094163" y="4887913"/>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62" name="Line 102"/>
          <p:cNvSpPr>
            <a:spLocks noChangeShapeType="1"/>
          </p:cNvSpPr>
          <p:nvPr/>
        </p:nvSpPr>
        <p:spPr bwMode="auto">
          <a:xfrm>
            <a:off x="4086225" y="5256213"/>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63" name="Text Box 103"/>
          <p:cNvSpPr txBox="1">
            <a:spLocks noChangeArrowheads="1"/>
          </p:cNvSpPr>
          <p:nvPr/>
        </p:nvSpPr>
        <p:spPr bwMode="auto">
          <a:xfrm>
            <a:off x="5284788" y="5622925"/>
            <a:ext cx="228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4</a:t>
            </a:r>
          </a:p>
        </p:txBody>
      </p:sp>
      <p:sp>
        <p:nvSpPr>
          <p:cNvPr id="66664" name="Text Box 104"/>
          <p:cNvSpPr txBox="1">
            <a:spLocks noChangeArrowheads="1"/>
          </p:cNvSpPr>
          <p:nvPr/>
        </p:nvSpPr>
        <p:spPr bwMode="auto">
          <a:xfrm>
            <a:off x="3635375" y="4900613"/>
            <a:ext cx="32226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2</a:t>
            </a:r>
          </a:p>
        </p:txBody>
      </p:sp>
      <p:sp>
        <p:nvSpPr>
          <p:cNvPr id="66665" name="Text Box 105"/>
          <p:cNvSpPr txBox="1">
            <a:spLocks noChangeArrowheads="1"/>
          </p:cNvSpPr>
          <p:nvPr/>
        </p:nvSpPr>
        <p:spPr bwMode="auto">
          <a:xfrm>
            <a:off x="5857875" y="5619750"/>
            <a:ext cx="21431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4</a:t>
            </a:r>
          </a:p>
        </p:txBody>
      </p:sp>
      <p:sp>
        <p:nvSpPr>
          <p:cNvPr id="66666" name="Text Box 106"/>
          <p:cNvSpPr txBox="1">
            <a:spLocks noChangeArrowheads="1"/>
          </p:cNvSpPr>
          <p:nvPr/>
        </p:nvSpPr>
        <p:spPr bwMode="auto">
          <a:xfrm>
            <a:off x="4144963" y="5264150"/>
            <a:ext cx="2952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dirty="0">
                <a:ea typeface="宋体" panose="02010600030101010101" pitchFamily="2" charset="-122"/>
              </a:rPr>
              <a:t>3</a:t>
            </a:r>
          </a:p>
        </p:txBody>
      </p:sp>
      <p:sp>
        <p:nvSpPr>
          <p:cNvPr id="66667" name="Rectangle 107"/>
          <p:cNvSpPr>
            <a:spLocks noChangeArrowheads="1"/>
          </p:cNvSpPr>
          <p:nvPr/>
        </p:nvSpPr>
        <p:spPr bwMode="auto">
          <a:xfrm>
            <a:off x="4637088" y="4494213"/>
            <a:ext cx="376237" cy="1452562"/>
          </a:xfrm>
          <a:prstGeom prst="rect">
            <a:avLst/>
          </a:prstGeom>
          <a:noFill/>
          <a:ln w="9525">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66668" name="Line 108"/>
          <p:cNvSpPr>
            <a:spLocks noChangeShapeType="1"/>
          </p:cNvSpPr>
          <p:nvPr/>
        </p:nvSpPr>
        <p:spPr bwMode="auto">
          <a:xfrm>
            <a:off x="4637088" y="4887913"/>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69" name="Line 109"/>
          <p:cNvSpPr>
            <a:spLocks noChangeShapeType="1"/>
          </p:cNvSpPr>
          <p:nvPr/>
        </p:nvSpPr>
        <p:spPr bwMode="auto">
          <a:xfrm>
            <a:off x="4641850" y="5243513"/>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70" name="Text Box 110"/>
          <p:cNvSpPr txBox="1">
            <a:spLocks noChangeArrowheads="1"/>
          </p:cNvSpPr>
          <p:nvPr/>
        </p:nvSpPr>
        <p:spPr bwMode="auto">
          <a:xfrm>
            <a:off x="4713288" y="4522788"/>
            <a:ext cx="30956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1*</a:t>
            </a:r>
          </a:p>
        </p:txBody>
      </p:sp>
      <p:sp>
        <p:nvSpPr>
          <p:cNvPr id="66671" name="Rectangle 111"/>
          <p:cNvSpPr>
            <a:spLocks noChangeArrowheads="1"/>
          </p:cNvSpPr>
          <p:nvPr/>
        </p:nvSpPr>
        <p:spPr bwMode="auto">
          <a:xfrm>
            <a:off x="5202238" y="4487863"/>
            <a:ext cx="376237" cy="1454150"/>
          </a:xfrm>
          <a:prstGeom prst="rect">
            <a:avLst/>
          </a:prstGeom>
          <a:noFill/>
          <a:ln w="9525">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66672" name="Rectangle 112"/>
          <p:cNvSpPr>
            <a:spLocks noChangeArrowheads="1"/>
          </p:cNvSpPr>
          <p:nvPr/>
        </p:nvSpPr>
        <p:spPr bwMode="auto">
          <a:xfrm>
            <a:off x="5773738" y="4489450"/>
            <a:ext cx="376237" cy="1479550"/>
          </a:xfrm>
          <a:prstGeom prst="rect">
            <a:avLst/>
          </a:prstGeom>
          <a:noFill/>
          <a:ln w="9525">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66673" name="Line 113"/>
          <p:cNvSpPr>
            <a:spLocks noChangeShapeType="1"/>
          </p:cNvSpPr>
          <p:nvPr/>
        </p:nvSpPr>
        <p:spPr bwMode="auto">
          <a:xfrm>
            <a:off x="5203825" y="4894263"/>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74" name="Line 114"/>
          <p:cNvSpPr>
            <a:spLocks noChangeShapeType="1"/>
          </p:cNvSpPr>
          <p:nvPr/>
        </p:nvSpPr>
        <p:spPr bwMode="auto">
          <a:xfrm>
            <a:off x="5208588" y="5249863"/>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75" name="Text Box 115"/>
          <p:cNvSpPr txBox="1">
            <a:spLocks noChangeArrowheads="1"/>
          </p:cNvSpPr>
          <p:nvPr/>
        </p:nvSpPr>
        <p:spPr bwMode="auto">
          <a:xfrm>
            <a:off x="5216525" y="4503738"/>
            <a:ext cx="3492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dirty="0">
                <a:ea typeface="宋体" panose="02010600030101010101" pitchFamily="2" charset="-122"/>
              </a:rPr>
              <a:t> </a:t>
            </a:r>
            <a:r>
              <a:rPr kumimoji="1" lang="zh-CN" altLang="en-US" sz="2400" dirty="0">
                <a:solidFill>
                  <a:srgbClr val="FF0000"/>
                </a:solidFill>
                <a:ea typeface="宋体" panose="02010600030101010101" pitchFamily="2" charset="-122"/>
              </a:rPr>
              <a:t>5</a:t>
            </a:r>
          </a:p>
        </p:txBody>
      </p:sp>
      <p:sp>
        <p:nvSpPr>
          <p:cNvPr id="66676" name="Line 116"/>
          <p:cNvSpPr>
            <a:spLocks noChangeShapeType="1"/>
          </p:cNvSpPr>
          <p:nvPr/>
        </p:nvSpPr>
        <p:spPr bwMode="auto">
          <a:xfrm>
            <a:off x="5768975" y="4899025"/>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77" name="Line 117"/>
          <p:cNvSpPr>
            <a:spLocks noChangeShapeType="1"/>
          </p:cNvSpPr>
          <p:nvPr/>
        </p:nvSpPr>
        <p:spPr bwMode="auto">
          <a:xfrm>
            <a:off x="5773738" y="5254625"/>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78" name="Text Box 118"/>
          <p:cNvSpPr txBox="1">
            <a:spLocks noChangeArrowheads="1"/>
          </p:cNvSpPr>
          <p:nvPr/>
        </p:nvSpPr>
        <p:spPr bwMode="auto">
          <a:xfrm>
            <a:off x="5832475" y="4876800"/>
            <a:ext cx="228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dirty="0">
                <a:solidFill>
                  <a:srgbClr val="FF0000"/>
                </a:solidFill>
                <a:ea typeface="宋体" panose="02010600030101010101" pitchFamily="2" charset="-122"/>
              </a:rPr>
              <a:t>1</a:t>
            </a:r>
          </a:p>
        </p:txBody>
      </p:sp>
      <p:sp>
        <p:nvSpPr>
          <p:cNvPr id="66679" name="Text Box 119"/>
          <p:cNvSpPr txBox="1">
            <a:spLocks noChangeArrowheads="1"/>
          </p:cNvSpPr>
          <p:nvPr/>
        </p:nvSpPr>
        <p:spPr bwMode="auto">
          <a:xfrm>
            <a:off x="5203825" y="4884738"/>
            <a:ext cx="2952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2*</a:t>
            </a:r>
          </a:p>
        </p:txBody>
      </p:sp>
      <p:sp>
        <p:nvSpPr>
          <p:cNvPr id="66680" name="Text Box 120"/>
          <p:cNvSpPr txBox="1">
            <a:spLocks noChangeArrowheads="1"/>
          </p:cNvSpPr>
          <p:nvPr/>
        </p:nvSpPr>
        <p:spPr bwMode="auto">
          <a:xfrm>
            <a:off x="5832475" y="5265738"/>
            <a:ext cx="32226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3*</a:t>
            </a:r>
          </a:p>
        </p:txBody>
      </p:sp>
      <p:sp>
        <p:nvSpPr>
          <p:cNvPr id="66681" name="Text Box 121"/>
          <p:cNvSpPr txBox="1">
            <a:spLocks noChangeArrowheads="1"/>
          </p:cNvSpPr>
          <p:nvPr/>
        </p:nvSpPr>
        <p:spPr bwMode="auto">
          <a:xfrm>
            <a:off x="7000875" y="4864100"/>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1</a:t>
            </a:r>
          </a:p>
        </p:txBody>
      </p:sp>
      <p:sp>
        <p:nvSpPr>
          <p:cNvPr id="66682" name="Rectangle 122"/>
          <p:cNvSpPr>
            <a:spLocks noChangeArrowheads="1"/>
          </p:cNvSpPr>
          <p:nvPr/>
        </p:nvSpPr>
        <p:spPr bwMode="auto">
          <a:xfrm>
            <a:off x="6919913" y="4471988"/>
            <a:ext cx="376237" cy="1465262"/>
          </a:xfrm>
          <a:prstGeom prst="rect">
            <a:avLst/>
          </a:prstGeom>
          <a:noFill/>
          <a:ln w="9525">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66683" name="Line 123"/>
          <p:cNvSpPr>
            <a:spLocks noChangeShapeType="1"/>
          </p:cNvSpPr>
          <p:nvPr/>
        </p:nvSpPr>
        <p:spPr bwMode="auto">
          <a:xfrm>
            <a:off x="6367463" y="4865688"/>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84" name="Line 124"/>
          <p:cNvSpPr>
            <a:spLocks noChangeShapeType="1"/>
          </p:cNvSpPr>
          <p:nvPr/>
        </p:nvSpPr>
        <p:spPr bwMode="auto">
          <a:xfrm>
            <a:off x="6359525" y="5221288"/>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85" name="Rectangle 125"/>
          <p:cNvSpPr>
            <a:spLocks noChangeArrowheads="1"/>
          </p:cNvSpPr>
          <p:nvPr/>
        </p:nvSpPr>
        <p:spPr bwMode="auto">
          <a:xfrm>
            <a:off x="6380163" y="4478338"/>
            <a:ext cx="376237" cy="1479550"/>
          </a:xfrm>
          <a:prstGeom prst="rect">
            <a:avLst/>
          </a:prstGeom>
          <a:noFill/>
          <a:ln w="9525">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66686" name="Rectangle 126"/>
          <p:cNvSpPr>
            <a:spLocks noChangeArrowheads="1"/>
          </p:cNvSpPr>
          <p:nvPr/>
        </p:nvSpPr>
        <p:spPr bwMode="auto">
          <a:xfrm>
            <a:off x="7504113" y="4467225"/>
            <a:ext cx="376237" cy="1481138"/>
          </a:xfrm>
          <a:prstGeom prst="rect">
            <a:avLst/>
          </a:prstGeom>
          <a:noFill/>
          <a:ln w="9525">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66687" name="Line 127"/>
          <p:cNvSpPr>
            <a:spLocks noChangeShapeType="1"/>
          </p:cNvSpPr>
          <p:nvPr/>
        </p:nvSpPr>
        <p:spPr bwMode="auto">
          <a:xfrm>
            <a:off x="6921500" y="4859338"/>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88" name="Line 128"/>
          <p:cNvSpPr>
            <a:spLocks noChangeShapeType="1"/>
          </p:cNvSpPr>
          <p:nvPr/>
        </p:nvSpPr>
        <p:spPr bwMode="auto">
          <a:xfrm>
            <a:off x="6926263" y="5214938"/>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89" name="Text Box 129"/>
          <p:cNvSpPr txBox="1">
            <a:spLocks noChangeArrowheads="1"/>
          </p:cNvSpPr>
          <p:nvPr/>
        </p:nvSpPr>
        <p:spPr bwMode="auto">
          <a:xfrm>
            <a:off x="6969125" y="4481513"/>
            <a:ext cx="3619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5*</a:t>
            </a:r>
          </a:p>
        </p:txBody>
      </p:sp>
      <p:sp>
        <p:nvSpPr>
          <p:cNvPr id="66690" name="Line 130"/>
          <p:cNvSpPr>
            <a:spLocks noChangeShapeType="1"/>
          </p:cNvSpPr>
          <p:nvPr/>
        </p:nvSpPr>
        <p:spPr bwMode="auto">
          <a:xfrm>
            <a:off x="7499350" y="4876800"/>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91" name="Line 131"/>
          <p:cNvSpPr>
            <a:spLocks noChangeShapeType="1"/>
          </p:cNvSpPr>
          <p:nvPr/>
        </p:nvSpPr>
        <p:spPr bwMode="auto">
          <a:xfrm>
            <a:off x="7504113" y="5232400"/>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92" name="Text Box 132"/>
          <p:cNvSpPr txBox="1">
            <a:spLocks noChangeArrowheads="1"/>
          </p:cNvSpPr>
          <p:nvPr/>
        </p:nvSpPr>
        <p:spPr bwMode="auto">
          <a:xfrm>
            <a:off x="7575550" y="4486275"/>
            <a:ext cx="3492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dirty="0">
                <a:solidFill>
                  <a:srgbClr val="FF0000"/>
                </a:solidFill>
                <a:ea typeface="宋体" panose="02010600030101010101" pitchFamily="2" charset="-122"/>
              </a:rPr>
              <a:t>4</a:t>
            </a:r>
          </a:p>
        </p:txBody>
      </p:sp>
      <p:sp>
        <p:nvSpPr>
          <p:cNvPr id="66693" name="Text Box 133"/>
          <p:cNvSpPr txBox="1">
            <a:spLocks noChangeArrowheads="1"/>
          </p:cNvSpPr>
          <p:nvPr/>
        </p:nvSpPr>
        <p:spPr bwMode="auto">
          <a:xfrm>
            <a:off x="7032625" y="5226050"/>
            <a:ext cx="2825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2</a:t>
            </a:r>
          </a:p>
        </p:txBody>
      </p:sp>
      <p:sp>
        <p:nvSpPr>
          <p:cNvPr id="66694" name="Text Box 134"/>
          <p:cNvSpPr txBox="1">
            <a:spLocks noChangeArrowheads="1"/>
          </p:cNvSpPr>
          <p:nvPr/>
        </p:nvSpPr>
        <p:spPr bwMode="auto">
          <a:xfrm>
            <a:off x="7562850" y="4875213"/>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1*</a:t>
            </a:r>
          </a:p>
        </p:txBody>
      </p:sp>
      <p:sp>
        <p:nvSpPr>
          <p:cNvPr id="66695" name="Text Box 135"/>
          <p:cNvSpPr txBox="1">
            <a:spLocks noChangeArrowheads="1"/>
          </p:cNvSpPr>
          <p:nvPr/>
        </p:nvSpPr>
        <p:spPr bwMode="auto">
          <a:xfrm>
            <a:off x="7588250" y="5240338"/>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2</a:t>
            </a:r>
          </a:p>
        </p:txBody>
      </p:sp>
      <p:sp>
        <p:nvSpPr>
          <p:cNvPr id="66696" name="Text Box 136"/>
          <p:cNvSpPr txBox="1">
            <a:spLocks noChangeArrowheads="1"/>
          </p:cNvSpPr>
          <p:nvPr/>
        </p:nvSpPr>
        <p:spPr bwMode="auto">
          <a:xfrm>
            <a:off x="3055938" y="4899025"/>
            <a:ext cx="242887"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2</a:t>
            </a:r>
          </a:p>
        </p:txBody>
      </p:sp>
      <p:sp>
        <p:nvSpPr>
          <p:cNvPr id="66697" name="Text Box 137"/>
          <p:cNvSpPr txBox="1">
            <a:spLocks noChangeArrowheads="1"/>
          </p:cNvSpPr>
          <p:nvPr/>
        </p:nvSpPr>
        <p:spPr bwMode="auto">
          <a:xfrm>
            <a:off x="3614738" y="5237163"/>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3</a:t>
            </a:r>
          </a:p>
        </p:txBody>
      </p:sp>
      <p:sp>
        <p:nvSpPr>
          <p:cNvPr id="66698" name="Text Box 138"/>
          <p:cNvSpPr txBox="1">
            <a:spLocks noChangeArrowheads="1"/>
          </p:cNvSpPr>
          <p:nvPr/>
        </p:nvSpPr>
        <p:spPr bwMode="auto">
          <a:xfrm>
            <a:off x="4725988" y="4903788"/>
            <a:ext cx="25876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dirty="0">
                <a:solidFill>
                  <a:schemeClr val="accent2"/>
                </a:solidFill>
                <a:ea typeface="宋体" panose="02010600030101010101" pitchFamily="2" charset="-122"/>
              </a:rPr>
              <a:t>2</a:t>
            </a:r>
          </a:p>
        </p:txBody>
      </p:sp>
      <p:sp>
        <p:nvSpPr>
          <p:cNvPr id="66699" name="Text Box 139"/>
          <p:cNvSpPr txBox="1">
            <a:spLocks noChangeArrowheads="1"/>
          </p:cNvSpPr>
          <p:nvPr/>
        </p:nvSpPr>
        <p:spPr bwMode="auto">
          <a:xfrm>
            <a:off x="4743450" y="5253038"/>
            <a:ext cx="2698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3</a:t>
            </a:r>
          </a:p>
        </p:txBody>
      </p:sp>
      <p:sp>
        <p:nvSpPr>
          <p:cNvPr id="66700" name="Text Box 140"/>
          <p:cNvSpPr txBox="1">
            <a:spLocks noChangeArrowheads="1"/>
          </p:cNvSpPr>
          <p:nvPr/>
        </p:nvSpPr>
        <p:spPr bwMode="auto">
          <a:xfrm>
            <a:off x="5299075" y="5260975"/>
            <a:ext cx="2698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3</a:t>
            </a:r>
          </a:p>
        </p:txBody>
      </p:sp>
      <p:sp>
        <p:nvSpPr>
          <p:cNvPr id="66701" name="Text Box 141"/>
          <p:cNvSpPr txBox="1">
            <a:spLocks noChangeArrowheads="1"/>
          </p:cNvSpPr>
          <p:nvPr/>
        </p:nvSpPr>
        <p:spPr bwMode="auto">
          <a:xfrm>
            <a:off x="5786438" y="4508500"/>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 5</a:t>
            </a:r>
          </a:p>
        </p:txBody>
      </p:sp>
      <p:sp>
        <p:nvSpPr>
          <p:cNvPr id="66702" name="Text Box 142"/>
          <p:cNvSpPr txBox="1">
            <a:spLocks noChangeArrowheads="1"/>
          </p:cNvSpPr>
          <p:nvPr/>
        </p:nvSpPr>
        <p:spPr bwMode="auto">
          <a:xfrm>
            <a:off x="6403975" y="4857750"/>
            <a:ext cx="26828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1</a:t>
            </a:r>
          </a:p>
        </p:txBody>
      </p:sp>
      <p:sp>
        <p:nvSpPr>
          <p:cNvPr id="66703" name="Text Box 143"/>
          <p:cNvSpPr txBox="1">
            <a:spLocks noChangeArrowheads="1"/>
          </p:cNvSpPr>
          <p:nvPr/>
        </p:nvSpPr>
        <p:spPr bwMode="auto">
          <a:xfrm>
            <a:off x="6416675" y="5246688"/>
            <a:ext cx="3492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dirty="0">
                <a:solidFill>
                  <a:srgbClr val="FF0000"/>
                </a:solidFill>
                <a:ea typeface="宋体" panose="02010600030101010101" pitchFamily="2" charset="-122"/>
              </a:rPr>
              <a:t>2</a:t>
            </a:r>
          </a:p>
        </p:txBody>
      </p:sp>
      <p:sp>
        <p:nvSpPr>
          <p:cNvPr id="66704" name="Text Box 144"/>
          <p:cNvSpPr txBox="1">
            <a:spLocks noChangeArrowheads="1"/>
          </p:cNvSpPr>
          <p:nvPr/>
        </p:nvSpPr>
        <p:spPr bwMode="auto">
          <a:xfrm>
            <a:off x="6345238" y="4489450"/>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 5</a:t>
            </a:r>
          </a:p>
        </p:txBody>
      </p:sp>
      <p:sp>
        <p:nvSpPr>
          <p:cNvPr id="66705" name="Text Box 145"/>
          <p:cNvSpPr txBox="1">
            <a:spLocks noChangeArrowheads="1"/>
          </p:cNvSpPr>
          <p:nvPr/>
        </p:nvSpPr>
        <p:spPr bwMode="auto">
          <a:xfrm>
            <a:off x="8191500" y="4483100"/>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dirty="0">
                <a:ea typeface="宋体" panose="02010600030101010101" pitchFamily="2" charset="-122"/>
              </a:rPr>
              <a:t>4</a:t>
            </a:r>
          </a:p>
        </p:txBody>
      </p:sp>
      <p:sp>
        <p:nvSpPr>
          <p:cNvPr id="66706" name="Text Box 146"/>
          <p:cNvSpPr txBox="1">
            <a:spLocks noChangeArrowheads="1"/>
          </p:cNvSpPr>
          <p:nvPr/>
        </p:nvSpPr>
        <p:spPr bwMode="auto">
          <a:xfrm>
            <a:off x="8191500" y="4872038"/>
            <a:ext cx="3492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dirty="0">
                <a:solidFill>
                  <a:srgbClr val="FF0000"/>
                </a:solidFill>
                <a:ea typeface="宋体" panose="02010600030101010101" pitchFamily="2" charset="-122"/>
              </a:rPr>
              <a:t>5</a:t>
            </a:r>
          </a:p>
        </p:txBody>
      </p:sp>
      <p:sp>
        <p:nvSpPr>
          <p:cNvPr id="66707" name="Text Box 147"/>
          <p:cNvSpPr txBox="1">
            <a:spLocks noChangeArrowheads="1"/>
          </p:cNvSpPr>
          <p:nvPr/>
        </p:nvSpPr>
        <p:spPr bwMode="auto">
          <a:xfrm>
            <a:off x="8153400" y="5237163"/>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2*</a:t>
            </a:r>
          </a:p>
        </p:txBody>
      </p:sp>
      <p:sp>
        <p:nvSpPr>
          <p:cNvPr id="66708" name="Line 148"/>
          <p:cNvSpPr>
            <a:spLocks noChangeShapeType="1"/>
          </p:cNvSpPr>
          <p:nvPr/>
        </p:nvSpPr>
        <p:spPr bwMode="auto">
          <a:xfrm>
            <a:off x="1771650" y="5576888"/>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709" name="Line 149"/>
          <p:cNvSpPr>
            <a:spLocks noChangeShapeType="1"/>
          </p:cNvSpPr>
          <p:nvPr/>
        </p:nvSpPr>
        <p:spPr bwMode="auto">
          <a:xfrm>
            <a:off x="2381250" y="5564188"/>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710" name="Line 150"/>
          <p:cNvSpPr>
            <a:spLocks noChangeShapeType="1"/>
          </p:cNvSpPr>
          <p:nvPr/>
        </p:nvSpPr>
        <p:spPr bwMode="auto">
          <a:xfrm>
            <a:off x="2965450" y="5576888"/>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711" name="Line 151"/>
          <p:cNvSpPr>
            <a:spLocks noChangeShapeType="1"/>
          </p:cNvSpPr>
          <p:nvPr/>
        </p:nvSpPr>
        <p:spPr bwMode="auto">
          <a:xfrm>
            <a:off x="3536950" y="5583238"/>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712" name="Line 152"/>
          <p:cNvSpPr>
            <a:spLocks noChangeShapeType="1"/>
          </p:cNvSpPr>
          <p:nvPr/>
        </p:nvSpPr>
        <p:spPr bwMode="auto">
          <a:xfrm>
            <a:off x="4643438" y="5621338"/>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713" name="Line 153"/>
          <p:cNvSpPr>
            <a:spLocks noChangeShapeType="1"/>
          </p:cNvSpPr>
          <p:nvPr/>
        </p:nvSpPr>
        <p:spPr bwMode="auto">
          <a:xfrm>
            <a:off x="6378575" y="5629275"/>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714" name="Line 154"/>
          <p:cNvSpPr>
            <a:spLocks noChangeShapeType="1"/>
          </p:cNvSpPr>
          <p:nvPr/>
        </p:nvSpPr>
        <p:spPr bwMode="auto">
          <a:xfrm>
            <a:off x="6926263" y="5619750"/>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715" name="Line 155"/>
          <p:cNvSpPr>
            <a:spLocks noChangeShapeType="1"/>
          </p:cNvSpPr>
          <p:nvPr/>
        </p:nvSpPr>
        <p:spPr bwMode="auto">
          <a:xfrm>
            <a:off x="7508875" y="5599113"/>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716" name="Line 156"/>
          <p:cNvSpPr>
            <a:spLocks noChangeShapeType="1"/>
          </p:cNvSpPr>
          <p:nvPr/>
        </p:nvSpPr>
        <p:spPr bwMode="auto">
          <a:xfrm>
            <a:off x="8093075" y="5611813"/>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717" name="Line 157"/>
          <p:cNvSpPr>
            <a:spLocks noChangeShapeType="1"/>
          </p:cNvSpPr>
          <p:nvPr/>
        </p:nvSpPr>
        <p:spPr bwMode="auto">
          <a:xfrm>
            <a:off x="5765800" y="5646738"/>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718" name="Line 158"/>
          <p:cNvSpPr>
            <a:spLocks noChangeShapeType="1"/>
          </p:cNvSpPr>
          <p:nvPr/>
        </p:nvSpPr>
        <p:spPr bwMode="auto">
          <a:xfrm>
            <a:off x="5203825" y="5640388"/>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719" name="Line 159"/>
          <p:cNvSpPr>
            <a:spLocks noChangeShapeType="1"/>
          </p:cNvSpPr>
          <p:nvPr/>
        </p:nvSpPr>
        <p:spPr bwMode="auto">
          <a:xfrm>
            <a:off x="4084638" y="5600700"/>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721" name="Text Box 161"/>
          <p:cNvSpPr txBox="1">
            <a:spLocks noChangeArrowheads="1"/>
          </p:cNvSpPr>
          <p:nvPr/>
        </p:nvSpPr>
        <p:spPr bwMode="auto">
          <a:xfrm>
            <a:off x="3578225" y="4533900"/>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1*</a:t>
            </a:r>
          </a:p>
        </p:txBody>
      </p:sp>
      <p:sp>
        <p:nvSpPr>
          <p:cNvPr id="66722" name="Text Box 162"/>
          <p:cNvSpPr txBox="1">
            <a:spLocks noChangeArrowheads="1"/>
          </p:cNvSpPr>
          <p:nvPr/>
        </p:nvSpPr>
        <p:spPr bwMode="auto">
          <a:xfrm>
            <a:off x="4168775" y="4913313"/>
            <a:ext cx="32226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2</a:t>
            </a:r>
          </a:p>
        </p:txBody>
      </p:sp>
      <p:sp>
        <p:nvSpPr>
          <p:cNvPr id="66723" name="Text Box 163"/>
          <p:cNvSpPr txBox="1">
            <a:spLocks noChangeArrowheads="1"/>
          </p:cNvSpPr>
          <p:nvPr/>
        </p:nvSpPr>
        <p:spPr bwMode="auto">
          <a:xfrm>
            <a:off x="4111625" y="4546600"/>
            <a:ext cx="3492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dirty="0">
                <a:solidFill>
                  <a:schemeClr val="accent2"/>
                </a:solidFill>
                <a:ea typeface="宋体" panose="02010600030101010101" pitchFamily="2" charset="-122"/>
              </a:rPr>
              <a:t>1</a:t>
            </a:r>
            <a:r>
              <a:rPr kumimoji="1" lang="zh-CN" altLang="en-US" sz="2400" dirty="0">
                <a:ea typeface="宋体" panose="02010600030101010101" pitchFamily="2" charset="-122"/>
              </a:rPr>
              <a:t>*</a:t>
            </a:r>
          </a:p>
        </p:txBody>
      </p:sp>
      <p:sp>
        <p:nvSpPr>
          <p:cNvPr id="66724" name="Text Box 164"/>
          <p:cNvSpPr txBox="1">
            <a:spLocks noChangeArrowheads="1"/>
          </p:cNvSpPr>
          <p:nvPr/>
        </p:nvSpPr>
        <p:spPr bwMode="auto">
          <a:xfrm>
            <a:off x="6426200" y="5611813"/>
            <a:ext cx="3079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4*</a:t>
            </a:r>
          </a:p>
        </p:txBody>
      </p:sp>
      <p:sp>
        <p:nvSpPr>
          <p:cNvPr id="66725" name="Text Box 165"/>
          <p:cNvSpPr txBox="1">
            <a:spLocks noChangeArrowheads="1"/>
          </p:cNvSpPr>
          <p:nvPr/>
        </p:nvSpPr>
        <p:spPr bwMode="auto">
          <a:xfrm>
            <a:off x="7021513" y="5603875"/>
            <a:ext cx="3079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dirty="0">
                <a:solidFill>
                  <a:srgbClr val="FF0000"/>
                </a:solidFill>
                <a:ea typeface="宋体" panose="02010600030101010101" pitchFamily="2" charset="-122"/>
              </a:rPr>
              <a:t>3</a:t>
            </a:r>
          </a:p>
        </p:txBody>
      </p:sp>
      <p:sp>
        <p:nvSpPr>
          <p:cNvPr id="66726" name="Text Box 166"/>
          <p:cNvSpPr txBox="1">
            <a:spLocks noChangeArrowheads="1"/>
          </p:cNvSpPr>
          <p:nvPr/>
        </p:nvSpPr>
        <p:spPr bwMode="auto">
          <a:xfrm>
            <a:off x="7605713" y="5591175"/>
            <a:ext cx="3079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3</a:t>
            </a:r>
          </a:p>
        </p:txBody>
      </p:sp>
      <p:sp>
        <p:nvSpPr>
          <p:cNvPr id="66727" name="Text Box 167"/>
          <p:cNvSpPr txBox="1">
            <a:spLocks noChangeArrowheads="1"/>
          </p:cNvSpPr>
          <p:nvPr/>
        </p:nvSpPr>
        <p:spPr bwMode="auto">
          <a:xfrm>
            <a:off x="8189913" y="5591175"/>
            <a:ext cx="3079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3</a:t>
            </a:r>
          </a:p>
        </p:txBody>
      </p:sp>
      <p:sp>
        <p:nvSpPr>
          <p:cNvPr id="66728" name="Text Box 168"/>
          <p:cNvSpPr txBox="1">
            <a:spLocks noChangeArrowheads="1"/>
          </p:cNvSpPr>
          <p:nvPr/>
        </p:nvSpPr>
        <p:spPr bwMode="auto">
          <a:xfrm>
            <a:off x="317500" y="4978400"/>
            <a:ext cx="12906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b="1" dirty="0">
                <a:ea typeface="黑体" panose="02010609060101010101" pitchFamily="49" charset="-122"/>
              </a:rPr>
              <a:t>4行/组</a:t>
            </a:r>
            <a:endParaRPr kumimoji="1" lang="en-US" altLang="zh-CN" sz="2400" b="1" dirty="0">
              <a:ea typeface="黑体" panose="02010609060101010101" pitchFamily="49" charset="-122"/>
            </a:endParaRPr>
          </a:p>
        </p:txBody>
      </p:sp>
      <p:sp>
        <p:nvSpPr>
          <p:cNvPr id="66729" name="Text Box 169"/>
          <p:cNvSpPr txBox="1">
            <a:spLocks noChangeArrowheads="1"/>
          </p:cNvSpPr>
          <p:nvPr/>
        </p:nvSpPr>
        <p:spPr bwMode="auto">
          <a:xfrm>
            <a:off x="296863" y="2138363"/>
            <a:ext cx="7335837" cy="3077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000" b="1" dirty="0">
                <a:solidFill>
                  <a:srgbClr val="006600"/>
                </a:solidFill>
                <a:latin typeface="微软雅黑" panose="020B0503020204020204" pitchFamily="34" charset="-122"/>
                <a:ea typeface="微软雅黑" panose="020B0503020204020204" pitchFamily="34" charset="-122"/>
              </a:rPr>
              <a:t>注：通常一组中应有</a:t>
            </a:r>
            <a:r>
              <a:rPr kumimoji="1" lang="en-US" altLang="zh-CN" sz="2000" b="1" dirty="0">
                <a:solidFill>
                  <a:srgbClr val="006600"/>
                </a:solidFill>
                <a:latin typeface="微软雅黑" panose="020B0503020204020204" pitchFamily="34" charset="-122"/>
                <a:ea typeface="微软雅黑" panose="020B0503020204020204" pitchFamily="34" charset="-122"/>
              </a:rPr>
              <a:t>2</a:t>
            </a:r>
            <a:r>
              <a:rPr kumimoji="1" lang="en-US" altLang="zh-CN" sz="2000" b="1" baseline="30000" dirty="0">
                <a:solidFill>
                  <a:srgbClr val="006600"/>
                </a:solidFill>
                <a:latin typeface="微软雅黑" panose="020B0503020204020204" pitchFamily="34" charset="-122"/>
                <a:ea typeface="微软雅黑" panose="020B0503020204020204" pitchFamily="34" charset="-122"/>
              </a:rPr>
              <a:t>k</a:t>
            </a:r>
            <a:r>
              <a:rPr kumimoji="1" lang="zh-CN" altLang="en-US" sz="2000" b="1" dirty="0">
                <a:solidFill>
                  <a:srgbClr val="006600"/>
                </a:solidFill>
                <a:latin typeface="微软雅黑" panose="020B0503020204020204" pitchFamily="34" charset="-122"/>
                <a:ea typeface="微软雅黑" panose="020B0503020204020204" pitchFamily="34" charset="-122"/>
              </a:rPr>
              <a:t>行，这里</a:t>
            </a:r>
            <a:r>
              <a:rPr kumimoji="1" lang="en-US" altLang="zh-CN" sz="2000" b="1" dirty="0">
                <a:solidFill>
                  <a:srgbClr val="006600"/>
                </a:solidFill>
                <a:latin typeface="微软雅黑" panose="020B0503020204020204" pitchFamily="34" charset="-122"/>
                <a:ea typeface="微软雅黑" panose="020B0503020204020204" pitchFamily="34" charset="-122"/>
              </a:rPr>
              <a:t>3</a:t>
            </a:r>
            <a:r>
              <a:rPr kumimoji="1" lang="zh-CN" altLang="en-US" sz="2000" b="1" dirty="0">
                <a:solidFill>
                  <a:srgbClr val="006600"/>
                </a:solidFill>
                <a:latin typeface="微软雅黑" panose="020B0503020204020204" pitchFamily="34" charset="-122"/>
                <a:ea typeface="微软雅黑" panose="020B0503020204020204" pitchFamily="34" charset="-122"/>
              </a:rPr>
              <a:t>行</a:t>
            </a:r>
            <a:r>
              <a:rPr kumimoji="1" lang="en-US" altLang="zh-CN" sz="2000" b="1" dirty="0">
                <a:solidFill>
                  <a:srgbClr val="006600"/>
                </a:solidFill>
                <a:latin typeface="微软雅黑" panose="020B0503020204020204" pitchFamily="34" charset="-122"/>
                <a:ea typeface="微软雅黑" panose="020B0503020204020204" pitchFamily="34" charset="-122"/>
              </a:rPr>
              <a:t>/</a:t>
            </a:r>
            <a:r>
              <a:rPr kumimoji="1" lang="zh-CN" altLang="en-US" sz="2000" b="1" dirty="0">
                <a:solidFill>
                  <a:srgbClr val="006600"/>
                </a:solidFill>
                <a:latin typeface="微软雅黑" panose="020B0503020204020204" pitchFamily="34" charset="-122"/>
                <a:ea typeface="微软雅黑" panose="020B0503020204020204" pitchFamily="34" charset="-122"/>
              </a:rPr>
              <a:t>组主要为了简化问题而假设</a:t>
            </a:r>
          </a:p>
        </p:txBody>
      </p:sp>
      <p:sp>
        <p:nvSpPr>
          <p:cNvPr id="66731" name="灯片编号占位符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4E58275C-B10A-4BA1-BA65-606BBE433C24}" type="slidenum">
              <a:rPr lang="zh-CN" altLang="en-US" sz="1200" smtClean="0">
                <a:solidFill>
                  <a:srgbClr val="898989"/>
                </a:solidFill>
              </a:rPr>
              <a:pPr/>
              <a:t>55</a:t>
            </a:fld>
            <a:endParaRPr lang="zh-CN" altLang="en-US" sz="1200" dirty="0">
              <a:solidFill>
                <a:srgbClr val="898989"/>
              </a:solidFill>
            </a:endParaRPr>
          </a:p>
        </p:txBody>
      </p:sp>
      <p:sp>
        <p:nvSpPr>
          <p:cNvPr id="2" name="文本框 1"/>
          <p:cNvSpPr txBox="1"/>
          <p:nvPr/>
        </p:nvSpPr>
        <p:spPr>
          <a:xfrm>
            <a:off x="100013" y="2526447"/>
            <a:ext cx="1528762" cy="400110"/>
          </a:xfrm>
          <a:prstGeom prst="rect">
            <a:avLst/>
          </a:prstGeom>
          <a:noFill/>
        </p:spPr>
        <p:txBody>
          <a:bodyPr wrap="square" rtlCol="0">
            <a:spAutoFit/>
          </a:bodyPr>
          <a:lstStyle/>
          <a:p>
            <a:r>
              <a:rPr lang="zh-CN" altLang="en-US" sz="2000" dirty="0">
                <a:latin typeface="+mj-ea"/>
                <a:ea typeface="+mj-ea"/>
              </a:rPr>
              <a:t>访问地址流</a:t>
            </a:r>
          </a:p>
        </p:txBody>
      </p:sp>
      <p:sp>
        <p:nvSpPr>
          <p:cNvPr id="3" name="文本框 2"/>
          <p:cNvSpPr txBox="1"/>
          <p:nvPr/>
        </p:nvSpPr>
        <p:spPr>
          <a:xfrm>
            <a:off x="257175" y="3495615"/>
            <a:ext cx="1409700" cy="400110"/>
          </a:xfrm>
          <a:prstGeom prst="rect">
            <a:avLst/>
          </a:prstGeom>
          <a:noFill/>
        </p:spPr>
        <p:txBody>
          <a:bodyPr wrap="square" rtlCol="0">
            <a:spAutoFit/>
          </a:bodyPr>
          <a:lstStyle/>
          <a:p>
            <a:r>
              <a:rPr lang="zh-CN" altLang="en-US" sz="2000" dirty="0">
                <a:latin typeface="+mj-ea"/>
                <a:ea typeface="+mj-ea"/>
              </a:rPr>
              <a:t>映射内容</a:t>
            </a:r>
          </a:p>
        </p:txBody>
      </p:sp>
      <p:sp>
        <p:nvSpPr>
          <p:cNvPr id="4" name="矩形 3"/>
          <p:cNvSpPr/>
          <p:nvPr/>
        </p:nvSpPr>
        <p:spPr>
          <a:xfrm>
            <a:off x="5739023" y="4048422"/>
            <a:ext cx="437940" cy="461665"/>
          </a:xfrm>
          <a:prstGeom prst="rect">
            <a:avLst/>
          </a:prstGeom>
        </p:spPr>
        <p:txBody>
          <a:bodyPr wrap="none">
            <a:spAutoFit/>
          </a:bodyPr>
          <a:lstStyle/>
          <a:p>
            <a:r>
              <a:rPr kumimoji="1" lang="zh-CN" altLang="en-US" sz="2400" b="1" dirty="0">
                <a:solidFill>
                  <a:srgbClr val="006600"/>
                </a:solidFill>
                <a:ea typeface="宋体" panose="02010600030101010101" pitchFamily="2" charset="-122"/>
              </a:rPr>
              <a:t>√ </a:t>
            </a:r>
            <a:endParaRPr lang="zh-CN" altLang="en-US" sz="2400" dirty="0"/>
          </a:p>
        </p:txBody>
      </p:sp>
      <p:sp>
        <p:nvSpPr>
          <p:cNvPr id="175" name="矩形 174"/>
          <p:cNvSpPr/>
          <p:nvPr/>
        </p:nvSpPr>
        <p:spPr>
          <a:xfrm>
            <a:off x="6393867" y="4066530"/>
            <a:ext cx="437940" cy="461665"/>
          </a:xfrm>
          <a:prstGeom prst="rect">
            <a:avLst/>
          </a:prstGeom>
        </p:spPr>
        <p:txBody>
          <a:bodyPr wrap="none">
            <a:spAutoFit/>
          </a:bodyPr>
          <a:lstStyle/>
          <a:p>
            <a:r>
              <a:rPr kumimoji="1" lang="zh-CN" altLang="en-US" sz="2400" b="1" dirty="0">
                <a:solidFill>
                  <a:srgbClr val="006600"/>
                </a:solidFill>
                <a:ea typeface="宋体" panose="02010600030101010101" pitchFamily="2" charset="-122"/>
              </a:rPr>
              <a:t>√ </a:t>
            </a:r>
            <a:endParaRPr lang="zh-CN" altLang="en-US" sz="2400" dirty="0"/>
          </a:p>
        </p:txBody>
      </p:sp>
      <p:sp>
        <p:nvSpPr>
          <p:cNvPr id="176" name="矩形 175"/>
          <p:cNvSpPr/>
          <p:nvPr/>
        </p:nvSpPr>
        <p:spPr>
          <a:xfrm>
            <a:off x="8115510" y="4046538"/>
            <a:ext cx="437940" cy="461665"/>
          </a:xfrm>
          <a:prstGeom prst="rect">
            <a:avLst/>
          </a:prstGeom>
        </p:spPr>
        <p:txBody>
          <a:bodyPr wrap="none">
            <a:spAutoFit/>
          </a:bodyPr>
          <a:lstStyle/>
          <a:p>
            <a:r>
              <a:rPr kumimoji="1" lang="zh-CN" altLang="en-US" sz="2400" b="1" dirty="0">
                <a:solidFill>
                  <a:srgbClr val="006600"/>
                </a:solidFill>
                <a:ea typeface="宋体" panose="02010600030101010101" pitchFamily="2" charset="-122"/>
              </a:rPr>
              <a:t>√ </a:t>
            </a:r>
            <a:endParaRPr lang="zh-CN" altLang="en-US" sz="2400" dirty="0"/>
          </a:p>
        </p:txBody>
      </p:sp>
      <p:sp>
        <p:nvSpPr>
          <p:cNvPr id="5" name="线形标注 1 4"/>
          <p:cNvSpPr/>
          <p:nvPr/>
        </p:nvSpPr>
        <p:spPr bwMode="auto">
          <a:xfrm>
            <a:off x="5129423" y="4135436"/>
            <a:ext cx="609600" cy="300038"/>
          </a:xfrm>
          <a:prstGeom prst="borderCallout1">
            <a:avLst>
              <a:gd name="adj1" fmla="val -158567"/>
              <a:gd name="adj2" fmla="val 127604"/>
              <a:gd name="adj3" fmla="val 39197"/>
              <a:gd name="adj4" fmla="val 105417"/>
            </a:avLst>
          </a:prstGeom>
          <a:noFill/>
          <a:ln w="50800" cap="flat" cmpd="sng" algn="ctr">
            <a:solidFill>
              <a:srgbClr val="FE9AAB"/>
            </a:solidFill>
            <a:prstDash val="solid"/>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dirty="0">
                <a:ln>
                  <a:noFill/>
                </a:ln>
                <a:solidFill>
                  <a:schemeClr val="tx1"/>
                </a:solidFill>
                <a:effectLst/>
                <a:latin typeface="Arial" panose="020B0604020202020204" pitchFamily="34" charset="0"/>
              </a:rPr>
              <a:t>命中</a:t>
            </a:r>
          </a:p>
        </p:txBody>
      </p:sp>
      <p:sp>
        <p:nvSpPr>
          <p:cNvPr id="178" name="文本框 177"/>
          <p:cNvSpPr txBox="1"/>
          <p:nvPr/>
        </p:nvSpPr>
        <p:spPr>
          <a:xfrm>
            <a:off x="237916" y="5391120"/>
            <a:ext cx="1409700" cy="400110"/>
          </a:xfrm>
          <a:prstGeom prst="rect">
            <a:avLst/>
          </a:prstGeom>
          <a:noFill/>
        </p:spPr>
        <p:txBody>
          <a:bodyPr wrap="square" rtlCol="0">
            <a:spAutoFit/>
          </a:bodyPr>
          <a:lstStyle/>
          <a:p>
            <a:r>
              <a:rPr lang="zh-CN" altLang="en-US" sz="2000" dirty="0">
                <a:latin typeface="+mj-ea"/>
                <a:ea typeface="+mj-ea"/>
              </a:rPr>
              <a:t>映射内容</a:t>
            </a:r>
          </a:p>
        </p:txBody>
      </p:sp>
      <p:sp>
        <p:nvSpPr>
          <p:cNvPr id="179" name="矩形 178"/>
          <p:cNvSpPr/>
          <p:nvPr/>
        </p:nvSpPr>
        <p:spPr>
          <a:xfrm>
            <a:off x="4101517" y="5926434"/>
            <a:ext cx="437940" cy="461665"/>
          </a:xfrm>
          <a:prstGeom prst="rect">
            <a:avLst/>
          </a:prstGeom>
        </p:spPr>
        <p:txBody>
          <a:bodyPr wrap="none">
            <a:spAutoFit/>
          </a:bodyPr>
          <a:lstStyle/>
          <a:p>
            <a:r>
              <a:rPr kumimoji="1" lang="zh-CN" altLang="en-US" sz="2400" b="1" dirty="0">
                <a:solidFill>
                  <a:srgbClr val="006600"/>
                </a:solidFill>
                <a:ea typeface="宋体" panose="02010600030101010101" pitchFamily="2" charset="-122"/>
              </a:rPr>
              <a:t>√ </a:t>
            </a:r>
            <a:endParaRPr lang="zh-CN" altLang="en-US" sz="2400" dirty="0"/>
          </a:p>
        </p:txBody>
      </p:sp>
      <p:sp>
        <p:nvSpPr>
          <p:cNvPr id="180" name="矩形 179"/>
          <p:cNvSpPr/>
          <p:nvPr/>
        </p:nvSpPr>
        <p:spPr>
          <a:xfrm>
            <a:off x="4584910" y="5963741"/>
            <a:ext cx="437940" cy="461665"/>
          </a:xfrm>
          <a:prstGeom prst="rect">
            <a:avLst/>
          </a:prstGeom>
        </p:spPr>
        <p:txBody>
          <a:bodyPr wrap="none">
            <a:spAutoFit/>
          </a:bodyPr>
          <a:lstStyle/>
          <a:p>
            <a:r>
              <a:rPr kumimoji="1" lang="zh-CN" altLang="en-US" sz="2400" b="1" dirty="0">
                <a:solidFill>
                  <a:srgbClr val="006600"/>
                </a:solidFill>
                <a:ea typeface="宋体" panose="02010600030101010101" pitchFamily="2" charset="-122"/>
              </a:rPr>
              <a:t>√ </a:t>
            </a:r>
            <a:endParaRPr lang="zh-CN" altLang="en-US" sz="2400" dirty="0"/>
          </a:p>
        </p:txBody>
      </p:sp>
      <p:sp>
        <p:nvSpPr>
          <p:cNvPr id="6" name="文本框 5"/>
          <p:cNvSpPr txBox="1"/>
          <p:nvPr/>
        </p:nvSpPr>
        <p:spPr>
          <a:xfrm>
            <a:off x="4250531" y="913843"/>
            <a:ext cx="3030537" cy="400110"/>
          </a:xfrm>
          <a:prstGeom prst="rect">
            <a:avLst/>
          </a:prstGeom>
          <a:noFill/>
          <a:ln>
            <a:solidFill>
              <a:schemeClr val="accent1"/>
            </a:solidFill>
          </a:ln>
        </p:spPr>
        <p:txBody>
          <a:bodyPr wrap="square" rtlCol="0">
            <a:spAutoFit/>
          </a:bodyPr>
          <a:lstStyle/>
          <a:p>
            <a:r>
              <a:rPr lang="zh-CN" altLang="en-US" sz="2000" b="1" dirty="0">
                <a:solidFill>
                  <a:srgbClr val="FF0000"/>
                </a:solidFill>
                <a:latin typeface="+mj-ea"/>
                <a:ea typeface="+mj-ea"/>
              </a:rPr>
              <a:t>总是把最先借的书还回去</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6563">
                                            <p:txEl>
                                              <p:pRg st="1" end="1"/>
                                            </p:txEl>
                                          </p:spTgt>
                                        </p:tgtEl>
                                        <p:attrNameLst>
                                          <p:attrName>style.visibility</p:attrName>
                                        </p:attrNameLst>
                                      </p:cBhvr>
                                      <p:to>
                                        <p:strVal val="visible"/>
                                      </p:to>
                                    </p:set>
                                    <p:animEffect transition="in" filter="wipe(down)">
                                      <p:cBhvr>
                                        <p:cTn id="12" dur="500"/>
                                        <p:tgtEl>
                                          <p:spTgt spid="6656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66729"/>
                                        </p:tgtEl>
                                        <p:attrNameLst>
                                          <p:attrName>style.visibility</p:attrName>
                                        </p:attrNameLst>
                                      </p:cBhvr>
                                      <p:to>
                                        <p:strVal val="visible"/>
                                      </p:to>
                                    </p:set>
                                    <p:animEffect transition="in" filter="wipe(down)">
                                      <p:cBhvr>
                                        <p:cTn id="17" dur="500"/>
                                        <p:tgtEl>
                                          <p:spTgt spid="6672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down)">
                                      <p:cBhvr>
                                        <p:cTn id="22" dur="500"/>
                                        <p:tgtEl>
                                          <p:spTgt spid="2"/>
                                        </p:tgtEl>
                                      </p:cBhvr>
                                    </p:animEffect>
                                  </p:childTnLst>
                                </p:cTn>
                              </p:par>
                            </p:childTnLst>
                          </p:cTn>
                        </p:par>
                        <p:par>
                          <p:cTn id="23" fill="hold">
                            <p:stCondLst>
                              <p:cond delay="500"/>
                            </p:stCondLst>
                            <p:childTnLst>
                              <p:par>
                                <p:cTn id="24" presetID="22" presetClass="entr" presetSubtype="4" fill="hold" grpId="0" nodeType="afterEffect">
                                  <p:stCondLst>
                                    <p:cond delay="0"/>
                                  </p:stCondLst>
                                  <p:childTnLst>
                                    <p:set>
                                      <p:cBhvr>
                                        <p:cTn id="25" dur="1" fill="hold">
                                          <p:stCondLst>
                                            <p:cond delay="0"/>
                                          </p:stCondLst>
                                        </p:cTn>
                                        <p:tgtEl>
                                          <p:spTgt spid="66623"/>
                                        </p:tgtEl>
                                        <p:attrNameLst>
                                          <p:attrName>style.visibility</p:attrName>
                                        </p:attrNameLst>
                                      </p:cBhvr>
                                      <p:to>
                                        <p:strVal val="visible"/>
                                      </p:to>
                                    </p:set>
                                    <p:animEffect transition="in" filter="wipe(down)">
                                      <p:cBhvr>
                                        <p:cTn id="26" dur="500"/>
                                        <p:tgtEl>
                                          <p:spTgt spid="66623"/>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66637"/>
                                        </p:tgtEl>
                                        <p:attrNameLst>
                                          <p:attrName>style.visibility</p:attrName>
                                        </p:attrNameLst>
                                      </p:cBhvr>
                                      <p:to>
                                        <p:strVal val="visible"/>
                                      </p:to>
                                    </p:set>
                                    <p:animEffect transition="in" filter="wipe(down)">
                                      <p:cBhvr>
                                        <p:cTn id="31" dur="500"/>
                                        <p:tgtEl>
                                          <p:spTgt spid="66637"/>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3"/>
                                        </p:tgtEl>
                                        <p:attrNameLst>
                                          <p:attrName>style.visibility</p:attrName>
                                        </p:attrNameLst>
                                      </p:cBhvr>
                                      <p:to>
                                        <p:strVal val="visible"/>
                                      </p:to>
                                    </p:set>
                                    <p:animEffect transition="in" filter="wipe(down)">
                                      <p:cBhvr>
                                        <p:cTn id="34" dur="500"/>
                                        <p:tgtEl>
                                          <p:spTgt spid="3"/>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grpId="0" nodeType="clickEffect">
                                  <p:stCondLst>
                                    <p:cond delay="0"/>
                                  </p:stCondLst>
                                  <p:childTnLst>
                                    <p:set>
                                      <p:cBhvr>
                                        <p:cTn id="38" dur="1" fill="hold">
                                          <p:stCondLst>
                                            <p:cond delay="0"/>
                                          </p:stCondLst>
                                        </p:cTn>
                                        <p:tgtEl>
                                          <p:spTgt spid="66572"/>
                                        </p:tgtEl>
                                        <p:attrNameLst>
                                          <p:attrName>style.visibility</p:attrName>
                                        </p:attrNameLst>
                                      </p:cBhvr>
                                      <p:to>
                                        <p:strVal val="visible"/>
                                      </p:to>
                                    </p:set>
                                    <p:animEffect transition="in" filter="wipe(down)">
                                      <p:cBhvr>
                                        <p:cTn id="39" dur="500"/>
                                        <p:tgtEl>
                                          <p:spTgt spid="66572"/>
                                        </p:tgtEl>
                                      </p:cBhvr>
                                    </p:animEffect>
                                  </p:childTnLst>
                                </p:cTn>
                              </p:par>
                              <p:par>
                                <p:cTn id="40" presetID="22" presetClass="entr" presetSubtype="4" fill="hold" grpId="0" nodeType="withEffect">
                                  <p:stCondLst>
                                    <p:cond delay="0"/>
                                  </p:stCondLst>
                                  <p:childTnLst>
                                    <p:set>
                                      <p:cBhvr>
                                        <p:cTn id="41" dur="1" fill="hold">
                                          <p:stCondLst>
                                            <p:cond delay="0"/>
                                          </p:stCondLst>
                                        </p:cTn>
                                        <p:tgtEl>
                                          <p:spTgt spid="66568"/>
                                        </p:tgtEl>
                                        <p:attrNameLst>
                                          <p:attrName>style.visibility</p:attrName>
                                        </p:attrNameLst>
                                      </p:cBhvr>
                                      <p:to>
                                        <p:strVal val="visible"/>
                                      </p:to>
                                    </p:set>
                                    <p:animEffect transition="in" filter="wipe(down)">
                                      <p:cBhvr>
                                        <p:cTn id="42" dur="500"/>
                                        <p:tgtEl>
                                          <p:spTgt spid="66568"/>
                                        </p:tgtEl>
                                      </p:cBhvr>
                                    </p:animEffect>
                                  </p:childTnLst>
                                </p:cTn>
                              </p:par>
                              <p:par>
                                <p:cTn id="43" presetID="22" presetClass="entr" presetSubtype="4" fill="hold" grpId="0" nodeType="withEffect">
                                  <p:stCondLst>
                                    <p:cond delay="0"/>
                                  </p:stCondLst>
                                  <p:childTnLst>
                                    <p:set>
                                      <p:cBhvr>
                                        <p:cTn id="44" dur="1" fill="hold">
                                          <p:stCondLst>
                                            <p:cond delay="0"/>
                                          </p:stCondLst>
                                        </p:cTn>
                                        <p:tgtEl>
                                          <p:spTgt spid="66571"/>
                                        </p:tgtEl>
                                        <p:attrNameLst>
                                          <p:attrName>style.visibility</p:attrName>
                                        </p:attrNameLst>
                                      </p:cBhvr>
                                      <p:to>
                                        <p:strVal val="visible"/>
                                      </p:to>
                                    </p:set>
                                    <p:animEffect transition="in" filter="wipe(down)">
                                      <p:cBhvr>
                                        <p:cTn id="45" dur="500"/>
                                        <p:tgtEl>
                                          <p:spTgt spid="66571"/>
                                        </p:tgtEl>
                                      </p:cBhvr>
                                    </p:animEffect>
                                  </p:childTnLst>
                                </p:cTn>
                              </p:par>
                              <p:par>
                                <p:cTn id="46" presetID="22" presetClass="entr" presetSubtype="4" fill="hold" grpId="0" nodeType="withEffect">
                                  <p:stCondLst>
                                    <p:cond delay="0"/>
                                  </p:stCondLst>
                                  <p:childTnLst>
                                    <p:set>
                                      <p:cBhvr>
                                        <p:cTn id="47" dur="1" fill="hold">
                                          <p:stCondLst>
                                            <p:cond delay="0"/>
                                          </p:stCondLst>
                                        </p:cTn>
                                        <p:tgtEl>
                                          <p:spTgt spid="66570"/>
                                        </p:tgtEl>
                                        <p:attrNameLst>
                                          <p:attrName>style.visibility</p:attrName>
                                        </p:attrNameLst>
                                      </p:cBhvr>
                                      <p:to>
                                        <p:strVal val="visible"/>
                                      </p:to>
                                    </p:set>
                                    <p:animEffect transition="in" filter="wipe(down)">
                                      <p:cBhvr>
                                        <p:cTn id="48" dur="500"/>
                                        <p:tgtEl>
                                          <p:spTgt spid="66570"/>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grpId="0" nodeType="clickEffect">
                                  <p:stCondLst>
                                    <p:cond delay="0"/>
                                  </p:stCondLst>
                                  <p:childTnLst>
                                    <p:set>
                                      <p:cBhvr>
                                        <p:cTn id="52" dur="1" fill="hold">
                                          <p:stCondLst>
                                            <p:cond delay="0"/>
                                          </p:stCondLst>
                                        </p:cTn>
                                        <p:tgtEl>
                                          <p:spTgt spid="66577"/>
                                        </p:tgtEl>
                                        <p:attrNameLst>
                                          <p:attrName>style.visibility</p:attrName>
                                        </p:attrNameLst>
                                      </p:cBhvr>
                                      <p:to>
                                        <p:strVal val="visible"/>
                                      </p:to>
                                    </p:set>
                                    <p:animEffect transition="in" filter="wipe(down)">
                                      <p:cBhvr>
                                        <p:cTn id="53" dur="500"/>
                                        <p:tgtEl>
                                          <p:spTgt spid="66577"/>
                                        </p:tgtEl>
                                      </p:cBhvr>
                                    </p:animEffect>
                                  </p:childTnLst>
                                </p:cTn>
                              </p:par>
                              <p:par>
                                <p:cTn id="54" presetID="22" presetClass="entr" presetSubtype="4" fill="hold" grpId="0" nodeType="withEffect">
                                  <p:stCondLst>
                                    <p:cond delay="0"/>
                                  </p:stCondLst>
                                  <p:childTnLst>
                                    <p:set>
                                      <p:cBhvr>
                                        <p:cTn id="55" dur="1" fill="hold">
                                          <p:stCondLst>
                                            <p:cond delay="0"/>
                                          </p:stCondLst>
                                        </p:cTn>
                                        <p:tgtEl>
                                          <p:spTgt spid="66569"/>
                                        </p:tgtEl>
                                        <p:attrNameLst>
                                          <p:attrName>style.visibility</p:attrName>
                                        </p:attrNameLst>
                                      </p:cBhvr>
                                      <p:to>
                                        <p:strVal val="visible"/>
                                      </p:to>
                                    </p:set>
                                    <p:animEffect transition="in" filter="wipe(down)">
                                      <p:cBhvr>
                                        <p:cTn id="56" dur="500"/>
                                        <p:tgtEl>
                                          <p:spTgt spid="66569"/>
                                        </p:tgtEl>
                                      </p:cBhvr>
                                    </p:animEffect>
                                  </p:childTnLst>
                                </p:cTn>
                              </p:par>
                              <p:par>
                                <p:cTn id="57" presetID="22" presetClass="entr" presetSubtype="4" fill="hold" grpId="0" nodeType="withEffect">
                                  <p:stCondLst>
                                    <p:cond delay="0"/>
                                  </p:stCondLst>
                                  <p:childTnLst>
                                    <p:set>
                                      <p:cBhvr>
                                        <p:cTn id="58" dur="1" fill="hold">
                                          <p:stCondLst>
                                            <p:cond delay="0"/>
                                          </p:stCondLst>
                                        </p:cTn>
                                        <p:tgtEl>
                                          <p:spTgt spid="66573"/>
                                        </p:tgtEl>
                                        <p:attrNameLst>
                                          <p:attrName>style.visibility</p:attrName>
                                        </p:attrNameLst>
                                      </p:cBhvr>
                                      <p:to>
                                        <p:strVal val="visible"/>
                                      </p:to>
                                    </p:set>
                                    <p:animEffect transition="in" filter="wipe(down)">
                                      <p:cBhvr>
                                        <p:cTn id="59" dur="500"/>
                                        <p:tgtEl>
                                          <p:spTgt spid="66573"/>
                                        </p:tgtEl>
                                      </p:cBhvr>
                                    </p:animEffect>
                                  </p:childTnLst>
                                </p:cTn>
                              </p:par>
                              <p:par>
                                <p:cTn id="60" presetID="22" presetClass="entr" presetSubtype="4" fill="hold" grpId="0" nodeType="withEffect">
                                  <p:stCondLst>
                                    <p:cond delay="0"/>
                                  </p:stCondLst>
                                  <p:childTnLst>
                                    <p:set>
                                      <p:cBhvr>
                                        <p:cTn id="61" dur="1" fill="hold">
                                          <p:stCondLst>
                                            <p:cond delay="0"/>
                                          </p:stCondLst>
                                        </p:cTn>
                                        <p:tgtEl>
                                          <p:spTgt spid="66574"/>
                                        </p:tgtEl>
                                        <p:attrNameLst>
                                          <p:attrName>style.visibility</p:attrName>
                                        </p:attrNameLst>
                                      </p:cBhvr>
                                      <p:to>
                                        <p:strVal val="visible"/>
                                      </p:to>
                                    </p:set>
                                    <p:animEffect transition="in" filter="wipe(down)">
                                      <p:cBhvr>
                                        <p:cTn id="62" dur="500"/>
                                        <p:tgtEl>
                                          <p:spTgt spid="66574"/>
                                        </p:tgtEl>
                                      </p:cBhvr>
                                    </p:animEffect>
                                  </p:childTnLst>
                                </p:cTn>
                              </p:par>
                              <p:par>
                                <p:cTn id="63" presetID="22" presetClass="entr" presetSubtype="4" fill="hold" grpId="0" nodeType="withEffect">
                                  <p:stCondLst>
                                    <p:cond delay="0"/>
                                  </p:stCondLst>
                                  <p:childTnLst>
                                    <p:set>
                                      <p:cBhvr>
                                        <p:cTn id="64" dur="1" fill="hold">
                                          <p:stCondLst>
                                            <p:cond delay="0"/>
                                          </p:stCondLst>
                                        </p:cTn>
                                        <p:tgtEl>
                                          <p:spTgt spid="66575"/>
                                        </p:tgtEl>
                                        <p:attrNameLst>
                                          <p:attrName>style.visibility</p:attrName>
                                        </p:attrNameLst>
                                      </p:cBhvr>
                                      <p:to>
                                        <p:strVal val="visible"/>
                                      </p:to>
                                    </p:set>
                                    <p:animEffect transition="in" filter="wipe(down)">
                                      <p:cBhvr>
                                        <p:cTn id="65" dur="500"/>
                                        <p:tgtEl>
                                          <p:spTgt spid="66575"/>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4" fill="hold" grpId="0" nodeType="clickEffect">
                                  <p:stCondLst>
                                    <p:cond delay="0"/>
                                  </p:stCondLst>
                                  <p:childTnLst>
                                    <p:set>
                                      <p:cBhvr>
                                        <p:cTn id="69" dur="1" fill="hold">
                                          <p:stCondLst>
                                            <p:cond delay="0"/>
                                          </p:stCondLst>
                                        </p:cTn>
                                        <p:tgtEl>
                                          <p:spTgt spid="66578"/>
                                        </p:tgtEl>
                                        <p:attrNameLst>
                                          <p:attrName>style.visibility</p:attrName>
                                        </p:attrNameLst>
                                      </p:cBhvr>
                                      <p:to>
                                        <p:strVal val="visible"/>
                                      </p:to>
                                    </p:set>
                                    <p:animEffect transition="in" filter="wipe(down)">
                                      <p:cBhvr>
                                        <p:cTn id="70" dur="500"/>
                                        <p:tgtEl>
                                          <p:spTgt spid="66578"/>
                                        </p:tgtEl>
                                      </p:cBhvr>
                                    </p:animEffect>
                                  </p:childTnLst>
                                </p:cTn>
                              </p:par>
                              <p:par>
                                <p:cTn id="71" presetID="22" presetClass="entr" presetSubtype="4" fill="hold" grpId="0" nodeType="withEffect">
                                  <p:stCondLst>
                                    <p:cond delay="0"/>
                                  </p:stCondLst>
                                  <p:childTnLst>
                                    <p:set>
                                      <p:cBhvr>
                                        <p:cTn id="72" dur="1" fill="hold">
                                          <p:stCondLst>
                                            <p:cond delay="0"/>
                                          </p:stCondLst>
                                        </p:cTn>
                                        <p:tgtEl>
                                          <p:spTgt spid="66579"/>
                                        </p:tgtEl>
                                        <p:attrNameLst>
                                          <p:attrName>style.visibility</p:attrName>
                                        </p:attrNameLst>
                                      </p:cBhvr>
                                      <p:to>
                                        <p:strVal val="visible"/>
                                      </p:to>
                                    </p:set>
                                    <p:animEffect transition="in" filter="wipe(down)">
                                      <p:cBhvr>
                                        <p:cTn id="73" dur="500"/>
                                        <p:tgtEl>
                                          <p:spTgt spid="66579"/>
                                        </p:tgtEl>
                                      </p:cBhvr>
                                    </p:animEffect>
                                  </p:childTnLst>
                                </p:cTn>
                              </p:par>
                              <p:par>
                                <p:cTn id="74" presetID="22" presetClass="entr" presetSubtype="4" fill="hold" grpId="0" nodeType="withEffect">
                                  <p:stCondLst>
                                    <p:cond delay="0"/>
                                  </p:stCondLst>
                                  <p:childTnLst>
                                    <p:set>
                                      <p:cBhvr>
                                        <p:cTn id="75" dur="1" fill="hold">
                                          <p:stCondLst>
                                            <p:cond delay="0"/>
                                          </p:stCondLst>
                                        </p:cTn>
                                        <p:tgtEl>
                                          <p:spTgt spid="66580"/>
                                        </p:tgtEl>
                                        <p:attrNameLst>
                                          <p:attrName>style.visibility</p:attrName>
                                        </p:attrNameLst>
                                      </p:cBhvr>
                                      <p:to>
                                        <p:strVal val="visible"/>
                                      </p:to>
                                    </p:set>
                                    <p:animEffect transition="in" filter="wipe(down)">
                                      <p:cBhvr>
                                        <p:cTn id="76" dur="500"/>
                                        <p:tgtEl>
                                          <p:spTgt spid="66580"/>
                                        </p:tgtEl>
                                      </p:cBhvr>
                                    </p:animEffect>
                                  </p:childTnLst>
                                </p:cTn>
                              </p:par>
                              <p:par>
                                <p:cTn id="77" presetID="22" presetClass="entr" presetSubtype="4" fill="hold" grpId="0" nodeType="withEffect">
                                  <p:stCondLst>
                                    <p:cond delay="0"/>
                                  </p:stCondLst>
                                  <p:childTnLst>
                                    <p:set>
                                      <p:cBhvr>
                                        <p:cTn id="78" dur="1" fill="hold">
                                          <p:stCondLst>
                                            <p:cond delay="0"/>
                                          </p:stCondLst>
                                        </p:cTn>
                                        <p:tgtEl>
                                          <p:spTgt spid="66581"/>
                                        </p:tgtEl>
                                        <p:attrNameLst>
                                          <p:attrName>style.visibility</p:attrName>
                                        </p:attrNameLst>
                                      </p:cBhvr>
                                      <p:to>
                                        <p:strVal val="visible"/>
                                      </p:to>
                                    </p:set>
                                    <p:animEffect transition="in" filter="wipe(down)">
                                      <p:cBhvr>
                                        <p:cTn id="79" dur="500"/>
                                        <p:tgtEl>
                                          <p:spTgt spid="66581"/>
                                        </p:tgtEl>
                                      </p:cBhvr>
                                    </p:animEffect>
                                  </p:childTnLst>
                                </p:cTn>
                              </p:par>
                              <p:par>
                                <p:cTn id="80" presetID="22" presetClass="entr" presetSubtype="4" fill="hold" grpId="0" nodeType="withEffect">
                                  <p:stCondLst>
                                    <p:cond delay="0"/>
                                  </p:stCondLst>
                                  <p:childTnLst>
                                    <p:set>
                                      <p:cBhvr>
                                        <p:cTn id="81" dur="1" fill="hold">
                                          <p:stCondLst>
                                            <p:cond delay="0"/>
                                          </p:stCondLst>
                                        </p:cTn>
                                        <p:tgtEl>
                                          <p:spTgt spid="66582"/>
                                        </p:tgtEl>
                                        <p:attrNameLst>
                                          <p:attrName>style.visibility</p:attrName>
                                        </p:attrNameLst>
                                      </p:cBhvr>
                                      <p:to>
                                        <p:strVal val="visible"/>
                                      </p:to>
                                    </p:set>
                                    <p:animEffect transition="in" filter="wipe(down)">
                                      <p:cBhvr>
                                        <p:cTn id="82" dur="500"/>
                                        <p:tgtEl>
                                          <p:spTgt spid="66582"/>
                                        </p:tgtEl>
                                      </p:cBhvr>
                                    </p:animEffect>
                                  </p:childTnLst>
                                </p:cTn>
                              </p:par>
                              <p:par>
                                <p:cTn id="83" presetID="22" presetClass="entr" presetSubtype="4" fill="hold" grpId="0" nodeType="withEffect">
                                  <p:stCondLst>
                                    <p:cond delay="0"/>
                                  </p:stCondLst>
                                  <p:childTnLst>
                                    <p:set>
                                      <p:cBhvr>
                                        <p:cTn id="84" dur="1" fill="hold">
                                          <p:stCondLst>
                                            <p:cond delay="0"/>
                                          </p:stCondLst>
                                        </p:cTn>
                                        <p:tgtEl>
                                          <p:spTgt spid="66624"/>
                                        </p:tgtEl>
                                        <p:attrNameLst>
                                          <p:attrName>style.visibility</p:attrName>
                                        </p:attrNameLst>
                                      </p:cBhvr>
                                      <p:to>
                                        <p:strVal val="visible"/>
                                      </p:to>
                                    </p:set>
                                    <p:animEffect transition="in" filter="wipe(down)">
                                      <p:cBhvr>
                                        <p:cTn id="85" dur="500"/>
                                        <p:tgtEl>
                                          <p:spTgt spid="66624"/>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4" fill="hold" grpId="0" nodeType="clickEffect">
                                  <p:stCondLst>
                                    <p:cond delay="0"/>
                                  </p:stCondLst>
                                  <p:childTnLst>
                                    <p:set>
                                      <p:cBhvr>
                                        <p:cTn id="89" dur="1" fill="hold">
                                          <p:stCondLst>
                                            <p:cond delay="0"/>
                                          </p:stCondLst>
                                        </p:cTn>
                                        <p:tgtEl>
                                          <p:spTgt spid="66583"/>
                                        </p:tgtEl>
                                        <p:attrNameLst>
                                          <p:attrName>style.visibility</p:attrName>
                                        </p:attrNameLst>
                                      </p:cBhvr>
                                      <p:to>
                                        <p:strVal val="visible"/>
                                      </p:to>
                                    </p:set>
                                    <p:animEffect transition="in" filter="wipe(down)">
                                      <p:cBhvr>
                                        <p:cTn id="90" dur="500"/>
                                        <p:tgtEl>
                                          <p:spTgt spid="66583"/>
                                        </p:tgtEl>
                                      </p:cBhvr>
                                    </p:animEffect>
                                  </p:childTnLst>
                                </p:cTn>
                              </p:par>
                              <p:par>
                                <p:cTn id="91" presetID="22" presetClass="entr" presetSubtype="4" fill="hold" grpId="0" nodeType="withEffect">
                                  <p:stCondLst>
                                    <p:cond delay="0"/>
                                  </p:stCondLst>
                                  <p:childTnLst>
                                    <p:set>
                                      <p:cBhvr>
                                        <p:cTn id="92" dur="1" fill="hold">
                                          <p:stCondLst>
                                            <p:cond delay="0"/>
                                          </p:stCondLst>
                                        </p:cTn>
                                        <p:tgtEl>
                                          <p:spTgt spid="66585"/>
                                        </p:tgtEl>
                                        <p:attrNameLst>
                                          <p:attrName>style.visibility</p:attrName>
                                        </p:attrNameLst>
                                      </p:cBhvr>
                                      <p:to>
                                        <p:strVal val="visible"/>
                                      </p:to>
                                    </p:set>
                                    <p:animEffect transition="in" filter="wipe(down)">
                                      <p:cBhvr>
                                        <p:cTn id="93" dur="500"/>
                                        <p:tgtEl>
                                          <p:spTgt spid="66585"/>
                                        </p:tgtEl>
                                      </p:cBhvr>
                                    </p:animEffect>
                                  </p:childTnLst>
                                </p:cTn>
                              </p:par>
                              <p:par>
                                <p:cTn id="94" presetID="22" presetClass="entr" presetSubtype="4" fill="hold" grpId="0" nodeType="withEffect">
                                  <p:stCondLst>
                                    <p:cond delay="0"/>
                                  </p:stCondLst>
                                  <p:childTnLst>
                                    <p:set>
                                      <p:cBhvr>
                                        <p:cTn id="95" dur="1" fill="hold">
                                          <p:stCondLst>
                                            <p:cond delay="0"/>
                                          </p:stCondLst>
                                        </p:cTn>
                                        <p:tgtEl>
                                          <p:spTgt spid="66586"/>
                                        </p:tgtEl>
                                        <p:attrNameLst>
                                          <p:attrName>style.visibility</p:attrName>
                                        </p:attrNameLst>
                                      </p:cBhvr>
                                      <p:to>
                                        <p:strVal val="visible"/>
                                      </p:to>
                                    </p:set>
                                    <p:animEffect transition="in" filter="wipe(down)">
                                      <p:cBhvr>
                                        <p:cTn id="96" dur="500"/>
                                        <p:tgtEl>
                                          <p:spTgt spid="66586"/>
                                        </p:tgtEl>
                                      </p:cBhvr>
                                    </p:animEffect>
                                  </p:childTnLst>
                                </p:cTn>
                              </p:par>
                              <p:par>
                                <p:cTn id="97" presetID="22" presetClass="entr" presetSubtype="4" fill="hold" grpId="0" nodeType="withEffect">
                                  <p:stCondLst>
                                    <p:cond delay="0"/>
                                  </p:stCondLst>
                                  <p:childTnLst>
                                    <p:set>
                                      <p:cBhvr>
                                        <p:cTn id="98" dur="1" fill="hold">
                                          <p:stCondLst>
                                            <p:cond delay="0"/>
                                          </p:stCondLst>
                                        </p:cTn>
                                        <p:tgtEl>
                                          <p:spTgt spid="66587"/>
                                        </p:tgtEl>
                                        <p:attrNameLst>
                                          <p:attrName>style.visibility</p:attrName>
                                        </p:attrNameLst>
                                      </p:cBhvr>
                                      <p:to>
                                        <p:strVal val="visible"/>
                                      </p:to>
                                    </p:set>
                                    <p:animEffect transition="in" filter="wipe(down)">
                                      <p:cBhvr>
                                        <p:cTn id="99" dur="500"/>
                                        <p:tgtEl>
                                          <p:spTgt spid="66587"/>
                                        </p:tgtEl>
                                      </p:cBhvr>
                                    </p:animEffect>
                                  </p:childTnLst>
                                </p:cTn>
                              </p:par>
                              <p:par>
                                <p:cTn id="100" presetID="22" presetClass="entr" presetSubtype="4" fill="hold" grpId="0" nodeType="withEffect">
                                  <p:stCondLst>
                                    <p:cond delay="0"/>
                                  </p:stCondLst>
                                  <p:childTnLst>
                                    <p:set>
                                      <p:cBhvr>
                                        <p:cTn id="101" dur="1" fill="hold">
                                          <p:stCondLst>
                                            <p:cond delay="0"/>
                                          </p:stCondLst>
                                        </p:cTn>
                                        <p:tgtEl>
                                          <p:spTgt spid="66591"/>
                                        </p:tgtEl>
                                        <p:attrNameLst>
                                          <p:attrName>style.visibility</p:attrName>
                                        </p:attrNameLst>
                                      </p:cBhvr>
                                      <p:to>
                                        <p:strVal val="visible"/>
                                      </p:to>
                                    </p:set>
                                    <p:animEffect transition="in" filter="wipe(down)">
                                      <p:cBhvr>
                                        <p:cTn id="102" dur="500"/>
                                        <p:tgtEl>
                                          <p:spTgt spid="66591"/>
                                        </p:tgtEl>
                                      </p:cBhvr>
                                    </p:animEffect>
                                  </p:childTnLst>
                                </p:cTn>
                              </p:par>
                              <p:par>
                                <p:cTn id="103" presetID="22" presetClass="entr" presetSubtype="4" fill="hold" grpId="0" nodeType="withEffect">
                                  <p:stCondLst>
                                    <p:cond delay="0"/>
                                  </p:stCondLst>
                                  <p:childTnLst>
                                    <p:set>
                                      <p:cBhvr>
                                        <p:cTn id="104" dur="1" fill="hold">
                                          <p:stCondLst>
                                            <p:cond delay="0"/>
                                          </p:stCondLst>
                                        </p:cTn>
                                        <p:tgtEl>
                                          <p:spTgt spid="66625"/>
                                        </p:tgtEl>
                                        <p:attrNameLst>
                                          <p:attrName>style.visibility</p:attrName>
                                        </p:attrNameLst>
                                      </p:cBhvr>
                                      <p:to>
                                        <p:strVal val="visible"/>
                                      </p:to>
                                    </p:set>
                                    <p:animEffect transition="in" filter="wipe(down)">
                                      <p:cBhvr>
                                        <p:cTn id="105" dur="500"/>
                                        <p:tgtEl>
                                          <p:spTgt spid="66625"/>
                                        </p:tgtEl>
                                      </p:cBhvr>
                                    </p:animEffect>
                                  </p:childTnLst>
                                </p:cTn>
                              </p:par>
                            </p:childTnLst>
                          </p:cTn>
                        </p:par>
                      </p:childTnLst>
                    </p:cTn>
                  </p:par>
                  <p:par>
                    <p:cTn id="106" fill="hold">
                      <p:stCondLst>
                        <p:cond delay="indefinite"/>
                      </p:stCondLst>
                      <p:childTnLst>
                        <p:par>
                          <p:cTn id="107" fill="hold">
                            <p:stCondLst>
                              <p:cond delay="0"/>
                            </p:stCondLst>
                            <p:childTnLst>
                              <p:par>
                                <p:cTn id="108" presetID="22" presetClass="entr" presetSubtype="4" fill="hold" grpId="0" nodeType="clickEffect">
                                  <p:stCondLst>
                                    <p:cond delay="0"/>
                                  </p:stCondLst>
                                  <p:childTnLst>
                                    <p:set>
                                      <p:cBhvr>
                                        <p:cTn id="109" dur="1" fill="hold">
                                          <p:stCondLst>
                                            <p:cond delay="0"/>
                                          </p:stCondLst>
                                        </p:cTn>
                                        <p:tgtEl>
                                          <p:spTgt spid="66584"/>
                                        </p:tgtEl>
                                        <p:attrNameLst>
                                          <p:attrName>style.visibility</p:attrName>
                                        </p:attrNameLst>
                                      </p:cBhvr>
                                      <p:to>
                                        <p:strVal val="visible"/>
                                      </p:to>
                                    </p:set>
                                    <p:animEffect transition="in" filter="wipe(down)">
                                      <p:cBhvr>
                                        <p:cTn id="110" dur="500"/>
                                        <p:tgtEl>
                                          <p:spTgt spid="66584"/>
                                        </p:tgtEl>
                                      </p:cBhvr>
                                    </p:animEffect>
                                  </p:childTnLst>
                                </p:cTn>
                              </p:par>
                              <p:par>
                                <p:cTn id="111" presetID="22" presetClass="entr" presetSubtype="4" fill="hold" grpId="0" nodeType="withEffect">
                                  <p:stCondLst>
                                    <p:cond delay="0"/>
                                  </p:stCondLst>
                                  <p:childTnLst>
                                    <p:set>
                                      <p:cBhvr>
                                        <p:cTn id="112" dur="1" fill="hold">
                                          <p:stCondLst>
                                            <p:cond delay="0"/>
                                          </p:stCondLst>
                                        </p:cTn>
                                        <p:tgtEl>
                                          <p:spTgt spid="66588"/>
                                        </p:tgtEl>
                                        <p:attrNameLst>
                                          <p:attrName>style.visibility</p:attrName>
                                        </p:attrNameLst>
                                      </p:cBhvr>
                                      <p:to>
                                        <p:strVal val="visible"/>
                                      </p:to>
                                    </p:set>
                                    <p:animEffect transition="in" filter="wipe(down)">
                                      <p:cBhvr>
                                        <p:cTn id="113" dur="500"/>
                                        <p:tgtEl>
                                          <p:spTgt spid="66588"/>
                                        </p:tgtEl>
                                      </p:cBhvr>
                                    </p:animEffect>
                                  </p:childTnLst>
                                </p:cTn>
                              </p:par>
                              <p:par>
                                <p:cTn id="114" presetID="22" presetClass="entr" presetSubtype="4" fill="hold" grpId="0" nodeType="withEffect">
                                  <p:stCondLst>
                                    <p:cond delay="0"/>
                                  </p:stCondLst>
                                  <p:childTnLst>
                                    <p:set>
                                      <p:cBhvr>
                                        <p:cTn id="115" dur="1" fill="hold">
                                          <p:stCondLst>
                                            <p:cond delay="0"/>
                                          </p:stCondLst>
                                        </p:cTn>
                                        <p:tgtEl>
                                          <p:spTgt spid="66589"/>
                                        </p:tgtEl>
                                        <p:attrNameLst>
                                          <p:attrName>style.visibility</p:attrName>
                                        </p:attrNameLst>
                                      </p:cBhvr>
                                      <p:to>
                                        <p:strVal val="visible"/>
                                      </p:to>
                                    </p:set>
                                    <p:animEffect transition="in" filter="wipe(down)">
                                      <p:cBhvr>
                                        <p:cTn id="116" dur="500"/>
                                        <p:tgtEl>
                                          <p:spTgt spid="66589"/>
                                        </p:tgtEl>
                                      </p:cBhvr>
                                    </p:animEffect>
                                  </p:childTnLst>
                                </p:cTn>
                              </p:par>
                              <p:par>
                                <p:cTn id="117" presetID="22" presetClass="entr" presetSubtype="4" fill="hold" grpId="0" nodeType="withEffect">
                                  <p:stCondLst>
                                    <p:cond delay="0"/>
                                  </p:stCondLst>
                                  <p:childTnLst>
                                    <p:set>
                                      <p:cBhvr>
                                        <p:cTn id="118" dur="1" fill="hold">
                                          <p:stCondLst>
                                            <p:cond delay="0"/>
                                          </p:stCondLst>
                                        </p:cTn>
                                        <p:tgtEl>
                                          <p:spTgt spid="66590"/>
                                        </p:tgtEl>
                                        <p:attrNameLst>
                                          <p:attrName>style.visibility</p:attrName>
                                        </p:attrNameLst>
                                      </p:cBhvr>
                                      <p:to>
                                        <p:strVal val="visible"/>
                                      </p:to>
                                    </p:set>
                                    <p:animEffect transition="in" filter="wipe(down)">
                                      <p:cBhvr>
                                        <p:cTn id="119" dur="500"/>
                                        <p:tgtEl>
                                          <p:spTgt spid="66590"/>
                                        </p:tgtEl>
                                      </p:cBhvr>
                                    </p:animEffect>
                                  </p:childTnLst>
                                </p:cTn>
                              </p:par>
                              <p:par>
                                <p:cTn id="120" presetID="22" presetClass="entr" presetSubtype="4" fill="hold" grpId="0" nodeType="withEffect">
                                  <p:stCondLst>
                                    <p:cond delay="0"/>
                                  </p:stCondLst>
                                  <p:childTnLst>
                                    <p:set>
                                      <p:cBhvr>
                                        <p:cTn id="121" dur="1" fill="hold">
                                          <p:stCondLst>
                                            <p:cond delay="0"/>
                                          </p:stCondLst>
                                        </p:cTn>
                                        <p:tgtEl>
                                          <p:spTgt spid="66592"/>
                                        </p:tgtEl>
                                        <p:attrNameLst>
                                          <p:attrName>style.visibility</p:attrName>
                                        </p:attrNameLst>
                                      </p:cBhvr>
                                      <p:to>
                                        <p:strVal val="visible"/>
                                      </p:to>
                                    </p:set>
                                    <p:animEffect transition="in" filter="wipe(down)">
                                      <p:cBhvr>
                                        <p:cTn id="122" dur="500"/>
                                        <p:tgtEl>
                                          <p:spTgt spid="66592"/>
                                        </p:tgtEl>
                                      </p:cBhvr>
                                    </p:animEffect>
                                  </p:childTnLst>
                                </p:cTn>
                              </p:par>
                              <p:par>
                                <p:cTn id="123" presetID="22" presetClass="entr" presetSubtype="4" fill="hold" grpId="0" nodeType="withEffect">
                                  <p:stCondLst>
                                    <p:cond delay="0"/>
                                  </p:stCondLst>
                                  <p:childTnLst>
                                    <p:set>
                                      <p:cBhvr>
                                        <p:cTn id="124" dur="1" fill="hold">
                                          <p:stCondLst>
                                            <p:cond delay="0"/>
                                          </p:stCondLst>
                                        </p:cTn>
                                        <p:tgtEl>
                                          <p:spTgt spid="66593"/>
                                        </p:tgtEl>
                                        <p:attrNameLst>
                                          <p:attrName>style.visibility</p:attrName>
                                        </p:attrNameLst>
                                      </p:cBhvr>
                                      <p:to>
                                        <p:strVal val="visible"/>
                                      </p:to>
                                    </p:set>
                                    <p:animEffect transition="in" filter="wipe(down)">
                                      <p:cBhvr>
                                        <p:cTn id="125" dur="500"/>
                                        <p:tgtEl>
                                          <p:spTgt spid="66593"/>
                                        </p:tgtEl>
                                      </p:cBhvr>
                                    </p:animEffect>
                                  </p:childTnLst>
                                </p:cTn>
                              </p:par>
                            </p:childTnLst>
                          </p:cTn>
                        </p:par>
                      </p:childTnLst>
                    </p:cTn>
                  </p:par>
                  <p:par>
                    <p:cTn id="126" fill="hold">
                      <p:stCondLst>
                        <p:cond delay="indefinite"/>
                      </p:stCondLst>
                      <p:childTnLst>
                        <p:par>
                          <p:cTn id="127" fill="hold">
                            <p:stCondLst>
                              <p:cond delay="0"/>
                            </p:stCondLst>
                            <p:childTnLst>
                              <p:par>
                                <p:cTn id="128" presetID="22" presetClass="entr" presetSubtype="4" fill="hold" grpId="0" nodeType="clickEffect">
                                  <p:stCondLst>
                                    <p:cond delay="0"/>
                                  </p:stCondLst>
                                  <p:childTnLst>
                                    <p:set>
                                      <p:cBhvr>
                                        <p:cTn id="129" dur="1" fill="hold">
                                          <p:stCondLst>
                                            <p:cond delay="0"/>
                                          </p:stCondLst>
                                        </p:cTn>
                                        <p:tgtEl>
                                          <p:spTgt spid="66594"/>
                                        </p:tgtEl>
                                        <p:attrNameLst>
                                          <p:attrName>style.visibility</p:attrName>
                                        </p:attrNameLst>
                                      </p:cBhvr>
                                      <p:to>
                                        <p:strVal val="visible"/>
                                      </p:to>
                                    </p:set>
                                    <p:animEffect transition="in" filter="wipe(down)">
                                      <p:cBhvr>
                                        <p:cTn id="130" dur="500"/>
                                        <p:tgtEl>
                                          <p:spTgt spid="66594"/>
                                        </p:tgtEl>
                                      </p:cBhvr>
                                    </p:animEffect>
                                  </p:childTnLst>
                                </p:cTn>
                              </p:par>
                              <p:par>
                                <p:cTn id="131" presetID="22" presetClass="entr" presetSubtype="4" fill="hold" grpId="0" nodeType="withEffect">
                                  <p:stCondLst>
                                    <p:cond delay="0"/>
                                  </p:stCondLst>
                                  <p:childTnLst>
                                    <p:set>
                                      <p:cBhvr>
                                        <p:cTn id="132" dur="1" fill="hold">
                                          <p:stCondLst>
                                            <p:cond delay="0"/>
                                          </p:stCondLst>
                                        </p:cTn>
                                        <p:tgtEl>
                                          <p:spTgt spid="66595"/>
                                        </p:tgtEl>
                                        <p:attrNameLst>
                                          <p:attrName>style.visibility</p:attrName>
                                        </p:attrNameLst>
                                      </p:cBhvr>
                                      <p:to>
                                        <p:strVal val="visible"/>
                                      </p:to>
                                    </p:set>
                                    <p:animEffect transition="in" filter="wipe(down)">
                                      <p:cBhvr>
                                        <p:cTn id="133" dur="500"/>
                                        <p:tgtEl>
                                          <p:spTgt spid="66595"/>
                                        </p:tgtEl>
                                      </p:cBhvr>
                                    </p:animEffect>
                                  </p:childTnLst>
                                </p:cTn>
                              </p:par>
                              <p:par>
                                <p:cTn id="134" presetID="22" presetClass="entr" presetSubtype="4" fill="hold" grpId="0" nodeType="withEffect">
                                  <p:stCondLst>
                                    <p:cond delay="0"/>
                                  </p:stCondLst>
                                  <p:childTnLst>
                                    <p:set>
                                      <p:cBhvr>
                                        <p:cTn id="135" dur="1" fill="hold">
                                          <p:stCondLst>
                                            <p:cond delay="0"/>
                                          </p:stCondLst>
                                        </p:cTn>
                                        <p:tgtEl>
                                          <p:spTgt spid="66596"/>
                                        </p:tgtEl>
                                        <p:attrNameLst>
                                          <p:attrName>style.visibility</p:attrName>
                                        </p:attrNameLst>
                                      </p:cBhvr>
                                      <p:to>
                                        <p:strVal val="visible"/>
                                      </p:to>
                                    </p:set>
                                    <p:animEffect transition="in" filter="wipe(down)">
                                      <p:cBhvr>
                                        <p:cTn id="136" dur="500"/>
                                        <p:tgtEl>
                                          <p:spTgt spid="66596"/>
                                        </p:tgtEl>
                                      </p:cBhvr>
                                    </p:animEffect>
                                  </p:childTnLst>
                                </p:cTn>
                              </p:par>
                              <p:par>
                                <p:cTn id="137" presetID="22" presetClass="entr" presetSubtype="4" fill="hold" grpId="0" nodeType="withEffect">
                                  <p:stCondLst>
                                    <p:cond delay="0"/>
                                  </p:stCondLst>
                                  <p:childTnLst>
                                    <p:set>
                                      <p:cBhvr>
                                        <p:cTn id="138" dur="1" fill="hold">
                                          <p:stCondLst>
                                            <p:cond delay="0"/>
                                          </p:stCondLst>
                                        </p:cTn>
                                        <p:tgtEl>
                                          <p:spTgt spid="66597"/>
                                        </p:tgtEl>
                                        <p:attrNameLst>
                                          <p:attrName>style.visibility</p:attrName>
                                        </p:attrNameLst>
                                      </p:cBhvr>
                                      <p:to>
                                        <p:strVal val="visible"/>
                                      </p:to>
                                    </p:set>
                                    <p:animEffect transition="in" filter="wipe(down)">
                                      <p:cBhvr>
                                        <p:cTn id="139" dur="500"/>
                                        <p:tgtEl>
                                          <p:spTgt spid="66597"/>
                                        </p:tgtEl>
                                      </p:cBhvr>
                                    </p:animEffect>
                                  </p:childTnLst>
                                </p:cTn>
                              </p:par>
                              <p:par>
                                <p:cTn id="140" presetID="22" presetClass="entr" presetSubtype="4" fill="hold" grpId="0" nodeType="withEffect">
                                  <p:stCondLst>
                                    <p:cond delay="0"/>
                                  </p:stCondLst>
                                  <p:childTnLst>
                                    <p:set>
                                      <p:cBhvr>
                                        <p:cTn id="141" dur="1" fill="hold">
                                          <p:stCondLst>
                                            <p:cond delay="0"/>
                                          </p:stCondLst>
                                        </p:cTn>
                                        <p:tgtEl>
                                          <p:spTgt spid="66626"/>
                                        </p:tgtEl>
                                        <p:attrNameLst>
                                          <p:attrName>style.visibility</p:attrName>
                                        </p:attrNameLst>
                                      </p:cBhvr>
                                      <p:to>
                                        <p:strVal val="visible"/>
                                      </p:to>
                                    </p:set>
                                    <p:animEffect transition="in" filter="wipe(down)">
                                      <p:cBhvr>
                                        <p:cTn id="142" dur="500"/>
                                        <p:tgtEl>
                                          <p:spTgt spid="66626"/>
                                        </p:tgtEl>
                                      </p:cBhvr>
                                    </p:animEffect>
                                  </p:childTnLst>
                                </p:cTn>
                              </p:par>
                              <p:par>
                                <p:cTn id="143" presetID="22" presetClass="entr" presetSubtype="4" fill="hold" grpId="0" nodeType="withEffect">
                                  <p:stCondLst>
                                    <p:cond delay="0"/>
                                  </p:stCondLst>
                                  <p:childTnLst>
                                    <p:set>
                                      <p:cBhvr>
                                        <p:cTn id="144" dur="1" fill="hold">
                                          <p:stCondLst>
                                            <p:cond delay="0"/>
                                          </p:stCondLst>
                                        </p:cTn>
                                        <p:tgtEl>
                                          <p:spTgt spid="66627"/>
                                        </p:tgtEl>
                                        <p:attrNameLst>
                                          <p:attrName>style.visibility</p:attrName>
                                        </p:attrNameLst>
                                      </p:cBhvr>
                                      <p:to>
                                        <p:strVal val="visible"/>
                                      </p:to>
                                    </p:set>
                                    <p:animEffect transition="in" filter="wipe(down)">
                                      <p:cBhvr>
                                        <p:cTn id="145" dur="500"/>
                                        <p:tgtEl>
                                          <p:spTgt spid="66627"/>
                                        </p:tgtEl>
                                      </p:cBhvr>
                                    </p:animEffect>
                                  </p:childTnLst>
                                </p:cTn>
                              </p:par>
                            </p:childTnLst>
                          </p:cTn>
                        </p:par>
                      </p:childTnLst>
                    </p:cTn>
                  </p:par>
                  <p:par>
                    <p:cTn id="146" fill="hold">
                      <p:stCondLst>
                        <p:cond delay="indefinite"/>
                      </p:stCondLst>
                      <p:childTnLst>
                        <p:par>
                          <p:cTn id="147" fill="hold">
                            <p:stCondLst>
                              <p:cond delay="0"/>
                            </p:stCondLst>
                            <p:childTnLst>
                              <p:par>
                                <p:cTn id="148" presetID="22" presetClass="entr" presetSubtype="4" fill="hold" grpId="0" nodeType="clickEffect">
                                  <p:stCondLst>
                                    <p:cond delay="0"/>
                                  </p:stCondLst>
                                  <p:childTnLst>
                                    <p:set>
                                      <p:cBhvr>
                                        <p:cTn id="149" dur="1" fill="hold">
                                          <p:stCondLst>
                                            <p:cond delay="0"/>
                                          </p:stCondLst>
                                        </p:cTn>
                                        <p:tgtEl>
                                          <p:spTgt spid="66598"/>
                                        </p:tgtEl>
                                        <p:attrNameLst>
                                          <p:attrName>style.visibility</p:attrName>
                                        </p:attrNameLst>
                                      </p:cBhvr>
                                      <p:to>
                                        <p:strVal val="visible"/>
                                      </p:to>
                                    </p:set>
                                    <p:animEffect transition="in" filter="wipe(down)">
                                      <p:cBhvr>
                                        <p:cTn id="150" dur="500"/>
                                        <p:tgtEl>
                                          <p:spTgt spid="66598"/>
                                        </p:tgtEl>
                                      </p:cBhvr>
                                    </p:animEffect>
                                  </p:childTnLst>
                                </p:cTn>
                              </p:par>
                              <p:par>
                                <p:cTn id="151" presetID="22" presetClass="entr" presetSubtype="4" fill="hold" grpId="0" nodeType="withEffect">
                                  <p:stCondLst>
                                    <p:cond delay="0"/>
                                  </p:stCondLst>
                                  <p:childTnLst>
                                    <p:set>
                                      <p:cBhvr>
                                        <p:cTn id="152" dur="1" fill="hold">
                                          <p:stCondLst>
                                            <p:cond delay="0"/>
                                          </p:stCondLst>
                                        </p:cTn>
                                        <p:tgtEl>
                                          <p:spTgt spid="66600"/>
                                        </p:tgtEl>
                                        <p:attrNameLst>
                                          <p:attrName>style.visibility</p:attrName>
                                        </p:attrNameLst>
                                      </p:cBhvr>
                                      <p:to>
                                        <p:strVal val="visible"/>
                                      </p:to>
                                    </p:set>
                                    <p:animEffect transition="in" filter="wipe(down)">
                                      <p:cBhvr>
                                        <p:cTn id="153" dur="500"/>
                                        <p:tgtEl>
                                          <p:spTgt spid="66600"/>
                                        </p:tgtEl>
                                      </p:cBhvr>
                                    </p:animEffect>
                                  </p:childTnLst>
                                </p:cTn>
                              </p:par>
                              <p:par>
                                <p:cTn id="154" presetID="22" presetClass="entr" presetSubtype="4" fill="hold" grpId="0" nodeType="withEffect">
                                  <p:stCondLst>
                                    <p:cond delay="0"/>
                                  </p:stCondLst>
                                  <p:childTnLst>
                                    <p:set>
                                      <p:cBhvr>
                                        <p:cTn id="155" dur="1" fill="hold">
                                          <p:stCondLst>
                                            <p:cond delay="0"/>
                                          </p:stCondLst>
                                        </p:cTn>
                                        <p:tgtEl>
                                          <p:spTgt spid="66601"/>
                                        </p:tgtEl>
                                        <p:attrNameLst>
                                          <p:attrName>style.visibility</p:attrName>
                                        </p:attrNameLst>
                                      </p:cBhvr>
                                      <p:to>
                                        <p:strVal val="visible"/>
                                      </p:to>
                                    </p:set>
                                    <p:animEffect transition="in" filter="wipe(down)">
                                      <p:cBhvr>
                                        <p:cTn id="156" dur="500"/>
                                        <p:tgtEl>
                                          <p:spTgt spid="66601"/>
                                        </p:tgtEl>
                                      </p:cBhvr>
                                    </p:animEffect>
                                  </p:childTnLst>
                                </p:cTn>
                              </p:par>
                              <p:par>
                                <p:cTn id="157" presetID="22" presetClass="entr" presetSubtype="4" fill="hold" grpId="0" nodeType="withEffect">
                                  <p:stCondLst>
                                    <p:cond delay="0"/>
                                  </p:stCondLst>
                                  <p:childTnLst>
                                    <p:set>
                                      <p:cBhvr>
                                        <p:cTn id="158" dur="1" fill="hold">
                                          <p:stCondLst>
                                            <p:cond delay="0"/>
                                          </p:stCondLst>
                                        </p:cTn>
                                        <p:tgtEl>
                                          <p:spTgt spid="66602"/>
                                        </p:tgtEl>
                                        <p:attrNameLst>
                                          <p:attrName>style.visibility</p:attrName>
                                        </p:attrNameLst>
                                      </p:cBhvr>
                                      <p:to>
                                        <p:strVal val="visible"/>
                                      </p:to>
                                    </p:set>
                                    <p:animEffect transition="in" filter="wipe(down)">
                                      <p:cBhvr>
                                        <p:cTn id="159" dur="500"/>
                                        <p:tgtEl>
                                          <p:spTgt spid="66602"/>
                                        </p:tgtEl>
                                      </p:cBhvr>
                                    </p:animEffect>
                                  </p:childTnLst>
                                </p:cTn>
                              </p:par>
                              <p:par>
                                <p:cTn id="160" presetID="22" presetClass="entr" presetSubtype="4" fill="hold" grpId="0" nodeType="withEffect">
                                  <p:stCondLst>
                                    <p:cond delay="0"/>
                                  </p:stCondLst>
                                  <p:childTnLst>
                                    <p:set>
                                      <p:cBhvr>
                                        <p:cTn id="161" dur="1" fill="hold">
                                          <p:stCondLst>
                                            <p:cond delay="0"/>
                                          </p:stCondLst>
                                        </p:cTn>
                                        <p:tgtEl>
                                          <p:spTgt spid="66606"/>
                                        </p:tgtEl>
                                        <p:attrNameLst>
                                          <p:attrName>style.visibility</p:attrName>
                                        </p:attrNameLst>
                                      </p:cBhvr>
                                      <p:to>
                                        <p:strVal val="visible"/>
                                      </p:to>
                                    </p:set>
                                    <p:animEffect transition="in" filter="wipe(down)">
                                      <p:cBhvr>
                                        <p:cTn id="162" dur="500"/>
                                        <p:tgtEl>
                                          <p:spTgt spid="66606"/>
                                        </p:tgtEl>
                                      </p:cBhvr>
                                    </p:animEffect>
                                  </p:childTnLst>
                                </p:cTn>
                              </p:par>
                              <p:par>
                                <p:cTn id="163" presetID="22" presetClass="entr" presetSubtype="4" fill="hold" grpId="0" nodeType="withEffect">
                                  <p:stCondLst>
                                    <p:cond delay="0"/>
                                  </p:stCondLst>
                                  <p:childTnLst>
                                    <p:set>
                                      <p:cBhvr>
                                        <p:cTn id="164" dur="1" fill="hold">
                                          <p:stCondLst>
                                            <p:cond delay="0"/>
                                          </p:stCondLst>
                                        </p:cTn>
                                        <p:tgtEl>
                                          <p:spTgt spid="66628"/>
                                        </p:tgtEl>
                                        <p:attrNameLst>
                                          <p:attrName>style.visibility</p:attrName>
                                        </p:attrNameLst>
                                      </p:cBhvr>
                                      <p:to>
                                        <p:strVal val="visible"/>
                                      </p:to>
                                    </p:set>
                                    <p:animEffect transition="in" filter="wipe(down)">
                                      <p:cBhvr>
                                        <p:cTn id="165" dur="500"/>
                                        <p:tgtEl>
                                          <p:spTgt spid="66628"/>
                                        </p:tgtEl>
                                      </p:cBhvr>
                                    </p:animEffect>
                                  </p:childTnLst>
                                </p:cTn>
                              </p:par>
                            </p:childTnLst>
                          </p:cTn>
                        </p:par>
                      </p:childTnLst>
                    </p:cTn>
                  </p:par>
                  <p:par>
                    <p:cTn id="166" fill="hold">
                      <p:stCondLst>
                        <p:cond delay="indefinite"/>
                      </p:stCondLst>
                      <p:childTnLst>
                        <p:par>
                          <p:cTn id="167" fill="hold">
                            <p:stCondLst>
                              <p:cond delay="0"/>
                            </p:stCondLst>
                            <p:childTnLst>
                              <p:par>
                                <p:cTn id="168" presetID="22" presetClass="entr" presetSubtype="4" fill="hold" grpId="0" nodeType="clickEffect">
                                  <p:stCondLst>
                                    <p:cond delay="0"/>
                                  </p:stCondLst>
                                  <p:childTnLst>
                                    <p:set>
                                      <p:cBhvr>
                                        <p:cTn id="169" dur="1" fill="hold">
                                          <p:stCondLst>
                                            <p:cond delay="0"/>
                                          </p:stCondLst>
                                        </p:cTn>
                                        <p:tgtEl>
                                          <p:spTgt spid="66599"/>
                                        </p:tgtEl>
                                        <p:attrNameLst>
                                          <p:attrName>style.visibility</p:attrName>
                                        </p:attrNameLst>
                                      </p:cBhvr>
                                      <p:to>
                                        <p:strVal val="visible"/>
                                      </p:to>
                                    </p:set>
                                    <p:animEffect transition="in" filter="wipe(down)">
                                      <p:cBhvr>
                                        <p:cTn id="170" dur="500"/>
                                        <p:tgtEl>
                                          <p:spTgt spid="66599"/>
                                        </p:tgtEl>
                                      </p:cBhvr>
                                    </p:animEffect>
                                  </p:childTnLst>
                                </p:cTn>
                              </p:par>
                              <p:par>
                                <p:cTn id="171" presetID="22" presetClass="entr" presetSubtype="4" fill="hold" grpId="0" nodeType="withEffect">
                                  <p:stCondLst>
                                    <p:cond delay="0"/>
                                  </p:stCondLst>
                                  <p:childTnLst>
                                    <p:set>
                                      <p:cBhvr>
                                        <p:cTn id="172" dur="1" fill="hold">
                                          <p:stCondLst>
                                            <p:cond delay="0"/>
                                          </p:stCondLst>
                                        </p:cTn>
                                        <p:tgtEl>
                                          <p:spTgt spid="66603"/>
                                        </p:tgtEl>
                                        <p:attrNameLst>
                                          <p:attrName>style.visibility</p:attrName>
                                        </p:attrNameLst>
                                      </p:cBhvr>
                                      <p:to>
                                        <p:strVal val="visible"/>
                                      </p:to>
                                    </p:set>
                                    <p:animEffect transition="in" filter="wipe(down)">
                                      <p:cBhvr>
                                        <p:cTn id="173" dur="500"/>
                                        <p:tgtEl>
                                          <p:spTgt spid="66603"/>
                                        </p:tgtEl>
                                      </p:cBhvr>
                                    </p:animEffect>
                                  </p:childTnLst>
                                </p:cTn>
                              </p:par>
                              <p:par>
                                <p:cTn id="174" presetID="22" presetClass="entr" presetSubtype="4" fill="hold" grpId="0" nodeType="withEffect">
                                  <p:stCondLst>
                                    <p:cond delay="0"/>
                                  </p:stCondLst>
                                  <p:childTnLst>
                                    <p:set>
                                      <p:cBhvr>
                                        <p:cTn id="175" dur="1" fill="hold">
                                          <p:stCondLst>
                                            <p:cond delay="0"/>
                                          </p:stCondLst>
                                        </p:cTn>
                                        <p:tgtEl>
                                          <p:spTgt spid="66604"/>
                                        </p:tgtEl>
                                        <p:attrNameLst>
                                          <p:attrName>style.visibility</p:attrName>
                                        </p:attrNameLst>
                                      </p:cBhvr>
                                      <p:to>
                                        <p:strVal val="visible"/>
                                      </p:to>
                                    </p:set>
                                    <p:animEffect transition="in" filter="wipe(down)">
                                      <p:cBhvr>
                                        <p:cTn id="176" dur="500"/>
                                        <p:tgtEl>
                                          <p:spTgt spid="66604"/>
                                        </p:tgtEl>
                                      </p:cBhvr>
                                    </p:animEffect>
                                  </p:childTnLst>
                                </p:cTn>
                              </p:par>
                              <p:par>
                                <p:cTn id="177" presetID="22" presetClass="entr" presetSubtype="4" fill="hold" grpId="0" nodeType="withEffect">
                                  <p:stCondLst>
                                    <p:cond delay="0"/>
                                  </p:stCondLst>
                                  <p:childTnLst>
                                    <p:set>
                                      <p:cBhvr>
                                        <p:cTn id="178" dur="1" fill="hold">
                                          <p:stCondLst>
                                            <p:cond delay="0"/>
                                          </p:stCondLst>
                                        </p:cTn>
                                        <p:tgtEl>
                                          <p:spTgt spid="66605"/>
                                        </p:tgtEl>
                                        <p:attrNameLst>
                                          <p:attrName>style.visibility</p:attrName>
                                        </p:attrNameLst>
                                      </p:cBhvr>
                                      <p:to>
                                        <p:strVal val="visible"/>
                                      </p:to>
                                    </p:set>
                                    <p:animEffect transition="in" filter="wipe(down)">
                                      <p:cBhvr>
                                        <p:cTn id="179" dur="500"/>
                                        <p:tgtEl>
                                          <p:spTgt spid="66605"/>
                                        </p:tgtEl>
                                      </p:cBhvr>
                                    </p:animEffect>
                                  </p:childTnLst>
                                </p:cTn>
                              </p:par>
                              <p:par>
                                <p:cTn id="180" presetID="22" presetClass="entr" presetSubtype="4" fill="hold" grpId="0" nodeType="withEffect">
                                  <p:stCondLst>
                                    <p:cond delay="0"/>
                                  </p:stCondLst>
                                  <p:childTnLst>
                                    <p:set>
                                      <p:cBhvr>
                                        <p:cTn id="181" dur="1" fill="hold">
                                          <p:stCondLst>
                                            <p:cond delay="0"/>
                                          </p:stCondLst>
                                        </p:cTn>
                                        <p:tgtEl>
                                          <p:spTgt spid="66607"/>
                                        </p:tgtEl>
                                        <p:attrNameLst>
                                          <p:attrName>style.visibility</p:attrName>
                                        </p:attrNameLst>
                                      </p:cBhvr>
                                      <p:to>
                                        <p:strVal val="visible"/>
                                      </p:to>
                                    </p:set>
                                    <p:animEffect transition="in" filter="wipe(down)">
                                      <p:cBhvr>
                                        <p:cTn id="182" dur="500"/>
                                        <p:tgtEl>
                                          <p:spTgt spid="66607"/>
                                        </p:tgtEl>
                                      </p:cBhvr>
                                    </p:animEffect>
                                  </p:childTnLst>
                                </p:cTn>
                              </p:par>
                              <p:par>
                                <p:cTn id="183" presetID="22" presetClass="entr" presetSubtype="4" fill="hold" grpId="0" nodeType="withEffect">
                                  <p:stCondLst>
                                    <p:cond delay="0"/>
                                  </p:stCondLst>
                                  <p:childTnLst>
                                    <p:set>
                                      <p:cBhvr>
                                        <p:cTn id="184" dur="1" fill="hold">
                                          <p:stCondLst>
                                            <p:cond delay="0"/>
                                          </p:stCondLst>
                                        </p:cTn>
                                        <p:tgtEl>
                                          <p:spTgt spid="66629"/>
                                        </p:tgtEl>
                                        <p:attrNameLst>
                                          <p:attrName>style.visibility</p:attrName>
                                        </p:attrNameLst>
                                      </p:cBhvr>
                                      <p:to>
                                        <p:strVal val="visible"/>
                                      </p:to>
                                    </p:set>
                                    <p:animEffect transition="in" filter="wipe(down)">
                                      <p:cBhvr>
                                        <p:cTn id="185" dur="500"/>
                                        <p:tgtEl>
                                          <p:spTgt spid="66629"/>
                                        </p:tgtEl>
                                      </p:cBhvr>
                                    </p:animEffect>
                                  </p:childTnLst>
                                </p:cTn>
                              </p:par>
                            </p:childTnLst>
                          </p:cTn>
                        </p:par>
                      </p:childTnLst>
                    </p:cTn>
                  </p:par>
                  <p:par>
                    <p:cTn id="186" fill="hold">
                      <p:stCondLst>
                        <p:cond delay="indefinite"/>
                      </p:stCondLst>
                      <p:childTnLst>
                        <p:par>
                          <p:cTn id="187" fill="hold">
                            <p:stCondLst>
                              <p:cond delay="0"/>
                            </p:stCondLst>
                            <p:childTnLst>
                              <p:par>
                                <p:cTn id="188" presetID="22" presetClass="entr" presetSubtype="4" fill="hold" grpId="0" nodeType="clickEffect">
                                  <p:stCondLst>
                                    <p:cond delay="0"/>
                                  </p:stCondLst>
                                  <p:childTnLst>
                                    <p:set>
                                      <p:cBhvr>
                                        <p:cTn id="189" dur="1" fill="hold">
                                          <p:stCondLst>
                                            <p:cond delay="0"/>
                                          </p:stCondLst>
                                        </p:cTn>
                                        <p:tgtEl>
                                          <p:spTgt spid="5"/>
                                        </p:tgtEl>
                                        <p:attrNameLst>
                                          <p:attrName>style.visibility</p:attrName>
                                        </p:attrNameLst>
                                      </p:cBhvr>
                                      <p:to>
                                        <p:strVal val="visible"/>
                                      </p:to>
                                    </p:set>
                                    <p:animEffect transition="in" filter="wipe(down)">
                                      <p:cBhvr>
                                        <p:cTn id="190" dur="500"/>
                                        <p:tgtEl>
                                          <p:spTgt spid="5"/>
                                        </p:tgtEl>
                                      </p:cBhvr>
                                    </p:animEffect>
                                  </p:childTnLst>
                                </p:cTn>
                              </p:par>
                            </p:childTnLst>
                          </p:cTn>
                        </p:par>
                        <p:par>
                          <p:cTn id="191" fill="hold">
                            <p:stCondLst>
                              <p:cond delay="500"/>
                            </p:stCondLst>
                            <p:childTnLst>
                              <p:par>
                                <p:cTn id="192" presetID="22" presetClass="entr" presetSubtype="4" fill="hold" grpId="0" nodeType="afterEffect">
                                  <p:stCondLst>
                                    <p:cond delay="0"/>
                                  </p:stCondLst>
                                  <p:childTnLst>
                                    <p:set>
                                      <p:cBhvr>
                                        <p:cTn id="193" dur="1" fill="hold">
                                          <p:stCondLst>
                                            <p:cond delay="0"/>
                                          </p:stCondLst>
                                        </p:cTn>
                                        <p:tgtEl>
                                          <p:spTgt spid="4"/>
                                        </p:tgtEl>
                                        <p:attrNameLst>
                                          <p:attrName>style.visibility</p:attrName>
                                        </p:attrNameLst>
                                      </p:cBhvr>
                                      <p:to>
                                        <p:strVal val="visible"/>
                                      </p:to>
                                    </p:set>
                                    <p:animEffect transition="in" filter="wipe(down)">
                                      <p:cBhvr>
                                        <p:cTn id="194" dur="500"/>
                                        <p:tgtEl>
                                          <p:spTgt spid="4"/>
                                        </p:tgtEl>
                                      </p:cBhvr>
                                    </p:animEffect>
                                  </p:childTnLst>
                                </p:cTn>
                              </p:par>
                            </p:childTnLst>
                          </p:cTn>
                        </p:par>
                      </p:childTnLst>
                    </p:cTn>
                  </p:par>
                  <p:par>
                    <p:cTn id="195" fill="hold">
                      <p:stCondLst>
                        <p:cond delay="indefinite"/>
                      </p:stCondLst>
                      <p:childTnLst>
                        <p:par>
                          <p:cTn id="196" fill="hold">
                            <p:stCondLst>
                              <p:cond delay="0"/>
                            </p:stCondLst>
                            <p:childTnLst>
                              <p:par>
                                <p:cTn id="197" presetID="22" presetClass="entr" presetSubtype="4" fill="hold" grpId="0" nodeType="clickEffect">
                                  <p:stCondLst>
                                    <p:cond delay="0"/>
                                  </p:stCondLst>
                                  <p:childTnLst>
                                    <p:set>
                                      <p:cBhvr>
                                        <p:cTn id="198" dur="1" fill="hold">
                                          <p:stCondLst>
                                            <p:cond delay="0"/>
                                          </p:stCondLst>
                                        </p:cTn>
                                        <p:tgtEl>
                                          <p:spTgt spid="66609"/>
                                        </p:tgtEl>
                                        <p:attrNameLst>
                                          <p:attrName>style.visibility</p:attrName>
                                        </p:attrNameLst>
                                      </p:cBhvr>
                                      <p:to>
                                        <p:strVal val="visible"/>
                                      </p:to>
                                    </p:set>
                                    <p:animEffect transition="in" filter="wipe(down)">
                                      <p:cBhvr>
                                        <p:cTn id="199" dur="500"/>
                                        <p:tgtEl>
                                          <p:spTgt spid="66609"/>
                                        </p:tgtEl>
                                      </p:cBhvr>
                                    </p:animEffect>
                                  </p:childTnLst>
                                </p:cTn>
                              </p:par>
                              <p:par>
                                <p:cTn id="200" presetID="22" presetClass="entr" presetSubtype="4" fill="hold" grpId="0" nodeType="withEffect">
                                  <p:stCondLst>
                                    <p:cond delay="0"/>
                                  </p:stCondLst>
                                  <p:childTnLst>
                                    <p:set>
                                      <p:cBhvr>
                                        <p:cTn id="201" dur="1" fill="hold">
                                          <p:stCondLst>
                                            <p:cond delay="0"/>
                                          </p:stCondLst>
                                        </p:cTn>
                                        <p:tgtEl>
                                          <p:spTgt spid="66610"/>
                                        </p:tgtEl>
                                        <p:attrNameLst>
                                          <p:attrName>style.visibility</p:attrName>
                                        </p:attrNameLst>
                                      </p:cBhvr>
                                      <p:to>
                                        <p:strVal val="visible"/>
                                      </p:to>
                                    </p:set>
                                    <p:animEffect transition="in" filter="wipe(down)">
                                      <p:cBhvr>
                                        <p:cTn id="202" dur="500"/>
                                        <p:tgtEl>
                                          <p:spTgt spid="66610"/>
                                        </p:tgtEl>
                                      </p:cBhvr>
                                    </p:animEffect>
                                  </p:childTnLst>
                                </p:cTn>
                              </p:par>
                              <p:par>
                                <p:cTn id="203" presetID="22" presetClass="entr" presetSubtype="4" fill="hold" grpId="0" nodeType="withEffect">
                                  <p:stCondLst>
                                    <p:cond delay="0"/>
                                  </p:stCondLst>
                                  <p:childTnLst>
                                    <p:set>
                                      <p:cBhvr>
                                        <p:cTn id="204" dur="1" fill="hold">
                                          <p:stCondLst>
                                            <p:cond delay="0"/>
                                          </p:stCondLst>
                                        </p:cTn>
                                        <p:tgtEl>
                                          <p:spTgt spid="66611"/>
                                        </p:tgtEl>
                                        <p:attrNameLst>
                                          <p:attrName>style.visibility</p:attrName>
                                        </p:attrNameLst>
                                      </p:cBhvr>
                                      <p:to>
                                        <p:strVal val="visible"/>
                                      </p:to>
                                    </p:set>
                                    <p:animEffect transition="in" filter="wipe(down)">
                                      <p:cBhvr>
                                        <p:cTn id="205" dur="500"/>
                                        <p:tgtEl>
                                          <p:spTgt spid="66611"/>
                                        </p:tgtEl>
                                      </p:cBhvr>
                                    </p:animEffect>
                                  </p:childTnLst>
                                </p:cTn>
                              </p:par>
                              <p:par>
                                <p:cTn id="206" presetID="22" presetClass="entr" presetSubtype="4" fill="hold" grpId="0" nodeType="withEffect">
                                  <p:stCondLst>
                                    <p:cond delay="0"/>
                                  </p:stCondLst>
                                  <p:childTnLst>
                                    <p:set>
                                      <p:cBhvr>
                                        <p:cTn id="207" dur="1" fill="hold">
                                          <p:stCondLst>
                                            <p:cond delay="0"/>
                                          </p:stCondLst>
                                        </p:cTn>
                                        <p:tgtEl>
                                          <p:spTgt spid="66630"/>
                                        </p:tgtEl>
                                        <p:attrNameLst>
                                          <p:attrName>style.visibility</p:attrName>
                                        </p:attrNameLst>
                                      </p:cBhvr>
                                      <p:to>
                                        <p:strVal val="visible"/>
                                      </p:to>
                                    </p:set>
                                    <p:animEffect transition="in" filter="wipe(down)">
                                      <p:cBhvr>
                                        <p:cTn id="208" dur="500"/>
                                        <p:tgtEl>
                                          <p:spTgt spid="66630"/>
                                        </p:tgtEl>
                                      </p:cBhvr>
                                    </p:animEffect>
                                  </p:childTnLst>
                                </p:cTn>
                              </p:par>
                              <p:par>
                                <p:cTn id="209" presetID="22" presetClass="entr" presetSubtype="4" fill="hold" grpId="0" nodeType="withEffect">
                                  <p:stCondLst>
                                    <p:cond delay="0"/>
                                  </p:stCondLst>
                                  <p:childTnLst>
                                    <p:set>
                                      <p:cBhvr>
                                        <p:cTn id="210" dur="1" fill="hold">
                                          <p:stCondLst>
                                            <p:cond delay="0"/>
                                          </p:stCondLst>
                                        </p:cTn>
                                        <p:tgtEl>
                                          <p:spTgt spid="66631"/>
                                        </p:tgtEl>
                                        <p:attrNameLst>
                                          <p:attrName>style.visibility</p:attrName>
                                        </p:attrNameLst>
                                      </p:cBhvr>
                                      <p:to>
                                        <p:strVal val="visible"/>
                                      </p:to>
                                    </p:set>
                                    <p:animEffect transition="in" filter="wipe(down)">
                                      <p:cBhvr>
                                        <p:cTn id="211" dur="500"/>
                                        <p:tgtEl>
                                          <p:spTgt spid="66631"/>
                                        </p:tgtEl>
                                      </p:cBhvr>
                                    </p:animEffect>
                                  </p:childTnLst>
                                </p:cTn>
                              </p:par>
                              <p:par>
                                <p:cTn id="212" presetID="22" presetClass="entr" presetSubtype="4" fill="hold" grpId="0" nodeType="withEffect">
                                  <p:stCondLst>
                                    <p:cond delay="0"/>
                                  </p:stCondLst>
                                  <p:childTnLst>
                                    <p:set>
                                      <p:cBhvr>
                                        <p:cTn id="213" dur="1" fill="hold">
                                          <p:stCondLst>
                                            <p:cond delay="0"/>
                                          </p:stCondLst>
                                        </p:cTn>
                                        <p:tgtEl>
                                          <p:spTgt spid="66632"/>
                                        </p:tgtEl>
                                        <p:attrNameLst>
                                          <p:attrName>style.visibility</p:attrName>
                                        </p:attrNameLst>
                                      </p:cBhvr>
                                      <p:to>
                                        <p:strVal val="visible"/>
                                      </p:to>
                                    </p:set>
                                    <p:animEffect transition="in" filter="wipe(down)">
                                      <p:cBhvr>
                                        <p:cTn id="214" dur="500"/>
                                        <p:tgtEl>
                                          <p:spTgt spid="66632"/>
                                        </p:tgtEl>
                                      </p:cBhvr>
                                    </p:animEffect>
                                  </p:childTnLst>
                                </p:cTn>
                              </p:par>
                            </p:childTnLst>
                          </p:cTn>
                        </p:par>
                        <p:par>
                          <p:cTn id="215" fill="hold">
                            <p:stCondLst>
                              <p:cond delay="500"/>
                            </p:stCondLst>
                            <p:childTnLst>
                              <p:par>
                                <p:cTn id="216" presetID="22" presetClass="entr" presetSubtype="4" fill="hold" grpId="0" nodeType="afterEffect">
                                  <p:stCondLst>
                                    <p:cond delay="0"/>
                                  </p:stCondLst>
                                  <p:childTnLst>
                                    <p:set>
                                      <p:cBhvr>
                                        <p:cTn id="217" dur="1" fill="hold">
                                          <p:stCondLst>
                                            <p:cond delay="0"/>
                                          </p:stCondLst>
                                        </p:cTn>
                                        <p:tgtEl>
                                          <p:spTgt spid="175"/>
                                        </p:tgtEl>
                                        <p:attrNameLst>
                                          <p:attrName>style.visibility</p:attrName>
                                        </p:attrNameLst>
                                      </p:cBhvr>
                                      <p:to>
                                        <p:strVal val="visible"/>
                                      </p:to>
                                    </p:set>
                                    <p:animEffect transition="in" filter="wipe(down)">
                                      <p:cBhvr>
                                        <p:cTn id="218" dur="500"/>
                                        <p:tgtEl>
                                          <p:spTgt spid="175"/>
                                        </p:tgtEl>
                                      </p:cBhvr>
                                    </p:animEffect>
                                  </p:childTnLst>
                                </p:cTn>
                              </p:par>
                            </p:childTnLst>
                          </p:cTn>
                        </p:par>
                      </p:childTnLst>
                    </p:cTn>
                  </p:par>
                  <p:par>
                    <p:cTn id="219" fill="hold">
                      <p:stCondLst>
                        <p:cond delay="indefinite"/>
                      </p:stCondLst>
                      <p:childTnLst>
                        <p:par>
                          <p:cTn id="220" fill="hold">
                            <p:stCondLst>
                              <p:cond delay="0"/>
                            </p:stCondLst>
                            <p:childTnLst>
                              <p:par>
                                <p:cTn id="221" presetID="22" presetClass="entr" presetSubtype="4" fill="hold" grpId="0" nodeType="clickEffect">
                                  <p:stCondLst>
                                    <p:cond delay="0"/>
                                  </p:stCondLst>
                                  <p:childTnLst>
                                    <p:set>
                                      <p:cBhvr>
                                        <p:cTn id="222" dur="1" fill="hold">
                                          <p:stCondLst>
                                            <p:cond delay="0"/>
                                          </p:stCondLst>
                                        </p:cTn>
                                        <p:tgtEl>
                                          <p:spTgt spid="66608"/>
                                        </p:tgtEl>
                                        <p:attrNameLst>
                                          <p:attrName>style.visibility</p:attrName>
                                        </p:attrNameLst>
                                      </p:cBhvr>
                                      <p:to>
                                        <p:strVal val="visible"/>
                                      </p:to>
                                    </p:set>
                                    <p:animEffect transition="in" filter="wipe(down)">
                                      <p:cBhvr>
                                        <p:cTn id="223" dur="500"/>
                                        <p:tgtEl>
                                          <p:spTgt spid="66608"/>
                                        </p:tgtEl>
                                      </p:cBhvr>
                                    </p:animEffect>
                                  </p:childTnLst>
                                </p:cTn>
                              </p:par>
                              <p:par>
                                <p:cTn id="224" presetID="22" presetClass="entr" presetSubtype="4" fill="hold" grpId="0" nodeType="withEffect">
                                  <p:stCondLst>
                                    <p:cond delay="0"/>
                                  </p:stCondLst>
                                  <p:childTnLst>
                                    <p:set>
                                      <p:cBhvr>
                                        <p:cTn id="225" dur="1" fill="hold">
                                          <p:stCondLst>
                                            <p:cond delay="0"/>
                                          </p:stCondLst>
                                        </p:cTn>
                                        <p:tgtEl>
                                          <p:spTgt spid="66612"/>
                                        </p:tgtEl>
                                        <p:attrNameLst>
                                          <p:attrName>style.visibility</p:attrName>
                                        </p:attrNameLst>
                                      </p:cBhvr>
                                      <p:to>
                                        <p:strVal val="visible"/>
                                      </p:to>
                                    </p:set>
                                    <p:animEffect transition="in" filter="wipe(down)">
                                      <p:cBhvr>
                                        <p:cTn id="226" dur="500"/>
                                        <p:tgtEl>
                                          <p:spTgt spid="66612"/>
                                        </p:tgtEl>
                                      </p:cBhvr>
                                    </p:animEffect>
                                  </p:childTnLst>
                                </p:cTn>
                              </p:par>
                              <p:par>
                                <p:cTn id="227" presetID="22" presetClass="entr" presetSubtype="4" fill="hold" grpId="0" nodeType="withEffect">
                                  <p:stCondLst>
                                    <p:cond delay="0"/>
                                  </p:stCondLst>
                                  <p:childTnLst>
                                    <p:set>
                                      <p:cBhvr>
                                        <p:cTn id="228" dur="1" fill="hold">
                                          <p:stCondLst>
                                            <p:cond delay="0"/>
                                          </p:stCondLst>
                                        </p:cTn>
                                        <p:tgtEl>
                                          <p:spTgt spid="66614"/>
                                        </p:tgtEl>
                                        <p:attrNameLst>
                                          <p:attrName>style.visibility</p:attrName>
                                        </p:attrNameLst>
                                      </p:cBhvr>
                                      <p:to>
                                        <p:strVal val="visible"/>
                                      </p:to>
                                    </p:set>
                                    <p:animEffect transition="in" filter="wipe(down)">
                                      <p:cBhvr>
                                        <p:cTn id="229" dur="500"/>
                                        <p:tgtEl>
                                          <p:spTgt spid="66614"/>
                                        </p:tgtEl>
                                      </p:cBhvr>
                                    </p:animEffect>
                                  </p:childTnLst>
                                </p:cTn>
                              </p:par>
                              <p:par>
                                <p:cTn id="230" presetID="22" presetClass="entr" presetSubtype="4" fill="hold" grpId="0" nodeType="withEffect">
                                  <p:stCondLst>
                                    <p:cond delay="0"/>
                                  </p:stCondLst>
                                  <p:childTnLst>
                                    <p:set>
                                      <p:cBhvr>
                                        <p:cTn id="231" dur="1" fill="hold">
                                          <p:stCondLst>
                                            <p:cond delay="0"/>
                                          </p:stCondLst>
                                        </p:cTn>
                                        <p:tgtEl>
                                          <p:spTgt spid="66615"/>
                                        </p:tgtEl>
                                        <p:attrNameLst>
                                          <p:attrName>style.visibility</p:attrName>
                                        </p:attrNameLst>
                                      </p:cBhvr>
                                      <p:to>
                                        <p:strVal val="visible"/>
                                      </p:to>
                                    </p:set>
                                    <p:animEffect transition="in" filter="wipe(down)">
                                      <p:cBhvr>
                                        <p:cTn id="232" dur="500"/>
                                        <p:tgtEl>
                                          <p:spTgt spid="66615"/>
                                        </p:tgtEl>
                                      </p:cBhvr>
                                    </p:animEffect>
                                  </p:childTnLst>
                                </p:cTn>
                              </p:par>
                              <p:par>
                                <p:cTn id="233" presetID="22" presetClass="entr" presetSubtype="4" fill="hold" grpId="0" nodeType="withEffect">
                                  <p:stCondLst>
                                    <p:cond delay="0"/>
                                  </p:stCondLst>
                                  <p:childTnLst>
                                    <p:set>
                                      <p:cBhvr>
                                        <p:cTn id="234" dur="1" fill="hold">
                                          <p:stCondLst>
                                            <p:cond delay="0"/>
                                          </p:stCondLst>
                                        </p:cTn>
                                        <p:tgtEl>
                                          <p:spTgt spid="66616"/>
                                        </p:tgtEl>
                                        <p:attrNameLst>
                                          <p:attrName>style.visibility</p:attrName>
                                        </p:attrNameLst>
                                      </p:cBhvr>
                                      <p:to>
                                        <p:strVal val="visible"/>
                                      </p:to>
                                    </p:set>
                                    <p:animEffect transition="in" filter="wipe(down)">
                                      <p:cBhvr>
                                        <p:cTn id="235" dur="500"/>
                                        <p:tgtEl>
                                          <p:spTgt spid="66616"/>
                                        </p:tgtEl>
                                      </p:cBhvr>
                                    </p:animEffect>
                                  </p:childTnLst>
                                </p:cTn>
                              </p:par>
                              <p:par>
                                <p:cTn id="236" presetID="22" presetClass="entr" presetSubtype="4" fill="hold" grpId="0" nodeType="withEffect">
                                  <p:stCondLst>
                                    <p:cond delay="0"/>
                                  </p:stCondLst>
                                  <p:childTnLst>
                                    <p:set>
                                      <p:cBhvr>
                                        <p:cTn id="237" dur="1" fill="hold">
                                          <p:stCondLst>
                                            <p:cond delay="0"/>
                                          </p:stCondLst>
                                        </p:cTn>
                                        <p:tgtEl>
                                          <p:spTgt spid="66620"/>
                                        </p:tgtEl>
                                        <p:attrNameLst>
                                          <p:attrName>style.visibility</p:attrName>
                                        </p:attrNameLst>
                                      </p:cBhvr>
                                      <p:to>
                                        <p:strVal val="visible"/>
                                      </p:to>
                                    </p:set>
                                    <p:animEffect transition="in" filter="wipe(down)">
                                      <p:cBhvr>
                                        <p:cTn id="238" dur="500"/>
                                        <p:tgtEl>
                                          <p:spTgt spid="66620"/>
                                        </p:tgtEl>
                                      </p:cBhvr>
                                    </p:animEffect>
                                  </p:childTnLst>
                                </p:cTn>
                              </p:par>
                            </p:childTnLst>
                          </p:cTn>
                        </p:par>
                      </p:childTnLst>
                    </p:cTn>
                  </p:par>
                  <p:par>
                    <p:cTn id="239" fill="hold">
                      <p:stCondLst>
                        <p:cond delay="indefinite"/>
                      </p:stCondLst>
                      <p:childTnLst>
                        <p:par>
                          <p:cTn id="240" fill="hold">
                            <p:stCondLst>
                              <p:cond delay="0"/>
                            </p:stCondLst>
                            <p:childTnLst>
                              <p:par>
                                <p:cTn id="241" presetID="22" presetClass="entr" presetSubtype="4" fill="hold" grpId="0" nodeType="clickEffect">
                                  <p:stCondLst>
                                    <p:cond delay="0"/>
                                  </p:stCondLst>
                                  <p:childTnLst>
                                    <p:set>
                                      <p:cBhvr>
                                        <p:cTn id="242" dur="1" fill="hold">
                                          <p:stCondLst>
                                            <p:cond delay="0"/>
                                          </p:stCondLst>
                                        </p:cTn>
                                        <p:tgtEl>
                                          <p:spTgt spid="66613"/>
                                        </p:tgtEl>
                                        <p:attrNameLst>
                                          <p:attrName>style.visibility</p:attrName>
                                        </p:attrNameLst>
                                      </p:cBhvr>
                                      <p:to>
                                        <p:strVal val="visible"/>
                                      </p:to>
                                    </p:set>
                                    <p:animEffect transition="in" filter="wipe(down)">
                                      <p:cBhvr>
                                        <p:cTn id="243" dur="500"/>
                                        <p:tgtEl>
                                          <p:spTgt spid="66613"/>
                                        </p:tgtEl>
                                      </p:cBhvr>
                                    </p:animEffect>
                                  </p:childTnLst>
                                </p:cTn>
                              </p:par>
                              <p:par>
                                <p:cTn id="244" presetID="22" presetClass="entr" presetSubtype="4" fill="hold" grpId="0" nodeType="withEffect">
                                  <p:stCondLst>
                                    <p:cond delay="0"/>
                                  </p:stCondLst>
                                  <p:childTnLst>
                                    <p:set>
                                      <p:cBhvr>
                                        <p:cTn id="245" dur="1" fill="hold">
                                          <p:stCondLst>
                                            <p:cond delay="0"/>
                                          </p:stCondLst>
                                        </p:cTn>
                                        <p:tgtEl>
                                          <p:spTgt spid="66617"/>
                                        </p:tgtEl>
                                        <p:attrNameLst>
                                          <p:attrName>style.visibility</p:attrName>
                                        </p:attrNameLst>
                                      </p:cBhvr>
                                      <p:to>
                                        <p:strVal val="visible"/>
                                      </p:to>
                                    </p:set>
                                    <p:animEffect transition="in" filter="wipe(down)">
                                      <p:cBhvr>
                                        <p:cTn id="246" dur="500"/>
                                        <p:tgtEl>
                                          <p:spTgt spid="66617"/>
                                        </p:tgtEl>
                                      </p:cBhvr>
                                    </p:animEffect>
                                  </p:childTnLst>
                                </p:cTn>
                              </p:par>
                              <p:par>
                                <p:cTn id="247" presetID="22" presetClass="entr" presetSubtype="4" fill="hold" grpId="0" nodeType="withEffect">
                                  <p:stCondLst>
                                    <p:cond delay="0"/>
                                  </p:stCondLst>
                                  <p:childTnLst>
                                    <p:set>
                                      <p:cBhvr>
                                        <p:cTn id="248" dur="1" fill="hold">
                                          <p:stCondLst>
                                            <p:cond delay="0"/>
                                          </p:stCondLst>
                                        </p:cTn>
                                        <p:tgtEl>
                                          <p:spTgt spid="66618"/>
                                        </p:tgtEl>
                                        <p:attrNameLst>
                                          <p:attrName>style.visibility</p:attrName>
                                        </p:attrNameLst>
                                      </p:cBhvr>
                                      <p:to>
                                        <p:strVal val="visible"/>
                                      </p:to>
                                    </p:set>
                                    <p:animEffect transition="in" filter="wipe(down)">
                                      <p:cBhvr>
                                        <p:cTn id="249" dur="500"/>
                                        <p:tgtEl>
                                          <p:spTgt spid="66618"/>
                                        </p:tgtEl>
                                      </p:cBhvr>
                                    </p:animEffect>
                                  </p:childTnLst>
                                </p:cTn>
                              </p:par>
                              <p:par>
                                <p:cTn id="250" presetID="22" presetClass="entr" presetSubtype="4" fill="hold" grpId="0" nodeType="withEffect">
                                  <p:stCondLst>
                                    <p:cond delay="0"/>
                                  </p:stCondLst>
                                  <p:childTnLst>
                                    <p:set>
                                      <p:cBhvr>
                                        <p:cTn id="251" dur="1" fill="hold">
                                          <p:stCondLst>
                                            <p:cond delay="0"/>
                                          </p:stCondLst>
                                        </p:cTn>
                                        <p:tgtEl>
                                          <p:spTgt spid="66619"/>
                                        </p:tgtEl>
                                        <p:attrNameLst>
                                          <p:attrName>style.visibility</p:attrName>
                                        </p:attrNameLst>
                                      </p:cBhvr>
                                      <p:to>
                                        <p:strVal val="visible"/>
                                      </p:to>
                                    </p:set>
                                    <p:animEffect transition="in" filter="wipe(down)">
                                      <p:cBhvr>
                                        <p:cTn id="252" dur="500"/>
                                        <p:tgtEl>
                                          <p:spTgt spid="66619"/>
                                        </p:tgtEl>
                                      </p:cBhvr>
                                    </p:animEffect>
                                  </p:childTnLst>
                                </p:cTn>
                              </p:par>
                              <p:par>
                                <p:cTn id="253" presetID="22" presetClass="entr" presetSubtype="4" fill="hold" grpId="0" nodeType="withEffect">
                                  <p:stCondLst>
                                    <p:cond delay="0"/>
                                  </p:stCondLst>
                                  <p:childTnLst>
                                    <p:set>
                                      <p:cBhvr>
                                        <p:cTn id="254" dur="1" fill="hold">
                                          <p:stCondLst>
                                            <p:cond delay="0"/>
                                          </p:stCondLst>
                                        </p:cTn>
                                        <p:tgtEl>
                                          <p:spTgt spid="66621"/>
                                        </p:tgtEl>
                                        <p:attrNameLst>
                                          <p:attrName>style.visibility</p:attrName>
                                        </p:attrNameLst>
                                      </p:cBhvr>
                                      <p:to>
                                        <p:strVal val="visible"/>
                                      </p:to>
                                    </p:set>
                                    <p:animEffect transition="in" filter="wipe(down)">
                                      <p:cBhvr>
                                        <p:cTn id="255" dur="500"/>
                                        <p:tgtEl>
                                          <p:spTgt spid="66621"/>
                                        </p:tgtEl>
                                      </p:cBhvr>
                                    </p:animEffect>
                                  </p:childTnLst>
                                </p:cTn>
                              </p:par>
                              <p:par>
                                <p:cTn id="256" presetID="22" presetClass="entr" presetSubtype="4" fill="hold" grpId="0" nodeType="withEffect">
                                  <p:stCondLst>
                                    <p:cond delay="0"/>
                                  </p:stCondLst>
                                  <p:childTnLst>
                                    <p:set>
                                      <p:cBhvr>
                                        <p:cTn id="257" dur="1" fill="hold">
                                          <p:stCondLst>
                                            <p:cond delay="0"/>
                                          </p:stCondLst>
                                        </p:cTn>
                                        <p:tgtEl>
                                          <p:spTgt spid="66622"/>
                                        </p:tgtEl>
                                        <p:attrNameLst>
                                          <p:attrName>style.visibility</p:attrName>
                                        </p:attrNameLst>
                                      </p:cBhvr>
                                      <p:to>
                                        <p:strVal val="visible"/>
                                      </p:to>
                                    </p:set>
                                    <p:animEffect transition="in" filter="wipe(down)">
                                      <p:cBhvr>
                                        <p:cTn id="258" dur="500"/>
                                        <p:tgtEl>
                                          <p:spTgt spid="66622"/>
                                        </p:tgtEl>
                                      </p:cBhvr>
                                    </p:animEffect>
                                  </p:childTnLst>
                                </p:cTn>
                              </p:par>
                            </p:childTnLst>
                          </p:cTn>
                        </p:par>
                      </p:childTnLst>
                    </p:cTn>
                  </p:par>
                  <p:par>
                    <p:cTn id="259" fill="hold">
                      <p:stCondLst>
                        <p:cond delay="indefinite"/>
                      </p:stCondLst>
                      <p:childTnLst>
                        <p:par>
                          <p:cTn id="260" fill="hold">
                            <p:stCondLst>
                              <p:cond delay="0"/>
                            </p:stCondLst>
                            <p:childTnLst>
                              <p:par>
                                <p:cTn id="261" presetID="22" presetClass="entr" presetSubtype="4" fill="hold" grpId="0" nodeType="clickEffect">
                                  <p:stCondLst>
                                    <p:cond delay="0"/>
                                  </p:stCondLst>
                                  <p:childTnLst>
                                    <p:set>
                                      <p:cBhvr>
                                        <p:cTn id="262" dur="1" fill="hold">
                                          <p:stCondLst>
                                            <p:cond delay="0"/>
                                          </p:stCondLst>
                                        </p:cTn>
                                        <p:tgtEl>
                                          <p:spTgt spid="66565"/>
                                        </p:tgtEl>
                                        <p:attrNameLst>
                                          <p:attrName>style.visibility</p:attrName>
                                        </p:attrNameLst>
                                      </p:cBhvr>
                                      <p:to>
                                        <p:strVal val="visible"/>
                                      </p:to>
                                    </p:set>
                                    <p:animEffect transition="in" filter="wipe(down)">
                                      <p:cBhvr>
                                        <p:cTn id="263" dur="500"/>
                                        <p:tgtEl>
                                          <p:spTgt spid="66565"/>
                                        </p:tgtEl>
                                      </p:cBhvr>
                                    </p:animEffect>
                                  </p:childTnLst>
                                </p:cTn>
                              </p:par>
                              <p:par>
                                <p:cTn id="264" presetID="22" presetClass="entr" presetSubtype="4" fill="hold" grpId="0" nodeType="withEffect">
                                  <p:stCondLst>
                                    <p:cond delay="0"/>
                                  </p:stCondLst>
                                  <p:childTnLst>
                                    <p:set>
                                      <p:cBhvr>
                                        <p:cTn id="265" dur="1" fill="hold">
                                          <p:stCondLst>
                                            <p:cond delay="0"/>
                                          </p:stCondLst>
                                        </p:cTn>
                                        <p:tgtEl>
                                          <p:spTgt spid="66566"/>
                                        </p:tgtEl>
                                        <p:attrNameLst>
                                          <p:attrName>style.visibility</p:attrName>
                                        </p:attrNameLst>
                                      </p:cBhvr>
                                      <p:to>
                                        <p:strVal val="visible"/>
                                      </p:to>
                                    </p:set>
                                    <p:animEffect transition="in" filter="wipe(down)">
                                      <p:cBhvr>
                                        <p:cTn id="266" dur="500"/>
                                        <p:tgtEl>
                                          <p:spTgt spid="66566"/>
                                        </p:tgtEl>
                                      </p:cBhvr>
                                    </p:animEffect>
                                  </p:childTnLst>
                                </p:cTn>
                              </p:par>
                              <p:par>
                                <p:cTn id="267" presetID="22" presetClass="entr" presetSubtype="4" fill="hold" grpId="0" nodeType="withEffect">
                                  <p:stCondLst>
                                    <p:cond delay="0"/>
                                  </p:stCondLst>
                                  <p:childTnLst>
                                    <p:set>
                                      <p:cBhvr>
                                        <p:cTn id="268" dur="1" fill="hold">
                                          <p:stCondLst>
                                            <p:cond delay="0"/>
                                          </p:stCondLst>
                                        </p:cTn>
                                        <p:tgtEl>
                                          <p:spTgt spid="66567"/>
                                        </p:tgtEl>
                                        <p:attrNameLst>
                                          <p:attrName>style.visibility</p:attrName>
                                        </p:attrNameLst>
                                      </p:cBhvr>
                                      <p:to>
                                        <p:strVal val="visible"/>
                                      </p:to>
                                    </p:set>
                                    <p:animEffect transition="in" filter="wipe(down)">
                                      <p:cBhvr>
                                        <p:cTn id="269" dur="500"/>
                                        <p:tgtEl>
                                          <p:spTgt spid="66567"/>
                                        </p:tgtEl>
                                      </p:cBhvr>
                                    </p:animEffect>
                                  </p:childTnLst>
                                </p:cTn>
                              </p:par>
                              <p:par>
                                <p:cTn id="270" presetID="22" presetClass="entr" presetSubtype="4" fill="hold" grpId="0" nodeType="withEffect">
                                  <p:stCondLst>
                                    <p:cond delay="0"/>
                                  </p:stCondLst>
                                  <p:childTnLst>
                                    <p:set>
                                      <p:cBhvr>
                                        <p:cTn id="271" dur="1" fill="hold">
                                          <p:stCondLst>
                                            <p:cond delay="0"/>
                                          </p:stCondLst>
                                        </p:cTn>
                                        <p:tgtEl>
                                          <p:spTgt spid="66633"/>
                                        </p:tgtEl>
                                        <p:attrNameLst>
                                          <p:attrName>style.visibility</p:attrName>
                                        </p:attrNameLst>
                                      </p:cBhvr>
                                      <p:to>
                                        <p:strVal val="visible"/>
                                      </p:to>
                                    </p:set>
                                    <p:animEffect transition="in" filter="wipe(down)">
                                      <p:cBhvr>
                                        <p:cTn id="272" dur="500"/>
                                        <p:tgtEl>
                                          <p:spTgt spid="66633"/>
                                        </p:tgtEl>
                                      </p:cBhvr>
                                    </p:animEffect>
                                  </p:childTnLst>
                                </p:cTn>
                              </p:par>
                              <p:par>
                                <p:cTn id="273" presetID="22" presetClass="entr" presetSubtype="4" fill="hold" grpId="0" nodeType="withEffect">
                                  <p:stCondLst>
                                    <p:cond delay="0"/>
                                  </p:stCondLst>
                                  <p:childTnLst>
                                    <p:set>
                                      <p:cBhvr>
                                        <p:cTn id="274" dur="1" fill="hold">
                                          <p:stCondLst>
                                            <p:cond delay="0"/>
                                          </p:stCondLst>
                                        </p:cTn>
                                        <p:tgtEl>
                                          <p:spTgt spid="66634"/>
                                        </p:tgtEl>
                                        <p:attrNameLst>
                                          <p:attrName>style.visibility</p:attrName>
                                        </p:attrNameLst>
                                      </p:cBhvr>
                                      <p:to>
                                        <p:strVal val="visible"/>
                                      </p:to>
                                    </p:set>
                                    <p:animEffect transition="in" filter="wipe(down)">
                                      <p:cBhvr>
                                        <p:cTn id="275" dur="500"/>
                                        <p:tgtEl>
                                          <p:spTgt spid="66634"/>
                                        </p:tgtEl>
                                      </p:cBhvr>
                                    </p:animEffect>
                                  </p:childTnLst>
                                </p:cTn>
                              </p:par>
                              <p:par>
                                <p:cTn id="276" presetID="22" presetClass="entr" presetSubtype="4" fill="hold" grpId="0" nodeType="withEffect">
                                  <p:stCondLst>
                                    <p:cond delay="0"/>
                                  </p:stCondLst>
                                  <p:childTnLst>
                                    <p:set>
                                      <p:cBhvr>
                                        <p:cTn id="277" dur="1" fill="hold">
                                          <p:stCondLst>
                                            <p:cond delay="0"/>
                                          </p:stCondLst>
                                        </p:cTn>
                                        <p:tgtEl>
                                          <p:spTgt spid="66635"/>
                                        </p:tgtEl>
                                        <p:attrNameLst>
                                          <p:attrName>style.visibility</p:attrName>
                                        </p:attrNameLst>
                                      </p:cBhvr>
                                      <p:to>
                                        <p:strVal val="visible"/>
                                      </p:to>
                                    </p:set>
                                    <p:animEffect transition="in" filter="wipe(down)">
                                      <p:cBhvr>
                                        <p:cTn id="278" dur="500"/>
                                        <p:tgtEl>
                                          <p:spTgt spid="66635"/>
                                        </p:tgtEl>
                                      </p:cBhvr>
                                    </p:animEffect>
                                  </p:childTnLst>
                                </p:cTn>
                              </p:par>
                            </p:childTnLst>
                          </p:cTn>
                        </p:par>
                        <p:par>
                          <p:cTn id="279" fill="hold">
                            <p:stCondLst>
                              <p:cond delay="500"/>
                            </p:stCondLst>
                            <p:childTnLst>
                              <p:par>
                                <p:cTn id="280" presetID="22" presetClass="entr" presetSubtype="4" fill="hold" grpId="0" nodeType="afterEffect">
                                  <p:stCondLst>
                                    <p:cond delay="0"/>
                                  </p:stCondLst>
                                  <p:childTnLst>
                                    <p:set>
                                      <p:cBhvr>
                                        <p:cTn id="281" dur="1" fill="hold">
                                          <p:stCondLst>
                                            <p:cond delay="0"/>
                                          </p:stCondLst>
                                        </p:cTn>
                                        <p:tgtEl>
                                          <p:spTgt spid="176"/>
                                        </p:tgtEl>
                                        <p:attrNameLst>
                                          <p:attrName>style.visibility</p:attrName>
                                        </p:attrNameLst>
                                      </p:cBhvr>
                                      <p:to>
                                        <p:strVal val="visible"/>
                                      </p:to>
                                    </p:set>
                                    <p:animEffect transition="in" filter="wipe(down)">
                                      <p:cBhvr>
                                        <p:cTn id="282" dur="500"/>
                                        <p:tgtEl>
                                          <p:spTgt spid="176"/>
                                        </p:tgtEl>
                                      </p:cBhvr>
                                    </p:animEffect>
                                  </p:childTnLst>
                                </p:cTn>
                              </p:par>
                            </p:childTnLst>
                          </p:cTn>
                        </p:par>
                      </p:childTnLst>
                    </p:cTn>
                  </p:par>
                  <p:par>
                    <p:cTn id="283" fill="hold">
                      <p:stCondLst>
                        <p:cond delay="indefinite"/>
                      </p:stCondLst>
                      <p:childTnLst>
                        <p:par>
                          <p:cTn id="284" fill="hold">
                            <p:stCondLst>
                              <p:cond delay="0"/>
                            </p:stCondLst>
                            <p:childTnLst>
                              <p:par>
                                <p:cTn id="285" presetID="22" presetClass="entr" presetSubtype="4" fill="hold" grpId="0" nodeType="clickEffect">
                                  <p:stCondLst>
                                    <p:cond delay="0"/>
                                  </p:stCondLst>
                                  <p:childTnLst>
                                    <p:set>
                                      <p:cBhvr>
                                        <p:cTn id="286" dur="1" fill="hold">
                                          <p:stCondLst>
                                            <p:cond delay="0"/>
                                          </p:stCondLst>
                                        </p:cTn>
                                        <p:tgtEl>
                                          <p:spTgt spid="66728"/>
                                        </p:tgtEl>
                                        <p:attrNameLst>
                                          <p:attrName>style.visibility</p:attrName>
                                        </p:attrNameLst>
                                      </p:cBhvr>
                                      <p:to>
                                        <p:strVal val="visible"/>
                                      </p:to>
                                    </p:set>
                                    <p:animEffect transition="in" filter="wipe(down)">
                                      <p:cBhvr>
                                        <p:cTn id="287" dur="500"/>
                                        <p:tgtEl>
                                          <p:spTgt spid="66728"/>
                                        </p:tgtEl>
                                      </p:cBhvr>
                                    </p:animEffect>
                                  </p:childTnLst>
                                </p:cTn>
                              </p:par>
                              <p:par>
                                <p:cTn id="288" presetID="22" presetClass="entr" presetSubtype="4" fill="hold" grpId="0" nodeType="withEffect">
                                  <p:stCondLst>
                                    <p:cond delay="0"/>
                                  </p:stCondLst>
                                  <p:childTnLst>
                                    <p:set>
                                      <p:cBhvr>
                                        <p:cTn id="289" dur="1" fill="hold">
                                          <p:stCondLst>
                                            <p:cond delay="0"/>
                                          </p:stCondLst>
                                        </p:cTn>
                                        <p:tgtEl>
                                          <p:spTgt spid="178"/>
                                        </p:tgtEl>
                                        <p:attrNameLst>
                                          <p:attrName>style.visibility</p:attrName>
                                        </p:attrNameLst>
                                      </p:cBhvr>
                                      <p:to>
                                        <p:strVal val="visible"/>
                                      </p:to>
                                    </p:set>
                                    <p:animEffect transition="in" filter="wipe(down)">
                                      <p:cBhvr>
                                        <p:cTn id="290" dur="500"/>
                                        <p:tgtEl>
                                          <p:spTgt spid="178"/>
                                        </p:tgtEl>
                                      </p:cBhvr>
                                    </p:animEffect>
                                  </p:childTnLst>
                                </p:cTn>
                              </p:par>
                            </p:childTnLst>
                          </p:cTn>
                        </p:par>
                      </p:childTnLst>
                    </p:cTn>
                  </p:par>
                  <p:par>
                    <p:cTn id="291" fill="hold">
                      <p:stCondLst>
                        <p:cond delay="indefinite"/>
                      </p:stCondLst>
                      <p:childTnLst>
                        <p:par>
                          <p:cTn id="292" fill="hold">
                            <p:stCondLst>
                              <p:cond delay="0"/>
                            </p:stCondLst>
                            <p:childTnLst>
                              <p:par>
                                <p:cTn id="293" presetID="22" presetClass="entr" presetSubtype="4" fill="hold" grpId="0" nodeType="clickEffect">
                                  <p:stCondLst>
                                    <p:cond delay="0"/>
                                  </p:stCondLst>
                                  <p:childTnLst>
                                    <p:set>
                                      <p:cBhvr>
                                        <p:cTn id="294" dur="1" fill="hold">
                                          <p:stCondLst>
                                            <p:cond delay="0"/>
                                          </p:stCondLst>
                                        </p:cTn>
                                        <p:tgtEl>
                                          <p:spTgt spid="66641"/>
                                        </p:tgtEl>
                                        <p:attrNameLst>
                                          <p:attrName>style.visibility</p:attrName>
                                        </p:attrNameLst>
                                      </p:cBhvr>
                                      <p:to>
                                        <p:strVal val="visible"/>
                                      </p:to>
                                    </p:set>
                                    <p:animEffect transition="in" filter="wipe(down)">
                                      <p:cBhvr>
                                        <p:cTn id="295" dur="500"/>
                                        <p:tgtEl>
                                          <p:spTgt spid="66641"/>
                                        </p:tgtEl>
                                      </p:cBhvr>
                                    </p:animEffect>
                                  </p:childTnLst>
                                </p:cTn>
                              </p:par>
                              <p:par>
                                <p:cTn id="296" presetID="22" presetClass="entr" presetSubtype="4" fill="hold" grpId="0" nodeType="withEffect">
                                  <p:stCondLst>
                                    <p:cond delay="0"/>
                                  </p:stCondLst>
                                  <p:childTnLst>
                                    <p:set>
                                      <p:cBhvr>
                                        <p:cTn id="297" dur="1" fill="hold">
                                          <p:stCondLst>
                                            <p:cond delay="0"/>
                                          </p:stCondLst>
                                        </p:cTn>
                                        <p:tgtEl>
                                          <p:spTgt spid="66643"/>
                                        </p:tgtEl>
                                        <p:attrNameLst>
                                          <p:attrName>style.visibility</p:attrName>
                                        </p:attrNameLst>
                                      </p:cBhvr>
                                      <p:to>
                                        <p:strVal val="visible"/>
                                      </p:to>
                                    </p:set>
                                    <p:animEffect transition="in" filter="wipe(down)">
                                      <p:cBhvr>
                                        <p:cTn id="298" dur="500"/>
                                        <p:tgtEl>
                                          <p:spTgt spid="66643"/>
                                        </p:tgtEl>
                                      </p:cBhvr>
                                    </p:animEffect>
                                  </p:childTnLst>
                                </p:cTn>
                              </p:par>
                              <p:par>
                                <p:cTn id="299" presetID="22" presetClass="entr" presetSubtype="4" fill="hold" grpId="0" nodeType="withEffect">
                                  <p:stCondLst>
                                    <p:cond delay="0"/>
                                  </p:stCondLst>
                                  <p:childTnLst>
                                    <p:set>
                                      <p:cBhvr>
                                        <p:cTn id="300" dur="1" fill="hold">
                                          <p:stCondLst>
                                            <p:cond delay="0"/>
                                          </p:stCondLst>
                                        </p:cTn>
                                        <p:tgtEl>
                                          <p:spTgt spid="66644"/>
                                        </p:tgtEl>
                                        <p:attrNameLst>
                                          <p:attrName>style.visibility</p:attrName>
                                        </p:attrNameLst>
                                      </p:cBhvr>
                                      <p:to>
                                        <p:strVal val="visible"/>
                                      </p:to>
                                    </p:set>
                                    <p:animEffect transition="in" filter="wipe(down)">
                                      <p:cBhvr>
                                        <p:cTn id="301" dur="500"/>
                                        <p:tgtEl>
                                          <p:spTgt spid="66644"/>
                                        </p:tgtEl>
                                      </p:cBhvr>
                                    </p:animEffect>
                                  </p:childTnLst>
                                </p:cTn>
                              </p:par>
                              <p:par>
                                <p:cTn id="302" presetID="22" presetClass="entr" presetSubtype="4" fill="hold" grpId="0" nodeType="withEffect">
                                  <p:stCondLst>
                                    <p:cond delay="0"/>
                                  </p:stCondLst>
                                  <p:childTnLst>
                                    <p:set>
                                      <p:cBhvr>
                                        <p:cTn id="303" dur="1" fill="hold">
                                          <p:stCondLst>
                                            <p:cond delay="0"/>
                                          </p:stCondLst>
                                        </p:cTn>
                                        <p:tgtEl>
                                          <p:spTgt spid="66645"/>
                                        </p:tgtEl>
                                        <p:attrNameLst>
                                          <p:attrName>style.visibility</p:attrName>
                                        </p:attrNameLst>
                                      </p:cBhvr>
                                      <p:to>
                                        <p:strVal val="visible"/>
                                      </p:to>
                                    </p:set>
                                    <p:animEffect transition="in" filter="wipe(down)">
                                      <p:cBhvr>
                                        <p:cTn id="304" dur="500"/>
                                        <p:tgtEl>
                                          <p:spTgt spid="66645"/>
                                        </p:tgtEl>
                                      </p:cBhvr>
                                    </p:animEffect>
                                  </p:childTnLst>
                                </p:cTn>
                              </p:par>
                              <p:par>
                                <p:cTn id="305" presetID="22" presetClass="entr" presetSubtype="4" fill="hold" grpId="0" nodeType="withEffect">
                                  <p:stCondLst>
                                    <p:cond delay="0"/>
                                  </p:stCondLst>
                                  <p:childTnLst>
                                    <p:set>
                                      <p:cBhvr>
                                        <p:cTn id="306" dur="1" fill="hold">
                                          <p:stCondLst>
                                            <p:cond delay="0"/>
                                          </p:stCondLst>
                                        </p:cTn>
                                        <p:tgtEl>
                                          <p:spTgt spid="66708"/>
                                        </p:tgtEl>
                                        <p:attrNameLst>
                                          <p:attrName>style.visibility</p:attrName>
                                        </p:attrNameLst>
                                      </p:cBhvr>
                                      <p:to>
                                        <p:strVal val="visible"/>
                                      </p:to>
                                    </p:set>
                                    <p:animEffect transition="in" filter="wipe(down)">
                                      <p:cBhvr>
                                        <p:cTn id="307" dur="500"/>
                                        <p:tgtEl>
                                          <p:spTgt spid="66708"/>
                                        </p:tgtEl>
                                      </p:cBhvr>
                                    </p:animEffect>
                                  </p:childTnLst>
                                </p:cTn>
                              </p:par>
                            </p:childTnLst>
                          </p:cTn>
                        </p:par>
                      </p:childTnLst>
                    </p:cTn>
                  </p:par>
                  <p:par>
                    <p:cTn id="308" fill="hold">
                      <p:stCondLst>
                        <p:cond delay="indefinite"/>
                      </p:stCondLst>
                      <p:childTnLst>
                        <p:par>
                          <p:cTn id="309" fill="hold">
                            <p:stCondLst>
                              <p:cond delay="0"/>
                            </p:stCondLst>
                            <p:childTnLst>
                              <p:par>
                                <p:cTn id="310" presetID="22" presetClass="entr" presetSubtype="4" fill="hold" grpId="0" nodeType="clickEffect">
                                  <p:stCondLst>
                                    <p:cond delay="0"/>
                                  </p:stCondLst>
                                  <p:childTnLst>
                                    <p:set>
                                      <p:cBhvr>
                                        <p:cTn id="311" dur="1" fill="hold">
                                          <p:stCondLst>
                                            <p:cond delay="0"/>
                                          </p:stCondLst>
                                        </p:cTn>
                                        <p:tgtEl>
                                          <p:spTgt spid="66642"/>
                                        </p:tgtEl>
                                        <p:attrNameLst>
                                          <p:attrName>style.visibility</p:attrName>
                                        </p:attrNameLst>
                                      </p:cBhvr>
                                      <p:to>
                                        <p:strVal val="visible"/>
                                      </p:to>
                                    </p:set>
                                    <p:animEffect transition="in" filter="wipe(down)">
                                      <p:cBhvr>
                                        <p:cTn id="312" dur="500"/>
                                        <p:tgtEl>
                                          <p:spTgt spid="66642"/>
                                        </p:tgtEl>
                                      </p:cBhvr>
                                    </p:animEffect>
                                  </p:childTnLst>
                                </p:cTn>
                              </p:par>
                              <p:par>
                                <p:cTn id="313" presetID="22" presetClass="entr" presetSubtype="4" fill="hold" grpId="0" nodeType="withEffect">
                                  <p:stCondLst>
                                    <p:cond delay="0"/>
                                  </p:stCondLst>
                                  <p:childTnLst>
                                    <p:set>
                                      <p:cBhvr>
                                        <p:cTn id="314" dur="1" fill="hold">
                                          <p:stCondLst>
                                            <p:cond delay="0"/>
                                          </p:stCondLst>
                                        </p:cTn>
                                        <p:tgtEl>
                                          <p:spTgt spid="66646"/>
                                        </p:tgtEl>
                                        <p:attrNameLst>
                                          <p:attrName>style.visibility</p:attrName>
                                        </p:attrNameLst>
                                      </p:cBhvr>
                                      <p:to>
                                        <p:strVal val="visible"/>
                                      </p:to>
                                    </p:set>
                                    <p:animEffect transition="in" filter="wipe(down)">
                                      <p:cBhvr>
                                        <p:cTn id="315" dur="500"/>
                                        <p:tgtEl>
                                          <p:spTgt spid="66646"/>
                                        </p:tgtEl>
                                      </p:cBhvr>
                                    </p:animEffect>
                                  </p:childTnLst>
                                </p:cTn>
                              </p:par>
                              <p:par>
                                <p:cTn id="316" presetID="22" presetClass="entr" presetSubtype="4" fill="hold" grpId="0" nodeType="withEffect">
                                  <p:stCondLst>
                                    <p:cond delay="0"/>
                                  </p:stCondLst>
                                  <p:childTnLst>
                                    <p:set>
                                      <p:cBhvr>
                                        <p:cTn id="317" dur="1" fill="hold">
                                          <p:stCondLst>
                                            <p:cond delay="0"/>
                                          </p:stCondLst>
                                        </p:cTn>
                                        <p:tgtEl>
                                          <p:spTgt spid="66647"/>
                                        </p:tgtEl>
                                        <p:attrNameLst>
                                          <p:attrName>style.visibility</p:attrName>
                                        </p:attrNameLst>
                                      </p:cBhvr>
                                      <p:to>
                                        <p:strVal val="visible"/>
                                      </p:to>
                                    </p:set>
                                    <p:animEffect transition="in" filter="wipe(down)">
                                      <p:cBhvr>
                                        <p:cTn id="318" dur="500"/>
                                        <p:tgtEl>
                                          <p:spTgt spid="66647"/>
                                        </p:tgtEl>
                                      </p:cBhvr>
                                    </p:animEffect>
                                  </p:childTnLst>
                                </p:cTn>
                              </p:par>
                              <p:par>
                                <p:cTn id="319" presetID="22" presetClass="entr" presetSubtype="4" fill="hold" grpId="0" nodeType="withEffect">
                                  <p:stCondLst>
                                    <p:cond delay="0"/>
                                  </p:stCondLst>
                                  <p:childTnLst>
                                    <p:set>
                                      <p:cBhvr>
                                        <p:cTn id="320" dur="1" fill="hold">
                                          <p:stCondLst>
                                            <p:cond delay="0"/>
                                          </p:stCondLst>
                                        </p:cTn>
                                        <p:tgtEl>
                                          <p:spTgt spid="66648"/>
                                        </p:tgtEl>
                                        <p:attrNameLst>
                                          <p:attrName>style.visibility</p:attrName>
                                        </p:attrNameLst>
                                      </p:cBhvr>
                                      <p:to>
                                        <p:strVal val="visible"/>
                                      </p:to>
                                    </p:set>
                                    <p:animEffect transition="in" filter="wipe(down)">
                                      <p:cBhvr>
                                        <p:cTn id="321" dur="500"/>
                                        <p:tgtEl>
                                          <p:spTgt spid="66648"/>
                                        </p:tgtEl>
                                      </p:cBhvr>
                                    </p:animEffect>
                                  </p:childTnLst>
                                </p:cTn>
                              </p:par>
                              <p:par>
                                <p:cTn id="322" presetID="22" presetClass="entr" presetSubtype="4" fill="hold" grpId="0" nodeType="withEffect">
                                  <p:stCondLst>
                                    <p:cond delay="0"/>
                                  </p:stCondLst>
                                  <p:childTnLst>
                                    <p:set>
                                      <p:cBhvr>
                                        <p:cTn id="323" dur="1" fill="hold">
                                          <p:stCondLst>
                                            <p:cond delay="0"/>
                                          </p:stCondLst>
                                        </p:cTn>
                                        <p:tgtEl>
                                          <p:spTgt spid="66650"/>
                                        </p:tgtEl>
                                        <p:attrNameLst>
                                          <p:attrName>style.visibility</p:attrName>
                                        </p:attrNameLst>
                                      </p:cBhvr>
                                      <p:to>
                                        <p:strVal val="visible"/>
                                      </p:to>
                                    </p:set>
                                    <p:animEffect transition="in" filter="wipe(down)">
                                      <p:cBhvr>
                                        <p:cTn id="324" dur="500"/>
                                        <p:tgtEl>
                                          <p:spTgt spid="66650"/>
                                        </p:tgtEl>
                                      </p:cBhvr>
                                    </p:animEffect>
                                  </p:childTnLst>
                                </p:cTn>
                              </p:par>
                              <p:par>
                                <p:cTn id="325" presetID="22" presetClass="entr" presetSubtype="4" fill="hold" grpId="0" nodeType="withEffect">
                                  <p:stCondLst>
                                    <p:cond delay="0"/>
                                  </p:stCondLst>
                                  <p:childTnLst>
                                    <p:set>
                                      <p:cBhvr>
                                        <p:cTn id="326" dur="1" fill="hold">
                                          <p:stCondLst>
                                            <p:cond delay="0"/>
                                          </p:stCondLst>
                                        </p:cTn>
                                        <p:tgtEl>
                                          <p:spTgt spid="66709"/>
                                        </p:tgtEl>
                                        <p:attrNameLst>
                                          <p:attrName>style.visibility</p:attrName>
                                        </p:attrNameLst>
                                      </p:cBhvr>
                                      <p:to>
                                        <p:strVal val="visible"/>
                                      </p:to>
                                    </p:set>
                                    <p:animEffect transition="in" filter="wipe(down)">
                                      <p:cBhvr>
                                        <p:cTn id="327" dur="500"/>
                                        <p:tgtEl>
                                          <p:spTgt spid="66709"/>
                                        </p:tgtEl>
                                      </p:cBhvr>
                                    </p:animEffect>
                                  </p:childTnLst>
                                </p:cTn>
                              </p:par>
                            </p:childTnLst>
                          </p:cTn>
                        </p:par>
                      </p:childTnLst>
                    </p:cTn>
                  </p:par>
                  <p:par>
                    <p:cTn id="328" fill="hold">
                      <p:stCondLst>
                        <p:cond delay="indefinite"/>
                      </p:stCondLst>
                      <p:childTnLst>
                        <p:par>
                          <p:cTn id="329" fill="hold">
                            <p:stCondLst>
                              <p:cond delay="0"/>
                            </p:stCondLst>
                            <p:childTnLst>
                              <p:par>
                                <p:cTn id="330" presetID="22" presetClass="entr" presetSubtype="4" fill="hold" grpId="0" nodeType="clickEffect">
                                  <p:stCondLst>
                                    <p:cond delay="0"/>
                                  </p:stCondLst>
                                  <p:childTnLst>
                                    <p:set>
                                      <p:cBhvr>
                                        <p:cTn id="331" dur="1" fill="hold">
                                          <p:stCondLst>
                                            <p:cond delay="0"/>
                                          </p:stCondLst>
                                        </p:cTn>
                                        <p:tgtEl>
                                          <p:spTgt spid="66651"/>
                                        </p:tgtEl>
                                        <p:attrNameLst>
                                          <p:attrName>style.visibility</p:attrName>
                                        </p:attrNameLst>
                                      </p:cBhvr>
                                      <p:to>
                                        <p:strVal val="visible"/>
                                      </p:to>
                                    </p:set>
                                    <p:animEffect transition="in" filter="wipe(down)">
                                      <p:cBhvr>
                                        <p:cTn id="332" dur="500"/>
                                        <p:tgtEl>
                                          <p:spTgt spid="66651"/>
                                        </p:tgtEl>
                                      </p:cBhvr>
                                    </p:animEffect>
                                  </p:childTnLst>
                                </p:cTn>
                              </p:par>
                              <p:par>
                                <p:cTn id="333" presetID="22" presetClass="entr" presetSubtype="4" fill="hold" grpId="0" nodeType="withEffect">
                                  <p:stCondLst>
                                    <p:cond delay="0"/>
                                  </p:stCondLst>
                                  <p:childTnLst>
                                    <p:set>
                                      <p:cBhvr>
                                        <p:cTn id="334" dur="1" fill="hold">
                                          <p:stCondLst>
                                            <p:cond delay="0"/>
                                          </p:stCondLst>
                                        </p:cTn>
                                        <p:tgtEl>
                                          <p:spTgt spid="66652"/>
                                        </p:tgtEl>
                                        <p:attrNameLst>
                                          <p:attrName>style.visibility</p:attrName>
                                        </p:attrNameLst>
                                      </p:cBhvr>
                                      <p:to>
                                        <p:strVal val="visible"/>
                                      </p:to>
                                    </p:set>
                                    <p:animEffect transition="in" filter="wipe(down)">
                                      <p:cBhvr>
                                        <p:cTn id="335" dur="500"/>
                                        <p:tgtEl>
                                          <p:spTgt spid="66652"/>
                                        </p:tgtEl>
                                      </p:cBhvr>
                                    </p:animEffect>
                                  </p:childTnLst>
                                </p:cTn>
                              </p:par>
                              <p:par>
                                <p:cTn id="336" presetID="22" presetClass="entr" presetSubtype="4" fill="hold" grpId="0" nodeType="withEffect">
                                  <p:stCondLst>
                                    <p:cond delay="0"/>
                                  </p:stCondLst>
                                  <p:childTnLst>
                                    <p:set>
                                      <p:cBhvr>
                                        <p:cTn id="337" dur="1" fill="hold">
                                          <p:stCondLst>
                                            <p:cond delay="0"/>
                                          </p:stCondLst>
                                        </p:cTn>
                                        <p:tgtEl>
                                          <p:spTgt spid="66653"/>
                                        </p:tgtEl>
                                        <p:attrNameLst>
                                          <p:attrName>style.visibility</p:attrName>
                                        </p:attrNameLst>
                                      </p:cBhvr>
                                      <p:to>
                                        <p:strVal val="visible"/>
                                      </p:to>
                                    </p:set>
                                    <p:animEffect transition="in" filter="wipe(down)">
                                      <p:cBhvr>
                                        <p:cTn id="338" dur="500"/>
                                        <p:tgtEl>
                                          <p:spTgt spid="66653"/>
                                        </p:tgtEl>
                                      </p:cBhvr>
                                    </p:animEffect>
                                  </p:childTnLst>
                                </p:cTn>
                              </p:par>
                              <p:par>
                                <p:cTn id="339" presetID="22" presetClass="entr" presetSubtype="4" fill="hold" grpId="0" nodeType="withEffect">
                                  <p:stCondLst>
                                    <p:cond delay="0"/>
                                  </p:stCondLst>
                                  <p:childTnLst>
                                    <p:set>
                                      <p:cBhvr>
                                        <p:cTn id="340" dur="1" fill="hold">
                                          <p:stCondLst>
                                            <p:cond delay="0"/>
                                          </p:stCondLst>
                                        </p:cTn>
                                        <p:tgtEl>
                                          <p:spTgt spid="66654"/>
                                        </p:tgtEl>
                                        <p:attrNameLst>
                                          <p:attrName>style.visibility</p:attrName>
                                        </p:attrNameLst>
                                      </p:cBhvr>
                                      <p:to>
                                        <p:strVal val="visible"/>
                                      </p:to>
                                    </p:set>
                                    <p:animEffect transition="in" filter="wipe(down)">
                                      <p:cBhvr>
                                        <p:cTn id="341" dur="500"/>
                                        <p:tgtEl>
                                          <p:spTgt spid="66654"/>
                                        </p:tgtEl>
                                      </p:cBhvr>
                                    </p:animEffect>
                                  </p:childTnLst>
                                </p:cTn>
                              </p:par>
                              <p:par>
                                <p:cTn id="342" presetID="22" presetClass="entr" presetSubtype="4" fill="hold" grpId="0" nodeType="withEffect">
                                  <p:stCondLst>
                                    <p:cond delay="0"/>
                                  </p:stCondLst>
                                  <p:childTnLst>
                                    <p:set>
                                      <p:cBhvr>
                                        <p:cTn id="343" dur="1" fill="hold">
                                          <p:stCondLst>
                                            <p:cond delay="0"/>
                                          </p:stCondLst>
                                        </p:cTn>
                                        <p:tgtEl>
                                          <p:spTgt spid="66655"/>
                                        </p:tgtEl>
                                        <p:attrNameLst>
                                          <p:attrName>style.visibility</p:attrName>
                                        </p:attrNameLst>
                                      </p:cBhvr>
                                      <p:to>
                                        <p:strVal val="visible"/>
                                      </p:to>
                                    </p:set>
                                    <p:animEffect transition="in" filter="wipe(down)">
                                      <p:cBhvr>
                                        <p:cTn id="344" dur="500"/>
                                        <p:tgtEl>
                                          <p:spTgt spid="66655"/>
                                        </p:tgtEl>
                                      </p:cBhvr>
                                    </p:animEffect>
                                  </p:childTnLst>
                                </p:cTn>
                              </p:par>
                              <p:par>
                                <p:cTn id="345" presetID="22" presetClass="entr" presetSubtype="4" fill="hold" grpId="0" nodeType="withEffect">
                                  <p:stCondLst>
                                    <p:cond delay="0"/>
                                  </p:stCondLst>
                                  <p:childTnLst>
                                    <p:set>
                                      <p:cBhvr>
                                        <p:cTn id="346" dur="1" fill="hold">
                                          <p:stCondLst>
                                            <p:cond delay="0"/>
                                          </p:stCondLst>
                                        </p:cTn>
                                        <p:tgtEl>
                                          <p:spTgt spid="66696"/>
                                        </p:tgtEl>
                                        <p:attrNameLst>
                                          <p:attrName>style.visibility</p:attrName>
                                        </p:attrNameLst>
                                      </p:cBhvr>
                                      <p:to>
                                        <p:strVal val="visible"/>
                                      </p:to>
                                    </p:set>
                                    <p:animEffect transition="in" filter="wipe(down)">
                                      <p:cBhvr>
                                        <p:cTn id="347" dur="500"/>
                                        <p:tgtEl>
                                          <p:spTgt spid="66696"/>
                                        </p:tgtEl>
                                      </p:cBhvr>
                                    </p:animEffect>
                                  </p:childTnLst>
                                </p:cTn>
                              </p:par>
                              <p:par>
                                <p:cTn id="348" presetID="22" presetClass="entr" presetSubtype="4" fill="hold" grpId="0" nodeType="withEffect">
                                  <p:stCondLst>
                                    <p:cond delay="0"/>
                                  </p:stCondLst>
                                  <p:childTnLst>
                                    <p:set>
                                      <p:cBhvr>
                                        <p:cTn id="349" dur="1" fill="hold">
                                          <p:stCondLst>
                                            <p:cond delay="0"/>
                                          </p:stCondLst>
                                        </p:cTn>
                                        <p:tgtEl>
                                          <p:spTgt spid="66710"/>
                                        </p:tgtEl>
                                        <p:attrNameLst>
                                          <p:attrName>style.visibility</p:attrName>
                                        </p:attrNameLst>
                                      </p:cBhvr>
                                      <p:to>
                                        <p:strVal val="visible"/>
                                      </p:to>
                                    </p:set>
                                    <p:animEffect transition="in" filter="wipe(down)">
                                      <p:cBhvr>
                                        <p:cTn id="350" dur="500"/>
                                        <p:tgtEl>
                                          <p:spTgt spid="66710"/>
                                        </p:tgtEl>
                                      </p:cBhvr>
                                    </p:animEffect>
                                  </p:childTnLst>
                                </p:cTn>
                              </p:par>
                            </p:childTnLst>
                          </p:cTn>
                        </p:par>
                      </p:childTnLst>
                    </p:cTn>
                  </p:par>
                  <p:par>
                    <p:cTn id="351" fill="hold">
                      <p:stCondLst>
                        <p:cond delay="indefinite"/>
                      </p:stCondLst>
                      <p:childTnLst>
                        <p:par>
                          <p:cTn id="352" fill="hold">
                            <p:stCondLst>
                              <p:cond delay="0"/>
                            </p:stCondLst>
                            <p:childTnLst>
                              <p:par>
                                <p:cTn id="353" presetID="22" presetClass="entr" presetSubtype="4" fill="hold" grpId="0" nodeType="clickEffect">
                                  <p:stCondLst>
                                    <p:cond delay="0"/>
                                  </p:stCondLst>
                                  <p:childTnLst>
                                    <p:set>
                                      <p:cBhvr>
                                        <p:cTn id="354" dur="1" fill="hold">
                                          <p:stCondLst>
                                            <p:cond delay="0"/>
                                          </p:stCondLst>
                                        </p:cTn>
                                        <p:tgtEl>
                                          <p:spTgt spid="66656"/>
                                        </p:tgtEl>
                                        <p:attrNameLst>
                                          <p:attrName>style.visibility</p:attrName>
                                        </p:attrNameLst>
                                      </p:cBhvr>
                                      <p:to>
                                        <p:strVal val="visible"/>
                                      </p:to>
                                    </p:set>
                                    <p:animEffect transition="in" filter="wipe(down)">
                                      <p:cBhvr>
                                        <p:cTn id="355" dur="500"/>
                                        <p:tgtEl>
                                          <p:spTgt spid="66656"/>
                                        </p:tgtEl>
                                      </p:cBhvr>
                                    </p:animEffect>
                                  </p:childTnLst>
                                </p:cTn>
                              </p:par>
                              <p:par>
                                <p:cTn id="356" presetID="22" presetClass="entr" presetSubtype="4" fill="hold" grpId="0" nodeType="withEffect">
                                  <p:stCondLst>
                                    <p:cond delay="0"/>
                                  </p:stCondLst>
                                  <p:childTnLst>
                                    <p:set>
                                      <p:cBhvr>
                                        <p:cTn id="357" dur="1" fill="hold">
                                          <p:stCondLst>
                                            <p:cond delay="0"/>
                                          </p:stCondLst>
                                        </p:cTn>
                                        <p:tgtEl>
                                          <p:spTgt spid="66658"/>
                                        </p:tgtEl>
                                        <p:attrNameLst>
                                          <p:attrName>style.visibility</p:attrName>
                                        </p:attrNameLst>
                                      </p:cBhvr>
                                      <p:to>
                                        <p:strVal val="visible"/>
                                      </p:to>
                                    </p:set>
                                    <p:animEffect transition="in" filter="wipe(down)">
                                      <p:cBhvr>
                                        <p:cTn id="358" dur="500"/>
                                        <p:tgtEl>
                                          <p:spTgt spid="66658"/>
                                        </p:tgtEl>
                                      </p:cBhvr>
                                    </p:animEffect>
                                  </p:childTnLst>
                                </p:cTn>
                              </p:par>
                              <p:par>
                                <p:cTn id="359" presetID="22" presetClass="entr" presetSubtype="4" fill="hold" grpId="0" nodeType="withEffect">
                                  <p:stCondLst>
                                    <p:cond delay="0"/>
                                  </p:stCondLst>
                                  <p:childTnLst>
                                    <p:set>
                                      <p:cBhvr>
                                        <p:cTn id="360" dur="1" fill="hold">
                                          <p:stCondLst>
                                            <p:cond delay="0"/>
                                          </p:stCondLst>
                                        </p:cTn>
                                        <p:tgtEl>
                                          <p:spTgt spid="66659"/>
                                        </p:tgtEl>
                                        <p:attrNameLst>
                                          <p:attrName>style.visibility</p:attrName>
                                        </p:attrNameLst>
                                      </p:cBhvr>
                                      <p:to>
                                        <p:strVal val="visible"/>
                                      </p:to>
                                    </p:set>
                                    <p:animEffect transition="in" filter="wipe(down)">
                                      <p:cBhvr>
                                        <p:cTn id="361" dur="500"/>
                                        <p:tgtEl>
                                          <p:spTgt spid="66659"/>
                                        </p:tgtEl>
                                      </p:cBhvr>
                                    </p:animEffect>
                                  </p:childTnLst>
                                </p:cTn>
                              </p:par>
                              <p:par>
                                <p:cTn id="362" presetID="22" presetClass="entr" presetSubtype="4" fill="hold" grpId="0" nodeType="withEffect">
                                  <p:stCondLst>
                                    <p:cond delay="0"/>
                                  </p:stCondLst>
                                  <p:childTnLst>
                                    <p:set>
                                      <p:cBhvr>
                                        <p:cTn id="363" dur="1" fill="hold">
                                          <p:stCondLst>
                                            <p:cond delay="0"/>
                                          </p:stCondLst>
                                        </p:cTn>
                                        <p:tgtEl>
                                          <p:spTgt spid="66660"/>
                                        </p:tgtEl>
                                        <p:attrNameLst>
                                          <p:attrName>style.visibility</p:attrName>
                                        </p:attrNameLst>
                                      </p:cBhvr>
                                      <p:to>
                                        <p:strVal val="visible"/>
                                      </p:to>
                                    </p:set>
                                    <p:animEffect transition="in" filter="wipe(down)">
                                      <p:cBhvr>
                                        <p:cTn id="364" dur="500"/>
                                        <p:tgtEl>
                                          <p:spTgt spid="66660"/>
                                        </p:tgtEl>
                                      </p:cBhvr>
                                    </p:animEffect>
                                  </p:childTnLst>
                                </p:cTn>
                              </p:par>
                              <p:par>
                                <p:cTn id="365" presetID="22" presetClass="entr" presetSubtype="4" fill="hold" grpId="0" nodeType="withEffect">
                                  <p:stCondLst>
                                    <p:cond delay="0"/>
                                  </p:stCondLst>
                                  <p:childTnLst>
                                    <p:set>
                                      <p:cBhvr>
                                        <p:cTn id="366" dur="1" fill="hold">
                                          <p:stCondLst>
                                            <p:cond delay="0"/>
                                          </p:stCondLst>
                                        </p:cTn>
                                        <p:tgtEl>
                                          <p:spTgt spid="66664"/>
                                        </p:tgtEl>
                                        <p:attrNameLst>
                                          <p:attrName>style.visibility</p:attrName>
                                        </p:attrNameLst>
                                      </p:cBhvr>
                                      <p:to>
                                        <p:strVal val="visible"/>
                                      </p:to>
                                    </p:set>
                                    <p:animEffect transition="in" filter="wipe(down)">
                                      <p:cBhvr>
                                        <p:cTn id="367" dur="500"/>
                                        <p:tgtEl>
                                          <p:spTgt spid="66664"/>
                                        </p:tgtEl>
                                      </p:cBhvr>
                                    </p:animEffect>
                                  </p:childTnLst>
                                </p:cTn>
                              </p:par>
                              <p:par>
                                <p:cTn id="368" presetID="22" presetClass="entr" presetSubtype="4" fill="hold" grpId="0" nodeType="withEffect">
                                  <p:stCondLst>
                                    <p:cond delay="0"/>
                                  </p:stCondLst>
                                  <p:childTnLst>
                                    <p:set>
                                      <p:cBhvr>
                                        <p:cTn id="369" dur="1" fill="hold">
                                          <p:stCondLst>
                                            <p:cond delay="0"/>
                                          </p:stCondLst>
                                        </p:cTn>
                                        <p:tgtEl>
                                          <p:spTgt spid="66697"/>
                                        </p:tgtEl>
                                        <p:attrNameLst>
                                          <p:attrName>style.visibility</p:attrName>
                                        </p:attrNameLst>
                                      </p:cBhvr>
                                      <p:to>
                                        <p:strVal val="visible"/>
                                      </p:to>
                                    </p:set>
                                    <p:animEffect transition="in" filter="wipe(down)">
                                      <p:cBhvr>
                                        <p:cTn id="370" dur="500"/>
                                        <p:tgtEl>
                                          <p:spTgt spid="66697"/>
                                        </p:tgtEl>
                                      </p:cBhvr>
                                    </p:animEffect>
                                  </p:childTnLst>
                                </p:cTn>
                              </p:par>
                              <p:par>
                                <p:cTn id="371" presetID="22" presetClass="entr" presetSubtype="4" fill="hold" grpId="0" nodeType="withEffect">
                                  <p:stCondLst>
                                    <p:cond delay="0"/>
                                  </p:stCondLst>
                                  <p:childTnLst>
                                    <p:set>
                                      <p:cBhvr>
                                        <p:cTn id="372" dur="1" fill="hold">
                                          <p:stCondLst>
                                            <p:cond delay="0"/>
                                          </p:stCondLst>
                                        </p:cTn>
                                        <p:tgtEl>
                                          <p:spTgt spid="66711"/>
                                        </p:tgtEl>
                                        <p:attrNameLst>
                                          <p:attrName>style.visibility</p:attrName>
                                        </p:attrNameLst>
                                      </p:cBhvr>
                                      <p:to>
                                        <p:strVal val="visible"/>
                                      </p:to>
                                    </p:set>
                                    <p:animEffect transition="in" filter="wipe(down)">
                                      <p:cBhvr>
                                        <p:cTn id="373" dur="500"/>
                                        <p:tgtEl>
                                          <p:spTgt spid="66711"/>
                                        </p:tgtEl>
                                      </p:cBhvr>
                                    </p:animEffect>
                                  </p:childTnLst>
                                </p:cTn>
                              </p:par>
                              <p:par>
                                <p:cTn id="374" presetID="22" presetClass="entr" presetSubtype="4" fill="hold" grpId="0" nodeType="withEffect">
                                  <p:stCondLst>
                                    <p:cond delay="0"/>
                                  </p:stCondLst>
                                  <p:childTnLst>
                                    <p:set>
                                      <p:cBhvr>
                                        <p:cTn id="375" dur="1" fill="hold">
                                          <p:stCondLst>
                                            <p:cond delay="0"/>
                                          </p:stCondLst>
                                        </p:cTn>
                                        <p:tgtEl>
                                          <p:spTgt spid="66721"/>
                                        </p:tgtEl>
                                        <p:attrNameLst>
                                          <p:attrName>style.visibility</p:attrName>
                                        </p:attrNameLst>
                                      </p:cBhvr>
                                      <p:to>
                                        <p:strVal val="visible"/>
                                      </p:to>
                                    </p:set>
                                    <p:animEffect transition="in" filter="wipe(down)">
                                      <p:cBhvr>
                                        <p:cTn id="376" dur="500"/>
                                        <p:tgtEl>
                                          <p:spTgt spid="66721"/>
                                        </p:tgtEl>
                                      </p:cBhvr>
                                    </p:animEffect>
                                  </p:childTnLst>
                                </p:cTn>
                              </p:par>
                            </p:childTnLst>
                          </p:cTn>
                        </p:par>
                      </p:childTnLst>
                    </p:cTn>
                  </p:par>
                  <p:par>
                    <p:cTn id="377" fill="hold">
                      <p:stCondLst>
                        <p:cond delay="indefinite"/>
                      </p:stCondLst>
                      <p:childTnLst>
                        <p:par>
                          <p:cTn id="378" fill="hold">
                            <p:stCondLst>
                              <p:cond delay="0"/>
                            </p:stCondLst>
                            <p:childTnLst>
                              <p:par>
                                <p:cTn id="379" presetID="22" presetClass="entr" presetSubtype="4" fill="hold" grpId="0" nodeType="clickEffect">
                                  <p:stCondLst>
                                    <p:cond delay="0"/>
                                  </p:stCondLst>
                                  <p:childTnLst>
                                    <p:set>
                                      <p:cBhvr>
                                        <p:cTn id="380" dur="1" fill="hold">
                                          <p:stCondLst>
                                            <p:cond delay="0"/>
                                          </p:stCondLst>
                                        </p:cTn>
                                        <p:tgtEl>
                                          <p:spTgt spid="66649"/>
                                        </p:tgtEl>
                                        <p:attrNameLst>
                                          <p:attrName>style.visibility</p:attrName>
                                        </p:attrNameLst>
                                      </p:cBhvr>
                                      <p:to>
                                        <p:strVal val="visible"/>
                                      </p:to>
                                    </p:set>
                                    <p:animEffect transition="in" filter="wipe(down)">
                                      <p:cBhvr>
                                        <p:cTn id="381" dur="500"/>
                                        <p:tgtEl>
                                          <p:spTgt spid="66649"/>
                                        </p:tgtEl>
                                      </p:cBhvr>
                                    </p:animEffect>
                                  </p:childTnLst>
                                </p:cTn>
                              </p:par>
                              <p:par>
                                <p:cTn id="382" presetID="22" presetClass="entr" presetSubtype="4" fill="hold" grpId="0" nodeType="withEffect">
                                  <p:stCondLst>
                                    <p:cond delay="0"/>
                                  </p:stCondLst>
                                  <p:childTnLst>
                                    <p:set>
                                      <p:cBhvr>
                                        <p:cTn id="383" dur="1" fill="hold">
                                          <p:stCondLst>
                                            <p:cond delay="0"/>
                                          </p:stCondLst>
                                        </p:cTn>
                                        <p:tgtEl>
                                          <p:spTgt spid="66657"/>
                                        </p:tgtEl>
                                        <p:attrNameLst>
                                          <p:attrName>style.visibility</p:attrName>
                                        </p:attrNameLst>
                                      </p:cBhvr>
                                      <p:to>
                                        <p:strVal val="visible"/>
                                      </p:to>
                                    </p:set>
                                    <p:animEffect transition="in" filter="wipe(down)">
                                      <p:cBhvr>
                                        <p:cTn id="384" dur="500"/>
                                        <p:tgtEl>
                                          <p:spTgt spid="66657"/>
                                        </p:tgtEl>
                                      </p:cBhvr>
                                    </p:animEffect>
                                  </p:childTnLst>
                                </p:cTn>
                              </p:par>
                              <p:par>
                                <p:cTn id="385" presetID="22" presetClass="entr" presetSubtype="4" fill="hold" grpId="0" nodeType="withEffect">
                                  <p:stCondLst>
                                    <p:cond delay="0"/>
                                  </p:stCondLst>
                                  <p:childTnLst>
                                    <p:set>
                                      <p:cBhvr>
                                        <p:cTn id="386" dur="1" fill="hold">
                                          <p:stCondLst>
                                            <p:cond delay="0"/>
                                          </p:stCondLst>
                                        </p:cTn>
                                        <p:tgtEl>
                                          <p:spTgt spid="66661"/>
                                        </p:tgtEl>
                                        <p:attrNameLst>
                                          <p:attrName>style.visibility</p:attrName>
                                        </p:attrNameLst>
                                      </p:cBhvr>
                                      <p:to>
                                        <p:strVal val="visible"/>
                                      </p:to>
                                    </p:set>
                                    <p:animEffect transition="in" filter="wipe(down)">
                                      <p:cBhvr>
                                        <p:cTn id="387" dur="500"/>
                                        <p:tgtEl>
                                          <p:spTgt spid="66661"/>
                                        </p:tgtEl>
                                      </p:cBhvr>
                                    </p:animEffect>
                                  </p:childTnLst>
                                </p:cTn>
                              </p:par>
                              <p:par>
                                <p:cTn id="388" presetID="22" presetClass="entr" presetSubtype="4" fill="hold" grpId="0" nodeType="withEffect">
                                  <p:stCondLst>
                                    <p:cond delay="0"/>
                                  </p:stCondLst>
                                  <p:childTnLst>
                                    <p:set>
                                      <p:cBhvr>
                                        <p:cTn id="389" dur="1" fill="hold">
                                          <p:stCondLst>
                                            <p:cond delay="0"/>
                                          </p:stCondLst>
                                        </p:cTn>
                                        <p:tgtEl>
                                          <p:spTgt spid="66662"/>
                                        </p:tgtEl>
                                        <p:attrNameLst>
                                          <p:attrName>style.visibility</p:attrName>
                                        </p:attrNameLst>
                                      </p:cBhvr>
                                      <p:to>
                                        <p:strVal val="visible"/>
                                      </p:to>
                                    </p:set>
                                    <p:animEffect transition="in" filter="wipe(down)">
                                      <p:cBhvr>
                                        <p:cTn id="390" dur="500"/>
                                        <p:tgtEl>
                                          <p:spTgt spid="66662"/>
                                        </p:tgtEl>
                                      </p:cBhvr>
                                    </p:animEffect>
                                  </p:childTnLst>
                                </p:cTn>
                              </p:par>
                              <p:par>
                                <p:cTn id="391" presetID="22" presetClass="entr" presetSubtype="4" fill="hold" grpId="0" nodeType="withEffect">
                                  <p:stCondLst>
                                    <p:cond delay="0"/>
                                  </p:stCondLst>
                                  <p:childTnLst>
                                    <p:set>
                                      <p:cBhvr>
                                        <p:cTn id="392" dur="1" fill="hold">
                                          <p:stCondLst>
                                            <p:cond delay="0"/>
                                          </p:stCondLst>
                                        </p:cTn>
                                        <p:tgtEl>
                                          <p:spTgt spid="66666"/>
                                        </p:tgtEl>
                                        <p:attrNameLst>
                                          <p:attrName>style.visibility</p:attrName>
                                        </p:attrNameLst>
                                      </p:cBhvr>
                                      <p:to>
                                        <p:strVal val="visible"/>
                                      </p:to>
                                    </p:set>
                                    <p:animEffect transition="in" filter="wipe(down)">
                                      <p:cBhvr>
                                        <p:cTn id="393" dur="500"/>
                                        <p:tgtEl>
                                          <p:spTgt spid="66666"/>
                                        </p:tgtEl>
                                      </p:cBhvr>
                                    </p:animEffect>
                                  </p:childTnLst>
                                </p:cTn>
                              </p:par>
                              <p:par>
                                <p:cTn id="394" presetID="22" presetClass="entr" presetSubtype="4" fill="hold" grpId="0" nodeType="withEffect">
                                  <p:stCondLst>
                                    <p:cond delay="0"/>
                                  </p:stCondLst>
                                  <p:childTnLst>
                                    <p:set>
                                      <p:cBhvr>
                                        <p:cTn id="395" dur="1" fill="hold">
                                          <p:stCondLst>
                                            <p:cond delay="0"/>
                                          </p:stCondLst>
                                        </p:cTn>
                                        <p:tgtEl>
                                          <p:spTgt spid="66719"/>
                                        </p:tgtEl>
                                        <p:attrNameLst>
                                          <p:attrName>style.visibility</p:attrName>
                                        </p:attrNameLst>
                                      </p:cBhvr>
                                      <p:to>
                                        <p:strVal val="visible"/>
                                      </p:to>
                                    </p:set>
                                    <p:animEffect transition="in" filter="wipe(down)">
                                      <p:cBhvr>
                                        <p:cTn id="396" dur="500"/>
                                        <p:tgtEl>
                                          <p:spTgt spid="66719"/>
                                        </p:tgtEl>
                                      </p:cBhvr>
                                    </p:animEffect>
                                  </p:childTnLst>
                                </p:cTn>
                              </p:par>
                              <p:par>
                                <p:cTn id="397" presetID="22" presetClass="entr" presetSubtype="4" fill="hold" grpId="0" nodeType="withEffect">
                                  <p:stCondLst>
                                    <p:cond delay="0"/>
                                  </p:stCondLst>
                                  <p:childTnLst>
                                    <p:set>
                                      <p:cBhvr>
                                        <p:cTn id="398" dur="1" fill="hold">
                                          <p:stCondLst>
                                            <p:cond delay="0"/>
                                          </p:stCondLst>
                                        </p:cTn>
                                        <p:tgtEl>
                                          <p:spTgt spid="66722"/>
                                        </p:tgtEl>
                                        <p:attrNameLst>
                                          <p:attrName>style.visibility</p:attrName>
                                        </p:attrNameLst>
                                      </p:cBhvr>
                                      <p:to>
                                        <p:strVal val="visible"/>
                                      </p:to>
                                    </p:set>
                                    <p:animEffect transition="in" filter="wipe(down)">
                                      <p:cBhvr>
                                        <p:cTn id="399" dur="500"/>
                                        <p:tgtEl>
                                          <p:spTgt spid="66722"/>
                                        </p:tgtEl>
                                      </p:cBhvr>
                                    </p:animEffect>
                                  </p:childTnLst>
                                </p:cTn>
                              </p:par>
                              <p:par>
                                <p:cTn id="400" presetID="22" presetClass="entr" presetSubtype="4" fill="hold" grpId="0" nodeType="withEffect">
                                  <p:stCondLst>
                                    <p:cond delay="0"/>
                                  </p:stCondLst>
                                  <p:childTnLst>
                                    <p:set>
                                      <p:cBhvr>
                                        <p:cTn id="401" dur="1" fill="hold">
                                          <p:stCondLst>
                                            <p:cond delay="0"/>
                                          </p:stCondLst>
                                        </p:cTn>
                                        <p:tgtEl>
                                          <p:spTgt spid="66723"/>
                                        </p:tgtEl>
                                        <p:attrNameLst>
                                          <p:attrName>style.visibility</p:attrName>
                                        </p:attrNameLst>
                                      </p:cBhvr>
                                      <p:to>
                                        <p:strVal val="visible"/>
                                      </p:to>
                                    </p:set>
                                    <p:animEffect transition="in" filter="wipe(down)">
                                      <p:cBhvr>
                                        <p:cTn id="402" dur="500"/>
                                        <p:tgtEl>
                                          <p:spTgt spid="66723"/>
                                        </p:tgtEl>
                                      </p:cBhvr>
                                    </p:animEffect>
                                  </p:childTnLst>
                                </p:cTn>
                              </p:par>
                            </p:childTnLst>
                          </p:cTn>
                        </p:par>
                        <p:par>
                          <p:cTn id="403" fill="hold">
                            <p:stCondLst>
                              <p:cond delay="500"/>
                            </p:stCondLst>
                            <p:childTnLst>
                              <p:par>
                                <p:cTn id="404" presetID="22" presetClass="entr" presetSubtype="4" fill="hold" grpId="0" nodeType="afterEffect">
                                  <p:stCondLst>
                                    <p:cond delay="0"/>
                                  </p:stCondLst>
                                  <p:childTnLst>
                                    <p:set>
                                      <p:cBhvr>
                                        <p:cTn id="405" dur="1" fill="hold">
                                          <p:stCondLst>
                                            <p:cond delay="0"/>
                                          </p:stCondLst>
                                        </p:cTn>
                                        <p:tgtEl>
                                          <p:spTgt spid="179"/>
                                        </p:tgtEl>
                                        <p:attrNameLst>
                                          <p:attrName>style.visibility</p:attrName>
                                        </p:attrNameLst>
                                      </p:cBhvr>
                                      <p:to>
                                        <p:strVal val="visible"/>
                                      </p:to>
                                    </p:set>
                                    <p:animEffect transition="in" filter="wipe(down)">
                                      <p:cBhvr>
                                        <p:cTn id="406" dur="500"/>
                                        <p:tgtEl>
                                          <p:spTgt spid="179"/>
                                        </p:tgtEl>
                                      </p:cBhvr>
                                    </p:animEffect>
                                  </p:childTnLst>
                                </p:cTn>
                              </p:par>
                            </p:childTnLst>
                          </p:cTn>
                        </p:par>
                      </p:childTnLst>
                    </p:cTn>
                  </p:par>
                  <p:par>
                    <p:cTn id="407" fill="hold">
                      <p:stCondLst>
                        <p:cond delay="indefinite"/>
                      </p:stCondLst>
                      <p:childTnLst>
                        <p:par>
                          <p:cTn id="408" fill="hold">
                            <p:stCondLst>
                              <p:cond delay="0"/>
                            </p:stCondLst>
                            <p:childTnLst>
                              <p:par>
                                <p:cTn id="409" presetID="22" presetClass="entr" presetSubtype="4" fill="hold" grpId="0" nodeType="clickEffect">
                                  <p:stCondLst>
                                    <p:cond delay="0"/>
                                  </p:stCondLst>
                                  <p:childTnLst>
                                    <p:set>
                                      <p:cBhvr>
                                        <p:cTn id="410" dur="1" fill="hold">
                                          <p:stCondLst>
                                            <p:cond delay="0"/>
                                          </p:stCondLst>
                                        </p:cTn>
                                        <p:tgtEl>
                                          <p:spTgt spid="66576"/>
                                        </p:tgtEl>
                                        <p:attrNameLst>
                                          <p:attrName>style.visibility</p:attrName>
                                        </p:attrNameLst>
                                      </p:cBhvr>
                                      <p:to>
                                        <p:strVal val="visible"/>
                                      </p:to>
                                    </p:set>
                                    <p:animEffect transition="in" filter="wipe(down)">
                                      <p:cBhvr>
                                        <p:cTn id="411" dur="500"/>
                                        <p:tgtEl>
                                          <p:spTgt spid="66576"/>
                                        </p:tgtEl>
                                      </p:cBhvr>
                                    </p:animEffect>
                                  </p:childTnLst>
                                </p:cTn>
                              </p:par>
                              <p:par>
                                <p:cTn id="412" presetID="22" presetClass="entr" presetSubtype="4" fill="hold" grpId="0" nodeType="withEffect">
                                  <p:stCondLst>
                                    <p:cond delay="0"/>
                                  </p:stCondLst>
                                  <p:childTnLst>
                                    <p:set>
                                      <p:cBhvr>
                                        <p:cTn id="413" dur="1" fill="hold">
                                          <p:stCondLst>
                                            <p:cond delay="0"/>
                                          </p:stCondLst>
                                        </p:cTn>
                                        <p:tgtEl>
                                          <p:spTgt spid="66667"/>
                                        </p:tgtEl>
                                        <p:attrNameLst>
                                          <p:attrName>style.visibility</p:attrName>
                                        </p:attrNameLst>
                                      </p:cBhvr>
                                      <p:to>
                                        <p:strVal val="visible"/>
                                      </p:to>
                                    </p:set>
                                    <p:animEffect transition="in" filter="wipe(down)">
                                      <p:cBhvr>
                                        <p:cTn id="414" dur="500"/>
                                        <p:tgtEl>
                                          <p:spTgt spid="66667"/>
                                        </p:tgtEl>
                                      </p:cBhvr>
                                    </p:animEffect>
                                  </p:childTnLst>
                                </p:cTn>
                              </p:par>
                              <p:par>
                                <p:cTn id="415" presetID="22" presetClass="entr" presetSubtype="4" fill="hold" grpId="0" nodeType="withEffect">
                                  <p:stCondLst>
                                    <p:cond delay="0"/>
                                  </p:stCondLst>
                                  <p:childTnLst>
                                    <p:set>
                                      <p:cBhvr>
                                        <p:cTn id="416" dur="1" fill="hold">
                                          <p:stCondLst>
                                            <p:cond delay="0"/>
                                          </p:stCondLst>
                                        </p:cTn>
                                        <p:tgtEl>
                                          <p:spTgt spid="66668"/>
                                        </p:tgtEl>
                                        <p:attrNameLst>
                                          <p:attrName>style.visibility</p:attrName>
                                        </p:attrNameLst>
                                      </p:cBhvr>
                                      <p:to>
                                        <p:strVal val="visible"/>
                                      </p:to>
                                    </p:set>
                                    <p:animEffect transition="in" filter="wipe(down)">
                                      <p:cBhvr>
                                        <p:cTn id="417" dur="500"/>
                                        <p:tgtEl>
                                          <p:spTgt spid="66668"/>
                                        </p:tgtEl>
                                      </p:cBhvr>
                                    </p:animEffect>
                                  </p:childTnLst>
                                </p:cTn>
                              </p:par>
                              <p:par>
                                <p:cTn id="418" presetID="22" presetClass="entr" presetSubtype="4" fill="hold" grpId="0" nodeType="withEffect">
                                  <p:stCondLst>
                                    <p:cond delay="0"/>
                                  </p:stCondLst>
                                  <p:childTnLst>
                                    <p:set>
                                      <p:cBhvr>
                                        <p:cTn id="419" dur="1" fill="hold">
                                          <p:stCondLst>
                                            <p:cond delay="0"/>
                                          </p:stCondLst>
                                        </p:cTn>
                                        <p:tgtEl>
                                          <p:spTgt spid="66669"/>
                                        </p:tgtEl>
                                        <p:attrNameLst>
                                          <p:attrName>style.visibility</p:attrName>
                                        </p:attrNameLst>
                                      </p:cBhvr>
                                      <p:to>
                                        <p:strVal val="visible"/>
                                      </p:to>
                                    </p:set>
                                    <p:animEffect transition="in" filter="wipe(down)">
                                      <p:cBhvr>
                                        <p:cTn id="420" dur="500"/>
                                        <p:tgtEl>
                                          <p:spTgt spid="66669"/>
                                        </p:tgtEl>
                                      </p:cBhvr>
                                    </p:animEffect>
                                  </p:childTnLst>
                                </p:cTn>
                              </p:par>
                              <p:par>
                                <p:cTn id="421" presetID="22" presetClass="entr" presetSubtype="4" fill="hold" grpId="0" nodeType="withEffect">
                                  <p:stCondLst>
                                    <p:cond delay="0"/>
                                  </p:stCondLst>
                                  <p:childTnLst>
                                    <p:set>
                                      <p:cBhvr>
                                        <p:cTn id="422" dur="1" fill="hold">
                                          <p:stCondLst>
                                            <p:cond delay="0"/>
                                          </p:stCondLst>
                                        </p:cTn>
                                        <p:tgtEl>
                                          <p:spTgt spid="66670"/>
                                        </p:tgtEl>
                                        <p:attrNameLst>
                                          <p:attrName>style.visibility</p:attrName>
                                        </p:attrNameLst>
                                      </p:cBhvr>
                                      <p:to>
                                        <p:strVal val="visible"/>
                                      </p:to>
                                    </p:set>
                                    <p:animEffect transition="in" filter="wipe(down)">
                                      <p:cBhvr>
                                        <p:cTn id="423" dur="500"/>
                                        <p:tgtEl>
                                          <p:spTgt spid="66670"/>
                                        </p:tgtEl>
                                      </p:cBhvr>
                                    </p:animEffect>
                                  </p:childTnLst>
                                </p:cTn>
                              </p:par>
                              <p:par>
                                <p:cTn id="424" presetID="22" presetClass="entr" presetSubtype="4" fill="hold" grpId="0" nodeType="withEffect">
                                  <p:stCondLst>
                                    <p:cond delay="0"/>
                                  </p:stCondLst>
                                  <p:childTnLst>
                                    <p:set>
                                      <p:cBhvr>
                                        <p:cTn id="425" dur="1" fill="hold">
                                          <p:stCondLst>
                                            <p:cond delay="0"/>
                                          </p:stCondLst>
                                        </p:cTn>
                                        <p:tgtEl>
                                          <p:spTgt spid="66698"/>
                                        </p:tgtEl>
                                        <p:attrNameLst>
                                          <p:attrName>style.visibility</p:attrName>
                                        </p:attrNameLst>
                                      </p:cBhvr>
                                      <p:to>
                                        <p:strVal val="visible"/>
                                      </p:to>
                                    </p:set>
                                    <p:animEffect transition="in" filter="wipe(down)">
                                      <p:cBhvr>
                                        <p:cTn id="426" dur="500"/>
                                        <p:tgtEl>
                                          <p:spTgt spid="66698"/>
                                        </p:tgtEl>
                                      </p:cBhvr>
                                    </p:animEffect>
                                  </p:childTnLst>
                                </p:cTn>
                              </p:par>
                              <p:par>
                                <p:cTn id="427" presetID="22" presetClass="entr" presetSubtype="4" fill="hold" grpId="0" nodeType="withEffect">
                                  <p:stCondLst>
                                    <p:cond delay="0"/>
                                  </p:stCondLst>
                                  <p:childTnLst>
                                    <p:set>
                                      <p:cBhvr>
                                        <p:cTn id="428" dur="1" fill="hold">
                                          <p:stCondLst>
                                            <p:cond delay="0"/>
                                          </p:stCondLst>
                                        </p:cTn>
                                        <p:tgtEl>
                                          <p:spTgt spid="66699"/>
                                        </p:tgtEl>
                                        <p:attrNameLst>
                                          <p:attrName>style.visibility</p:attrName>
                                        </p:attrNameLst>
                                      </p:cBhvr>
                                      <p:to>
                                        <p:strVal val="visible"/>
                                      </p:to>
                                    </p:set>
                                    <p:animEffect transition="in" filter="wipe(down)">
                                      <p:cBhvr>
                                        <p:cTn id="429" dur="500"/>
                                        <p:tgtEl>
                                          <p:spTgt spid="66699"/>
                                        </p:tgtEl>
                                      </p:cBhvr>
                                    </p:animEffect>
                                  </p:childTnLst>
                                </p:cTn>
                              </p:par>
                              <p:par>
                                <p:cTn id="430" presetID="22" presetClass="entr" presetSubtype="4" fill="hold" grpId="0" nodeType="withEffect">
                                  <p:stCondLst>
                                    <p:cond delay="0"/>
                                  </p:stCondLst>
                                  <p:childTnLst>
                                    <p:set>
                                      <p:cBhvr>
                                        <p:cTn id="431" dur="1" fill="hold">
                                          <p:stCondLst>
                                            <p:cond delay="0"/>
                                          </p:stCondLst>
                                        </p:cTn>
                                        <p:tgtEl>
                                          <p:spTgt spid="66712"/>
                                        </p:tgtEl>
                                        <p:attrNameLst>
                                          <p:attrName>style.visibility</p:attrName>
                                        </p:attrNameLst>
                                      </p:cBhvr>
                                      <p:to>
                                        <p:strVal val="visible"/>
                                      </p:to>
                                    </p:set>
                                    <p:animEffect transition="in" filter="wipe(down)">
                                      <p:cBhvr>
                                        <p:cTn id="432" dur="500"/>
                                        <p:tgtEl>
                                          <p:spTgt spid="66712"/>
                                        </p:tgtEl>
                                      </p:cBhvr>
                                    </p:animEffect>
                                  </p:childTnLst>
                                </p:cTn>
                              </p:par>
                            </p:childTnLst>
                          </p:cTn>
                        </p:par>
                        <p:par>
                          <p:cTn id="433" fill="hold">
                            <p:stCondLst>
                              <p:cond delay="500"/>
                            </p:stCondLst>
                            <p:childTnLst>
                              <p:par>
                                <p:cTn id="434" presetID="22" presetClass="entr" presetSubtype="4" fill="hold" grpId="0" nodeType="afterEffect">
                                  <p:stCondLst>
                                    <p:cond delay="0"/>
                                  </p:stCondLst>
                                  <p:childTnLst>
                                    <p:set>
                                      <p:cBhvr>
                                        <p:cTn id="435" dur="1" fill="hold">
                                          <p:stCondLst>
                                            <p:cond delay="0"/>
                                          </p:stCondLst>
                                        </p:cTn>
                                        <p:tgtEl>
                                          <p:spTgt spid="180"/>
                                        </p:tgtEl>
                                        <p:attrNameLst>
                                          <p:attrName>style.visibility</p:attrName>
                                        </p:attrNameLst>
                                      </p:cBhvr>
                                      <p:to>
                                        <p:strVal val="visible"/>
                                      </p:to>
                                    </p:set>
                                    <p:animEffect transition="in" filter="wipe(down)">
                                      <p:cBhvr>
                                        <p:cTn id="436" dur="500"/>
                                        <p:tgtEl>
                                          <p:spTgt spid="180"/>
                                        </p:tgtEl>
                                      </p:cBhvr>
                                    </p:animEffect>
                                  </p:childTnLst>
                                </p:cTn>
                              </p:par>
                            </p:childTnLst>
                          </p:cTn>
                        </p:par>
                      </p:childTnLst>
                    </p:cTn>
                  </p:par>
                  <p:par>
                    <p:cTn id="437" fill="hold">
                      <p:stCondLst>
                        <p:cond delay="indefinite"/>
                      </p:stCondLst>
                      <p:childTnLst>
                        <p:par>
                          <p:cTn id="438" fill="hold">
                            <p:stCondLst>
                              <p:cond delay="0"/>
                            </p:stCondLst>
                            <p:childTnLst>
                              <p:par>
                                <p:cTn id="439" presetID="22" presetClass="entr" presetSubtype="4" fill="hold" grpId="0" nodeType="clickEffect">
                                  <p:stCondLst>
                                    <p:cond delay="0"/>
                                  </p:stCondLst>
                                  <p:childTnLst>
                                    <p:set>
                                      <p:cBhvr>
                                        <p:cTn id="440" dur="1" fill="hold">
                                          <p:stCondLst>
                                            <p:cond delay="0"/>
                                          </p:stCondLst>
                                        </p:cTn>
                                        <p:tgtEl>
                                          <p:spTgt spid="66663"/>
                                        </p:tgtEl>
                                        <p:attrNameLst>
                                          <p:attrName>style.visibility</p:attrName>
                                        </p:attrNameLst>
                                      </p:cBhvr>
                                      <p:to>
                                        <p:strVal val="visible"/>
                                      </p:to>
                                    </p:set>
                                    <p:animEffect transition="in" filter="wipe(down)">
                                      <p:cBhvr>
                                        <p:cTn id="441" dur="500"/>
                                        <p:tgtEl>
                                          <p:spTgt spid="66663"/>
                                        </p:tgtEl>
                                      </p:cBhvr>
                                    </p:animEffect>
                                  </p:childTnLst>
                                </p:cTn>
                              </p:par>
                              <p:par>
                                <p:cTn id="442" presetID="22" presetClass="entr" presetSubtype="4" fill="hold" grpId="0" nodeType="withEffect">
                                  <p:stCondLst>
                                    <p:cond delay="0"/>
                                  </p:stCondLst>
                                  <p:childTnLst>
                                    <p:set>
                                      <p:cBhvr>
                                        <p:cTn id="443" dur="1" fill="hold">
                                          <p:stCondLst>
                                            <p:cond delay="0"/>
                                          </p:stCondLst>
                                        </p:cTn>
                                        <p:tgtEl>
                                          <p:spTgt spid="66671"/>
                                        </p:tgtEl>
                                        <p:attrNameLst>
                                          <p:attrName>style.visibility</p:attrName>
                                        </p:attrNameLst>
                                      </p:cBhvr>
                                      <p:to>
                                        <p:strVal val="visible"/>
                                      </p:to>
                                    </p:set>
                                    <p:animEffect transition="in" filter="wipe(down)">
                                      <p:cBhvr>
                                        <p:cTn id="444" dur="500"/>
                                        <p:tgtEl>
                                          <p:spTgt spid="66671"/>
                                        </p:tgtEl>
                                      </p:cBhvr>
                                    </p:animEffect>
                                  </p:childTnLst>
                                </p:cTn>
                              </p:par>
                              <p:par>
                                <p:cTn id="445" presetID="22" presetClass="entr" presetSubtype="4" fill="hold" grpId="0" nodeType="withEffect">
                                  <p:stCondLst>
                                    <p:cond delay="0"/>
                                  </p:stCondLst>
                                  <p:childTnLst>
                                    <p:set>
                                      <p:cBhvr>
                                        <p:cTn id="446" dur="1" fill="hold">
                                          <p:stCondLst>
                                            <p:cond delay="0"/>
                                          </p:stCondLst>
                                        </p:cTn>
                                        <p:tgtEl>
                                          <p:spTgt spid="66673"/>
                                        </p:tgtEl>
                                        <p:attrNameLst>
                                          <p:attrName>style.visibility</p:attrName>
                                        </p:attrNameLst>
                                      </p:cBhvr>
                                      <p:to>
                                        <p:strVal val="visible"/>
                                      </p:to>
                                    </p:set>
                                    <p:animEffect transition="in" filter="wipe(down)">
                                      <p:cBhvr>
                                        <p:cTn id="447" dur="500"/>
                                        <p:tgtEl>
                                          <p:spTgt spid="66673"/>
                                        </p:tgtEl>
                                      </p:cBhvr>
                                    </p:animEffect>
                                  </p:childTnLst>
                                </p:cTn>
                              </p:par>
                              <p:par>
                                <p:cTn id="448" presetID="22" presetClass="entr" presetSubtype="4" fill="hold" grpId="0" nodeType="withEffect">
                                  <p:stCondLst>
                                    <p:cond delay="0"/>
                                  </p:stCondLst>
                                  <p:childTnLst>
                                    <p:set>
                                      <p:cBhvr>
                                        <p:cTn id="449" dur="1" fill="hold">
                                          <p:stCondLst>
                                            <p:cond delay="0"/>
                                          </p:stCondLst>
                                        </p:cTn>
                                        <p:tgtEl>
                                          <p:spTgt spid="66674"/>
                                        </p:tgtEl>
                                        <p:attrNameLst>
                                          <p:attrName>style.visibility</p:attrName>
                                        </p:attrNameLst>
                                      </p:cBhvr>
                                      <p:to>
                                        <p:strVal val="visible"/>
                                      </p:to>
                                    </p:set>
                                    <p:animEffect transition="in" filter="wipe(down)">
                                      <p:cBhvr>
                                        <p:cTn id="450" dur="500"/>
                                        <p:tgtEl>
                                          <p:spTgt spid="66674"/>
                                        </p:tgtEl>
                                      </p:cBhvr>
                                    </p:animEffect>
                                  </p:childTnLst>
                                </p:cTn>
                              </p:par>
                              <p:par>
                                <p:cTn id="451" presetID="22" presetClass="entr" presetSubtype="4" fill="hold" grpId="0" nodeType="withEffect">
                                  <p:stCondLst>
                                    <p:cond delay="0"/>
                                  </p:stCondLst>
                                  <p:childTnLst>
                                    <p:set>
                                      <p:cBhvr>
                                        <p:cTn id="452" dur="1" fill="hold">
                                          <p:stCondLst>
                                            <p:cond delay="0"/>
                                          </p:stCondLst>
                                        </p:cTn>
                                        <p:tgtEl>
                                          <p:spTgt spid="66675"/>
                                        </p:tgtEl>
                                        <p:attrNameLst>
                                          <p:attrName>style.visibility</p:attrName>
                                        </p:attrNameLst>
                                      </p:cBhvr>
                                      <p:to>
                                        <p:strVal val="visible"/>
                                      </p:to>
                                    </p:set>
                                    <p:animEffect transition="in" filter="wipe(down)">
                                      <p:cBhvr>
                                        <p:cTn id="453" dur="500"/>
                                        <p:tgtEl>
                                          <p:spTgt spid="66675"/>
                                        </p:tgtEl>
                                      </p:cBhvr>
                                    </p:animEffect>
                                  </p:childTnLst>
                                </p:cTn>
                              </p:par>
                              <p:par>
                                <p:cTn id="454" presetID="22" presetClass="entr" presetSubtype="4" fill="hold" grpId="0" nodeType="withEffect">
                                  <p:stCondLst>
                                    <p:cond delay="0"/>
                                  </p:stCondLst>
                                  <p:childTnLst>
                                    <p:set>
                                      <p:cBhvr>
                                        <p:cTn id="455" dur="1" fill="hold">
                                          <p:stCondLst>
                                            <p:cond delay="0"/>
                                          </p:stCondLst>
                                        </p:cTn>
                                        <p:tgtEl>
                                          <p:spTgt spid="66679"/>
                                        </p:tgtEl>
                                        <p:attrNameLst>
                                          <p:attrName>style.visibility</p:attrName>
                                        </p:attrNameLst>
                                      </p:cBhvr>
                                      <p:to>
                                        <p:strVal val="visible"/>
                                      </p:to>
                                    </p:set>
                                    <p:animEffect transition="in" filter="wipe(down)">
                                      <p:cBhvr>
                                        <p:cTn id="456" dur="500"/>
                                        <p:tgtEl>
                                          <p:spTgt spid="66679"/>
                                        </p:tgtEl>
                                      </p:cBhvr>
                                    </p:animEffect>
                                  </p:childTnLst>
                                </p:cTn>
                              </p:par>
                              <p:par>
                                <p:cTn id="457" presetID="22" presetClass="entr" presetSubtype="4" fill="hold" grpId="0" nodeType="withEffect">
                                  <p:stCondLst>
                                    <p:cond delay="0"/>
                                  </p:stCondLst>
                                  <p:childTnLst>
                                    <p:set>
                                      <p:cBhvr>
                                        <p:cTn id="458" dur="1" fill="hold">
                                          <p:stCondLst>
                                            <p:cond delay="0"/>
                                          </p:stCondLst>
                                        </p:cTn>
                                        <p:tgtEl>
                                          <p:spTgt spid="66700"/>
                                        </p:tgtEl>
                                        <p:attrNameLst>
                                          <p:attrName>style.visibility</p:attrName>
                                        </p:attrNameLst>
                                      </p:cBhvr>
                                      <p:to>
                                        <p:strVal val="visible"/>
                                      </p:to>
                                    </p:set>
                                    <p:animEffect transition="in" filter="wipe(down)">
                                      <p:cBhvr>
                                        <p:cTn id="459" dur="500"/>
                                        <p:tgtEl>
                                          <p:spTgt spid="66700"/>
                                        </p:tgtEl>
                                      </p:cBhvr>
                                    </p:animEffect>
                                  </p:childTnLst>
                                </p:cTn>
                              </p:par>
                              <p:par>
                                <p:cTn id="460" presetID="22" presetClass="entr" presetSubtype="4" fill="hold" grpId="0" nodeType="withEffect">
                                  <p:stCondLst>
                                    <p:cond delay="0"/>
                                  </p:stCondLst>
                                  <p:childTnLst>
                                    <p:set>
                                      <p:cBhvr>
                                        <p:cTn id="461" dur="1" fill="hold">
                                          <p:stCondLst>
                                            <p:cond delay="0"/>
                                          </p:stCondLst>
                                        </p:cTn>
                                        <p:tgtEl>
                                          <p:spTgt spid="66718"/>
                                        </p:tgtEl>
                                        <p:attrNameLst>
                                          <p:attrName>style.visibility</p:attrName>
                                        </p:attrNameLst>
                                      </p:cBhvr>
                                      <p:to>
                                        <p:strVal val="visible"/>
                                      </p:to>
                                    </p:set>
                                    <p:animEffect transition="in" filter="wipe(down)">
                                      <p:cBhvr>
                                        <p:cTn id="462" dur="500"/>
                                        <p:tgtEl>
                                          <p:spTgt spid="66718"/>
                                        </p:tgtEl>
                                      </p:cBhvr>
                                    </p:animEffect>
                                  </p:childTnLst>
                                </p:cTn>
                              </p:par>
                            </p:childTnLst>
                          </p:cTn>
                        </p:par>
                      </p:childTnLst>
                    </p:cTn>
                  </p:par>
                  <p:par>
                    <p:cTn id="463" fill="hold">
                      <p:stCondLst>
                        <p:cond delay="indefinite"/>
                      </p:stCondLst>
                      <p:childTnLst>
                        <p:par>
                          <p:cTn id="464" fill="hold">
                            <p:stCondLst>
                              <p:cond delay="0"/>
                            </p:stCondLst>
                            <p:childTnLst>
                              <p:par>
                                <p:cTn id="465" presetID="22" presetClass="entr" presetSubtype="4" fill="hold" grpId="0" nodeType="clickEffect">
                                  <p:stCondLst>
                                    <p:cond delay="0"/>
                                  </p:stCondLst>
                                  <p:childTnLst>
                                    <p:set>
                                      <p:cBhvr>
                                        <p:cTn id="466" dur="1" fill="hold">
                                          <p:stCondLst>
                                            <p:cond delay="0"/>
                                          </p:stCondLst>
                                        </p:cTn>
                                        <p:tgtEl>
                                          <p:spTgt spid="66665"/>
                                        </p:tgtEl>
                                        <p:attrNameLst>
                                          <p:attrName>style.visibility</p:attrName>
                                        </p:attrNameLst>
                                      </p:cBhvr>
                                      <p:to>
                                        <p:strVal val="visible"/>
                                      </p:to>
                                    </p:set>
                                    <p:animEffect transition="in" filter="wipe(down)">
                                      <p:cBhvr>
                                        <p:cTn id="467" dur="500"/>
                                        <p:tgtEl>
                                          <p:spTgt spid="66665"/>
                                        </p:tgtEl>
                                      </p:cBhvr>
                                    </p:animEffect>
                                  </p:childTnLst>
                                </p:cTn>
                              </p:par>
                              <p:par>
                                <p:cTn id="468" presetID="22" presetClass="entr" presetSubtype="4" fill="hold" grpId="0" nodeType="withEffect">
                                  <p:stCondLst>
                                    <p:cond delay="0"/>
                                  </p:stCondLst>
                                  <p:childTnLst>
                                    <p:set>
                                      <p:cBhvr>
                                        <p:cTn id="469" dur="1" fill="hold">
                                          <p:stCondLst>
                                            <p:cond delay="0"/>
                                          </p:stCondLst>
                                        </p:cTn>
                                        <p:tgtEl>
                                          <p:spTgt spid="66672"/>
                                        </p:tgtEl>
                                        <p:attrNameLst>
                                          <p:attrName>style.visibility</p:attrName>
                                        </p:attrNameLst>
                                      </p:cBhvr>
                                      <p:to>
                                        <p:strVal val="visible"/>
                                      </p:to>
                                    </p:set>
                                    <p:animEffect transition="in" filter="wipe(down)">
                                      <p:cBhvr>
                                        <p:cTn id="470" dur="500"/>
                                        <p:tgtEl>
                                          <p:spTgt spid="66672"/>
                                        </p:tgtEl>
                                      </p:cBhvr>
                                    </p:animEffect>
                                  </p:childTnLst>
                                </p:cTn>
                              </p:par>
                              <p:par>
                                <p:cTn id="471" presetID="22" presetClass="entr" presetSubtype="4" fill="hold" grpId="0" nodeType="withEffect">
                                  <p:stCondLst>
                                    <p:cond delay="0"/>
                                  </p:stCondLst>
                                  <p:childTnLst>
                                    <p:set>
                                      <p:cBhvr>
                                        <p:cTn id="472" dur="1" fill="hold">
                                          <p:stCondLst>
                                            <p:cond delay="0"/>
                                          </p:stCondLst>
                                        </p:cTn>
                                        <p:tgtEl>
                                          <p:spTgt spid="66676"/>
                                        </p:tgtEl>
                                        <p:attrNameLst>
                                          <p:attrName>style.visibility</p:attrName>
                                        </p:attrNameLst>
                                      </p:cBhvr>
                                      <p:to>
                                        <p:strVal val="visible"/>
                                      </p:to>
                                    </p:set>
                                    <p:animEffect transition="in" filter="wipe(down)">
                                      <p:cBhvr>
                                        <p:cTn id="473" dur="500"/>
                                        <p:tgtEl>
                                          <p:spTgt spid="66676"/>
                                        </p:tgtEl>
                                      </p:cBhvr>
                                    </p:animEffect>
                                  </p:childTnLst>
                                </p:cTn>
                              </p:par>
                              <p:par>
                                <p:cTn id="474" presetID="22" presetClass="entr" presetSubtype="4" fill="hold" grpId="0" nodeType="withEffect">
                                  <p:stCondLst>
                                    <p:cond delay="0"/>
                                  </p:stCondLst>
                                  <p:childTnLst>
                                    <p:set>
                                      <p:cBhvr>
                                        <p:cTn id="475" dur="1" fill="hold">
                                          <p:stCondLst>
                                            <p:cond delay="0"/>
                                          </p:stCondLst>
                                        </p:cTn>
                                        <p:tgtEl>
                                          <p:spTgt spid="66677"/>
                                        </p:tgtEl>
                                        <p:attrNameLst>
                                          <p:attrName>style.visibility</p:attrName>
                                        </p:attrNameLst>
                                      </p:cBhvr>
                                      <p:to>
                                        <p:strVal val="visible"/>
                                      </p:to>
                                    </p:set>
                                    <p:animEffect transition="in" filter="wipe(down)">
                                      <p:cBhvr>
                                        <p:cTn id="476" dur="500"/>
                                        <p:tgtEl>
                                          <p:spTgt spid="66677"/>
                                        </p:tgtEl>
                                      </p:cBhvr>
                                    </p:animEffect>
                                  </p:childTnLst>
                                </p:cTn>
                              </p:par>
                              <p:par>
                                <p:cTn id="477" presetID="22" presetClass="entr" presetSubtype="4" fill="hold" grpId="0" nodeType="withEffect">
                                  <p:stCondLst>
                                    <p:cond delay="0"/>
                                  </p:stCondLst>
                                  <p:childTnLst>
                                    <p:set>
                                      <p:cBhvr>
                                        <p:cTn id="478" dur="1" fill="hold">
                                          <p:stCondLst>
                                            <p:cond delay="0"/>
                                          </p:stCondLst>
                                        </p:cTn>
                                        <p:tgtEl>
                                          <p:spTgt spid="66678"/>
                                        </p:tgtEl>
                                        <p:attrNameLst>
                                          <p:attrName>style.visibility</p:attrName>
                                        </p:attrNameLst>
                                      </p:cBhvr>
                                      <p:to>
                                        <p:strVal val="visible"/>
                                      </p:to>
                                    </p:set>
                                    <p:animEffect transition="in" filter="wipe(down)">
                                      <p:cBhvr>
                                        <p:cTn id="479" dur="500"/>
                                        <p:tgtEl>
                                          <p:spTgt spid="66678"/>
                                        </p:tgtEl>
                                      </p:cBhvr>
                                    </p:animEffect>
                                  </p:childTnLst>
                                </p:cTn>
                              </p:par>
                              <p:par>
                                <p:cTn id="480" presetID="22" presetClass="entr" presetSubtype="4" fill="hold" grpId="0" nodeType="withEffect">
                                  <p:stCondLst>
                                    <p:cond delay="0"/>
                                  </p:stCondLst>
                                  <p:childTnLst>
                                    <p:set>
                                      <p:cBhvr>
                                        <p:cTn id="481" dur="1" fill="hold">
                                          <p:stCondLst>
                                            <p:cond delay="0"/>
                                          </p:stCondLst>
                                        </p:cTn>
                                        <p:tgtEl>
                                          <p:spTgt spid="66680"/>
                                        </p:tgtEl>
                                        <p:attrNameLst>
                                          <p:attrName>style.visibility</p:attrName>
                                        </p:attrNameLst>
                                      </p:cBhvr>
                                      <p:to>
                                        <p:strVal val="visible"/>
                                      </p:to>
                                    </p:set>
                                    <p:animEffect transition="in" filter="wipe(down)">
                                      <p:cBhvr>
                                        <p:cTn id="482" dur="500"/>
                                        <p:tgtEl>
                                          <p:spTgt spid="66680"/>
                                        </p:tgtEl>
                                      </p:cBhvr>
                                    </p:animEffect>
                                  </p:childTnLst>
                                </p:cTn>
                              </p:par>
                              <p:par>
                                <p:cTn id="483" presetID="22" presetClass="entr" presetSubtype="4" fill="hold" grpId="0" nodeType="withEffect">
                                  <p:stCondLst>
                                    <p:cond delay="0"/>
                                  </p:stCondLst>
                                  <p:childTnLst>
                                    <p:set>
                                      <p:cBhvr>
                                        <p:cTn id="484" dur="1" fill="hold">
                                          <p:stCondLst>
                                            <p:cond delay="0"/>
                                          </p:stCondLst>
                                        </p:cTn>
                                        <p:tgtEl>
                                          <p:spTgt spid="66701"/>
                                        </p:tgtEl>
                                        <p:attrNameLst>
                                          <p:attrName>style.visibility</p:attrName>
                                        </p:attrNameLst>
                                      </p:cBhvr>
                                      <p:to>
                                        <p:strVal val="visible"/>
                                      </p:to>
                                    </p:set>
                                    <p:animEffect transition="in" filter="wipe(down)">
                                      <p:cBhvr>
                                        <p:cTn id="485" dur="500"/>
                                        <p:tgtEl>
                                          <p:spTgt spid="66701"/>
                                        </p:tgtEl>
                                      </p:cBhvr>
                                    </p:animEffect>
                                  </p:childTnLst>
                                </p:cTn>
                              </p:par>
                              <p:par>
                                <p:cTn id="486" presetID="22" presetClass="entr" presetSubtype="4" fill="hold" grpId="0" nodeType="withEffect">
                                  <p:stCondLst>
                                    <p:cond delay="0"/>
                                  </p:stCondLst>
                                  <p:childTnLst>
                                    <p:set>
                                      <p:cBhvr>
                                        <p:cTn id="487" dur="1" fill="hold">
                                          <p:stCondLst>
                                            <p:cond delay="0"/>
                                          </p:stCondLst>
                                        </p:cTn>
                                        <p:tgtEl>
                                          <p:spTgt spid="66717"/>
                                        </p:tgtEl>
                                        <p:attrNameLst>
                                          <p:attrName>style.visibility</p:attrName>
                                        </p:attrNameLst>
                                      </p:cBhvr>
                                      <p:to>
                                        <p:strVal val="visible"/>
                                      </p:to>
                                    </p:set>
                                    <p:animEffect transition="in" filter="wipe(down)">
                                      <p:cBhvr>
                                        <p:cTn id="488" dur="500"/>
                                        <p:tgtEl>
                                          <p:spTgt spid="66717"/>
                                        </p:tgtEl>
                                      </p:cBhvr>
                                    </p:animEffect>
                                  </p:childTnLst>
                                </p:cTn>
                              </p:par>
                            </p:childTnLst>
                          </p:cTn>
                        </p:par>
                      </p:childTnLst>
                    </p:cTn>
                  </p:par>
                  <p:par>
                    <p:cTn id="489" fill="hold">
                      <p:stCondLst>
                        <p:cond delay="indefinite"/>
                      </p:stCondLst>
                      <p:childTnLst>
                        <p:par>
                          <p:cTn id="490" fill="hold">
                            <p:stCondLst>
                              <p:cond delay="0"/>
                            </p:stCondLst>
                            <p:childTnLst>
                              <p:par>
                                <p:cTn id="491" presetID="22" presetClass="entr" presetSubtype="4" fill="hold" grpId="0" nodeType="clickEffect">
                                  <p:stCondLst>
                                    <p:cond delay="0"/>
                                  </p:stCondLst>
                                  <p:childTnLst>
                                    <p:set>
                                      <p:cBhvr>
                                        <p:cTn id="492" dur="1" fill="hold">
                                          <p:stCondLst>
                                            <p:cond delay="0"/>
                                          </p:stCondLst>
                                        </p:cTn>
                                        <p:tgtEl>
                                          <p:spTgt spid="66683"/>
                                        </p:tgtEl>
                                        <p:attrNameLst>
                                          <p:attrName>style.visibility</p:attrName>
                                        </p:attrNameLst>
                                      </p:cBhvr>
                                      <p:to>
                                        <p:strVal val="visible"/>
                                      </p:to>
                                    </p:set>
                                    <p:animEffect transition="in" filter="wipe(down)">
                                      <p:cBhvr>
                                        <p:cTn id="493" dur="500"/>
                                        <p:tgtEl>
                                          <p:spTgt spid="66683"/>
                                        </p:tgtEl>
                                      </p:cBhvr>
                                    </p:animEffect>
                                  </p:childTnLst>
                                </p:cTn>
                              </p:par>
                              <p:par>
                                <p:cTn id="494" presetID="22" presetClass="entr" presetSubtype="4" fill="hold" grpId="0" nodeType="withEffect">
                                  <p:stCondLst>
                                    <p:cond delay="0"/>
                                  </p:stCondLst>
                                  <p:childTnLst>
                                    <p:set>
                                      <p:cBhvr>
                                        <p:cTn id="495" dur="1" fill="hold">
                                          <p:stCondLst>
                                            <p:cond delay="0"/>
                                          </p:stCondLst>
                                        </p:cTn>
                                        <p:tgtEl>
                                          <p:spTgt spid="66684"/>
                                        </p:tgtEl>
                                        <p:attrNameLst>
                                          <p:attrName>style.visibility</p:attrName>
                                        </p:attrNameLst>
                                      </p:cBhvr>
                                      <p:to>
                                        <p:strVal val="visible"/>
                                      </p:to>
                                    </p:set>
                                    <p:animEffect transition="in" filter="wipe(down)">
                                      <p:cBhvr>
                                        <p:cTn id="496" dur="500"/>
                                        <p:tgtEl>
                                          <p:spTgt spid="66684"/>
                                        </p:tgtEl>
                                      </p:cBhvr>
                                    </p:animEffect>
                                  </p:childTnLst>
                                </p:cTn>
                              </p:par>
                              <p:par>
                                <p:cTn id="497" presetID="22" presetClass="entr" presetSubtype="4" fill="hold" grpId="0" nodeType="withEffect">
                                  <p:stCondLst>
                                    <p:cond delay="0"/>
                                  </p:stCondLst>
                                  <p:childTnLst>
                                    <p:set>
                                      <p:cBhvr>
                                        <p:cTn id="498" dur="1" fill="hold">
                                          <p:stCondLst>
                                            <p:cond delay="0"/>
                                          </p:stCondLst>
                                        </p:cTn>
                                        <p:tgtEl>
                                          <p:spTgt spid="66685"/>
                                        </p:tgtEl>
                                        <p:attrNameLst>
                                          <p:attrName>style.visibility</p:attrName>
                                        </p:attrNameLst>
                                      </p:cBhvr>
                                      <p:to>
                                        <p:strVal val="visible"/>
                                      </p:to>
                                    </p:set>
                                    <p:animEffect transition="in" filter="wipe(down)">
                                      <p:cBhvr>
                                        <p:cTn id="499" dur="500"/>
                                        <p:tgtEl>
                                          <p:spTgt spid="66685"/>
                                        </p:tgtEl>
                                      </p:cBhvr>
                                    </p:animEffect>
                                  </p:childTnLst>
                                </p:cTn>
                              </p:par>
                              <p:par>
                                <p:cTn id="500" presetID="22" presetClass="entr" presetSubtype="4" fill="hold" grpId="0" nodeType="withEffect">
                                  <p:stCondLst>
                                    <p:cond delay="0"/>
                                  </p:stCondLst>
                                  <p:childTnLst>
                                    <p:set>
                                      <p:cBhvr>
                                        <p:cTn id="501" dur="1" fill="hold">
                                          <p:stCondLst>
                                            <p:cond delay="0"/>
                                          </p:stCondLst>
                                        </p:cTn>
                                        <p:tgtEl>
                                          <p:spTgt spid="66702"/>
                                        </p:tgtEl>
                                        <p:attrNameLst>
                                          <p:attrName>style.visibility</p:attrName>
                                        </p:attrNameLst>
                                      </p:cBhvr>
                                      <p:to>
                                        <p:strVal val="visible"/>
                                      </p:to>
                                    </p:set>
                                    <p:animEffect transition="in" filter="wipe(down)">
                                      <p:cBhvr>
                                        <p:cTn id="502" dur="500"/>
                                        <p:tgtEl>
                                          <p:spTgt spid="66702"/>
                                        </p:tgtEl>
                                      </p:cBhvr>
                                    </p:animEffect>
                                  </p:childTnLst>
                                </p:cTn>
                              </p:par>
                              <p:par>
                                <p:cTn id="503" presetID="22" presetClass="entr" presetSubtype="4" fill="hold" grpId="0" nodeType="withEffect">
                                  <p:stCondLst>
                                    <p:cond delay="0"/>
                                  </p:stCondLst>
                                  <p:childTnLst>
                                    <p:set>
                                      <p:cBhvr>
                                        <p:cTn id="504" dur="1" fill="hold">
                                          <p:stCondLst>
                                            <p:cond delay="0"/>
                                          </p:stCondLst>
                                        </p:cTn>
                                        <p:tgtEl>
                                          <p:spTgt spid="66703"/>
                                        </p:tgtEl>
                                        <p:attrNameLst>
                                          <p:attrName>style.visibility</p:attrName>
                                        </p:attrNameLst>
                                      </p:cBhvr>
                                      <p:to>
                                        <p:strVal val="visible"/>
                                      </p:to>
                                    </p:set>
                                    <p:animEffect transition="in" filter="wipe(down)">
                                      <p:cBhvr>
                                        <p:cTn id="505" dur="500"/>
                                        <p:tgtEl>
                                          <p:spTgt spid="66703"/>
                                        </p:tgtEl>
                                      </p:cBhvr>
                                    </p:animEffect>
                                  </p:childTnLst>
                                </p:cTn>
                              </p:par>
                              <p:par>
                                <p:cTn id="506" presetID="22" presetClass="entr" presetSubtype="4" fill="hold" grpId="0" nodeType="withEffect">
                                  <p:stCondLst>
                                    <p:cond delay="0"/>
                                  </p:stCondLst>
                                  <p:childTnLst>
                                    <p:set>
                                      <p:cBhvr>
                                        <p:cTn id="507" dur="1" fill="hold">
                                          <p:stCondLst>
                                            <p:cond delay="0"/>
                                          </p:stCondLst>
                                        </p:cTn>
                                        <p:tgtEl>
                                          <p:spTgt spid="66704"/>
                                        </p:tgtEl>
                                        <p:attrNameLst>
                                          <p:attrName>style.visibility</p:attrName>
                                        </p:attrNameLst>
                                      </p:cBhvr>
                                      <p:to>
                                        <p:strVal val="visible"/>
                                      </p:to>
                                    </p:set>
                                    <p:animEffect transition="in" filter="wipe(down)">
                                      <p:cBhvr>
                                        <p:cTn id="508" dur="500"/>
                                        <p:tgtEl>
                                          <p:spTgt spid="66704"/>
                                        </p:tgtEl>
                                      </p:cBhvr>
                                    </p:animEffect>
                                  </p:childTnLst>
                                </p:cTn>
                              </p:par>
                              <p:par>
                                <p:cTn id="509" presetID="22" presetClass="entr" presetSubtype="4" fill="hold" grpId="0" nodeType="withEffect">
                                  <p:stCondLst>
                                    <p:cond delay="0"/>
                                  </p:stCondLst>
                                  <p:childTnLst>
                                    <p:set>
                                      <p:cBhvr>
                                        <p:cTn id="510" dur="1" fill="hold">
                                          <p:stCondLst>
                                            <p:cond delay="0"/>
                                          </p:stCondLst>
                                        </p:cTn>
                                        <p:tgtEl>
                                          <p:spTgt spid="66713"/>
                                        </p:tgtEl>
                                        <p:attrNameLst>
                                          <p:attrName>style.visibility</p:attrName>
                                        </p:attrNameLst>
                                      </p:cBhvr>
                                      <p:to>
                                        <p:strVal val="visible"/>
                                      </p:to>
                                    </p:set>
                                    <p:animEffect transition="in" filter="wipe(down)">
                                      <p:cBhvr>
                                        <p:cTn id="511" dur="500"/>
                                        <p:tgtEl>
                                          <p:spTgt spid="66713"/>
                                        </p:tgtEl>
                                      </p:cBhvr>
                                    </p:animEffect>
                                  </p:childTnLst>
                                </p:cTn>
                              </p:par>
                              <p:par>
                                <p:cTn id="512" presetID="22" presetClass="entr" presetSubtype="4" fill="hold" grpId="0" nodeType="withEffect">
                                  <p:stCondLst>
                                    <p:cond delay="0"/>
                                  </p:stCondLst>
                                  <p:childTnLst>
                                    <p:set>
                                      <p:cBhvr>
                                        <p:cTn id="513" dur="1" fill="hold">
                                          <p:stCondLst>
                                            <p:cond delay="0"/>
                                          </p:stCondLst>
                                        </p:cTn>
                                        <p:tgtEl>
                                          <p:spTgt spid="66724"/>
                                        </p:tgtEl>
                                        <p:attrNameLst>
                                          <p:attrName>style.visibility</p:attrName>
                                        </p:attrNameLst>
                                      </p:cBhvr>
                                      <p:to>
                                        <p:strVal val="visible"/>
                                      </p:to>
                                    </p:set>
                                    <p:animEffect transition="in" filter="wipe(down)">
                                      <p:cBhvr>
                                        <p:cTn id="514" dur="500"/>
                                        <p:tgtEl>
                                          <p:spTgt spid="66724"/>
                                        </p:tgtEl>
                                      </p:cBhvr>
                                    </p:animEffect>
                                  </p:childTnLst>
                                </p:cTn>
                              </p:par>
                            </p:childTnLst>
                          </p:cTn>
                        </p:par>
                      </p:childTnLst>
                    </p:cTn>
                  </p:par>
                  <p:par>
                    <p:cTn id="515" fill="hold">
                      <p:stCondLst>
                        <p:cond delay="indefinite"/>
                      </p:stCondLst>
                      <p:childTnLst>
                        <p:par>
                          <p:cTn id="516" fill="hold">
                            <p:stCondLst>
                              <p:cond delay="0"/>
                            </p:stCondLst>
                            <p:childTnLst>
                              <p:par>
                                <p:cTn id="517" presetID="22" presetClass="entr" presetSubtype="4" fill="hold" grpId="0" nodeType="clickEffect">
                                  <p:stCondLst>
                                    <p:cond delay="0"/>
                                  </p:stCondLst>
                                  <p:childTnLst>
                                    <p:set>
                                      <p:cBhvr>
                                        <p:cTn id="518" dur="1" fill="hold">
                                          <p:stCondLst>
                                            <p:cond delay="0"/>
                                          </p:stCondLst>
                                        </p:cTn>
                                        <p:tgtEl>
                                          <p:spTgt spid="66681"/>
                                        </p:tgtEl>
                                        <p:attrNameLst>
                                          <p:attrName>style.visibility</p:attrName>
                                        </p:attrNameLst>
                                      </p:cBhvr>
                                      <p:to>
                                        <p:strVal val="visible"/>
                                      </p:to>
                                    </p:set>
                                    <p:animEffect transition="in" filter="wipe(down)">
                                      <p:cBhvr>
                                        <p:cTn id="519" dur="500"/>
                                        <p:tgtEl>
                                          <p:spTgt spid="66681"/>
                                        </p:tgtEl>
                                      </p:cBhvr>
                                    </p:animEffect>
                                  </p:childTnLst>
                                </p:cTn>
                              </p:par>
                              <p:par>
                                <p:cTn id="520" presetID="22" presetClass="entr" presetSubtype="4" fill="hold" grpId="0" nodeType="withEffect">
                                  <p:stCondLst>
                                    <p:cond delay="0"/>
                                  </p:stCondLst>
                                  <p:childTnLst>
                                    <p:set>
                                      <p:cBhvr>
                                        <p:cTn id="521" dur="1" fill="hold">
                                          <p:stCondLst>
                                            <p:cond delay="0"/>
                                          </p:stCondLst>
                                        </p:cTn>
                                        <p:tgtEl>
                                          <p:spTgt spid="66682"/>
                                        </p:tgtEl>
                                        <p:attrNameLst>
                                          <p:attrName>style.visibility</p:attrName>
                                        </p:attrNameLst>
                                      </p:cBhvr>
                                      <p:to>
                                        <p:strVal val="visible"/>
                                      </p:to>
                                    </p:set>
                                    <p:animEffect transition="in" filter="wipe(down)">
                                      <p:cBhvr>
                                        <p:cTn id="522" dur="500"/>
                                        <p:tgtEl>
                                          <p:spTgt spid="66682"/>
                                        </p:tgtEl>
                                      </p:cBhvr>
                                    </p:animEffect>
                                  </p:childTnLst>
                                </p:cTn>
                              </p:par>
                              <p:par>
                                <p:cTn id="523" presetID="22" presetClass="entr" presetSubtype="4" fill="hold" grpId="0" nodeType="withEffect">
                                  <p:stCondLst>
                                    <p:cond delay="0"/>
                                  </p:stCondLst>
                                  <p:childTnLst>
                                    <p:set>
                                      <p:cBhvr>
                                        <p:cTn id="524" dur="1" fill="hold">
                                          <p:stCondLst>
                                            <p:cond delay="0"/>
                                          </p:stCondLst>
                                        </p:cTn>
                                        <p:tgtEl>
                                          <p:spTgt spid="66687"/>
                                        </p:tgtEl>
                                        <p:attrNameLst>
                                          <p:attrName>style.visibility</p:attrName>
                                        </p:attrNameLst>
                                      </p:cBhvr>
                                      <p:to>
                                        <p:strVal val="visible"/>
                                      </p:to>
                                    </p:set>
                                    <p:animEffect transition="in" filter="wipe(down)">
                                      <p:cBhvr>
                                        <p:cTn id="525" dur="500"/>
                                        <p:tgtEl>
                                          <p:spTgt spid="66687"/>
                                        </p:tgtEl>
                                      </p:cBhvr>
                                    </p:animEffect>
                                  </p:childTnLst>
                                </p:cTn>
                              </p:par>
                              <p:par>
                                <p:cTn id="526" presetID="22" presetClass="entr" presetSubtype="4" fill="hold" grpId="0" nodeType="withEffect">
                                  <p:stCondLst>
                                    <p:cond delay="0"/>
                                  </p:stCondLst>
                                  <p:childTnLst>
                                    <p:set>
                                      <p:cBhvr>
                                        <p:cTn id="527" dur="1" fill="hold">
                                          <p:stCondLst>
                                            <p:cond delay="0"/>
                                          </p:stCondLst>
                                        </p:cTn>
                                        <p:tgtEl>
                                          <p:spTgt spid="66688"/>
                                        </p:tgtEl>
                                        <p:attrNameLst>
                                          <p:attrName>style.visibility</p:attrName>
                                        </p:attrNameLst>
                                      </p:cBhvr>
                                      <p:to>
                                        <p:strVal val="visible"/>
                                      </p:to>
                                    </p:set>
                                    <p:animEffect transition="in" filter="wipe(down)">
                                      <p:cBhvr>
                                        <p:cTn id="528" dur="500"/>
                                        <p:tgtEl>
                                          <p:spTgt spid="66688"/>
                                        </p:tgtEl>
                                      </p:cBhvr>
                                    </p:animEffect>
                                  </p:childTnLst>
                                </p:cTn>
                              </p:par>
                              <p:par>
                                <p:cTn id="529" presetID="22" presetClass="entr" presetSubtype="4" fill="hold" grpId="0" nodeType="withEffect">
                                  <p:stCondLst>
                                    <p:cond delay="0"/>
                                  </p:stCondLst>
                                  <p:childTnLst>
                                    <p:set>
                                      <p:cBhvr>
                                        <p:cTn id="530" dur="1" fill="hold">
                                          <p:stCondLst>
                                            <p:cond delay="0"/>
                                          </p:stCondLst>
                                        </p:cTn>
                                        <p:tgtEl>
                                          <p:spTgt spid="66689"/>
                                        </p:tgtEl>
                                        <p:attrNameLst>
                                          <p:attrName>style.visibility</p:attrName>
                                        </p:attrNameLst>
                                      </p:cBhvr>
                                      <p:to>
                                        <p:strVal val="visible"/>
                                      </p:to>
                                    </p:set>
                                    <p:animEffect transition="in" filter="wipe(down)">
                                      <p:cBhvr>
                                        <p:cTn id="531" dur="500"/>
                                        <p:tgtEl>
                                          <p:spTgt spid="66689"/>
                                        </p:tgtEl>
                                      </p:cBhvr>
                                    </p:animEffect>
                                  </p:childTnLst>
                                </p:cTn>
                              </p:par>
                              <p:par>
                                <p:cTn id="532" presetID="22" presetClass="entr" presetSubtype="4" fill="hold" grpId="0" nodeType="withEffect">
                                  <p:stCondLst>
                                    <p:cond delay="0"/>
                                  </p:stCondLst>
                                  <p:childTnLst>
                                    <p:set>
                                      <p:cBhvr>
                                        <p:cTn id="533" dur="1" fill="hold">
                                          <p:stCondLst>
                                            <p:cond delay="0"/>
                                          </p:stCondLst>
                                        </p:cTn>
                                        <p:tgtEl>
                                          <p:spTgt spid="66693"/>
                                        </p:tgtEl>
                                        <p:attrNameLst>
                                          <p:attrName>style.visibility</p:attrName>
                                        </p:attrNameLst>
                                      </p:cBhvr>
                                      <p:to>
                                        <p:strVal val="visible"/>
                                      </p:to>
                                    </p:set>
                                    <p:animEffect transition="in" filter="wipe(down)">
                                      <p:cBhvr>
                                        <p:cTn id="534" dur="500"/>
                                        <p:tgtEl>
                                          <p:spTgt spid="66693"/>
                                        </p:tgtEl>
                                      </p:cBhvr>
                                    </p:animEffect>
                                  </p:childTnLst>
                                </p:cTn>
                              </p:par>
                              <p:par>
                                <p:cTn id="535" presetID="22" presetClass="entr" presetSubtype="4" fill="hold" grpId="0" nodeType="withEffect">
                                  <p:stCondLst>
                                    <p:cond delay="0"/>
                                  </p:stCondLst>
                                  <p:childTnLst>
                                    <p:set>
                                      <p:cBhvr>
                                        <p:cTn id="536" dur="1" fill="hold">
                                          <p:stCondLst>
                                            <p:cond delay="0"/>
                                          </p:stCondLst>
                                        </p:cTn>
                                        <p:tgtEl>
                                          <p:spTgt spid="66714"/>
                                        </p:tgtEl>
                                        <p:attrNameLst>
                                          <p:attrName>style.visibility</p:attrName>
                                        </p:attrNameLst>
                                      </p:cBhvr>
                                      <p:to>
                                        <p:strVal val="visible"/>
                                      </p:to>
                                    </p:set>
                                    <p:animEffect transition="in" filter="wipe(down)">
                                      <p:cBhvr>
                                        <p:cTn id="537" dur="500"/>
                                        <p:tgtEl>
                                          <p:spTgt spid="66714"/>
                                        </p:tgtEl>
                                      </p:cBhvr>
                                    </p:animEffect>
                                  </p:childTnLst>
                                </p:cTn>
                              </p:par>
                              <p:par>
                                <p:cTn id="538" presetID="22" presetClass="entr" presetSubtype="4" fill="hold" grpId="0" nodeType="withEffect">
                                  <p:stCondLst>
                                    <p:cond delay="0"/>
                                  </p:stCondLst>
                                  <p:childTnLst>
                                    <p:set>
                                      <p:cBhvr>
                                        <p:cTn id="539" dur="1" fill="hold">
                                          <p:stCondLst>
                                            <p:cond delay="0"/>
                                          </p:stCondLst>
                                        </p:cTn>
                                        <p:tgtEl>
                                          <p:spTgt spid="66725"/>
                                        </p:tgtEl>
                                        <p:attrNameLst>
                                          <p:attrName>style.visibility</p:attrName>
                                        </p:attrNameLst>
                                      </p:cBhvr>
                                      <p:to>
                                        <p:strVal val="visible"/>
                                      </p:to>
                                    </p:set>
                                    <p:animEffect transition="in" filter="wipe(down)">
                                      <p:cBhvr>
                                        <p:cTn id="540" dur="500"/>
                                        <p:tgtEl>
                                          <p:spTgt spid="66725"/>
                                        </p:tgtEl>
                                      </p:cBhvr>
                                    </p:animEffect>
                                  </p:childTnLst>
                                </p:cTn>
                              </p:par>
                            </p:childTnLst>
                          </p:cTn>
                        </p:par>
                      </p:childTnLst>
                    </p:cTn>
                  </p:par>
                  <p:par>
                    <p:cTn id="541" fill="hold">
                      <p:stCondLst>
                        <p:cond delay="indefinite"/>
                      </p:stCondLst>
                      <p:childTnLst>
                        <p:par>
                          <p:cTn id="542" fill="hold">
                            <p:stCondLst>
                              <p:cond delay="0"/>
                            </p:stCondLst>
                            <p:childTnLst>
                              <p:par>
                                <p:cTn id="543" presetID="22" presetClass="entr" presetSubtype="4" fill="hold" grpId="0" nodeType="clickEffect">
                                  <p:stCondLst>
                                    <p:cond delay="0"/>
                                  </p:stCondLst>
                                  <p:childTnLst>
                                    <p:set>
                                      <p:cBhvr>
                                        <p:cTn id="544" dur="1" fill="hold">
                                          <p:stCondLst>
                                            <p:cond delay="0"/>
                                          </p:stCondLst>
                                        </p:cTn>
                                        <p:tgtEl>
                                          <p:spTgt spid="66686"/>
                                        </p:tgtEl>
                                        <p:attrNameLst>
                                          <p:attrName>style.visibility</p:attrName>
                                        </p:attrNameLst>
                                      </p:cBhvr>
                                      <p:to>
                                        <p:strVal val="visible"/>
                                      </p:to>
                                    </p:set>
                                    <p:animEffect transition="in" filter="wipe(down)">
                                      <p:cBhvr>
                                        <p:cTn id="545" dur="500"/>
                                        <p:tgtEl>
                                          <p:spTgt spid="66686"/>
                                        </p:tgtEl>
                                      </p:cBhvr>
                                    </p:animEffect>
                                  </p:childTnLst>
                                </p:cTn>
                              </p:par>
                              <p:par>
                                <p:cTn id="546" presetID="22" presetClass="entr" presetSubtype="4" fill="hold" grpId="0" nodeType="withEffect">
                                  <p:stCondLst>
                                    <p:cond delay="0"/>
                                  </p:stCondLst>
                                  <p:childTnLst>
                                    <p:set>
                                      <p:cBhvr>
                                        <p:cTn id="547" dur="1" fill="hold">
                                          <p:stCondLst>
                                            <p:cond delay="0"/>
                                          </p:stCondLst>
                                        </p:cTn>
                                        <p:tgtEl>
                                          <p:spTgt spid="66690"/>
                                        </p:tgtEl>
                                        <p:attrNameLst>
                                          <p:attrName>style.visibility</p:attrName>
                                        </p:attrNameLst>
                                      </p:cBhvr>
                                      <p:to>
                                        <p:strVal val="visible"/>
                                      </p:to>
                                    </p:set>
                                    <p:animEffect transition="in" filter="wipe(down)">
                                      <p:cBhvr>
                                        <p:cTn id="548" dur="500"/>
                                        <p:tgtEl>
                                          <p:spTgt spid="66690"/>
                                        </p:tgtEl>
                                      </p:cBhvr>
                                    </p:animEffect>
                                  </p:childTnLst>
                                </p:cTn>
                              </p:par>
                              <p:par>
                                <p:cTn id="549" presetID="22" presetClass="entr" presetSubtype="4" fill="hold" grpId="0" nodeType="withEffect">
                                  <p:stCondLst>
                                    <p:cond delay="0"/>
                                  </p:stCondLst>
                                  <p:childTnLst>
                                    <p:set>
                                      <p:cBhvr>
                                        <p:cTn id="550" dur="1" fill="hold">
                                          <p:stCondLst>
                                            <p:cond delay="0"/>
                                          </p:stCondLst>
                                        </p:cTn>
                                        <p:tgtEl>
                                          <p:spTgt spid="66691"/>
                                        </p:tgtEl>
                                        <p:attrNameLst>
                                          <p:attrName>style.visibility</p:attrName>
                                        </p:attrNameLst>
                                      </p:cBhvr>
                                      <p:to>
                                        <p:strVal val="visible"/>
                                      </p:to>
                                    </p:set>
                                    <p:animEffect transition="in" filter="wipe(down)">
                                      <p:cBhvr>
                                        <p:cTn id="551" dur="500"/>
                                        <p:tgtEl>
                                          <p:spTgt spid="66691"/>
                                        </p:tgtEl>
                                      </p:cBhvr>
                                    </p:animEffect>
                                  </p:childTnLst>
                                </p:cTn>
                              </p:par>
                              <p:par>
                                <p:cTn id="552" presetID="22" presetClass="entr" presetSubtype="4" fill="hold" grpId="0" nodeType="withEffect">
                                  <p:stCondLst>
                                    <p:cond delay="0"/>
                                  </p:stCondLst>
                                  <p:childTnLst>
                                    <p:set>
                                      <p:cBhvr>
                                        <p:cTn id="553" dur="1" fill="hold">
                                          <p:stCondLst>
                                            <p:cond delay="0"/>
                                          </p:stCondLst>
                                        </p:cTn>
                                        <p:tgtEl>
                                          <p:spTgt spid="66692"/>
                                        </p:tgtEl>
                                        <p:attrNameLst>
                                          <p:attrName>style.visibility</p:attrName>
                                        </p:attrNameLst>
                                      </p:cBhvr>
                                      <p:to>
                                        <p:strVal val="visible"/>
                                      </p:to>
                                    </p:set>
                                    <p:animEffect transition="in" filter="wipe(down)">
                                      <p:cBhvr>
                                        <p:cTn id="554" dur="500"/>
                                        <p:tgtEl>
                                          <p:spTgt spid="66692"/>
                                        </p:tgtEl>
                                      </p:cBhvr>
                                    </p:animEffect>
                                  </p:childTnLst>
                                </p:cTn>
                              </p:par>
                              <p:par>
                                <p:cTn id="555" presetID="22" presetClass="entr" presetSubtype="4" fill="hold" grpId="0" nodeType="withEffect">
                                  <p:stCondLst>
                                    <p:cond delay="0"/>
                                  </p:stCondLst>
                                  <p:childTnLst>
                                    <p:set>
                                      <p:cBhvr>
                                        <p:cTn id="556" dur="1" fill="hold">
                                          <p:stCondLst>
                                            <p:cond delay="0"/>
                                          </p:stCondLst>
                                        </p:cTn>
                                        <p:tgtEl>
                                          <p:spTgt spid="66694"/>
                                        </p:tgtEl>
                                        <p:attrNameLst>
                                          <p:attrName>style.visibility</p:attrName>
                                        </p:attrNameLst>
                                      </p:cBhvr>
                                      <p:to>
                                        <p:strVal val="visible"/>
                                      </p:to>
                                    </p:set>
                                    <p:animEffect transition="in" filter="wipe(down)">
                                      <p:cBhvr>
                                        <p:cTn id="557" dur="500"/>
                                        <p:tgtEl>
                                          <p:spTgt spid="66694"/>
                                        </p:tgtEl>
                                      </p:cBhvr>
                                    </p:animEffect>
                                  </p:childTnLst>
                                </p:cTn>
                              </p:par>
                              <p:par>
                                <p:cTn id="558" presetID="22" presetClass="entr" presetSubtype="4" fill="hold" grpId="0" nodeType="withEffect">
                                  <p:stCondLst>
                                    <p:cond delay="0"/>
                                  </p:stCondLst>
                                  <p:childTnLst>
                                    <p:set>
                                      <p:cBhvr>
                                        <p:cTn id="559" dur="1" fill="hold">
                                          <p:stCondLst>
                                            <p:cond delay="0"/>
                                          </p:stCondLst>
                                        </p:cTn>
                                        <p:tgtEl>
                                          <p:spTgt spid="66695"/>
                                        </p:tgtEl>
                                        <p:attrNameLst>
                                          <p:attrName>style.visibility</p:attrName>
                                        </p:attrNameLst>
                                      </p:cBhvr>
                                      <p:to>
                                        <p:strVal val="visible"/>
                                      </p:to>
                                    </p:set>
                                    <p:animEffect transition="in" filter="wipe(down)">
                                      <p:cBhvr>
                                        <p:cTn id="560" dur="500"/>
                                        <p:tgtEl>
                                          <p:spTgt spid="66695"/>
                                        </p:tgtEl>
                                      </p:cBhvr>
                                    </p:animEffect>
                                  </p:childTnLst>
                                </p:cTn>
                              </p:par>
                              <p:par>
                                <p:cTn id="561" presetID="22" presetClass="entr" presetSubtype="4" fill="hold" grpId="0" nodeType="withEffect">
                                  <p:stCondLst>
                                    <p:cond delay="0"/>
                                  </p:stCondLst>
                                  <p:childTnLst>
                                    <p:set>
                                      <p:cBhvr>
                                        <p:cTn id="562" dur="1" fill="hold">
                                          <p:stCondLst>
                                            <p:cond delay="0"/>
                                          </p:stCondLst>
                                        </p:cTn>
                                        <p:tgtEl>
                                          <p:spTgt spid="66715"/>
                                        </p:tgtEl>
                                        <p:attrNameLst>
                                          <p:attrName>style.visibility</p:attrName>
                                        </p:attrNameLst>
                                      </p:cBhvr>
                                      <p:to>
                                        <p:strVal val="visible"/>
                                      </p:to>
                                    </p:set>
                                    <p:animEffect transition="in" filter="wipe(down)">
                                      <p:cBhvr>
                                        <p:cTn id="563" dur="500"/>
                                        <p:tgtEl>
                                          <p:spTgt spid="66715"/>
                                        </p:tgtEl>
                                      </p:cBhvr>
                                    </p:animEffect>
                                  </p:childTnLst>
                                </p:cTn>
                              </p:par>
                              <p:par>
                                <p:cTn id="564" presetID="22" presetClass="entr" presetSubtype="4" fill="hold" grpId="0" nodeType="withEffect">
                                  <p:stCondLst>
                                    <p:cond delay="0"/>
                                  </p:stCondLst>
                                  <p:childTnLst>
                                    <p:set>
                                      <p:cBhvr>
                                        <p:cTn id="565" dur="1" fill="hold">
                                          <p:stCondLst>
                                            <p:cond delay="0"/>
                                          </p:stCondLst>
                                        </p:cTn>
                                        <p:tgtEl>
                                          <p:spTgt spid="66726"/>
                                        </p:tgtEl>
                                        <p:attrNameLst>
                                          <p:attrName>style.visibility</p:attrName>
                                        </p:attrNameLst>
                                      </p:cBhvr>
                                      <p:to>
                                        <p:strVal val="visible"/>
                                      </p:to>
                                    </p:set>
                                    <p:animEffect transition="in" filter="wipe(down)">
                                      <p:cBhvr>
                                        <p:cTn id="566" dur="500"/>
                                        <p:tgtEl>
                                          <p:spTgt spid="66726"/>
                                        </p:tgtEl>
                                      </p:cBhvr>
                                    </p:animEffect>
                                  </p:childTnLst>
                                </p:cTn>
                              </p:par>
                            </p:childTnLst>
                          </p:cTn>
                        </p:par>
                      </p:childTnLst>
                    </p:cTn>
                  </p:par>
                  <p:par>
                    <p:cTn id="567" fill="hold">
                      <p:stCondLst>
                        <p:cond delay="indefinite"/>
                      </p:stCondLst>
                      <p:childTnLst>
                        <p:par>
                          <p:cTn id="568" fill="hold">
                            <p:stCondLst>
                              <p:cond delay="0"/>
                            </p:stCondLst>
                            <p:childTnLst>
                              <p:par>
                                <p:cTn id="569" presetID="22" presetClass="entr" presetSubtype="4" fill="hold" grpId="0" nodeType="clickEffect">
                                  <p:stCondLst>
                                    <p:cond delay="0"/>
                                  </p:stCondLst>
                                  <p:childTnLst>
                                    <p:set>
                                      <p:cBhvr>
                                        <p:cTn id="570" dur="1" fill="hold">
                                          <p:stCondLst>
                                            <p:cond delay="0"/>
                                          </p:stCondLst>
                                        </p:cTn>
                                        <p:tgtEl>
                                          <p:spTgt spid="66638"/>
                                        </p:tgtEl>
                                        <p:attrNameLst>
                                          <p:attrName>style.visibility</p:attrName>
                                        </p:attrNameLst>
                                      </p:cBhvr>
                                      <p:to>
                                        <p:strVal val="visible"/>
                                      </p:to>
                                    </p:set>
                                    <p:animEffect transition="in" filter="wipe(down)">
                                      <p:cBhvr>
                                        <p:cTn id="571" dur="500"/>
                                        <p:tgtEl>
                                          <p:spTgt spid="66638"/>
                                        </p:tgtEl>
                                      </p:cBhvr>
                                    </p:animEffect>
                                  </p:childTnLst>
                                </p:cTn>
                              </p:par>
                              <p:par>
                                <p:cTn id="572" presetID="22" presetClass="entr" presetSubtype="4" fill="hold" grpId="0" nodeType="withEffect">
                                  <p:stCondLst>
                                    <p:cond delay="0"/>
                                  </p:stCondLst>
                                  <p:childTnLst>
                                    <p:set>
                                      <p:cBhvr>
                                        <p:cTn id="573" dur="1" fill="hold">
                                          <p:stCondLst>
                                            <p:cond delay="0"/>
                                          </p:stCondLst>
                                        </p:cTn>
                                        <p:tgtEl>
                                          <p:spTgt spid="66639"/>
                                        </p:tgtEl>
                                        <p:attrNameLst>
                                          <p:attrName>style.visibility</p:attrName>
                                        </p:attrNameLst>
                                      </p:cBhvr>
                                      <p:to>
                                        <p:strVal val="visible"/>
                                      </p:to>
                                    </p:set>
                                    <p:animEffect transition="in" filter="wipe(down)">
                                      <p:cBhvr>
                                        <p:cTn id="574" dur="500"/>
                                        <p:tgtEl>
                                          <p:spTgt spid="66639"/>
                                        </p:tgtEl>
                                      </p:cBhvr>
                                    </p:animEffect>
                                  </p:childTnLst>
                                </p:cTn>
                              </p:par>
                              <p:par>
                                <p:cTn id="575" presetID="22" presetClass="entr" presetSubtype="4" fill="hold" grpId="0" nodeType="withEffect">
                                  <p:stCondLst>
                                    <p:cond delay="0"/>
                                  </p:stCondLst>
                                  <p:childTnLst>
                                    <p:set>
                                      <p:cBhvr>
                                        <p:cTn id="576" dur="1" fill="hold">
                                          <p:stCondLst>
                                            <p:cond delay="0"/>
                                          </p:stCondLst>
                                        </p:cTn>
                                        <p:tgtEl>
                                          <p:spTgt spid="66640"/>
                                        </p:tgtEl>
                                        <p:attrNameLst>
                                          <p:attrName>style.visibility</p:attrName>
                                        </p:attrNameLst>
                                      </p:cBhvr>
                                      <p:to>
                                        <p:strVal val="visible"/>
                                      </p:to>
                                    </p:set>
                                    <p:animEffect transition="in" filter="wipe(down)">
                                      <p:cBhvr>
                                        <p:cTn id="577" dur="500"/>
                                        <p:tgtEl>
                                          <p:spTgt spid="66640"/>
                                        </p:tgtEl>
                                      </p:cBhvr>
                                    </p:animEffect>
                                  </p:childTnLst>
                                </p:cTn>
                              </p:par>
                              <p:par>
                                <p:cTn id="578" presetID="22" presetClass="entr" presetSubtype="4" fill="hold" grpId="0" nodeType="withEffect">
                                  <p:stCondLst>
                                    <p:cond delay="0"/>
                                  </p:stCondLst>
                                  <p:childTnLst>
                                    <p:set>
                                      <p:cBhvr>
                                        <p:cTn id="579" dur="1" fill="hold">
                                          <p:stCondLst>
                                            <p:cond delay="0"/>
                                          </p:stCondLst>
                                        </p:cTn>
                                        <p:tgtEl>
                                          <p:spTgt spid="66705"/>
                                        </p:tgtEl>
                                        <p:attrNameLst>
                                          <p:attrName>style.visibility</p:attrName>
                                        </p:attrNameLst>
                                      </p:cBhvr>
                                      <p:to>
                                        <p:strVal val="visible"/>
                                      </p:to>
                                    </p:set>
                                    <p:animEffect transition="in" filter="wipe(down)">
                                      <p:cBhvr>
                                        <p:cTn id="580" dur="500"/>
                                        <p:tgtEl>
                                          <p:spTgt spid="66705"/>
                                        </p:tgtEl>
                                      </p:cBhvr>
                                    </p:animEffect>
                                  </p:childTnLst>
                                </p:cTn>
                              </p:par>
                              <p:par>
                                <p:cTn id="581" presetID="22" presetClass="entr" presetSubtype="4" fill="hold" grpId="0" nodeType="withEffect">
                                  <p:stCondLst>
                                    <p:cond delay="0"/>
                                  </p:stCondLst>
                                  <p:childTnLst>
                                    <p:set>
                                      <p:cBhvr>
                                        <p:cTn id="582" dur="1" fill="hold">
                                          <p:stCondLst>
                                            <p:cond delay="0"/>
                                          </p:stCondLst>
                                        </p:cTn>
                                        <p:tgtEl>
                                          <p:spTgt spid="66706"/>
                                        </p:tgtEl>
                                        <p:attrNameLst>
                                          <p:attrName>style.visibility</p:attrName>
                                        </p:attrNameLst>
                                      </p:cBhvr>
                                      <p:to>
                                        <p:strVal val="visible"/>
                                      </p:to>
                                    </p:set>
                                    <p:animEffect transition="in" filter="wipe(down)">
                                      <p:cBhvr>
                                        <p:cTn id="583" dur="500"/>
                                        <p:tgtEl>
                                          <p:spTgt spid="66706"/>
                                        </p:tgtEl>
                                      </p:cBhvr>
                                    </p:animEffect>
                                  </p:childTnLst>
                                </p:cTn>
                              </p:par>
                              <p:par>
                                <p:cTn id="584" presetID="22" presetClass="entr" presetSubtype="4" fill="hold" grpId="0" nodeType="withEffect">
                                  <p:stCondLst>
                                    <p:cond delay="0"/>
                                  </p:stCondLst>
                                  <p:childTnLst>
                                    <p:set>
                                      <p:cBhvr>
                                        <p:cTn id="585" dur="1" fill="hold">
                                          <p:stCondLst>
                                            <p:cond delay="0"/>
                                          </p:stCondLst>
                                        </p:cTn>
                                        <p:tgtEl>
                                          <p:spTgt spid="66707"/>
                                        </p:tgtEl>
                                        <p:attrNameLst>
                                          <p:attrName>style.visibility</p:attrName>
                                        </p:attrNameLst>
                                      </p:cBhvr>
                                      <p:to>
                                        <p:strVal val="visible"/>
                                      </p:to>
                                    </p:set>
                                    <p:animEffect transition="in" filter="wipe(down)">
                                      <p:cBhvr>
                                        <p:cTn id="586" dur="500"/>
                                        <p:tgtEl>
                                          <p:spTgt spid="66707"/>
                                        </p:tgtEl>
                                      </p:cBhvr>
                                    </p:animEffect>
                                  </p:childTnLst>
                                </p:cTn>
                              </p:par>
                              <p:par>
                                <p:cTn id="587" presetID="22" presetClass="entr" presetSubtype="4" fill="hold" grpId="0" nodeType="withEffect">
                                  <p:stCondLst>
                                    <p:cond delay="0"/>
                                  </p:stCondLst>
                                  <p:childTnLst>
                                    <p:set>
                                      <p:cBhvr>
                                        <p:cTn id="588" dur="1" fill="hold">
                                          <p:stCondLst>
                                            <p:cond delay="0"/>
                                          </p:stCondLst>
                                        </p:cTn>
                                        <p:tgtEl>
                                          <p:spTgt spid="66716"/>
                                        </p:tgtEl>
                                        <p:attrNameLst>
                                          <p:attrName>style.visibility</p:attrName>
                                        </p:attrNameLst>
                                      </p:cBhvr>
                                      <p:to>
                                        <p:strVal val="visible"/>
                                      </p:to>
                                    </p:set>
                                    <p:animEffect transition="in" filter="wipe(down)">
                                      <p:cBhvr>
                                        <p:cTn id="589" dur="500"/>
                                        <p:tgtEl>
                                          <p:spTgt spid="66716"/>
                                        </p:tgtEl>
                                      </p:cBhvr>
                                    </p:animEffect>
                                  </p:childTnLst>
                                </p:cTn>
                              </p:par>
                              <p:par>
                                <p:cTn id="590" presetID="22" presetClass="entr" presetSubtype="4" fill="hold" grpId="0" nodeType="withEffect">
                                  <p:stCondLst>
                                    <p:cond delay="0"/>
                                  </p:stCondLst>
                                  <p:childTnLst>
                                    <p:set>
                                      <p:cBhvr>
                                        <p:cTn id="591" dur="1" fill="hold">
                                          <p:stCondLst>
                                            <p:cond delay="0"/>
                                          </p:stCondLst>
                                        </p:cTn>
                                        <p:tgtEl>
                                          <p:spTgt spid="66727"/>
                                        </p:tgtEl>
                                        <p:attrNameLst>
                                          <p:attrName>style.visibility</p:attrName>
                                        </p:attrNameLst>
                                      </p:cBhvr>
                                      <p:to>
                                        <p:strVal val="visible"/>
                                      </p:to>
                                    </p:set>
                                    <p:animEffect transition="in" filter="wipe(down)">
                                      <p:cBhvr>
                                        <p:cTn id="592" dur="500"/>
                                        <p:tgtEl>
                                          <p:spTgt spid="66727"/>
                                        </p:tgtEl>
                                      </p:cBhvr>
                                    </p:animEffect>
                                  </p:childTnLst>
                                </p:cTn>
                              </p:par>
                            </p:childTnLst>
                          </p:cTn>
                        </p:par>
                      </p:childTnLst>
                    </p:cTn>
                  </p:par>
                  <p:par>
                    <p:cTn id="593" fill="hold">
                      <p:stCondLst>
                        <p:cond delay="indefinite"/>
                      </p:stCondLst>
                      <p:childTnLst>
                        <p:par>
                          <p:cTn id="594" fill="hold">
                            <p:stCondLst>
                              <p:cond delay="0"/>
                            </p:stCondLst>
                            <p:childTnLst>
                              <p:par>
                                <p:cTn id="595" presetID="22" presetClass="entr" presetSubtype="4" fill="hold" grpId="0" nodeType="clickEffect">
                                  <p:stCondLst>
                                    <p:cond delay="0"/>
                                  </p:stCondLst>
                                  <p:childTnLst>
                                    <p:set>
                                      <p:cBhvr>
                                        <p:cTn id="596" dur="1" fill="hold">
                                          <p:stCondLst>
                                            <p:cond delay="0"/>
                                          </p:stCondLst>
                                        </p:cTn>
                                        <p:tgtEl>
                                          <p:spTgt spid="66564"/>
                                        </p:tgtEl>
                                        <p:attrNameLst>
                                          <p:attrName>style.visibility</p:attrName>
                                        </p:attrNameLst>
                                      </p:cBhvr>
                                      <p:to>
                                        <p:strVal val="visible"/>
                                      </p:to>
                                    </p:set>
                                    <p:animEffect transition="in" filter="wipe(down)">
                                      <p:cBhvr>
                                        <p:cTn id="597" dur="500"/>
                                        <p:tgtEl>
                                          <p:spTgt spid="665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4" grpId="0"/>
      <p:bldP spid="66565" grpId="0" animBg="1"/>
      <p:bldP spid="66566" grpId="0" animBg="1"/>
      <p:bldP spid="66567" grpId="0" animBg="1"/>
      <p:bldP spid="66568" grpId="0" animBg="1"/>
      <p:bldP spid="66569" grpId="0" animBg="1"/>
      <p:bldP spid="66570" grpId="0" animBg="1"/>
      <p:bldP spid="66571" grpId="0" animBg="1"/>
      <p:bldP spid="66572" grpId="0"/>
      <p:bldP spid="66573" grpId="0" animBg="1"/>
      <p:bldP spid="66574" grpId="0" animBg="1"/>
      <p:bldP spid="66575" grpId="0"/>
      <p:bldP spid="66576" grpId="0"/>
      <p:bldP spid="66577" grpId="0"/>
      <p:bldP spid="66578" grpId="0"/>
      <p:bldP spid="66579" grpId="0" animBg="1"/>
      <p:bldP spid="66580" grpId="0" animBg="1"/>
      <p:bldP spid="66581" grpId="0" animBg="1"/>
      <p:bldP spid="66582" grpId="0"/>
      <p:bldP spid="66583" grpId="0" animBg="1"/>
      <p:bldP spid="66584" grpId="0" animBg="1"/>
      <p:bldP spid="66585" grpId="0" animBg="1"/>
      <p:bldP spid="66586" grpId="0" animBg="1"/>
      <p:bldP spid="66587" grpId="0"/>
      <p:bldP spid="66588" grpId="0" animBg="1"/>
      <p:bldP spid="66589" grpId="0" animBg="1"/>
      <p:bldP spid="66590" grpId="0"/>
      <p:bldP spid="66591" grpId="0"/>
      <p:bldP spid="66592" grpId="0"/>
      <p:bldP spid="66593" grpId="0"/>
      <p:bldP spid="66594" grpId="0" animBg="1"/>
      <p:bldP spid="66595" grpId="0" animBg="1"/>
      <p:bldP spid="66596" grpId="0" animBg="1"/>
      <p:bldP spid="66597" grpId="0"/>
      <p:bldP spid="66598" grpId="0" animBg="1"/>
      <p:bldP spid="66599" grpId="0" animBg="1"/>
      <p:bldP spid="66600" grpId="0" animBg="1"/>
      <p:bldP spid="66601" grpId="0" animBg="1"/>
      <p:bldP spid="66602" grpId="0"/>
      <p:bldP spid="66603" grpId="0" animBg="1"/>
      <p:bldP spid="66604" grpId="0" animBg="1"/>
      <p:bldP spid="66605" grpId="0"/>
      <p:bldP spid="66606" grpId="0"/>
      <p:bldP spid="66607" grpId="0"/>
      <p:bldP spid="66608" grpId="0"/>
      <p:bldP spid="66609" grpId="0" animBg="1"/>
      <p:bldP spid="66610" grpId="0" animBg="1"/>
      <p:bldP spid="66611" grpId="0" animBg="1"/>
      <p:bldP spid="66612" grpId="0" animBg="1"/>
      <p:bldP spid="66613" grpId="0" animBg="1"/>
      <p:bldP spid="66614" grpId="0" animBg="1"/>
      <p:bldP spid="66615" grpId="0" animBg="1"/>
      <p:bldP spid="66616" grpId="0"/>
      <p:bldP spid="66617" grpId="0" animBg="1"/>
      <p:bldP spid="66618" grpId="0" animBg="1"/>
      <p:bldP spid="66619" grpId="0"/>
      <p:bldP spid="66620" grpId="0"/>
      <p:bldP spid="66621" grpId="0"/>
      <p:bldP spid="66622" grpId="0"/>
      <p:bldP spid="66623" grpId="0"/>
      <p:bldP spid="66624" grpId="0"/>
      <p:bldP spid="66625" grpId="0"/>
      <p:bldP spid="66626" grpId="0"/>
      <p:bldP spid="66627" grpId="0"/>
      <p:bldP spid="66628" grpId="0"/>
      <p:bldP spid="66629" grpId="0"/>
      <p:bldP spid="66630" grpId="0"/>
      <p:bldP spid="66631" grpId="0"/>
      <p:bldP spid="66632" grpId="0"/>
      <p:bldP spid="66633" grpId="0"/>
      <p:bldP spid="66634" grpId="0"/>
      <p:bldP spid="66635" grpId="0"/>
      <p:bldP spid="66637" grpId="0"/>
      <p:bldP spid="66638" grpId="0" animBg="1"/>
      <p:bldP spid="66639" grpId="0" animBg="1"/>
      <p:bldP spid="66640" grpId="0" animBg="1"/>
      <p:bldP spid="66641" grpId="0" animBg="1"/>
      <p:bldP spid="66642" grpId="0" animBg="1"/>
      <p:bldP spid="66643" grpId="0" animBg="1"/>
      <p:bldP spid="66644" grpId="0" animBg="1"/>
      <p:bldP spid="66645" grpId="0"/>
      <p:bldP spid="66646" grpId="0" animBg="1"/>
      <p:bldP spid="66647" grpId="0" animBg="1"/>
      <p:bldP spid="66648" grpId="0"/>
      <p:bldP spid="66649" grpId="0"/>
      <p:bldP spid="66650" grpId="0"/>
      <p:bldP spid="66651" grpId="0"/>
      <p:bldP spid="66652" grpId="0" animBg="1"/>
      <p:bldP spid="66653" grpId="0" animBg="1"/>
      <p:bldP spid="66654" grpId="0" animBg="1"/>
      <p:bldP spid="66655" grpId="0"/>
      <p:bldP spid="66656" grpId="0" animBg="1"/>
      <p:bldP spid="66657" grpId="0" animBg="1"/>
      <p:bldP spid="66658" grpId="0" animBg="1"/>
      <p:bldP spid="66659" grpId="0" animBg="1"/>
      <p:bldP spid="66660" grpId="0"/>
      <p:bldP spid="66661" grpId="0" animBg="1"/>
      <p:bldP spid="66662" grpId="0" animBg="1"/>
      <p:bldP spid="66663" grpId="0"/>
      <p:bldP spid="66664" grpId="0"/>
      <p:bldP spid="66665" grpId="0"/>
      <p:bldP spid="66666" grpId="0"/>
      <p:bldP spid="66667" grpId="0" animBg="1"/>
      <p:bldP spid="66668" grpId="0" animBg="1"/>
      <p:bldP spid="66669" grpId="0" animBg="1"/>
      <p:bldP spid="66670" grpId="0"/>
      <p:bldP spid="66671" grpId="0" animBg="1"/>
      <p:bldP spid="66672" grpId="0" animBg="1"/>
      <p:bldP spid="66673" grpId="0" animBg="1"/>
      <p:bldP spid="66674" grpId="0" animBg="1"/>
      <p:bldP spid="66675" grpId="0"/>
      <p:bldP spid="66676" grpId="0" animBg="1"/>
      <p:bldP spid="66677" grpId="0" animBg="1"/>
      <p:bldP spid="66678" grpId="0"/>
      <p:bldP spid="66679" grpId="0"/>
      <p:bldP spid="66680" grpId="0"/>
      <p:bldP spid="66681" grpId="0"/>
      <p:bldP spid="66682" grpId="0" animBg="1"/>
      <p:bldP spid="66683" grpId="0" animBg="1"/>
      <p:bldP spid="66684" grpId="0" animBg="1"/>
      <p:bldP spid="66685" grpId="0" animBg="1"/>
      <p:bldP spid="66686" grpId="0" animBg="1"/>
      <p:bldP spid="66687" grpId="0" animBg="1"/>
      <p:bldP spid="66688" grpId="0" animBg="1"/>
      <p:bldP spid="66689" grpId="0"/>
      <p:bldP spid="66690" grpId="0" animBg="1"/>
      <p:bldP spid="66691" grpId="0" animBg="1"/>
      <p:bldP spid="66692" grpId="0"/>
      <p:bldP spid="66693" grpId="0"/>
      <p:bldP spid="66694" grpId="0"/>
      <p:bldP spid="66695" grpId="0"/>
      <p:bldP spid="66696" grpId="0"/>
      <p:bldP spid="66697" grpId="0"/>
      <p:bldP spid="66698" grpId="0"/>
      <p:bldP spid="66699" grpId="0"/>
      <p:bldP spid="66700" grpId="0"/>
      <p:bldP spid="66701" grpId="0"/>
      <p:bldP spid="66702" grpId="0"/>
      <p:bldP spid="66703" grpId="0"/>
      <p:bldP spid="66704" grpId="0"/>
      <p:bldP spid="66705" grpId="0"/>
      <p:bldP spid="66706" grpId="0"/>
      <p:bldP spid="66707" grpId="0"/>
      <p:bldP spid="66708" grpId="0" animBg="1"/>
      <p:bldP spid="66709" grpId="0" animBg="1"/>
      <p:bldP spid="66710" grpId="0" animBg="1"/>
      <p:bldP spid="66711" grpId="0" animBg="1"/>
      <p:bldP spid="66712" grpId="0" animBg="1"/>
      <p:bldP spid="66713" grpId="0" animBg="1"/>
      <p:bldP spid="66714" grpId="0" animBg="1"/>
      <p:bldP spid="66715" grpId="0" animBg="1"/>
      <p:bldP spid="66716" grpId="0" animBg="1"/>
      <p:bldP spid="66717" grpId="0" animBg="1"/>
      <p:bldP spid="66718" grpId="0" animBg="1"/>
      <p:bldP spid="66719" grpId="0" animBg="1"/>
      <p:bldP spid="66721" grpId="0"/>
      <p:bldP spid="66722" grpId="0"/>
      <p:bldP spid="66723" grpId="0"/>
      <p:bldP spid="66724" grpId="0"/>
      <p:bldP spid="66725" grpId="0"/>
      <p:bldP spid="66726" grpId="0"/>
      <p:bldP spid="66727" grpId="0"/>
      <p:bldP spid="66728" grpId="0"/>
      <p:bldP spid="66729" grpId="0"/>
      <p:bldP spid="2" grpId="0"/>
      <p:bldP spid="3" grpId="0"/>
      <p:bldP spid="4" grpId="0"/>
      <p:bldP spid="175" grpId="0"/>
      <p:bldP spid="176" grpId="0"/>
      <p:bldP spid="5" grpId="0" animBg="1"/>
      <p:bldP spid="178" grpId="0"/>
      <p:bldP spid="179" grpId="0"/>
      <p:bldP spid="180" grpId="0"/>
      <p:bldP spid="6"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a:xfrm>
            <a:off x="236538" y="107950"/>
            <a:ext cx="8807450" cy="569913"/>
          </a:xfrm>
        </p:spPr>
        <p:txBody>
          <a:bodyPr lIns="91440" tIns="45720" rIns="91440" bIns="45720" anchor="ctr"/>
          <a:lstStyle/>
          <a:p>
            <a:pPr eaLnBrk="1" hangingPunct="1"/>
            <a:r>
              <a:rPr lang="zh-CN" altLang="en-US" dirty="0">
                <a:solidFill>
                  <a:srgbClr val="CC0000"/>
                </a:solidFill>
              </a:rPr>
              <a:t>替换算法-最近最少用</a:t>
            </a:r>
            <a:r>
              <a:rPr lang="en-US" altLang="zh-CN" dirty="0">
                <a:solidFill>
                  <a:srgbClr val="CC0000"/>
                </a:solidFill>
              </a:rPr>
              <a:t>(LRU)</a:t>
            </a:r>
          </a:p>
        </p:txBody>
      </p:sp>
      <p:sp>
        <p:nvSpPr>
          <p:cNvPr id="67587" name="Rectangle 3"/>
          <p:cNvSpPr>
            <a:spLocks noGrp="1" noChangeArrowheads="1"/>
          </p:cNvSpPr>
          <p:nvPr>
            <p:ph type="body" idx="4294967295"/>
          </p:nvPr>
        </p:nvSpPr>
        <p:spPr>
          <a:xfrm>
            <a:off x="89693" y="733854"/>
            <a:ext cx="8640763" cy="1846659"/>
          </a:xfrm>
        </p:spPr>
        <p:txBody>
          <a:bodyPr lIns="91440" tIns="45720" rIns="91440" bIns="45720"/>
          <a:lstStyle/>
          <a:p>
            <a:pPr eaLnBrk="1" hangingPunct="1"/>
            <a:r>
              <a:rPr lang="zh-CN" altLang="en-US" sz="2000" dirty="0">
                <a:latin typeface="微软雅黑" panose="020B0503020204020204" pitchFamily="34" charset="-122"/>
                <a:ea typeface="微软雅黑" panose="020B0503020204020204" pitchFamily="34" charset="-122"/>
              </a:rPr>
              <a:t>总是把最近最少用的那一块淘汰掉。</a:t>
            </a:r>
          </a:p>
          <a:p>
            <a:pPr lvl="1" eaLnBrk="1" hangingPunct="1">
              <a:buFontTx/>
              <a:buNone/>
            </a:pPr>
            <a:r>
              <a:rPr lang="zh-CN" altLang="en-US" sz="2000" dirty="0">
                <a:latin typeface="微软雅黑" panose="020B0503020204020204" pitchFamily="34" charset="-122"/>
                <a:ea typeface="微软雅黑" panose="020B0503020204020204" pitchFamily="34" charset="-122"/>
              </a:rPr>
              <a:t>例：假定主存中的5块{1,2,3,4,5}同时映射到</a:t>
            </a:r>
            <a:r>
              <a:rPr lang="en-US" altLang="zh-CN" sz="2000" dirty="0">
                <a:latin typeface="微软雅黑" panose="020B0503020204020204" pitchFamily="34" charset="-122"/>
                <a:ea typeface="微软雅黑" panose="020B0503020204020204" pitchFamily="34" charset="-122"/>
              </a:rPr>
              <a:t>Cache</a:t>
            </a:r>
            <a:r>
              <a:rPr lang="zh-CN" altLang="en-US" sz="2000" dirty="0">
                <a:latin typeface="微软雅黑" panose="020B0503020204020204" pitchFamily="34" charset="-122"/>
                <a:ea typeface="微软雅黑" panose="020B0503020204020204" pitchFamily="34" charset="-122"/>
              </a:rPr>
              <a:t>同一组中，对于同一地址流</a:t>
            </a:r>
            <a:r>
              <a:rPr lang="en-US" altLang="zh-CN" sz="2000" dirty="0">
                <a:latin typeface="微软雅黑" panose="020B0503020204020204" pitchFamily="34" charset="-122"/>
                <a:ea typeface="微软雅黑" panose="020B0503020204020204" pitchFamily="34" charset="-122"/>
              </a:rPr>
              <a:t>{1,2,3,4,1,2,5,1,2,3,4,5}</a:t>
            </a:r>
            <a:r>
              <a:rPr lang="zh-CN" altLang="en-US" sz="2000" dirty="0">
                <a:latin typeface="微软雅黑" panose="020B0503020204020204" pitchFamily="34" charset="-122"/>
                <a:ea typeface="微软雅黑" panose="020B0503020204020204" pitchFamily="34" charset="-122"/>
              </a:rPr>
              <a:t>，考察3行/组、 4行/组、 5行/组的情况。</a:t>
            </a:r>
          </a:p>
          <a:p>
            <a:pPr eaLnBrk="1" hangingPunct="1"/>
            <a:endParaRPr lang="zh-CN" altLang="en-US" sz="2000" dirty="0">
              <a:latin typeface="微软雅黑" panose="020B0503020204020204" pitchFamily="34" charset="-122"/>
              <a:ea typeface="微软雅黑" panose="020B0503020204020204" pitchFamily="34" charset="-122"/>
            </a:endParaRPr>
          </a:p>
        </p:txBody>
      </p:sp>
      <p:sp>
        <p:nvSpPr>
          <p:cNvPr id="67588" name="Text Box 4"/>
          <p:cNvSpPr txBox="1">
            <a:spLocks noChangeArrowheads="1"/>
          </p:cNvSpPr>
          <p:nvPr/>
        </p:nvSpPr>
        <p:spPr bwMode="auto">
          <a:xfrm>
            <a:off x="4471987" y="4077312"/>
            <a:ext cx="25558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3</a:t>
            </a:r>
          </a:p>
        </p:txBody>
      </p:sp>
      <p:sp>
        <p:nvSpPr>
          <p:cNvPr id="67589" name="Rectangle 5"/>
          <p:cNvSpPr>
            <a:spLocks noChangeArrowheads="1"/>
          </p:cNvSpPr>
          <p:nvPr/>
        </p:nvSpPr>
        <p:spPr bwMode="auto">
          <a:xfrm>
            <a:off x="7837487" y="2945424"/>
            <a:ext cx="376238" cy="1870075"/>
          </a:xfrm>
          <a:prstGeom prst="rect">
            <a:avLst/>
          </a:prstGeom>
          <a:noFill/>
          <a:ln w="9525">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67590" name="Line 6"/>
          <p:cNvSpPr>
            <a:spLocks noChangeShapeType="1"/>
          </p:cNvSpPr>
          <p:nvPr/>
        </p:nvSpPr>
        <p:spPr bwMode="auto">
          <a:xfrm>
            <a:off x="7837487" y="3364524"/>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591" name="Line 7"/>
          <p:cNvSpPr>
            <a:spLocks noChangeShapeType="1"/>
          </p:cNvSpPr>
          <p:nvPr/>
        </p:nvSpPr>
        <p:spPr bwMode="auto">
          <a:xfrm>
            <a:off x="7829550" y="3694724"/>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592" name="Rectangle 8"/>
          <p:cNvSpPr>
            <a:spLocks noChangeArrowheads="1"/>
          </p:cNvSpPr>
          <p:nvPr/>
        </p:nvSpPr>
        <p:spPr bwMode="auto">
          <a:xfrm>
            <a:off x="1514475" y="2973999"/>
            <a:ext cx="376237" cy="1843088"/>
          </a:xfrm>
          <a:prstGeom prst="rect">
            <a:avLst/>
          </a:prstGeom>
          <a:noFill/>
          <a:ln w="9525">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67593" name="Rectangle 9"/>
          <p:cNvSpPr>
            <a:spLocks noChangeArrowheads="1"/>
          </p:cNvSpPr>
          <p:nvPr/>
        </p:nvSpPr>
        <p:spPr bwMode="auto">
          <a:xfrm>
            <a:off x="2111375" y="2962887"/>
            <a:ext cx="376237" cy="1855787"/>
          </a:xfrm>
          <a:prstGeom prst="rect">
            <a:avLst/>
          </a:prstGeom>
          <a:noFill/>
          <a:ln w="9525">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67594" name="Line 10"/>
          <p:cNvSpPr>
            <a:spLocks noChangeShapeType="1"/>
          </p:cNvSpPr>
          <p:nvPr/>
        </p:nvSpPr>
        <p:spPr bwMode="auto">
          <a:xfrm>
            <a:off x="1516062" y="3354999"/>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595" name="Line 11"/>
          <p:cNvSpPr>
            <a:spLocks noChangeShapeType="1"/>
          </p:cNvSpPr>
          <p:nvPr/>
        </p:nvSpPr>
        <p:spPr bwMode="auto">
          <a:xfrm>
            <a:off x="1508125" y="3723299"/>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596" name="Text Box 12"/>
          <p:cNvSpPr txBox="1">
            <a:spLocks noChangeArrowheads="1"/>
          </p:cNvSpPr>
          <p:nvPr/>
        </p:nvSpPr>
        <p:spPr bwMode="auto">
          <a:xfrm>
            <a:off x="1528762" y="2977174"/>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 1</a:t>
            </a:r>
          </a:p>
        </p:txBody>
      </p:sp>
      <p:sp>
        <p:nvSpPr>
          <p:cNvPr id="67597" name="Line 13"/>
          <p:cNvSpPr>
            <a:spLocks noChangeShapeType="1"/>
          </p:cNvSpPr>
          <p:nvPr/>
        </p:nvSpPr>
        <p:spPr bwMode="auto">
          <a:xfrm>
            <a:off x="2119312" y="3359762"/>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598" name="Line 14"/>
          <p:cNvSpPr>
            <a:spLocks noChangeShapeType="1"/>
          </p:cNvSpPr>
          <p:nvPr/>
        </p:nvSpPr>
        <p:spPr bwMode="auto">
          <a:xfrm>
            <a:off x="2111375" y="3715362"/>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599" name="Text Box 15"/>
          <p:cNvSpPr txBox="1">
            <a:spLocks noChangeArrowheads="1"/>
          </p:cNvSpPr>
          <p:nvPr/>
        </p:nvSpPr>
        <p:spPr bwMode="auto">
          <a:xfrm>
            <a:off x="2132012" y="2981937"/>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 2</a:t>
            </a:r>
          </a:p>
        </p:txBody>
      </p:sp>
      <p:sp>
        <p:nvSpPr>
          <p:cNvPr id="67600" name="Text Box 16"/>
          <p:cNvSpPr txBox="1">
            <a:spLocks noChangeArrowheads="1"/>
          </p:cNvSpPr>
          <p:nvPr/>
        </p:nvSpPr>
        <p:spPr bwMode="auto">
          <a:xfrm>
            <a:off x="3903662" y="4056674"/>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2</a:t>
            </a:r>
          </a:p>
        </p:txBody>
      </p:sp>
      <p:sp>
        <p:nvSpPr>
          <p:cNvPr id="67601" name="Text Box 17"/>
          <p:cNvSpPr txBox="1">
            <a:spLocks noChangeArrowheads="1"/>
          </p:cNvSpPr>
          <p:nvPr/>
        </p:nvSpPr>
        <p:spPr bwMode="auto">
          <a:xfrm>
            <a:off x="2195512" y="3370874"/>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1</a:t>
            </a:r>
          </a:p>
        </p:txBody>
      </p:sp>
      <p:sp>
        <p:nvSpPr>
          <p:cNvPr id="67602" name="Text Box 18"/>
          <p:cNvSpPr txBox="1">
            <a:spLocks noChangeArrowheads="1"/>
          </p:cNvSpPr>
          <p:nvPr/>
        </p:nvSpPr>
        <p:spPr bwMode="auto">
          <a:xfrm>
            <a:off x="2784475" y="3710599"/>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1</a:t>
            </a:r>
          </a:p>
        </p:txBody>
      </p:sp>
      <p:sp>
        <p:nvSpPr>
          <p:cNvPr id="67603" name="Rectangle 19"/>
          <p:cNvSpPr>
            <a:spLocks noChangeArrowheads="1"/>
          </p:cNvSpPr>
          <p:nvPr/>
        </p:nvSpPr>
        <p:spPr bwMode="auto">
          <a:xfrm>
            <a:off x="2711450" y="2959712"/>
            <a:ext cx="376237" cy="1855787"/>
          </a:xfrm>
          <a:prstGeom prst="rect">
            <a:avLst/>
          </a:prstGeom>
          <a:noFill/>
          <a:ln w="9525">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67604" name="Line 20"/>
          <p:cNvSpPr>
            <a:spLocks noChangeShapeType="1"/>
          </p:cNvSpPr>
          <p:nvPr/>
        </p:nvSpPr>
        <p:spPr bwMode="auto">
          <a:xfrm>
            <a:off x="2711450" y="3353412"/>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05" name="Line 21"/>
          <p:cNvSpPr>
            <a:spLocks noChangeShapeType="1"/>
          </p:cNvSpPr>
          <p:nvPr/>
        </p:nvSpPr>
        <p:spPr bwMode="auto">
          <a:xfrm>
            <a:off x="2703512" y="3709012"/>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06" name="Text Box 22"/>
          <p:cNvSpPr txBox="1">
            <a:spLocks noChangeArrowheads="1"/>
          </p:cNvSpPr>
          <p:nvPr/>
        </p:nvSpPr>
        <p:spPr bwMode="auto">
          <a:xfrm>
            <a:off x="2711450" y="2988287"/>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 3</a:t>
            </a:r>
          </a:p>
        </p:txBody>
      </p:sp>
      <p:sp>
        <p:nvSpPr>
          <p:cNvPr id="67607" name="Rectangle 23"/>
          <p:cNvSpPr>
            <a:spLocks noChangeArrowheads="1"/>
          </p:cNvSpPr>
          <p:nvPr/>
        </p:nvSpPr>
        <p:spPr bwMode="auto">
          <a:xfrm>
            <a:off x="3276600" y="2966062"/>
            <a:ext cx="376237" cy="1857375"/>
          </a:xfrm>
          <a:prstGeom prst="rect">
            <a:avLst/>
          </a:prstGeom>
          <a:noFill/>
          <a:ln w="9525">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67608" name="Rectangle 24"/>
          <p:cNvSpPr>
            <a:spLocks noChangeArrowheads="1"/>
          </p:cNvSpPr>
          <p:nvPr/>
        </p:nvSpPr>
        <p:spPr bwMode="auto">
          <a:xfrm>
            <a:off x="3822700" y="2954949"/>
            <a:ext cx="376237" cy="1854200"/>
          </a:xfrm>
          <a:prstGeom prst="rect">
            <a:avLst/>
          </a:prstGeom>
          <a:noFill/>
          <a:ln w="9525">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67609" name="Line 25"/>
          <p:cNvSpPr>
            <a:spLocks noChangeShapeType="1"/>
          </p:cNvSpPr>
          <p:nvPr/>
        </p:nvSpPr>
        <p:spPr bwMode="auto">
          <a:xfrm>
            <a:off x="3278187" y="3347062"/>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10" name="Line 26"/>
          <p:cNvSpPr>
            <a:spLocks noChangeShapeType="1"/>
          </p:cNvSpPr>
          <p:nvPr/>
        </p:nvSpPr>
        <p:spPr bwMode="auto">
          <a:xfrm>
            <a:off x="3270250" y="3715362"/>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11" name="Text Box 27"/>
          <p:cNvSpPr txBox="1">
            <a:spLocks noChangeArrowheads="1"/>
          </p:cNvSpPr>
          <p:nvPr/>
        </p:nvSpPr>
        <p:spPr bwMode="auto">
          <a:xfrm>
            <a:off x="3352800" y="4048737"/>
            <a:ext cx="2143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1</a:t>
            </a:r>
          </a:p>
        </p:txBody>
      </p:sp>
      <p:sp>
        <p:nvSpPr>
          <p:cNvPr id="67612" name="Line 28"/>
          <p:cNvSpPr>
            <a:spLocks noChangeShapeType="1"/>
          </p:cNvSpPr>
          <p:nvPr/>
        </p:nvSpPr>
        <p:spPr bwMode="auto">
          <a:xfrm>
            <a:off x="3830637" y="3351824"/>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13" name="Line 29"/>
          <p:cNvSpPr>
            <a:spLocks noChangeShapeType="1"/>
          </p:cNvSpPr>
          <p:nvPr/>
        </p:nvSpPr>
        <p:spPr bwMode="auto">
          <a:xfrm>
            <a:off x="3822700" y="3720124"/>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14" name="Text Box 30"/>
          <p:cNvSpPr txBox="1">
            <a:spLocks noChangeArrowheads="1"/>
          </p:cNvSpPr>
          <p:nvPr/>
        </p:nvSpPr>
        <p:spPr bwMode="auto">
          <a:xfrm>
            <a:off x="5021262" y="4086837"/>
            <a:ext cx="228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4</a:t>
            </a:r>
          </a:p>
        </p:txBody>
      </p:sp>
      <p:sp>
        <p:nvSpPr>
          <p:cNvPr id="67615" name="Text Box 31"/>
          <p:cNvSpPr txBox="1">
            <a:spLocks noChangeArrowheads="1"/>
          </p:cNvSpPr>
          <p:nvPr/>
        </p:nvSpPr>
        <p:spPr bwMode="auto">
          <a:xfrm>
            <a:off x="3359150" y="3364524"/>
            <a:ext cx="32226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3</a:t>
            </a:r>
          </a:p>
        </p:txBody>
      </p:sp>
      <p:sp>
        <p:nvSpPr>
          <p:cNvPr id="67616" name="Text Box 32"/>
          <p:cNvSpPr txBox="1">
            <a:spLocks noChangeArrowheads="1"/>
          </p:cNvSpPr>
          <p:nvPr/>
        </p:nvSpPr>
        <p:spPr bwMode="auto">
          <a:xfrm>
            <a:off x="5632450" y="4474187"/>
            <a:ext cx="2143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3</a:t>
            </a:r>
          </a:p>
        </p:txBody>
      </p:sp>
      <p:sp>
        <p:nvSpPr>
          <p:cNvPr id="67617" name="Text Box 33"/>
          <p:cNvSpPr txBox="1">
            <a:spLocks noChangeArrowheads="1"/>
          </p:cNvSpPr>
          <p:nvPr/>
        </p:nvSpPr>
        <p:spPr bwMode="auto">
          <a:xfrm>
            <a:off x="3906837" y="3728062"/>
            <a:ext cx="2952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3</a:t>
            </a:r>
          </a:p>
        </p:txBody>
      </p:sp>
      <p:sp>
        <p:nvSpPr>
          <p:cNvPr id="67618" name="Rectangle 34"/>
          <p:cNvSpPr>
            <a:spLocks noChangeArrowheads="1"/>
          </p:cNvSpPr>
          <p:nvPr/>
        </p:nvSpPr>
        <p:spPr bwMode="auto">
          <a:xfrm>
            <a:off x="4373562" y="2958124"/>
            <a:ext cx="376238" cy="1844675"/>
          </a:xfrm>
          <a:prstGeom prst="rect">
            <a:avLst/>
          </a:prstGeom>
          <a:noFill/>
          <a:ln w="9525">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67619" name="Line 35"/>
          <p:cNvSpPr>
            <a:spLocks noChangeShapeType="1"/>
          </p:cNvSpPr>
          <p:nvPr/>
        </p:nvSpPr>
        <p:spPr bwMode="auto">
          <a:xfrm>
            <a:off x="4373562" y="3351824"/>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20" name="Line 36"/>
          <p:cNvSpPr>
            <a:spLocks noChangeShapeType="1"/>
          </p:cNvSpPr>
          <p:nvPr/>
        </p:nvSpPr>
        <p:spPr bwMode="auto">
          <a:xfrm>
            <a:off x="4378325" y="3707424"/>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21" name="Text Box 37"/>
          <p:cNvSpPr txBox="1">
            <a:spLocks noChangeArrowheads="1"/>
          </p:cNvSpPr>
          <p:nvPr/>
        </p:nvSpPr>
        <p:spPr bwMode="auto">
          <a:xfrm>
            <a:off x="4449762" y="2986699"/>
            <a:ext cx="30956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2</a:t>
            </a:r>
          </a:p>
        </p:txBody>
      </p:sp>
      <p:sp>
        <p:nvSpPr>
          <p:cNvPr id="67622" name="Rectangle 38"/>
          <p:cNvSpPr>
            <a:spLocks noChangeArrowheads="1"/>
          </p:cNvSpPr>
          <p:nvPr/>
        </p:nvSpPr>
        <p:spPr bwMode="auto">
          <a:xfrm>
            <a:off x="4938712" y="2951774"/>
            <a:ext cx="376238" cy="1870075"/>
          </a:xfrm>
          <a:prstGeom prst="rect">
            <a:avLst/>
          </a:prstGeom>
          <a:noFill/>
          <a:ln w="9525">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67623" name="Rectangle 39"/>
          <p:cNvSpPr>
            <a:spLocks noChangeArrowheads="1"/>
          </p:cNvSpPr>
          <p:nvPr/>
        </p:nvSpPr>
        <p:spPr bwMode="auto">
          <a:xfrm>
            <a:off x="5510212" y="2953362"/>
            <a:ext cx="376238" cy="1870075"/>
          </a:xfrm>
          <a:prstGeom prst="rect">
            <a:avLst/>
          </a:prstGeom>
          <a:noFill/>
          <a:ln w="9525">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67624" name="Line 40"/>
          <p:cNvSpPr>
            <a:spLocks noChangeShapeType="1"/>
          </p:cNvSpPr>
          <p:nvPr/>
        </p:nvSpPr>
        <p:spPr bwMode="auto">
          <a:xfrm>
            <a:off x="4940300" y="3358174"/>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25" name="Line 41"/>
          <p:cNvSpPr>
            <a:spLocks noChangeShapeType="1"/>
          </p:cNvSpPr>
          <p:nvPr/>
        </p:nvSpPr>
        <p:spPr bwMode="auto">
          <a:xfrm>
            <a:off x="4945062" y="3713774"/>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26" name="Text Box 42"/>
          <p:cNvSpPr txBox="1">
            <a:spLocks noChangeArrowheads="1"/>
          </p:cNvSpPr>
          <p:nvPr/>
        </p:nvSpPr>
        <p:spPr bwMode="auto">
          <a:xfrm>
            <a:off x="4953000" y="2967649"/>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 5</a:t>
            </a:r>
          </a:p>
        </p:txBody>
      </p:sp>
      <p:sp>
        <p:nvSpPr>
          <p:cNvPr id="67627" name="Line 43"/>
          <p:cNvSpPr>
            <a:spLocks noChangeShapeType="1"/>
          </p:cNvSpPr>
          <p:nvPr/>
        </p:nvSpPr>
        <p:spPr bwMode="auto">
          <a:xfrm>
            <a:off x="5505450" y="3362937"/>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28" name="Line 44"/>
          <p:cNvSpPr>
            <a:spLocks noChangeShapeType="1"/>
          </p:cNvSpPr>
          <p:nvPr/>
        </p:nvSpPr>
        <p:spPr bwMode="auto">
          <a:xfrm>
            <a:off x="5510212" y="3718537"/>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29" name="Text Box 45"/>
          <p:cNvSpPr txBox="1">
            <a:spLocks noChangeArrowheads="1"/>
          </p:cNvSpPr>
          <p:nvPr/>
        </p:nvSpPr>
        <p:spPr bwMode="auto">
          <a:xfrm>
            <a:off x="5607050" y="3724887"/>
            <a:ext cx="228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2</a:t>
            </a:r>
          </a:p>
        </p:txBody>
      </p:sp>
      <p:sp>
        <p:nvSpPr>
          <p:cNvPr id="67630" name="Text Box 46"/>
          <p:cNvSpPr txBox="1">
            <a:spLocks noChangeArrowheads="1"/>
          </p:cNvSpPr>
          <p:nvPr/>
        </p:nvSpPr>
        <p:spPr bwMode="auto">
          <a:xfrm>
            <a:off x="5029200" y="3348649"/>
            <a:ext cx="2952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2</a:t>
            </a:r>
          </a:p>
        </p:txBody>
      </p:sp>
      <p:sp>
        <p:nvSpPr>
          <p:cNvPr id="67631" name="Text Box 47"/>
          <p:cNvSpPr txBox="1">
            <a:spLocks noChangeArrowheads="1"/>
          </p:cNvSpPr>
          <p:nvPr/>
        </p:nvSpPr>
        <p:spPr bwMode="auto">
          <a:xfrm>
            <a:off x="5607050" y="4113824"/>
            <a:ext cx="32226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4</a:t>
            </a:r>
          </a:p>
        </p:txBody>
      </p:sp>
      <p:sp>
        <p:nvSpPr>
          <p:cNvPr id="67632" name="Text Box 48"/>
          <p:cNvSpPr txBox="1">
            <a:spLocks noChangeArrowheads="1"/>
          </p:cNvSpPr>
          <p:nvPr/>
        </p:nvSpPr>
        <p:spPr bwMode="auto">
          <a:xfrm>
            <a:off x="6788150" y="3328012"/>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2</a:t>
            </a:r>
          </a:p>
        </p:txBody>
      </p:sp>
      <p:sp>
        <p:nvSpPr>
          <p:cNvPr id="67633" name="Rectangle 49"/>
          <p:cNvSpPr>
            <a:spLocks noChangeArrowheads="1"/>
          </p:cNvSpPr>
          <p:nvPr/>
        </p:nvSpPr>
        <p:spPr bwMode="auto">
          <a:xfrm>
            <a:off x="6656387" y="2935899"/>
            <a:ext cx="376238" cy="1893888"/>
          </a:xfrm>
          <a:prstGeom prst="rect">
            <a:avLst/>
          </a:prstGeom>
          <a:noFill/>
          <a:ln w="9525">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67634" name="Line 50"/>
          <p:cNvSpPr>
            <a:spLocks noChangeShapeType="1"/>
          </p:cNvSpPr>
          <p:nvPr/>
        </p:nvSpPr>
        <p:spPr bwMode="auto">
          <a:xfrm>
            <a:off x="6103937" y="3329599"/>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35" name="Line 51"/>
          <p:cNvSpPr>
            <a:spLocks noChangeShapeType="1"/>
          </p:cNvSpPr>
          <p:nvPr/>
        </p:nvSpPr>
        <p:spPr bwMode="auto">
          <a:xfrm>
            <a:off x="6096000" y="3685199"/>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36" name="Rectangle 52"/>
          <p:cNvSpPr>
            <a:spLocks noChangeArrowheads="1"/>
          </p:cNvSpPr>
          <p:nvPr/>
        </p:nvSpPr>
        <p:spPr bwMode="auto">
          <a:xfrm>
            <a:off x="6116637" y="2942249"/>
            <a:ext cx="376238" cy="1870075"/>
          </a:xfrm>
          <a:prstGeom prst="rect">
            <a:avLst/>
          </a:prstGeom>
          <a:noFill/>
          <a:ln w="9525">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67637" name="Rectangle 53"/>
          <p:cNvSpPr>
            <a:spLocks noChangeArrowheads="1"/>
          </p:cNvSpPr>
          <p:nvPr/>
        </p:nvSpPr>
        <p:spPr bwMode="auto">
          <a:xfrm>
            <a:off x="7240587" y="2931137"/>
            <a:ext cx="376238" cy="1870075"/>
          </a:xfrm>
          <a:prstGeom prst="rect">
            <a:avLst/>
          </a:prstGeom>
          <a:noFill/>
          <a:ln w="9525">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67638" name="Line 54"/>
          <p:cNvSpPr>
            <a:spLocks noChangeShapeType="1"/>
          </p:cNvSpPr>
          <p:nvPr/>
        </p:nvSpPr>
        <p:spPr bwMode="auto">
          <a:xfrm>
            <a:off x="6657975" y="3323249"/>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39" name="Line 55"/>
          <p:cNvSpPr>
            <a:spLocks noChangeShapeType="1"/>
          </p:cNvSpPr>
          <p:nvPr/>
        </p:nvSpPr>
        <p:spPr bwMode="auto">
          <a:xfrm>
            <a:off x="6662737" y="3678849"/>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40" name="Text Box 56"/>
          <p:cNvSpPr txBox="1">
            <a:spLocks noChangeArrowheads="1"/>
          </p:cNvSpPr>
          <p:nvPr/>
        </p:nvSpPr>
        <p:spPr bwMode="auto">
          <a:xfrm>
            <a:off x="6756400" y="2945424"/>
            <a:ext cx="3619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3</a:t>
            </a:r>
          </a:p>
        </p:txBody>
      </p:sp>
      <p:sp>
        <p:nvSpPr>
          <p:cNvPr id="67641" name="Line 57"/>
          <p:cNvSpPr>
            <a:spLocks noChangeShapeType="1"/>
          </p:cNvSpPr>
          <p:nvPr/>
        </p:nvSpPr>
        <p:spPr bwMode="auto">
          <a:xfrm>
            <a:off x="7235825" y="3340712"/>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42" name="Line 58"/>
          <p:cNvSpPr>
            <a:spLocks noChangeShapeType="1"/>
          </p:cNvSpPr>
          <p:nvPr/>
        </p:nvSpPr>
        <p:spPr bwMode="auto">
          <a:xfrm>
            <a:off x="7240587" y="3696312"/>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43" name="Text Box 59"/>
          <p:cNvSpPr txBox="1">
            <a:spLocks noChangeArrowheads="1"/>
          </p:cNvSpPr>
          <p:nvPr/>
        </p:nvSpPr>
        <p:spPr bwMode="auto">
          <a:xfrm>
            <a:off x="7312025" y="2950187"/>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4</a:t>
            </a:r>
          </a:p>
        </p:txBody>
      </p:sp>
      <p:sp>
        <p:nvSpPr>
          <p:cNvPr id="67644" name="Text Box 60"/>
          <p:cNvSpPr txBox="1">
            <a:spLocks noChangeArrowheads="1"/>
          </p:cNvSpPr>
          <p:nvPr/>
        </p:nvSpPr>
        <p:spPr bwMode="auto">
          <a:xfrm>
            <a:off x="6769100" y="3689962"/>
            <a:ext cx="2825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1</a:t>
            </a:r>
          </a:p>
        </p:txBody>
      </p:sp>
      <p:sp>
        <p:nvSpPr>
          <p:cNvPr id="67645" name="Text Box 61"/>
          <p:cNvSpPr txBox="1">
            <a:spLocks noChangeArrowheads="1"/>
          </p:cNvSpPr>
          <p:nvPr/>
        </p:nvSpPr>
        <p:spPr bwMode="auto">
          <a:xfrm>
            <a:off x="7324725" y="3339124"/>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3</a:t>
            </a:r>
          </a:p>
        </p:txBody>
      </p:sp>
      <p:sp>
        <p:nvSpPr>
          <p:cNvPr id="67646" name="Text Box 62"/>
          <p:cNvSpPr txBox="1">
            <a:spLocks noChangeArrowheads="1"/>
          </p:cNvSpPr>
          <p:nvPr/>
        </p:nvSpPr>
        <p:spPr bwMode="auto">
          <a:xfrm>
            <a:off x="7324725" y="3704249"/>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2</a:t>
            </a:r>
          </a:p>
        </p:txBody>
      </p:sp>
      <p:sp>
        <p:nvSpPr>
          <p:cNvPr id="67647" name="Text Box 63"/>
          <p:cNvSpPr txBox="1">
            <a:spLocks noChangeArrowheads="1"/>
          </p:cNvSpPr>
          <p:nvPr/>
        </p:nvSpPr>
        <p:spPr bwMode="auto">
          <a:xfrm>
            <a:off x="2792412" y="3362937"/>
            <a:ext cx="24288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2</a:t>
            </a:r>
          </a:p>
        </p:txBody>
      </p:sp>
      <p:sp>
        <p:nvSpPr>
          <p:cNvPr id="67648" name="Text Box 64"/>
          <p:cNvSpPr txBox="1">
            <a:spLocks noChangeArrowheads="1"/>
          </p:cNvSpPr>
          <p:nvPr/>
        </p:nvSpPr>
        <p:spPr bwMode="auto">
          <a:xfrm>
            <a:off x="3351212" y="3701074"/>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2</a:t>
            </a:r>
          </a:p>
        </p:txBody>
      </p:sp>
      <p:sp>
        <p:nvSpPr>
          <p:cNvPr id="67649" name="Text Box 65"/>
          <p:cNvSpPr txBox="1">
            <a:spLocks noChangeArrowheads="1"/>
          </p:cNvSpPr>
          <p:nvPr/>
        </p:nvSpPr>
        <p:spPr bwMode="auto">
          <a:xfrm>
            <a:off x="4462462" y="3367699"/>
            <a:ext cx="25876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1</a:t>
            </a:r>
          </a:p>
        </p:txBody>
      </p:sp>
      <p:sp>
        <p:nvSpPr>
          <p:cNvPr id="67650" name="Text Box 66"/>
          <p:cNvSpPr txBox="1">
            <a:spLocks noChangeArrowheads="1"/>
          </p:cNvSpPr>
          <p:nvPr/>
        </p:nvSpPr>
        <p:spPr bwMode="auto">
          <a:xfrm>
            <a:off x="4479925" y="3716949"/>
            <a:ext cx="2698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4</a:t>
            </a:r>
          </a:p>
        </p:txBody>
      </p:sp>
      <p:sp>
        <p:nvSpPr>
          <p:cNvPr id="67651" name="Text Box 67"/>
          <p:cNvSpPr txBox="1">
            <a:spLocks noChangeArrowheads="1"/>
          </p:cNvSpPr>
          <p:nvPr/>
        </p:nvSpPr>
        <p:spPr bwMode="auto">
          <a:xfrm>
            <a:off x="5035550" y="3724887"/>
            <a:ext cx="2698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1</a:t>
            </a:r>
          </a:p>
        </p:txBody>
      </p:sp>
      <p:sp>
        <p:nvSpPr>
          <p:cNvPr id="67652" name="Text Box 68"/>
          <p:cNvSpPr txBox="1">
            <a:spLocks noChangeArrowheads="1"/>
          </p:cNvSpPr>
          <p:nvPr/>
        </p:nvSpPr>
        <p:spPr bwMode="auto">
          <a:xfrm>
            <a:off x="5522912" y="3378812"/>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 5</a:t>
            </a:r>
          </a:p>
        </p:txBody>
      </p:sp>
      <p:sp>
        <p:nvSpPr>
          <p:cNvPr id="67653" name="Text Box 69"/>
          <p:cNvSpPr txBox="1">
            <a:spLocks noChangeArrowheads="1"/>
          </p:cNvSpPr>
          <p:nvPr/>
        </p:nvSpPr>
        <p:spPr bwMode="auto">
          <a:xfrm>
            <a:off x="6178550" y="3321662"/>
            <a:ext cx="268287"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1</a:t>
            </a:r>
          </a:p>
        </p:txBody>
      </p:sp>
      <p:sp>
        <p:nvSpPr>
          <p:cNvPr id="67654" name="Text Box 70"/>
          <p:cNvSpPr txBox="1">
            <a:spLocks noChangeArrowheads="1"/>
          </p:cNvSpPr>
          <p:nvPr/>
        </p:nvSpPr>
        <p:spPr bwMode="auto">
          <a:xfrm>
            <a:off x="6191250" y="3710599"/>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5</a:t>
            </a:r>
          </a:p>
        </p:txBody>
      </p:sp>
      <p:sp>
        <p:nvSpPr>
          <p:cNvPr id="67655" name="Text Box 71"/>
          <p:cNvSpPr txBox="1">
            <a:spLocks noChangeArrowheads="1"/>
          </p:cNvSpPr>
          <p:nvPr/>
        </p:nvSpPr>
        <p:spPr bwMode="auto">
          <a:xfrm>
            <a:off x="6119812" y="2953362"/>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 2</a:t>
            </a:r>
          </a:p>
        </p:txBody>
      </p:sp>
      <p:sp>
        <p:nvSpPr>
          <p:cNvPr id="67656" name="Text Box 72"/>
          <p:cNvSpPr txBox="1">
            <a:spLocks noChangeArrowheads="1"/>
          </p:cNvSpPr>
          <p:nvPr/>
        </p:nvSpPr>
        <p:spPr bwMode="auto">
          <a:xfrm>
            <a:off x="7927975" y="2947012"/>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5</a:t>
            </a:r>
          </a:p>
        </p:txBody>
      </p:sp>
      <p:sp>
        <p:nvSpPr>
          <p:cNvPr id="67657" name="Text Box 73"/>
          <p:cNvSpPr txBox="1">
            <a:spLocks noChangeArrowheads="1"/>
          </p:cNvSpPr>
          <p:nvPr/>
        </p:nvSpPr>
        <p:spPr bwMode="auto">
          <a:xfrm>
            <a:off x="7927975" y="3335949"/>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4</a:t>
            </a:r>
          </a:p>
        </p:txBody>
      </p:sp>
      <p:sp>
        <p:nvSpPr>
          <p:cNvPr id="67658" name="Text Box 74"/>
          <p:cNvSpPr txBox="1">
            <a:spLocks noChangeArrowheads="1"/>
          </p:cNvSpPr>
          <p:nvPr/>
        </p:nvSpPr>
        <p:spPr bwMode="auto">
          <a:xfrm>
            <a:off x="7940675" y="3701074"/>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3</a:t>
            </a:r>
          </a:p>
        </p:txBody>
      </p:sp>
      <p:sp>
        <p:nvSpPr>
          <p:cNvPr id="67659" name="Line 75"/>
          <p:cNvSpPr>
            <a:spLocks noChangeShapeType="1"/>
          </p:cNvSpPr>
          <p:nvPr/>
        </p:nvSpPr>
        <p:spPr bwMode="auto">
          <a:xfrm>
            <a:off x="1508125" y="4066199"/>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60" name="Line 76"/>
          <p:cNvSpPr>
            <a:spLocks noChangeShapeType="1"/>
          </p:cNvSpPr>
          <p:nvPr/>
        </p:nvSpPr>
        <p:spPr bwMode="auto">
          <a:xfrm>
            <a:off x="2117725" y="4053499"/>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61" name="Line 77"/>
          <p:cNvSpPr>
            <a:spLocks noChangeShapeType="1"/>
          </p:cNvSpPr>
          <p:nvPr/>
        </p:nvSpPr>
        <p:spPr bwMode="auto">
          <a:xfrm>
            <a:off x="2701925" y="4040799"/>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62" name="Line 78"/>
          <p:cNvSpPr>
            <a:spLocks noChangeShapeType="1"/>
          </p:cNvSpPr>
          <p:nvPr/>
        </p:nvSpPr>
        <p:spPr bwMode="auto">
          <a:xfrm>
            <a:off x="3273425" y="4047149"/>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63" name="Line 79"/>
          <p:cNvSpPr>
            <a:spLocks noChangeShapeType="1"/>
          </p:cNvSpPr>
          <p:nvPr/>
        </p:nvSpPr>
        <p:spPr bwMode="auto">
          <a:xfrm>
            <a:off x="4379912" y="4085249"/>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64" name="Line 80"/>
          <p:cNvSpPr>
            <a:spLocks noChangeShapeType="1"/>
          </p:cNvSpPr>
          <p:nvPr/>
        </p:nvSpPr>
        <p:spPr bwMode="auto">
          <a:xfrm>
            <a:off x="6115050" y="4093187"/>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65" name="Line 81"/>
          <p:cNvSpPr>
            <a:spLocks noChangeShapeType="1"/>
          </p:cNvSpPr>
          <p:nvPr/>
        </p:nvSpPr>
        <p:spPr bwMode="auto">
          <a:xfrm>
            <a:off x="6662737" y="4083662"/>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66" name="Line 82"/>
          <p:cNvSpPr>
            <a:spLocks noChangeShapeType="1"/>
          </p:cNvSpPr>
          <p:nvPr/>
        </p:nvSpPr>
        <p:spPr bwMode="auto">
          <a:xfrm>
            <a:off x="7245350" y="4063024"/>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67" name="Line 83"/>
          <p:cNvSpPr>
            <a:spLocks noChangeShapeType="1"/>
          </p:cNvSpPr>
          <p:nvPr/>
        </p:nvSpPr>
        <p:spPr bwMode="auto">
          <a:xfrm>
            <a:off x="7829550" y="4075724"/>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68" name="Line 84"/>
          <p:cNvSpPr>
            <a:spLocks noChangeShapeType="1"/>
          </p:cNvSpPr>
          <p:nvPr/>
        </p:nvSpPr>
        <p:spPr bwMode="auto">
          <a:xfrm>
            <a:off x="5502275" y="4110649"/>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69" name="Line 85"/>
          <p:cNvSpPr>
            <a:spLocks noChangeShapeType="1"/>
          </p:cNvSpPr>
          <p:nvPr/>
        </p:nvSpPr>
        <p:spPr bwMode="auto">
          <a:xfrm>
            <a:off x="4940300" y="4104299"/>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70" name="Line 86"/>
          <p:cNvSpPr>
            <a:spLocks noChangeShapeType="1"/>
          </p:cNvSpPr>
          <p:nvPr/>
        </p:nvSpPr>
        <p:spPr bwMode="auto">
          <a:xfrm>
            <a:off x="3821112" y="4064612"/>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71" name="Text Box 87"/>
          <p:cNvSpPr txBox="1">
            <a:spLocks noChangeArrowheads="1"/>
          </p:cNvSpPr>
          <p:nvPr/>
        </p:nvSpPr>
        <p:spPr bwMode="auto">
          <a:xfrm>
            <a:off x="1436687" y="4894874"/>
            <a:ext cx="6911975" cy="1181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10000"/>
              </a:spcBef>
            </a:pPr>
            <a:r>
              <a:rPr kumimoji="1" lang="zh-CN" altLang="en-US" sz="2400" dirty="0">
                <a:ea typeface="宋体" panose="02010600030101010101" pitchFamily="2" charset="-122"/>
              </a:rPr>
              <a:t>                                                </a:t>
            </a:r>
            <a:r>
              <a:rPr kumimoji="1" lang="zh-CN" altLang="en-US" sz="2400" b="1" dirty="0">
                <a:solidFill>
                  <a:srgbClr val="006600"/>
                </a:solidFill>
                <a:ea typeface="宋体" panose="02010600030101010101" pitchFamily="2" charset="-122"/>
              </a:rPr>
              <a:t>√      √ </a:t>
            </a:r>
            <a:r>
              <a:rPr kumimoji="1" lang="zh-CN" altLang="en-US" sz="2400" b="1" dirty="0">
                <a:ea typeface="宋体" panose="02010600030101010101" pitchFamily="2" charset="-122"/>
              </a:rPr>
              <a:t>      </a:t>
            </a:r>
          </a:p>
          <a:p>
            <a:pPr eaLnBrk="1" hangingPunct="1">
              <a:spcBef>
                <a:spcPct val="10000"/>
              </a:spcBef>
            </a:pPr>
            <a:r>
              <a:rPr kumimoji="1" lang="zh-CN" altLang="en-US" sz="2400" b="1" dirty="0">
                <a:ea typeface="宋体" panose="02010600030101010101" pitchFamily="2" charset="-122"/>
              </a:rPr>
              <a:t>                             </a:t>
            </a:r>
            <a:r>
              <a:rPr kumimoji="1" lang="zh-CN" altLang="en-US" sz="2400" b="1" dirty="0">
                <a:solidFill>
                  <a:srgbClr val="006600"/>
                </a:solidFill>
                <a:ea typeface="宋体" panose="02010600030101010101" pitchFamily="2" charset="-122"/>
              </a:rPr>
              <a:t>√     √           √      √</a:t>
            </a:r>
          </a:p>
          <a:p>
            <a:pPr eaLnBrk="1" hangingPunct="1">
              <a:spcBef>
                <a:spcPct val="10000"/>
              </a:spcBef>
            </a:pPr>
            <a:r>
              <a:rPr kumimoji="1" lang="zh-CN" altLang="en-US" sz="2400" b="1" dirty="0">
                <a:solidFill>
                  <a:srgbClr val="006600"/>
                </a:solidFill>
                <a:ea typeface="宋体" panose="02010600030101010101" pitchFamily="2" charset="-122"/>
              </a:rPr>
              <a:t>                             √     √           √      √     √     √     √</a:t>
            </a:r>
          </a:p>
        </p:txBody>
      </p:sp>
      <p:sp>
        <p:nvSpPr>
          <p:cNvPr id="67672" name="Text Box 88"/>
          <p:cNvSpPr txBox="1">
            <a:spLocks noChangeArrowheads="1"/>
          </p:cNvSpPr>
          <p:nvPr/>
        </p:nvSpPr>
        <p:spPr bwMode="auto">
          <a:xfrm>
            <a:off x="3276600" y="2985112"/>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 4</a:t>
            </a:r>
          </a:p>
        </p:txBody>
      </p:sp>
      <p:sp>
        <p:nvSpPr>
          <p:cNvPr id="67673" name="Text Box 89"/>
          <p:cNvSpPr txBox="1">
            <a:spLocks noChangeArrowheads="1"/>
          </p:cNvSpPr>
          <p:nvPr/>
        </p:nvSpPr>
        <p:spPr bwMode="auto">
          <a:xfrm>
            <a:off x="3905250" y="3377224"/>
            <a:ext cx="32226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4</a:t>
            </a:r>
          </a:p>
        </p:txBody>
      </p:sp>
      <p:sp>
        <p:nvSpPr>
          <p:cNvPr id="67674" name="Text Box 90"/>
          <p:cNvSpPr txBox="1">
            <a:spLocks noChangeArrowheads="1"/>
          </p:cNvSpPr>
          <p:nvPr/>
        </p:nvSpPr>
        <p:spPr bwMode="auto">
          <a:xfrm>
            <a:off x="3873500" y="2997812"/>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1</a:t>
            </a:r>
          </a:p>
        </p:txBody>
      </p:sp>
      <p:sp>
        <p:nvSpPr>
          <p:cNvPr id="67675" name="Text Box 91"/>
          <p:cNvSpPr txBox="1">
            <a:spLocks noChangeArrowheads="1"/>
          </p:cNvSpPr>
          <p:nvPr/>
        </p:nvSpPr>
        <p:spPr bwMode="auto">
          <a:xfrm>
            <a:off x="6188075" y="4075724"/>
            <a:ext cx="3079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4</a:t>
            </a:r>
          </a:p>
        </p:txBody>
      </p:sp>
      <p:sp>
        <p:nvSpPr>
          <p:cNvPr id="67676" name="Text Box 92"/>
          <p:cNvSpPr txBox="1">
            <a:spLocks noChangeArrowheads="1"/>
          </p:cNvSpPr>
          <p:nvPr/>
        </p:nvSpPr>
        <p:spPr bwMode="auto">
          <a:xfrm>
            <a:off x="6783387" y="4067787"/>
            <a:ext cx="3079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5</a:t>
            </a:r>
          </a:p>
        </p:txBody>
      </p:sp>
      <p:sp>
        <p:nvSpPr>
          <p:cNvPr id="67677" name="Text Box 93"/>
          <p:cNvSpPr txBox="1">
            <a:spLocks noChangeArrowheads="1"/>
          </p:cNvSpPr>
          <p:nvPr/>
        </p:nvSpPr>
        <p:spPr bwMode="auto">
          <a:xfrm>
            <a:off x="7342187" y="4055087"/>
            <a:ext cx="3079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1</a:t>
            </a:r>
          </a:p>
        </p:txBody>
      </p:sp>
      <p:sp>
        <p:nvSpPr>
          <p:cNvPr id="67678" name="Text Box 94"/>
          <p:cNvSpPr txBox="1">
            <a:spLocks noChangeArrowheads="1"/>
          </p:cNvSpPr>
          <p:nvPr/>
        </p:nvSpPr>
        <p:spPr bwMode="auto">
          <a:xfrm>
            <a:off x="7926387" y="4055087"/>
            <a:ext cx="3079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2</a:t>
            </a:r>
          </a:p>
        </p:txBody>
      </p:sp>
      <p:sp>
        <p:nvSpPr>
          <p:cNvPr id="67679" name="Text Box 95"/>
          <p:cNvSpPr txBox="1">
            <a:spLocks noChangeArrowheads="1"/>
          </p:cNvSpPr>
          <p:nvPr/>
        </p:nvSpPr>
        <p:spPr bwMode="auto">
          <a:xfrm>
            <a:off x="1436686" y="2447661"/>
            <a:ext cx="69119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dirty="0">
                <a:ea typeface="宋体" panose="02010600030101010101" pitchFamily="2" charset="-122"/>
              </a:rPr>
              <a:t> 1      2     3     4    1    2     5    1     2     3     4     5   </a:t>
            </a:r>
          </a:p>
        </p:txBody>
      </p:sp>
      <p:sp>
        <p:nvSpPr>
          <p:cNvPr id="67680" name="Line 96"/>
          <p:cNvSpPr>
            <a:spLocks noChangeShapeType="1"/>
          </p:cNvSpPr>
          <p:nvPr/>
        </p:nvSpPr>
        <p:spPr bwMode="auto">
          <a:xfrm>
            <a:off x="1508125" y="4434499"/>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81" name="Line 97"/>
          <p:cNvSpPr>
            <a:spLocks noChangeShapeType="1"/>
          </p:cNvSpPr>
          <p:nvPr/>
        </p:nvSpPr>
        <p:spPr bwMode="auto">
          <a:xfrm>
            <a:off x="2117725" y="4428149"/>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82" name="Line 98"/>
          <p:cNvSpPr>
            <a:spLocks noChangeShapeType="1"/>
          </p:cNvSpPr>
          <p:nvPr/>
        </p:nvSpPr>
        <p:spPr bwMode="auto">
          <a:xfrm>
            <a:off x="4945062" y="4475774"/>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83" name="Line 99"/>
          <p:cNvSpPr>
            <a:spLocks noChangeShapeType="1"/>
          </p:cNvSpPr>
          <p:nvPr/>
        </p:nvSpPr>
        <p:spPr bwMode="auto">
          <a:xfrm>
            <a:off x="5500687" y="4478949"/>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84" name="Line 100"/>
          <p:cNvSpPr>
            <a:spLocks noChangeShapeType="1"/>
          </p:cNvSpPr>
          <p:nvPr/>
        </p:nvSpPr>
        <p:spPr bwMode="auto">
          <a:xfrm>
            <a:off x="6113462" y="4482124"/>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85" name="Line 101"/>
          <p:cNvSpPr>
            <a:spLocks noChangeShapeType="1"/>
          </p:cNvSpPr>
          <p:nvPr/>
        </p:nvSpPr>
        <p:spPr bwMode="auto">
          <a:xfrm>
            <a:off x="6662737" y="4463074"/>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86" name="Line 102"/>
          <p:cNvSpPr>
            <a:spLocks noChangeShapeType="1"/>
          </p:cNvSpPr>
          <p:nvPr/>
        </p:nvSpPr>
        <p:spPr bwMode="auto">
          <a:xfrm>
            <a:off x="7240587" y="4442437"/>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87" name="Line 103"/>
          <p:cNvSpPr>
            <a:spLocks noChangeShapeType="1"/>
          </p:cNvSpPr>
          <p:nvPr/>
        </p:nvSpPr>
        <p:spPr bwMode="auto">
          <a:xfrm>
            <a:off x="7831137" y="4474187"/>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88" name="Line 104"/>
          <p:cNvSpPr>
            <a:spLocks noChangeShapeType="1"/>
          </p:cNvSpPr>
          <p:nvPr/>
        </p:nvSpPr>
        <p:spPr bwMode="auto">
          <a:xfrm>
            <a:off x="2701925" y="4440849"/>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89" name="Line 105"/>
          <p:cNvSpPr>
            <a:spLocks noChangeShapeType="1"/>
          </p:cNvSpPr>
          <p:nvPr/>
        </p:nvSpPr>
        <p:spPr bwMode="auto">
          <a:xfrm>
            <a:off x="3273425" y="4453549"/>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90" name="Line 106"/>
          <p:cNvSpPr>
            <a:spLocks noChangeShapeType="1"/>
          </p:cNvSpPr>
          <p:nvPr/>
        </p:nvSpPr>
        <p:spPr bwMode="auto">
          <a:xfrm>
            <a:off x="3819525" y="4466249"/>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91" name="Line 107"/>
          <p:cNvSpPr>
            <a:spLocks noChangeShapeType="1"/>
          </p:cNvSpPr>
          <p:nvPr/>
        </p:nvSpPr>
        <p:spPr bwMode="auto">
          <a:xfrm>
            <a:off x="4378325" y="4478949"/>
            <a:ext cx="390525"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92" name="Text Box 108"/>
          <p:cNvSpPr txBox="1">
            <a:spLocks noChangeArrowheads="1"/>
          </p:cNvSpPr>
          <p:nvPr/>
        </p:nvSpPr>
        <p:spPr bwMode="auto">
          <a:xfrm>
            <a:off x="5038725" y="4475774"/>
            <a:ext cx="3079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3</a:t>
            </a:r>
          </a:p>
        </p:txBody>
      </p:sp>
      <p:sp>
        <p:nvSpPr>
          <p:cNvPr id="67693" name="Text Box 109"/>
          <p:cNvSpPr txBox="1">
            <a:spLocks noChangeArrowheads="1"/>
          </p:cNvSpPr>
          <p:nvPr/>
        </p:nvSpPr>
        <p:spPr bwMode="auto">
          <a:xfrm>
            <a:off x="5573712" y="2970824"/>
            <a:ext cx="228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1</a:t>
            </a:r>
          </a:p>
        </p:txBody>
      </p:sp>
      <p:sp>
        <p:nvSpPr>
          <p:cNvPr id="67694" name="Text Box 110"/>
          <p:cNvSpPr txBox="1">
            <a:spLocks noChangeArrowheads="1"/>
          </p:cNvSpPr>
          <p:nvPr/>
        </p:nvSpPr>
        <p:spPr bwMode="auto">
          <a:xfrm>
            <a:off x="6178550" y="4477362"/>
            <a:ext cx="2143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3</a:t>
            </a:r>
          </a:p>
        </p:txBody>
      </p:sp>
      <p:sp>
        <p:nvSpPr>
          <p:cNvPr id="67695" name="Text Box 111"/>
          <p:cNvSpPr txBox="1">
            <a:spLocks noChangeArrowheads="1"/>
          </p:cNvSpPr>
          <p:nvPr/>
        </p:nvSpPr>
        <p:spPr bwMode="auto">
          <a:xfrm>
            <a:off x="6759575" y="4469424"/>
            <a:ext cx="3079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4</a:t>
            </a:r>
          </a:p>
        </p:txBody>
      </p:sp>
      <p:sp>
        <p:nvSpPr>
          <p:cNvPr id="67696" name="Text Box 112"/>
          <p:cNvSpPr txBox="1">
            <a:spLocks noChangeArrowheads="1"/>
          </p:cNvSpPr>
          <p:nvPr/>
        </p:nvSpPr>
        <p:spPr bwMode="auto">
          <a:xfrm>
            <a:off x="7342187" y="4448787"/>
            <a:ext cx="3079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5</a:t>
            </a:r>
          </a:p>
        </p:txBody>
      </p:sp>
      <p:sp>
        <p:nvSpPr>
          <p:cNvPr id="67697" name="Text Box 113"/>
          <p:cNvSpPr txBox="1">
            <a:spLocks noChangeArrowheads="1"/>
          </p:cNvSpPr>
          <p:nvPr/>
        </p:nvSpPr>
        <p:spPr bwMode="auto">
          <a:xfrm>
            <a:off x="7926387" y="4461487"/>
            <a:ext cx="3079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1</a:t>
            </a:r>
          </a:p>
        </p:txBody>
      </p:sp>
      <p:sp>
        <p:nvSpPr>
          <p:cNvPr id="67698" name="Text Box 114"/>
          <p:cNvSpPr txBox="1">
            <a:spLocks noChangeArrowheads="1"/>
          </p:cNvSpPr>
          <p:nvPr/>
        </p:nvSpPr>
        <p:spPr bwMode="auto">
          <a:xfrm>
            <a:off x="610793" y="4963137"/>
            <a:ext cx="1143000" cy="126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10000"/>
              </a:spcBef>
            </a:pPr>
            <a:r>
              <a:rPr kumimoji="1" lang="zh-CN" altLang="en-US" sz="2400" dirty="0">
                <a:ea typeface="黑体" panose="02010609060101010101" pitchFamily="49" charset="-122"/>
              </a:rPr>
              <a:t>3行/组</a:t>
            </a:r>
          </a:p>
          <a:p>
            <a:pPr eaLnBrk="1" hangingPunct="1">
              <a:spcBef>
                <a:spcPct val="10000"/>
              </a:spcBef>
            </a:pPr>
            <a:r>
              <a:rPr kumimoji="1" lang="en-US" altLang="zh-CN" sz="2400" dirty="0">
                <a:ea typeface="黑体" panose="02010609060101010101" pitchFamily="49" charset="-122"/>
              </a:rPr>
              <a:t>4</a:t>
            </a:r>
            <a:r>
              <a:rPr kumimoji="1" lang="zh-CN" altLang="en-US" sz="2400" dirty="0">
                <a:ea typeface="黑体" panose="02010609060101010101" pitchFamily="49" charset="-122"/>
              </a:rPr>
              <a:t>行/组</a:t>
            </a:r>
          </a:p>
          <a:p>
            <a:pPr eaLnBrk="1" hangingPunct="1">
              <a:spcBef>
                <a:spcPct val="10000"/>
              </a:spcBef>
            </a:pPr>
            <a:r>
              <a:rPr kumimoji="1" lang="zh-CN" altLang="en-US" sz="2400" dirty="0">
                <a:ea typeface="黑体" panose="02010609060101010101" pitchFamily="49" charset="-122"/>
              </a:rPr>
              <a:t>5行/组</a:t>
            </a:r>
          </a:p>
        </p:txBody>
      </p:sp>
      <p:sp>
        <p:nvSpPr>
          <p:cNvPr id="616563" name="Text Box 115"/>
          <p:cNvSpPr txBox="1">
            <a:spLocks noChangeArrowheads="1"/>
          </p:cNvSpPr>
          <p:nvPr/>
        </p:nvSpPr>
        <p:spPr bwMode="auto">
          <a:xfrm>
            <a:off x="5222875" y="730679"/>
            <a:ext cx="3440113" cy="292388"/>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1900" b="1" dirty="0">
                <a:solidFill>
                  <a:srgbClr val="FF0000"/>
                </a:solidFill>
                <a:latin typeface="微软雅黑" panose="020B0503020204020204" pitchFamily="34" charset="-122"/>
                <a:ea typeface="微软雅黑" panose="020B0503020204020204" pitchFamily="34" charset="-122"/>
              </a:rPr>
              <a:t>总是把最长时间不看的书还回去</a:t>
            </a:r>
          </a:p>
        </p:txBody>
      </p:sp>
      <p:sp>
        <p:nvSpPr>
          <p:cNvPr id="67700" name="灯片编号占位符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A84AEBC8-419B-4F12-999E-0A686DCF9DAE}" type="slidenum">
              <a:rPr lang="zh-CN" altLang="en-US" sz="1200" smtClean="0">
                <a:solidFill>
                  <a:srgbClr val="898989"/>
                </a:solidFill>
              </a:rPr>
              <a:pPr/>
              <a:t>56</a:t>
            </a:fld>
            <a:endParaRPr lang="zh-CN" altLang="en-US" sz="1200">
              <a:solidFill>
                <a:srgbClr val="898989"/>
              </a:solidFill>
            </a:endParaRPr>
          </a:p>
        </p:txBody>
      </p:sp>
      <p:sp>
        <p:nvSpPr>
          <p:cNvPr id="2" name="文本框 1"/>
          <p:cNvSpPr txBox="1"/>
          <p:nvPr/>
        </p:nvSpPr>
        <p:spPr>
          <a:xfrm>
            <a:off x="293687" y="2086940"/>
            <a:ext cx="8054974" cy="400110"/>
          </a:xfrm>
          <a:prstGeom prst="rect">
            <a:avLst/>
          </a:prstGeom>
          <a:noFill/>
        </p:spPr>
        <p:txBody>
          <a:bodyPr wrap="square" rtlCol="0">
            <a:spAutoFit/>
          </a:bodyPr>
          <a:lstStyle/>
          <a:p>
            <a:r>
              <a:rPr lang="zh-CN" altLang="en-US" sz="2000" dirty="0">
                <a:latin typeface="+mj-ea"/>
                <a:ea typeface="+mj-ea"/>
              </a:rPr>
              <a:t>以压栈方式来说明访问过程：</a:t>
            </a:r>
            <a:r>
              <a:rPr lang="zh-CN" altLang="en-US" sz="2000" dirty="0">
                <a:solidFill>
                  <a:srgbClr val="FF0000"/>
                </a:solidFill>
                <a:latin typeface="+mj-ea"/>
                <a:ea typeface="+mj-ea"/>
              </a:rPr>
              <a:t>最近用到的块在栈顶，栈底块被淘汰。</a:t>
            </a:r>
            <a:endParaRPr lang="zh-CN" altLang="en-US" sz="2000" dirty="0">
              <a:latin typeface="+mj-ea"/>
              <a:ea typeface="+mj-ea"/>
            </a:endParaRPr>
          </a:p>
        </p:txBody>
      </p:sp>
      <p:sp>
        <p:nvSpPr>
          <p:cNvPr id="3" name="文本框 2"/>
          <p:cNvSpPr txBox="1"/>
          <p:nvPr/>
        </p:nvSpPr>
        <p:spPr>
          <a:xfrm>
            <a:off x="9791" y="4894874"/>
            <a:ext cx="369095" cy="1323439"/>
          </a:xfrm>
          <a:prstGeom prst="rect">
            <a:avLst/>
          </a:prstGeom>
          <a:noFill/>
        </p:spPr>
        <p:txBody>
          <a:bodyPr wrap="square" rtlCol="0">
            <a:spAutoFit/>
          </a:bodyPr>
          <a:lstStyle/>
          <a:p>
            <a:r>
              <a:rPr lang="zh-CN" altLang="en-US" sz="2000" dirty="0">
                <a:solidFill>
                  <a:schemeClr val="accent2"/>
                </a:solidFill>
                <a:latin typeface="+mj-ea"/>
                <a:ea typeface="+mj-ea"/>
              </a:rPr>
              <a:t>命中情况</a:t>
            </a:r>
          </a:p>
        </p:txBody>
      </p:sp>
      <p:sp>
        <p:nvSpPr>
          <p:cNvPr id="119" name="文本框 118"/>
          <p:cNvSpPr txBox="1"/>
          <p:nvPr/>
        </p:nvSpPr>
        <p:spPr>
          <a:xfrm>
            <a:off x="0" y="2445775"/>
            <a:ext cx="1528762" cy="400110"/>
          </a:xfrm>
          <a:prstGeom prst="rect">
            <a:avLst/>
          </a:prstGeom>
          <a:noFill/>
        </p:spPr>
        <p:txBody>
          <a:bodyPr wrap="square" rtlCol="0">
            <a:spAutoFit/>
          </a:bodyPr>
          <a:lstStyle/>
          <a:p>
            <a:r>
              <a:rPr lang="zh-CN" altLang="en-US" sz="2000" dirty="0">
                <a:latin typeface="+mj-ea"/>
                <a:ea typeface="+mj-ea"/>
              </a:rPr>
              <a:t>访问地址流</a:t>
            </a:r>
          </a:p>
        </p:txBody>
      </p:sp>
      <p:sp>
        <p:nvSpPr>
          <p:cNvPr id="4" name="矩形 3"/>
          <p:cNvSpPr/>
          <p:nvPr/>
        </p:nvSpPr>
        <p:spPr>
          <a:xfrm>
            <a:off x="815180" y="6315740"/>
            <a:ext cx="6526213" cy="446276"/>
          </a:xfrm>
          <a:prstGeom prst="rect">
            <a:avLst/>
          </a:prstGeom>
        </p:spPr>
        <p:txBody>
          <a:bodyPr wrap="square">
            <a:spAutoFit/>
          </a:bodyPr>
          <a:lstStyle/>
          <a:p>
            <a:pPr eaLnBrk="1" hangingPunct="1">
              <a:lnSpc>
                <a:spcPct val="115000"/>
              </a:lnSpc>
              <a:spcBef>
                <a:spcPct val="50000"/>
              </a:spcBef>
            </a:pPr>
            <a:r>
              <a:rPr lang="en-US" altLang="zh-CN" sz="2000" b="1" dirty="0">
                <a:solidFill>
                  <a:schemeClr val="accent2"/>
                </a:solidFill>
                <a:latin typeface="微软雅黑" panose="020B0503020204020204" pitchFamily="34" charset="-122"/>
                <a:ea typeface="微软雅黑" panose="020B0503020204020204" pitchFamily="34" charset="-122"/>
              </a:rPr>
              <a:t>LRU</a:t>
            </a:r>
            <a:r>
              <a:rPr lang="zh-CN" altLang="en-US" sz="2000" b="1" dirty="0">
                <a:solidFill>
                  <a:schemeClr val="accent2"/>
                </a:solidFill>
                <a:latin typeface="微软雅黑" panose="020B0503020204020204" pitchFamily="34" charset="-122"/>
                <a:ea typeface="微软雅黑" panose="020B0503020204020204" pitchFamily="34" charset="-122"/>
              </a:rPr>
              <a:t>是一种</a:t>
            </a:r>
            <a:r>
              <a:rPr lang="zh-CN" altLang="en-US" sz="2000" b="1" dirty="0">
                <a:solidFill>
                  <a:srgbClr val="FF0000"/>
                </a:solidFill>
                <a:latin typeface="微软雅黑" panose="020B0503020204020204" pitchFamily="34" charset="-122"/>
                <a:ea typeface="微软雅黑" panose="020B0503020204020204" pitchFamily="34" charset="-122"/>
              </a:rPr>
              <a:t>栈算法</a:t>
            </a:r>
            <a:r>
              <a:rPr lang="zh-CN" altLang="en-US" sz="2000" b="1" dirty="0">
                <a:solidFill>
                  <a:schemeClr val="accent2"/>
                </a:solidFill>
                <a:latin typeface="微软雅黑" panose="020B0503020204020204" pitchFamily="34" charset="-122"/>
                <a:ea typeface="微软雅黑" panose="020B0503020204020204" pitchFamily="34" charset="-122"/>
              </a:rPr>
              <a:t>，它的命中率随组的增大而提高。</a:t>
            </a:r>
          </a:p>
        </p:txBody>
      </p:sp>
      <p:sp>
        <p:nvSpPr>
          <p:cNvPr id="5" name="左大括号 4">
            <a:extLst>
              <a:ext uri="{FF2B5EF4-FFF2-40B4-BE49-F238E27FC236}">
                <a16:creationId xmlns:a16="http://schemas.microsoft.com/office/drawing/2014/main" id="{2B4D5AFE-781F-42B8-B673-62FFFD6E8D43}"/>
              </a:ext>
            </a:extLst>
          </p:cNvPr>
          <p:cNvSpPr/>
          <p:nvPr/>
        </p:nvSpPr>
        <p:spPr bwMode="auto">
          <a:xfrm>
            <a:off x="461639" y="5184559"/>
            <a:ext cx="149154" cy="892177"/>
          </a:xfrm>
          <a:prstGeom prst="leftBrace">
            <a:avLst/>
          </a:prstGeom>
          <a:solidFill>
            <a:schemeClr val="bg1"/>
          </a:solidFill>
          <a:ln w="19050"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6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16563"/>
                                        </p:tgtEl>
                                        <p:attrNameLst>
                                          <p:attrName>style.visibility</p:attrName>
                                        </p:attrNameLst>
                                      </p:cBhvr>
                                      <p:to>
                                        <p:strVal val="visible"/>
                                      </p:to>
                                    </p:set>
                                    <p:animEffect transition="in" filter="blinds(horizontal)">
                                      <p:cBhvr>
                                        <p:cTn id="7" dur="500"/>
                                        <p:tgtEl>
                                          <p:spTgt spid="61656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7587">
                                            <p:txEl>
                                              <p:pRg st="1" end="1"/>
                                            </p:txEl>
                                          </p:spTgt>
                                        </p:tgtEl>
                                        <p:attrNameLst>
                                          <p:attrName>style.visibility</p:attrName>
                                        </p:attrNameLst>
                                      </p:cBhvr>
                                      <p:to>
                                        <p:strVal val="visible"/>
                                      </p:to>
                                    </p:set>
                                    <p:animEffect transition="in" filter="wipe(down)">
                                      <p:cBhvr>
                                        <p:cTn id="12" dur="500"/>
                                        <p:tgtEl>
                                          <p:spTgt spid="6758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down)">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19"/>
                                        </p:tgtEl>
                                        <p:attrNameLst>
                                          <p:attrName>style.visibility</p:attrName>
                                        </p:attrNameLst>
                                      </p:cBhvr>
                                      <p:to>
                                        <p:strVal val="visible"/>
                                      </p:to>
                                    </p:set>
                                    <p:animEffect transition="in" filter="wipe(down)">
                                      <p:cBhvr>
                                        <p:cTn id="22" dur="500"/>
                                        <p:tgtEl>
                                          <p:spTgt spid="119"/>
                                        </p:tgtEl>
                                      </p:cBhvr>
                                    </p:animEffect>
                                  </p:childTnLst>
                                </p:cTn>
                              </p:par>
                            </p:childTnLst>
                          </p:cTn>
                        </p:par>
                        <p:par>
                          <p:cTn id="23" fill="hold">
                            <p:stCondLst>
                              <p:cond delay="500"/>
                            </p:stCondLst>
                            <p:childTnLst>
                              <p:par>
                                <p:cTn id="24" presetID="22" presetClass="entr" presetSubtype="4" fill="hold" grpId="0" nodeType="afterEffect">
                                  <p:stCondLst>
                                    <p:cond delay="0"/>
                                  </p:stCondLst>
                                  <p:childTnLst>
                                    <p:set>
                                      <p:cBhvr>
                                        <p:cTn id="25" dur="1" fill="hold">
                                          <p:stCondLst>
                                            <p:cond delay="0"/>
                                          </p:stCondLst>
                                        </p:cTn>
                                        <p:tgtEl>
                                          <p:spTgt spid="67679"/>
                                        </p:tgtEl>
                                        <p:attrNameLst>
                                          <p:attrName>style.visibility</p:attrName>
                                        </p:attrNameLst>
                                      </p:cBhvr>
                                      <p:to>
                                        <p:strVal val="visible"/>
                                      </p:to>
                                    </p:set>
                                    <p:animEffect transition="in" filter="wipe(down)">
                                      <p:cBhvr>
                                        <p:cTn id="26" dur="500"/>
                                        <p:tgtEl>
                                          <p:spTgt spid="67679"/>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67592"/>
                                        </p:tgtEl>
                                        <p:attrNameLst>
                                          <p:attrName>style.visibility</p:attrName>
                                        </p:attrNameLst>
                                      </p:cBhvr>
                                      <p:to>
                                        <p:strVal val="visible"/>
                                      </p:to>
                                    </p:set>
                                    <p:animEffect transition="in" filter="wipe(down)">
                                      <p:cBhvr>
                                        <p:cTn id="31" dur="500"/>
                                        <p:tgtEl>
                                          <p:spTgt spid="67592"/>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67594"/>
                                        </p:tgtEl>
                                        <p:attrNameLst>
                                          <p:attrName>style.visibility</p:attrName>
                                        </p:attrNameLst>
                                      </p:cBhvr>
                                      <p:to>
                                        <p:strVal val="visible"/>
                                      </p:to>
                                    </p:set>
                                    <p:animEffect transition="in" filter="wipe(down)">
                                      <p:cBhvr>
                                        <p:cTn id="34" dur="500"/>
                                        <p:tgtEl>
                                          <p:spTgt spid="67594"/>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67595"/>
                                        </p:tgtEl>
                                        <p:attrNameLst>
                                          <p:attrName>style.visibility</p:attrName>
                                        </p:attrNameLst>
                                      </p:cBhvr>
                                      <p:to>
                                        <p:strVal val="visible"/>
                                      </p:to>
                                    </p:set>
                                    <p:animEffect transition="in" filter="wipe(down)">
                                      <p:cBhvr>
                                        <p:cTn id="37" dur="500"/>
                                        <p:tgtEl>
                                          <p:spTgt spid="67595"/>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67596"/>
                                        </p:tgtEl>
                                        <p:attrNameLst>
                                          <p:attrName>style.visibility</p:attrName>
                                        </p:attrNameLst>
                                      </p:cBhvr>
                                      <p:to>
                                        <p:strVal val="visible"/>
                                      </p:to>
                                    </p:set>
                                    <p:animEffect transition="in" filter="wipe(down)">
                                      <p:cBhvr>
                                        <p:cTn id="40" dur="500"/>
                                        <p:tgtEl>
                                          <p:spTgt spid="67596"/>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67659"/>
                                        </p:tgtEl>
                                        <p:attrNameLst>
                                          <p:attrName>style.visibility</p:attrName>
                                        </p:attrNameLst>
                                      </p:cBhvr>
                                      <p:to>
                                        <p:strVal val="visible"/>
                                      </p:to>
                                    </p:set>
                                    <p:animEffect transition="in" filter="wipe(down)">
                                      <p:cBhvr>
                                        <p:cTn id="43" dur="500"/>
                                        <p:tgtEl>
                                          <p:spTgt spid="67659"/>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67680"/>
                                        </p:tgtEl>
                                        <p:attrNameLst>
                                          <p:attrName>style.visibility</p:attrName>
                                        </p:attrNameLst>
                                      </p:cBhvr>
                                      <p:to>
                                        <p:strVal val="visible"/>
                                      </p:to>
                                    </p:set>
                                    <p:animEffect transition="in" filter="wipe(down)">
                                      <p:cBhvr>
                                        <p:cTn id="46" dur="500"/>
                                        <p:tgtEl>
                                          <p:spTgt spid="67680"/>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grpId="0" nodeType="clickEffect">
                                  <p:stCondLst>
                                    <p:cond delay="0"/>
                                  </p:stCondLst>
                                  <p:childTnLst>
                                    <p:set>
                                      <p:cBhvr>
                                        <p:cTn id="50" dur="1" fill="hold">
                                          <p:stCondLst>
                                            <p:cond delay="0"/>
                                          </p:stCondLst>
                                        </p:cTn>
                                        <p:tgtEl>
                                          <p:spTgt spid="67593"/>
                                        </p:tgtEl>
                                        <p:attrNameLst>
                                          <p:attrName>style.visibility</p:attrName>
                                        </p:attrNameLst>
                                      </p:cBhvr>
                                      <p:to>
                                        <p:strVal val="visible"/>
                                      </p:to>
                                    </p:set>
                                    <p:animEffect transition="in" filter="wipe(down)">
                                      <p:cBhvr>
                                        <p:cTn id="51" dur="500"/>
                                        <p:tgtEl>
                                          <p:spTgt spid="67593"/>
                                        </p:tgtEl>
                                      </p:cBhvr>
                                    </p:animEffect>
                                  </p:childTnLst>
                                </p:cTn>
                              </p:par>
                              <p:par>
                                <p:cTn id="52" presetID="22" presetClass="entr" presetSubtype="4" fill="hold" grpId="0" nodeType="withEffect">
                                  <p:stCondLst>
                                    <p:cond delay="0"/>
                                  </p:stCondLst>
                                  <p:childTnLst>
                                    <p:set>
                                      <p:cBhvr>
                                        <p:cTn id="53" dur="1" fill="hold">
                                          <p:stCondLst>
                                            <p:cond delay="0"/>
                                          </p:stCondLst>
                                        </p:cTn>
                                        <p:tgtEl>
                                          <p:spTgt spid="67597"/>
                                        </p:tgtEl>
                                        <p:attrNameLst>
                                          <p:attrName>style.visibility</p:attrName>
                                        </p:attrNameLst>
                                      </p:cBhvr>
                                      <p:to>
                                        <p:strVal val="visible"/>
                                      </p:to>
                                    </p:set>
                                    <p:animEffect transition="in" filter="wipe(down)">
                                      <p:cBhvr>
                                        <p:cTn id="54" dur="500"/>
                                        <p:tgtEl>
                                          <p:spTgt spid="67597"/>
                                        </p:tgtEl>
                                      </p:cBhvr>
                                    </p:animEffect>
                                  </p:childTnLst>
                                </p:cTn>
                              </p:par>
                              <p:par>
                                <p:cTn id="55" presetID="22" presetClass="entr" presetSubtype="4" fill="hold" grpId="0" nodeType="withEffect">
                                  <p:stCondLst>
                                    <p:cond delay="0"/>
                                  </p:stCondLst>
                                  <p:childTnLst>
                                    <p:set>
                                      <p:cBhvr>
                                        <p:cTn id="56" dur="1" fill="hold">
                                          <p:stCondLst>
                                            <p:cond delay="0"/>
                                          </p:stCondLst>
                                        </p:cTn>
                                        <p:tgtEl>
                                          <p:spTgt spid="67598"/>
                                        </p:tgtEl>
                                        <p:attrNameLst>
                                          <p:attrName>style.visibility</p:attrName>
                                        </p:attrNameLst>
                                      </p:cBhvr>
                                      <p:to>
                                        <p:strVal val="visible"/>
                                      </p:to>
                                    </p:set>
                                    <p:animEffect transition="in" filter="wipe(down)">
                                      <p:cBhvr>
                                        <p:cTn id="57" dur="500"/>
                                        <p:tgtEl>
                                          <p:spTgt spid="67598"/>
                                        </p:tgtEl>
                                      </p:cBhvr>
                                    </p:animEffect>
                                  </p:childTnLst>
                                </p:cTn>
                              </p:par>
                              <p:par>
                                <p:cTn id="58" presetID="22" presetClass="entr" presetSubtype="4" fill="hold" grpId="0" nodeType="withEffect">
                                  <p:stCondLst>
                                    <p:cond delay="0"/>
                                  </p:stCondLst>
                                  <p:childTnLst>
                                    <p:set>
                                      <p:cBhvr>
                                        <p:cTn id="59" dur="1" fill="hold">
                                          <p:stCondLst>
                                            <p:cond delay="0"/>
                                          </p:stCondLst>
                                        </p:cTn>
                                        <p:tgtEl>
                                          <p:spTgt spid="67599"/>
                                        </p:tgtEl>
                                        <p:attrNameLst>
                                          <p:attrName>style.visibility</p:attrName>
                                        </p:attrNameLst>
                                      </p:cBhvr>
                                      <p:to>
                                        <p:strVal val="visible"/>
                                      </p:to>
                                    </p:set>
                                    <p:animEffect transition="in" filter="wipe(down)">
                                      <p:cBhvr>
                                        <p:cTn id="60" dur="500"/>
                                        <p:tgtEl>
                                          <p:spTgt spid="67599"/>
                                        </p:tgtEl>
                                      </p:cBhvr>
                                    </p:animEffect>
                                  </p:childTnLst>
                                </p:cTn>
                              </p:par>
                              <p:par>
                                <p:cTn id="61" presetID="22" presetClass="entr" presetSubtype="4" fill="hold" grpId="0" nodeType="withEffect">
                                  <p:stCondLst>
                                    <p:cond delay="0"/>
                                  </p:stCondLst>
                                  <p:childTnLst>
                                    <p:set>
                                      <p:cBhvr>
                                        <p:cTn id="62" dur="1" fill="hold">
                                          <p:stCondLst>
                                            <p:cond delay="0"/>
                                          </p:stCondLst>
                                        </p:cTn>
                                        <p:tgtEl>
                                          <p:spTgt spid="67601"/>
                                        </p:tgtEl>
                                        <p:attrNameLst>
                                          <p:attrName>style.visibility</p:attrName>
                                        </p:attrNameLst>
                                      </p:cBhvr>
                                      <p:to>
                                        <p:strVal val="visible"/>
                                      </p:to>
                                    </p:set>
                                    <p:animEffect transition="in" filter="wipe(down)">
                                      <p:cBhvr>
                                        <p:cTn id="63" dur="500"/>
                                        <p:tgtEl>
                                          <p:spTgt spid="67601"/>
                                        </p:tgtEl>
                                      </p:cBhvr>
                                    </p:animEffect>
                                  </p:childTnLst>
                                </p:cTn>
                              </p:par>
                              <p:par>
                                <p:cTn id="64" presetID="22" presetClass="entr" presetSubtype="4" fill="hold" grpId="0" nodeType="withEffect">
                                  <p:stCondLst>
                                    <p:cond delay="0"/>
                                  </p:stCondLst>
                                  <p:childTnLst>
                                    <p:set>
                                      <p:cBhvr>
                                        <p:cTn id="65" dur="1" fill="hold">
                                          <p:stCondLst>
                                            <p:cond delay="0"/>
                                          </p:stCondLst>
                                        </p:cTn>
                                        <p:tgtEl>
                                          <p:spTgt spid="67660"/>
                                        </p:tgtEl>
                                        <p:attrNameLst>
                                          <p:attrName>style.visibility</p:attrName>
                                        </p:attrNameLst>
                                      </p:cBhvr>
                                      <p:to>
                                        <p:strVal val="visible"/>
                                      </p:to>
                                    </p:set>
                                    <p:animEffect transition="in" filter="wipe(down)">
                                      <p:cBhvr>
                                        <p:cTn id="66" dur="500"/>
                                        <p:tgtEl>
                                          <p:spTgt spid="67660"/>
                                        </p:tgtEl>
                                      </p:cBhvr>
                                    </p:animEffect>
                                  </p:childTnLst>
                                </p:cTn>
                              </p:par>
                              <p:par>
                                <p:cTn id="67" presetID="22" presetClass="entr" presetSubtype="4" fill="hold" grpId="0" nodeType="withEffect">
                                  <p:stCondLst>
                                    <p:cond delay="0"/>
                                  </p:stCondLst>
                                  <p:childTnLst>
                                    <p:set>
                                      <p:cBhvr>
                                        <p:cTn id="68" dur="1" fill="hold">
                                          <p:stCondLst>
                                            <p:cond delay="0"/>
                                          </p:stCondLst>
                                        </p:cTn>
                                        <p:tgtEl>
                                          <p:spTgt spid="67681"/>
                                        </p:tgtEl>
                                        <p:attrNameLst>
                                          <p:attrName>style.visibility</p:attrName>
                                        </p:attrNameLst>
                                      </p:cBhvr>
                                      <p:to>
                                        <p:strVal val="visible"/>
                                      </p:to>
                                    </p:set>
                                    <p:animEffect transition="in" filter="wipe(down)">
                                      <p:cBhvr>
                                        <p:cTn id="69" dur="500"/>
                                        <p:tgtEl>
                                          <p:spTgt spid="67681"/>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4" fill="hold" grpId="0" nodeType="clickEffect">
                                  <p:stCondLst>
                                    <p:cond delay="0"/>
                                  </p:stCondLst>
                                  <p:childTnLst>
                                    <p:set>
                                      <p:cBhvr>
                                        <p:cTn id="73" dur="1" fill="hold">
                                          <p:stCondLst>
                                            <p:cond delay="0"/>
                                          </p:stCondLst>
                                        </p:cTn>
                                        <p:tgtEl>
                                          <p:spTgt spid="67602"/>
                                        </p:tgtEl>
                                        <p:attrNameLst>
                                          <p:attrName>style.visibility</p:attrName>
                                        </p:attrNameLst>
                                      </p:cBhvr>
                                      <p:to>
                                        <p:strVal val="visible"/>
                                      </p:to>
                                    </p:set>
                                    <p:animEffect transition="in" filter="wipe(down)">
                                      <p:cBhvr>
                                        <p:cTn id="74" dur="500"/>
                                        <p:tgtEl>
                                          <p:spTgt spid="67602"/>
                                        </p:tgtEl>
                                      </p:cBhvr>
                                    </p:animEffect>
                                  </p:childTnLst>
                                </p:cTn>
                              </p:par>
                              <p:par>
                                <p:cTn id="75" presetID="22" presetClass="entr" presetSubtype="4" fill="hold" grpId="0" nodeType="withEffect">
                                  <p:stCondLst>
                                    <p:cond delay="0"/>
                                  </p:stCondLst>
                                  <p:childTnLst>
                                    <p:set>
                                      <p:cBhvr>
                                        <p:cTn id="76" dur="1" fill="hold">
                                          <p:stCondLst>
                                            <p:cond delay="0"/>
                                          </p:stCondLst>
                                        </p:cTn>
                                        <p:tgtEl>
                                          <p:spTgt spid="67603"/>
                                        </p:tgtEl>
                                        <p:attrNameLst>
                                          <p:attrName>style.visibility</p:attrName>
                                        </p:attrNameLst>
                                      </p:cBhvr>
                                      <p:to>
                                        <p:strVal val="visible"/>
                                      </p:to>
                                    </p:set>
                                    <p:animEffect transition="in" filter="wipe(down)">
                                      <p:cBhvr>
                                        <p:cTn id="77" dur="500"/>
                                        <p:tgtEl>
                                          <p:spTgt spid="67603"/>
                                        </p:tgtEl>
                                      </p:cBhvr>
                                    </p:animEffect>
                                  </p:childTnLst>
                                </p:cTn>
                              </p:par>
                              <p:par>
                                <p:cTn id="78" presetID="22" presetClass="entr" presetSubtype="4" fill="hold" grpId="0" nodeType="withEffect">
                                  <p:stCondLst>
                                    <p:cond delay="0"/>
                                  </p:stCondLst>
                                  <p:childTnLst>
                                    <p:set>
                                      <p:cBhvr>
                                        <p:cTn id="79" dur="1" fill="hold">
                                          <p:stCondLst>
                                            <p:cond delay="0"/>
                                          </p:stCondLst>
                                        </p:cTn>
                                        <p:tgtEl>
                                          <p:spTgt spid="67604"/>
                                        </p:tgtEl>
                                        <p:attrNameLst>
                                          <p:attrName>style.visibility</p:attrName>
                                        </p:attrNameLst>
                                      </p:cBhvr>
                                      <p:to>
                                        <p:strVal val="visible"/>
                                      </p:to>
                                    </p:set>
                                    <p:animEffect transition="in" filter="wipe(down)">
                                      <p:cBhvr>
                                        <p:cTn id="80" dur="500"/>
                                        <p:tgtEl>
                                          <p:spTgt spid="67604"/>
                                        </p:tgtEl>
                                      </p:cBhvr>
                                    </p:animEffect>
                                  </p:childTnLst>
                                </p:cTn>
                              </p:par>
                              <p:par>
                                <p:cTn id="81" presetID="22" presetClass="entr" presetSubtype="4" fill="hold" grpId="0" nodeType="withEffect">
                                  <p:stCondLst>
                                    <p:cond delay="0"/>
                                  </p:stCondLst>
                                  <p:childTnLst>
                                    <p:set>
                                      <p:cBhvr>
                                        <p:cTn id="82" dur="1" fill="hold">
                                          <p:stCondLst>
                                            <p:cond delay="0"/>
                                          </p:stCondLst>
                                        </p:cTn>
                                        <p:tgtEl>
                                          <p:spTgt spid="67605"/>
                                        </p:tgtEl>
                                        <p:attrNameLst>
                                          <p:attrName>style.visibility</p:attrName>
                                        </p:attrNameLst>
                                      </p:cBhvr>
                                      <p:to>
                                        <p:strVal val="visible"/>
                                      </p:to>
                                    </p:set>
                                    <p:animEffect transition="in" filter="wipe(down)">
                                      <p:cBhvr>
                                        <p:cTn id="83" dur="500"/>
                                        <p:tgtEl>
                                          <p:spTgt spid="67605"/>
                                        </p:tgtEl>
                                      </p:cBhvr>
                                    </p:animEffect>
                                  </p:childTnLst>
                                </p:cTn>
                              </p:par>
                              <p:par>
                                <p:cTn id="84" presetID="22" presetClass="entr" presetSubtype="4" fill="hold" grpId="0" nodeType="withEffect">
                                  <p:stCondLst>
                                    <p:cond delay="0"/>
                                  </p:stCondLst>
                                  <p:childTnLst>
                                    <p:set>
                                      <p:cBhvr>
                                        <p:cTn id="85" dur="1" fill="hold">
                                          <p:stCondLst>
                                            <p:cond delay="0"/>
                                          </p:stCondLst>
                                        </p:cTn>
                                        <p:tgtEl>
                                          <p:spTgt spid="67606"/>
                                        </p:tgtEl>
                                        <p:attrNameLst>
                                          <p:attrName>style.visibility</p:attrName>
                                        </p:attrNameLst>
                                      </p:cBhvr>
                                      <p:to>
                                        <p:strVal val="visible"/>
                                      </p:to>
                                    </p:set>
                                    <p:animEffect transition="in" filter="wipe(down)">
                                      <p:cBhvr>
                                        <p:cTn id="86" dur="500"/>
                                        <p:tgtEl>
                                          <p:spTgt spid="67606"/>
                                        </p:tgtEl>
                                      </p:cBhvr>
                                    </p:animEffect>
                                  </p:childTnLst>
                                </p:cTn>
                              </p:par>
                              <p:par>
                                <p:cTn id="87" presetID="22" presetClass="entr" presetSubtype="4" fill="hold" grpId="0" nodeType="withEffect">
                                  <p:stCondLst>
                                    <p:cond delay="0"/>
                                  </p:stCondLst>
                                  <p:childTnLst>
                                    <p:set>
                                      <p:cBhvr>
                                        <p:cTn id="88" dur="1" fill="hold">
                                          <p:stCondLst>
                                            <p:cond delay="0"/>
                                          </p:stCondLst>
                                        </p:cTn>
                                        <p:tgtEl>
                                          <p:spTgt spid="67647"/>
                                        </p:tgtEl>
                                        <p:attrNameLst>
                                          <p:attrName>style.visibility</p:attrName>
                                        </p:attrNameLst>
                                      </p:cBhvr>
                                      <p:to>
                                        <p:strVal val="visible"/>
                                      </p:to>
                                    </p:set>
                                    <p:animEffect transition="in" filter="wipe(down)">
                                      <p:cBhvr>
                                        <p:cTn id="89" dur="500"/>
                                        <p:tgtEl>
                                          <p:spTgt spid="67647"/>
                                        </p:tgtEl>
                                      </p:cBhvr>
                                    </p:animEffect>
                                  </p:childTnLst>
                                </p:cTn>
                              </p:par>
                              <p:par>
                                <p:cTn id="90" presetID="22" presetClass="entr" presetSubtype="4" fill="hold" grpId="0" nodeType="withEffect">
                                  <p:stCondLst>
                                    <p:cond delay="0"/>
                                  </p:stCondLst>
                                  <p:childTnLst>
                                    <p:set>
                                      <p:cBhvr>
                                        <p:cTn id="91" dur="1" fill="hold">
                                          <p:stCondLst>
                                            <p:cond delay="0"/>
                                          </p:stCondLst>
                                        </p:cTn>
                                        <p:tgtEl>
                                          <p:spTgt spid="67661"/>
                                        </p:tgtEl>
                                        <p:attrNameLst>
                                          <p:attrName>style.visibility</p:attrName>
                                        </p:attrNameLst>
                                      </p:cBhvr>
                                      <p:to>
                                        <p:strVal val="visible"/>
                                      </p:to>
                                    </p:set>
                                    <p:animEffect transition="in" filter="wipe(down)">
                                      <p:cBhvr>
                                        <p:cTn id="92" dur="500"/>
                                        <p:tgtEl>
                                          <p:spTgt spid="67661"/>
                                        </p:tgtEl>
                                      </p:cBhvr>
                                    </p:animEffect>
                                  </p:childTnLst>
                                </p:cTn>
                              </p:par>
                              <p:par>
                                <p:cTn id="93" presetID="22" presetClass="entr" presetSubtype="4" fill="hold" grpId="0" nodeType="withEffect">
                                  <p:stCondLst>
                                    <p:cond delay="0"/>
                                  </p:stCondLst>
                                  <p:childTnLst>
                                    <p:set>
                                      <p:cBhvr>
                                        <p:cTn id="94" dur="1" fill="hold">
                                          <p:stCondLst>
                                            <p:cond delay="0"/>
                                          </p:stCondLst>
                                        </p:cTn>
                                        <p:tgtEl>
                                          <p:spTgt spid="67688"/>
                                        </p:tgtEl>
                                        <p:attrNameLst>
                                          <p:attrName>style.visibility</p:attrName>
                                        </p:attrNameLst>
                                      </p:cBhvr>
                                      <p:to>
                                        <p:strVal val="visible"/>
                                      </p:to>
                                    </p:set>
                                    <p:animEffect transition="in" filter="wipe(down)">
                                      <p:cBhvr>
                                        <p:cTn id="95" dur="500"/>
                                        <p:tgtEl>
                                          <p:spTgt spid="67688"/>
                                        </p:tgtEl>
                                      </p:cBhvr>
                                    </p:animEffect>
                                  </p:childTnLst>
                                </p:cTn>
                              </p:par>
                            </p:childTnLst>
                          </p:cTn>
                        </p:par>
                      </p:childTnLst>
                    </p:cTn>
                  </p:par>
                  <p:par>
                    <p:cTn id="96" fill="hold">
                      <p:stCondLst>
                        <p:cond delay="indefinite"/>
                      </p:stCondLst>
                      <p:childTnLst>
                        <p:par>
                          <p:cTn id="97" fill="hold">
                            <p:stCondLst>
                              <p:cond delay="0"/>
                            </p:stCondLst>
                            <p:childTnLst>
                              <p:par>
                                <p:cTn id="98" presetID="22" presetClass="entr" presetSubtype="4" fill="hold" grpId="0" nodeType="clickEffect">
                                  <p:stCondLst>
                                    <p:cond delay="0"/>
                                  </p:stCondLst>
                                  <p:childTnLst>
                                    <p:set>
                                      <p:cBhvr>
                                        <p:cTn id="99" dur="1" fill="hold">
                                          <p:stCondLst>
                                            <p:cond delay="0"/>
                                          </p:stCondLst>
                                        </p:cTn>
                                        <p:tgtEl>
                                          <p:spTgt spid="67607"/>
                                        </p:tgtEl>
                                        <p:attrNameLst>
                                          <p:attrName>style.visibility</p:attrName>
                                        </p:attrNameLst>
                                      </p:cBhvr>
                                      <p:to>
                                        <p:strVal val="visible"/>
                                      </p:to>
                                    </p:set>
                                    <p:animEffect transition="in" filter="wipe(down)">
                                      <p:cBhvr>
                                        <p:cTn id="100" dur="500"/>
                                        <p:tgtEl>
                                          <p:spTgt spid="67607"/>
                                        </p:tgtEl>
                                      </p:cBhvr>
                                    </p:animEffect>
                                  </p:childTnLst>
                                </p:cTn>
                              </p:par>
                              <p:par>
                                <p:cTn id="101" presetID="22" presetClass="entr" presetSubtype="4" fill="hold" grpId="0" nodeType="withEffect">
                                  <p:stCondLst>
                                    <p:cond delay="0"/>
                                  </p:stCondLst>
                                  <p:childTnLst>
                                    <p:set>
                                      <p:cBhvr>
                                        <p:cTn id="102" dur="1" fill="hold">
                                          <p:stCondLst>
                                            <p:cond delay="0"/>
                                          </p:stCondLst>
                                        </p:cTn>
                                        <p:tgtEl>
                                          <p:spTgt spid="67609"/>
                                        </p:tgtEl>
                                        <p:attrNameLst>
                                          <p:attrName>style.visibility</p:attrName>
                                        </p:attrNameLst>
                                      </p:cBhvr>
                                      <p:to>
                                        <p:strVal val="visible"/>
                                      </p:to>
                                    </p:set>
                                    <p:animEffect transition="in" filter="wipe(down)">
                                      <p:cBhvr>
                                        <p:cTn id="103" dur="500"/>
                                        <p:tgtEl>
                                          <p:spTgt spid="67609"/>
                                        </p:tgtEl>
                                      </p:cBhvr>
                                    </p:animEffect>
                                  </p:childTnLst>
                                </p:cTn>
                              </p:par>
                              <p:par>
                                <p:cTn id="104" presetID="22" presetClass="entr" presetSubtype="4" fill="hold" grpId="0" nodeType="withEffect">
                                  <p:stCondLst>
                                    <p:cond delay="0"/>
                                  </p:stCondLst>
                                  <p:childTnLst>
                                    <p:set>
                                      <p:cBhvr>
                                        <p:cTn id="105" dur="1" fill="hold">
                                          <p:stCondLst>
                                            <p:cond delay="0"/>
                                          </p:stCondLst>
                                        </p:cTn>
                                        <p:tgtEl>
                                          <p:spTgt spid="67610"/>
                                        </p:tgtEl>
                                        <p:attrNameLst>
                                          <p:attrName>style.visibility</p:attrName>
                                        </p:attrNameLst>
                                      </p:cBhvr>
                                      <p:to>
                                        <p:strVal val="visible"/>
                                      </p:to>
                                    </p:set>
                                    <p:animEffect transition="in" filter="wipe(down)">
                                      <p:cBhvr>
                                        <p:cTn id="106" dur="500"/>
                                        <p:tgtEl>
                                          <p:spTgt spid="67610"/>
                                        </p:tgtEl>
                                      </p:cBhvr>
                                    </p:animEffect>
                                  </p:childTnLst>
                                </p:cTn>
                              </p:par>
                              <p:par>
                                <p:cTn id="107" presetID="22" presetClass="entr" presetSubtype="4" fill="hold" grpId="0" nodeType="withEffect">
                                  <p:stCondLst>
                                    <p:cond delay="0"/>
                                  </p:stCondLst>
                                  <p:childTnLst>
                                    <p:set>
                                      <p:cBhvr>
                                        <p:cTn id="108" dur="1" fill="hold">
                                          <p:stCondLst>
                                            <p:cond delay="0"/>
                                          </p:stCondLst>
                                        </p:cTn>
                                        <p:tgtEl>
                                          <p:spTgt spid="67611"/>
                                        </p:tgtEl>
                                        <p:attrNameLst>
                                          <p:attrName>style.visibility</p:attrName>
                                        </p:attrNameLst>
                                      </p:cBhvr>
                                      <p:to>
                                        <p:strVal val="visible"/>
                                      </p:to>
                                    </p:set>
                                    <p:animEffect transition="in" filter="wipe(down)">
                                      <p:cBhvr>
                                        <p:cTn id="109" dur="500"/>
                                        <p:tgtEl>
                                          <p:spTgt spid="67611"/>
                                        </p:tgtEl>
                                      </p:cBhvr>
                                    </p:animEffect>
                                  </p:childTnLst>
                                </p:cTn>
                              </p:par>
                              <p:par>
                                <p:cTn id="110" presetID="22" presetClass="entr" presetSubtype="4" fill="hold" grpId="0" nodeType="withEffect">
                                  <p:stCondLst>
                                    <p:cond delay="0"/>
                                  </p:stCondLst>
                                  <p:childTnLst>
                                    <p:set>
                                      <p:cBhvr>
                                        <p:cTn id="111" dur="1" fill="hold">
                                          <p:stCondLst>
                                            <p:cond delay="0"/>
                                          </p:stCondLst>
                                        </p:cTn>
                                        <p:tgtEl>
                                          <p:spTgt spid="67615"/>
                                        </p:tgtEl>
                                        <p:attrNameLst>
                                          <p:attrName>style.visibility</p:attrName>
                                        </p:attrNameLst>
                                      </p:cBhvr>
                                      <p:to>
                                        <p:strVal val="visible"/>
                                      </p:to>
                                    </p:set>
                                    <p:animEffect transition="in" filter="wipe(down)">
                                      <p:cBhvr>
                                        <p:cTn id="112" dur="500"/>
                                        <p:tgtEl>
                                          <p:spTgt spid="67615"/>
                                        </p:tgtEl>
                                      </p:cBhvr>
                                    </p:animEffect>
                                  </p:childTnLst>
                                </p:cTn>
                              </p:par>
                              <p:par>
                                <p:cTn id="113" presetID="22" presetClass="entr" presetSubtype="4" fill="hold" grpId="0" nodeType="withEffect">
                                  <p:stCondLst>
                                    <p:cond delay="0"/>
                                  </p:stCondLst>
                                  <p:childTnLst>
                                    <p:set>
                                      <p:cBhvr>
                                        <p:cTn id="114" dur="1" fill="hold">
                                          <p:stCondLst>
                                            <p:cond delay="0"/>
                                          </p:stCondLst>
                                        </p:cTn>
                                        <p:tgtEl>
                                          <p:spTgt spid="67648"/>
                                        </p:tgtEl>
                                        <p:attrNameLst>
                                          <p:attrName>style.visibility</p:attrName>
                                        </p:attrNameLst>
                                      </p:cBhvr>
                                      <p:to>
                                        <p:strVal val="visible"/>
                                      </p:to>
                                    </p:set>
                                    <p:animEffect transition="in" filter="wipe(down)">
                                      <p:cBhvr>
                                        <p:cTn id="115" dur="500"/>
                                        <p:tgtEl>
                                          <p:spTgt spid="67648"/>
                                        </p:tgtEl>
                                      </p:cBhvr>
                                    </p:animEffect>
                                  </p:childTnLst>
                                </p:cTn>
                              </p:par>
                              <p:par>
                                <p:cTn id="116" presetID="22" presetClass="entr" presetSubtype="4" fill="hold" grpId="0" nodeType="withEffect">
                                  <p:stCondLst>
                                    <p:cond delay="0"/>
                                  </p:stCondLst>
                                  <p:childTnLst>
                                    <p:set>
                                      <p:cBhvr>
                                        <p:cTn id="117" dur="1" fill="hold">
                                          <p:stCondLst>
                                            <p:cond delay="0"/>
                                          </p:stCondLst>
                                        </p:cTn>
                                        <p:tgtEl>
                                          <p:spTgt spid="67662"/>
                                        </p:tgtEl>
                                        <p:attrNameLst>
                                          <p:attrName>style.visibility</p:attrName>
                                        </p:attrNameLst>
                                      </p:cBhvr>
                                      <p:to>
                                        <p:strVal val="visible"/>
                                      </p:to>
                                    </p:set>
                                    <p:animEffect transition="in" filter="wipe(down)">
                                      <p:cBhvr>
                                        <p:cTn id="118" dur="500"/>
                                        <p:tgtEl>
                                          <p:spTgt spid="67662"/>
                                        </p:tgtEl>
                                      </p:cBhvr>
                                    </p:animEffect>
                                  </p:childTnLst>
                                </p:cTn>
                              </p:par>
                              <p:par>
                                <p:cTn id="119" presetID="22" presetClass="entr" presetSubtype="4" fill="hold" grpId="0" nodeType="withEffect">
                                  <p:stCondLst>
                                    <p:cond delay="0"/>
                                  </p:stCondLst>
                                  <p:childTnLst>
                                    <p:set>
                                      <p:cBhvr>
                                        <p:cTn id="120" dur="1" fill="hold">
                                          <p:stCondLst>
                                            <p:cond delay="0"/>
                                          </p:stCondLst>
                                        </p:cTn>
                                        <p:tgtEl>
                                          <p:spTgt spid="67672"/>
                                        </p:tgtEl>
                                        <p:attrNameLst>
                                          <p:attrName>style.visibility</p:attrName>
                                        </p:attrNameLst>
                                      </p:cBhvr>
                                      <p:to>
                                        <p:strVal val="visible"/>
                                      </p:to>
                                    </p:set>
                                    <p:animEffect transition="in" filter="wipe(down)">
                                      <p:cBhvr>
                                        <p:cTn id="121" dur="500"/>
                                        <p:tgtEl>
                                          <p:spTgt spid="67672"/>
                                        </p:tgtEl>
                                      </p:cBhvr>
                                    </p:animEffect>
                                  </p:childTnLst>
                                </p:cTn>
                              </p:par>
                              <p:par>
                                <p:cTn id="122" presetID="22" presetClass="entr" presetSubtype="4" fill="hold" grpId="0" nodeType="withEffect">
                                  <p:stCondLst>
                                    <p:cond delay="0"/>
                                  </p:stCondLst>
                                  <p:childTnLst>
                                    <p:set>
                                      <p:cBhvr>
                                        <p:cTn id="123" dur="1" fill="hold">
                                          <p:stCondLst>
                                            <p:cond delay="0"/>
                                          </p:stCondLst>
                                        </p:cTn>
                                        <p:tgtEl>
                                          <p:spTgt spid="67689"/>
                                        </p:tgtEl>
                                        <p:attrNameLst>
                                          <p:attrName>style.visibility</p:attrName>
                                        </p:attrNameLst>
                                      </p:cBhvr>
                                      <p:to>
                                        <p:strVal val="visible"/>
                                      </p:to>
                                    </p:set>
                                    <p:animEffect transition="in" filter="wipe(down)">
                                      <p:cBhvr>
                                        <p:cTn id="124" dur="500"/>
                                        <p:tgtEl>
                                          <p:spTgt spid="67689"/>
                                        </p:tgtEl>
                                      </p:cBhvr>
                                    </p:animEffect>
                                  </p:childTnLst>
                                </p:cTn>
                              </p:par>
                            </p:childTnLst>
                          </p:cTn>
                        </p:par>
                      </p:childTnLst>
                    </p:cTn>
                  </p:par>
                  <p:par>
                    <p:cTn id="125" fill="hold">
                      <p:stCondLst>
                        <p:cond delay="indefinite"/>
                      </p:stCondLst>
                      <p:childTnLst>
                        <p:par>
                          <p:cTn id="126" fill="hold">
                            <p:stCondLst>
                              <p:cond delay="0"/>
                            </p:stCondLst>
                            <p:childTnLst>
                              <p:par>
                                <p:cTn id="127" presetID="22" presetClass="entr" presetSubtype="4" fill="hold" grpId="0" nodeType="clickEffect">
                                  <p:stCondLst>
                                    <p:cond delay="0"/>
                                  </p:stCondLst>
                                  <p:childTnLst>
                                    <p:set>
                                      <p:cBhvr>
                                        <p:cTn id="128" dur="1" fill="hold">
                                          <p:stCondLst>
                                            <p:cond delay="0"/>
                                          </p:stCondLst>
                                        </p:cTn>
                                        <p:tgtEl>
                                          <p:spTgt spid="67600"/>
                                        </p:tgtEl>
                                        <p:attrNameLst>
                                          <p:attrName>style.visibility</p:attrName>
                                        </p:attrNameLst>
                                      </p:cBhvr>
                                      <p:to>
                                        <p:strVal val="visible"/>
                                      </p:to>
                                    </p:set>
                                    <p:animEffect transition="in" filter="wipe(down)">
                                      <p:cBhvr>
                                        <p:cTn id="129" dur="500"/>
                                        <p:tgtEl>
                                          <p:spTgt spid="67600"/>
                                        </p:tgtEl>
                                      </p:cBhvr>
                                    </p:animEffect>
                                  </p:childTnLst>
                                </p:cTn>
                              </p:par>
                              <p:par>
                                <p:cTn id="130" presetID="22" presetClass="entr" presetSubtype="4" fill="hold" grpId="0" nodeType="withEffect">
                                  <p:stCondLst>
                                    <p:cond delay="0"/>
                                  </p:stCondLst>
                                  <p:childTnLst>
                                    <p:set>
                                      <p:cBhvr>
                                        <p:cTn id="131" dur="1" fill="hold">
                                          <p:stCondLst>
                                            <p:cond delay="0"/>
                                          </p:stCondLst>
                                        </p:cTn>
                                        <p:tgtEl>
                                          <p:spTgt spid="67608"/>
                                        </p:tgtEl>
                                        <p:attrNameLst>
                                          <p:attrName>style.visibility</p:attrName>
                                        </p:attrNameLst>
                                      </p:cBhvr>
                                      <p:to>
                                        <p:strVal val="visible"/>
                                      </p:to>
                                    </p:set>
                                    <p:animEffect transition="in" filter="wipe(down)">
                                      <p:cBhvr>
                                        <p:cTn id="132" dur="500"/>
                                        <p:tgtEl>
                                          <p:spTgt spid="67608"/>
                                        </p:tgtEl>
                                      </p:cBhvr>
                                    </p:animEffect>
                                  </p:childTnLst>
                                </p:cTn>
                              </p:par>
                              <p:par>
                                <p:cTn id="133" presetID="22" presetClass="entr" presetSubtype="4" fill="hold" grpId="0" nodeType="withEffect">
                                  <p:stCondLst>
                                    <p:cond delay="0"/>
                                  </p:stCondLst>
                                  <p:childTnLst>
                                    <p:set>
                                      <p:cBhvr>
                                        <p:cTn id="134" dur="1" fill="hold">
                                          <p:stCondLst>
                                            <p:cond delay="0"/>
                                          </p:stCondLst>
                                        </p:cTn>
                                        <p:tgtEl>
                                          <p:spTgt spid="67612"/>
                                        </p:tgtEl>
                                        <p:attrNameLst>
                                          <p:attrName>style.visibility</p:attrName>
                                        </p:attrNameLst>
                                      </p:cBhvr>
                                      <p:to>
                                        <p:strVal val="visible"/>
                                      </p:to>
                                    </p:set>
                                    <p:animEffect transition="in" filter="wipe(down)">
                                      <p:cBhvr>
                                        <p:cTn id="135" dur="500"/>
                                        <p:tgtEl>
                                          <p:spTgt spid="67612"/>
                                        </p:tgtEl>
                                      </p:cBhvr>
                                    </p:animEffect>
                                  </p:childTnLst>
                                </p:cTn>
                              </p:par>
                              <p:par>
                                <p:cTn id="136" presetID="22" presetClass="entr" presetSubtype="4" fill="hold" grpId="0" nodeType="withEffect">
                                  <p:stCondLst>
                                    <p:cond delay="0"/>
                                  </p:stCondLst>
                                  <p:childTnLst>
                                    <p:set>
                                      <p:cBhvr>
                                        <p:cTn id="137" dur="1" fill="hold">
                                          <p:stCondLst>
                                            <p:cond delay="0"/>
                                          </p:stCondLst>
                                        </p:cTn>
                                        <p:tgtEl>
                                          <p:spTgt spid="67613"/>
                                        </p:tgtEl>
                                        <p:attrNameLst>
                                          <p:attrName>style.visibility</p:attrName>
                                        </p:attrNameLst>
                                      </p:cBhvr>
                                      <p:to>
                                        <p:strVal val="visible"/>
                                      </p:to>
                                    </p:set>
                                    <p:animEffect transition="in" filter="wipe(down)">
                                      <p:cBhvr>
                                        <p:cTn id="138" dur="500"/>
                                        <p:tgtEl>
                                          <p:spTgt spid="67613"/>
                                        </p:tgtEl>
                                      </p:cBhvr>
                                    </p:animEffect>
                                  </p:childTnLst>
                                </p:cTn>
                              </p:par>
                              <p:par>
                                <p:cTn id="139" presetID="22" presetClass="entr" presetSubtype="4" fill="hold" grpId="0" nodeType="withEffect">
                                  <p:stCondLst>
                                    <p:cond delay="0"/>
                                  </p:stCondLst>
                                  <p:childTnLst>
                                    <p:set>
                                      <p:cBhvr>
                                        <p:cTn id="140" dur="1" fill="hold">
                                          <p:stCondLst>
                                            <p:cond delay="0"/>
                                          </p:stCondLst>
                                        </p:cTn>
                                        <p:tgtEl>
                                          <p:spTgt spid="67617"/>
                                        </p:tgtEl>
                                        <p:attrNameLst>
                                          <p:attrName>style.visibility</p:attrName>
                                        </p:attrNameLst>
                                      </p:cBhvr>
                                      <p:to>
                                        <p:strVal val="visible"/>
                                      </p:to>
                                    </p:set>
                                    <p:animEffect transition="in" filter="wipe(down)">
                                      <p:cBhvr>
                                        <p:cTn id="141" dur="500"/>
                                        <p:tgtEl>
                                          <p:spTgt spid="67617"/>
                                        </p:tgtEl>
                                      </p:cBhvr>
                                    </p:animEffect>
                                  </p:childTnLst>
                                </p:cTn>
                              </p:par>
                              <p:par>
                                <p:cTn id="142" presetID="22" presetClass="entr" presetSubtype="4" fill="hold" grpId="0" nodeType="withEffect">
                                  <p:stCondLst>
                                    <p:cond delay="0"/>
                                  </p:stCondLst>
                                  <p:childTnLst>
                                    <p:set>
                                      <p:cBhvr>
                                        <p:cTn id="143" dur="1" fill="hold">
                                          <p:stCondLst>
                                            <p:cond delay="0"/>
                                          </p:stCondLst>
                                        </p:cTn>
                                        <p:tgtEl>
                                          <p:spTgt spid="67670"/>
                                        </p:tgtEl>
                                        <p:attrNameLst>
                                          <p:attrName>style.visibility</p:attrName>
                                        </p:attrNameLst>
                                      </p:cBhvr>
                                      <p:to>
                                        <p:strVal val="visible"/>
                                      </p:to>
                                    </p:set>
                                    <p:animEffect transition="in" filter="wipe(down)">
                                      <p:cBhvr>
                                        <p:cTn id="144" dur="500"/>
                                        <p:tgtEl>
                                          <p:spTgt spid="67670"/>
                                        </p:tgtEl>
                                      </p:cBhvr>
                                    </p:animEffect>
                                  </p:childTnLst>
                                </p:cTn>
                              </p:par>
                              <p:par>
                                <p:cTn id="145" presetID="22" presetClass="entr" presetSubtype="4" fill="hold" grpId="0" nodeType="withEffect">
                                  <p:stCondLst>
                                    <p:cond delay="0"/>
                                  </p:stCondLst>
                                  <p:childTnLst>
                                    <p:set>
                                      <p:cBhvr>
                                        <p:cTn id="146" dur="1" fill="hold">
                                          <p:stCondLst>
                                            <p:cond delay="0"/>
                                          </p:stCondLst>
                                        </p:cTn>
                                        <p:tgtEl>
                                          <p:spTgt spid="67673"/>
                                        </p:tgtEl>
                                        <p:attrNameLst>
                                          <p:attrName>style.visibility</p:attrName>
                                        </p:attrNameLst>
                                      </p:cBhvr>
                                      <p:to>
                                        <p:strVal val="visible"/>
                                      </p:to>
                                    </p:set>
                                    <p:animEffect transition="in" filter="wipe(down)">
                                      <p:cBhvr>
                                        <p:cTn id="147" dur="500"/>
                                        <p:tgtEl>
                                          <p:spTgt spid="67673"/>
                                        </p:tgtEl>
                                      </p:cBhvr>
                                    </p:animEffect>
                                  </p:childTnLst>
                                </p:cTn>
                              </p:par>
                              <p:par>
                                <p:cTn id="148" presetID="22" presetClass="entr" presetSubtype="4" fill="hold" grpId="0" nodeType="withEffect">
                                  <p:stCondLst>
                                    <p:cond delay="0"/>
                                  </p:stCondLst>
                                  <p:childTnLst>
                                    <p:set>
                                      <p:cBhvr>
                                        <p:cTn id="149" dur="1" fill="hold">
                                          <p:stCondLst>
                                            <p:cond delay="0"/>
                                          </p:stCondLst>
                                        </p:cTn>
                                        <p:tgtEl>
                                          <p:spTgt spid="67674"/>
                                        </p:tgtEl>
                                        <p:attrNameLst>
                                          <p:attrName>style.visibility</p:attrName>
                                        </p:attrNameLst>
                                      </p:cBhvr>
                                      <p:to>
                                        <p:strVal val="visible"/>
                                      </p:to>
                                    </p:set>
                                    <p:animEffect transition="in" filter="wipe(down)">
                                      <p:cBhvr>
                                        <p:cTn id="150" dur="500"/>
                                        <p:tgtEl>
                                          <p:spTgt spid="67674"/>
                                        </p:tgtEl>
                                      </p:cBhvr>
                                    </p:animEffect>
                                  </p:childTnLst>
                                </p:cTn>
                              </p:par>
                              <p:par>
                                <p:cTn id="151" presetID="22" presetClass="entr" presetSubtype="4" fill="hold" grpId="0" nodeType="withEffect">
                                  <p:stCondLst>
                                    <p:cond delay="0"/>
                                  </p:stCondLst>
                                  <p:childTnLst>
                                    <p:set>
                                      <p:cBhvr>
                                        <p:cTn id="152" dur="1" fill="hold">
                                          <p:stCondLst>
                                            <p:cond delay="0"/>
                                          </p:stCondLst>
                                        </p:cTn>
                                        <p:tgtEl>
                                          <p:spTgt spid="67690"/>
                                        </p:tgtEl>
                                        <p:attrNameLst>
                                          <p:attrName>style.visibility</p:attrName>
                                        </p:attrNameLst>
                                      </p:cBhvr>
                                      <p:to>
                                        <p:strVal val="visible"/>
                                      </p:to>
                                    </p:set>
                                    <p:animEffect transition="in" filter="wipe(down)">
                                      <p:cBhvr>
                                        <p:cTn id="153" dur="500"/>
                                        <p:tgtEl>
                                          <p:spTgt spid="67690"/>
                                        </p:tgtEl>
                                      </p:cBhvr>
                                    </p:animEffect>
                                  </p:childTnLst>
                                </p:cTn>
                              </p:par>
                            </p:childTnLst>
                          </p:cTn>
                        </p:par>
                      </p:childTnLst>
                    </p:cTn>
                  </p:par>
                  <p:par>
                    <p:cTn id="154" fill="hold">
                      <p:stCondLst>
                        <p:cond delay="indefinite"/>
                      </p:stCondLst>
                      <p:childTnLst>
                        <p:par>
                          <p:cTn id="155" fill="hold">
                            <p:stCondLst>
                              <p:cond delay="0"/>
                            </p:stCondLst>
                            <p:childTnLst>
                              <p:par>
                                <p:cTn id="156" presetID="22" presetClass="entr" presetSubtype="4" fill="hold" grpId="0" nodeType="clickEffect">
                                  <p:stCondLst>
                                    <p:cond delay="0"/>
                                  </p:stCondLst>
                                  <p:childTnLst>
                                    <p:set>
                                      <p:cBhvr>
                                        <p:cTn id="157" dur="1" fill="hold">
                                          <p:stCondLst>
                                            <p:cond delay="0"/>
                                          </p:stCondLst>
                                        </p:cTn>
                                        <p:tgtEl>
                                          <p:spTgt spid="67588"/>
                                        </p:tgtEl>
                                        <p:attrNameLst>
                                          <p:attrName>style.visibility</p:attrName>
                                        </p:attrNameLst>
                                      </p:cBhvr>
                                      <p:to>
                                        <p:strVal val="visible"/>
                                      </p:to>
                                    </p:set>
                                    <p:animEffect transition="in" filter="wipe(down)">
                                      <p:cBhvr>
                                        <p:cTn id="158" dur="500"/>
                                        <p:tgtEl>
                                          <p:spTgt spid="67588"/>
                                        </p:tgtEl>
                                      </p:cBhvr>
                                    </p:animEffect>
                                  </p:childTnLst>
                                </p:cTn>
                              </p:par>
                              <p:par>
                                <p:cTn id="159" presetID="22" presetClass="entr" presetSubtype="4" fill="hold" grpId="0" nodeType="withEffect">
                                  <p:stCondLst>
                                    <p:cond delay="0"/>
                                  </p:stCondLst>
                                  <p:childTnLst>
                                    <p:set>
                                      <p:cBhvr>
                                        <p:cTn id="160" dur="1" fill="hold">
                                          <p:stCondLst>
                                            <p:cond delay="0"/>
                                          </p:stCondLst>
                                        </p:cTn>
                                        <p:tgtEl>
                                          <p:spTgt spid="67618"/>
                                        </p:tgtEl>
                                        <p:attrNameLst>
                                          <p:attrName>style.visibility</p:attrName>
                                        </p:attrNameLst>
                                      </p:cBhvr>
                                      <p:to>
                                        <p:strVal val="visible"/>
                                      </p:to>
                                    </p:set>
                                    <p:animEffect transition="in" filter="wipe(down)">
                                      <p:cBhvr>
                                        <p:cTn id="161" dur="500"/>
                                        <p:tgtEl>
                                          <p:spTgt spid="67618"/>
                                        </p:tgtEl>
                                      </p:cBhvr>
                                    </p:animEffect>
                                  </p:childTnLst>
                                </p:cTn>
                              </p:par>
                              <p:par>
                                <p:cTn id="162" presetID="22" presetClass="entr" presetSubtype="4" fill="hold" grpId="0" nodeType="withEffect">
                                  <p:stCondLst>
                                    <p:cond delay="0"/>
                                  </p:stCondLst>
                                  <p:childTnLst>
                                    <p:set>
                                      <p:cBhvr>
                                        <p:cTn id="163" dur="1" fill="hold">
                                          <p:stCondLst>
                                            <p:cond delay="0"/>
                                          </p:stCondLst>
                                        </p:cTn>
                                        <p:tgtEl>
                                          <p:spTgt spid="67619"/>
                                        </p:tgtEl>
                                        <p:attrNameLst>
                                          <p:attrName>style.visibility</p:attrName>
                                        </p:attrNameLst>
                                      </p:cBhvr>
                                      <p:to>
                                        <p:strVal val="visible"/>
                                      </p:to>
                                    </p:set>
                                    <p:animEffect transition="in" filter="wipe(down)">
                                      <p:cBhvr>
                                        <p:cTn id="164" dur="500"/>
                                        <p:tgtEl>
                                          <p:spTgt spid="67619"/>
                                        </p:tgtEl>
                                      </p:cBhvr>
                                    </p:animEffect>
                                  </p:childTnLst>
                                </p:cTn>
                              </p:par>
                              <p:par>
                                <p:cTn id="165" presetID="22" presetClass="entr" presetSubtype="4" fill="hold" grpId="0" nodeType="withEffect">
                                  <p:stCondLst>
                                    <p:cond delay="0"/>
                                  </p:stCondLst>
                                  <p:childTnLst>
                                    <p:set>
                                      <p:cBhvr>
                                        <p:cTn id="166" dur="1" fill="hold">
                                          <p:stCondLst>
                                            <p:cond delay="0"/>
                                          </p:stCondLst>
                                        </p:cTn>
                                        <p:tgtEl>
                                          <p:spTgt spid="67620"/>
                                        </p:tgtEl>
                                        <p:attrNameLst>
                                          <p:attrName>style.visibility</p:attrName>
                                        </p:attrNameLst>
                                      </p:cBhvr>
                                      <p:to>
                                        <p:strVal val="visible"/>
                                      </p:to>
                                    </p:set>
                                    <p:animEffect transition="in" filter="wipe(down)">
                                      <p:cBhvr>
                                        <p:cTn id="167" dur="500"/>
                                        <p:tgtEl>
                                          <p:spTgt spid="67620"/>
                                        </p:tgtEl>
                                      </p:cBhvr>
                                    </p:animEffect>
                                  </p:childTnLst>
                                </p:cTn>
                              </p:par>
                              <p:par>
                                <p:cTn id="168" presetID="22" presetClass="entr" presetSubtype="4" fill="hold" grpId="0" nodeType="withEffect">
                                  <p:stCondLst>
                                    <p:cond delay="0"/>
                                  </p:stCondLst>
                                  <p:childTnLst>
                                    <p:set>
                                      <p:cBhvr>
                                        <p:cTn id="169" dur="1" fill="hold">
                                          <p:stCondLst>
                                            <p:cond delay="0"/>
                                          </p:stCondLst>
                                        </p:cTn>
                                        <p:tgtEl>
                                          <p:spTgt spid="67621"/>
                                        </p:tgtEl>
                                        <p:attrNameLst>
                                          <p:attrName>style.visibility</p:attrName>
                                        </p:attrNameLst>
                                      </p:cBhvr>
                                      <p:to>
                                        <p:strVal val="visible"/>
                                      </p:to>
                                    </p:set>
                                    <p:animEffect transition="in" filter="wipe(down)">
                                      <p:cBhvr>
                                        <p:cTn id="170" dur="500"/>
                                        <p:tgtEl>
                                          <p:spTgt spid="67621"/>
                                        </p:tgtEl>
                                      </p:cBhvr>
                                    </p:animEffect>
                                  </p:childTnLst>
                                </p:cTn>
                              </p:par>
                              <p:par>
                                <p:cTn id="171" presetID="22" presetClass="entr" presetSubtype="4" fill="hold" grpId="0" nodeType="withEffect">
                                  <p:stCondLst>
                                    <p:cond delay="0"/>
                                  </p:stCondLst>
                                  <p:childTnLst>
                                    <p:set>
                                      <p:cBhvr>
                                        <p:cTn id="172" dur="1" fill="hold">
                                          <p:stCondLst>
                                            <p:cond delay="0"/>
                                          </p:stCondLst>
                                        </p:cTn>
                                        <p:tgtEl>
                                          <p:spTgt spid="67649"/>
                                        </p:tgtEl>
                                        <p:attrNameLst>
                                          <p:attrName>style.visibility</p:attrName>
                                        </p:attrNameLst>
                                      </p:cBhvr>
                                      <p:to>
                                        <p:strVal val="visible"/>
                                      </p:to>
                                    </p:set>
                                    <p:animEffect transition="in" filter="wipe(down)">
                                      <p:cBhvr>
                                        <p:cTn id="173" dur="500"/>
                                        <p:tgtEl>
                                          <p:spTgt spid="67649"/>
                                        </p:tgtEl>
                                      </p:cBhvr>
                                    </p:animEffect>
                                  </p:childTnLst>
                                </p:cTn>
                              </p:par>
                              <p:par>
                                <p:cTn id="174" presetID="22" presetClass="entr" presetSubtype="4" fill="hold" grpId="0" nodeType="withEffect">
                                  <p:stCondLst>
                                    <p:cond delay="0"/>
                                  </p:stCondLst>
                                  <p:childTnLst>
                                    <p:set>
                                      <p:cBhvr>
                                        <p:cTn id="175" dur="1" fill="hold">
                                          <p:stCondLst>
                                            <p:cond delay="0"/>
                                          </p:stCondLst>
                                        </p:cTn>
                                        <p:tgtEl>
                                          <p:spTgt spid="67650"/>
                                        </p:tgtEl>
                                        <p:attrNameLst>
                                          <p:attrName>style.visibility</p:attrName>
                                        </p:attrNameLst>
                                      </p:cBhvr>
                                      <p:to>
                                        <p:strVal val="visible"/>
                                      </p:to>
                                    </p:set>
                                    <p:animEffect transition="in" filter="wipe(down)">
                                      <p:cBhvr>
                                        <p:cTn id="176" dur="500"/>
                                        <p:tgtEl>
                                          <p:spTgt spid="67650"/>
                                        </p:tgtEl>
                                      </p:cBhvr>
                                    </p:animEffect>
                                  </p:childTnLst>
                                </p:cTn>
                              </p:par>
                              <p:par>
                                <p:cTn id="177" presetID="22" presetClass="entr" presetSubtype="4" fill="hold" grpId="0" nodeType="withEffect">
                                  <p:stCondLst>
                                    <p:cond delay="0"/>
                                  </p:stCondLst>
                                  <p:childTnLst>
                                    <p:set>
                                      <p:cBhvr>
                                        <p:cTn id="178" dur="1" fill="hold">
                                          <p:stCondLst>
                                            <p:cond delay="0"/>
                                          </p:stCondLst>
                                        </p:cTn>
                                        <p:tgtEl>
                                          <p:spTgt spid="67663"/>
                                        </p:tgtEl>
                                        <p:attrNameLst>
                                          <p:attrName>style.visibility</p:attrName>
                                        </p:attrNameLst>
                                      </p:cBhvr>
                                      <p:to>
                                        <p:strVal val="visible"/>
                                      </p:to>
                                    </p:set>
                                    <p:animEffect transition="in" filter="wipe(down)">
                                      <p:cBhvr>
                                        <p:cTn id="179" dur="500"/>
                                        <p:tgtEl>
                                          <p:spTgt spid="67663"/>
                                        </p:tgtEl>
                                      </p:cBhvr>
                                    </p:animEffect>
                                  </p:childTnLst>
                                </p:cTn>
                              </p:par>
                              <p:par>
                                <p:cTn id="180" presetID="22" presetClass="entr" presetSubtype="4" fill="hold" grpId="0" nodeType="withEffect">
                                  <p:stCondLst>
                                    <p:cond delay="0"/>
                                  </p:stCondLst>
                                  <p:childTnLst>
                                    <p:set>
                                      <p:cBhvr>
                                        <p:cTn id="181" dur="1" fill="hold">
                                          <p:stCondLst>
                                            <p:cond delay="0"/>
                                          </p:stCondLst>
                                        </p:cTn>
                                        <p:tgtEl>
                                          <p:spTgt spid="67691"/>
                                        </p:tgtEl>
                                        <p:attrNameLst>
                                          <p:attrName>style.visibility</p:attrName>
                                        </p:attrNameLst>
                                      </p:cBhvr>
                                      <p:to>
                                        <p:strVal val="visible"/>
                                      </p:to>
                                    </p:set>
                                    <p:animEffect transition="in" filter="wipe(down)">
                                      <p:cBhvr>
                                        <p:cTn id="182" dur="500"/>
                                        <p:tgtEl>
                                          <p:spTgt spid="67691"/>
                                        </p:tgtEl>
                                      </p:cBhvr>
                                    </p:animEffect>
                                  </p:childTnLst>
                                </p:cTn>
                              </p:par>
                            </p:childTnLst>
                          </p:cTn>
                        </p:par>
                      </p:childTnLst>
                    </p:cTn>
                  </p:par>
                  <p:par>
                    <p:cTn id="183" fill="hold">
                      <p:stCondLst>
                        <p:cond delay="indefinite"/>
                      </p:stCondLst>
                      <p:childTnLst>
                        <p:par>
                          <p:cTn id="184" fill="hold">
                            <p:stCondLst>
                              <p:cond delay="0"/>
                            </p:stCondLst>
                            <p:childTnLst>
                              <p:par>
                                <p:cTn id="185" presetID="22" presetClass="entr" presetSubtype="4" fill="hold" grpId="0" nodeType="clickEffect">
                                  <p:stCondLst>
                                    <p:cond delay="0"/>
                                  </p:stCondLst>
                                  <p:childTnLst>
                                    <p:set>
                                      <p:cBhvr>
                                        <p:cTn id="186" dur="1" fill="hold">
                                          <p:stCondLst>
                                            <p:cond delay="0"/>
                                          </p:stCondLst>
                                        </p:cTn>
                                        <p:tgtEl>
                                          <p:spTgt spid="67614"/>
                                        </p:tgtEl>
                                        <p:attrNameLst>
                                          <p:attrName>style.visibility</p:attrName>
                                        </p:attrNameLst>
                                      </p:cBhvr>
                                      <p:to>
                                        <p:strVal val="visible"/>
                                      </p:to>
                                    </p:set>
                                    <p:animEffect transition="in" filter="wipe(down)">
                                      <p:cBhvr>
                                        <p:cTn id="187" dur="500"/>
                                        <p:tgtEl>
                                          <p:spTgt spid="67614"/>
                                        </p:tgtEl>
                                      </p:cBhvr>
                                    </p:animEffect>
                                  </p:childTnLst>
                                </p:cTn>
                              </p:par>
                              <p:par>
                                <p:cTn id="188" presetID="22" presetClass="entr" presetSubtype="4" fill="hold" grpId="0" nodeType="withEffect">
                                  <p:stCondLst>
                                    <p:cond delay="0"/>
                                  </p:stCondLst>
                                  <p:childTnLst>
                                    <p:set>
                                      <p:cBhvr>
                                        <p:cTn id="189" dur="1" fill="hold">
                                          <p:stCondLst>
                                            <p:cond delay="0"/>
                                          </p:stCondLst>
                                        </p:cTn>
                                        <p:tgtEl>
                                          <p:spTgt spid="67622"/>
                                        </p:tgtEl>
                                        <p:attrNameLst>
                                          <p:attrName>style.visibility</p:attrName>
                                        </p:attrNameLst>
                                      </p:cBhvr>
                                      <p:to>
                                        <p:strVal val="visible"/>
                                      </p:to>
                                    </p:set>
                                    <p:animEffect transition="in" filter="wipe(down)">
                                      <p:cBhvr>
                                        <p:cTn id="190" dur="500"/>
                                        <p:tgtEl>
                                          <p:spTgt spid="67622"/>
                                        </p:tgtEl>
                                      </p:cBhvr>
                                    </p:animEffect>
                                  </p:childTnLst>
                                </p:cTn>
                              </p:par>
                              <p:par>
                                <p:cTn id="191" presetID="22" presetClass="entr" presetSubtype="4" fill="hold" grpId="0" nodeType="withEffect">
                                  <p:stCondLst>
                                    <p:cond delay="0"/>
                                  </p:stCondLst>
                                  <p:childTnLst>
                                    <p:set>
                                      <p:cBhvr>
                                        <p:cTn id="192" dur="1" fill="hold">
                                          <p:stCondLst>
                                            <p:cond delay="0"/>
                                          </p:stCondLst>
                                        </p:cTn>
                                        <p:tgtEl>
                                          <p:spTgt spid="67624"/>
                                        </p:tgtEl>
                                        <p:attrNameLst>
                                          <p:attrName>style.visibility</p:attrName>
                                        </p:attrNameLst>
                                      </p:cBhvr>
                                      <p:to>
                                        <p:strVal val="visible"/>
                                      </p:to>
                                    </p:set>
                                    <p:animEffect transition="in" filter="wipe(down)">
                                      <p:cBhvr>
                                        <p:cTn id="193" dur="500"/>
                                        <p:tgtEl>
                                          <p:spTgt spid="67624"/>
                                        </p:tgtEl>
                                      </p:cBhvr>
                                    </p:animEffect>
                                  </p:childTnLst>
                                </p:cTn>
                              </p:par>
                              <p:par>
                                <p:cTn id="194" presetID="22" presetClass="entr" presetSubtype="4" fill="hold" grpId="0" nodeType="withEffect">
                                  <p:stCondLst>
                                    <p:cond delay="0"/>
                                  </p:stCondLst>
                                  <p:childTnLst>
                                    <p:set>
                                      <p:cBhvr>
                                        <p:cTn id="195" dur="1" fill="hold">
                                          <p:stCondLst>
                                            <p:cond delay="0"/>
                                          </p:stCondLst>
                                        </p:cTn>
                                        <p:tgtEl>
                                          <p:spTgt spid="67625"/>
                                        </p:tgtEl>
                                        <p:attrNameLst>
                                          <p:attrName>style.visibility</p:attrName>
                                        </p:attrNameLst>
                                      </p:cBhvr>
                                      <p:to>
                                        <p:strVal val="visible"/>
                                      </p:to>
                                    </p:set>
                                    <p:animEffect transition="in" filter="wipe(down)">
                                      <p:cBhvr>
                                        <p:cTn id="196" dur="500"/>
                                        <p:tgtEl>
                                          <p:spTgt spid="67625"/>
                                        </p:tgtEl>
                                      </p:cBhvr>
                                    </p:animEffect>
                                  </p:childTnLst>
                                </p:cTn>
                              </p:par>
                              <p:par>
                                <p:cTn id="197" presetID="22" presetClass="entr" presetSubtype="4" fill="hold" grpId="0" nodeType="withEffect">
                                  <p:stCondLst>
                                    <p:cond delay="0"/>
                                  </p:stCondLst>
                                  <p:childTnLst>
                                    <p:set>
                                      <p:cBhvr>
                                        <p:cTn id="198" dur="1" fill="hold">
                                          <p:stCondLst>
                                            <p:cond delay="0"/>
                                          </p:stCondLst>
                                        </p:cTn>
                                        <p:tgtEl>
                                          <p:spTgt spid="67626"/>
                                        </p:tgtEl>
                                        <p:attrNameLst>
                                          <p:attrName>style.visibility</p:attrName>
                                        </p:attrNameLst>
                                      </p:cBhvr>
                                      <p:to>
                                        <p:strVal val="visible"/>
                                      </p:to>
                                    </p:set>
                                    <p:animEffect transition="in" filter="wipe(down)">
                                      <p:cBhvr>
                                        <p:cTn id="199" dur="500"/>
                                        <p:tgtEl>
                                          <p:spTgt spid="67626"/>
                                        </p:tgtEl>
                                      </p:cBhvr>
                                    </p:animEffect>
                                  </p:childTnLst>
                                </p:cTn>
                              </p:par>
                              <p:par>
                                <p:cTn id="200" presetID="22" presetClass="entr" presetSubtype="4" fill="hold" grpId="0" nodeType="withEffect">
                                  <p:stCondLst>
                                    <p:cond delay="0"/>
                                  </p:stCondLst>
                                  <p:childTnLst>
                                    <p:set>
                                      <p:cBhvr>
                                        <p:cTn id="201" dur="1" fill="hold">
                                          <p:stCondLst>
                                            <p:cond delay="0"/>
                                          </p:stCondLst>
                                        </p:cTn>
                                        <p:tgtEl>
                                          <p:spTgt spid="67630"/>
                                        </p:tgtEl>
                                        <p:attrNameLst>
                                          <p:attrName>style.visibility</p:attrName>
                                        </p:attrNameLst>
                                      </p:cBhvr>
                                      <p:to>
                                        <p:strVal val="visible"/>
                                      </p:to>
                                    </p:set>
                                    <p:animEffect transition="in" filter="wipe(down)">
                                      <p:cBhvr>
                                        <p:cTn id="202" dur="500"/>
                                        <p:tgtEl>
                                          <p:spTgt spid="67630"/>
                                        </p:tgtEl>
                                      </p:cBhvr>
                                    </p:animEffect>
                                  </p:childTnLst>
                                </p:cTn>
                              </p:par>
                              <p:par>
                                <p:cTn id="203" presetID="22" presetClass="entr" presetSubtype="4" fill="hold" grpId="0" nodeType="withEffect">
                                  <p:stCondLst>
                                    <p:cond delay="0"/>
                                  </p:stCondLst>
                                  <p:childTnLst>
                                    <p:set>
                                      <p:cBhvr>
                                        <p:cTn id="204" dur="1" fill="hold">
                                          <p:stCondLst>
                                            <p:cond delay="0"/>
                                          </p:stCondLst>
                                        </p:cTn>
                                        <p:tgtEl>
                                          <p:spTgt spid="67651"/>
                                        </p:tgtEl>
                                        <p:attrNameLst>
                                          <p:attrName>style.visibility</p:attrName>
                                        </p:attrNameLst>
                                      </p:cBhvr>
                                      <p:to>
                                        <p:strVal val="visible"/>
                                      </p:to>
                                    </p:set>
                                    <p:animEffect transition="in" filter="wipe(down)">
                                      <p:cBhvr>
                                        <p:cTn id="205" dur="500"/>
                                        <p:tgtEl>
                                          <p:spTgt spid="67651"/>
                                        </p:tgtEl>
                                      </p:cBhvr>
                                    </p:animEffect>
                                  </p:childTnLst>
                                </p:cTn>
                              </p:par>
                              <p:par>
                                <p:cTn id="206" presetID="22" presetClass="entr" presetSubtype="4" fill="hold" grpId="0" nodeType="withEffect">
                                  <p:stCondLst>
                                    <p:cond delay="0"/>
                                  </p:stCondLst>
                                  <p:childTnLst>
                                    <p:set>
                                      <p:cBhvr>
                                        <p:cTn id="207" dur="1" fill="hold">
                                          <p:stCondLst>
                                            <p:cond delay="0"/>
                                          </p:stCondLst>
                                        </p:cTn>
                                        <p:tgtEl>
                                          <p:spTgt spid="67669"/>
                                        </p:tgtEl>
                                        <p:attrNameLst>
                                          <p:attrName>style.visibility</p:attrName>
                                        </p:attrNameLst>
                                      </p:cBhvr>
                                      <p:to>
                                        <p:strVal val="visible"/>
                                      </p:to>
                                    </p:set>
                                    <p:animEffect transition="in" filter="wipe(down)">
                                      <p:cBhvr>
                                        <p:cTn id="208" dur="500"/>
                                        <p:tgtEl>
                                          <p:spTgt spid="67669"/>
                                        </p:tgtEl>
                                      </p:cBhvr>
                                    </p:animEffect>
                                  </p:childTnLst>
                                </p:cTn>
                              </p:par>
                              <p:par>
                                <p:cTn id="209" presetID="22" presetClass="entr" presetSubtype="4" fill="hold" grpId="0" nodeType="withEffect">
                                  <p:stCondLst>
                                    <p:cond delay="0"/>
                                  </p:stCondLst>
                                  <p:childTnLst>
                                    <p:set>
                                      <p:cBhvr>
                                        <p:cTn id="210" dur="1" fill="hold">
                                          <p:stCondLst>
                                            <p:cond delay="0"/>
                                          </p:stCondLst>
                                        </p:cTn>
                                        <p:tgtEl>
                                          <p:spTgt spid="67682"/>
                                        </p:tgtEl>
                                        <p:attrNameLst>
                                          <p:attrName>style.visibility</p:attrName>
                                        </p:attrNameLst>
                                      </p:cBhvr>
                                      <p:to>
                                        <p:strVal val="visible"/>
                                      </p:to>
                                    </p:set>
                                    <p:animEffect transition="in" filter="wipe(down)">
                                      <p:cBhvr>
                                        <p:cTn id="211" dur="500"/>
                                        <p:tgtEl>
                                          <p:spTgt spid="67682"/>
                                        </p:tgtEl>
                                      </p:cBhvr>
                                    </p:animEffect>
                                  </p:childTnLst>
                                </p:cTn>
                              </p:par>
                              <p:par>
                                <p:cTn id="212" presetID="22" presetClass="entr" presetSubtype="4" fill="hold" grpId="0" nodeType="withEffect">
                                  <p:stCondLst>
                                    <p:cond delay="0"/>
                                  </p:stCondLst>
                                  <p:childTnLst>
                                    <p:set>
                                      <p:cBhvr>
                                        <p:cTn id="213" dur="1" fill="hold">
                                          <p:stCondLst>
                                            <p:cond delay="0"/>
                                          </p:stCondLst>
                                        </p:cTn>
                                        <p:tgtEl>
                                          <p:spTgt spid="67692"/>
                                        </p:tgtEl>
                                        <p:attrNameLst>
                                          <p:attrName>style.visibility</p:attrName>
                                        </p:attrNameLst>
                                      </p:cBhvr>
                                      <p:to>
                                        <p:strVal val="visible"/>
                                      </p:to>
                                    </p:set>
                                    <p:animEffect transition="in" filter="wipe(down)">
                                      <p:cBhvr>
                                        <p:cTn id="214" dur="500"/>
                                        <p:tgtEl>
                                          <p:spTgt spid="67692"/>
                                        </p:tgtEl>
                                      </p:cBhvr>
                                    </p:animEffect>
                                  </p:childTnLst>
                                </p:cTn>
                              </p:par>
                            </p:childTnLst>
                          </p:cTn>
                        </p:par>
                      </p:childTnLst>
                    </p:cTn>
                  </p:par>
                  <p:par>
                    <p:cTn id="215" fill="hold">
                      <p:stCondLst>
                        <p:cond delay="indefinite"/>
                      </p:stCondLst>
                      <p:childTnLst>
                        <p:par>
                          <p:cTn id="216" fill="hold">
                            <p:stCondLst>
                              <p:cond delay="0"/>
                            </p:stCondLst>
                            <p:childTnLst>
                              <p:par>
                                <p:cTn id="217" presetID="22" presetClass="entr" presetSubtype="4" fill="hold" grpId="0" nodeType="clickEffect">
                                  <p:stCondLst>
                                    <p:cond delay="0"/>
                                  </p:stCondLst>
                                  <p:childTnLst>
                                    <p:set>
                                      <p:cBhvr>
                                        <p:cTn id="218" dur="1" fill="hold">
                                          <p:stCondLst>
                                            <p:cond delay="0"/>
                                          </p:stCondLst>
                                        </p:cTn>
                                        <p:tgtEl>
                                          <p:spTgt spid="67616"/>
                                        </p:tgtEl>
                                        <p:attrNameLst>
                                          <p:attrName>style.visibility</p:attrName>
                                        </p:attrNameLst>
                                      </p:cBhvr>
                                      <p:to>
                                        <p:strVal val="visible"/>
                                      </p:to>
                                    </p:set>
                                    <p:animEffect transition="in" filter="wipe(down)">
                                      <p:cBhvr>
                                        <p:cTn id="219" dur="500"/>
                                        <p:tgtEl>
                                          <p:spTgt spid="67616"/>
                                        </p:tgtEl>
                                      </p:cBhvr>
                                    </p:animEffect>
                                  </p:childTnLst>
                                </p:cTn>
                              </p:par>
                              <p:par>
                                <p:cTn id="220" presetID="22" presetClass="entr" presetSubtype="4" fill="hold" grpId="0" nodeType="withEffect">
                                  <p:stCondLst>
                                    <p:cond delay="0"/>
                                  </p:stCondLst>
                                  <p:childTnLst>
                                    <p:set>
                                      <p:cBhvr>
                                        <p:cTn id="221" dur="1" fill="hold">
                                          <p:stCondLst>
                                            <p:cond delay="0"/>
                                          </p:stCondLst>
                                        </p:cTn>
                                        <p:tgtEl>
                                          <p:spTgt spid="67623"/>
                                        </p:tgtEl>
                                        <p:attrNameLst>
                                          <p:attrName>style.visibility</p:attrName>
                                        </p:attrNameLst>
                                      </p:cBhvr>
                                      <p:to>
                                        <p:strVal val="visible"/>
                                      </p:to>
                                    </p:set>
                                    <p:animEffect transition="in" filter="wipe(down)">
                                      <p:cBhvr>
                                        <p:cTn id="222" dur="500"/>
                                        <p:tgtEl>
                                          <p:spTgt spid="67623"/>
                                        </p:tgtEl>
                                      </p:cBhvr>
                                    </p:animEffect>
                                  </p:childTnLst>
                                </p:cTn>
                              </p:par>
                              <p:par>
                                <p:cTn id="223" presetID="22" presetClass="entr" presetSubtype="4" fill="hold" grpId="0" nodeType="withEffect">
                                  <p:stCondLst>
                                    <p:cond delay="0"/>
                                  </p:stCondLst>
                                  <p:childTnLst>
                                    <p:set>
                                      <p:cBhvr>
                                        <p:cTn id="224" dur="1" fill="hold">
                                          <p:stCondLst>
                                            <p:cond delay="0"/>
                                          </p:stCondLst>
                                        </p:cTn>
                                        <p:tgtEl>
                                          <p:spTgt spid="67627"/>
                                        </p:tgtEl>
                                        <p:attrNameLst>
                                          <p:attrName>style.visibility</p:attrName>
                                        </p:attrNameLst>
                                      </p:cBhvr>
                                      <p:to>
                                        <p:strVal val="visible"/>
                                      </p:to>
                                    </p:set>
                                    <p:animEffect transition="in" filter="wipe(down)">
                                      <p:cBhvr>
                                        <p:cTn id="225" dur="500"/>
                                        <p:tgtEl>
                                          <p:spTgt spid="67627"/>
                                        </p:tgtEl>
                                      </p:cBhvr>
                                    </p:animEffect>
                                  </p:childTnLst>
                                </p:cTn>
                              </p:par>
                              <p:par>
                                <p:cTn id="226" presetID="22" presetClass="entr" presetSubtype="4" fill="hold" grpId="0" nodeType="withEffect">
                                  <p:stCondLst>
                                    <p:cond delay="0"/>
                                  </p:stCondLst>
                                  <p:childTnLst>
                                    <p:set>
                                      <p:cBhvr>
                                        <p:cTn id="227" dur="1" fill="hold">
                                          <p:stCondLst>
                                            <p:cond delay="0"/>
                                          </p:stCondLst>
                                        </p:cTn>
                                        <p:tgtEl>
                                          <p:spTgt spid="67628"/>
                                        </p:tgtEl>
                                        <p:attrNameLst>
                                          <p:attrName>style.visibility</p:attrName>
                                        </p:attrNameLst>
                                      </p:cBhvr>
                                      <p:to>
                                        <p:strVal val="visible"/>
                                      </p:to>
                                    </p:set>
                                    <p:animEffect transition="in" filter="wipe(down)">
                                      <p:cBhvr>
                                        <p:cTn id="228" dur="500"/>
                                        <p:tgtEl>
                                          <p:spTgt spid="67628"/>
                                        </p:tgtEl>
                                      </p:cBhvr>
                                    </p:animEffect>
                                  </p:childTnLst>
                                </p:cTn>
                              </p:par>
                              <p:par>
                                <p:cTn id="229" presetID="22" presetClass="entr" presetSubtype="4" fill="hold" grpId="0" nodeType="withEffect">
                                  <p:stCondLst>
                                    <p:cond delay="0"/>
                                  </p:stCondLst>
                                  <p:childTnLst>
                                    <p:set>
                                      <p:cBhvr>
                                        <p:cTn id="230" dur="1" fill="hold">
                                          <p:stCondLst>
                                            <p:cond delay="0"/>
                                          </p:stCondLst>
                                        </p:cTn>
                                        <p:tgtEl>
                                          <p:spTgt spid="67629"/>
                                        </p:tgtEl>
                                        <p:attrNameLst>
                                          <p:attrName>style.visibility</p:attrName>
                                        </p:attrNameLst>
                                      </p:cBhvr>
                                      <p:to>
                                        <p:strVal val="visible"/>
                                      </p:to>
                                    </p:set>
                                    <p:animEffect transition="in" filter="wipe(down)">
                                      <p:cBhvr>
                                        <p:cTn id="231" dur="500"/>
                                        <p:tgtEl>
                                          <p:spTgt spid="67629"/>
                                        </p:tgtEl>
                                      </p:cBhvr>
                                    </p:animEffect>
                                  </p:childTnLst>
                                </p:cTn>
                              </p:par>
                              <p:par>
                                <p:cTn id="232" presetID="22" presetClass="entr" presetSubtype="4" fill="hold" grpId="0" nodeType="withEffect">
                                  <p:stCondLst>
                                    <p:cond delay="0"/>
                                  </p:stCondLst>
                                  <p:childTnLst>
                                    <p:set>
                                      <p:cBhvr>
                                        <p:cTn id="233" dur="1" fill="hold">
                                          <p:stCondLst>
                                            <p:cond delay="0"/>
                                          </p:stCondLst>
                                        </p:cTn>
                                        <p:tgtEl>
                                          <p:spTgt spid="67631"/>
                                        </p:tgtEl>
                                        <p:attrNameLst>
                                          <p:attrName>style.visibility</p:attrName>
                                        </p:attrNameLst>
                                      </p:cBhvr>
                                      <p:to>
                                        <p:strVal val="visible"/>
                                      </p:to>
                                    </p:set>
                                    <p:animEffect transition="in" filter="wipe(down)">
                                      <p:cBhvr>
                                        <p:cTn id="234" dur="500"/>
                                        <p:tgtEl>
                                          <p:spTgt spid="67631"/>
                                        </p:tgtEl>
                                      </p:cBhvr>
                                    </p:animEffect>
                                  </p:childTnLst>
                                </p:cTn>
                              </p:par>
                              <p:par>
                                <p:cTn id="235" presetID="22" presetClass="entr" presetSubtype="4" fill="hold" grpId="0" nodeType="withEffect">
                                  <p:stCondLst>
                                    <p:cond delay="0"/>
                                  </p:stCondLst>
                                  <p:childTnLst>
                                    <p:set>
                                      <p:cBhvr>
                                        <p:cTn id="236" dur="1" fill="hold">
                                          <p:stCondLst>
                                            <p:cond delay="0"/>
                                          </p:stCondLst>
                                        </p:cTn>
                                        <p:tgtEl>
                                          <p:spTgt spid="67652"/>
                                        </p:tgtEl>
                                        <p:attrNameLst>
                                          <p:attrName>style.visibility</p:attrName>
                                        </p:attrNameLst>
                                      </p:cBhvr>
                                      <p:to>
                                        <p:strVal val="visible"/>
                                      </p:to>
                                    </p:set>
                                    <p:animEffect transition="in" filter="wipe(down)">
                                      <p:cBhvr>
                                        <p:cTn id="237" dur="500"/>
                                        <p:tgtEl>
                                          <p:spTgt spid="67652"/>
                                        </p:tgtEl>
                                      </p:cBhvr>
                                    </p:animEffect>
                                  </p:childTnLst>
                                </p:cTn>
                              </p:par>
                              <p:par>
                                <p:cTn id="238" presetID="22" presetClass="entr" presetSubtype="4" fill="hold" grpId="0" nodeType="withEffect">
                                  <p:stCondLst>
                                    <p:cond delay="0"/>
                                  </p:stCondLst>
                                  <p:childTnLst>
                                    <p:set>
                                      <p:cBhvr>
                                        <p:cTn id="239" dur="1" fill="hold">
                                          <p:stCondLst>
                                            <p:cond delay="0"/>
                                          </p:stCondLst>
                                        </p:cTn>
                                        <p:tgtEl>
                                          <p:spTgt spid="67668"/>
                                        </p:tgtEl>
                                        <p:attrNameLst>
                                          <p:attrName>style.visibility</p:attrName>
                                        </p:attrNameLst>
                                      </p:cBhvr>
                                      <p:to>
                                        <p:strVal val="visible"/>
                                      </p:to>
                                    </p:set>
                                    <p:animEffect transition="in" filter="wipe(down)">
                                      <p:cBhvr>
                                        <p:cTn id="240" dur="500"/>
                                        <p:tgtEl>
                                          <p:spTgt spid="67668"/>
                                        </p:tgtEl>
                                      </p:cBhvr>
                                    </p:animEffect>
                                  </p:childTnLst>
                                </p:cTn>
                              </p:par>
                              <p:par>
                                <p:cTn id="241" presetID="22" presetClass="entr" presetSubtype="4" fill="hold" grpId="0" nodeType="withEffect">
                                  <p:stCondLst>
                                    <p:cond delay="0"/>
                                  </p:stCondLst>
                                  <p:childTnLst>
                                    <p:set>
                                      <p:cBhvr>
                                        <p:cTn id="242" dur="1" fill="hold">
                                          <p:stCondLst>
                                            <p:cond delay="0"/>
                                          </p:stCondLst>
                                        </p:cTn>
                                        <p:tgtEl>
                                          <p:spTgt spid="67683"/>
                                        </p:tgtEl>
                                        <p:attrNameLst>
                                          <p:attrName>style.visibility</p:attrName>
                                        </p:attrNameLst>
                                      </p:cBhvr>
                                      <p:to>
                                        <p:strVal val="visible"/>
                                      </p:to>
                                    </p:set>
                                    <p:animEffect transition="in" filter="wipe(down)">
                                      <p:cBhvr>
                                        <p:cTn id="243" dur="500"/>
                                        <p:tgtEl>
                                          <p:spTgt spid="67683"/>
                                        </p:tgtEl>
                                      </p:cBhvr>
                                    </p:animEffect>
                                  </p:childTnLst>
                                </p:cTn>
                              </p:par>
                              <p:par>
                                <p:cTn id="244" presetID="22" presetClass="entr" presetSubtype="4" fill="hold" grpId="0" nodeType="withEffect">
                                  <p:stCondLst>
                                    <p:cond delay="0"/>
                                  </p:stCondLst>
                                  <p:childTnLst>
                                    <p:set>
                                      <p:cBhvr>
                                        <p:cTn id="245" dur="1" fill="hold">
                                          <p:stCondLst>
                                            <p:cond delay="0"/>
                                          </p:stCondLst>
                                        </p:cTn>
                                        <p:tgtEl>
                                          <p:spTgt spid="67693"/>
                                        </p:tgtEl>
                                        <p:attrNameLst>
                                          <p:attrName>style.visibility</p:attrName>
                                        </p:attrNameLst>
                                      </p:cBhvr>
                                      <p:to>
                                        <p:strVal val="visible"/>
                                      </p:to>
                                    </p:set>
                                    <p:animEffect transition="in" filter="wipe(down)">
                                      <p:cBhvr>
                                        <p:cTn id="246" dur="500"/>
                                        <p:tgtEl>
                                          <p:spTgt spid="67693"/>
                                        </p:tgtEl>
                                      </p:cBhvr>
                                    </p:animEffect>
                                  </p:childTnLst>
                                </p:cTn>
                              </p:par>
                            </p:childTnLst>
                          </p:cTn>
                        </p:par>
                      </p:childTnLst>
                    </p:cTn>
                  </p:par>
                  <p:par>
                    <p:cTn id="247" fill="hold">
                      <p:stCondLst>
                        <p:cond delay="indefinite"/>
                      </p:stCondLst>
                      <p:childTnLst>
                        <p:par>
                          <p:cTn id="248" fill="hold">
                            <p:stCondLst>
                              <p:cond delay="0"/>
                            </p:stCondLst>
                            <p:childTnLst>
                              <p:par>
                                <p:cTn id="249" presetID="22" presetClass="entr" presetSubtype="4" fill="hold" grpId="0" nodeType="clickEffect">
                                  <p:stCondLst>
                                    <p:cond delay="0"/>
                                  </p:stCondLst>
                                  <p:childTnLst>
                                    <p:set>
                                      <p:cBhvr>
                                        <p:cTn id="250" dur="1" fill="hold">
                                          <p:stCondLst>
                                            <p:cond delay="0"/>
                                          </p:stCondLst>
                                        </p:cTn>
                                        <p:tgtEl>
                                          <p:spTgt spid="67634"/>
                                        </p:tgtEl>
                                        <p:attrNameLst>
                                          <p:attrName>style.visibility</p:attrName>
                                        </p:attrNameLst>
                                      </p:cBhvr>
                                      <p:to>
                                        <p:strVal val="visible"/>
                                      </p:to>
                                    </p:set>
                                    <p:animEffect transition="in" filter="wipe(down)">
                                      <p:cBhvr>
                                        <p:cTn id="251" dur="500"/>
                                        <p:tgtEl>
                                          <p:spTgt spid="67634"/>
                                        </p:tgtEl>
                                      </p:cBhvr>
                                    </p:animEffect>
                                  </p:childTnLst>
                                </p:cTn>
                              </p:par>
                              <p:par>
                                <p:cTn id="252" presetID="22" presetClass="entr" presetSubtype="4" fill="hold" grpId="0" nodeType="withEffect">
                                  <p:stCondLst>
                                    <p:cond delay="0"/>
                                  </p:stCondLst>
                                  <p:childTnLst>
                                    <p:set>
                                      <p:cBhvr>
                                        <p:cTn id="253" dur="1" fill="hold">
                                          <p:stCondLst>
                                            <p:cond delay="0"/>
                                          </p:stCondLst>
                                        </p:cTn>
                                        <p:tgtEl>
                                          <p:spTgt spid="67635"/>
                                        </p:tgtEl>
                                        <p:attrNameLst>
                                          <p:attrName>style.visibility</p:attrName>
                                        </p:attrNameLst>
                                      </p:cBhvr>
                                      <p:to>
                                        <p:strVal val="visible"/>
                                      </p:to>
                                    </p:set>
                                    <p:animEffect transition="in" filter="wipe(down)">
                                      <p:cBhvr>
                                        <p:cTn id="254" dur="500"/>
                                        <p:tgtEl>
                                          <p:spTgt spid="67635"/>
                                        </p:tgtEl>
                                      </p:cBhvr>
                                    </p:animEffect>
                                  </p:childTnLst>
                                </p:cTn>
                              </p:par>
                              <p:par>
                                <p:cTn id="255" presetID="22" presetClass="entr" presetSubtype="4" fill="hold" grpId="0" nodeType="withEffect">
                                  <p:stCondLst>
                                    <p:cond delay="0"/>
                                  </p:stCondLst>
                                  <p:childTnLst>
                                    <p:set>
                                      <p:cBhvr>
                                        <p:cTn id="256" dur="1" fill="hold">
                                          <p:stCondLst>
                                            <p:cond delay="0"/>
                                          </p:stCondLst>
                                        </p:cTn>
                                        <p:tgtEl>
                                          <p:spTgt spid="67636"/>
                                        </p:tgtEl>
                                        <p:attrNameLst>
                                          <p:attrName>style.visibility</p:attrName>
                                        </p:attrNameLst>
                                      </p:cBhvr>
                                      <p:to>
                                        <p:strVal val="visible"/>
                                      </p:to>
                                    </p:set>
                                    <p:animEffect transition="in" filter="wipe(down)">
                                      <p:cBhvr>
                                        <p:cTn id="257" dur="500"/>
                                        <p:tgtEl>
                                          <p:spTgt spid="67636"/>
                                        </p:tgtEl>
                                      </p:cBhvr>
                                    </p:animEffect>
                                  </p:childTnLst>
                                </p:cTn>
                              </p:par>
                              <p:par>
                                <p:cTn id="258" presetID="22" presetClass="entr" presetSubtype="4" fill="hold" grpId="0" nodeType="withEffect">
                                  <p:stCondLst>
                                    <p:cond delay="0"/>
                                  </p:stCondLst>
                                  <p:childTnLst>
                                    <p:set>
                                      <p:cBhvr>
                                        <p:cTn id="259" dur="1" fill="hold">
                                          <p:stCondLst>
                                            <p:cond delay="0"/>
                                          </p:stCondLst>
                                        </p:cTn>
                                        <p:tgtEl>
                                          <p:spTgt spid="67653"/>
                                        </p:tgtEl>
                                        <p:attrNameLst>
                                          <p:attrName>style.visibility</p:attrName>
                                        </p:attrNameLst>
                                      </p:cBhvr>
                                      <p:to>
                                        <p:strVal val="visible"/>
                                      </p:to>
                                    </p:set>
                                    <p:animEffect transition="in" filter="wipe(down)">
                                      <p:cBhvr>
                                        <p:cTn id="260" dur="500"/>
                                        <p:tgtEl>
                                          <p:spTgt spid="67653"/>
                                        </p:tgtEl>
                                      </p:cBhvr>
                                    </p:animEffect>
                                  </p:childTnLst>
                                </p:cTn>
                              </p:par>
                              <p:par>
                                <p:cTn id="261" presetID="22" presetClass="entr" presetSubtype="4" fill="hold" grpId="0" nodeType="withEffect">
                                  <p:stCondLst>
                                    <p:cond delay="0"/>
                                  </p:stCondLst>
                                  <p:childTnLst>
                                    <p:set>
                                      <p:cBhvr>
                                        <p:cTn id="262" dur="1" fill="hold">
                                          <p:stCondLst>
                                            <p:cond delay="0"/>
                                          </p:stCondLst>
                                        </p:cTn>
                                        <p:tgtEl>
                                          <p:spTgt spid="67654"/>
                                        </p:tgtEl>
                                        <p:attrNameLst>
                                          <p:attrName>style.visibility</p:attrName>
                                        </p:attrNameLst>
                                      </p:cBhvr>
                                      <p:to>
                                        <p:strVal val="visible"/>
                                      </p:to>
                                    </p:set>
                                    <p:animEffect transition="in" filter="wipe(down)">
                                      <p:cBhvr>
                                        <p:cTn id="263" dur="500"/>
                                        <p:tgtEl>
                                          <p:spTgt spid="67654"/>
                                        </p:tgtEl>
                                      </p:cBhvr>
                                    </p:animEffect>
                                  </p:childTnLst>
                                </p:cTn>
                              </p:par>
                              <p:par>
                                <p:cTn id="264" presetID="22" presetClass="entr" presetSubtype="4" fill="hold" grpId="0" nodeType="withEffect">
                                  <p:stCondLst>
                                    <p:cond delay="0"/>
                                  </p:stCondLst>
                                  <p:childTnLst>
                                    <p:set>
                                      <p:cBhvr>
                                        <p:cTn id="265" dur="1" fill="hold">
                                          <p:stCondLst>
                                            <p:cond delay="0"/>
                                          </p:stCondLst>
                                        </p:cTn>
                                        <p:tgtEl>
                                          <p:spTgt spid="67655"/>
                                        </p:tgtEl>
                                        <p:attrNameLst>
                                          <p:attrName>style.visibility</p:attrName>
                                        </p:attrNameLst>
                                      </p:cBhvr>
                                      <p:to>
                                        <p:strVal val="visible"/>
                                      </p:to>
                                    </p:set>
                                    <p:animEffect transition="in" filter="wipe(down)">
                                      <p:cBhvr>
                                        <p:cTn id="266" dur="500"/>
                                        <p:tgtEl>
                                          <p:spTgt spid="67655"/>
                                        </p:tgtEl>
                                      </p:cBhvr>
                                    </p:animEffect>
                                  </p:childTnLst>
                                </p:cTn>
                              </p:par>
                              <p:par>
                                <p:cTn id="267" presetID="22" presetClass="entr" presetSubtype="4" fill="hold" grpId="0" nodeType="withEffect">
                                  <p:stCondLst>
                                    <p:cond delay="0"/>
                                  </p:stCondLst>
                                  <p:childTnLst>
                                    <p:set>
                                      <p:cBhvr>
                                        <p:cTn id="268" dur="1" fill="hold">
                                          <p:stCondLst>
                                            <p:cond delay="0"/>
                                          </p:stCondLst>
                                        </p:cTn>
                                        <p:tgtEl>
                                          <p:spTgt spid="67664"/>
                                        </p:tgtEl>
                                        <p:attrNameLst>
                                          <p:attrName>style.visibility</p:attrName>
                                        </p:attrNameLst>
                                      </p:cBhvr>
                                      <p:to>
                                        <p:strVal val="visible"/>
                                      </p:to>
                                    </p:set>
                                    <p:animEffect transition="in" filter="wipe(down)">
                                      <p:cBhvr>
                                        <p:cTn id="269" dur="500"/>
                                        <p:tgtEl>
                                          <p:spTgt spid="67664"/>
                                        </p:tgtEl>
                                      </p:cBhvr>
                                    </p:animEffect>
                                  </p:childTnLst>
                                </p:cTn>
                              </p:par>
                              <p:par>
                                <p:cTn id="270" presetID="22" presetClass="entr" presetSubtype="4" fill="hold" grpId="0" nodeType="withEffect">
                                  <p:stCondLst>
                                    <p:cond delay="0"/>
                                  </p:stCondLst>
                                  <p:childTnLst>
                                    <p:set>
                                      <p:cBhvr>
                                        <p:cTn id="271" dur="1" fill="hold">
                                          <p:stCondLst>
                                            <p:cond delay="0"/>
                                          </p:stCondLst>
                                        </p:cTn>
                                        <p:tgtEl>
                                          <p:spTgt spid="67675"/>
                                        </p:tgtEl>
                                        <p:attrNameLst>
                                          <p:attrName>style.visibility</p:attrName>
                                        </p:attrNameLst>
                                      </p:cBhvr>
                                      <p:to>
                                        <p:strVal val="visible"/>
                                      </p:to>
                                    </p:set>
                                    <p:animEffect transition="in" filter="wipe(down)">
                                      <p:cBhvr>
                                        <p:cTn id="272" dur="500"/>
                                        <p:tgtEl>
                                          <p:spTgt spid="67675"/>
                                        </p:tgtEl>
                                      </p:cBhvr>
                                    </p:animEffect>
                                  </p:childTnLst>
                                </p:cTn>
                              </p:par>
                              <p:par>
                                <p:cTn id="273" presetID="22" presetClass="entr" presetSubtype="4" fill="hold" grpId="0" nodeType="withEffect">
                                  <p:stCondLst>
                                    <p:cond delay="0"/>
                                  </p:stCondLst>
                                  <p:childTnLst>
                                    <p:set>
                                      <p:cBhvr>
                                        <p:cTn id="274" dur="1" fill="hold">
                                          <p:stCondLst>
                                            <p:cond delay="0"/>
                                          </p:stCondLst>
                                        </p:cTn>
                                        <p:tgtEl>
                                          <p:spTgt spid="67684"/>
                                        </p:tgtEl>
                                        <p:attrNameLst>
                                          <p:attrName>style.visibility</p:attrName>
                                        </p:attrNameLst>
                                      </p:cBhvr>
                                      <p:to>
                                        <p:strVal val="visible"/>
                                      </p:to>
                                    </p:set>
                                    <p:animEffect transition="in" filter="wipe(down)">
                                      <p:cBhvr>
                                        <p:cTn id="275" dur="500"/>
                                        <p:tgtEl>
                                          <p:spTgt spid="67684"/>
                                        </p:tgtEl>
                                      </p:cBhvr>
                                    </p:animEffect>
                                  </p:childTnLst>
                                </p:cTn>
                              </p:par>
                              <p:par>
                                <p:cTn id="276" presetID="22" presetClass="entr" presetSubtype="4" fill="hold" grpId="0" nodeType="withEffect">
                                  <p:stCondLst>
                                    <p:cond delay="0"/>
                                  </p:stCondLst>
                                  <p:childTnLst>
                                    <p:set>
                                      <p:cBhvr>
                                        <p:cTn id="277" dur="1" fill="hold">
                                          <p:stCondLst>
                                            <p:cond delay="0"/>
                                          </p:stCondLst>
                                        </p:cTn>
                                        <p:tgtEl>
                                          <p:spTgt spid="67694"/>
                                        </p:tgtEl>
                                        <p:attrNameLst>
                                          <p:attrName>style.visibility</p:attrName>
                                        </p:attrNameLst>
                                      </p:cBhvr>
                                      <p:to>
                                        <p:strVal val="visible"/>
                                      </p:to>
                                    </p:set>
                                    <p:animEffect transition="in" filter="wipe(down)">
                                      <p:cBhvr>
                                        <p:cTn id="278" dur="500"/>
                                        <p:tgtEl>
                                          <p:spTgt spid="67694"/>
                                        </p:tgtEl>
                                      </p:cBhvr>
                                    </p:animEffect>
                                  </p:childTnLst>
                                </p:cTn>
                              </p:par>
                            </p:childTnLst>
                          </p:cTn>
                        </p:par>
                      </p:childTnLst>
                    </p:cTn>
                  </p:par>
                  <p:par>
                    <p:cTn id="279" fill="hold">
                      <p:stCondLst>
                        <p:cond delay="indefinite"/>
                      </p:stCondLst>
                      <p:childTnLst>
                        <p:par>
                          <p:cTn id="280" fill="hold">
                            <p:stCondLst>
                              <p:cond delay="0"/>
                            </p:stCondLst>
                            <p:childTnLst>
                              <p:par>
                                <p:cTn id="281" presetID="22" presetClass="entr" presetSubtype="4" fill="hold" grpId="0" nodeType="clickEffect">
                                  <p:stCondLst>
                                    <p:cond delay="0"/>
                                  </p:stCondLst>
                                  <p:childTnLst>
                                    <p:set>
                                      <p:cBhvr>
                                        <p:cTn id="282" dur="1" fill="hold">
                                          <p:stCondLst>
                                            <p:cond delay="0"/>
                                          </p:stCondLst>
                                        </p:cTn>
                                        <p:tgtEl>
                                          <p:spTgt spid="67632"/>
                                        </p:tgtEl>
                                        <p:attrNameLst>
                                          <p:attrName>style.visibility</p:attrName>
                                        </p:attrNameLst>
                                      </p:cBhvr>
                                      <p:to>
                                        <p:strVal val="visible"/>
                                      </p:to>
                                    </p:set>
                                    <p:animEffect transition="in" filter="wipe(down)">
                                      <p:cBhvr>
                                        <p:cTn id="283" dur="500"/>
                                        <p:tgtEl>
                                          <p:spTgt spid="67632"/>
                                        </p:tgtEl>
                                      </p:cBhvr>
                                    </p:animEffect>
                                  </p:childTnLst>
                                </p:cTn>
                              </p:par>
                              <p:par>
                                <p:cTn id="284" presetID="22" presetClass="entr" presetSubtype="4" fill="hold" grpId="0" nodeType="withEffect">
                                  <p:stCondLst>
                                    <p:cond delay="0"/>
                                  </p:stCondLst>
                                  <p:childTnLst>
                                    <p:set>
                                      <p:cBhvr>
                                        <p:cTn id="285" dur="1" fill="hold">
                                          <p:stCondLst>
                                            <p:cond delay="0"/>
                                          </p:stCondLst>
                                        </p:cTn>
                                        <p:tgtEl>
                                          <p:spTgt spid="67633"/>
                                        </p:tgtEl>
                                        <p:attrNameLst>
                                          <p:attrName>style.visibility</p:attrName>
                                        </p:attrNameLst>
                                      </p:cBhvr>
                                      <p:to>
                                        <p:strVal val="visible"/>
                                      </p:to>
                                    </p:set>
                                    <p:animEffect transition="in" filter="wipe(down)">
                                      <p:cBhvr>
                                        <p:cTn id="286" dur="500"/>
                                        <p:tgtEl>
                                          <p:spTgt spid="67633"/>
                                        </p:tgtEl>
                                      </p:cBhvr>
                                    </p:animEffect>
                                  </p:childTnLst>
                                </p:cTn>
                              </p:par>
                              <p:par>
                                <p:cTn id="287" presetID="22" presetClass="entr" presetSubtype="4" fill="hold" grpId="0" nodeType="withEffect">
                                  <p:stCondLst>
                                    <p:cond delay="0"/>
                                  </p:stCondLst>
                                  <p:childTnLst>
                                    <p:set>
                                      <p:cBhvr>
                                        <p:cTn id="288" dur="1" fill="hold">
                                          <p:stCondLst>
                                            <p:cond delay="0"/>
                                          </p:stCondLst>
                                        </p:cTn>
                                        <p:tgtEl>
                                          <p:spTgt spid="67638"/>
                                        </p:tgtEl>
                                        <p:attrNameLst>
                                          <p:attrName>style.visibility</p:attrName>
                                        </p:attrNameLst>
                                      </p:cBhvr>
                                      <p:to>
                                        <p:strVal val="visible"/>
                                      </p:to>
                                    </p:set>
                                    <p:animEffect transition="in" filter="wipe(down)">
                                      <p:cBhvr>
                                        <p:cTn id="289" dur="500"/>
                                        <p:tgtEl>
                                          <p:spTgt spid="67638"/>
                                        </p:tgtEl>
                                      </p:cBhvr>
                                    </p:animEffect>
                                  </p:childTnLst>
                                </p:cTn>
                              </p:par>
                              <p:par>
                                <p:cTn id="290" presetID="22" presetClass="entr" presetSubtype="4" fill="hold" grpId="0" nodeType="withEffect">
                                  <p:stCondLst>
                                    <p:cond delay="0"/>
                                  </p:stCondLst>
                                  <p:childTnLst>
                                    <p:set>
                                      <p:cBhvr>
                                        <p:cTn id="291" dur="1" fill="hold">
                                          <p:stCondLst>
                                            <p:cond delay="0"/>
                                          </p:stCondLst>
                                        </p:cTn>
                                        <p:tgtEl>
                                          <p:spTgt spid="67639"/>
                                        </p:tgtEl>
                                        <p:attrNameLst>
                                          <p:attrName>style.visibility</p:attrName>
                                        </p:attrNameLst>
                                      </p:cBhvr>
                                      <p:to>
                                        <p:strVal val="visible"/>
                                      </p:to>
                                    </p:set>
                                    <p:animEffect transition="in" filter="wipe(down)">
                                      <p:cBhvr>
                                        <p:cTn id="292" dur="500"/>
                                        <p:tgtEl>
                                          <p:spTgt spid="67639"/>
                                        </p:tgtEl>
                                      </p:cBhvr>
                                    </p:animEffect>
                                  </p:childTnLst>
                                </p:cTn>
                              </p:par>
                              <p:par>
                                <p:cTn id="293" presetID="22" presetClass="entr" presetSubtype="4" fill="hold" grpId="0" nodeType="withEffect">
                                  <p:stCondLst>
                                    <p:cond delay="0"/>
                                  </p:stCondLst>
                                  <p:childTnLst>
                                    <p:set>
                                      <p:cBhvr>
                                        <p:cTn id="294" dur="1" fill="hold">
                                          <p:stCondLst>
                                            <p:cond delay="0"/>
                                          </p:stCondLst>
                                        </p:cTn>
                                        <p:tgtEl>
                                          <p:spTgt spid="67640"/>
                                        </p:tgtEl>
                                        <p:attrNameLst>
                                          <p:attrName>style.visibility</p:attrName>
                                        </p:attrNameLst>
                                      </p:cBhvr>
                                      <p:to>
                                        <p:strVal val="visible"/>
                                      </p:to>
                                    </p:set>
                                    <p:animEffect transition="in" filter="wipe(down)">
                                      <p:cBhvr>
                                        <p:cTn id="295" dur="500"/>
                                        <p:tgtEl>
                                          <p:spTgt spid="67640"/>
                                        </p:tgtEl>
                                      </p:cBhvr>
                                    </p:animEffect>
                                  </p:childTnLst>
                                </p:cTn>
                              </p:par>
                              <p:par>
                                <p:cTn id="296" presetID="22" presetClass="entr" presetSubtype="4" fill="hold" grpId="0" nodeType="withEffect">
                                  <p:stCondLst>
                                    <p:cond delay="0"/>
                                  </p:stCondLst>
                                  <p:childTnLst>
                                    <p:set>
                                      <p:cBhvr>
                                        <p:cTn id="297" dur="1" fill="hold">
                                          <p:stCondLst>
                                            <p:cond delay="0"/>
                                          </p:stCondLst>
                                        </p:cTn>
                                        <p:tgtEl>
                                          <p:spTgt spid="67644"/>
                                        </p:tgtEl>
                                        <p:attrNameLst>
                                          <p:attrName>style.visibility</p:attrName>
                                        </p:attrNameLst>
                                      </p:cBhvr>
                                      <p:to>
                                        <p:strVal val="visible"/>
                                      </p:to>
                                    </p:set>
                                    <p:animEffect transition="in" filter="wipe(down)">
                                      <p:cBhvr>
                                        <p:cTn id="298" dur="500"/>
                                        <p:tgtEl>
                                          <p:spTgt spid="67644"/>
                                        </p:tgtEl>
                                      </p:cBhvr>
                                    </p:animEffect>
                                  </p:childTnLst>
                                </p:cTn>
                              </p:par>
                              <p:par>
                                <p:cTn id="299" presetID="22" presetClass="entr" presetSubtype="4" fill="hold" grpId="0" nodeType="withEffect">
                                  <p:stCondLst>
                                    <p:cond delay="0"/>
                                  </p:stCondLst>
                                  <p:childTnLst>
                                    <p:set>
                                      <p:cBhvr>
                                        <p:cTn id="300" dur="1" fill="hold">
                                          <p:stCondLst>
                                            <p:cond delay="0"/>
                                          </p:stCondLst>
                                        </p:cTn>
                                        <p:tgtEl>
                                          <p:spTgt spid="67665"/>
                                        </p:tgtEl>
                                        <p:attrNameLst>
                                          <p:attrName>style.visibility</p:attrName>
                                        </p:attrNameLst>
                                      </p:cBhvr>
                                      <p:to>
                                        <p:strVal val="visible"/>
                                      </p:to>
                                    </p:set>
                                    <p:animEffect transition="in" filter="wipe(down)">
                                      <p:cBhvr>
                                        <p:cTn id="301" dur="500"/>
                                        <p:tgtEl>
                                          <p:spTgt spid="67665"/>
                                        </p:tgtEl>
                                      </p:cBhvr>
                                    </p:animEffect>
                                  </p:childTnLst>
                                </p:cTn>
                              </p:par>
                              <p:par>
                                <p:cTn id="302" presetID="22" presetClass="entr" presetSubtype="4" fill="hold" grpId="0" nodeType="withEffect">
                                  <p:stCondLst>
                                    <p:cond delay="0"/>
                                  </p:stCondLst>
                                  <p:childTnLst>
                                    <p:set>
                                      <p:cBhvr>
                                        <p:cTn id="303" dur="1" fill="hold">
                                          <p:stCondLst>
                                            <p:cond delay="0"/>
                                          </p:stCondLst>
                                        </p:cTn>
                                        <p:tgtEl>
                                          <p:spTgt spid="67676"/>
                                        </p:tgtEl>
                                        <p:attrNameLst>
                                          <p:attrName>style.visibility</p:attrName>
                                        </p:attrNameLst>
                                      </p:cBhvr>
                                      <p:to>
                                        <p:strVal val="visible"/>
                                      </p:to>
                                    </p:set>
                                    <p:animEffect transition="in" filter="wipe(down)">
                                      <p:cBhvr>
                                        <p:cTn id="304" dur="500"/>
                                        <p:tgtEl>
                                          <p:spTgt spid="67676"/>
                                        </p:tgtEl>
                                      </p:cBhvr>
                                    </p:animEffect>
                                  </p:childTnLst>
                                </p:cTn>
                              </p:par>
                              <p:par>
                                <p:cTn id="305" presetID="22" presetClass="entr" presetSubtype="4" fill="hold" grpId="0" nodeType="withEffect">
                                  <p:stCondLst>
                                    <p:cond delay="0"/>
                                  </p:stCondLst>
                                  <p:childTnLst>
                                    <p:set>
                                      <p:cBhvr>
                                        <p:cTn id="306" dur="1" fill="hold">
                                          <p:stCondLst>
                                            <p:cond delay="0"/>
                                          </p:stCondLst>
                                        </p:cTn>
                                        <p:tgtEl>
                                          <p:spTgt spid="67685"/>
                                        </p:tgtEl>
                                        <p:attrNameLst>
                                          <p:attrName>style.visibility</p:attrName>
                                        </p:attrNameLst>
                                      </p:cBhvr>
                                      <p:to>
                                        <p:strVal val="visible"/>
                                      </p:to>
                                    </p:set>
                                    <p:animEffect transition="in" filter="wipe(down)">
                                      <p:cBhvr>
                                        <p:cTn id="307" dur="500"/>
                                        <p:tgtEl>
                                          <p:spTgt spid="67685"/>
                                        </p:tgtEl>
                                      </p:cBhvr>
                                    </p:animEffect>
                                  </p:childTnLst>
                                </p:cTn>
                              </p:par>
                              <p:par>
                                <p:cTn id="308" presetID="22" presetClass="entr" presetSubtype="4" fill="hold" grpId="0" nodeType="withEffect">
                                  <p:stCondLst>
                                    <p:cond delay="0"/>
                                  </p:stCondLst>
                                  <p:childTnLst>
                                    <p:set>
                                      <p:cBhvr>
                                        <p:cTn id="309" dur="1" fill="hold">
                                          <p:stCondLst>
                                            <p:cond delay="0"/>
                                          </p:stCondLst>
                                        </p:cTn>
                                        <p:tgtEl>
                                          <p:spTgt spid="67695"/>
                                        </p:tgtEl>
                                        <p:attrNameLst>
                                          <p:attrName>style.visibility</p:attrName>
                                        </p:attrNameLst>
                                      </p:cBhvr>
                                      <p:to>
                                        <p:strVal val="visible"/>
                                      </p:to>
                                    </p:set>
                                    <p:animEffect transition="in" filter="wipe(down)">
                                      <p:cBhvr>
                                        <p:cTn id="310" dur="500"/>
                                        <p:tgtEl>
                                          <p:spTgt spid="67695"/>
                                        </p:tgtEl>
                                      </p:cBhvr>
                                    </p:animEffect>
                                  </p:childTnLst>
                                </p:cTn>
                              </p:par>
                            </p:childTnLst>
                          </p:cTn>
                        </p:par>
                      </p:childTnLst>
                    </p:cTn>
                  </p:par>
                  <p:par>
                    <p:cTn id="311" fill="hold">
                      <p:stCondLst>
                        <p:cond delay="indefinite"/>
                      </p:stCondLst>
                      <p:childTnLst>
                        <p:par>
                          <p:cTn id="312" fill="hold">
                            <p:stCondLst>
                              <p:cond delay="0"/>
                            </p:stCondLst>
                            <p:childTnLst>
                              <p:par>
                                <p:cTn id="313" presetID="22" presetClass="entr" presetSubtype="4" fill="hold" grpId="0" nodeType="clickEffect">
                                  <p:stCondLst>
                                    <p:cond delay="0"/>
                                  </p:stCondLst>
                                  <p:childTnLst>
                                    <p:set>
                                      <p:cBhvr>
                                        <p:cTn id="314" dur="1" fill="hold">
                                          <p:stCondLst>
                                            <p:cond delay="0"/>
                                          </p:stCondLst>
                                        </p:cTn>
                                        <p:tgtEl>
                                          <p:spTgt spid="67637"/>
                                        </p:tgtEl>
                                        <p:attrNameLst>
                                          <p:attrName>style.visibility</p:attrName>
                                        </p:attrNameLst>
                                      </p:cBhvr>
                                      <p:to>
                                        <p:strVal val="visible"/>
                                      </p:to>
                                    </p:set>
                                    <p:animEffect transition="in" filter="wipe(down)">
                                      <p:cBhvr>
                                        <p:cTn id="315" dur="500"/>
                                        <p:tgtEl>
                                          <p:spTgt spid="67637"/>
                                        </p:tgtEl>
                                      </p:cBhvr>
                                    </p:animEffect>
                                  </p:childTnLst>
                                </p:cTn>
                              </p:par>
                              <p:par>
                                <p:cTn id="316" presetID="22" presetClass="entr" presetSubtype="4" fill="hold" grpId="0" nodeType="withEffect">
                                  <p:stCondLst>
                                    <p:cond delay="0"/>
                                  </p:stCondLst>
                                  <p:childTnLst>
                                    <p:set>
                                      <p:cBhvr>
                                        <p:cTn id="317" dur="1" fill="hold">
                                          <p:stCondLst>
                                            <p:cond delay="0"/>
                                          </p:stCondLst>
                                        </p:cTn>
                                        <p:tgtEl>
                                          <p:spTgt spid="67641"/>
                                        </p:tgtEl>
                                        <p:attrNameLst>
                                          <p:attrName>style.visibility</p:attrName>
                                        </p:attrNameLst>
                                      </p:cBhvr>
                                      <p:to>
                                        <p:strVal val="visible"/>
                                      </p:to>
                                    </p:set>
                                    <p:animEffect transition="in" filter="wipe(down)">
                                      <p:cBhvr>
                                        <p:cTn id="318" dur="500"/>
                                        <p:tgtEl>
                                          <p:spTgt spid="67641"/>
                                        </p:tgtEl>
                                      </p:cBhvr>
                                    </p:animEffect>
                                  </p:childTnLst>
                                </p:cTn>
                              </p:par>
                              <p:par>
                                <p:cTn id="319" presetID="22" presetClass="entr" presetSubtype="4" fill="hold" grpId="0" nodeType="withEffect">
                                  <p:stCondLst>
                                    <p:cond delay="0"/>
                                  </p:stCondLst>
                                  <p:childTnLst>
                                    <p:set>
                                      <p:cBhvr>
                                        <p:cTn id="320" dur="1" fill="hold">
                                          <p:stCondLst>
                                            <p:cond delay="0"/>
                                          </p:stCondLst>
                                        </p:cTn>
                                        <p:tgtEl>
                                          <p:spTgt spid="67642"/>
                                        </p:tgtEl>
                                        <p:attrNameLst>
                                          <p:attrName>style.visibility</p:attrName>
                                        </p:attrNameLst>
                                      </p:cBhvr>
                                      <p:to>
                                        <p:strVal val="visible"/>
                                      </p:to>
                                    </p:set>
                                    <p:animEffect transition="in" filter="wipe(down)">
                                      <p:cBhvr>
                                        <p:cTn id="321" dur="500"/>
                                        <p:tgtEl>
                                          <p:spTgt spid="67642"/>
                                        </p:tgtEl>
                                      </p:cBhvr>
                                    </p:animEffect>
                                  </p:childTnLst>
                                </p:cTn>
                              </p:par>
                              <p:par>
                                <p:cTn id="322" presetID="22" presetClass="entr" presetSubtype="4" fill="hold" grpId="0" nodeType="withEffect">
                                  <p:stCondLst>
                                    <p:cond delay="0"/>
                                  </p:stCondLst>
                                  <p:childTnLst>
                                    <p:set>
                                      <p:cBhvr>
                                        <p:cTn id="323" dur="1" fill="hold">
                                          <p:stCondLst>
                                            <p:cond delay="0"/>
                                          </p:stCondLst>
                                        </p:cTn>
                                        <p:tgtEl>
                                          <p:spTgt spid="67643"/>
                                        </p:tgtEl>
                                        <p:attrNameLst>
                                          <p:attrName>style.visibility</p:attrName>
                                        </p:attrNameLst>
                                      </p:cBhvr>
                                      <p:to>
                                        <p:strVal val="visible"/>
                                      </p:to>
                                    </p:set>
                                    <p:animEffect transition="in" filter="wipe(down)">
                                      <p:cBhvr>
                                        <p:cTn id="324" dur="500"/>
                                        <p:tgtEl>
                                          <p:spTgt spid="67643"/>
                                        </p:tgtEl>
                                      </p:cBhvr>
                                    </p:animEffect>
                                  </p:childTnLst>
                                </p:cTn>
                              </p:par>
                              <p:par>
                                <p:cTn id="325" presetID="22" presetClass="entr" presetSubtype="4" fill="hold" grpId="0" nodeType="withEffect">
                                  <p:stCondLst>
                                    <p:cond delay="0"/>
                                  </p:stCondLst>
                                  <p:childTnLst>
                                    <p:set>
                                      <p:cBhvr>
                                        <p:cTn id="326" dur="1" fill="hold">
                                          <p:stCondLst>
                                            <p:cond delay="0"/>
                                          </p:stCondLst>
                                        </p:cTn>
                                        <p:tgtEl>
                                          <p:spTgt spid="67645"/>
                                        </p:tgtEl>
                                        <p:attrNameLst>
                                          <p:attrName>style.visibility</p:attrName>
                                        </p:attrNameLst>
                                      </p:cBhvr>
                                      <p:to>
                                        <p:strVal val="visible"/>
                                      </p:to>
                                    </p:set>
                                    <p:animEffect transition="in" filter="wipe(down)">
                                      <p:cBhvr>
                                        <p:cTn id="327" dur="500"/>
                                        <p:tgtEl>
                                          <p:spTgt spid="67645"/>
                                        </p:tgtEl>
                                      </p:cBhvr>
                                    </p:animEffect>
                                  </p:childTnLst>
                                </p:cTn>
                              </p:par>
                              <p:par>
                                <p:cTn id="328" presetID="22" presetClass="entr" presetSubtype="4" fill="hold" grpId="0" nodeType="withEffect">
                                  <p:stCondLst>
                                    <p:cond delay="0"/>
                                  </p:stCondLst>
                                  <p:childTnLst>
                                    <p:set>
                                      <p:cBhvr>
                                        <p:cTn id="329" dur="1" fill="hold">
                                          <p:stCondLst>
                                            <p:cond delay="0"/>
                                          </p:stCondLst>
                                        </p:cTn>
                                        <p:tgtEl>
                                          <p:spTgt spid="67646"/>
                                        </p:tgtEl>
                                        <p:attrNameLst>
                                          <p:attrName>style.visibility</p:attrName>
                                        </p:attrNameLst>
                                      </p:cBhvr>
                                      <p:to>
                                        <p:strVal val="visible"/>
                                      </p:to>
                                    </p:set>
                                    <p:animEffect transition="in" filter="wipe(down)">
                                      <p:cBhvr>
                                        <p:cTn id="330" dur="500"/>
                                        <p:tgtEl>
                                          <p:spTgt spid="67646"/>
                                        </p:tgtEl>
                                      </p:cBhvr>
                                    </p:animEffect>
                                  </p:childTnLst>
                                </p:cTn>
                              </p:par>
                              <p:par>
                                <p:cTn id="331" presetID="22" presetClass="entr" presetSubtype="4" fill="hold" grpId="0" nodeType="withEffect">
                                  <p:stCondLst>
                                    <p:cond delay="0"/>
                                  </p:stCondLst>
                                  <p:childTnLst>
                                    <p:set>
                                      <p:cBhvr>
                                        <p:cTn id="332" dur="1" fill="hold">
                                          <p:stCondLst>
                                            <p:cond delay="0"/>
                                          </p:stCondLst>
                                        </p:cTn>
                                        <p:tgtEl>
                                          <p:spTgt spid="67666"/>
                                        </p:tgtEl>
                                        <p:attrNameLst>
                                          <p:attrName>style.visibility</p:attrName>
                                        </p:attrNameLst>
                                      </p:cBhvr>
                                      <p:to>
                                        <p:strVal val="visible"/>
                                      </p:to>
                                    </p:set>
                                    <p:animEffect transition="in" filter="wipe(down)">
                                      <p:cBhvr>
                                        <p:cTn id="333" dur="500"/>
                                        <p:tgtEl>
                                          <p:spTgt spid="67666"/>
                                        </p:tgtEl>
                                      </p:cBhvr>
                                    </p:animEffect>
                                  </p:childTnLst>
                                </p:cTn>
                              </p:par>
                              <p:par>
                                <p:cTn id="334" presetID="22" presetClass="entr" presetSubtype="4" fill="hold" grpId="0" nodeType="withEffect">
                                  <p:stCondLst>
                                    <p:cond delay="0"/>
                                  </p:stCondLst>
                                  <p:childTnLst>
                                    <p:set>
                                      <p:cBhvr>
                                        <p:cTn id="335" dur="1" fill="hold">
                                          <p:stCondLst>
                                            <p:cond delay="0"/>
                                          </p:stCondLst>
                                        </p:cTn>
                                        <p:tgtEl>
                                          <p:spTgt spid="67677"/>
                                        </p:tgtEl>
                                        <p:attrNameLst>
                                          <p:attrName>style.visibility</p:attrName>
                                        </p:attrNameLst>
                                      </p:cBhvr>
                                      <p:to>
                                        <p:strVal val="visible"/>
                                      </p:to>
                                    </p:set>
                                    <p:animEffect transition="in" filter="wipe(down)">
                                      <p:cBhvr>
                                        <p:cTn id="336" dur="500"/>
                                        <p:tgtEl>
                                          <p:spTgt spid="67677"/>
                                        </p:tgtEl>
                                      </p:cBhvr>
                                    </p:animEffect>
                                  </p:childTnLst>
                                </p:cTn>
                              </p:par>
                              <p:par>
                                <p:cTn id="337" presetID="22" presetClass="entr" presetSubtype="4" fill="hold" grpId="0" nodeType="withEffect">
                                  <p:stCondLst>
                                    <p:cond delay="0"/>
                                  </p:stCondLst>
                                  <p:childTnLst>
                                    <p:set>
                                      <p:cBhvr>
                                        <p:cTn id="338" dur="1" fill="hold">
                                          <p:stCondLst>
                                            <p:cond delay="0"/>
                                          </p:stCondLst>
                                        </p:cTn>
                                        <p:tgtEl>
                                          <p:spTgt spid="67686"/>
                                        </p:tgtEl>
                                        <p:attrNameLst>
                                          <p:attrName>style.visibility</p:attrName>
                                        </p:attrNameLst>
                                      </p:cBhvr>
                                      <p:to>
                                        <p:strVal val="visible"/>
                                      </p:to>
                                    </p:set>
                                    <p:animEffect transition="in" filter="wipe(down)">
                                      <p:cBhvr>
                                        <p:cTn id="339" dur="500"/>
                                        <p:tgtEl>
                                          <p:spTgt spid="67686"/>
                                        </p:tgtEl>
                                      </p:cBhvr>
                                    </p:animEffect>
                                  </p:childTnLst>
                                </p:cTn>
                              </p:par>
                              <p:par>
                                <p:cTn id="340" presetID="22" presetClass="entr" presetSubtype="4" fill="hold" grpId="0" nodeType="withEffect">
                                  <p:stCondLst>
                                    <p:cond delay="0"/>
                                  </p:stCondLst>
                                  <p:childTnLst>
                                    <p:set>
                                      <p:cBhvr>
                                        <p:cTn id="341" dur="1" fill="hold">
                                          <p:stCondLst>
                                            <p:cond delay="0"/>
                                          </p:stCondLst>
                                        </p:cTn>
                                        <p:tgtEl>
                                          <p:spTgt spid="67696"/>
                                        </p:tgtEl>
                                        <p:attrNameLst>
                                          <p:attrName>style.visibility</p:attrName>
                                        </p:attrNameLst>
                                      </p:cBhvr>
                                      <p:to>
                                        <p:strVal val="visible"/>
                                      </p:to>
                                    </p:set>
                                    <p:animEffect transition="in" filter="wipe(down)">
                                      <p:cBhvr>
                                        <p:cTn id="342" dur="500"/>
                                        <p:tgtEl>
                                          <p:spTgt spid="67696"/>
                                        </p:tgtEl>
                                      </p:cBhvr>
                                    </p:animEffect>
                                  </p:childTnLst>
                                </p:cTn>
                              </p:par>
                            </p:childTnLst>
                          </p:cTn>
                        </p:par>
                      </p:childTnLst>
                    </p:cTn>
                  </p:par>
                  <p:par>
                    <p:cTn id="343" fill="hold">
                      <p:stCondLst>
                        <p:cond delay="indefinite"/>
                      </p:stCondLst>
                      <p:childTnLst>
                        <p:par>
                          <p:cTn id="344" fill="hold">
                            <p:stCondLst>
                              <p:cond delay="0"/>
                            </p:stCondLst>
                            <p:childTnLst>
                              <p:par>
                                <p:cTn id="345" presetID="22" presetClass="entr" presetSubtype="4" fill="hold" grpId="0" nodeType="clickEffect">
                                  <p:stCondLst>
                                    <p:cond delay="0"/>
                                  </p:stCondLst>
                                  <p:childTnLst>
                                    <p:set>
                                      <p:cBhvr>
                                        <p:cTn id="346" dur="1" fill="hold">
                                          <p:stCondLst>
                                            <p:cond delay="0"/>
                                          </p:stCondLst>
                                        </p:cTn>
                                        <p:tgtEl>
                                          <p:spTgt spid="67589"/>
                                        </p:tgtEl>
                                        <p:attrNameLst>
                                          <p:attrName>style.visibility</p:attrName>
                                        </p:attrNameLst>
                                      </p:cBhvr>
                                      <p:to>
                                        <p:strVal val="visible"/>
                                      </p:to>
                                    </p:set>
                                    <p:animEffect transition="in" filter="wipe(down)">
                                      <p:cBhvr>
                                        <p:cTn id="347" dur="500"/>
                                        <p:tgtEl>
                                          <p:spTgt spid="67589"/>
                                        </p:tgtEl>
                                      </p:cBhvr>
                                    </p:animEffect>
                                  </p:childTnLst>
                                </p:cTn>
                              </p:par>
                              <p:par>
                                <p:cTn id="348" presetID="22" presetClass="entr" presetSubtype="4" fill="hold" grpId="0" nodeType="withEffect">
                                  <p:stCondLst>
                                    <p:cond delay="0"/>
                                  </p:stCondLst>
                                  <p:childTnLst>
                                    <p:set>
                                      <p:cBhvr>
                                        <p:cTn id="349" dur="1" fill="hold">
                                          <p:stCondLst>
                                            <p:cond delay="0"/>
                                          </p:stCondLst>
                                        </p:cTn>
                                        <p:tgtEl>
                                          <p:spTgt spid="67590"/>
                                        </p:tgtEl>
                                        <p:attrNameLst>
                                          <p:attrName>style.visibility</p:attrName>
                                        </p:attrNameLst>
                                      </p:cBhvr>
                                      <p:to>
                                        <p:strVal val="visible"/>
                                      </p:to>
                                    </p:set>
                                    <p:animEffect transition="in" filter="wipe(down)">
                                      <p:cBhvr>
                                        <p:cTn id="350" dur="500"/>
                                        <p:tgtEl>
                                          <p:spTgt spid="67590"/>
                                        </p:tgtEl>
                                      </p:cBhvr>
                                    </p:animEffect>
                                  </p:childTnLst>
                                </p:cTn>
                              </p:par>
                              <p:par>
                                <p:cTn id="351" presetID="22" presetClass="entr" presetSubtype="4" fill="hold" grpId="0" nodeType="withEffect">
                                  <p:stCondLst>
                                    <p:cond delay="0"/>
                                  </p:stCondLst>
                                  <p:childTnLst>
                                    <p:set>
                                      <p:cBhvr>
                                        <p:cTn id="352" dur="1" fill="hold">
                                          <p:stCondLst>
                                            <p:cond delay="0"/>
                                          </p:stCondLst>
                                        </p:cTn>
                                        <p:tgtEl>
                                          <p:spTgt spid="67591"/>
                                        </p:tgtEl>
                                        <p:attrNameLst>
                                          <p:attrName>style.visibility</p:attrName>
                                        </p:attrNameLst>
                                      </p:cBhvr>
                                      <p:to>
                                        <p:strVal val="visible"/>
                                      </p:to>
                                    </p:set>
                                    <p:animEffect transition="in" filter="wipe(down)">
                                      <p:cBhvr>
                                        <p:cTn id="353" dur="500"/>
                                        <p:tgtEl>
                                          <p:spTgt spid="67591"/>
                                        </p:tgtEl>
                                      </p:cBhvr>
                                    </p:animEffect>
                                  </p:childTnLst>
                                </p:cTn>
                              </p:par>
                              <p:par>
                                <p:cTn id="354" presetID="22" presetClass="entr" presetSubtype="4" fill="hold" grpId="0" nodeType="withEffect">
                                  <p:stCondLst>
                                    <p:cond delay="0"/>
                                  </p:stCondLst>
                                  <p:childTnLst>
                                    <p:set>
                                      <p:cBhvr>
                                        <p:cTn id="355" dur="1" fill="hold">
                                          <p:stCondLst>
                                            <p:cond delay="0"/>
                                          </p:stCondLst>
                                        </p:cTn>
                                        <p:tgtEl>
                                          <p:spTgt spid="67656"/>
                                        </p:tgtEl>
                                        <p:attrNameLst>
                                          <p:attrName>style.visibility</p:attrName>
                                        </p:attrNameLst>
                                      </p:cBhvr>
                                      <p:to>
                                        <p:strVal val="visible"/>
                                      </p:to>
                                    </p:set>
                                    <p:animEffect transition="in" filter="wipe(down)">
                                      <p:cBhvr>
                                        <p:cTn id="356" dur="500"/>
                                        <p:tgtEl>
                                          <p:spTgt spid="67656"/>
                                        </p:tgtEl>
                                      </p:cBhvr>
                                    </p:animEffect>
                                  </p:childTnLst>
                                </p:cTn>
                              </p:par>
                              <p:par>
                                <p:cTn id="357" presetID="22" presetClass="entr" presetSubtype="4" fill="hold" grpId="0" nodeType="withEffect">
                                  <p:stCondLst>
                                    <p:cond delay="0"/>
                                  </p:stCondLst>
                                  <p:childTnLst>
                                    <p:set>
                                      <p:cBhvr>
                                        <p:cTn id="358" dur="1" fill="hold">
                                          <p:stCondLst>
                                            <p:cond delay="0"/>
                                          </p:stCondLst>
                                        </p:cTn>
                                        <p:tgtEl>
                                          <p:spTgt spid="67657"/>
                                        </p:tgtEl>
                                        <p:attrNameLst>
                                          <p:attrName>style.visibility</p:attrName>
                                        </p:attrNameLst>
                                      </p:cBhvr>
                                      <p:to>
                                        <p:strVal val="visible"/>
                                      </p:to>
                                    </p:set>
                                    <p:animEffect transition="in" filter="wipe(down)">
                                      <p:cBhvr>
                                        <p:cTn id="359" dur="500"/>
                                        <p:tgtEl>
                                          <p:spTgt spid="67657"/>
                                        </p:tgtEl>
                                      </p:cBhvr>
                                    </p:animEffect>
                                  </p:childTnLst>
                                </p:cTn>
                              </p:par>
                              <p:par>
                                <p:cTn id="360" presetID="22" presetClass="entr" presetSubtype="4" fill="hold" grpId="0" nodeType="withEffect">
                                  <p:stCondLst>
                                    <p:cond delay="0"/>
                                  </p:stCondLst>
                                  <p:childTnLst>
                                    <p:set>
                                      <p:cBhvr>
                                        <p:cTn id="361" dur="1" fill="hold">
                                          <p:stCondLst>
                                            <p:cond delay="0"/>
                                          </p:stCondLst>
                                        </p:cTn>
                                        <p:tgtEl>
                                          <p:spTgt spid="67658"/>
                                        </p:tgtEl>
                                        <p:attrNameLst>
                                          <p:attrName>style.visibility</p:attrName>
                                        </p:attrNameLst>
                                      </p:cBhvr>
                                      <p:to>
                                        <p:strVal val="visible"/>
                                      </p:to>
                                    </p:set>
                                    <p:animEffect transition="in" filter="wipe(down)">
                                      <p:cBhvr>
                                        <p:cTn id="362" dur="500"/>
                                        <p:tgtEl>
                                          <p:spTgt spid="67658"/>
                                        </p:tgtEl>
                                      </p:cBhvr>
                                    </p:animEffect>
                                  </p:childTnLst>
                                </p:cTn>
                              </p:par>
                              <p:par>
                                <p:cTn id="363" presetID="22" presetClass="entr" presetSubtype="4" fill="hold" grpId="0" nodeType="withEffect">
                                  <p:stCondLst>
                                    <p:cond delay="0"/>
                                  </p:stCondLst>
                                  <p:childTnLst>
                                    <p:set>
                                      <p:cBhvr>
                                        <p:cTn id="364" dur="1" fill="hold">
                                          <p:stCondLst>
                                            <p:cond delay="0"/>
                                          </p:stCondLst>
                                        </p:cTn>
                                        <p:tgtEl>
                                          <p:spTgt spid="67667"/>
                                        </p:tgtEl>
                                        <p:attrNameLst>
                                          <p:attrName>style.visibility</p:attrName>
                                        </p:attrNameLst>
                                      </p:cBhvr>
                                      <p:to>
                                        <p:strVal val="visible"/>
                                      </p:to>
                                    </p:set>
                                    <p:animEffect transition="in" filter="wipe(down)">
                                      <p:cBhvr>
                                        <p:cTn id="365" dur="500"/>
                                        <p:tgtEl>
                                          <p:spTgt spid="67667"/>
                                        </p:tgtEl>
                                      </p:cBhvr>
                                    </p:animEffect>
                                  </p:childTnLst>
                                </p:cTn>
                              </p:par>
                              <p:par>
                                <p:cTn id="366" presetID="22" presetClass="entr" presetSubtype="4" fill="hold" grpId="0" nodeType="withEffect">
                                  <p:stCondLst>
                                    <p:cond delay="0"/>
                                  </p:stCondLst>
                                  <p:childTnLst>
                                    <p:set>
                                      <p:cBhvr>
                                        <p:cTn id="367" dur="1" fill="hold">
                                          <p:stCondLst>
                                            <p:cond delay="0"/>
                                          </p:stCondLst>
                                        </p:cTn>
                                        <p:tgtEl>
                                          <p:spTgt spid="67678"/>
                                        </p:tgtEl>
                                        <p:attrNameLst>
                                          <p:attrName>style.visibility</p:attrName>
                                        </p:attrNameLst>
                                      </p:cBhvr>
                                      <p:to>
                                        <p:strVal val="visible"/>
                                      </p:to>
                                    </p:set>
                                    <p:animEffect transition="in" filter="wipe(down)">
                                      <p:cBhvr>
                                        <p:cTn id="368" dur="500"/>
                                        <p:tgtEl>
                                          <p:spTgt spid="67678"/>
                                        </p:tgtEl>
                                      </p:cBhvr>
                                    </p:animEffect>
                                  </p:childTnLst>
                                </p:cTn>
                              </p:par>
                              <p:par>
                                <p:cTn id="369" presetID="22" presetClass="entr" presetSubtype="4" fill="hold" grpId="0" nodeType="withEffect">
                                  <p:stCondLst>
                                    <p:cond delay="0"/>
                                  </p:stCondLst>
                                  <p:childTnLst>
                                    <p:set>
                                      <p:cBhvr>
                                        <p:cTn id="370" dur="1" fill="hold">
                                          <p:stCondLst>
                                            <p:cond delay="0"/>
                                          </p:stCondLst>
                                        </p:cTn>
                                        <p:tgtEl>
                                          <p:spTgt spid="67687"/>
                                        </p:tgtEl>
                                        <p:attrNameLst>
                                          <p:attrName>style.visibility</p:attrName>
                                        </p:attrNameLst>
                                      </p:cBhvr>
                                      <p:to>
                                        <p:strVal val="visible"/>
                                      </p:to>
                                    </p:set>
                                    <p:animEffect transition="in" filter="wipe(down)">
                                      <p:cBhvr>
                                        <p:cTn id="371" dur="500"/>
                                        <p:tgtEl>
                                          <p:spTgt spid="67687"/>
                                        </p:tgtEl>
                                      </p:cBhvr>
                                    </p:animEffect>
                                  </p:childTnLst>
                                </p:cTn>
                              </p:par>
                              <p:par>
                                <p:cTn id="372" presetID="22" presetClass="entr" presetSubtype="4" fill="hold" grpId="0" nodeType="withEffect">
                                  <p:stCondLst>
                                    <p:cond delay="0"/>
                                  </p:stCondLst>
                                  <p:childTnLst>
                                    <p:set>
                                      <p:cBhvr>
                                        <p:cTn id="373" dur="1" fill="hold">
                                          <p:stCondLst>
                                            <p:cond delay="0"/>
                                          </p:stCondLst>
                                        </p:cTn>
                                        <p:tgtEl>
                                          <p:spTgt spid="67697"/>
                                        </p:tgtEl>
                                        <p:attrNameLst>
                                          <p:attrName>style.visibility</p:attrName>
                                        </p:attrNameLst>
                                      </p:cBhvr>
                                      <p:to>
                                        <p:strVal val="visible"/>
                                      </p:to>
                                    </p:set>
                                    <p:animEffect transition="in" filter="wipe(down)">
                                      <p:cBhvr>
                                        <p:cTn id="374" dur="500"/>
                                        <p:tgtEl>
                                          <p:spTgt spid="67697"/>
                                        </p:tgtEl>
                                      </p:cBhvr>
                                    </p:animEffect>
                                  </p:childTnLst>
                                </p:cTn>
                              </p:par>
                            </p:childTnLst>
                          </p:cTn>
                        </p:par>
                      </p:childTnLst>
                    </p:cTn>
                  </p:par>
                  <p:par>
                    <p:cTn id="375" fill="hold">
                      <p:stCondLst>
                        <p:cond delay="indefinite"/>
                      </p:stCondLst>
                      <p:childTnLst>
                        <p:par>
                          <p:cTn id="376" fill="hold">
                            <p:stCondLst>
                              <p:cond delay="0"/>
                            </p:stCondLst>
                            <p:childTnLst>
                              <p:par>
                                <p:cTn id="377" presetID="22" presetClass="entr" presetSubtype="4" fill="hold" grpId="0" nodeType="clickEffect">
                                  <p:stCondLst>
                                    <p:cond delay="0"/>
                                  </p:stCondLst>
                                  <p:childTnLst>
                                    <p:set>
                                      <p:cBhvr>
                                        <p:cTn id="378" dur="1" fill="hold">
                                          <p:stCondLst>
                                            <p:cond delay="0"/>
                                          </p:stCondLst>
                                        </p:cTn>
                                        <p:tgtEl>
                                          <p:spTgt spid="67671"/>
                                        </p:tgtEl>
                                        <p:attrNameLst>
                                          <p:attrName>style.visibility</p:attrName>
                                        </p:attrNameLst>
                                      </p:cBhvr>
                                      <p:to>
                                        <p:strVal val="visible"/>
                                      </p:to>
                                    </p:set>
                                    <p:animEffect transition="in" filter="wipe(down)">
                                      <p:cBhvr>
                                        <p:cTn id="379" dur="500"/>
                                        <p:tgtEl>
                                          <p:spTgt spid="67671"/>
                                        </p:tgtEl>
                                      </p:cBhvr>
                                    </p:animEffect>
                                  </p:childTnLst>
                                </p:cTn>
                              </p:par>
                            </p:childTnLst>
                          </p:cTn>
                        </p:par>
                        <p:par>
                          <p:cTn id="380" fill="hold">
                            <p:stCondLst>
                              <p:cond delay="500"/>
                            </p:stCondLst>
                            <p:childTnLst>
                              <p:par>
                                <p:cTn id="381" presetID="22" presetClass="entr" presetSubtype="1" fill="hold" grpId="0" nodeType="afterEffect">
                                  <p:stCondLst>
                                    <p:cond delay="0"/>
                                  </p:stCondLst>
                                  <p:childTnLst>
                                    <p:set>
                                      <p:cBhvr>
                                        <p:cTn id="382" dur="1" fill="hold">
                                          <p:stCondLst>
                                            <p:cond delay="0"/>
                                          </p:stCondLst>
                                        </p:cTn>
                                        <p:tgtEl>
                                          <p:spTgt spid="5"/>
                                        </p:tgtEl>
                                        <p:attrNameLst>
                                          <p:attrName>style.visibility</p:attrName>
                                        </p:attrNameLst>
                                      </p:cBhvr>
                                      <p:to>
                                        <p:strVal val="visible"/>
                                      </p:to>
                                    </p:set>
                                    <p:animEffect transition="in" filter="wipe(up)">
                                      <p:cBhvr>
                                        <p:cTn id="383" dur="500"/>
                                        <p:tgtEl>
                                          <p:spTgt spid="5"/>
                                        </p:tgtEl>
                                      </p:cBhvr>
                                    </p:animEffect>
                                  </p:childTnLst>
                                </p:cTn>
                              </p:par>
                              <p:par>
                                <p:cTn id="384" presetID="22" presetClass="entr" presetSubtype="4" fill="hold" grpId="0" nodeType="withEffect">
                                  <p:stCondLst>
                                    <p:cond delay="0"/>
                                  </p:stCondLst>
                                  <p:childTnLst>
                                    <p:set>
                                      <p:cBhvr>
                                        <p:cTn id="385" dur="1" fill="hold">
                                          <p:stCondLst>
                                            <p:cond delay="0"/>
                                          </p:stCondLst>
                                        </p:cTn>
                                        <p:tgtEl>
                                          <p:spTgt spid="3"/>
                                        </p:tgtEl>
                                        <p:attrNameLst>
                                          <p:attrName>style.visibility</p:attrName>
                                        </p:attrNameLst>
                                      </p:cBhvr>
                                      <p:to>
                                        <p:strVal val="visible"/>
                                      </p:to>
                                    </p:set>
                                    <p:animEffect transition="in" filter="wipe(down)">
                                      <p:cBhvr>
                                        <p:cTn id="386" dur="500"/>
                                        <p:tgtEl>
                                          <p:spTgt spid="3"/>
                                        </p:tgtEl>
                                      </p:cBhvr>
                                    </p:animEffect>
                                  </p:childTnLst>
                                </p:cTn>
                              </p:par>
                              <p:par>
                                <p:cTn id="387" presetID="22" presetClass="entr" presetSubtype="4" fill="hold" grpId="0" nodeType="withEffect">
                                  <p:stCondLst>
                                    <p:cond delay="0"/>
                                  </p:stCondLst>
                                  <p:childTnLst>
                                    <p:set>
                                      <p:cBhvr>
                                        <p:cTn id="388" dur="1" fill="hold">
                                          <p:stCondLst>
                                            <p:cond delay="0"/>
                                          </p:stCondLst>
                                        </p:cTn>
                                        <p:tgtEl>
                                          <p:spTgt spid="67698"/>
                                        </p:tgtEl>
                                        <p:attrNameLst>
                                          <p:attrName>style.visibility</p:attrName>
                                        </p:attrNameLst>
                                      </p:cBhvr>
                                      <p:to>
                                        <p:strVal val="visible"/>
                                      </p:to>
                                    </p:set>
                                    <p:animEffect transition="in" filter="wipe(down)">
                                      <p:cBhvr>
                                        <p:cTn id="389" dur="500"/>
                                        <p:tgtEl>
                                          <p:spTgt spid="67698"/>
                                        </p:tgtEl>
                                      </p:cBhvr>
                                    </p:animEffect>
                                  </p:childTnLst>
                                </p:cTn>
                              </p:par>
                            </p:childTnLst>
                          </p:cTn>
                        </p:par>
                      </p:childTnLst>
                    </p:cTn>
                  </p:par>
                  <p:par>
                    <p:cTn id="390" fill="hold">
                      <p:stCondLst>
                        <p:cond delay="indefinite"/>
                      </p:stCondLst>
                      <p:childTnLst>
                        <p:par>
                          <p:cTn id="391" fill="hold">
                            <p:stCondLst>
                              <p:cond delay="0"/>
                            </p:stCondLst>
                            <p:childTnLst>
                              <p:par>
                                <p:cTn id="392" presetID="22" presetClass="entr" presetSubtype="4" fill="hold" grpId="0" nodeType="clickEffect">
                                  <p:stCondLst>
                                    <p:cond delay="0"/>
                                  </p:stCondLst>
                                  <p:childTnLst>
                                    <p:set>
                                      <p:cBhvr>
                                        <p:cTn id="393" dur="1" fill="hold">
                                          <p:stCondLst>
                                            <p:cond delay="0"/>
                                          </p:stCondLst>
                                        </p:cTn>
                                        <p:tgtEl>
                                          <p:spTgt spid="4"/>
                                        </p:tgtEl>
                                        <p:attrNameLst>
                                          <p:attrName>style.visibility</p:attrName>
                                        </p:attrNameLst>
                                      </p:cBhvr>
                                      <p:to>
                                        <p:strVal val="visible"/>
                                      </p:to>
                                    </p:set>
                                    <p:animEffect transition="in" filter="wipe(down)">
                                      <p:cBhvr>
                                        <p:cTn id="39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8" grpId="0"/>
      <p:bldP spid="67589" grpId="0" animBg="1"/>
      <p:bldP spid="67590" grpId="0" animBg="1"/>
      <p:bldP spid="67591" grpId="0" animBg="1"/>
      <p:bldP spid="67592" grpId="0" animBg="1"/>
      <p:bldP spid="67593" grpId="0" animBg="1"/>
      <p:bldP spid="67594" grpId="0" animBg="1"/>
      <p:bldP spid="67595" grpId="0" animBg="1"/>
      <p:bldP spid="67596" grpId="0"/>
      <p:bldP spid="67597" grpId="0" animBg="1"/>
      <p:bldP spid="67598" grpId="0" animBg="1"/>
      <p:bldP spid="67599" grpId="0"/>
      <p:bldP spid="67600" grpId="0"/>
      <p:bldP spid="67601" grpId="0"/>
      <p:bldP spid="67602" grpId="0"/>
      <p:bldP spid="67603" grpId="0" animBg="1"/>
      <p:bldP spid="67604" grpId="0" animBg="1"/>
      <p:bldP spid="67605" grpId="0" animBg="1"/>
      <p:bldP spid="67606" grpId="0"/>
      <p:bldP spid="67607" grpId="0" animBg="1"/>
      <p:bldP spid="67608" grpId="0" animBg="1"/>
      <p:bldP spid="67609" grpId="0" animBg="1"/>
      <p:bldP spid="67610" grpId="0" animBg="1"/>
      <p:bldP spid="67611" grpId="0"/>
      <p:bldP spid="67612" grpId="0" animBg="1"/>
      <p:bldP spid="67613" grpId="0" animBg="1"/>
      <p:bldP spid="67614" grpId="0"/>
      <p:bldP spid="67615" grpId="0"/>
      <p:bldP spid="67616" grpId="0"/>
      <p:bldP spid="67617" grpId="0"/>
      <p:bldP spid="67618" grpId="0" animBg="1"/>
      <p:bldP spid="67619" grpId="0" animBg="1"/>
      <p:bldP spid="67620" grpId="0" animBg="1"/>
      <p:bldP spid="67621" grpId="0"/>
      <p:bldP spid="67622" grpId="0" animBg="1"/>
      <p:bldP spid="67623" grpId="0" animBg="1"/>
      <p:bldP spid="67624" grpId="0" animBg="1"/>
      <p:bldP spid="67625" grpId="0" animBg="1"/>
      <p:bldP spid="67626" grpId="0"/>
      <p:bldP spid="67627" grpId="0" animBg="1"/>
      <p:bldP spid="67628" grpId="0" animBg="1"/>
      <p:bldP spid="67629" grpId="0"/>
      <p:bldP spid="67630" grpId="0"/>
      <p:bldP spid="67631" grpId="0"/>
      <p:bldP spid="67632" grpId="0"/>
      <p:bldP spid="67633" grpId="0" animBg="1"/>
      <p:bldP spid="67634" grpId="0" animBg="1"/>
      <p:bldP spid="67635" grpId="0" animBg="1"/>
      <p:bldP spid="67636" grpId="0" animBg="1"/>
      <p:bldP spid="67637" grpId="0" animBg="1"/>
      <p:bldP spid="67638" grpId="0" animBg="1"/>
      <p:bldP spid="67639" grpId="0" animBg="1"/>
      <p:bldP spid="67640" grpId="0"/>
      <p:bldP spid="67641" grpId="0" animBg="1"/>
      <p:bldP spid="67642" grpId="0" animBg="1"/>
      <p:bldP spid="67643" grpId="0"/>
      <p:bldP spid="67644" grpId="0"/>
      <p:bldP spid="67645" grpId="0"/>
      <p:bldP spid="67646" grpId="0"/>
      <p:bldP spid="67647" grpId="0"/>
      <p:bldP spid="67648" grpId="0"/>
      <p:bldP spid="67649" grpId="0"/>
      <p:bldP spid="67650" grpId="0"/>
      <p:bldP spid="67651" grpId="0"/>
      <p:bldP spid="67652" grpId="0"/>
      <p:bldP spid="67653" grpId="0"/>
      <p:bldP spid="67654" grpId="0"/>
      <p:bldP spid="67655" grpId="0"/>
      <p:bldP spid="67656" grpId="0"/>
      <p:bldP spid="67657" grpId="0"/>
      <p:bldP spid="67658" grpId="0"/>
      <p:bldP spid="67659" grpId="0" animBg="1"/>
      <p:bldP spid="67660" grpId="0" animBg="1"/>
      <p:bldP spid="67661" grpId="0" animBg="1"/>
      <p:bldP spid="67662" grpId="0" animBg="1"/>
      <p:bldP spid="67663" grpId="0" animBg="1"/>
      <p:bldP spid="67664" grpId="0" animBg="1"/>
      <p:bldP spid="67665" grpId="0" animBg="1"/>
      <p:bldP spid="67666" grpId="0" animBg="1"/>
      <p:bldP spid="67667" grpId="0" animBg="1"/>
      <p:bldP spid="67668" grpId="0" animBg="1"/>
      <p:bldP spid="67669" grpId="0" animBg="1"/>
      <p:bldP spid="67670" grpId="0" animBg="1"/>
      <p:bldP spid="67671" grpId="0"/>
      <p:bldP spid="67672" grpId="0"/>
      <p:bldP spid="67673" grpId="0"/>
      <p:bldP spid="67674" grpId="0"/>
      <p:bldP spid="67675" grpId="0"/>
      <p:bldP spid="67676" grpId="0"/>
      <p:bldP spid="67677" grpId="0"/>
      <p:bldP spid="67678" grpId="0"/>
      <p:bldP spid="67679" grpId="0"/>
      <p:bldP spid="67680" grpId="0" animBg="1"/>
      <p:bldP spid="67681" grpId="0" animBg="1"/>
      <p:bldP spid="67682" grpId="0" animBg="1"/>
      <p:bldP spid="67683" grpId="0" animBg="1"/>
      <p:bldP spid="67684" grpId="0" animBg="1"/>
      <p:bldP spid="67685" grpId="0" animBg="1"/>
      <p:bldP spid="67686" grpId="0" animBg="1"/>
      <p:bldP spid="67687" grpId="0" animBg="1"/>
      <p:bldP spid="67688" grpId="0" animBg="1"/>
      <p:bldP spid="67689" grpId="0" animBg="1"/>
      <p:bldP spid="67690" grpId="0" animBg="1"/>
      <p:bldP spid="67691" grpId="0" animBg="1"/>
      <p:bldP spid="67692" grpId="0"/>
      <p:bldP spid="67693" grpId="0"/>
      <p:bldP spid="67694" grpId="0"/>
      <p:bldP spid="67695" grpId="0"/>
      <p:bldP spid="67696" grpId="0"/>
      <p:bldP spid="67697" grpId="0"/>
      <p:bldP spid="67698" grpId="0"/>
      <p:bldP spid="616563" grpId="0" animBg="1"/>
      <p:bldP spid="2" grpId="0"/>
      <p:bldP spid="3" grpId="0"/>
      <p:bldP spid="119" grpId="0"/>
      <p:bldP spid="4" grpId="0"/>
      <p:bldP spid="5"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idx="4294967295"/>
          </p:nvPr>
        </p:nvSpPr>
        <p:spPr>
          <a:xfrm>
            <a:off x="236538" y="107950"/>
            <a:ext cx="8807450" cy="569913"/>
          </a:xfrm>
        </p:spPr>
        <p:txBody>
          <a:bodyPr lIns="91440" tIns="45720" rIns="91440" bIns="45720" anchor="ctr"/>
          <a:lstStyle/>
          <a:p>
            <a:pPr eaLnBrk="1" hangingPunct="1"/>
            <a:r>
              <a:rPr lang="zh-CN" altLang="en-US" dirty="0">
                <a:solidFill>
                  <a:srgbClr val="CC0000"/>
                </a:solidFill>
              </a:rPr>
              <a:t>最近最少用算法</a:t>
            </a:r>
            <a:r>
              <a:rPr lang="en-US" altLang="zh-CN" dirty="0">
                <a:solidFill>
                  <a:srgbClr val="CC0000"/>
                </a:solidFill>
              </a:rPr>
              <a:t>LRU</a:t>
            </a:r>
            <a:r>
              <a:rPr lang="zh-CN" altLang="en-US" dirty="0">
                <a:solidFill>
                  <a:srgbClr val="CC0000"/>
                </a:solidFill>
              </a:rPr>
              <a:t>的具体实现</a:t>
            </a:r>
          </a:p>
        </p:txBody>
      </p:sp>
      <p:sp>
        <p:nvSpPr>
          <p:cNvPr id="68611" name="Rectangle 3"/>
          <p:cNvSpPr>
            <a:spLocks noGrp="1" noChangeArrowheads="1"/>
          </p:cNvSpPr>
          <p:nvPr>
            <p:ph type="body" idx="4294967295"/>
          </p:nvPr>
        </p:nvSpPr>
        <p:spPr>
          <a:xfrm>
            <a:off x="236538" y="677863"/>
            <a:ext cx="8299450" cy="1154162"/>
          </a:xfrm>
        </p:spPr>
        <p:txBody>
          <a:bodyPr lIns="91440" tIns="45720" rIns="91440" bIns="45720"/>
          <a:lstStyle/>
          <a:p>
            <a:pPr eaLnBrk="1" hangingPunct="1">
              <a:lnSpc>
                <a:spcPct val="115000"/>
              </a:lnSpc>
              <a:spcBef>
                <a:spcPct val="50000"/>
              </a:spcBef>
            </a:pPr>
            <a:r>
              <a:rPr lang="en-US" altLang="zh-CN" sz="2000" dirty="0">
                <a:latin typeface="微软雅黑" panose="020B0503020204020204" pitchFamily="34" charset="-122"/>
                <a:ea typeface="微软雅黑" panose="020B0503020204020204" pitchFamily="34" charset="-122"/>
              </a:rPr>
              <a:t>LRU</a:t>
            </a:r>
            <a:r>
              <a:rPr lang="zh-CN" altLang="en-US" sz="2000" dirty="0">
                <a:latin typeface="微软雅黑" panose="020B0503020204020204" pitchFamily="34" charset="-122"/>
                <a:ea typeface="微软雅黑" panose="020B0503020204020204" pitchFamily="34" charset="-122"/>
              </a:rPr>
              <a:t>具体实现时，并不是通过移动块来实现的，而是通过给每个</a:t>
            </a:r>
            <a:r>
              <a:rPr lang="en-US" altLang="zh-CN" sz="2000" dirty="0">
                <a:latin typeface="微软雅黑" panose="020B0503020204020204" pitchFamily="34" charset="-122"/>
                <a:ea typeface="微软雅黑" panose="020B0503020204020204" pitchFamily="34" charset="-122"/>
              </a:rPr>
              <a:t>cache</a:t>
            </a:r>
            <a:r>
              <a:rPr lang="zh-CN" altLang="en-US" sz="2000" dirty="0">
                <a:latin typeface="微软雅黑" panose="020B0503020204020204" pitchFamily="34" charset="-122"/>
                <a:ea typeface="微软雅黑" panose="020B0503020204020204" pitchFamily="34" charset="-122"/>
              </a:rPr>
              <a:t>行设定一个计数器，根据计数值来记录这些主存块的使用情况。这个计数值称为</a:t>
            </a:r>
            <a:r>
              <a:rPr lang="en-US" altLang="zh-CN" sz="2000" dirty="0">
                <a:solidFill>
                  <a:srgbClr val="FF0000"/>
                </a:solidFill>
                <a:latin typeface="微软雅黑" panose="020B0503020204020204" pitchFamily="34" charset="-122"/>
                <a:ea typeface="微软雅黑" panose="020B0503020204020204" pitchFamily="34" charset="-122"/>
              </a:rPr>
              <a:t>LRU</a:t>
            </a:r>
            <a:r>
              <a:rPr lang="zh-CN" altLang="en-US" sz="2000" dirty="0">
                <a:solidFill>
                  <a:srgbClr val="FF0000"/>
                </a:solidFill>
                <a:latin typeface="微软雅黑" panose="020B0503020204020204" pitchFamily="34" charset="-122"/>
                <a:ea typeface="微软雅黑" panose="020B0503020204020204" pitchFamily="34" charset="-122"/>
              </a:rPr>
              <a:t>位</a:t>
            </a:r>
            <a:r>
              <a:rPr lang="zh-CN" altLang="en-US" sz="2000" dirty="0">
                <a:latin typeface="微软雅黑" panose="020B0503020204020204" pitchFamily="34" charset="-122"/>
                <a:ea typeface="微软雅黑" panose="020B0503020204020204" pitchFamily="34" charset="-122"/>
              </a:rPr>
              <a:t>。</a:t>
            </a:r>
          </a:p>
        </p:txBody>
      </p:sp>
      <p:sp>
        <p:nvSpPr>
          <p:cNvPr id="68612" name="灯片编号占位符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C607F2C8-CF0A-477E-B464-AFB5FB6CADDE}" type="slidenum">
              <a:rPr lang="zh-CN" altLang="en-US" sz="1200" smtClean="0">
                <a:solidFill>
                  <a:srgbClr val="898989"/>
                </a:solidFill>
              </a:rPr>
              <a:pPr/>
              <a:t>57</a:t>
            </a:fld>
            <a:endParaRPr lang="zh-CN" altLang="en-US" sz="1200">
              <a:solidFill>
                <a:srgbClr val="898989"/>
              </a:solidFill>
            </a:endParaRPr>
          </a:p>
        </p:txBody>
      </p:sp>
      <p:sp>
        <p:nvSpPr>
          <p:cNvPr id="5" name="Rectangle 3"/>
          <p:cNvSpPr txBox="1">
            <a:spLocks noChangeArrowheads="1"/>
          </p:cNvSpPr>
          <p:nvPr/>
        </p:nvSpPr>
        <p:spPr bwMode="auto">
          <a:xfrm>
            <a:off x="98425" y="1755608"/>
            <a:ext cx="8945563" cy="2785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lvl1pPr marL="203200" indent="-203200" algn="l" rtl="0" eaLnBrk="0" fontAlgn="base" hangingPunct="0">
              <a:spcBef>
                <a:spcPct val="35000"/>
              </a:spcBef>
              <a:spcAft>
                <a:spcPct val="0"/>
              </a:spcAft>
              <a:buSzPct val="100000"/>
              <a:buChar char="°"/>
              <a:defRPr b="1" kern="1200">
                <a:solidFill>
                  <a:schemeClr val="tx1"/>
                </a:solidFill>
                <a:latin typeface="+mn-lt"/>
                <a:ea typeface="+mn-ea"/>
                <a:cs typeface="+mn-cs"/>
              </a:defRPr>
            </a:lvl1pPr>
            <a:lvl2pPr marL="685800" indent="-190500" algn="l" rtl="0" eaLnBrk="0" fontAlgn="base" hangingPunct="0">
              <a:spcBef>
                <a:spcPct val="35000"/>
              </a:spcBef>
              <a:spcAft>
                <a:spcPct val="0"/>
              </a:spcAft>
              <a:buSzPct val="100000"/>
              <a:buChar char="•"/>
              <a:defRPr b="1" kern="1200">
                <a:solidFill>
                  <a:schemeClr val="accent2"/>
                </a:solidFill>
                <a:latin typeface="+mn-lt"/>
                <a:ea typeface="+mn-ea"/>
                <a:cs typeface="+mn-cs"/>
              </a:defRPr>
            </a:lvl2pPr>
            <a:lvl3pPr marL="1257300" indent="-342900" algn="l" rtl="0" eaLnBrk="0" fontAlgn="base" hangingPunct="0">
              <a:spcBef>
                <a:spcPct val="35000"/>
              </a:spcBef>
              <a:spcAft>
                <a:spcPct val="0"/>
              </a:spcAft>
              <a:buSzPct val="100000"/>
              <a:buChar char="-"/>
              <a:defRPr b="1" kern="1200">
                <a:solidFill>
                  <a:srgbClr val="B7011F"/>
                </a:solidFill>
                <a:latin typeface="+mn-lt"/>
                <a:ea typeface="+mn-ea"/>
                <a:cs typeface="+mn-cs"/>
              </a:defRPr>
            </a:lvl3pPr>
            <a:lvl4pPr marL="17145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4pPr>
            <a:lvl5pPr marL="21717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sz="2000" dirty="0">
                <a:latin typeface="微软雅黑" panose="020B0503020204020204" pitchFamily="34" charset="-122"/>
                <a:ea typeface="微软雅黑" panose="020B0503020204020204" pitchFamily="34" charset="-122"/>
                <a:sym typeface="Wingdings" panose="05000000000000000000" pitchFamily="2" charset="2"/>
              </a:rPr>
              <a:t>设每组</a:t>
            </a:r>
            <a:r>
              <a:rPr lang="en-US" altLang="zh-CN" sz="2000" dirty="0">
                <a:latin typeface="微软雅黑" panose="020B0503020204020204" pitchFamily="34" charset="-122"/>
                <a:ea typeface="微软雅黑" panose="020B0503020204020204" pitchFamily="34" charset="-122"/>
                <a:sym typeface="Wingdings" panose="05000000000000000000" pitchFamily="2" charset="2"/>
              </a:rPr>
              <a:t>4</a:t>
            </a:r>
            <a:r>
              <a:rPr lang="zh-CN" altLang="en-US" sz="2000" dirty="0">
                <a:latin typeface="微软雅黑" panose="020B0503020204020204" pitchFamily="34" charset="-122"/>
                <a:ea typeface="微软雅黑" panose="020B0503020204020204" pitchFamily="34" charset="-122"/>
                <a:sym typeface="Wingdings" panose="05000000000000000000" pitchFamily="2" charset="2"/>
              </a:rPr>
              <a:t>行，每行有一计数器，计数值取</a:t>
            </a:r>
            <a:r>
              <a:rPr lang="en-US" altLang="zh-CN" sz="2000" dirty="0">
                <a:latin typeface="微软雅黑" panose="020B0503020204020204" pitchFamily="34" charset="-122"/>
                <a:ea typeface="微软雅黑" panose="020B0503020204020204" pitchFamily="34" charset="-122"/>
                <a:sym typeface="Wingdings" panose="05000000000000000000" pitchFamily="2" charset="2"/>
              </a:rPr>
              <a:t>0~3</a:t>
            </a:r>
            <a:r>
              <a:rPr lang="zh-CN" altLang="en-US" sz="2000" dirty="0">
                <a:latin typeface="微软雅黑" panose="020B0503020204020204" pitchFamily="34" charset="-122"/>
                <a:ea typeface="微软雅黑" panose="020B0503020204020204" pitchFamily="34" charset="-122"/>
                <a:sym typeface="Wingdings" panose="05000000000000000000" pitchFamily="2" charset="2"/>
              </a:rPr>
              <a:t>，</a:t>
            </a:r>
            <a:r>
              <a:rPr lang="zh-CN" altLang="en-US" sz="2000" dirty="0">
                <a:latin typeface="微软雅黑" panose="020B0503020204020204" pitchFamily="34" charset="-122"/>
                <a:ea typeface="微软雅黑" panose="020B0503020204020204" pitchFamily="34" charset="-122"/>
              </a:rPr>
              <a:t>值越小则说明越常被使用。</a:t>
            </a:r>
            <a:endParaRPr lang="en-US" altLang="zh-CN" sz="2000" dirty="0">
              <a:latin typeface="微软雅黑" panose="020B0503020204020204" pitchFamily="34" charset="-122"/>
              <a:ea typeface="微软雅黑" panose="020B0503020204020204" pitchFamily="34" charset="-122"/>
            </a:endParaRPr>
          </a:p>
          <a:p>
            <a:pPr eaLnBrk="1" hangingPunct="1"/>
            <a:r>
              <a:rPr lang="zh-CN" altLang="en-US" sz="2000" dirty="0">
                <a:latin typeface="微软雅黑" panose="020B0503020204020204" pitchFamily="34" charset="-122"/>
                <a:ea typeface="微软雅黑" panose="020B0503020204020204" pitchFamily="34" charset="-122"/>
              </a:rPr>
              <a:t>计数器变化规则</a:t>
            </a:r>
            <a:r>
              <a:rPr lang="zh-CN" altLang="en-US" sz="2000" dirty="0">
                <a:latin typeface="微软雅黑" panose="020B0503020204020204" pitchFamily="34" charset="-122"/>
                <a:ea typeface="微软雅黑" panose="020B0503020204020204" pitchFamily="34" charset="-122"/>
                <a:sym typeface="Wingdings" panose="05000000000000000000" pitchFamily="2" charset="2"/>
              </a:rPr>
              <a:t>：</a:t>
            </a:r>
            <a:endParaRPr lang="zh-CN" altLang="en-US" sz="2000" dirty="0">
              <a:latin typeface="微软雅黑" panose="020B0503020204020204" pitchFamily="34" charset="-122"/>
              <a:ea typeface="微软雅黑" panose="020B0503020204020204" pitchFamily="34" charset="-122"/>
            </a:endParaRPr>
          </a:p>
          <a:p>
            <a:pPr lvl="1" eaLnBrk="1" hangingPunct="1">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rPr>
              <a:t>命中时，被访问行的计数器置0，</a:t>
            </a:r>
            <a:r>
              <a:rPr lang="zh-CN" altLang="en-US" sz="2000" dirty="0" smtClean="0">
                <a:latin typeface="微软雅黑" panose="020B0503020204020204" pitchFamily="34" charset="-122"/>
                <a:ea typeface="微软雅黑" panose="020B0503020204020204" pitchFamily="34" charset="-122"/>
              </a:rPr>
              <a:t>比</a:t>
            </a:r>
            <a:r>
              <a:rPr lang="zh-CN" altLang="en-US" sz="2000" dirty="0" smtClean="0">
                <a:latin typeface="微软雅黑" panose="020B0503020204020204" pitchFamily="34" charset="-122"/>
                <a:ea typeface="微软雅黑" panose="020B0503020204020204" pitchFamily="34" charset="-122"/>
              </a:rPr>
              <a:t>该行</a:t>
            </a:r>
            <a:r>
              <a:rPr lang="zh-CN" altLang="en-US" sz="2000" dirty="0" smtClean="0">
                <a:latin typeface="微软雅黑" panose="020B0503020204020204" pitchFamily="34" charset="-122"/>
                <a:ea typeface="微软雅黑" panose="020B0503020204020204" pitchFamily="34" charset="-122"/>
              </a:rPr>
              <a:t>原</a:t>
            </a:r>
            <a:r>
              <a:rPr lang="zh-CN" altLang="en-US" sz="2000" dirty="0">
                <a:latin typeface="微软雅黑" panose="020B0503020204020204" pitchFamily="34" charset="-122"/>
                <a:ea typeface="微软雅黑" panose="020B0503020204020204" pitchFamily="34" charset="-122"/>
              </a:rPr>
              <a:t>值小的行</a:t>
            </a:r>
            <a:r>
              <a:rPr lang="zh-CN" altLang="en-US" sz="2000" dirty="0" smtClean="0">
                <a:latin typeface="微软雅黑" panose="020B0503020204020204" pitchFamily="34" charset="-122"/>
                <a:ea typeface="微软雅黑" panose="020B0503020204020204" pitchFamily="34" charset="-122"/>
              </a:rPr>
              <a:t>计数加</a:t>
            </a:r>
            <a:r>
              <a:rPr lang="zh-CN" altLang="en-US" sz="2000" dirty="0">
                <a:latin typeface="微软雅黑" panose="020B0503020204020204" pitchFamily="34" charset="-122"/>
                <a:ea typeface="微软雅黑" panose="020B0503020204020204" pitchFamily="34" charset="-122"/>
              </a:rPr>
              <a:t>1，其余不变。</a:t>
            </a:r>
          </a:p>
          <a:p>
            <a:pPr lvl="1" eaLnBrk="1" hangingPunct="1">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rPr>
              <a:t>未命中且该组未满时，新行计数器置为0，其余全加1。</a:t>
            </a:r>
          </a:p>
          <a:p>
            <a:pPr lvl="1" eaLnBrk="1" hangingPunct="1">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rPr>
              <a:t>未命中且该组已满时，计数值为3的那一行中的数据被替换，该行计数器置为0，其余加1。</a:t>
            </a:r>
          </a:p>
          <a:p>
            <a:pPr lvl="1" eaLnBrk="1" hangingPunct="1"/>
            <a:endParaRPr lang="zh-CN" altLang="en-US" sz="2000" dirty="0">
              <a:latin typeface="微软雅黑" panose="020B0503020204020204" pitchFamily="34" charset="-122"/>
              <a:ea typeface="微软雅黑" panose="020B0503020204020204" pitchFamily="34" charset="-122"/>
            </a:endParaRPr>
          </a:p>
        </p:txBody>
      </p:sp>
      <p:sp>
        <p:nvSpPr>
          <p:cNvPr id="6" name="Rectangle 4"/>
          <p:cNvSpPr>
            <a:spLocks noChangeArrowheads="1"/>
          </p:cNvSpPr>
          <p:nvPr/>
        </p:nvSpPr>
        <p:spPr bwMode="auto">
          <a:xfrm>
            <a:off x="582613" y="4494213"/>
            <a:ext cx="7851775" cy="1598612"/>
          </a:xfrm>
          <a:prstGeom prst="rect">
            <a:avLst/>
          </a:prstGeom>
          <a:noFill/>
          <a:ln w="9525">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7" name="Text Box 5"/>
          <p:cNvSpPr txBox="1">
            <a:spLocks noChangeArrowheads="1"/>
          </p:cNvSpPr>
          <p:nvPr/>
        </p:nvSpPr>
        <p:spPr bwMode="auto">
          <a:xfrm>
            <a:off x="491331" y="4029075"/>
            <a:ext cx="81613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dirty="0">
                <a:ea typeface="宋体" panose="02010600030101010101" pitchFamily="2" charset="-122"/>
              </a:rPr>
              <a:t>  1      2      3      4      1      2     5      1      2      3      4      5   </a:t>
            </a:r>
          </a:p>
        </p:txBody>
      </p:sp>
      <p:sp>
        <p:nvSpPr>
          <p:cNvPr id="8" name="Line 6"/>
          <p:cNvSpPr>
            <a:spLocks noChangeShapeType="1"/>
          </p:cNvSpPr>
          <p:nvPr/>
        </p:nvSpPr>
        <p:spPr bwMode="auto">
          <a:xfrm>
            <a:off x="582613" y="4976813"/>
            <a:ext cx="7850187"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Line 7"/>
          <p:cNvSpPr>
            <a:spLocks noChangeShapeType="1"/>
          </p:cNvSpPr>
          <p:nvPr/>
        </p:nvSpPr>
        <p:spPr bwMode="auto">
          <a:xfrm>
            <a:off x="569913" y="5319713"/>
            <a:ext cx="7891462"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Line 8"/>
          <p:cNvSpPr>
            <a:spLocks noChangeShapeType="1"/>
          </p:cNvSpPr>
          <p:nvPr/>
        </p:nvSpPr>
        <p:spPr bwMode="auto">
          <a:xfrm>
            <a:off x="582613" y="5700713"/>
            <a:ext cx="7837487"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Line 9"/>
          <p:cNvSpPr>
            <a:spLocks noChangeShapeType="1"/>
          </p:cNvSpPr>
          <p:nvPr/>
        </p:nvSpPr>
        <p:spPr bwMode="auto">
          <a:xfrm flipH="1">
            <a:off x="1181100" y="4492625"/>
            <a:ext cx="12700" cy="1614488"/>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Line 10"/>
          <p:cNvSpPr>
            <a:spLocks noChangeShapeType="1"/>
          </p:cNvSpPr>
          <p:nvPr/>
        </p:nvSpPr>
        <p:spPr bwMode="auto">
          <a:xfrm>
            <a:off x="863600" y="4492625"/>
            <a:ext cx="0" cy="1601788"/>
          </a:xfrm>
          <a:prstGeom prst="line">
            <a:avLst/>
          </a:prstGeom>
          <a:noFill/>
          <a:ln w="9525" cap="rnd">
            <a:solidFill>
              <a:srgbClr val="8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Text Box 11"/>
          <p:cNvSpPr txBox="1">
            <a:spLocks noChangeArrowheads="1"/>
          </p:cNvSpPr>
          <p:nvPr/>
        </p:nvSpPr>
        <p:spPr bwMode="auto">
          <a:xfrm>
            <a:off x="8188325" y="4587875"/>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5</a:t>
            </a:r>
          </a:p>
        </p:txBody>
      </p:sp>
      <p:sp>
        <p:nvSpPr>
          <p:cNvPr id="14" name="Text Box 12"/>
          <p:cNvSpPr txBox="1">
            <a:spLocks noChangeArrowheads="1"/>
          </p:cNvSpPr>
          <p:nvPr/>
        </p:nvSpPr>
        <p:spPr bwMode="auto">
          <a:xfrm>
            <a:off x="8178152" y="5322888"/>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4</a:t>
            </a:r>
          </a:p>
        </p:txBody>
      </p:sp>
      <p:sp>
        <p:nvSpPr>
          <p:cNvPr id="15" name="Text Box 13"/>
          <p:cNvSpPr txBox="1">
            <a:spLocks noChangeArrowheads="1"/>
          </p:cNvSpPr>
          <p:nvPr/>
        </p:nvSpPr>
        <p:spPr bwMode="auto">
          <a:xfrm>
            <a:off x="8202612" y="5685049"/>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dirty="0">
                <a:ea typeface="宋体" panose="02010600030101010101" pitchFamily="2" charset="-122"/>
              </a:rPr>
              <a:t>3</a:t>
            </a:r>
          </a:p>
        </p:txBody>
      </p:sp>
      <p:sp>
        <p:nvSpPr>
          <p:cNvPr id="16" name="Text Box 14"/>
          <p:cNvSpPr txBox="1">
            <a:spLocks noChangeArrowheads="1"/>
          </p:cNvSpPr>
          <p:nvPr/>
        </p:nvSpPr>
        <p:spPr bwMode="auto">
          <a:xfrm>
            <a:off x="8188325" y="4980281"/>
            <a:ext cx="29828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dirty="0">
                <a:ea typeface="宋体" panose="02010600030101010101" pitchFamily="2" charset="-122"/>
              </a:rPr>
              <a:t>2</a:t>
            </a:r>
          </a:p>
        </p:txBody>
      </p:sp>
      <p:sp>
        <p:nvSpPr>
          <p:cNvPr id="17" name="Line 15"/>
          <p:cNvSpPr>
            <a:spLocks noChangeShapeType="1"/>
          </p:cNvSpPr>
          <p:nvPr/>
        </p:nvSpPr>
        <p:spPr bwMode="auto">
          <a:xfrm flipH="1">
            <a:off x="1841500" y="4492625"/>
            <a:ext cx="0" cy="160020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 name="Line 16"/>
          <p:cNvSpPr>
            <a:spLocks noChangeShapeType="1"/>
          </p:cNvSpPr>
          <p:nvPr/>
        </p:nvSpPr>
        <p:spPr bwMode="auto">
          <a:xfrm>
            <a:off x="1511300" y="4505325"/>
            <a:ext cx="0" cy="1601788"/>
          </a:xfrm>
          <a:prstGeom prst="line">
            <a:avLst/>
          </a:prstGeom>
          <a:noFill/>
          <a:ln w="9525" cap="rnd">
            <a:solidFill>
              <a:srgbClr val="8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 name="Line 17"/>
          <p:cNvSpPr>
            <a:spLocks noChangeShapeType="1"/>
          </p:cNvSpPr>
          <p:nvPr/>
        </p:nvSpPr>
        <p:spPr bwMode="auto">
          <a:xfrm flipH="1">
            <a:off x="2525713" y="4511675"/>
            <a:ext cx="12700" cy="1614488"/>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 name="Line 18"/>
          <p:cNvSpPr>
            <a:spLocks noChangeShapeType="1"/>
          </p:cNvSpPr>
          <p:nvPr/>
        </p:nvSpPr>
        <p:spPr bwMode="auto">
          <a:xfrm>
            <a:off x="2208213" y="4511675"/>
            <a:ext cx="0" cy="1601788"/>
          </a:xfrm>
          <a:prstGeom prst="line">
            <a:avLst/>
          </a:prstGeom>
          <a:noFill/>
          <a:ln w="9525" cap="rnd">
            <a:solidFill>
              <a:srgbClr val="8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 name="Line 19"/>
          <p:cNvSpPr>
            <a:spLocks noChangeShapeType="1"/>
          </p:cNvSpPr>
          <p:nvPr/>
        </p:nvSpPr>
        <p:spPr bwMode="auto">
          <a:xfrm flipH="1">
            <a:off x="3186113" y="4511675"/>
            <a:ext cx="0" cy="160020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 name="Line 20"/>
          <p:cNvSpPr>
            <a:spLocks noChangeShapeType="1"/>
          </p:cNvSpPr>
          <p:nvPr/>
        </p:nvSpPr>
        <p:spPr bwMode="auto">
          <a:xfrm>
            <a:off x="2855913" y="4524375"/>
            <a:ext cx="0" cy="1601788"/>
          </a:xfrm>
          <a:prstGeom prst="line">
            <a:avLst/>
          </a:prstGeom>
          <a:noFill/>
          <a:ln w="9525" cap="rnd">
            <a:solidFill>
              <a:srgbClr val="8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 name="Line 21"/>
          <p:cNvSpPr>
            <a:spLocks noChangeShapeType="1"/>
          </p:cNvSpPr>
          <p:nvPr/>
        </p:nvSpPr>
        <p:spPr bwMode="auto">
          <a:xfrm flipH="1">
            <a:off x="3859213" y="4486275"/>
            <a:ext cx="0" cy="1614488"/>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 name="Line 22"/>
          <p:cNvSpPr>
            <a:spLocks noChangeShapeType="1"/>
          </p:cNvSpPr>
          <p:nvPr/>
        </p:nvSpPr>
        <p:spPr bwMode="auto">
          <a:xfrm>
            <a:off x="3529013" y="4486275"/>
            <a:ext cx="0" cy="1601788"/>
          </a:xfrm>
          <a:prstGeom prst="line">
            <a:avLst/>
          </a:prstGeom>
          <a:noFill/>
          <a:ln w="9525" cap="rnd">
            <a:solidFill>
              <a:srgbClr val="8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 name="Line 23"/>
          <p:cNvSpPr>
            <a:spLocks noChangeShapeType="1"/>
          </p:cNvSpPr>
          <p:nvPr/>
        </p:nvSpPr>
        <p:spPr bwMode="auto">
          <a:xfrm flipH="1">
            <a:off x="4506913" y="4486275"/>
            <a:ext cx="0" cy="160020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 name="Line 24"/>
          <p:cNvSpPr>
            <a:spLocks noChangeShapeType="1"/>
          </p:cNvSpPr>
          <p:nvPr/>
        </p:nvSpPr>
        <p:spPr bwMode="auto">
          <a:xfrm>
            <a:off x="4176713" y="4498975"/>
            <a:ext cx="0" cy="1601788"/>
          </a:xfrm>
          <a:prstGeom prst="line">
            <a:avLst/>
          </a:prstGeom>
          <a:noFill/>
          <a:ln w="9525" cap="rnd">
            <a:solidFill>
              <a:srgbClr val="8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 name="Line 25"/>
          <p:cNvSpPr>
            <a:spLocks noChangeShapeType="1"/>
          </p:cNvSpPr>
          <p:nvPr/>
        </p:nvSpPr>
        <p:spPr bwMode="auto">
          <a:xfrm flipH="1">
            <a:off x="5138738" y="4497388"/>
            <a:ext cx="0" cy="1628775"/>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 name="Line 26"/>
          <p:cNvSpPr>
            <a:spLocks noChangeShapeType="1"/>
          </p:cNvSpPr>
          <p:nvPr/>
        </p:nvSpPr>
        <p:spPr bwMode="auto">
          <a:xfrm>
            <a:off x="4808538" y="4497388"/>
            <a:ext cx="0" cy="1601787"/>
          </a:xfrm>
          <a:prstGeom prst="line">
            <a:avLst/>
          </a:prstGeom>
          <a:noFill/>
          <a:ln w="9525" cap="rnd">
            <a:solidFill>
              <a:srgbClr val="8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 name="Line 27"/>
          <p:cNvSpPr>
            <a:spLocks noChangeShapeType="1"/>
          </p:cNvSpPr>
          <p:nvPr/>
        </p:nvSpPr>
        <p:spPr bwMode="auto">
          <a:xfrm flipH="1">
            <a:off x="5786438" y="4497388"/>
            <a:ext cx="0" cy="160020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 name="Line 28"/>
          <p:cNvSpPr>
            <a:spLocks noChangeShapeType="1"/>
          </p:cNvSpPr>
          <p:nvPr/>
        </p:nvSpPr>
        <p:spPr bwMode="auto">
          <a:xfrm>
            <a:off x="5456238" y="4510088"/>
            <a:ext cx="0" cy="1601787"/>
          </a:xfrm>
          <a:prstGeom prst="line">
            <a:avLst/>
          </a:prstGeom>
          <a:noFill/>
          <a:ln w="9525" cap="rnd">
            <a:solidFill>
              <a:srgbClr val="8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 name="Line 29"/>
          <p:cNvSpPr>
            <a:spLocks noChangeShapeType="1"/>
          </p:cNvSpPr>
          <p:nvPr/>
        </p:nvSpPr>
        <p:spPr bwMode="auto">
          <a:xfrm>
            <a:off x="6483350" y="4491038"/>
            <a:ext cx="1588" cy="1614487"/>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 name="Line 30"/>
          <p:cNvSpPr>
            <a:spLocks noChangeShapeType="1"/>
          </p:cNvSpPr>
          <p:nvPr/>
        </p:nvSpPr>
        <p:spPr bwMode="auto">
          <a:xfrm>
            <a:off x="6153150" y="4516438"/>
            <a:ext cx="0" cy="1601787"/>
          </a:xfrm>
          <a:prstGeom prst="line">
            <a:avLst/>
          </a:prstGeom>
          <a:noFill/>
          <a:ln w="9525" cap="rnd">
            <a:solidFill>
              <a:srgbClr val="8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 name="Line 31"/>
          <p:cNvSpPr>
            <a:spLocks noChangeShapeType="1"/>
          </p:cNvSpPr>
          <p:nvPr/>
        </p:nvSpPr>
        <p:spPr bwMode="auto">
          <a:xfrm flipH="1">
            <a:off x="7131050" y="4491038"/>
            <a:ext cx="0" cy="160020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 name="Line 32"/>
          <p:cNvSpPr>
            <a:spLocks noChangeShapeType="1"/>
          </p:cNvSpPr>
          <p:nvPr/>
        </p:nvSpPr>
        <p:spPr bwMode="auto">
          <a:xfrm>
            <a:off x="6800850" y="4503738"/>
            <a:ext cx="0" cy="1601787"/>
          </a:xfrm>
          <a:prstGeom prst="line">
            <a:avLst/>
          </a:prstGeom>
          <a:noFill/>
          <a:ln w="9525" cap="rnd">
            <a:solidFill>
              <a:srgbClr val="8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 name="Line 33"/>
          <p:cNvSpPr>
            <a:spLocks noChangeShapeType="1"/>
          </p:cNvSpPr>
          <p:nvPr/>
        </p:nvSpPr>
        <p:spPr bwMode="auto">
          <a:xfrm flipH="1">
            <a:off x="7804150" y="4491038"/>
            <a:ext cx="0" cy="1614487"/>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 name="Line 34"/>
          <p:cNvSpPr>
            <a:spLocks noChangeShapeType="1"/>
          </p:cNvSpPr>
          <p:nvPr/>
        </p:nvSpPr>
        <p:spPr bwMode="auto">
          <a:xfrm>
            <a:off x="7473950" y="4491038"/>
            <a:ext cx="0" cy="1601787"/>
          </a:xfrm>
          <a:prstGeom prst="line">
            <a:avLst/>
          </a:prstGeom>
          <a:noFill/>
          <a:ln w="9525" cap="rnd">
            <a:solidFill>
              <a:srgbClr val="8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 name="Line 35"/>
          <p:cNvSpPr>
            <a:spLocks noChangeShapeType="1"/>
          </p:cNvSpPr>
          <p:nvPr/>
        </p:nvSpPr>
        <p:spPr bwMode="auto">
          <a:xfrm>
            <a:off x="8137525" y="4495800"/>
            <a:ext cx="0" cy="1601788"/>
          </a:xfrm>
          <a:prstGeom prst="line">
            <a:avLst/>
          </a:prstGeom>
          <a:noFill/>
          <a:ln w="9525" cap="rnd">
            <a:solidFill>
              <a:srgbClr val="8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 name="Text Box 36"/>
          <p:cNvSpPr txBox="1">
            <a:spLocks noChangeArrowheads="1"/>
          </p:cNvSpPr>
          <p:nvPr/>
        </p:nvSpPr>
        <p:spPr bwMode="auto">
          <a:xfrm>
            <a:off x="7867650" y="4589463"/>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dirty="0">
                <a:solidFill>
                  <a:schemeClr val="accent1"/>
                </a:solidFill>
                <a:ea typeface="宋体" panose="02010600030101010101" pitchFamily="2" charset="-122"/>
              </a:rPr>
              <a:t>0</a:t>
            </a:r>
          </a:p>
        </p:txBody>
      </p:sp>
      <p:sp>
        <p:nvSpPr>
          <p:cNvPr id="39" name="Text Box 37"/>
          <p:cNvSpPr txBox="1">
            <a:spLocks noChangeArrowheads="1"/>
          </p:cNvSpPr>
          <p:nvPr/>
        </p:nvSpPr>
        <p:spPr bwMode="auto">
          <a:xfrm>
            <a:off x="7867650" y="4978400"/>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solidFill>
                  <a:schemeClr val="accent1"/>
                </a:solidFill>
                <a:ea typeface="宋体" panose="02010600030101010101" pitchFamily="2" charset="-122"/>
              </a:rPr>
              <a:t>3</a:t>
            </a:r>
          </a:p>
        </p:txBody>
      </p:sp>
      <p:sp>
        <p:nvSpPr>
          <p:cNvPr id="40" name="Text Box 38"/>
          <p:cNvSpPr txBox="1">
            <a:spLocks noChangeArrowheads="1"/>
          </p:cNvSpPr>
          <p:nvPr/>
        </p:nvSpPr>
        <p:spPr bwMode="auto">
          <a:xfrm>
            <a:off x="7878981" y="5693529"/>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dirty="0">
                <a:solidFill>
                  <a:schemeClr val="accent1"/>
                </a:solidFill>
                <a:ea typeface="宋体" panose="02010600030101010101" pitchFamily="2" charset="-122"/>
              </a:rPr>
              <a:t>2</a:t>
            </a:r>
          </a:p>
        </p:txBody>
      </p:sp>
      <p:sp>
        <p:nvSpPr>
          <p:cNvPr id="41" name="Text Box 39"/>
          <p:cNvSpPr txBox="1">
            <a:spLocks noChangeArrowheads="1"/>
          </p:cNvSpPr>
          <p:nvPr/>
        </p:nvSpPr>
        <p:spPr bwMode="auto">
          <a:xfrm>
            <a:off x="7866063" y="5342424"/>
            <a:ext cx="3079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dirty="0">
                <a:solidFill>
                  <a:schemeClr val="accent1"/>
                </a:solidFill>
                <a:ea typeface="宋体" panose="02010600030101010101" pitchFamily="2" charset="-122"/>
              </a:rPr>
              <a:t>1</a:t>
            </a:r>
          </a:p>
        </p:txBody>
      </p:sp>
      <p:sp>
        <p:nvSpPr>
          <p:cNvPr id="42" name="Text Box 40"/>
          <p:cNvSpPr txBox="1">
            <a:spLocks noChangeArrowheads="1"/>
          </p:cNvSpPr>
          <p:nvPr/>
        </p:nvSpPr>
        <p:spPr bwMode="auto">
          <a:xfrm>
            <a:off x="7551738" y="4587875"/>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1</a:t>
            </a:r>
          </a:p>
        </p:txBody>
      </p:sp>
      <p:sp>
        <p:nvSpPr>
          <p:cNvPr id="43" name="Text Box 41"/>
          <p:cNvSpPr txBox="1">
            <a:spLocks noChangeArrowheads="1"/>
          </p:cNvSpPr>
          <p:nvPr/>
        </p:nvSpPr>
        <p:spPr bwMode="auto">
          <a:xfrm>
            <a:off x="7551738" y="4976813"/>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2</a:t>
            </a:r>
          </a:p>
        </p:txBody>
      </p:sp>
      <p:sp>
        <p:nvSpPr>
          <p:cNvPr id="44" name="Text Box 42"/>
          <p:cNvSpPr txBox="1">
            <a:spLocks noChangeArrowheads="1"/>
          </p:cNvSpPr>
          <p:nvPr/>
        </p:nvSpPr>
        <p:spPr bwMode="auto">
          <a:xfrm>
            <a:off x="7564438" y="5341938"/>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4</a:t>
            </a:r>
          </a:p>
        </p:txBody>
      </p:sp>
      <p:sp>
        <p:nvSpPr>
          <p:cNvPr id="45" name="Text Box 43"/>
          <p:cNvSpPr txBox="1">
            <a:spLocks noChangeArrowheads="1"/>
          </p:cNvSpPr>
          <p:nvPr/>
        </p:nvSpPr>
        <p:spPr bwMode="auto">
          <a:xfrm>
            <a:off x="7550150" y="5695950"/>
            <a:ext cx="3079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3</a:t>
            </a:r>
          </a:p>
        </p:txBody>
      </p:sp>
      <p:sp>
        <p:nvSpPr>
          <p:cNvPr id="46" name="Text Box 44"/>
          <p:cNvSpPr txBox="1">
            <a:spLocks noChangeArrowheads="1"/>
          </p:cNvSpPr>
          <p:nvPr/>
        </p:nvSpPr>
        <p:spPr bwMode="auto">
          <a:xfrm>
            <a:off x="7231063" y="4589463"/>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dirty="0">
                <a:solidFill>
                  <a:schemeClr val="accent1"/>
                </a:solidFill>
                <a:ea typeface="宋体" panose="02010600030101010101" pitchFamily="2" charset="-122"/>
              </a:rPr>
              <a:t>3</a:t>
            </a:r>
          </a:p>
        </p:txBody>
      </p:sp>
      <p:sp>
        <p:nvSpPr>
          <p:cNvPr id="47" name="Text Box 45"/>
          <p:cNvSpPr txBox="1">
            <a:spLocks noChangeArrowheads="1"/>
          </p:cNvSpPr>
          <p:nvPr/>
        </p:nvSpPr>
        <p:spPr bwMode="auto">
          <a:xfrm>
            <a:off x="7231063" y="4978400"/>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solidFill>
                  <a:schemeClr val="accent1"/>
                </a:solidFill>
                <a:ea typeface="宋体" panose="02010600030101010101" pitchFamily="2" charset="-122"/>
              </a:rPr>
              <a:t>2</a:t>
            </a:r>
          </a:p>
        </p:txBody>
      </p:sp>
      <p:sp>
        <p:nvSpPr>
          <p:cNvPr id="48" name="Text Box 46"/>
          <p:cNvSpPr txBox="1">
            <a:spLocks noChangeArrowheads="1"/>
          </p:cNvSpPr>
          <p:nvPr/>
        </p:nvSpPr>
        <p:spPr bwMode="auto">
          <a:xfrm>
            <a:off x="7243763" y="5343525"/>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solidFill>
                  <a:schemeClr val="accent1"/>
                </a:solidFill>
                <a:ea typeface="宋体" panose="02010600030101010101" pitchFamily="2" charset="-122"/>
              </a:rPr>
              <a:t>0</a:t>
            </a:r>
          </a:p>
        </p:txBody>
      </p:sp>
      <p:sp>
        <p:nvSpPr>
          <p:cNvPr id="49" name="Text Box 47"/>
          <p:cNvSpPr txBox="1">
            <a:spLocks noChangeArrowheads="1"/>
          </p:cNvSpPr>
          <p:nvPr/>
        </p:nvSpPr>
        <p:spPr bwMode="auto">
          <a:xfrm>
            <a:off x="7229475" y="5697538"/>
            <a:ext cx="3079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solidFill>
                  <a:schemeClr val="accent1"/>
                </a:solidFill>
                <a:ea typeface="宋体" panose="02010600030101010101" pitchFamily="2" charset="-122"/>
              </a:rPr>
              <a:t>1</a:t>
            </a:r>
          </a:p>
        </p:txBody>
      </p:sp>
      <p:sp>
        <p:nvSpPr>
          <p:cNvPr id="50" name="Text Box 48"/>
          <p:cNvSpPr txBox="1">
            <a:spLocks noChangeArrowheads="1"/>
          </p:cNvSpPr>
          <p:nvPr/>
        </p:nvSpPr>
        <p:spPr bwMode="auto">
          <a:xfrm>
            <a:off x="6878638" y="4587875"/>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1</a:t>
            </a:r>
          </a:p>
        </p:txBody>
      </p:sp>
      <p:sp>
        <p:nvSpPr>
          <p:cNvPr id="51" name="Text Box 49"/>
          <p:cNvSpPr txBox="1">
            <a:spLocks noChangeArrowheads="1"/>
          </p:cNvSpPr>
          <p:nvPr/>
        </p:nvSpPr>
        <p:spPr bwMode="auto">
          <a:xfrm>
            <a:off x="6878638" y="4976813"/>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2</a:t>
            </a:r>
          </a:p>
        </p:txBody>
      </p:sp>
      <p:sp>
        <p:nvSpPr>
          <p:cNvPr id="52" name="Text Box 50"/>
          <p:cNvSpPr txBox="1">
            <a:spLocks noChangeArrowheads="1"/>
          </p:cNvSpPr>
          <p:nvPr/>
        </p:nvSpPr>
        <p:spPr bwMode="auto">
          <a:xfrm>
            <a:off x="6891338" y="5341938"/>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5</a:t>
            </a:r>
          </a:p>
        </p:txBody>
      </p:sp>
      <p:sp>
        <p:nvSpPr>
          <p:cNvPr id="53" name="Text Box 51"/>
          <p:cNvSpPr txBox="1">
            <a:spLocks noChangeArrowheads="1"/>
          </p:cNvSpPr>
          <p:nvPr/>
        </p:nvSpPr>
        <p:spPr bwMode="auto">
          <a:xfrm>
            <a:off x="6877050" y="5695950"/>
            <a:ext cx="3079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3</a:t>
            </a:r>
          </a:p>
        </p:txBody>
      </p:sp>
      <p:sp>
        <p:nvSpPr>
          <p:cNvPr id="54" name="Text Box 52"/>
          <p:cNvSpPr txBox="1">
            <a:spLocks noChangeArrowheads="1"/>
          </p:cNvSpPr>
          <p:nvPr/>
        </p:nvSpPr>
        <p:spPr bwMode="auto">
          <a:xfrm>
            <a:off x="6557963" y="4589463"/>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dirty="0">
                <a:solidFill>
                  <a:schemeClr val="accent1"/>
                </a:solidFill>
                <a:ea typeface="宋体" panose="02010600030101010101" pitchFamily="2" charset="-122"/>
              </a:rPr>
              <a:t>2</a:t>
            </a:r>
          </a:p>
        </p:txBody>
      </p:sp>
      <p:sp>
        <p:nvSpPr>
          <p:cNvPr id="55" name="Text Box 53"/>
          <p:cNvSpPr txBox="1">
            <a:spLocks noChangeArrowheads="1"/>
          </p:cNvSpPr>
          <p:nvPr/>
        </p:nvSpPr>
        <p:spPr bwMode="auto">
          <a:xfrm>
            <a:off x="6557963" y="4978400"/>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solidFill>
                  <a:schemeClr val="accent1"/>
                </a:solidFill>
                <a:ea typeface="宋体" panose="02010600030101010101" pitchFamily="2" charset="-122"/>
              </a:rPr>
              <a:t>1</a:t>
            </a:r>
          </a:p>
        </p:txBody>
      </p:sp>
      <p:sp>
        <p:nvSpPr>
          <p:cNvPr id="56" name="Text Box 54"/>
          <p:cNvSpPr txBox="1">
            <a:spLocks noChangeArrowheads="1"/>
          </p:cNvSpPr>
          <p:nvPr/>
        </p:nvSpPr>
        <p:spPr bwMode="auto">
          <a:xfrm>
            <a:off x="6570663" y="5343525"/>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solidFill>
                  <a:schemeClr val="accent1"/>
                </a:solidFill>
                <a:ea typeface="宋体" panose="02010600030101010101" pitchFamily="2" charset="-122"/>
              </a:rPr>
              <a:t>3</a:t>
            </a:r>
          </a:p>
        </p:txBody>
      </p:sp>
      <p:sp>
        <p:nvSpPr>
          <p:cNvPr id="57" name="Text Box 55"/>
          <p:cNvSpPr txBox="1">
            <a:spLocks noChangeArrowheads="1"/>
          </p:cNvSpPr>
          <p:nvPr/>
        </p:nvSpPr>
        <p:spPr bwMode="auto">
          <a:xfrm>
            <a:off x="6556375" y="5697538"/>
            <a:ext cx="3079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solidFill>
                  <a:schemeClr val="accent1"/>
                </a:solidFill>
                <a:ea typeface="宋体" panose="02010600030101010101" pitchFamily="2" charset="-122"/>
              </a:rPr>
              <a:t>0</a:t>
            </a:r>
          </a:p>
        </p:txBody>
      </p:sp>
      <p:sp>
        <p:nvSpPr>
          <p:cNvPr id="58" name="Text Box 56"/>
          <p:cNvSpPr txBox="1">
            <a:spLocks noChangeArrowheads="1"/>
          </p:cNvSpPr>
          <p:nvPr/>
        </p:nvSpPr>
        <p:spPr bwMode="auto">
          <a:xfrm>
            <a:off x="6230938" y="4600575"/>
            <a:ext cx="18732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1</a:t>
            </a:r>
          </a:p>
        </p:txBody>
      </p:sp>
      <p:sp>
        <p:nvSpPr>
          <p:cNvPr id="59" name="Text Box 57"/>
          <p:cNvSpPr txBox="1">
            <a:spLocks noChangeArrowheads="1"/>
          </p:cNvSpPr>
          <p:nvPr/>
        </p:nvSpPr>
        <p:spPr bwMode="auto">
          <a:xfrm>
            <a:off x="6230938" y="4989513"/>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2</a:t>
            </a:r>
          </a:p>
        </p:txBody>
      </p:sp>
      <p:sp>
        <p:nvSpPr>
          <p:cNvPr id="60" name="Text Box 58"/>
          <p:cNvSpPr txBox="1">
            <a:spLocks noChangeArrowheads="1"/>
          </p:cNvSpPr>
          <p:nvPr/>
        </p:nvSpPr>
        <p:spPr bwMode="auto">
          <a:xfrm>
            <a:off x="6243638" y="5354638"/>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5</a:t>
            </a:r>
          </a:p>
        </p:txBody>
      </p:sp>
      <p:sp>
        <p:nvSpPr>
          <p:cNvPr id="61" name="Text Box 59"/>
          <p:cNvSpPr txBox="1">
            <a:spLocks noChangeArrowheads="1"/>
          </p:cNvSpPr>
          <p:nvPr/>
        </p:nvSpPr>
        <p:spPr bwMode="auto">
          <a:xfrm>
            <a:off x="6229350" y="5708650"/>
            <a:ext cx="3079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4</a:t>
            </a:r>
          </a:p>
        </p:txBody>
      </p:sp>
      <p:sp>
        <p:nvSpPr>
          <p:cNvPr id="62" name="Text Box 60"/>
          <p:cNvSpPr txBox="1">
            <a:spLocks noChangeArrowheads="1"/>
          </p:cNvSpPr>
          <p:nvPr/>
        </p:nvSpPr>
        <p:spPr bwMode="auto">
          <a:xfrm>
            <a:off x="5910263" y="4602163"/>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dirty="0">
                <a:solidFill>
                  <a:schemeClr val="accent1"/>
                </a:solidFill>
                <a:ea typeface="宋体" panose="02010600030101010101" pitchFamily="2" charset="-122"/>
              </a:rPr>
              <a:t>1</a:t>
            </a:r>
          </a:p>
        </p:txBody>
      </p:sp>
      <p:sp>
        <p:nvSpPr>
          <p:cNvPr id="63" name="Text Box 61"/>
          <p:cNvSpPr txBox="1">
            <a:spLocks noChangeArrowheads="1"/>
          </p:cNvSpPr>
          <p:nvPr/>
        </p:nvSpPr>
        <p:spPr bwMode="auto">
          <a:xfrm>
            <a:off x="5910263" y="4991100"/>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solidFill>
                  <a:schemeClr val="accent1"/>
                </a:solidFill>
                <a:ea typeface="宋体" panose="02010600030101010101" pitchFamily="2" charset="-122"/>
              </a:rPr>
              <a:t>0</a:t>
            </a:r>
          </a:p>
        </p:txBody>
      </p:sp>
      <p:sp>
        <p:nvSpPr>
          <p:cNvPr id="64" name="Text Box 62"/>
          <p:cNvSpPr txBox="1">
            <a:spLocks noChangeArrowheads="1"/>
          </p:cNvSpPr>
          <p:nvPr/>
        </p:nvSpPr>
        <p:spPr bwMode="auto">
          <a:xfrm>
            <a:off x="5922963" y="5356225"/>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solidFill>
                  <a:schemeClr val="accent1"/>
                </a:solidFill>
                <a:ea typeface="宋体" panose="02010600030101010101" pitchFamily="2" charset="-122"/>
              </a:rPr>
              <a:t>2</a:t>
            </a:r>
          </a:p>
        </p:txBody>
      </p:sp>
      <p:sp>
        <p:nvSpPr>
          <p:cNvPr id="65" name="Text Box 63"/>
          <p:cNvSpPr txBox="1">
            <a:spLocks noChangeArrowheads="1"/>
          </p:cNvSpPr>
          <p:nvPr/>
        </p:nvSpPr>
        <p:spPr bwMode="auto">
          <a:xfrm>
            <a:off x="5908675" y="5710238"/>
            <a:ext cx="3079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solidFill>
                  <a:schemeClr val="accent1"/>
                </a:solidFill>
                <a:ea typeface="宋体" panose="02010600030101010101" pitchFamily="2" charset="-122"/>
              </a:rPr>
              <a:t>3</a:t>
            </a:r>
          </a:p>
        </p:txBody>
      </p:sp>
      <p:sp>
        <p:nvSpPr>
          <p:cNvPr id="66" name="Text Box 64"/>
          <p:cNvSpPr txBox="1">
            <a:spLocks noChangeArrowheads="1"/>
          </p:cNvSpPr>
          <p:nvPr/>
        </p:nvSpPr>
        <p:spPr bwMode="auto">
          <a:xfrm>
            <a:off x="5545138" y="4589463"/>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1</a:t>
            </a:r>
          </a:p>
        </p:txBody>
      </p:sp>
      <p:sp>
        <p:nvSpPr>
          <p:cNvPr id="67" name="Text Box 65"/>
          <p:cNvSpPr txBox="1">
            <a:spLocks noChangeArrowheads="1"/>
          </p:cNvSpPr>
          <p:nvPr/>
        </p:nvSpPr>
        <p:spPr bwMode="auto">
          <a:xfrm>
            <a:off x="5545138" y="4978400"/>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2</a:t>
            </a:r>
          </a:p>
        </p:txBody>
      </p:sp>
      <p:sp>
        <p:nvSpPr>
          <p:cNvPr id="68" name="Text Box 66"/>
          <p:cNvSpPr txBox="1">
            <a:spLocks noChangeArrowheads="1"/>
          </p:cNvSpPr>
          <p:nvPr/>
        </p:nvSpPr>
        <p:spPr bwMode="auto">
          <a:xfrm>
            <a:off x="5557838" y="5343525"/>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5</a:t>
            </a:r>
          </a:p>
        </p:txBody>
      </p:sp>
      <p:sp>
        <p:nvSpPr>
          <p:cNvPr id="69" name="Text Box 67"/>
          <p:cNvSpPr txBox="1">
            <a:spLocks noChangeArrowheads="1"/>
          </p:cNvSpPr>
          <p:nvPr/>
        </p:nvSpPr>
        <p:spPr bwMode="auto">
          <a:xfrm>
            <a:off x="5543550" y="5697538"/>
            <a:ext cx="3079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4</a:t>
            </a:r>
          </a:p>
        </p:txBody>
      </p:sp>
      <p:sp>
        <p:nvSpPr>
          <p:cNvPr id="70" name="Text Box 68"/>
          <p:cNvSpPr txBox="1">
            <a:spLocks noChangeArrowheads="1"/>
          </p:cNvSpPr>
          <p:nvPr/>
        </p:nvSpPr>
        <p:spPr bwMode="auto">
          <a:xfrm>
            <a:off x="5224463" y="4591050"/>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dirty="0">
                <a:solidFill>
                  <a:schemeClr val="accent1"/>
                </a:solidFill>
                <a:ea typeface="宋体" panose="02010600030101010101" pitchFamily="2" charset="-122"/>
              </a:rPr>
              <a:t>0</a:t>
            </a:r>
          </a:p>
        </p:txBody>
      </p:sp>
      <p:sp>
        <p:nvSpPr>
          <p:cNvPr id="71" name="Text Box 69"/>
          <p:cNvSpPr txBox="1">
            <a:spLocks noChangeArrowheads="1"/>
          </p:cNvSpPr>
          <p:nvPr/>
        </p:nvSpPr>
        <p:spPr bwMode="auto">
          <a:xfrm>
            <a:off x="5224463" y="4979988"/>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solidFill>
                  <a:schemeClr val="accent1"/>
                </a:solidFill>
                <a:ea typeface="宋体" panose="02010600030101010101" pitchFamily="2" charset="-122"/>
              </a:rPr>
              <a:t>2</a:t>
            </a:r>
          </a:p>
        </p:txBody>
      </p:sp>
      <p:sp>
        <p:nvSpPr>
          <p:cNvPr id="72" name="Text Box 70"/>
          <p:cNvSpPr txBox="1">
            <a:spLocks noChangeArrowheads="1"/>
          </p:cNvSpPr>
          <p:nvPr/>
        </p:nvSpPr>
        <p:spPr bwMode="auto">
          <a:xfrm>
            <a:off x="5237163" y="5345113"/>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solidFill>
                  <a:schemeClr val="accent1"/>
                </a:solidFill>
                <a:ea typeface="宋体" panose="02010600030101010101" pitchFamily="2" charset="-122"/>
              </a:rPr>
              <a:t>1</a:t>
            </a:r>
          </a:p>
        </p:txBody>
      </p:sp>
      <p:sp>
        <p:nvSpPr>
          <p:cNvPr id="73" name="Text Box 71"/>
          <p:cNvSpPr txBox="1">
            <a:spLocks noChangeArrowheads="1"/>
          </p:cNvSpPr>
          <p:nvPr/>
        </p:nvSpPr>
        <p:spPr bwMode="auto">
          <a:xfrm>
            <a:off x="5222875" y="5699125"/>
            <a:ext cx="3079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solidFill>
                  <a:schemeClr val="accent1"/>
                </a:solidFill>
                <a:ea typeface="宋体" panose="02010600030101010101" pitchFamily="2" charset="-122"/>
              </a:rPr>
              <a:t>3</a:t>
            </a:r>
          </a:p>
        </p:txBody>
      </p:sp>
      <p:sp>
        <p:nvSpPr>
          <p:cNvPr id="74" name="Text Box 72"/>
          <p:cNvSpPr txBox="1">
            <a:spLocks noChangeArrowheads="1"/>
          </p:cNvSpPr>
          <p:nvPr/>
        </p:nvSpPr>
        <p:spPr bwMode="auto">
          <a:xfrm>
            <a:off x="4886325" y="4605338"/>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1</a:t>
            </a:r>
          </a:p>
        </p:txBody>
      </p:sp>
      <p:sp>
        <p:nvSpPr>
          <p:cNvPr id="75" name="Text Box 73"/>
          <p:cNvSpPr txBox="1">
            <a:spLocks noChangeArrowheads="1"/>
          </p:cNvSpPr>
          <p:nvPr/>
        </p:nvSpPr>
        <p:spPr bwMode="auto">
          <a:xfrm>
            <a:off x="4886325" y="4994275"/>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2</a:t>
            </a:r>
          </a:p>
        </p:txBody>
      </p:sp>
      <p:sp>
        <p:nvSpPr>
          <p:cNvPr id="76" name="Text Box 74"/>
          <p:cNvSpPr txBox="1">
            <a:spLocks noChangeArrowheads="1"/>
          </p:cNvSpPr>
          <p:nvPr/>
        </p:nvSpPr>
        <p:spPr bwMode="auto">
          <a:xfrm>
            <a:off x="4899025" y="5359400"/>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5</a:t>
            </a:r>
          </a:p>
        </p:txBody>
      </p:sp>
      <p:sp>
        <p:nvSpPr>
          <p:cNvPr id="77" name="Text Box 75"/>
          <p:cNvSpPr txBox="1">
            <a:spLocks noChangeArrowheads="1"/>
          </p:cNvSpPr>
          <p:nvPr/>
        </p:nvSpPr>
        <p:spPr bwMode="auto">
          <a:xfrm>
            <a:off x="4884738" y="5713413"/>
            <a:ext cx="3079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4</a:t>
            </a:r>
          </a:p>
        </p:txBody>
      </p:sp>
      <p:sp>
        <p:nvSpPr>
          <p:cNvPr id="78" name="Text Box 76"/>
          <p:cNvSpPr txBox="1">
            <a:spLocks noChangeArrowheads="1"/>
          </p:cNvSpPr>
          <p:nvPr/>
        </p:nvSpPr>
        <p:spPr bwMode="auto">
          <a:xfrm>
            <a:off x="4565650" y="4606925"/>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dirty="0">
                <a:solidFill>
                  <a:schemeClr val="accent1"/>
                </a:solidFill>
                <a:ea typeface="宋体" panose="02010600030101010101" pitchFamily="2" charset="-122"/>
              </a:rPr>
              <a:t>2</a:t>
            </a:r>
          </a:p>
        </p:txBody>
      </p:sp>
      <p:sp>
        <p:nvSpPr>
          <p:cNvPr id="79" name="Text Box 77"/>
          <p:cNvSpPr txBox="1">
            <a:spLocks noChangeArrowheads="1"/>
          </p:cNvSpPr>
          <p:nvPr/>
        </p:nvSpPr>
        <p:spPr bwMode="auto">
          <a:xfrm>
            <a:off x="4565650" y="4995863"/>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solidFill>
                  <a:schemeClr val="accent1"/>
                </a:solidFill>
                <a:ea typeface="宋体" panose="02010600030101010101" pitchFamily="2" charset="-122"/>
              </a:rPr>
              <a:t>1</a:t>
            </a:r>
          </a:p>
        </p:txBody>
      </p:sp>
      <p:sp>
        <p:nvSpPr>
          <p:cNvPr id="80" name="Text Box 78"/>
          <p:cNvSpPr txBox="1">
            <a:spLocks noChangeArrowheads="1"/>
          </p:cNvSpPr>
          <p:nvPr/>
        </p:nvSpPr>
        <p:spPr bwMode="auto">
          <a:xfrm>
            <a:off x="4578350" y="5360988"/>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solidFill>
                  <a:schemeClr val="accent1"/>
                </a:solidFill>
                <a:ea typeface="宋体" panose="02010600030101010101" pitchFamily="2" charset="-122"/>
              </a:rPr>
              <a:t>0</a:t>
            </a:r>
          </a:p>
        </p:txBody>
      </p:sp>
      <p:sp>
        <p:nvSpPr>
          <p:cNvPr id="81" name="Text Box 79"/>
          <p:cNvSpPr txBox="1">
            <a:spLocks noChangeArrowheads="1"/>
          </p:cNvSpPr>
          <p:nvPr/>
        </p:nvSpPr>
        <p:spPr bwMode="auto">
          <a:xfrm>
            <a:off x="4564063" y="5715000"/>
            <a:ext cx="3079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solidFill>
                  <a:schemeClr val="accent1"/>
                </a:solidFill>
                <a:ea typeface="宋体" panose="02010600030101010101" pitchFamily="2" charset="-122"/>
              </a:rPr>
              <a:t>3</a:t>
            </a:r>
          </a:p>
        </p:txBody>
      </p:sp>
      <p:sp>
        <p:nvSpPr>
          <p:cNvPr id="82" name="Text Box 80"/>
          <p:cNvSpPr txBox="1">
            <a:spLocks noChangeArrowheads="1"/>
          </p:cNvSpPr>
          <p:nvPr/>
        </p:nvSpPr>
        <p:spPr bwMode="auto">
          <a:xfrm>
            <a:off x="4265613" y="4608513"/>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1</a:t>
            </a:r>
          </a:p>
        </p:txBody>
      </p:sp>
      <p:sp>
        <p:nvSpPr>
          <p:cNvPr id="83" name="Text Box 81"/>
          <p:cNvSpPr txBox="1">
            <a:spLocks noChangeArrowheads="1"/>
          </p:cNvSpPr>
          <p:nvPr/>
        </p:nvSpPr>
        <p:spPr bwMode="auto">
          <a:xfrm>
            <a:off x="4265613" y="4997450"/>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2</a:t>
            </a:r>
          </a:p>
        </p:txBody>
      </p:sp>
      <p:sp>
        <p:nvSpPr>
          <p:cNvPr id="84" name="Text Box 82"/>
          <p:cNvSpPr txBox="1">
            <a:spLocks noChangeArrowheads="1"/>
          </p:cNvSpPr>
          <p:nvPr/>
        </p:nvSpPr>
        <p:spPr bwMode="auto">
          <a:xfrm>
            <a:off x="4278313" y="5362575"/>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3</a:t>
            </a:r>
          </a:p>
        </p:txBody>
      </p:sp>
      <p:sp>
        <p:nvSpPr>
          <p:cNvPr id="85" name="Text Box 83"/>
          <p:cNvSpPr txBox="1">
            <a:spLocks noChangeArrowheads="1"/>
          </p:cNvSpPr>
          <p:nvPr/>
        </p:nvSpPr>
        <p:spPr bwMode="auto">
          <a:xfrm>
            <a:off x="4264025" y="5716588"/>
            <a:ext cx="3079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4</a:t>
            </a:r>
          </a:p>
        </p:txBody>
      </p:sp>
      <p:sp>
        <p:nvSpPr>
          <p:cNvPr id="86" name="Text Box 84"/>
          <p:cNvSpPr txBox="1">
            <a:spLocks noChangeArrowheads="1"/>
          </p:cNvSpPr>
          <p:nvPr/>
        </p:nvSpPr>
        <p:spPr bwMode="auto">
          <a:xfrm>
            <a:off x="3944938" y="4610100"/>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dirty="0">
                <a:solidFill>
                  <a:schemeClr val="accent1"/>
                </a:solidFill>
                <a:ea typeface="宋体" panose="02010600030101010101" pitchFamily="2" charset="-122"/>
              </a:rPr>
              <a:t>1</a:t>
            </a:r>
          </a:p>
        </p:txBody>
      </p:sp>
      <p:sp>
        <p:nvSpPr>
          <p:cNvPr id="87" name="Text Box 85"/>
          <p:cNvSpPr txBox="1">
            <a:spLocks noChangeArrowheads="1"/>
          </p:cNvSpPr>
          <p:nvPr/>
        </p:nvSpPr>
        <p:spPr bwMode="auto">
          <a:xfrm>
            <a:off x="3944938" y="4999038"/>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solidFill>
                  <a:schemeClr val="accent1"/>
                </a:solidFill>
                <a:ea typeface="宋体" panose="02010600030101010101" pitchFamily="2" charset="-122"/>
              </a:rPr>
              <a:t>0</a:t>
            </a:r>
          </a:p>
        </p:txBody>
      </p:sp>
      <p:sp>
        <p:nvSpPr>
          <p:cNvPr id="88" name="Text Box 86"/>
          <p:cNvSpPr txBox="1">
            <a:spLocks noChangeArrowheads="1"/>
          </p:cNvSpPr>
          <p:nvPr/>
        </p:nvSpPr>
        <p:spPr bwMode="auto">
          <a:xfrm>
            <a:off x="3957638" y="5364163"/>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solidFill>
                  <a:schemeClr val="accent1"/>
                </a:solidFill>
                <a:ea typeface="宋体" panose="02010600030101010101" pitchFamily="2" charset="-122"/>
              </a:rPr>
              <a:t>3</a:t>
            </a:r>
          </a:p>
        </p:txBody>
      </p:sp>
      <p:sp>
        <p:nvSpPr>
          <p:cNvPr id="89" name="Text Box 87"/>
          <p:cNvSpPr txBox="1">
            <a:spLocks noChangeArrowheads="1"/>
          </p:cNvSpPr>
          <p:nvPr/>
        </p:nvSpPr>
        <p:spPr bwMode="auto">
          <a:xfrm>
            <a:off x="3943350" y="5718175"/>
            <a:ext cx="3079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solidFill>
                  <a:schemeClr val="accent1"/>
                </a:solidFill>
                <a:ea typeface="宋体" panose="02010600030101010101" pitchFamily="2" charset="-122"/>
              </a:rPr>
              <a:t>2</a:t>
            </a:r>
          </a:p>
        </p:txBody>
      </p:sp>
      <p:sp>
        <p:nvSpPr>
          <p:cNvPr id="90" name="Text Box 88"/>
          <p:cNvSpPr txBox="1">
            <a:spLocks noChangeArrowheads="1"/>
          </p:cNvSpPr>
          <p:nvPr/>
        </p:nvSpPr>
        <p:spPr bwMode="auto">
          <a:xfrm>
            <a:off x="3632200" y="4611688"/>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1</a:t>
            </a:r>
          </a:p>
        </p:txBody>
      </p:sp>
      <p:sp>
        <p:nvSpPr>
          <p:cNvPr id="91" name="Text Box 89"/>
          <p:cNvSpPr txBox="1">
            <a:spLocks noChangeArrowheads="1"/>
          </p:cNvSpPr>
          <p:nvPr/>
        </p:nvSpPr>
        <p:spPr bwMode="auto">
          <a:xfrm>
            <a:off x="3632200" y="5000625"/>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2</a:t>
            </a:r>
          </a:p>
        </p:txBody>
      </p:sp>
      <p:sp>
        <p:nvSpPr>
          <p:cNvPr id="92" name="Text Box 90"/>
          <p:cNvSpPr txBox="1">
            <a:spLocks noChangeArrowheads="1"/>
          </p:cNvSpPr>
          <p:nvPr/>
        </p:nvSpPr>
        <p:spPr bwMode="auto">
          <a:xfrm>
            <a:off x="3644900" y="5365750"/>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3</a:t>
            </a:r>
          </a:p>
        </p:txBody>
      </p:sp>
      <p:sp>
        <p:nvSpPr>
          <p:cNvPr id="93" name="Text Box 91"/>
          <p:cNvSpPr txBox="1">
            <a:spLocks noChangeArrowheads="1"/>
          </p:cNvSpPr>
          <p:nvPr/>
        </p:nvSpPr>
        <p:spPr bwMode="auto">
          <a:xfrm>
            <a:off x="3630613" y="5719763"/>
            <a:ext cx="3079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4</a:t>
            </a:r>
          </a:p>
        </p:txBody>
      </p:sp>
      <p:sp>
        <p:nvSpPr>
          <p:cNvPr id="94" name="Text Box 92"/>
          <p:cNvSpPr txBox="1">
            <a:spLocks noChangeArrowheads="1"/>
          </p:cNvSpPr>
          <p:nvPr/>
        </p:nvSpPr>
        <p:spPr bwMode="auto">
          <a:xfrm>
            <a:off x="3311525" y="4613275"/>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dirty="0">
                <a:solidFill>
                  <a:schemeClr val="accent1"/>
                </a:solidFill>
                <a:ea typeface="宋体" panose="02010600030101010101" pitchFamily="2" charset="-122"/>
              </a:rPr>
              <a:t>0</a:t>
            </a:r>
          </a:p>
        </p:txBody>
      </p:sp>
      <p:sp>
        <p:nvSpPr>
          <p:cNvPr id="95" name="Text Box 93"/>
          <p:cNvSpPr txBox="1">
            <a:spLocks noChangeArrowheads="1"/>
          </p:cNvSpPr>
          <p:nvPr/>
        </p:nvSpPr>
        <p:spPr bwMode="auto">
          <a:xfrm>
            <a:off x="3311525" y="5002213"/>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solidFill>
                  <a:schemeClr val="accent1"/>
                </a:solidFill>
                <a:ea typeface="宋体" panose="02010600030101010101" pitchFamily="2" charset="-122"/>
              </a:rPr>
              <a:t>3</a:t>
            </a:r>
          </a:p>
        </p:txBody>
      </p:sp>
      <p:sp>
        <p:nvSpPr>
          <p:cNvPr id="96" name="Text Box 94"/>
          <p:cNvSpPr txBox="1">
            <a:spLocks noChangeArrowheads="1"/>
          </p:cNvSpPr>
          <p:nvPr/>
        </p:nvSpPr>
        <p:spPr bwMode="auto">
          <a:xfrm>
            <a:off x="3324225" y="5367338"/>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solidFill>
                  <a:schemeClr val="accent1"/>
                </a:solidFill>
                <a:ea typeface="宋体" panose="02010600030101010101" pitchFamily="2" charset="-122"/>
              </a:rPr>
              <a:t>2</a:t>
            </a:r>
          </a:p>
        </p:txBody>
      </p:sp>
      <p:sp>
        <p:nvSpPr>
          <p:cNvPr id="97" name="Text Box 95"/>
          <p:cNvSpPr txBox="1">
            <a:spLocks noChangeArrowheads="1"/>
          </p:cNvSpPr>
          <p:nvPr/>
        </p:nvSpPr>
        <p:spPr bwMode="auto">
          <a:xfrm>
            <a:off x="3309938" y="5721350"/>
            <a:ext cx="3079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solidFill>
                  <a:schemeClr val="accent1"/>
                </a:solidFill>
                <a:ea typeface="宋体" panose="02010600030101010101" pitchFamily="2" charset="-122"/>
              </a:rPr>
              <a:t>1</a:t>
            </a:r>
          </a:p>
        </p:txBody>
      </p:sp>
      <p:sp>
        <p:nvSpPr>
          <p:cNvPr id="98" name="Text Box 96"/>
          <p:cNvSpPr txBox="1">
            <a:spLocks noChangeArrowheads="1"/>
          </p:cNvSpPr>
          <p:nvPr/>
        </p:nvSpPr>
        <p:spPr bwMode="auto">
          <a:xfrm>
            <a:off x="2982913" y="4600575"/>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1</a:t>
            </a:r>
          </a:p>
        </p:txBody>
      </p:sp>
      <p:sp>
        <p:nvSpPr>
          <p:cNvPr id="99" name="Text Box 97"/>
          <p:cNvSpPr txBox="1">
            <a:spLocks noChangeArrowheads="1"/>
          </p:cNvSpPr>
          <p:nvPr/>
        </p:nvSpPr>
        <p:spPr bwMode="auto">
          <a:xfrm>
            <a:off x="2982913" y="4989513"/>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2</a:t>
            </a:r>
          </a:p>
        </p:txBody>
      </p:sp>
      <p:sp>
        <p:nvSpPr>
          <p:cNvPr id="100" name="Text Box 98"/>
          <p:cNvSpPr txBox="1">
            <a:spLocks noChangeArrowheads="1"/>
          </p:cNvSpPr>
          <p:nvPr/>
        </p:nvSpPr>
        <p:spPr bwMode="auto">
          <a:xfrm>
            <a:off x="2981325" y="5354638"/>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3</a:t>
            </a:r>
          </a:p>
        </p:txBody>
      </p:sp>
      <p:sp>
        <p:nvSpPr>
          <p:cNvPr id="101" name="Text Box 99"/>
          <p:cNvSpPr txBox="1">
            <a:spLocks noChangeArrowheads="1"/>
          </p:cNvSpPr>
          <p:nvPr/>
        </p:nvSpPr>
        <p:spPr bwMode="auto">
          <a:xfrm>
            <a:off x="2981325" y="5708650"/>
            <a:ext cx="3079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4</a:t>
            </a:r>
          </a:p>
        </p:txBody>
      </p:sp>
      <p:sp>
        <p:nvSpPr>
          <p:cNvPr id="102" name="Text Box 100"/>
          <p:cNvSpPr txBox="1">
            <a:spLocks noChangeArrowheads="1"/>
          </p:cNvSpPr>
          <p:nvPr/>
        </p:nvSpPr>
        <p:spPr bwMode="auto">
          <a:xfrm>
            <a:off x="2636838" y="4602163"/>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dirty="0">
                <a:solidFill>
                  <a:schemeClr val="accent1"/>
                </a:solidFill>
                <a:ea typeface="宋体" panose="02010600030101010101" pitchFamily="2" charset="-122"/>
              </a:rPr>
              <a:t>3</a:t>
            </a:r>
          </a:p>
        </p:txBody>
      </p:sp>
      <p:sp>
        <p:nvSpPr>
          <p:cNvPr id="103" name="Text Box 101"/>
          <p:cNvSpPr txBox="1">
            <a:spLocks noChangeArrowheads="1"/>
          </p:cNvSpPr>
          <p:nvPr/>
        </p:nvSpPr>
        <p:spPr bwMode="auto">
          <a:xfrm>
            <a:off x="2636838" y="4991100"/>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dirty="0">
                <a:solidFill>
                  <a:schemeClr val="accent1"/>
                </a:solidFill>
                <a:ea typeface="宋体" panose="02010600030101010101" pitchFamily="2" charset="-122"/>
              </a:rPr>
              <a:t>2</a:t>
            </a:r>
          </a:p>
        </p:txBody>
      </p:sp>
      <p:sp>
        <p:nvSpPr>
          <p:cNvPr id="104" name="Text Box 102"/>
          <p:cNvSpPr txBox="1">
            <a:spLocks noChangeArrowheads="1"/>
          </p:cNvSpPr>
          <p:nvPr/>
        </p:nvSpPr>
        <p:spPr bwMode="auto">
          <a:xfrm>
            <a:off x="2649538" y="5356225"/>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solidFill>
                  <a:schemeClr val="accent1"/>
                </a:solidFill>
                <a:ea typeface="宋体" panose="02010600030101010101" pitchFamily="2" charset="-122"/>
              </a:rPr>
              <a:t>1</a:t>
            </a:r>
          </a:p>
        </p:txBody>
      </p:sp>
      <p:sp>
        <p:nvSpPr>
          <p:cNvPr id="105" name="Text Box 103"/>
          <p:cNvSpPr txBox="1">
            <a:spLocks noChangeArrowheads="1"/>
          </p:cNvSpPr>
          <p:nvPr/>
        </p:nvSpPr>
        <p:spPr bwMode="auto">
          <a:xfrm>
            <a:off x="2635250" y="5710238"/>
            <a:ext cx="3079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solidFill>
                  <a:schemeClr val="accent1"/>
                </a:solidFill>
                <a:ea typeface="宋体" panose="02010600030101010101" pitchFamily="2" charset="-122"/>
              </a:rPr>
              <a:t>0</a:t>
            </a:r>
          </a:p>
        </p:txBody>
      </p:sp>
      <p:sp>
        <p:nvSpPr>
          <p:cNvPr id="106" name="Text Box 104"/>
          <p:cNvSpPr txBox="1">
            <a:spLocks noChangeArrowheads="1"/>
          </p:cNvSpPr>
          <p:nvPr/>
        </p:nvSpPr>
        <p:spPr bwMode="auto">
          <a:xfrm>
            <a:off x="2330450" y="4600575"/>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1</a:t>
            </a:r>
          </a:p>
        </p:txBody>
      </p:sp>
      <p:sp>
        <p:nvSpPr>
          <p:cNvPr id="107" name="Text Box 105"/>
          <p:cNvSpPr txBox="1">
            <a:spLocks noChangeArrowheads="1"/>
          </p:cNvSpPr>
          <p:nvPr/>
        </p:nvSpPr>
        <p:spPr bwMode="auto">
          <a:xfrm>
            <a:off x="2316163" y="4989513"/>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2</a:t>
            </a:r>
          </a:p>
        </p:txBody>
      </p:sp>
      <p:sp>
        <p:nvSpPr>
          <p:cNvPr id="108" name="Text Box 106"/>
          <p:cNvSpPr txBox="1">
            <a:spLocks noChangeArrowheads="1"/>
          </p:cNvSpPr>
          <p:nvPr/>
        </p:nvSpPr>
        <p:spPr bwMode="auto">
          <a:xfrm>
            <a:off x="2328863" y="5354638"/>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3</a:t>
            </a:r>
          </a:p>
        </p:txBody>
      </p:sp>
      <p:sp>
        <p:nvSpPr>
          <p:cNvPr id="109" name="Text Box 107"/>
          <p:cNvSpPr txBox="1">
            <a:spLocks noChangeArrowheads="1"/>
          </p:cNvSpPr>
          <p:nvPr/>
        </p:nvSpPr>
        <p:spPr bwMode="auto">
          <a:xfrm>
            <a:off x="1995488" y="4602163"/>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dirty="0">
                <a:solidFill>
                  <a:schemeClr val="accent1"/>
                </a:solidFill>
                <a:ea typeface="宋体" panose="02010600030101010101" pitchFamily="2" charset="-122"/>
              </a:rPr>
              <a:t>2</a:t>
            </a:r>
          </a:p>
        </p:txBody>
      </p:sp>
      <p:sp>
        <p:nvSpPr>
          <p:cNvPr id="110" name="Text Box 108"/>
          <p:cNvSpPr txBox="1">
            <a:spLocks noChangeArrowheads="1"/>
          </p:cNvSpPr>
          <p:nvPr/>
        </p:nvSpPr>
        <p:spPr bwMode="auto">
          <a:xfrm>
            <a:off x="1995488" y="4991100"/>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solidFill>
                  <a:schemeClr val="accent1"/>
                </a:solidFill>
                <a:ea typeface="宋体" panose="02010600030101010101" pitchFamily="2" charset="-122"/>
              </a:rPr>
              <a:t>1</a:t>
            </a:r>
          </a:p>
        </p:txBody>
      </p:sp>
      <p:sp>
        <p:nvSpPr>
          <p:cNvPr id="111" name="Text Box 109"/>
          <p:cNvSpPr txBox="1">
            <a:spLocks noChangeArrowheads="1"/>
          </p:cNvSpPr>
          <p:nvPr/>
        </p:nvSpPr>
        <p:spPr bwMode="auto">
          <a:xfrm>
            <a:off x="2008188" y="5356225"/>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solidFill>
                  <a:schemeClr val="accent1"/>
                </a:solidFill>
                <a:ea typeface="宋体" panose="02010600030101010101" pitchFamily="2" charset="-122"/>
              </a:rPr>
              <a:t>0</a:t>
            </a:r>
          </a:p>
        </p:txBody>
      </p:sp>
      <p:sp>
        <p:nvSpPr>
          <p:cNvPr id="112" name="Text Box 110"/>
          <p:cNvSpPr txBox="1">
            <a:spLocks noChangeArrowheads="1"/>
          </p:cNvSpPr>
          <p:nvPr/>
        </p:nvSpPr>
        <p:spPr bwMode="auto">
          <a:xfrm>
            <a:off x="1630363" y="4600575"/>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1</a:t>
            </a:r>
          </a:p>
        </p:txBody>
      </p:sp>
      <p:sp>
        <p:nvSpPr>
          <p:cNvPr id="113" name="Text Box 111"/>
          <p:cNvSpPr txBox="1">
            <a:spLocks noChangeArrowheads="1"/>
          </p:cNvSpPr>
          <p:nvPr/>
        </p:nvSpPr>
        <p:spPr bwMode="auto">
          <a:xfrm>
            <a:off x="1630363" y="4989513"/>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2</a:t>
            </a:r>
          </a:p>
        </p:txBody>
      </p:sp>
      <p:sp>
        <p:nvSpPr>
          <p:cNvPr id="114" name="Text Box 112"/>
          <p:cNvSpPr txBox="1">
            <a:spLocks noChangeArrowheads="1"/>
          </p:cNvSpPr>
          <p:nvPr/>
        </p:nvSpPr>
        <p:spPr bwMode="auto">
          <a:xfrm>
            <a:off x="1309688" y="4602163"/>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dirty="0">
                <a:solidFill>
                  <a:schemeClr val="accent1"/>
                </a:solidFill>
                <a:ea typeface="宋体" panose="02010600030101010101" pitchFamily="2" charset="-122"/>
              </a:rPr>
              <a:t>1</a:t>
            </a:r>
          </a:p>
        </p:txBody>
      </p:sp>
      <p:sp>
        <p:nvSpPr>
          <p:cNvPr id="115" name="Text Box 113"/>
          <p:cNvSpPr txBox="1">
            <a:spLocks noChangeArrowheads="1"/>
          </p:cNvSpPr>
          <p:nvPr/>
        </p:nvSpPr>
        <p:spPr bwMode="auto">
          <a:xfrm>
            <a:off x="1309688" y="4991100"/>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dirty="0">
                <a:solidFill>
                  <a:schemeClr val="accent1"/>
                </a:solidFill>
                <a:ea typeface="宋体" panose="02010600030101010101" pitchFamily="2" charset="-122"/>
              </a:rPr>
              <a:t>0</a:t>
            </a:r>
          </a:p>
        </p:txBody>
      </p:sp>
      <p:sp>
        <p:nvSpPr>
          <p:cNvPr id="116" name="Text Box 114"/>
          <p:cNvSpPr txBox="1">
            <a:spLocks noChangeArrowheads="1"/>
          </p:cNvSpPr>
          <p:nvPr/>
        </p:nvSpPr>
        <p:spPr bwMode="auto">
          <a:xfrm>
            <a:off x="982663" y="4613275"/>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ea typeface="宋体" panose="02010600030101010101" pitchFamily="2" charset="-122"/>
              </a:rPr>
              <a:t>1</a:t>
            </a:r>
          </a:p>
        </p:txBody>
      </p:sp>
      <p:sp>
        <p:nvSpPr>
          <p:cNvPr id="117" name="Text Box 115"/>
          <p:cNvSpPr txBox="1">
            <a:spLocks noChangeArrowheads="1"/>
          </p:cNvSpPr>
          <p:nvPr/>
        </p:nvSpPr>
        <p:spPr bwMode="auto">
          <a:xfrm>
            <a:off x="661988" y="4614863"/>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a:solidFill>
                  <a:schemeClr val="accent1"/>
                </a:solidFill>
                <a:ea typeface="宋体" panose="02010600030101010101" pitchFamily="2" charset="-122"/>
              </a:rPr>
              <a:t>0</a:t>
            </a:r>
          </a:p>
        </p:txBody>
      </p:sp>
      <p:sp>
        <p:nvSpPr>
          <p:cNvPr id="118" name="Text Box 116"/>
          <p:cNvSpPr txBox="1">
            <a:spLocks noChangeArrowheads="1"/>
          </p:cNvSpPr>
          <p:nvPr/>
        </p:nvSpPr>
        <p:spPr bwMode="auto">
          <a:xfrm>
            <a:off x="402431" y="6264487"/>
            <a:ext cx="8058944" cy="58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1900" b="1" dirty="0">
                <a:solidFill>
                  <a:srgbClr val="008000"/>
                </a:solidFill>
                <a:latin typeface="微软雅黑" panose="020B0503020204020204" pitchFamily="34" charset="-122"/>
                <a:ea typeface="微软雅黑" panose="020B0503020204020204" pitchFamily="34" charset="-122"/>
              </a:rPr>
              <a:t>即：计数值为</a:t>
            </a:r>
            <a:r>
              <a:rPr kumimoji="1" lang="en-US" altLang="zh-CN" sz="1900" b="1" dirty="0">
                <a:solidFill>
                  <a:srgbClr val="008000"/>
                </a:solidFill>
                <a:latin typeface="微软雅黑" panose="020B0503020204020204" pitchFamily="34" charset="-122"/>
                <a:ea typeface="微软雅黑" panose="020B0503020204020204" pitchFamily="34" charset="-122"/>
              </a:rPr>
              <a:t>0</a:t>
            </a:r>
            <a:r>
              <a:rPr kumimoji="1" lang="zh-CN" altLang="en-US" sz="1900" b="1" dirty="0">
                <a:solidFill>
                  <a:srgbClr val="008000"/>
                </a:solidFill>
                <a:latin typeface="微软雅黑" panose="020B0503020204020204" pitchFamily="34" charset="-122"/>
                <a:ea typeface="微软雅黑" panose="020B0503020204020204" pitchFamily="34" charset="-122"/>
              </a:rPr>
              <a:t>的行中的主存块最常被访问，计数值为</a:t>
            </a:r>
            <a:r>
              <a:rPr kumimoji="1" lang="en-US" altLang="zh-CN" sz="1900" b="1" dirty="0">
                <a:solidFill>
                  <a:srgbClr val="008000"/>
                </a:solidFill>
                <a:latin typeface="微软雅黑" panose="020B0503020204020204" pitchFamily="34" charset="-122"/>
                <a:ea typeface="微软雅黑" panose="020B0503020204020204" pitchFamily="34" charset="-122"/>
              </a:rPr>
              <a:t>3</a:t>
            </a:r>
            <a:r>
              <a:rPr kumimoji="1" lang="zh-CN" altLang="en-US" sz="1900" b="1" dirty="0">
                <a:solidFill>
                  <a:srgbClr val="008000"/>
                </a:solidFill>
                <a:latin typeface="微软雅黑" panose="020B0503020204020204" pitchFamily="34" charset="-122"/>
                <a:ea typeface="微软雅黑" panose="020B0503020204020204" pitchFamily="34" charset="-122"/>
              </a:rPr>
              <a:t>的行中的主存块最不经常被访问，先被淘汰！</a:t>
            </a:r>
          </a:p>
        </p:txBody>
      </p:sp>
      <p:sp>
        <p:nvSpPr>
          <p:cNvPr id="2" name="文本框 1"/>
          <p:cNvSpPr txBox="1"/>
          <p:nvPr/>
        </p:nvSpPr>
        <p:spPr>
          <a:xfrm>
            <a:off x="-50281" y="4061525"/>
            <a:ext cx="1019173" cy="369332"/>
          </a:xfrm>
          <a:prstGeom prst="rect">
            <a:avLst/>
          </a:prstGeom>
          <a:noFill/>
        </p:spPr>
        <p:txBody>
          <a:bodyPr wrap="square" rtlCol="0">
            <a:spAutoFit/>
          </a:bodyPr>
          <a:lstStyle/>
          <a:p>
            <a:r>
              <a:rPr lang="zh-CN" altLang="en-US" sz="1800" dirty="0">
                <a:latin typeface="+mj-ea"/>
                <a:ea typeface="+mj-ea"/>
              </a:rPr>
              <a:t>地址流</a:t>
            </a:r>
          </a:p>
        </p:txBody>
      </p:sp>
      <p:sp>
        <p:nvSpPr>
          <p:cNvPr id="3" name="矩形 2"/>
          <p:cNvSpPr/>
          <p:nvPr/>
        </p:nvSpPr>
        <p:spPr>
          <a:xfrm>
            <a:off x="3374741" y="6031463"/>
            <a:ext cx="296876" cy="338554"/>
          </a:xfrm>
          <a:prstGeom prst="rect">
            <a:avLst/>
          </a:prstGeom>
        </p:spPr>
        <p:txBody>
          <a:bodyPr wrap="none">
            <a:spAutoFit/>
          </a:bodyPr>
          <a:lstStyle/>
          <a:p>
            <a:r>
              <a:rPr kumimoji="1" lang="zh-CN" altLang="en-US" b="1" dirty="0">
                <a:solidFill>
                  <a:srgbClr val="006600"/>
                </a:solidFill>
                <a:ea typeface="宋体" panose="02010600030101010101" pitchFamily="2" charset="-122"/>
              </a:rPr>
              <a:t>√</a:t>
            </a:r>
            <a:endParaRPr lang="zh-CN" altLang="en-US" dirty="0"/>
          </a:p>
        </p:txBody>
      </p:sp>
      <p:sp>
        <p:nvSpPr>
          <p:cNvPr id="4" name="矩形 3"/>
          <p:cNvSpPr/>
          <p:nvPr/>
        </p:nvSpPr>
        <p:spPr>
          <a:xfrm>
            <a:off x="4010419" y="6041088"/>
            <a:ext cx="296876" cy="338554"/>
          </a:xfrm>
          <a:prstGeom prst="rect">
            <a:avLst/>
          </a:prstGeom>
        </p:spPr>
        <p:txBody>
          <a:bodyPr wrap="none">
            <a:spAutoFit/>
          </a:bodyPr>
          <a:lstStyle/>
          <a:p>
            <a:r>
              <a:rPr kumimoji="1" lang="zh-CN" altLang="en-US" b="1" dirty="0">
                <a:solidFill>
                  <a:srgbClr val="006600"/>
                </a:solidFill>
                <a:ea typeface="宋体" panose="02010600030101010101" pitchFamily="2" charset="-122"/>
              </a:rPr>
              <a:t>√</a:t>
            </a:r>
            <a:endParaRPr lang="zh-CN" altLang="en-US" dirty="0"/>
          </a:p>
        </p:txBody>
      </p:sp>
      <p:sp>
        <p:nvSpPr>
          <p:cNvPr id="68608" name="矩形 68607"/>
          <p:cNvSpPr/>
          <p:nvPr/>
        </p:nvSpPr>
        <p:spPr>
          <a:xfrm>
            <a:off x="5281031" y="6042110"/>
            <a:ext cx="296876" cy="338554"/>
          </a:xfrm>
          <a:prstGeom prst="rect">
            <a:avLst/>
          </a:prstGeom>
        </p:spPr>
        <p:txBody>
          <a:bodyPr wrap="none">
            <a:spAutoFit/>
          </a:bodyPr>
          <a:lstStyle/>
          <a:p>
            <a:r>
              <a:rPr kumimoji="1" lang="zh-CN" altLang="en-US" b="1" dirty="0">
                <a:solidFill>
                  <a:srgbClr val="006600"/>
                </a:solidFill>
                <a:ea typeface="宋体" panose="02010600030101010101" pitchFamily="2" charset="-122"/>
              </a:rPr>
              <a:t>√</a:t>
            </a:r>
            <a:endParaRPr lang="zh-CN" altLang="en-US" dirty="0"/>
          </a:p>
        </p:txBody>
      </p:sp>
      <p:sp>
        <p:nvSpPr>
          <p:cNvPr id="68609" name="矩形 68608"/>
          <p:cNvSpPr/>
          <p:nvPr/>
        </p:nvSpPr>
        <p:spPr>
          <a:xfrm>
            <a:off x="5990589" y="6032197"/>
            <a:ext cx="296876" cy="338554"/>
          </a:xfrm>
          <a:prstGeom prst="rect">
            <a:avLst/>
          </a:prstGeom>
        </p:spPr>
        <p:txBody>
          <a:bodyPr wrap="none">
            <a:spAutoFit/>
          </a:bodyPr>
          <a:lstStyle/>
          <a:p>
            <a:r>
              <a:rPr kumimoji="1" lang="zh-CN" altLang="en-US" b="1" dirty="0">
                <a:solidFill>
                  <a:srgbClr val="006600"/>
                </a:solidFill>
                <a:ea typeface="宋体" panose="02010600030101010101" pitchFamily="2" charset="-122"/>
              </a:rPr>
              <a:t>√</a:t>
            </a:r>
            <a:endParaRPr lang="zh-CN" altLang="en-US" dirty="0"/>
          </a:p>
        </p:txBody>
      </p:sp>
      <p:sp>
        <p:nvSpPr>
          <p:cNvPr id="68613" name="线形标注 2 68612"/>
          <p:cNvSpPr/>
          <p:nvPr/>
        </p:nvSpPr>
        <p:spPr bwMode="auto">
          <a:xfrm>
            <a:off x="-11905" y="5091906"/>
            <a:ext cx="677067" cy="283724"/>
          </a:xfrm>
          <a:prstGeom prst="borderCallout2">
            <a:avLst>
              <a:gd name="adj1" fmla="val 7941"/>
              <a:gd name="adj2" fmla="val 60726"/>
              <a:gd name="adj3" fmla="val -46106"/>
              <a:gd name="adj4" fmla="val 80916"/>
              <a:gd name="adj5" fmla="val -94486"/>
              <a:gd name="adj6" fmla="val 96159"/>
            </a:avLst>
          </a:prstGeom>
          <a:noFill/>
          <a:ln w="28575" cap="flat" cmpd="sng" algn="ctr">
            <a:solidFill>
              <a:schemeClr val="bg2"/>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1200" b="1" i="0" u="none" strike="noStrike" cap="none" normalizeH="0" baseline="0" dirty="0">
                <a:ln>
                  <a:noFill/>
                </a:ln>
                <a:solidFill>
                  <a:schemeClr val="tx1"/>
                </a:solidFill>
                <a:effectLst/>
                <a:latin typeface="Arial" panose="020B0604020202020204" pitchFamily="34" charset="0"/>
              </a:rPr>
              <a:t>计数值</a:t>
            </a:r>
          </a:p>
        </p:txBody>
      </p:sp>
      <p:sp>
        <p:nvSpPr>
          <p:cNvPr id="125" name="线形标注 2 124"/>
          <p:cNvSpPr/>
          <p:nvPr/>
        </p:nvSpPr>
        <p:spPr bwMode="auto">
          <a:xfrm>
            <a:off x="419897" y="5434665"/>
            <a:ext cx="677067" cy="283724"/>
          </a:xfrm>
          <a:prstGeom prst="borderCallout2">
            <a:avLst>
              <a:gd name="adj1" fmla="val 7941"/>
              <a:gd name="adj2" fmla="val 60726"/>
              <a:gd name="adj3" fmla="val -72037"/>
              <a:gd name="adj4" fmla="val 74707"/>
              <a:gd name="adj5" fmla="val -197857"/>
              <a:gd name="adj6" fmla="val 94718"/>
            </a:avLst>
          </a:prstGeom>
          <a:noFill/>
          <a:ln w="28575" cap="flat" cmpd="sng" algn="ctr">
            <a:solidFill>
              <a:schemeClr val="bg2"/>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zh-CN" altLang="en-US" sz="1200" b="1" dirty="0"/>
              <a:t>块编号</a:t>
            </a:r>
            <a:endParaRPr kumimoji="0" lang="zh-CN" altLang="en-US" sz="1200" b="1" i="0" u="none" strike="noStrike" cap="none" normalizeH="0" baseline="0" dirty="0">
              <a:ln>
                <a:noFill/>
              </a:ln>
              <a:solidFill>
                <a:schemeClr val="tx1"/>
              </a:solidFill>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8611">
                                            <p:txEl>
                                              <p:pRg st="0" end="0"/>
                                            </p:txEl>
                                          </p:spTgt>
                                        </p:tgtEl>
                                        <p:attrNameLst>
                                          <p:attrName>style.visibility</p:attrName>
                                        </p:attrNameLst>
                                      </p:cBhvr>
                                      <p:to>
                                        <p:strVal val="visible"/>
                                      </p:to>
                                    </p:set>
                                    <p:animEffect transition="in" filter="wipe(down)">
                                      <p:cBhvr>
                                        <p:cTn id="7" dur="500"/>
                                        <p:tgtEl>
                                          <p:spTgt spid="686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wipe(down)">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wipe(down)">
                                      <p:cBhvr>
                                        <p:cTn id="17" dur="500"/>
                                        <p:tgtEl>
                                          <p:spTgt spid="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animEffect transition="in" filter="blinds(horizontal)">
                                      <p:cBhvr>
                                        <p:cTn id="22" dur="500"/>
                                        <p:tgtEl>
                                          <p:spTgt spid="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animEffect transition="in" filter="blinds(horizontal)">
                                      <p:cBhvr>
                                        <p:cTn id="27" dur="500"/>
                                        <p:tgtEl>
                                          <p:spTgt spid="5">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
                                            <p:txEl>
                                              <p:pRg st="4" end="4"/>
                                            </p:txEl>
                                          </p:spTgt>
                                        </p:tgtEl>
                                        <p:attrNameLst>
                                          <p:attrName>style.visibility</p:attrName>
                                        </p:attrNameLst>
                                      </p:cBhvr>
                                      <p:to>
                                        <p:strVal val="visible"/>
                                      </p:to>
                                    </p:set>
                                    <p:animEffect transition="in" filter="blinds(horizontal)">
                                      <p:cBhvr>
                                        <p:cTn id="32" dur="500"/>
                                        <p:tgtEl>
                                          <p:spTgt spid="5">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wipe(down)">
                                      <p:cBhvr>
                                        <p:cTn id="37" dur="500"/>
                                        <p:tgtEl>
                                          <p:spTgt spid="6"/>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2"/>
                                        </p:tgtEl>
                                        <p:attrNameLst>
                                          <p:attrName>style.visibility</p:attrName>
                                        </p:attrNameLst>
                                      </p:cBhvr>
                                      <p:to>
                                        <p:strVal val="visible"/>
                                      </p:to>
                                    </p:set>
                                    <p:animEffect transition="in" filter="wipe(down)">
                                      <p:cBhvr>
                                        <p:cTn id="40" dur="500"/>
                                        <p:tgtEl>
                                          <p:spTgt spid="2"/>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wipe(down)">
                                      <p:cBhvr>
                                        <p:cTn id="43" dur="500"/>
                                        <p:tgtEl>
                                          <p:spTgt spid="7"/>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8"/>
                                        </p:tgtEl>
                                        <p:attrNameLst>
                                          <p:attrName>style.visibility</p:attrName>
                                        </p:attrNameLst>
                                      </p:cBhvr>
                                      <p:to>
                                        <p:strVal val="visible"/>
                                      </p:to>
                                    </p:set>
                                    <p:animEffect transition="in" filter="wipe(down)">
                                      <p:cBhvr>
                                        <p:cTn id="46" dur="500"/>
                                        <p:tgtEl>
                                          <p:spTgt spid="8"/>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9"/>
                                        </p:tgtEl>
                                        <p:attrNameLst>
                                          <p:attrName>style.visibility</p:attrName>
                                        </p:attrNameLst>
                                      </p:cBhvr>
                                      <p:to>
                                        <p:strVal val="visible"/>
                                      </p:to>
                                    </p:set>
                                    <p:animEffect transition="in" filter="wipe(down)">
                                      <p:cBhvr>
                                        <p:cTn id="49" dur="500"/>
                                        <p:tgtEl>
                                          <p:spTgt spid="9"/>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10"/>
                                        </p:tgtEl>
                                        <p:attrNameLst>
                                          <p:attrName>style.visibility</p:attrName>
                                        </p:attrNameLst>
                                      </p:cBhvr>
                                      <p:to>
                                        <p:strVal val="visible"/>
                                      </p:to>
                                    </p:set>
                                    <p:animEffect transition="in" filter="wipe(down)">
                                      <p:cBhvr>
                                        <p:cTn id="52" dur="500"/>
                                        <p:tgtEl>
                                          <p:spTgt spid="10"/>
                                        </p:tgtEl>
                                      </p:cBhvr>
                                    </p:animEffect>
                                  </p:childTnLst>
                                </p:cTn>
                              </p:par>
                              <p:par>
                                <p:cTn id="53" presetID="22" presetClass="entr" presetSubtype="4" fill="hold" grpId="0" nodeType="withEffect">
                                  <p:stCondLst>
                                    <p:cond delay="0"/>
                                  </p:stCondLst>
                                  <p:childTnLst>
                                    <p:set>
                                      <p:cBhvr>
                                        <p:cTn id="54" dur="1" fill="hold">
                                          <p:stCondLst>
                                            <p:cond delay="0"/>
                                          </p:stCondLst>
                                        </p:cTn>
                                        <p:tgtEl>
                                          <p:spTgt spid="11"/>
                                        </p:tgtEl>
                                        <p:attrNameLst>
                                          <p:attrName>style.visibility</p:attrName>
                                        </p:attrNameLst>
                                      </p:cBhvr>
                                      <p:to>
                                        <p:strVal val="visible"/>
                                      </p:to>
                                    </p:set>
                                    <p:animEffect transition="in" filter="wipe(down)">
                                      <p:cBhvr>
                                        <p:cTn id="55" dur="500"/>
                                        <p:tgtEl>
                                          <p:spTgt spid="11"/>
                                        </p:tgtEl>
                                      </p:cBhvr>
                                    </p:animEffect>
                                  </p:childTnLst>
                                </p:cTn>
                              </p:par>
                              <p:par>
                                <p:cTn id="56" presetID="22" presetClass="entr" presetSubtype="4" fill="hold" grpId="0" nodeType="withEffect">
                                  <p:stCondLst>
                                    <p:cond delay="0"/>
                                  </p:stCondLst>
                                  <p:childTnLst>
                                    <p:set>
                                      <p:cBhvr>
                                        <p:cTn id="57" dur="1" fill="hold">
                                          <p:stCondLst>
                                            <p:cond delay="0"/>
                                          </p:stCondLst>
                                        </p:cTn>
                                        <p:tgtEl>
                                          <p:spTgt spid="12"/>
                                        </p:tgtEl>
                                        <p:attrNameLst>
                                          <p:attrName>style.visibility</p:attrName>
                                        </p:attrNameLst>
                                      </p:cBhvr>
                                      <p:to>
                                        <p:strVal val="visible"/>
                                      </p:to>
                                    </p:set>
                                    <p:animEffect transition="in" filter="wipe(down)">
                                      <p:cBhvr>
                                        <p:cTn id="58" dur="500"/>
                                        <p:tgtEl>
                                          <p:spTgt spid="12"/>
                                        </p:tgtEl>
                                      </p:cBhvr>
                                    </p:animEffect>
                                  </p:childTnLst>
                                </p:cTn>
                              </p:par>
                              <p:par>
                                <p:cTn id="59" presetID="22" presetClass="entr" presetSubtype="4" fill="hold" grpId="0" nodeType="withEffect">
                                  <p:stCondLst>
                                    <p:cond delay="0"/>
                                  </p:stCondLst>
                                  <p:childTnLst>
                                    <p:set>
                                      <p:cBhvr>
                                        <p:cTn id="60" dur="1" fill="hold">
                                          <p:stCondLst>
                                            <p:cond delay="0"/>
                                          </p:stCondLst>
                                        </p:cTn>
                                        <p:tgtEl>
                                          <p:spTgt spid="17"/>
                                        </p:tgtEl>
                                        <p:attrNameLst>
                                          <p:attrName>style.visibility</p:attrName>
                                        </p:attrNameLst>
                                      </p:cBhvr>
                                      <p:to>
                                        <p:strVal val="visible"/>
                                      </p:to>
                                    </p:set>
                                    <p:animEffect transition="in" filter="wipe(down)">
                                      <p:cBhvr>
                                        <p:cTn id="61" dur="500"/>
                                        <p:tgtEl>
                                          <p:spTgt spid="17"/>
                                        </p:tgtEl>
                                      </p:cBhvr>
                                    </p:animEffect>
                                  </p:childTnLst>
                                </p:cTn>
                              </p:par>
                              <p:par>
                                <p:cTn id="62" presetID="22" presetClass="entr" presetSubtype="4" fill="hold" grpId="0" nodeType="withEffect">
                                  <p:stCondLst>
                                    <p:cond delay="0"/>
                                  </p:stCondLst>
                                  <p:childTnLst>
                                    <p:set>
                                      <p:cBhvr>
                                        <p:cTn id="63" dur="1" fill="hold">
                                          <p:stCondLst>
                                            <p:cond delay="0"/>
                                          </p:stCondLst>
                                        </p:cTn>
                                        <p:tgtEl>
                                          <p:spTgt spid="18"/>
                                        </p:tgtEl>
                                        <p:attrNameLst>
                                          <p:attrName>style.visibility</p:attrName>
                                        </p:attrNameLst>
                                      </p:cBhvr>
                                      <p:to>
                                        <p:strVal val="visible"/>
                                      </p:to>
                                    </p:set>
                                    <p:animEffect transition="in" filter="wipe(down)">
                                      <p:cBhvr>
                                        <p:cTn id="64" dur="500"/>
                                        <p:tgtEl>
                                          <p:spTgt spid="18"/>
                                        </p:tgtEl>
                                      </p:cBhvr>
                                    </p:animEffect>
                                  </p:childTnLst>
                                </p:cTn>
                              </p:par>
                              <p:par>
                                <p:cTn id="65" presetID="22" presetClass="entr" presetSubtype="4" fill="hold" grpId="0" nodeType="withEffect">
                                  <p:stCondLst>
                                    <p:cond delay="0"/>
                                  </p:stCondLst>
                                  <p:childTnLst>
                                    <p:set>
                                      <p:cBhvr>
                                        <p:cTn id="66" dur="1" fill="hold">
                                          <p:stCondLst>
                                            <p:cond delay="0"/>
                                          </p:stCondLst>
                                        </p:cTn>
                                        <p:tgtEl>
                                          <p:spTgt spid="19"/>
                                        </p:tgtEl>
                                        <p:attrNameLst>
                                          <p:attrName>style.visibility</p:attrName>
                                        </p:attrNameLst>
                                      </p:cBhvr>
                                      <p:to>
                                        <p:strVal val="visible"/>
                                      </p:to>
                                    </p:set>
                                    <p:animEffect transition="in" filter="wipe(down)">
                                      <p:cBhvr>
                                        <p:cTn id="67" dur="500"/>
                                        <p:tgtEl>
                                          <p:spTgt spid="19"/>
                                        </p:tgtEl>
                                      </p:cBhvr>
                                    </p:animEffect>
                                  </p:childTnLst>
                                </p:cTn>
                              </p:par>
                              <p:par>
                                <p:cTn id="68" presetID="22" presetClass="entr" presetSubtype="4" fill="hold" grpId="0" nodeType="withEffect">
                                  <p:stCondLst>
                                    <p:cond delay="0"/>
                                  </p:stCondLst>
                                  <p:childTnLst>
                                    <p:set>
                                      <p:cBhvr>
                                        <p:cTn id="69" dur="1" fill="hold">
                                          <p:stCondLst>
                                            <p:cond delay="0"/>
                                          </p:stCondLst>
                                        </p:cTn>
                                        <p:tgtEl>
                                          <p:spTgt spid="20"/>
                                        </p:tgtEl>
                                        <p:attrNameLst>
                                          <p:attrName>style.visibility</p:attrName>
                                        </p:attrNameLst>
                                      </p:cBhvr>
                                      <p:to>
                                        <p:strVal val="visible"/>
                                      </p:to>
                                    </p:set>
                                    <p:animEffect transition="in" filter="wipe(down)">
                                      <p:cBhvr>
                                        <p:cTn id="70" dur="500"/>
                                        <p:tgtEl>
                                          <p:spTgt spid="20"/>
                                        </p:tgtEl>
                                      </p:cBhvr>
                                    </p:animEffect>
                                  </p:childTnLst>
                                </p:cTn>
                              </p:par>
                              <p:par>
                                <p:cTn id="71" presetID="22" presetClass="entr" presetSubtype="4" fill="hold" grpId="0" nodeType="withEffect">
                                  <p:stCondLst>
                                    <p:cond delay="0"/>
                                  </p:stCondLst>
                                  <p:childTnLst>
                                    <p:set>
                                      <p:cBhvr>
                                        <p:cTn id="72" dur="1" fill="hold">
                                          <p:stCondLst>
                                            <p:cond delay="0"/>
                                          </p:stCondLst>
                                        </p:cTn>
                                        <p:tgtEl>
                                          <p:spTgt spid="21"/>
                                        </p:tgtEl>
                                        <p:attrNameLst>
                                          <p:attrName>style.visibility</p:attrName>
                                        </p:attrNameLst>
                                      </p:cBhvr>
                                      <p:to>
                                        <p:strVal val="visible"/>
                                      </p:to>
                                    </p:set>
                                    <p:animEffect transition="in" filter="wipe(down)">
                                      <p:cBhvr>
                                        <p:cTn id="73" dur="500"/>
                                        <p:tgtEl>
                                          <p:spTgt spid="21"/>
                                        </p:tgtEl>
                                      </p:cBhvr>
                                    </p:animEffect>
                                  </p:childTnLst>
                                </p:cTn>
                              </p:par>
                              <p:par>
                                <p:cTn id="74" presetID="22" presetClass="entr" presetSubtype="4" fill="hold" grpId="0" nodeType="withEffect">
                                  <p:stCondLst>
                                    <p:cond delay="0"/>
                                  </p:stCondLst>
                                  <p:childTnLst>
                                    <p:set>
                                      <p:cBhvr>
                                        <p:cTn id="75" dur="1" fill="hold">
                                          <p:stCondLst>
                                            <p:cond delay="0"/>
                                          </p:stCondLst>
                                        </p:cTn>
                                        <p:tgtEl>
                                          <p:spTgt spid="22"/>
                                        </p:tgtEl>
                                        <p:attrNameLst>
                                          <p:attrName>style.visibility</p:attrName>
                                        </p:attrNameLst>
                                      </p:cBhvr>
                                      <p:to>
                                        <p:strVal val="visible"/>
                                      </p:to>
                                    </p:set>
                                    <p:animEffect transition="in" filter="wipe(down)">
                                      <p:cBhvr>
                                        <p:cTn id="76" dur="500"/>
                                        <p:tgtEl>
                                          <p:spTgt spid="22"/>
                                        </p:tgtEl>
                                      </p:cBhvr>
                                    </p:animEffect>
                                  </p:childTnLst>
                                </p:cTn>
                              </p:par>
                              <p:par>
                                <p:cTn id="77" presetID="22" presetClass="entr" presetSubtype="4" fill="hold" grpId="0" nodeType="withEffect">
                                  <p:stCondLst>
                                    <p:cond delay="0"/>
                                  </p:stCondLst>
                                  <p:childTnLst>
                                    <p:set>
                                      <p:cBhvr>
                                        <p:cTn id="78" dur="1" fill="hold">
                                          <p:stCondLst>
                                            <p:cond delay="0"/>
                                          </p:stCondLst>
                                        </p:cTn>
                                        <p:tgtEl>
                                          <p:spTgt spid="23"/>
                                        </p:tgtEl>
                                        <p:attrNameLst>
                                          <p:attrName>style.visibility</p:attrName>
                                        </p:attrNameLst>
                                      </p:cBhvr>
                                      <p:to>
                                        <p:strVal val="visible"/>
                                      </p:to>
                                    </p:set>
                                    <p:animEffect transition="in" filter="wipe(down)">
                                      <p:cBhvr>
                                        <p:cTn id="79" dur="500"/>
                                        <p:tgtEl>
                                          <p:spTgt spid="23"/>
                                        </p:tgtEl>
                                      </p:cBhvr>
                                    </p:animEffect>
                                  </p:childTnLst>
                                </p:cTn>
                              </p:par>
                              <p:par>
                                <p:cTn id="80" presetID="22" presetClass="entr" presetSubtype="4" fill="hold" grpId="0" nodeType="withEffect">
                                  <p:stCondLst>
                                    <p:cond delay="0"/>
                                  </p:stCondLst>
                                  <p:childTnLst>
                                    <p:set>
                                      <p:cBhvr>
                                        <p:cTn id="81" dur="1" fill="hold">
                                          <p:stCondLst>
                                            <p:cond delay="0"/>
                                          </p:stCondLst>
                                        </p:cTn>
                                        <p:tgtEl>
                                          <p:spTgt spid="24"/>
                                        </p:tgtEl>
                                        <p:attrNameLst>
                                          <p:attrName>style.visibility</p:attrName>
                                        </p:attrNameLst>
                                      </p:cBhvr>
                                      <p:to>
                                        <p:strVal val="visible"/>
                                      </p:to>
                                    </p:set>
                                    <p:animEffect transition="in" filter="wipe(down)">
                                      <p:cBhvr>
                                        <p:cTn id="82" dur="500"/>
                                        <p:tgtEl>
                                          <p:spTgt spid="24"/>
                                        </p:tgtEl>
                                      </p:cBhvr>
                                    </p:animEffect>
                                  </p:childTnLst>
                                </p:cTn>
                              </p:par>
                              <p:par>
                                <p:cTn id="83" presetID="22" presetClass="entr" presetSubtype="4" fill="hold" grpId="0" nodeType="withEffect">
                                  <p:stCondLst>
                                    <p:cond delay="0"/>
                                  </p:stCondLst>
                                  <p:childTnLst>
                                    <p:set>
                                      <p:cBhvr>
                                        <p:cTn id="84" dur="1" fill="hold">
                                          <p:stCondLst>
                                            <p:cond delay="0"/>
                                          </p:stCondLst>
                                        </p:cTn>
                                        <p:tgtEl>
                                          <p:spTgt spid="25"/>
                                        </p:tgtEl>
                                        <p:attrNameLst>
                                          <p:attrName>style.visibility</p:attrName>
                                        </p:attrNameLst>
                                      </p:cBhvr>
                                      <p:to>
                                        <p:strVal val="visible"/>
                                      </p:to>
                                    </p:set>
                                    <p:animEffect transition="in" filter="wipe(down)">
                                      <p:cBhvr>
                                        <p:cTn id="85" dur="500"/>
                                        <p:tgtEl>
                                          <p:spTgt spid="25"/>
                                        </p:tgtEl>
                                      </p:cBhvr>
                                    </p:animEffect>
                                  </p:childTnLst>
                                </p:cTn>
                              </p:par>
                              <p:par>
                                <p:cTn id="86" presetID="22" presetClass="entr" presetSubtype="4" fill="hold" grpId="0" nodeType="withEffect">
                                  <p:stCondLst>
                                    <p:cond delay="0"/>
                                  </p:stCondLst>
                                  <p:childTnLst>
                                    <p:set>
                                      <p:cBhvr>
                                        <p:cTn id="87" dur="1" fill="hold">
                                          <p:stCondLst>
                                            <p:cond delay="0"/>
                                          </p:stCondLst>
                                        </p:cTn>
                                        <p:tgtEl>
                                          <p:spTgt spid="26"/>
                                        </p:tgtEl>
                                        <p:attrNameLst>
                                          <p:attrName>style.visibility</p:attrName>
                                        </p:attrNameLst>
                                      </p:cBhvr>
                                      <p:to>
                                        <p:strVal val="visible"/>
                                      </p:to>
                                    </p:set>
                                    <p:animEffect transition="in" filter="wipe(down)">
                                      <p:cBhvr>
                                        <p:cTn id="88" dur="500"/>
                                        <p:tgtEl>
                                          <p:spTgt spid="26"/>
                                        </p:tgtEl>
                                      </p:cBhvr>
                                    </p:animEffect>
                                  </p:childTnLst>
                                </p:cTn>
                              </p:par>
                              <p:par>
                                <p:cTn id="89" presetID="22" presetClass="entr" presetSubtype="4" fill="hold" grpId="0" nodeType="withEffect">
                                  <p:stCondLst>
                                    <p:cond delay="0"/>
                                  </p:stCondLst>
                                  <p:childTnLst>
                                    <p:set>
                                      <p:cBhvr>
                                        <p:cTn id="90" dur="1" fill="hold">
                                          <p:stCondLst>
                                            <p:cond delay="0"/>
                                          </p:stCondLst>
                                        </p:cTn>
                                        <p:tgtEl>
                                          <p:spTgt spid="27"/>
                                        </p:tgtEl>
                                        <p:attrNameLst>
                                          <p:attrName>style.visibility</p:attrName>
                                        </p:attrNameLst>
                                      </p:cBhvr>
                                      <p:to>
                                        <p:strVal val="visible"/>
                                      </p:to>
                                    </p:set>
                                    <p:animEffect transition="in" filter="wipe(down)">
                                      <p:cBhvr>
                                        <p:cTn id="91" dur="500"/>
                                        <p:tgtEl>
                                          <p:spTgt spid="27"/>
                                        </p:tgtEl>
                                      </p:cBhvr>
                                    </p:animEffect>
                                  </p:childTnLst>
                                </p:cTn>
                              </p:par>
                              <p:par>
                                <p:cTn id="92" presetID="22" presetClass="entr" presetSubtype="4" fill="hold" grpId="0" nodeType="withEffect">
                                  <p:stCondLst>
                                    <p:cond delay="0"/>
                                  </p:stCondLst>
                                  <p:childTnLst>
                                    <p:set>
                                      <p:cBhvr>
                                        <p:cTn id="93" dur="1" fill="hold">
                                          <p:stCondLst>
                                            <p:cond delay="0"/>
                                          </p:stCondLst>
                                        </p:cTn>
                                        <p:tgtEl>
                                          <p:spTgt spid="28"/>
                                        </p:tgtEl>
                                        <p:attrNameLst>
                                          <p:attrName>style.visibility</p:attrName>
                                        </p:attrNameLst>
                                      </p:cBhvr>
                                      <p:to>
                                        <p:strVal val="visible"/>
                                      </p:to>
                                    </p:set>
                                    <p:animEffect transition="in" filter="wipe(down)">
                                      <p:cBhvr>
                                        <p:cTn id="94" dur="500"/>
                                        <p:tgtEl>
                                          <p:spTgt spid="28"/>
                                        </p:tgtEl>
                                      </p:cBhvr>
                                    </p:animEffect>
                                  </p:childTnLst>
                                </p:cTn>
                              </p:par>
                              <p:par>
                                <p:cTn id="95" presetID="22" presetClass="entr" presetSubtype="4" fill="hold" grpId="0" nodeType="withEffect">
                                  <p:stCondLst>
                                    <p:cond delay="0"/>
                                  </p:stCondLst>
                                  <p:childTnLst>
                                    <p:set>
                                      <p:cBhvr>
                                        <p:cTn id="96" dur="1" fill="hold">
                                          <p:stCondLst>
                                            <p:cond delay="0"/>
                                          </p:stCondLst>
                                        </p:cTn>
                                        <p:tgtEl>
                                          <p:spTgt spid="29"/>
                                        </p:tgtEl>
                                        <p:attrNameLst>
                                          <p:attrName>style.visibility</p:attrName>
                                        </p:attrNameLst>
                                      </p:cBhvr>
                                      <p:to>
                                        <p:strVal val="visible"/>
                                      </p:to>
                                    </p:set>
                                    <p:animEffect transition="in" filter="wipe(down)">
                                      <p:cBhvr>
                                        <p:cTn id="97" dur="500"/>
                                        <p:tgtEl>
                                          <p:spTgt spid="29"/>
                                        </p:tgtEl>
                                      </p:cBhvr>
                                    </p:animEffect>
                                  </p:childTnLst>
                                </p:cTn>
                              </p:par>
                              <p:par>
                                <p:cTn id="98" presetID="22" presetClass="entr" presetSubtype="4" fill="hold" grpId="0" nodeType="withEffect">
                                  <p:stCondLst>
                                    <p:cond delay="0"/>
                                  </p:stCondLst>
                                  <p:childTnLst>
                                    <p:set>
                                      <p:cBhvr>
                                        <p:cTn id="99" dur="1" fill="hold">
                                          <p:stCondLst>
                                            <p:cond delay="0"/>
                                          </p:stCondLst>
                                        </p:cTn>
                                        <p:tgtEl>
                                          <p:spTgt spid="30"/>
                                        </p:tgtEl>
                                        <p:attrNameLst>
                                          <p:attrName>style.visibility</p:attrName>
                                        </p:attrNameLst>
                                      </p:cBhvr>
                                      <p:to>
                                        <p:strVal val="visible"/>
                                      </p:to>
                                    </p:set>
                                    <p:animEffect transition="in" filter="wipe(down)">
                                      <p:cBhvr>
                                        <p:cTn id="100" dur="500"/>
                                        <p:tgtEl>
                                          <p:spTgt spid="30"/>
                                        </p:tgtEl>
                                      </p:cBhvr>
                                    </p:animEffect>
                                  </p:childTnLst>
                                </p:cTn>
                              </p:par>
                              <p:par>
                                <p:cTn id="101" presetID="22" presetClass="entr" presetSubtype="4" fill="hold" grpId="0" nodeType="withEffect">
                                  <p:stCondLst>
                                    <p:cond delay="0"/>
                                  </p:stCondLst>
                                  <p:childTnLst>
                                    <p:set>
                                      <p:cBhvr>
                                        <p:cTn id="102" dur="1" fill="hold">
                                          <p:stCondLst>
                                            <p:cond delay="0"/>
                                          </p:stCondLst>
                                        </p:cTn>
                                        <p:tgtEl>
                                          <p:spTgt spid="31"/>
                                        </p:tgtEl>
                                        <p:attrNameLst>
                                          <p:attrName>style.visibility</p:attrName>
                                        </p:attrNameLst>
                                      </p:cBhvr>
                                      <p:to>
                                        <p:strVal val="visible"/>
                                      </p:to>
                                    </p:set>
                                    <p:animEffect transition="in" filter="wipe(down)">
                                      <p:cBhvr>
                                        <p:cTn id="103" dur="500"/>
                                        <p:tgtEl>
                                          <p:spTgt spid="31"/>
                                        </p:tgtEl>
                                      </p:cBhvr>
                                    </p:animEffect>
                                  </p:childTnLst>
                                </p:cTn>
                              </p:par>
                              <p:par>
                                <p:cTn id="104" presetID="22" presetClass="entr" presetSubtype="4" fill="hold" grpId="0" nodeType="withEffect">
                                  <p:stCondLst>
                                    <p:cond delay="0"/>
                                  </p:stCondLst>
                                  <p:childTnLst>
                                    <p:set>
                                      <p:cBhvr>
                                        <p:cTn id="105" dur="1" fill="hold">
                                          <p:stCondLst>
                                            <p:cond delay="0"/>
                                          </p:stCondLst>
                                        </p:cTn>
                                        <p:tgtEl>
                                          <p:spTgt spid="32"/>
                                        </p:tgtEl>
                                        <p:attrNameLst>
                                          <p:attrName>style.visibility</p:attrName>
                                        </p:attrNameLst>
                                      </p:cBhvr>
                                      <p:to>
                                        <p:strVal val="visible"/>
                                      </p:to>
                                    </p:set>
                                    <p:animEffect transition="in" filter="wipe(down)">
                                      <p:cBhvr>
                                        <p:cTn id="106" dur="500"/>
                                        <p:tgtEl>
                                          <p:spTgt spid="32"/>
                                        </p:tgtEl>
                                      </p:cBhvr>
                                    </p:animEffect>
                                  </p:childTnLst>
                                </p:cTn>
                              </p:par>
                              <p:par>
                                <p:cTn id="107" presetID="22" presetClass="entr" presetSubtype="4" fill="hold" grpId="0" nodeType="withEffect">
                                  <p:stCondLst>
                                    <p:cond delay="0"/>
                                  </p:stCondLst>
                                  <p:childTnLst>
                                    <p:set>
                                      <p:cBhvr>
                                        <p:cTn id="108" dur="1" fill="hold">
                                          <p:stCondLst>
                                            <p:cond delay="0"/>
                                          </p:stCondLst>
                                        </p:cTn>
                                        <p:tgtEl>
                                          <p:spTgt spid="33"/>
                                        </p:tgtEl>
                                        <p:attrNameLst>
                                          <p:attrName>style.visibility</p:attrName>
                                        </p:attrNameLst>
                                      </p:cBhvr>
                                      <p:to>
                                        <p:strVal val="visible"/>
                                      </p:to>
                                    </p:set>
                                    <p:animEffect transition="in" filter="wipe(down)">
                                      <p:cBhvr>
                                        <p:cTn id="109" dur="500"/>
                                        <p:tgtEl>
                                          <p:spTgt spid="33"/>
                                        </p:tgtEl>
                                      </p:cBhvr>
                                    </p:animEffect>
                                  </p:childTnLst>
                                </p:cTn>
                              </p:par>
                              <p:par>
                                <p:cTn id="110" presetID="22" presetClass="entr" presetSubtype="4" fill="hold" grpId="0" nodeType="withEffect">
                                  <p:stCondLst>
                                    <p:cond delay="0"/>
                                  </p:stCondLst>
                                  <p:childTnLst>
                                    <p:set>
                                      <p:cBhvr>
                                        <p:cTn id="111" dur="1" fill="hold">
                                          <p:stCondLst>
                                            <p:cond delay="0"/>
                                          </p:stCondLst>
                                        </p:cTn>
                                        <p:tgtEl>
                                          <p:spTgt spid="34"/>
                                        </p:tgtEl>
                                        <p:attrNameLst>
                                          <p:attrName>style.visibility</p:attrName>
                                        </p:attrNameLst>
                                      </p:cBhvr>
                                      <p:to>
                                        <p:strVal val="visible"/>
                                      </p:to>
                                    </p:set>
                                    <p:animEffect transition="in" filter="wipe(down)">
                                      <p:cBhvr>
                                        <p:cTn id="112" dur="500"/>
                                        <p:tgtEl>
                                          <p:spTgt spid="34"/>
                                        </p:tgtEl>
                                      </p:cBhvr>
                                    </p:animEffect>
                                  </p:childTnLst>
                                </p:cTn>
                              </p:par>
                              <p:par>
                                <p:cTn id="113" presetID="22" presetClass="entr" presetSubtype="4" fill="hold" grpId="0" nodeType="withEffect">
                                  <p:stCondLst>
                                    <p:cond delay="0"/>
                                  </p:stCondLst>
                                  <p:childTnLst>
                                    <p:set>
                                      <p:cBhvr>
                                        <p:cTn id="114" dur="1" fill="hold">
                                          <p:stCondLst>
                                            <p:cond delay="0"/>
                                          </p:stCondLst>
                                        </p:cTn>
                                        <p:tgtEl>
                                          <p:spTgt spid="35"/>
                                        </p:tgtEl>
                                        <p:attrNameLst>
                                          <p:attrName>style.visibility</p:attrName>
                                        </p:attrNameLst>
                                      </p:cBhvr>
                                      <p:to>
                                        <p:strVal val="visible"/>
                                      </p:to>
                                    </p:set>
                                    <p:animEffect transition="in" filter="wipe(down)">
                                      <p:cBhvr>
                                        <p:cTn id="115" dur="500"/>
                                        <p:tgtEl>
                                          <p:spTgt spid="35"/>
                                        </p:tgtEl>
                                      </p:cBhvr>
                                    </p:animEffect>
                                  </p:childTnLst>
                                </p:cTn>
                              </p:par>
                              <p:par>
                                <p:cTn id="116" presetID="22" presetClass="entr" presetSubtype="4" fill="hold" grpId="0" nodeType="withEffect">
                                  <p:stCondLst>
                                    <p:cond delay="0"/>
                                  </p:stCondLst>
                                  <p:childTnLst>
                                    <p:set>
                                      <p:cBhvr>
                                        <p:cTn id="117" dur="1" fill="hold">
                                          <p:stCondLst>
                                            <p:cond delay="0"/>
                                          </p:stCondLst>
                                        </p:cTn>
                                        <p:tgtEl>
                                          <p:spTgt spid="36"/>
                                        </p:tgtEl>
                                        <p:attrNameLst>
                                          <p:attrName>style.visibility</p:attrName>
                                        </p:attrNameLst>
                                      </p:cBhvr>
                                      <p:to>
                                        <p:strVal val="visible"/>
                                      </p:to>
                                    </p:set>
                                    <p:animEffect transition="in" filter="wipe(down)">
                                      <p:cBhvr>
                                        <p:cTn id="118" dur="500"/>
                                        <p:tgtEl>
                                          <p:spTgt spid="36"/>
                                        </p:tgtEl>
                                      </p:cBhvr>
                                    </p:animEffect>
                                  </p:childTnLst>
                                </p:cTn>
                              </p:par>
                            </p:childTnLst>
                          </p:cTn>
                        </p:par>
                        <p:par>
                          <p:cTn id="119" fill="hold">
                            <p:stCondLst>
                              <p:cond delay="500"/>
                            </p:stCondLst>
                            <p:childTnLst>
                              <p:par>
                                <p:cTn id="120" presetID="22" presetClass="entr" presetSubtype="4" fill="hold" grpId="0" nodeType="afterEffect">
                                  <p:stCondLst>
                                    <p:cond delay="0"/>
                                  </p:stCondLst>
                                  <p:childTnLst>
                                    <p:set>
                                      <p:cBhvr>
                                        <p:cTn id="121" dur="1" fill="hold">
                                          <p:stCondLst>
                                            <p:cond delay="0"/>
                                          </p:stCondLst>
                                        </p:cTn>
                                        <p:tgtEl>
                                          <p:spTgt spid="68613"/>
                                        </p:tgtEl>
                                        <p:attrNameLst>
                                          <p:attrName>style.visibility</p:attrName>
                                        </p:attrNameLst>
                                      </p:cBhvr>
                                      <p:to>
                                        <p:strVal val="visible"/>
                                      </p:to>
                                    </p:set>
                                    <p:animEffect transition="in" filter="wipe(down)">
                                      <p:cBhvr>
                                        <p:cTn id="122" dur="500"/>
                                        <p:tgtEl>
                                          <p:spTgt spid="68613"/>
                                        </p:tgtEl>
                                      </p:cBhvr>
                                    </p:animEffect>
                                  </p:childTnLst>
                                </p:cTn>
                              </p:par>
                            </p:childTnLst>
                          </p:cTn>
                        </p:par>
                        <p:par>
                          <p:cTn id="123" fill="hold">
                            <p:stCondLst>
                              <p:cond delay="1000"/>
                            </p:stCondLst>
                            <p:childTnLst>
                              <p:par>
                                <p:cTn id="124" presetID="22" presetClass="entr" presetSubtype="4" fill="hold" grpId="0" nodeType="afterEffect">
                                  <p:stCondLst>
                                    <p:cond delay="0"/>
                                  </p:stCondLst>
                                  <p:childTnLst>
                                    <p:set>
                                      <p:cBhvr>
                                        <p:cTn id="125" dur="1" fill="hold">
                                          <p:stCondLst>
                                            <p:cond delay="0"/>
                                          </p:stCondLst>
                                        </p:cTn>
                                        <p:tgtEl>
                                          <p:spTgt spid="125"/>
                                        </p:tgtEl>
                                        <p:attrNameLst>
                                          <p:attrName>style.visibility</p:attrName>
                                        </p:attrNameLst>
                                      </p:cBhvr>
                                      <p:to>
                                        <p:strVal val="visible"/>
                                      </p:to>
                                    </p:set>
                                    <p:animEffect transition="in" filter="wipe(down)">
                                      <p:cBhvr>
                                        <p:cTn id="126" dur="500"/>
                                        <p:tgtEl>
                                          <p:spTgt spid="125"/>
                                        </p:tgtEl>
                                      </p:cBhvr>
                                    </p:animEffect>
                                  </p:childTnLst>
                                </p:cTn>
                              </p:par>
                              <p:par>
                                <p:cTn id="127" presetID="22" presetClass="entr" presetSubtype="4" fill="hold" grpId="0" nodeType="withEffect">
                                  <p:stCondLst>
                                    <p:cond delay="0"/>
                                  </p:stCondLst>
                                  <p:childTnLst>
                                    <p:set>
                                      <p:cBhvr>
                                        <p:cTn id="128" dur="1" fill="hold">
                                          <p:stCondLst>
                                            <p:cond delay="0"/>
                                          </p:stCondLst>
                                        </p:cTn>
                                        <p:tgtEl>
                                          <p:spTgt spid="37"/>
                                        </p:tgtEl>
                                        <p:attrNameLst>
                                          <p:attrName>style.visibility</p:attrName>
                                        </p:attrNameLst>
                                      </p:cBhvr>
                                      <p:to>
                                        <p:strVal val="visible"/>
                                      </p:to>
                                    </p:set>
                                    <p:animEffect transition="in" filter="wipe(down)">
                                      <p:cBhvr>
                                        <p:cTn id="129" dur="500"/>
                                        <p:tgtEl>
                                          <p:spTgt spid="37"/>
                                        </p:tgtEl>
                                      </p:cBhvr>
                                    </p:animEffect>
                                  </p:childTnLst>
                                </p:cTn>
                              </p:par>
                            </p:childTnLst>
                          </p:cTn>
                        </p:par>
                      </p:childTnLst>
                    </p:cTn>
                  </p:par>
                  <p:par>
                    <p:cTn id="130" fill="hold">
                      <p:stCondLst>
                        <p:cond delay="indefinite"/>
                      </p:stCondLst>
                      <p:childTnLst>
                        <p:par>
                          <p:cTn id="131" fill="hold">
                            <p:stCondLst>
                              <p:cond delay="0"/>
                            </p:stCondLst>
                            <p:childTnLst>
                              <p:par>
                                <p:cTn id="132" presetID="22" presetClass="entr" presetSubtype="4" fill="hold" grpId="0" nodeType="clickEffect">
                                  <p:stCondLst>
                                    <p:cond delay="0"/>
                                  </p:stCondLst>
                                  <p:childTnLst>
                                    <p:set>
                                      <p:cBhvr>
                                        <p:cTn id="133" dur="1" fill="hold">
                                          <p:stCondLst>
                                            <p:cond delay="0"/>
                                          </p:stCondLst>
                                        </p:cTn>
                                        <p:tgtEl>
                                          <p:spTgt spid="117"/>
                                        </p:tgtEl>
                                        <p:attrNameLst>
                                          <p:attrName>style.visibility</p:attrName>
                                        </p:attrNameLst>
                                      </p:cBhvr>
                                      <p:to>
                                        <p:strVal val="visible"/>
                                      </p:to>
                                    </p:set>
                                    <p:animEffect transition="in" filter="wipe(down)">
                                      <p:cBhvr>
                                        <p:cTn id="134" dur="500"/>
                                        <p:tgtEl>
                                          <p:spTgt spid="117"/>
                                        </p:tgtEl>
                                      </p:cBhvr>
                                    </p:animEffect>
                                  </p:childTnLst>
                                </p:cTn>
                              </p:par>
                              <p:par>
                                <p:cTn id="135" presetID="22" presetClass="entr" presetSubtype="4" fill="hold" grpId="0" nodeType="withEffect">
                                  <p:stCondLst>
                                    <p:cond delay="0"/>
                                  </p:stCondLst>
                                  <p:childTnLst>
                                    <p:set>
                                      <p:cBhvr>
                                        <p:cTn id="136" dur="1" fill="hold">
                                          <p:stCondLst>
                                            <p:cond delay="0"/>
                                          </p:stCondLst>
                                        </p:cTn>
                                        <p:tgtEl>
                                          <p:spTgt spid="116"/>
                                        </p:tgtEl>
                                        <p:attrNameLst>
                                          <p:attrName>style.visibility</p:attrName>
                                        </p:attrNameLst>
                                      </p:cBhvr>
                                      <p:to>
                                        <p:strVal val="visible"/>
                                      </p:to>
                                    </p:set>
                                    <p:animEffect transition="in" filter="wipe(down)">
                                      <p:cBhvr>
                                        <p:cTn id="137" dur="500"/>
                                        <p:tgtEl>
                                          <p:spTgt spid="116"/>
                                        </p:tgtEl>
                                      </p:cBhvr>
                                    </p:animEffect>
                                  </p:childTnLst>
                                </p:cTn>
                              </p:par>
                            </p:childTnLst>
                          </p:cTn>
                        </p:par>
                      </p:childTnLst>
                    </p:cTn>
                  </p:par>
                  <p:par>
                    <p:cTn id="138" fill="hold">
                      <p:stCondLst>
                        <p:cond delay="indefinite"/>
                      </p:stCondLst>
                      <p:childTnLst>
                        <p:par>
                          <p:cTn id="139" fill="hold">
                            <p:stCondLst>
                              <p:cond delay="0"/>
                            </p:stCondLst>
                            <p:childTnLst>
                              <p:par>
                                <p:cTn id="140" presetID="22" presetClass="entr" presetSubtype="4" fill="hold" grpId="0" nodeType="clickEffect">
                                  <p:stCondLst>
                                    <p:cond delay="0"/>
                                  </p:stCondLst>
                                  <p:childTnLst>
                                    <p:set>
                                      <p:cBhvr>
                                        <p:cTn id="141" dur="1" fill="hold">
                                          <p:stCondLst>
                                            <p:cond delay="0"/>
                                          </p:stCondLst>
                                        </p:cTn>
                                        <p:tgtEl>
                                          <p:spTgt spid="114"/>
                                        </p:tgtEl>
                                        <p:attrNameLst>
                                          <p:attrName>style.visibility</p:attrName>
                                        </p:attrNameLst>
                                      </p:cBhvr>
                                      <p:to>
                                        <p:strVal val="visible"/>
                                      </p:to>
                                    </p:set>
                                    <p:animEffect transition="in" filter="wipe(down)">
                                      <p:cBhvr>
                                        <p:cTn id="142" dur="500"/>
                                        <p:tgtEl>
                                          <p:spTgt spid="114"/>
                                        </p:tgtEl>
                                      </p:cBhvr>
                                    </p:animEffect>
                                  </p:childTnLst>
                                </p:cTn>
                              </p:par>
                              <p:par>
                                <p:cTn id="143" presetID="22" presetClass="entr" presetSubtype="4" fill="hold" grpId="0" nodeType="withEffect">
                                  <p:stCondLst>
                                    <p:cond delay="0"/>
                                  </p:stCondLst>
                                  <p:childTnLst>
                                    <p:set>
                                      <p:cBhvr>
                                        <p:cTn id="144" dur="1" fill="hold">
                                          <p:stCondLst>
                                            <p:cond delay="0"/>
                                          </p:stCondLst>
                                        </p:cTn>
                                        <p:tgtEl>
                                          <p:spTgt spid="115"/>
                                        </p:tgtEl>
                                        <p:attrNameLst>
                                          <p:attrName>style.visibility</p:attrName>
                                        </p:attrNameLst>
                                      </p:cBhvr>
                                      <p:to>
                                        <p:strVal val="visible"/>
                                      </p:to>
                                    </p:set>
                                    <p:animEffect transition="in" filter="wipe(down)">
                                      <p:cBhvr>
                                        <p:cTn id="145" dur="500"/>
                                        <p:tgtEl>
                                          <p:spTgt spid="115"/>
                                        </p:tgtEl>
                                      </p:cBhvr>
                                    </p:animEffect>
                                  </p:childTnLst>
                                </p:cTn>
                              </p:par>
                              <p:par>
                                <p:cTn id="146" presetID="22" presetClass="entr" presetSubtype="4" fill="hold" grpId="0" nodeType="withEffect">
                                  <p:stCondLst>
                                    <p:cond delay="0"/>
                                  </p:stCondLst>
                                  <p:childTnLst>
                                    <p:set>
                                      <p:cBhvr>
                                        <p:cTn id="147" dur="1" fill="hold">
                                          <p:stCondLst>
                                            <p:cond delay="0"/>
                                          </p:stCondLst>
                                        </p:cTn>
                                        <p:tgtEl>
                                          <p:spTgt spid="112"/>
                                        </p:tgtEl>
                                        <p:attrNameLst>
                                          <p:attrName>style.visibility</p:attrName>
                                        </p:attrNameLst>
                                      </p:cBhvr>
                                      <p:to>
                                        <p:strVal val="visible"/>
                                      </p:to>
                                    </p:set>
                                    <p:animEffect transition="in" filter="wipe(down)">
                                      <p:cBhvr>
                                        <p:cTn id="148" dur="500"/>
                                        <p:tgtEl>
                                          <p:spTgt spid="112"/>
                                        </p:tgtEl>
                                      </p:cBhvr>
                                    </p:animEffect>
                                  </p:childTnLst>
                                </p:cTn>
                              </p:par>
                              <p:par>
                                <p:cTn id="149" presetID="22" presetClass="entr" presetSubtype="4" fill="hold" grpId="0" nodeType="withEffect">
                                  <p:stCondLst>
                                    <p:cond delay="0"/>
                                  </p:stCondLst>
                                  <p:childTnLst>
                                    <p:set>
                                      <p:cBhvr>
                                        <p:cTn id="150" dur="1" fill="hold">
                                          <p:stCondLst>
                                            <p:cond delay="0"/>
                                          </p:stCondLst>
                                        </p:cTn>
                                        <p:tgtEl>
                                          <p:spTgt spid="113"/>
                                        </p:tgtEl>
                                        <p:attrNameLst>
                                          <p:attrName>style.visibility</p:attrName>
                                        </p:attrNameLst>
                                      </p:cBhvr>
                                      <p:to>
                                        <p:strVal val="visible"/>
                                      </p:to>
                                    </p:set>
                                    <p:animEffect transition="in" filter="wipe(down)">
                                      <p:cBhvr>
                                        <p:cTn id="151" dur="500"/>
                                        <p:tgtEl>
                                          <p:spTgt spid="113"/>
                                        </p:tgtEl>
                                      </p:cBhvr>
                                    </p:animEffect>
                                  </p:childTnLst>
                                </p:cTn>
                              </p:par>
                            </p:childTnLst>
                          </p:cTn>
                        </p:par>
                      </p:childTnLst>
                    </p:cTn>
                  </p:par>
                  <p:par>
                    <p:cTn id="152" fill="hold">
                      <p:stCondLst>
                        <p:cond delay="indefinite"/>
                      </p:stCondLst>
                      <p:childTnLst>
                        <p:par>
                          <p:cTn id="153" fill="hold">
                            <p:stCondLst>
                              <p:cond delay="0"/>
                            </p:stCondLst>
                            <p:childTnLst>
                              <p:par>
                                <p:cTn id="154" presetID="22" presetClass="entr" presetSubtype="4" fill="hold" grpId="0" nodeType="clickEffect">
                                  <p:stCondLst>
                                    <p:cond delay="0"/>
                                  </p:stCondLst>
                                  <p:childTnLst>
                                    <p:set>
                                      <p:cBhvr>
                                        <p:cTn id="155" dur="1" fill="hold">
                                          <p:stCondLst>
                                            <p:cond delay="0"/>
                                          </p:stCondLst>
                                        </p:cTn>
                                        <p:tgtEl>
                                          <p:spTgt spid="109"/>
                                        </p:tgtEl>
                                        <p:attrNameLst>
                                          <p:attrName>style.visibility</p:attrName>
                                        </p:attrNameLst>
                                      </p:cBhvr>
                                      <p:to>
                                        <p:strVal val="visible"/>
                                      </p:to>
                                    </p:set>
                                    <p:animEffect transition="in" filter="wipe(down)">
                                      <p:cBhvr>
                                        <p:cTn id="156" dur="500"/>
                                        <p:tgtEl>
                                          <p:spTgt spid="109"/>
                                        </p:tgtEl>
                                      </p:cBhvr>
                                    </p:animEffect>
                                  </p:childTnLst>
                                </p:cTn>
                              </p:par>
                              <p:par>
                                <p:cTn id="157" presetID="22" presetClass="entr" presetSubtype="4" fill="hold" grpId="0" nodeType="withEffect">
                                  <p:stCondLst>
                                    <p:cond delay="0"/>
                                  </p:stCondLst>
                                  <p:childTnLst>
                                    <p:set>
                                      <p:cBhvr>
                                        <p:cTn id="158" dur="1" fill="hold">
                                          <p:stCondLst>
                                            <p:cond delay="0"/>
                                          </p:stCondLst>
                                        </p:cTn>
                                        <p:tgtEl>
                                          <p:spTgt spid="110"/>
                                        </p:tgtEl>
                                        <p:attrNameLst>
                                          <p:attrName>style.visibility</p:attrName>
                                        </p:attrNameLst>
                                      </p:cBhvr>
                                      <p:to>
                                        <p:strVal val="visible"/>
                                      </p:to>
                                    </p:set>
                                    <p:animEffect transition="in" filter="wipe(down)">
                                      <p:cBhvr>
                                        <p:cTn id="159" dur="500"/>
                                        <p:tgtEl>
                                          <p:spTgt spid="110"/>
                                        </p:tgtEl>
                                      </p:cBhvr>
                                    </p:animEffect>
                                  </p:childTnLst>
                                </p:cTn>
                              </p:par>
                              <p:par>
                                <p:cTn id="160" presetID="22" presetClass="entr" presetSubtype="4" fill="hold" grpId="0" nodeType="withEffect">
                                  <p:stCondLst>
                                    <p:cond delay="0"/>
                                  </p:stCondLst>
                                  <p:childTnLst>
                                    <p:set>
                                      <p:cBhvr>
                                        <p:cTn id="161" dur="1" fill="hold">
                                          <p:stCondLst>
                                            <p:cond delay="0"/>
                                          </p:stCondLst>
                                        </p:cTn>
                                        <p:tgtEl>
                                          <p:spTgt spid="111"/>
                                        </p:tgtEl>
                                        <p:attrNameLst>
                                          <p:attrName>style.visibility</p:attrName>
                                        </p:attrNameLst>
                                      </p:cBhvr>
                                      <p:to>
                                        <p:strVal val="visible"/>
                                      </p:to>
                                    </p:set>
                                    <p:animEffect transition="in" filter="wipe(down)">
                                      <p:cBhvr>
                                        <p:cTn id="162" dur="500"/>
                                        <p:tgtEl>
                                          <p:spTgt spid="111"/>
                                        </p:tgtEl>
                                      </p:cBhvr>
                                    </p:animEffect>
                                  </p:childTnLst>
                                </p:cTn>
                              </p:par>
                              <p:par>
                                <p:cTn id="163" presetID="22" presetClass="entr" presetSubtype="4" fill="hold" grpId="0" nodeType="withEffect">
                                  <p:stCondLst>
                                    <p:cond delay="0"/>
                                  </p:stCondLst>
                                  <p:childTnLst>
                                    <p:set>
                                      <p:cBhvr>
                                        <p:cTn id="164" dur="1" fill="hold">
                                          <p:stCondLst>
                                            <p:cond delay="0"/>
                                          </p:stCondLst>
                                        </p:cTn>
                                        <p:tgtEl>
                                          <p:spTgt spid="106"/>
                                        </p:tgtEl>
                                        <p:attrNameLst>
                                          <p:attrName>style.visibility</p:attrName>
                                        </p:attrNameLst>
                                      </p:cBhvr>
                                      <p:to>
                                        <p:strVal val="visible"/>
                                      </p:to>
                                    </p:set>
                                    <p:animEffect transition="in" filter="wipe(down)">
                                      <p:cBhvr>
                                        <p:cTn id="165" dur="500"/>
                                        <p:tgtEl>
                                          <p:spTgt spid="106"/>
                                        </p:tgtEl>
                                      </p:cBhvr>
                                    </p:animEffect>
                                  </p:childTnLst>
                                </p:cTn>
                              </p:par>
                              <p:par>
                                <p:cTn id="166" presetID="22" presetClass="entr" presetSubtype="4" fill="hold" grpId="0" nodeType="withEffect">
                                  <p:stCondLst>
                                    <p:cond delay="0"/>
                                  </p:stCondLst>
                                  <p:childTnLst>
                                    <p:set>
                                      <p:cBhvr>
                                        <p:cTn id="167" dur="1" fill="hold">
                                          <p:stCondLst>
                                            <p:cond delay="0"/>
                                          </p:stCondLst>
                                        </p:cTn>
                                        <p:tgtEl>
                                          <p:spTgt spid="107"/>
                                        </p:tgtEl>
                                        <p:attrNameLst>
                                          <p:attrName>style.visibility</p:attrName>
                                        </p:attrNameLst>
                                      </p:cBhvr>
                                      <p:to>
                                        <p:strVal val="visible"/>
                                      </p:to>
                                    </p:set>
                                    <p:animEffect transition="in" filter="wipe(down)">
                                      <p:cBhvr>
                                        <p:cTn id="168" dur="500"/>
                                        <p:tgtEl>
                                          <p:spTgt spid="107"/>
                                        </p:tgtEl>
                                      </p:cBhvr>
                                    </p:animEffect>
                                  </p:childTnLst>
                                </p:cTn>
                              </p:par>
                              <p:par>
                                <p:cTn id="169" presetID="22" presetClass="entr" presetSubtype="4" fill="hold" grpId="0" nodeType="withEffect">
                                  <p:stCondLst>
                                    <p:cond delay="0"/>
                                  </p:stCondLst>
                                  <p:childTnLst>
                                    <p:set>
                                      <p:cBhvr>
                                        <p:cTn id="170" dur="1" fill="hold">
                                          <p:stCondLst>
                                            <p:cond delay="0"/>
                                          </p:stCondLst>
                                        </p:cTn>
                                        <p:tgtEl>
                                          <p:spTgt spid="108"/>
                                        </p:tgtEl>
                                        <p:attrNameLst>
                                          <p:attrName>style.visibility</p:attrName>
                                        </p:attrNameLst>
                                      </p:cBhvr>
                                      <p:to>
                                        <p:strVal val="visible"/>
                                      </p:to>
                                    </p:set>
                                    <p:animEffect transition="in" filter="wipe(down)">
                                      <p:cBhvr>
                                        <p:cTn id="171" dur="500"/>
                                        <p:tgtEl>
                                          <p:spTgt spid="108"/>
                                        </p:tgtEl>
                                      </p:cBhvr>
                                    </p:animEffect>
                                  </p:childTnLst>
                                </p:cTn>
                              </p:par>
                            </p:childTnLst>
                          </p:cTn>
                        </p:par>
                      </p:childTnLst>
                    </p:cTn>
                  </p:par>
                  <p:par>
                    <p:cTn id="172" fill="hold">
                      <p:stCondLst>
                        <p:cond delay="indefinite"/>
                      </p:stCondLst>
                      <p:childTnLst>
                        <p:par>
                          <p:cTn id="173" fill="hold">
                            <p:stCondLst>
                              <p:cond delay="0"/>
                            </p:stCondLst>
                            <p:childTnLst>
                              <p:par>
                                <p:cTn id="174" presetID="22" presetClass="entr" presetSubtype="4" fill="hold" grpId="0" nodeType="clickEffect">
                                  <p:stCondLst>
                                    <p:cond delay="0"/>
                                  </p:stCondLst>
                                  <p:childTnLst>
                                    <p:set>
                                      <p:cBhvr>
                                        <p:cTn id="175" dur="1" fill="hold">
                                          <p:stCondLst>
                                            <p:cond delay="0"/>
                                          </p:stCondLst>
                                        </p:cTn>
                                        <p:tgtEl>
                                          <p:spTgt spid="102"/>
                                        </p:tgtEl>
                                        <p:attrNameLst>
                                          <p:attrName>style.visibility</p:attrName>
                                        </p:attrNameLst>
                                      </p:cBhvr>
                                      <p:to>
                                        <p:strVal val="visible"/>
                                      </p:to>
                                    </p:set>
                                    <p:animEffect transition="in" filter="wipe(down)">
                                      <p:cBhvr>
                                        <p:cTn id="176" dur="500"/>
                                        <p:tgtEl>
                                          <p:spTgt spid="102"/>
                                        </p:tgtEl>
                                      </p:cBhvr>
                                    </p:animEffect>
                                  </p:childTnLst>
                                </p:cTn>
                              </p:par>
                              <p:par>
                                <p:cTn id="177" presetID="22" presetClass="entr" presetSubtype="4" fill="hold" grpId="0" nodeType="withEffect">
                                  <p:stCondLst>
                                    <p:cond delay="0"/>
                                  </p:stCondLst>
                                  <p:childTnLst>
                                    <p:set>
                                      <p:cBhvr>
                                        <p:cTn id="178" dur="1" fill="hold">
                                          <p:stCondLst>
                                            <p:cond delay="0"/>
                                          </p:stCondLst>
                                        </p:cTn>
                                        <p:tgtEl>
                                          <p:spTgt spid="103"/>
                                        </p:tgtEl>
                                        <p:attrNameLst>
                                          <p:attrName>style.visibility</p:attrName>
                                        </p:attrNameLst>
                                      </p:cBhvr>
                                      <p:to>
                                        <p:strVal val="visible"/>
                                      </p:to>
                                    </p:set>
                                    <p:animEffect transition="in" filter="wipe(down)">
                                      <p:cBhvr>
                                        <p:cTn id="179" dur="500"/>
                                        <p:tgtEl>
                                          <p:spTgt spid="103"/>
                                        </p:tgtEl>
                                      </p:cBhvr>
                                    </p:animEffect>
                                  </p:childTnLst>
                                </p:cTn>
                              </p:par>
                              <p:par>
                                <p:cTn id="180" presetID="22" presetClass="entr" presetSubtype="4" fill="hold" grpId="0" nodeType="withEffect">
                                  <p:stCondLst>
                                    <p:cond delay="0"/>
                                  </p:stCondLst>
                                  <p:childTnLst>
                                    <p:set>
                                      <p:cBhvr>
                                        <p:cTn id="181" dur="1" fill="hold">
                                          <p:stCondLst>
                                            <p:cond delay="0"/>
                                          </p:stCondLst>
                                        </p:cTn>
                                        <p:tgtEl>
                                          <p:spTgt spid="104"/>
                                        </p:tgtEl>
                                        <p:attrNameLst>
                                          <p:attrName>style.visibility</p:attrName>
                                        </p:attrNameLst>
                                      </p:cBhvr>
                                      <p:to>
                                        <p:strVal val="visible"/>
                                      </p:to>
                                    </p:set>
                                    <p:animEffect transition="in" filter="wipe(down)">
                                      <p:cBhvr>
                                        <p:cTn id="182" dur="500"/>
                                        <p:tgtEl>
                                          <p:spTgt spid="104"/>
                                        </p:tgtEl>
                                      </p:cBhvr>
                                    </p:animEffect>
                                  </p:childTnLst>
                                </p:cTn>
                              </p:par>
                              <p:par>
                                <p:cTn id="183" presetID="22" presetClass="entr" presetSubtype="4" fill="hold" grpId="0" nodeType="withEffect">
                                  <p:stCondLst>
                                    <p:cond delay="0"/>
                                  </p:stCondLst>
                                  <p:childTnLst>
                                    <p:set>
                                      <p:cBhvr>
                                        <p:cTn id="184" dur="1" fill="hold">
                                          <p:stCondLst>
                                            <p:cond delay="0"/>
                                          </p:stCondLst>
                                        </p:cTn>
                                        <p:tgtEl>
                                          <p:spTgt spid="105"/>
                                        </p:tgtEl>
                                        <p:attrNameLst>
                                          <p:attrName>style.visibility</p:attrName>
                                        </p:attrNameLst>
                                      </p:cBhvr>
                                      <p:to>
                                        <p:strVal val="visible"/>
                                      </p:to>
                                    </p:set>
                                    <p:animEffect transition="in" filter="wipe(down)">
                                      <p:cBhvr>
                                        <p:cTn id="185" dur="500"/>
                                        <p:tgtEl>
                                          <p:spTgt spid="105"/>
                                        </p:tgtEl>
                                      </p:cBhvr>
                                    </p:animEffect>
                                  </p:childTnLst>
                                </p:cTn>
                              </p:par>
                              <p:par>
                                <p:cTn id="186" presetID="22" presetClass="entr" presetSubtype="4" fill="hold" grpId="0" nodeType="withEffect">
                                  <p:stCondLst>
                                    <p:cond delay="0"/>
                                  </p:stCondLst>
                                  <p:childTnLst>
                                    <p:set>
                                      <p:cBhvr>
                                        <p:cTn id="187" dur="1" fill="hold">
                                          <p:stCondLst>
                                            <p:cond delay="0"/>
                                          </p:stCondLst>
                                        </p:cTn>
                                        <p:tgtEl>
                                          <p:spTgt spid="98"/>
                                        </p:tgtEl>
                                        <p:attrNameLst>
                                          <p:attrName>style.visibility</p:attrName>
                                        </p:attrNameLst>
                                      </p:cBhvr>
                                      <p:to>
                                        <p:strVal val="visible"/>
                                      </p:to>
                                    </p:set>
                                    <p:animEffect transition="in" filter="wipe(down)">
                                      <p:cBhvr>
                                        <p:cTn id="188" dur="500"/>
                                        <p:tgtEl>
                                          <p:spTgt spid="98"/>
                                        </p:tgtEl>
                                      </p:cBhvr>
                                    </p:animEffect>
                                  </p:childTnLst>
                                </p:cTn>
                              </p:par>
                              <p:par>
                                <p:cTn id="189" presetID="22" presetClass="entr" presetSubtype="4" fill="hold" grpId="0" nodeType="withEffect">
                                  <p:stCondLst>
                                    <p:cond delay="0"/>
                                  </p:stCondLst>
                                  <p:childTnLst>
                                    <p:set>
                                      <p:cBhvr>
                                        <p:cTn id="190" dur="1" fill="hold">
                                          <p:stCondLst>
                                            <p:cond delay="0"/>
                                          </p:stCondLst>
                                        </p:cTn>
                                        <p:tgtEl>
                                          <p:spTgt spid="99"/>
                                        </p:tgtEl>
                                        <p:attrNameLst>
                                          <p:attrName>style.visibility</p:attrName>
                                        </p:attrNameLst>
                                      </p:cBhvr>
                                      <p:to>
                                        <p:strVal val="visible"/>
                                      </p:to>
                                    </p:set>
                                    <p:animEffect transition="in" filter="wipe(down)">
                                      <p:cBhvr>
                                        <p:cTn id="191" dur="500"/>
                                        <p:tgtEl>
                                          <p:spTgt spid="99"/>
                                        </p:tgtEl>
                                      </p:cBhvr>
                                    </p:animEffect>
                                  </p:childTnLst>
                                </p:cTn>
                              </p:par>
                              <p:par>
                                <p:cTn id="192" presetID="22" presetClass="entr" presetSubtype="4" fill="hold" grpId="0" nodeType="withEffect">
                                  <p:stCondLst>
                                    <p:cond delay="0"/>
                                  </p:stCondLst>
                                  <p:childTnLst>
                                    <p:set>
                                      <p:cBhvr>
                                        <p:cTn id="193" dur="1" fill="hold">
                                          <p:stCondLst>
                                            <p:cond delay="0"/>
                                          </p:stCondLst>
                                        </p:cTn>
                                        <p:tgtEl>
                                          <p:spTgt spid="100"/>
                                        </p:tgtEl>
                                        <p:attrNameLst>
                                          <p:attrName>style.visibility</p:attrName>
                                        </p:attrNameLst>
                                      </p:cBhvr>
                                      <p:to>
                                        <p:strVal val="visible"/>
                                      </p:to>
                                    </p:set>
                                    <p:animEffect transition="in" filter="wipe(down)">
                                      <p:cBhvr>
                                        <p:cTn id="194" dur="500"/>
                                        <p:tgtEl>
                                          <p:spTgt spid="100"/>
                                        </p:tgtEl>
                                      </p:cBhvr>
                                    </p:animEffect>
                                  </p:childTnLst>
                                </p:cTn>
                              </p:par>
                              <p:par>
                                <p:cTn id="195" presetID="22" presetClass="entr" presetSubtype="4" fill="hold" grpId="0" nodeType="withEffect">
                                  <p:stCondLst>
                                    <p:cond delay="0"/>
                                  </p:stCondLst>
                                  <p:childTnLst>
                                    <p:set>
                                      <p:cBhvr>
                                        <p:cTn id="196" dur="1" fill="hold">
                                          <p:stCondLst>
                                            <p:cond delay="0"/>
                                          </p:stCondLst>
                                        </p:cTn>
                                        <p:tgtEl>
                                          <p:spTgt spid="101"/>
                                        </p:tgtEl>
                                        <p:attrNameLst>
                                          <p:attrName>style.visibility</p:attrName>
                                        </p:attrNameLst>
                                      </p:cBhvr>
                                      <p:to>
                                        <p:strVal val="visible"/>
                                      </p:to>
                                    </p:set>
                                    <p:animEffect transition="in" filter="wipe(down)">
                                      <p:cBhvr>
                                        <p:cTn id="197" dur="500"/>
                                        <p:tgtEl>
                                          <p:spTgt spid="101"/>
                                        </p:tgtEl>
                                      </p:cBhvr>
                                    </p:animEffect>
                                  </p:childTnLst>
                                </p:cTn>
                              </p:par>
                            </p:childTnLst>
                          </p:cTn>
                        </p:par>
                      </p:childTnLst>
                    </p:cTn>
                  </p:par>
                  <p:par>
                    <p:cTn id="198" fill="hold">
                      <p:stCondLst>
                        <p:cond delay="indefinite"/>
                      </p:stCondLst>
                      <p:childTnLst>
                        <p:par>
                          <p:cTn id="199" fill="hold">
                            <p:stCondLst>
                              <p:cond delay="0"/>
                            </p:stCondLst>
                            <p:childTnLst>
                              <p:par>
                                <p:cTn id="200" presetID="22" presetClass="entr" presetSubtype="4" fill="hold" grpId="0" nodeType="clickEffect">
                                  <p:stCondLst>
                                    <p:cond delay="0"/>
                                  </p:stCondLst>
                                  <p:childTnLst>
                                    <p:set>
                                      <p:cBhvr>
                                        <p:cTn id="201" dur="1" fill="hold">
                                          <p:stCondLst>
                                            <p:cond delay="0"/>
                                          </p:stCondLst>
                                        </p:cTn>
                                        <p:tgtEl>
                                          <p:spTgt spid="94"/>
                                        </p:tgtEl>
                                        <p:attrNameLst>
                                          <p:attrName>style.visibility</p:attrName>
                                        </p:attrNameLst>
                                      </p:cBhvr>
                                      <p:to>
                                        <p:strVal val="visible"/>
                                      </p:to>
                                    </p:set>
                                    <p:animEffect transition="in" filter="wipe(down)">
                                      <p:cBhvr>
                                        <p:cTn id="202" dur="500"/>
                                        <p:tgtEl>
                                          <p:spTgt spid="94"/>
                                        </p:tgtEl>
                                      </p:cBhvr>
                                    </p:animEffect>
                                  </p:childTnLst>
                                </p:cTn>
                              </p:par>
                              <p:par>
                                <p:cTn id="203" presetID="22" presetClass="entr" presetSubtype="4" fill="hold" grpId="0" nodeType="withEffect">
                                  <p:stCondLst>
                                    <p:cond delay="0"/>
                                  </p:stCondLst>
                                  <p:childTnLst>
                                    <p:set>
                                      <p:cBhvr>
                                        <p:cTn id="204" dur="1" fill="hold">
                                          <p:stCondLst>
                                            <p:cond delay="0"/>
                                          </p:stCondLst>
                                        </p:cTn>
                                        <p:tgtEl>
                                          <p:spTgt spid="95"/>
                                        </p:tgtEl>
                                        <p:attrNameLst>
                                          <p:attrName>style.visibility</p:attrName>
                                        </p:attrNameLst>
                                      </p:cBhvr>
                                      <p:to>
                                        <p:strVal val="visible"/>
                                      </p:to>
                                    </p:set>
                                    <p:animEffect transition="in" filter="wipe(down)">
                                      <p:cBhvr>
                                        <p:cTn id="205" dur="500"/>
                                        <p:tgtEl>
                                          <p:spTgt spid="95"/>
                                        </p:tgtEl>
                                      </p:cBhvr>
                                    </p:animEffect>
                                  </p:childTnLst>
                                </p:cTn>
                              </p:par>
                              <p:par>
                                <p:cTn id="206" presetID="22" presetClass="entr" presetSubtype="4" fill="hold" grpId="0" nodeType="withEffect">
                                  <p:stCondLst>
                                    <p:cond delay="0"/>
                                  </p:stCondLst>
                                  <p:childTnLst>
                                    <p:set>
                                      <p:cBhvr>
                                        <p:cTn id="207" dur="1" fill="hold">
                                          <p:stCondLst>
                                            <p:cond delay="0"/>
                                          </p:stCondLst>
                                        </p:cTn>
                                        <p:tgtEl>
                                          <p:spTgt spid="96"/>
                                        </p:tgtEl>
                                        <p:attrNameLst>
                                          <p:attrName>style.visibility</p:attrName>
                                        </p:attrNameLst>
                                      </p:cBhvr>
                                      <p:to>
                                        <p:strVal val="visible"/>
                                      </p:to>
                                    </p:set>
                                    <p:animEffect transition="in" filter="wipe(down)">
                                      <p:cBhvr>
                                        <p:cTn id="208" dur="500"/>
                                        <p:tgtEl>
                                          <p:spTgt spid="96"/>
                                        </p:tgtEl>
                                      </p:cBhvr>
                                    </p:animEffect>
                                  </p:childTnLst>
                                </p:cTn>
                              </p:par>
                              <p:par>
                                <p:cTn id="209" presetID="22" presetClass="entr" presetSubtype="4" fill="hold" grpId="0" nodeType="withEffect">
                                  <p:stCondLst>
                                    <p:cond delay="0"/>
                                  </p:stCondLst>
                                  <p:childTnLst>
                                    <p:set>
                                      <p:cBhvr>
                                        <p:cTn id="210" dur="1" fill="hold">
                                          <p:stCondLst>
                                            <p:cond delay="0"/>
                                          </p:stCondLst>
                                        </p:cTn>
                                        <p:tgtEl>
                                          <p:spTgt spid="97"/>
                                        </p:tgtEl>
                                        <p:attrNameLst>
                                          <p:attrName>style.visibility</p:attrName>
                                        </p:attrNameLst>
                                      </p:cBhvr>
                                      <p:to>
                                        <p:strVal val="visible"/>
                                      </p:to>
                                    </p:set>
                                    <p:animEffect transition="in" filter="wipe(down)">
                                      <p:cBhvr>
                                        <p:cTn id="211" dur="500"/>
                                        <p:tgtEl>
                                          <p:spTgt spid="97"/>
                                        </p:tgtEl>
                                      </p:cBhvr>
                                    </p:animEffect>
                                  </p:childTnLst>
                                </p:cTn>
                              </p:par>
                              <p:par>
                                <p:cTn id="212" presetID="22" presetClass="entr" presetSubtype="4" fill="hold" grpId="0" nodeType="withEffect">
                                  <p:stCondLst>
                                    <p:cond delay="0"/>
                                  </p:stCondLst>
                                  <p:childTnLst>
                                    <p:set>
                                      <p:cBhvr>
                                        <p:cTn id="213" dur="1" fill="hold">
                                          <p:stCondLst>
                                            <p:cond delay="0"/>
                                          </p:stCondLst>
                                        </p:cTn>
                                        <p:tgtEl>
                                          <p:spTgt spid="90"/>
                                        </p:tgtEl>
                                        <p:attrNameLst>
                                          <p:attrName>style.visibility</p:attrName>
                                        </p:attrNameLst>
                                      </p:cBhvr>
                                      <p:to>
                                        <p:strVal val="visible"/>
                                      </p:to>
                                    </p:set>
                                    <p:animEffect transition="in" filter="wipe(down)">
                                      <p:cBhvr>
                                        <p:cTn id="214" dur="500"/>
                                        <p:tgtEl>
                                          <p:spTgt spid="90"/>
                                        </p:tgtEl>
                                      </p:cBhvr>
                                    </p:animEffect>
                                  </p:childTnLst>
                                </p:cTn>
                              </p:par>
                              <p:par>
                                <p:cTn id="215" presetID="22" presetClass="entr" presetSubtype="4" fill="hold" grpId="0" nodeType="withEffect">
                                  <p:stCondLst>
                                    <p:cond delay="0"/>
                                  </p:stCondLst>
                                  <p:childTnLst>
                                    <p:set>
                                      <p:cBhvr>
                                        <p:cTn id="216" dur="1" fill="hold">
                                          <p:stCondLst>
                                            <p:cond delay="0"/>
                                          </p:stCondLst>
                                        </p:cTn>
                                        <p:tgtEl>
                                          <p:spTgt spid="91"/>
                                        </p:tgtEl>
                                        <p:attrNameLst>
                                          <p:attrName>style.visibility</p:attrName>
                                        </p:attrNameLst>
                                      </p:cBhvr>
                                      <p:to>
                                        <p:strVal val="visible"/>
                                      </p:to>
                                    </p:set>
                                    <p:animEffect transition="in" filter="wipe(down)">
                                      <p:cBhvr>
                                        <p:cTn id="217" dur="500"/>
                                        <p:tgtEl>
                                          <p:spTgt spid="91"/>
                                        </p:tgtEl>
                                      </p:cBhvr>
                                    </p:animEffect>
                                  </p:childTnLst>
                                </p:cTn>
                              </p:par>
                              <p:par>
                                <p:cTn id="218" presetID="22" presetClass="entr" presetSubtype="4" fill="hold" grpId="0" nodeType="withEffect">
                                  <p:stCondLst>
                                    <p:cond delay="0"/>
                                  </p:stCondLst>
                                  <p:childTnLst>
                                    <p:set>
                                      <p:cBhvr>
                                        <p:cTn id="219" dur="1" fill="hold">
                                          <p:stCondLst>
                                            <p:cond delay="0"/>
                                          </p:stCondLst>
                                        </p:cTn>
                                        <p:tgtEl>
                                          <p:spTgt spid="92"/>
                                        </p:tgtEl>
                                        <p:attrNameLst>
                                          <p:attrName>style.visibility</p:attrName>
                                        </p:attrNameLst>
                                      </p:cBhvr>
                                      <p:to>
                                        <p:strVal val="visible"/>
                                      </p:to>
                                    </p:set>
                                    <p:animEffect transition="in" filter="wipe(down)">
                                      <p:cBhvr>
                                        <p:cTn id="220" dur="500"/>
                                        <p:tgtEl>
                                          <p:spTgt spid="92"/>
                                        </p:tgtEl>
                                      </p:cBhvr>
                                    </p:animEffect>
                                  </p:childTnLst>
                                </p:cTn>
                              </p:par>
                              <p:par>
                                <p:cTn id="221" presetID="22" presetClass="entr" presetSubtype="4" fill="hold" grpId="0" nodeType="withEffect">
                                  <p:stCondLst>
                                    <p:cond delay="0"/>
                                  </p:stCondLst>
                                  <p:childTnLst>
                                    <p:set>
                                      <p:cBhvr>
                                        <p:cTn id="222" dur="1" fill="hold">
                                          <p:stCondLst>
                                            <p:cond delay="0"/>
                                          </p:stCondLst>
                                        </p:cTn>
                                        <p:tgtEl>
                                          <p:spTgt spid="93"/>
                                        </p:tgtEl>
                                        <p:attrNameLst>
                                          <p:attrName>style.visibility</p:attrName>
                                        </p:attrNameLst>
                                      </p:cBhvr>
                                      <p:to>
                                        <p:strVal val="visible"/>
                                      </p:to>
                                    </p:set>
                                    <p:animEffect transition="in" filter="wipe(down)">
                                      <p:cBhvr>
                                        <p:cTn id="223" dur="500"/>
                                        <p:tgtEl>
                                          <p:spTgt spid="93"/>
                                        </p:tgtEl>
                                      </p:cBhvr>
                                    </p:animEffect>
                                  </p:childTnLst>
                                </p:cTn>
                              </p:par>
                            </p:childTnLst>
                          </p:cTn>
                        </p:par>
                        <p:par>
                          <p:cTn id="224" fill="hold">
                            <p:stCondLst>
                              <p:cond delay="500"/>
                            </p:stCondLst>
                            <p:childTnLst>
                              <p:par>
                                <p:cTn id="225" presetID="22" presetClass="entr" presetSubtype="4" fill="hold" grpId="0" nodeType="afterEffect">
                                  <p:stCondLst>
                                    <p:cond delay="0"/>
                                  </p:stCondLst>
                                  <p:childTnLst>
                                    <p:set>
                                      <p:cBhvr>
                                        <p:cTn id="226" dur="1" fill="hold">
                                          <p:stCondLst>
                                            <p:cond delay="0"/>
                                          </p:stCondLst>
                                        </p:cTn>
                                        <p:tgtEl>
                                          <p:spTgt spid="3"/>
                                        </p:tgtEl>
                                        <p:attrNameLst>
                                          <p:attrName>style.visibility</p:attrName>
                                        </p:attrNameLst>
                                      </p:cBhvr>
                                      <p:to>
                                        <p:strVal val="visible"/>
                                      </p:to>
                                    </p:set>
                                    <p:animEffect transition="in" filter="wipe(down)">
                                      <p:cBhvr>
                                        <p:cTn id="227" dur="500"/>
                                        <p:tgtEl>
                                          <p:spTgt spid="3"/>
                                        </p:tgtEl>
                                      </p:cBhvr>
                                    </p:animEffect>
                                  </p:childTnLst>
                                </p:cTn>
                              </p:par>
                            </p:childTnLst>
                          </p:cTn>
                        </p:par>
                      </p:childTnLst>
                    </p:cTn>
                  </p:par>
                  <p:par>
                    <p:cTn id="228" fill="hold">
                      <p:stCondLst>
                        <p:cond delay="indefinite"/>
                      </p:stCondLst>
                      <p:childTnLst>
                        <p:par>
                          <p:cTn id="229" fill="hold">
                            <p:stCondLst>
                              <p:cond delay="0"/>
                            </p:stCondLst>
                            <p:childTnLst>
                              <p:par>
                                <p:cTn id="230" presetID="22" presetClass="entr" presetSubtype="4" fill="hold" grpId="0" nodeType="clickEffect">
                                  <p:stCondLst>
                                    <p:cond delay="0"/>
                                  </p:stCondLst>
                                  <p:childTnLst>
                                    <p:set>
                                      <p:cBhvr>
                                        <p:cTn id="231" dur="1" fill="hold">
                                          <p:stCondLst>
                                            <p:cond delay="0"/>
                                          </p:stCondLst>
                                        </p:cTn>
                                        <p:tgtEl>
                                          <p:spTgt spid="86"/>
                                        </p:tgtEl>
                                        <p:attrNameLst>
                                          <p:attrName>style.visibility</p:attrName>
                                        </p:attrNameLst>
                                      </p:cBhvr>
                                      <p:to>
                                        <p:strVal val="visible"/>
                                      </p:to>
                                    </p:set>
                                    <p:animEffect transition="in" filter="wipe(down)">
                                      <p:cBhvr>
                                        <p:cTn id="232" dur="500"/>
                                        <p:tgtEl>
                                          <p:spTgt spid="86"/>
                                        </p:tgtEl>
                                      </p:cBhvr>
                                    </p:animEffect>
                                  </p:childTnLst>
                                </p:cTn>
                              </p:par>
                              <p:par>
                                <p:cTn id="233" presetID="22" presetClass="entr" presetSubtype="4" fill="hold" grpId="0" nodeType="withEffect">
                                  <p:stCondLst>
                                    <p:cond delay="0"/>
                                  </p:stCondLst>
                                  <p:childTnLst>
                                    <p:set>
                                      <p:cBhvr>
                                        <p:cTn id="234" dur="1" fill="hold">
                                          <p:stCondLst>
                                            <p:cond delay="0"/>
                                          </p:stCondLst>
                                        </p:cTn>
                                        <p:tgtEl>
                                          <p:spTgt spid="87"/>
                                        </p:tgtEl>
                                        <p:attrNameLst>
                                          <p:attrName>style.visibility</p:attrName>
                                        </p:attrNameLst>
                                      </p:cBhvr>
                                      <p:to>
                                        <p:strVal val="visible"/>
                                      </p:to>
                                    </p:set>
                                    <p:animEffect transition="in" filter="wipe(down)">
                                      <p:cBhvr>
                                        <p:cTn id="235" dur="500"/>
                                        <p:tgtEl>
                                          <p:spTgt spid="87"/>
                                        </p:tgtEl>
                                      </p:cBhvr>
                                    </p:animEffect>
                                  </p:childTnLst>
                                </p:cTn>
                              </p:par>
                              <p:par>
                                <p:cTn id="236" presetID="22" presetClass="entr" presetSubtype="4" fill="hold" grpId="0" nodeType="withEffect">
                                  <p:stCondLst>
                                    <p:cond delay="0"/>
                                  </p:stCondLst>
                                  <p:childTnLst>
                                    <p:set>
                                      <p:cBhvr>
                                        <p:cTn id="237" dur="1" fill="hold">
                                          <p:stCondLst>
                                            <p:cond delay="0"/>
                                          </p:stCondLst>
                                        </p:cTn>
                                        <p:tgtEl>
                                          <p:spTgt spid="88"/>
                                        </p:tgtEl>
                                        <p:attrNameLst>
                                          <p:attrName>style.visibility</p:attrName>
                                        </p:attrNameLst>
                                      </p:cBhvr>
                                      <p:to>
                                        <p:strVal val="visible"/>
                                      </p:to>
                                    </p:set>
                                    <p:animEffect transition="in" filter="wipe(down)">
                                      <p:cBhvr>
                                        <p:cTn id="238" dur="500"/>
                                        <p:tgtEl>
                                          <p:spTgt spid="88"/>
                                        </p:tgtEl>
                                      </p:cBhvr>
                                    </p:animEffect>
                                  </p:childTnLst>
                                </p:cTn>
                              </p:par>
                              <p:par>
                                <p:cTn id="239" presetID="22" presetClass="entr" presetSubtype="4" fill="hold" grpId="0" nodeType="withEffect">
                                  <p:stCondLst>
                                    <p:cond delay="0"/>
                                  </p:stCondLst>
                                  <p:childTnLst>
                                    <p:set>
                                      <p:cBhvr>
                                        <p:cTn id="240" dur="1" fill="hold">
                                          <p:stCondLst>
                                            <p:cond delay="0"/>
                                          </p:stCondLst>
                                        </p:cTn>
                                        <p:tgtEl>
                                          <p:spTgt spid="89"/>
                                        </p:tgtEl>
                                        <p:attrNameLst>
                                          <p:attrName>style.visibility</p:attrName>
                                        </p:attrNameLst>
                                      </p:cBhvr>
                                      <p:to>
                                        <p:strVal val="visible"/>
                                      </p:to>
                                    </p:set>
                                    <p:animEffect transition="in" filter="wipe(down)">
                                      <p:cBhvr>
                                        <p:cTn id="241" dur="500"/>
                                        <p:tgtEl>
                                          <p:spTgt spid="89"/>
                                        </p:tgtEl>
                                      </p:cBhvr>
                                    </p:animEffect>
                                  </p:childTnLst>
                                </p:cTn>
                              </p:par>
                              <p:par>
                                <p:cTn id="242" presetID="22" presetClass="entr" presetSubtype="4" fill="hold" grpId="0" nodeType="withEffect">
                                  <p:stCondLst>
                                    <p:cond delay="0"/>
                                  </p:stCondLst>
                                  <p:childTnLst>
                                    <p:set>
                                      <p:cBhvr>
                                        <p:cTn id="243" dur="1" fill="hold">
                                          <p:stCondLst>
                                            <p:cond delay="0"/>
                                          </p:stCondLst>
                                        </p:cTn>
                                        <p:tgtEl>
                                          <p:spTgt spid="82"/>
                                        </p:tgtEl>
                                        <p:attrNameLst>
                                          <p:attrName>style.visibility</p:attrName>
                                        </p:attrNameLst>
                                      </p:cBhvr>
                                      <p:to>
                                        <p:strVal val="visible"/>
                                      </p:to>
                                    </p:set>
                                    <p:animEffect transition="in" filter="wipe(down)">
                                      <p:cBhvr>
                                        <p:cTn id="244" dur="500"/>
                                        <p:tgtEl>
                                          <p:spTgt spid="82"/>
                                        </p:tgtEl>
                                      </p:cBhvr>
                                    </p:animEffect>
                                  </p:childTnLst>
                                </p:cTn>
                              </p:par>
                              <p:par>
                                <p:cTn id="245" presetID="22" presetClass="entr" presetSubtype="4" fill="hold" grpId="0" nodeType="withEffect">
                                  <p:stCondLst>
                                    <p:cond delay="0"/>
                                  </p:stCondLst>
                                  <p:childTnLst>
                                    <p:set>
                                      <p:cBhvr>
                                        <p:cTn id="246" dur="1" fill="hold">
                                          <p:stCondLst>
                                            <p:cond delay="0"/>
                                          </p:stCondLst>
                                        </p:cTn>
                                        <p:tgtEl>
                                          <p:spTgt spid="83"/>
                                        </p:tgtEl>
                                        <p:attrNameLst>
                                          <p:attrName>style.visibility</p:attrName>
                                        </p:attrNameLst>
                                      </p:cBhvr>
                                      <p:to>
                                        <p:strVal val="visible"/>
                                      </p:to>
                                    </p:set>
                                    <p:animEffect transition="in" filter="wipe(down)">
                                      <p:cBhvr>
                                        <p:cTn id="247" dur="500"/>
                                        <p:tgtEl>
                                          <p:spTgt spid="83"/>
                                        </p:tgtEl>
                                      </p:cBhvr>
                                    </p:animEffect>
                                  </p:childTnLst>
                                </p:cTn>
                              </p:par>
                              <p:par>
                                <p:cTn id="248" presetID="22" presetClass="entr" presetSubtype="4" fill="hold" grpId="0" nodeType="withEffect">
                                  <p:stCondLst>
                                    <p:cond delay="0"/>
                                  </p:stCondLst>
                                  <p:childTnLst>
                                    <p:set>
                                      <p:cBhvr>
                                        <p:cTn id="249" dur="1" fill="hold">
                                          <p:stCondLst>
                                            <p:cond delay="0"/>
                                          </p:stCondLst>
                                        </p:cTn>
                                        <p:tgtEl>
                                          <p:spTgt spid="84"/>
                                        </p:tgtEl>
                                        <p:attrNameLst>
                                          <p:attrName>style.visibility</p:attrName>
                                        </p:attrNameLst>
                                      </p:cBhvr>
                                      <p:to>
                                        <p:strVal val="visible"/>
                                      </p:to>
                                    </p:set>
                                    <p:animEffect transition="in" filter="wipe(down)">
                                      <p:cBhvr>
                                        <p:cTn id="250" dur="500"/>
                                        <p:tgtEl>
                                          <p:spTgt spid="84"/>
                                        </p:tgtEl>
                                      </p:cBhvr>
                                    </p:animEffect>
                                  </p:childTnLst>
                                </p:cTn>
                              </p:par>
                              <p:par>
                                <p:cTn id="251" presetID="22" presetClass="entr" presetSubtype="4" fill="hold" grpId="0" nodeType="withEffect">
                                  <p:stCondLst>
                                    <p:cond delay="0"/>
                                  </p:stCondLst>
                                  <p:childTnLst>
                                    <p:set>
                                      <p:cBhvr>
                                        <p:cTn id="252" dur="1" fill="hold">
                                          <p:stCondLst>
                                            <p:cond delay="0"/>
                                          </p:stCondLst>
                                        </p:cTn>
                                        <p:tgtEl>
                                          <p:spTgt spid="85"/>
                                        </p:tgtEl>
                                        <p:attrNameLst>
                                          <p:attrName>style.visibility</p:attrName>
                                        </p:attrNameLst>
                                      </p:cBhvr>
                                      <p:to>
                                        <p:strVal val="visible"/>
                                      </p:to>
                                    </p:set>
                                    <p:animEffect transition="in" filter="wipe(down)">
                                      <p:cBhvr>
                                        <p:cTn id="253" dur="500"/>
                                        <p:tgtEl>
                                          <p:spTgt spid="85"/>
                                        </p:tgtEl>
                                      </p:cBhvr>
                                    </p:animEffect>
                                  </p:childTnLst>
                                </p:cTn>
                              </p:par>
                            </p:childTnLst>
                          </p:cTn>
                        </p:par>
                        <p:par>
                          <p:cTn id="254" fill="hold">
                            <p:stCondLst>
                              <p:cond delay="500"/>
                            </p:stCondLst>
                            <p:childTnLst>
                              <p:par>
                                <p:cTn id="255" presetID="22" presetClass="entr" presetSubtype="4" fill="hold" grpId="0" nodeType="afterEffect">
                                  <p:stCondLst>
                                    <p:cond delay="0"/>
                                  </p:stCondLst>
                                  <p:childTnLst>
                                    <p:set>
                                      <p:cBhvr>
                                        <p:cTn id="256" dur="1" fill="hold">
                                          <p:stCondLst>
                                            <p:cond delay="0"/>
                                          </p:stCondLst>
                                        </p:cTn>
                                        <p:tgtEl>
                                          <p:spTgt spid="4"/>
                                        </p:tgtEl>
                                        <p:attrNameLst>
                                          <p:attrName>style.visibility</p:attrName>
                                        </p:attrNameLst>
                                      </p:cBhvr>
                                      <p:to>
                                        <p:strVal val="visible"/>
                                      </p:to>
                                    </p:set>
                                    <p:animEffect transition="in" filter="wipe(down)">
                                      <p:cBhvr>
                                        <p:cTn id="257" dur="500"/>
                                        <p:tgtEl>
                                          <p:spTgt spid="4"/>
                                        </p:tgtEl>
                                      </p:cBhvr>
                                    </p:animEffect>
                                  </p:childTnLst>
                                </p:cTn>
                              </p:par>
                            </p:childTnLst>
                          </p:cTn>
                        </p:par>
                      </p:childTnLst>
                    </p:cTn>
                  </p:par>
                  <p:par>
                    <p:cTn id="258" fill="hold">
                      <p:stCondLst>
                        <p:cond delay="indefinite"/>
                      </p:stCondLst>
                      <p:childTnLst>
                        <p:par>
                          <p:cTn id="259" fill="hold">
                            <p:stCondLst>
                              <p:cond delay="0"/>
                            </p:stCondLst>
                            <p:childTnLst>
                              <p:par>
                                <p:cTn id="260" presetID="22" presetClass="entr" presetSubtype="4" fill="hold" grpId="0" nodeType="clickEffect">
                                  <p:stCondLst>
                                    <p:cond delay="0"/>
                                  </p:stCondLst>
                                  <p:childTnLst>
                                    <p:set>
                                      <p:cBhvr>
                                        <p:cTn id="261" dur="1" fill="hold">
                                          <p:stCondLst>
                                            <p:cond delay="0"/>
                                          </p:stCondLst>
                                        </p:cTn>
                                        <p:tgtEl>
                                          <p:spTgt spid="78"/>
                                        </p:tgtEl>
                                        <p:attrNameLst>
                                          <p:attrName>style.visibility</p:attrName>
                                        </p:attrNameLst>
                                      </p:cBhvr>
                                      <p:to>
                                        <p:strVal val="visible"/>
                                      </p:to>
                                    </p:set>
                                    <p:animEffect transition="in" filter="wipe(down)">
                                      <p:cBhvr>
                                        <p:cTn id="262" dur="500"/>
                                        <p:tgtEl>
                                          <p:spTgt spid="78"/>
                                        </p:tgtEl>
                                      </p:cBhvr>
                                    </p:animEffect>
                                  </p:childTnLst>
                                </p:cTn>
                              </p:par>
                              <p:par>
                                <p:cTn id="263" presetID="22" presetClass="entr" presetSubtype="4" fill="hold" grpId="0" nodeType="withEffect">
                                  <p:stCondLst>
                                    <p:cond delay="0"/>
                                  </p:stCondLst>
                                  <p:childTnLst>
                                    <p:set>
                                      <p:cBhvr>
                                        <p:cTn id="264" dur="1" fill="hold">
                                          <p:stCondLst>
                                            <p:cond delay="0"/>
                                          </p:stCondLst>
                                        </p:cTn>
                                        <p:tgtEl>
                                          <p:spTgt spid="79"/>
                                        </p:tgtEl>
                                        <p:attrNameLst>
                                          <p:attrName>style.visibility</p:attrName>
                                        </p:attrNameLst>
                                      </p:cBhvr>
                                      <p:to>
                                        <p:strVal val="visible"/>
                                      </p:to>
                                    </p:set>
                                    <p:animEffect transition="in" filter="wipe(down)">
                                      <p:cBhvr>
                                        <p:cTn id="265" dur="500"/>
                                        <p:tgtEl>
                                          <p:spTgt spid="79"/>
                                        </p:tgtEl>
                                      </p:cBhvr>
                                    </p:animEffect>
                                  </p:childTnLst>
                                </p:cTn>
                              </p:par>
                              <p:par>
                                <p:cTn id="266" presetID="22" presetClass="entr" presetSubtype="4" fill="hold" grpId="0" nodeType="withEffect">
                                  <p:stCondLst>
                                    <p:cond delay="0"/>
                                  </p:stCondLst>
                                  <p:childTnLst>
                                    <p:set>
                                      <p:cBhvr>
                                        <p:cTn id="267" dur="1" fill="hold">
                                          <p:stCondLst>
                                            <p:cond delay="0"/>
                                          </p:stCondLst>
                                        </p:cTn>
                                        <p:tgtEl>
                                          <p:spTgt spid="80"/>
                                        </p:tgtEl>
                                        <p:attrNameLst>
                                          <p:attrName>style.visibility</p:attrName>
                                        </p:attrNameLst>
                                      </p:cBhvr>
                                      <p:to>
                                        <p:strVal val="visible"/>
                                      </p:to>
                                    </p:set>
                                    <p:animEffect transition="in" filter="wipe(down)">
                                      <p:cBhvr>
                                        <p:cTn id="268" dur="500"/>
                                        <p:tgtEl>
                                          <p:spTgt spid="80"/>
                                        </p:tgtEl>
                                      </p:cBhvr>
                                    </p:animEffect>
                                  </p:childTnLst>
                                </p:cTn>
                              </p:par>
                              <p:par>
                                <p:cTn id="269" presetID="22" presetClass="entr" presetSubtype="4" fill="hold" grpId="0" nodeType="withEffect">
                                  <p:stCondLst>
                                    <p:cond delay="0"/>
                                  </p:stCondLst>
                                  <p:childTnLst>
                                    <p:set>
                                      <p:cBhvr>
                                        <p:cTn id="270" dur="1" fill="hold">
                                          <p:stCondLst>
                                            <p:cond delay="0"/>
                                          </p:stCondLst>
                                        </p:cTn>
                                        <p:tgtEl>
                                          <p:spTgt spid="81"/>
                                        </p:tgtEl>
                                        <p:attrNameLst>
                                          <p:attrName>style.visibility</p:attrName>
                                        </p:attrNameLst>
                                      </p:cBhvr>
                                      <p:to>
                                        <p:strVal val="visible"/>
                                      </p:to>
                                    </p:set>
                                    <p:animEffect transition="in" filter="wipe(down)">
                                      <p:cBhvr>
                                        <p:cTn id="271" dur="500"/>
                                        <p:tgtEl>
                                          <p:spTgt spid="81"/>
                                        </p:tgtEl>
                                      </p:cBhvr>
                                    </p:animEffect>
                                  </p:childTnLst>
                                </p:cTn>
                              </p:par>
                              <p:par>
                                <p:cTn id="272" presetID="22" presetClass="entr" presetSubtype="4" fill="hold" grpId="0" nodeType="withEffect">
                                  <p:stCondLst>
                                    <p:cond delay="0"/>
                                  </p:stCondLst>
                                  <p:childTnLst>
                                    <p:set>
                                      <p:cBhvr>
                                        <p:cTn id="273" dur="1" fill="hold">
                                          <p:stCondLst>
                                            <p:cond delay="0"/>
                                          </p:stCondLst>
                                        </p:cTn>
                                        <p:tgtEl>
                                          <p:spTgt spid="74"/>
                                        </p:tgtEl>
                                        <p:attrNameLst>
                                          <p:attrName>style.visibility</p:attrName>
                                        </p:attrNameLst>
                                      </p:cBhvr>
                                      <p:to>
                                        <p:strVal val="visible"/>
                                      </p:to>
                                    </p:set>
                                    <p:animEffect transition="in" filter="wipe(down)">
                                      <p:cBhvr>
                                        <p:cTn id="274" dur="500"/>
                                        <p:tgtEl>
                                          <p:spTgt spid="74"/>
                                        </p:tgtEl>
                                      </p:cBhvr>
                                    </p:animEffect>
                                  </p:childTnLst>
                                </p:cTn>
                              </p:par>
                              <p:par>
                                <p:cTn id="275" presetID="22" presetClass="entr" presetSubtype="4" fill="hold" grpId="0" nodeType="withEffect">
                                  <p:stCondLst>
                                    <p:cond delay="0"/>
                                  </p:stCondLst>
                                  <p:childTnLst>
                                    <p:set>
                                      <p:cBhvr>
                                        <p:cTn id="276" dur="1" fill="hold">
                                          <p:stCondLst>
                                            <p:cond delay="0"/>
                                          </p:stCondLst>
                                        </p:cTn>
                                        <p:tgtEl>
                                          <p:spTgt spid="75"/>
                                        </p:tgtEl>
                                        <p:attrNameLst>
                                          <p:attrName>style.visibility</p:attrName>
                                        </p:attrNameLst>
                                      </p:cBhvr>
                                      <p:to>
                                        <p:strVal val="visible"/>
                                      </p:to>
                                    </p:set>
                                    <p:animEffect transition="in" filter="wipe(down)">
                                      <p:cBhvr>
                                        <p:cTn id="277" dur="500"/>
                                        <p:tgtEl>
                                          <p:spTgt spid="75"/>
                                        </p:tgtEl>
                                      </p:cBhvr>
                                    </p:animEffect>
                                  </p:childTnLst>
                                </p:cTn>
                              </p:par>
                              <p:par>
                                <p:cTn id="278" presetID="22" presetClass="entr" presetSubtype="4" fill="hold" grpId="0" nodeType="withEffect">
                                  <p:stCondLst>
                                    <p:cond delay="0"/>
                                  </p:stCondLst>
                                  <p:childTnLst>
                                    <p:set>
                                      <p:cBhvr>
                                        <p:cTn id="279" dur="1" fill="hold">
                                          <p:stCondLst>
                                            <p:cond delay="0"/>
                                          </p:stCondLst>
                                        </p:cTn>
                                        <p:tgtEl>
                                          <p:spTgt spid="76"/>
                                        </p:tgtEl>
                                        <p:attrNameLst>
                                          <p:attrName>style.visibility</p:attrName>
                                        </p:attrNameLst>
                                      </p:cBhvr>
                                      <p:to>
                                        <p:strVal val="visible"/>
                                      </p:to>
                                    </p:set>
                                    <p:animEffect transition="in" filter="wipe(down)">
                                      <p:cBhvr>
                                        <p:cTn id="280" dur="500"/>
                                        <p:tgtEl>
                                          <p:spTgt spid="76"/>
                                        </p:tgtEl>
                                      </p:cBhvr>
                                    </p:animEffect>
                                  </p:childTnLst>
                                </p:cTn>
                              </p:par>
                              <p:par>
                                <p:cTn id="281" presetID="22" presetClass="entr" presetSubtype="4" fill="hold" grpId="0" nodeType="withEffect">
                                  <p:stCondLst>
                                    <p:cond delay="0"/>
                                  </p:stCondLst>
                                  <p:childTnLst>
                                    <p:set>
                                      <p:cBhvr>
                                        <p:cTn id="282" dur="1" fill="hold">
                                          <p:stCondLst>
                                            <p:cond delay="0"/>
                                          </p:stCondLst>
                                        </p:cTn>
                                        <p:tgtEl>
                                          <p:spTgt spid="77"/>
                                        </p:tgtEl>
                                        <p:attrNameLst>
                                          <p:attrName>style.visibility</p:attrName>
                                        </p:attrNameLst>
                                      </p:cBhvr>
                                      <p:to>
                                        <p:strVal val="visible"/>
                                      </p:to>
                                    </p:set>
                                    <p:animEffect transition="in" filter="wipe(down)">
                                      <p:cBhvr>
                                        <p:cTn id="283" dur="500"/>
                                        <p:tgtEl>
                                          <p:spTgt spid="77"/>
                                        </p:tgtEl>
                                      </p:cBhvr>
                                    </p:animEffect>
                                  </p:childTnLst>
                                </p:cTn>
                              </p:par>
                            </p:childTnLst>
                          </p:cTn>
                        </p:par>
                      </p:childTnLst>
                    </p:cTn>
                  </p:par>
                  <p:par>
                    <p:cTn id="284" fill="hold">
                      <p:stCondLst>
                        <p:cond delay="indefinite"/>
                      </p:stCondLst>
                      <p:childTnLst>
                        <p:par>
                          <p:cTn id="285" fill="hold">
                            <p:stCondLst>
                              <p:cond delay="0"/>
                            </p:stCondLst>
                            <p:childTnLst>
                              <p:par>
                                <p:cTn id="286" presetID="22" presetClass="entr" presetSubtype="4" fill="hold" grpId="0" nodeType="clickEffect">
                                  <p:stCondLst>
                                    <p:cond delay="0"/>
                                  </p:stCondLst>
                                  <p:childTnLst>
                                    <p:set>
                                      <p:cBhvr>
                                        <p:cTn id="287" dur="1" fill="hold">
                                          <p:stCondLst>
                                            <p:cond delay="0"/>
                                          </p:stCondLst>
                                        </p:cTn>
                                        <p:tgtEl>
                                          <p:spTgt spid="70"/>
                                        </p:tgtEl>
                                        <p:attrNameLst>
                                          <p:attrName>style.visibility</p:attrName>
                                        </p:attrNameLst>
                                      </p:cBhvr>
                                      <p:to>
                                        <p:strVal val="visible"/>
                                      </p:to>
                                    </p:set>
                                    <p:animEffect transition="in" filter="wipe(down)">
                                      <p:cBhvr>
                                        <p:cTn id="288" dur="500"/>
                                        <p:tgtEl>
                                          <p:spTgt spid="70"/>
                                        </p:tgtEl>
                                      </p:cBhvr>
                                    </p:animEffect>
                                  </p:childTnLst>
                                </p:cTn>
                              </p:par>
                              <p:par>
                                <p:cTn id="289" presetID="22" presetClass="entr" presetSubtype="4" fill="hold" grpId="0" nodeType="withEffect">
                                  <p:stCondLst>
                                    <p:cond delay="0"/>
                                  </p:stCondLst>
                                  <p:childTnLst>
                                    <p:set>
                                      <p:cBhvr>
                                        <p:cTn id="290" dur="1" fill="hold">
                                          <p:stCondLst>
                                            <p:cond delay="0"/>
                                          </p:stCondLst>
                                        </p:cTn>
                                        <p:tgtEl>
                                          <p:spTgt spid="71"/>
                                        </p:tgtEl>
                                        <p:attrNameLst>
                                          <p:attrName>style.visibility</p:attrName>
                                        </p:attrNameLst>
                                      </p:cBhvr>
                                      <p:to>
                                        <p:strVal val="visible"/>
                                      </p:to>
                                    </p:set>
                                    <p:animEffect transition="in" filter="wipe(down)">
                                      <p:cBhvr>
                                        <p:cTn id="291" dur="500"/>
                                        <p:tgtEl>
                                          <p:spTgt spid="71"/>
                                        </p:tgtEl>
                                      </p:cBhvr>
                                    </p:animEffect>
                                  </p:childTnLst>
                                </p:cTn>
                              </p:par>
                              <p:par>
                                <p:cTn id="292" presetID="22" presetClass="entr" presetSubtype="4" fill="hold" grpId="0" nodeType="withEffect">
                                  <p:stCondLst>
                                    <p:cond delay="0"/>
                                  </p:stCondLst>
                                  <p:childTnLst>
                                    <p:set>
                                      <p:cBhvr>
                                        <p:cTn id="293" dur="1" fill="hold">
                                          <p:stCondLst>
                                            <p:cond delay="0"/>
                                          </p:stCondLst>
                                        </p:cTn>
                                        <p:tgtEl>
                                          <p:spTgt spid="72"/>
                                        </p:tgtEl>
                                        <p:attrNameLst>
                                          <p:attrName>style.visibility</p:attrName>
                                        </p:attrNameLst>
                                      </p:cBhvr>
                                      <p:to>
                                        <p:strVal val="visible"/>
                                      </p:to>
                                    </p:set>
                                    <p:animEffect transition="in" filter="wipe(down)">
                                      <p:cBhvr>
                                        <p:cTn id="294" dur="500"/>
                                        <p:tgtEl>
                                          <p:spTgt spid="72"/>
                                        </p:tgtEl>
                                      </p:cBhvr>
                                    </p:animEffect>
                                  </p:childTnLst>
                                </p:cTn>
                              </p:par>
                              <p:par>
                                <p:cTn id="295" presetID="22" presetClass="entr" presetSubtype="4" fill="hold" grpId="0" nodeType="withEffect">
                                  <p:stCondLst>
                                    <p:cond delay="0"/>
                                  </p:stCondLst>
                                  <p:childTnLst>
                                    <p:set>
                                      <p:cBhvr>
                                        <p:cTn id="296" dur="1" fill="hold">
                                          <p:stCondLst>
                                            <p:cond delay="0"/>
                                          </p:stCondLst>
                                        </p:cTn>
                                        <p:tgtEl>
                                          <p:spTgt spid="73"/>
                                        </p:tgtEl>
                                        <p:attrNameLst>
                                          <p:attrName>style.visibility</p:attrName>
                                        </p:attrNameLst>
                                      </p:cBhvr>
                                      <p:to>
                                        <p:strVal val="visible"/>
                                      </p:to>
                                    </p:set>
                                    <p:animEffect transition="in" filter="wipe(down)">
                                      <p:cBhvr>
                                        <p:cTn id="297" dur="500"/>
                                        <p:tgtEl>
                                          <p:spTgt spid="73"/>
                                        </p:tgtEl>
                                      </p:cBhvr>
                                    </p:animEffect>
                                  </p:childTnLst>
                                </p:cTn>
                              </p:par>
                              <p:par>
                                <p:cTn id="298" presetID="22" presetClass="entr" presetSubtype="4" fill="hold" grpId="0" nodeType="withEffect">
                                  <p:stCondLst>
                                    <p:cond delay="0"/>
                                  </p:stCondLst>
                                  <p:childTnLst>
                                    <p:set>
                                      <p:cBhvr>
                                        <p:cTn id="299" dur="1" fill="hold">
                                          <p:stCondLst>
                                            <p:cond delay="0"/>
                                          </p:stCondLst>
                                        </p:cTn>
                                        <p:tgtEl>
                                          <p:spTgt spid="66"/>
                                        </p:tgtEl>
                                        <p:attrNameLst>
                                          <p:attrName>style.visibility</p:attrName>
                                        </p:attrNameLst>
                                      </p:cBhvr>
                                      <p:to>
                                        <p:strVal val="visible"/>
                                      </p:to>
                                    </p:set>
                                    <p:animEffect transition="in" filter="wipe(down)">
                                      <p:cBhvr>
                                        <p:cTn id="300" dur="500"/>
                                        <p:tgtEl>
                                          <p:spTgt spid="66"/>
                                        </p:tgtEl>
                                      </p:cBhvr>
                                    </p:animEffect>
                                  </p:childTnLst>
                                </p:cTn>
                              </p:par>
                              <p:par>
                                <p:cTn id="301" presetID="22" presetClass="entr" presetSubtype="4" fill="hold" grpId="0" nodeType="withEffect">
                                  <p:stCondLst>
                                    <p:cond delay="0"/>
                                  </p:stCondLst>
                                  <p:childTnLst>
                                    <p:set>
                                      <p:cBhvr>
                                        <p:cTn id="302" dur="1" fill="hold">
                                          <p:stCondLst>
                                            <p:cond delay="0"/>
                                          </p:stCondLst>
                                        </p:cTn>
                                        <p:tgtEl>
                                          <p:spTgt spid="67"/>
                                        </p:tgtEl>
                                        <p:attrNameLst>
                                          <p:attrName>style.visibility</p:attrName>
                                        </p:attrNameLst>
                                      </p:cBhvr>
                                      <p:to>
                                        <p:strVal val="visible"/>
                                      </p:to>
                                    </p:set>
                                    <p:animEffect transition="in" filter="wipe(down)">
                                      <p:cBhvr>
                                        <p:cTn id="303" dur="500"/>
                                        <p:tgtEl>
                                          <p:spTgt spid="67"/>
                                        </p:tgtEl>
                                      </p:cBhvr>
                                    </p:animEffect>
                                  </p:childTnLst>
                                </p:cTn>
                              </p:par>
                              <p:par>
                                <p:cTn id="304" presetID="22" presetClass="entr" presetSubtype="4" fill="hold" grpId="0" nodeType="withEffect">
                                  <p:stCondLst>
                                    <p:cond delay="0"/>
                                  </p:stCondLst>
                                  <p:childTnLst>
                                    <p:set>
                                      <p:cBhvr>
                                        <p:cTn id="305" dur="1" fill="hold">
                                          <p:stCondLst>
                                            <p:cond delay="0"/>
                                          </p:stCondLst>
                                        </p:cTn>
                                        <p:tgtEl>
                                          <p:spTgt spid="68"/>
                                        </p:tgtEl>
                                        <p:attrNameLst>
                                          <p:attrName>style.visibility</p:attrName>
                                        </p:attrNameLst>
                                      </p:cBhvr>
                                      <p:to>
                                        <p:strVal val="visible"/>
                                      </p:to>
                                    </p:set>
                                    <p:animEffect transition="in" filter="wipe(down)">
                                      <p:cBhvr>
                                        <p:cTn id="306" dur="500"/>
                                        <p:tgtEl>
                                          <p:spTgt spid="68"/>
                                        </p:tgtEl>
                                      </p:cBhvr>
                                    </p:animEffect>
                                  </p:childTnLst>
                                </p:cTn>
                              </p:par>
                              <p:par>
                                <p:cTn id="307" presetID="22" presetClass="entr" presetSubtype="4" fill="hold" grpId="0" nodeType="withEffect">
                                  <p:stCondLst>
                                    <p:cond delay="0"/>
                                  </p:stCondLst>
                                  <p:childTnLst>
                                    <p:set>
                                      <p:cBhvr>
                                        <p:cTn id="308" dur="1" fill="hold">
                                          <p:stCondLst>
                                            <p:cond delay="0"/>
                                          </p:stCondLst>
                                        </p:cTn>
                                        <p:tgtEl>
                                          <p:spTgt spid="69"/>
                                        </p:tgtEl>
                                        <p:attrNameLst>
                                          <p:attrName>style.visibility</p:attrName>
                                        </p:attrNameLst>
                                      </p:cBhvr>
                                      <p:to>
                                        <p:strVal val="visible"/>
                                      </p:to>
                                    </p:set>
                                    <p:animEffect transition="in" filter="wipe(down)">
                                      <p:cBhvr>
                                        <p:cTn id="309" dur="500"/>
                                        <p:tgtEl>
                                          <p:spTgt spid="69"/>
                                        </p:tgtEl>
                                      </p:cBhvr>
                                    </p:animEffect>
                                  </p:childTnLst>
                                </p:cTn>
                              </p:par>
                            </p:childTnLst>
                          </p:cTn>
                        </p:par>
                        <p:par>
                          <p:cTn id="310" fill="hold">
                            <p:stCondLst>
                              <p:cond delay="500"/>
                            </p:stCondLst>
                            <p:childTnLst>
                              <p:par>
                                <p:cTn id="311" presetID="22" presetClass="entr" presetSubtype="4" fill="hold" grpId="0" nodeType="afterEffect">
                                  <p:stCondLst>
                                    <p:cond delay="0"/>
                                  </p:stCondLst>
                                  <p:childTnLst>
                                    <p:set>
                                      <p:cBhvr>
                                        <p:cTn id="312" dur="1" fill="hold">
                                          <p:stCondLst>
                                            <p:cond delay="0"/>
                                          </p:stCondLst>
                                        </p:cTn>
                                        <p:tgtEl>
                                          <p:spTgt spid="68608"/>
                                        </p:tgtEl>
                                        <p:attrNameLst>
                                          <p:attrName>style.visibility</p:attrName>
                                        </p:attrNameLst>
                                      </p:cBhvr>
                                      <p:to>
                                        <p:strVal val="visible"/>
                                      </p:to>
                                    </p:set>
                                    <p:animEffect transition="in" filter="wipe(down)">
                                      <p:cBhvr>
                                        <p:cTn id="313" dur="500"/>
                                        <p:tgtEl>
                                          <p:spTgt spid="68608"/>
                                        </p:tgtEl>
                                      </p:cBhvr>
                                    </p:animEffect>
                                  </p:childTnLst>
                                </p:cTn>
                              </p:par>
                            </p:childTnLst>
                          </p:cTn>
                        </p:par>
                      </p:childTnLst>
                    </p:cTn>
                  </p:par>
                  <p:par>
                    <p:cTn id="314" fill="hold">
                      <p:stCondLst>
                        <p:cond delay="indefinite"/>
                      </p:stCondLst>
                      <p:childTnLst>
                        <p:par>
                          <p:cTn id="315" fill="hold">
                            <p:stCondLst>
                              <p:cond delay="0"/>
                            </p:stCondLst>
                            <p:childTnLst>
                              <p:par>
                                <p:cTn id="316" presetID="22" presetClass="entr" presetSubtype="4" fill="hold" grpId="0" nodeType="clickEffect">
                                  <p:stCondLst>
                                    <p:cond delay="0"/>
                                  </p:stCondLst>
                                  <p:childTnLst>
                                    <p:set>
                                      <p:cBhvr>
                                        <p:cTn id="317" dur="1" fill="hold">
                                          <p:stCondLst>
                                            <p:cond delay="0"/>
                                          </p:stCondLst>
                                        </p:cTn>
                                        <p:tgtEl>
                                          <p:spTgt spid="62"/>
                                        </p:tgtEl>
                                        <p:attrNameLst>
                                          <p:attrName>style.visibility</p:attrName>
                                        </p:attrNameLst>
                                      </p:cBhvr>
                                      <p:to>
                                        <p:strVal val="visible"/>
                                      </p:to>
                                    </p:set>
                                    <p:animEffect transition="in" filter="wipe(down)">
                                      <p:cBhvr>
                                        <p:cTn id="318" dur="500"/>
                                        <p:tgtEl>
                                          <p:spTgt spid="62"/>
                                        </p:tgtEl>
                                      </p:cBhvr>
                                    </p:animEffect>
                                  </p:childTnLst>
                                </p:cTn>
                              </p:par>
                              <p:par>
                                <p:cTn id="319" presetID="22" presetClass="entr" presetSubtype="4" fill="hold" grpId="0" nodeType="withEffect">
                                  <p:stCondLst>
                                    <p:cond delay="0"/>
                                  </p:stCondLst>
                                  <p:childTnLst>
                                    <p:set>
                                      <p:cBhvr>
                                        <p:cTn id="320" dur="1" fill="hold">
                                          <p:stCondLst>
                                            <p:cond delay="0"/>
                                          </p:stCondLst>
                                        </p:cTn>
                                        <p:tgtEl>
                                          <p:spTgt spid="63"/>
                                        </p:tgtEl>
                                        <p:attrNameLst>
                                          <p:attrName>style.visibility</p:attrName>
                                        </p:attrNameLst>
                                      </p:cBhvr>
                                      <p:to>
                                        <p:strVal val="visible"/>
                                      </p:to>
                                    </p:set>
                                    <p:animEffect transition="in" filter="wipe(down)">
                                      <p:cBhvr>
                                        <p:cTn id="321" dur="500"/>
                                        <p:tgtEl>
                                          <p:spTgt spid="63"/>
                                        </p:tgtEl>
                                      </p:cBhvr>
                                    </p:animEffect>
                                  </p:childTnLst>
                                </p:cTn>
                              </p:par>
                              <p:par>
                                <p:cTn id="322" presetID="22" presetClass="entr" presetSubtype="4" fill="hold" grpId="0" nodeType="withEffect">
                                  <p:stCondLst>
                                    <p:cond delay="0"/>
                                  </p:stCondLst>
                                  <p:childTnLst>
                                    <p:set>
                                      <p:cBhvr>
                                        <p:cTn id="323" dur="1" fill="hold">
                                          <p:stCondLst>
                                            <p:cond delay="0"/>
                                          </p:stCondLst>
                                        </p:cTn>
                                        <p:tgtEl>
                                          <p:spTgt spid="64"/>
                                        </p:tgtEl>
                                        <p:attrNameLst>
                                          <p:attrName>style.visibility</p:attrName>
                                        </p:attrNameLst>
                                      </p:cBhvr>
                                      <p:to>
                                        <p:strVal val="visible"/>
                                      </p:to>
                                    </p:set>
                                    <p:animEffect transition="in" filter="wipe(down)">
                                      <p:cBhvr>
                                        <p:cTn id="324" dur="500"/>
                                        <p:tgtEl>
                                          <p:spTgt spid="64"/>
                                        </p:tgtEl>
                                      </p:cBhvr>
                                    </p:animEffect>
                                  </p:childTnLst>
                                </p:cTn>
                              </p:par>
                              <p:par>
                                <p:cTn id="325" presetID="22" presetClass="entr" presetSubtype="4" fill="hold" grpId="0" nodeType="withEffect">
                                  <p:stCondLst>
                                    <p:cond delay="0"/>
                                  </p:stCondLst>
                                  <p:childTnLst>
                                    <p:set>
                                      <p:cBhvr>
                                        <p:cTn id="326" dur="1" fill="hold">
                                          <p:stCondLst>
                                            <p:cond delay="0"/>
                                          </p:stCondLst>
                                        </p:cTn>
                                        <p:tgtEl>
                                          <p:spTgt spid="65"/>
                                        </p:tgtEl>
                                        <p:attrNameLst>
                                          <p:attrName>style.visibility</p:attrName>
                                        </p:attrNameLst>
                                      </p:cBhvr>
                                      <p:to>
                                        <p:strVal val="visible"/>
                                      </p:to>
                                    </p:set>
                                    <p:animEffect transition="in" filter="wipe(down)">
                                      <p:cBhvr>
                                        <p:cTn id="327" dur="500"/>
                                        <p:tgtEl>
                                          <p:spTgt spid="65"/>
                                        </p:tgtEl>
                                      </p:cBhvr>
                                    </p:animEffect>
                                  </p:childTnLst>
                                </p:cTn>
                              </p:par>
                              <p:par>
                                <p:cTn id="328" presetID="22" presetClass="entr" presetSubtype="4" fill="hold" grpId="0" nodeType="withEffect">
                                  <p:stCondLst>
                                    <p:cond delay="0"/>
                                  </p:stCondLst>
                                  <p:childTnLst>
                                    <p:set>
                                      <p:cBhvr>
                                        <p:cTn id="329" dur="1" fill="hold">
                                          <p:stCondLst>
                                            <p:cond delay="0"/>
                                          </p:stCondLst>
                                        </p:cTn>
                                        <p:tgtEl>
                                          <p:spTgt spid="59"/>
                                        </p:tgtEl>
                                        <p:attrNameLst>
                                          <p:attrName>style.visibility</p:attrName>
                                        </p:attrNameLst>
                                      </p:cBhvr>
                                      <p:to>
                                        <p:strVal val="visible"/>
                                      </p:to>
                                    </p:set>
                                    <p:animEffect transition="in" filter="wipe(down)">
                                      <p:cBhvr>
                                        <p:cTn id="330" dur="500"/>
                                        <p:tgtEl>
                                          <p:spTgt spid="59"/>
                                        </p:tgtEl>
                                      </p:cBhvr>
                                    </p:animEffect>
                                  </p:childTnLst>
                                </p:cTn>
                              </p:par>
                              <p:par>
                                <p:cTn id="331" presetID="22" presetClass="entr" presetSubtype="4" fill="hold" grpId="0" nodeType="withEffect">
                                  <p:stCondLst>
                                    <p:cond delay="0"/>
                                  </p:stCondLst>
                                  <p:childTnLst>
                                    <p:set>
                                      <p:cBhvr>
                                        <p:cTn id="332" dur="1" fill="hold">
                                          <p:stCondLst>
                                            <p:cond delay="0"/>
                                          </p:stCondLst>
                                        </p:cTn>
                                        <p:tgtEl>
                                          <p:spTgt spid="58"/>
                                        </p:tgtEl>
                                        <p:attrNameLst>
                                          <p:attrName>style.visibility</p:attrName>
                                        </p:attrNameLst>
                                      </p:cBhvr>
                                      <p:to>
                                        <p:strVal val="visible"/>
                                      </p:to>
                                    </p:set>
                                    <p:animEffect transition="in" filter="wipe(down)">
                                      <p:cBhvr>
                                        <p:cTn id="333" dur="500"/>
                                        <p:tgtEl>
                                          <p:spTgt spid="58"/>
                                        </p:tgtEl>
                                      </p:cBhvr>
                                    </p:animEffect>
                                  </p:childTnLst>
                                </p:cTn>
                              </p:par>
                              <p:par>
                                <p:cTn id="334" presetID="22" presetClass="entr" presetSubtype="4" fill="hold" grpId="0" nodeType="withEffect">
                                  <p:stCondLst>
                                    <p:cond delay="0"/>
                                  </p:stCondLst>
                                  <p:childTnLst>
                                    <p:set>
                                      <p:cBhvr>
                                        <p:cTn id="335" dur="1" fill="hold">
                                          <p:stCondLst>
                                            <p:cond delay="0"/>
                                          </p:stCondLst>
                                        </p:cTn>
                                        <p:tgtEl>
                                          <p:spTgt spid="60"/>
                                        </p:tgtEl>
                                        <p:attrNameLst>
                                          <p:attrName>style.visibility</p:attrName>
                                        </p:attrNameLst>
                                      </p:cBhvr>
                                      <p:to>
                                        <p:strVal val="visible"/>
                                      </p:to>
                                    </p:set>
                                    <p:animEffect transition="in" filter="wipe(down)">
                                      <p:cBhvr>
                                        <p:cTn id="336" dur="500"/>
                                        <p:tgtEl>
                                          <p:spTgt spid="60"/>
                                        </p:tgtEl>
                                      </p:cBhvr>
                                    </p:animEffect>
                                  </p:childTnLst>
                                </p:cTn>
                              </p:par>
                              <p:par>
                                <p:cTn id="337" presetID="22" presetClass="entr" presetSubtype="4" fill="hold" grpId="0" nodeType="withEffect">
                                  <p:stCondLst>
                                    <p:cond delay="0"/>
                                  </p:stCondLst>
                                  <p:childTnLst>
                                    <p:set>
                                      <p:cBhvr>
                                        <p:cTn id="338" dur="1" fill="hold">
                                          <p:stCondLst>
                                            <p:cond delay="0"/>
                                          </p:stCondLst>
                                        </p:cTn>
                                        <p:tgtEl>
                                          <p:spTgt spid="61"/>
                                        </p:tgtEl>
                                        <p:attrNameLst>
                                          <p:attrName>style.visibility</p:attrName>
                                        </p:attrNameLst>
                                      </p:cBhvr>
                                      <p:to>
                                        <p:strVal val="visible"/>
                                      </p:to>
                                    </p:set>
                                    <p:animEffect transition="in" filter="wipe(down)">
                                      <p:cBhvr>
                                        <p:cTn id="339" dur="500"/>
                                        <p:tgtEl>
                                          <p:spTgt spid="61"/>
                                        </p:tgtEl>
                                      </p:cBhvr>
                                    </p:animEffect>
                                  </p:childTnLst>
                                </p:cTn>
                              </p:par>
                            </p:childTnLst>
                          </p:cTn>
                        </p:par>
                        <p:par>
                          <p:cTn id="340" fill="hold">
                            <p:stCondLst>
                              <p:cond delay="500"/>
                            </p:stCondLst>
                            <p:childTnLst>
                              <p:par>
                                <p:cTn id="341" presetID="22" presetClass="entr" presetSubtype="4" fill="hold" grpId="0" nodeType="afterEffect">
                                  <p:stCondLst>
                                    <p:cond delay="0"/>
                                  </p:stCondLst>
                                  <p:childTnLst>
                                    <p:set>
                                      <p:cBhvr>
                                        <p:cTn id="342" dur="1" fill="hold">
                                          <p:stCondLst>
                                            <p:cond delay="0"/>
                                          </p:stCondLst>
                                        </p:cTn>
                                        <p:tgtEl>
                                          <p:spTgt spid="68609"/>
                                        </p:tgtEl>
                                        <p:attrNameLst>
                                          <p:attrName>style.visibility</p:attrName>
                                        </p:attrNameLst>
                                      </p:cBhvr>
                                      <p:to>
                                        <p:strVal val="visible"/>
                                      </p:to>
                                    </p:set>
                                    <p:animEffect transition="in" filter="wipe(down)">
                                      <p:cBhvr>
                                        <p:cTn id="343" dur="500"/>
                                        <p:tgtEl>
                                          <p:spTgt spid="68609"/>
                                        </p:tgtEl>
                                      </p:cBhvr>
                                    </p:animEffect>
                                  </p:childTnLst>
                                </p:cTn>
                              </p:par>
                            </p:childTnLst>
                          </p:cTn>
                        </p:par>
                      </p:childTnLst>
                    </p:cTn>
                  </p:par>
                  <p:par>
                    <p:cTn id="344" fill="hold">
                      <p:stCondLst>
                        <p:cond delay="indefinite"/>
                      </p:stCondLst>
                      <p:childTnLst>
                        <p:par>
                          <p:cTn id="345" fill="hold">
                            <p:stCondLst>
                              <p:cond delay="0"/>
                            </p:stCondLst>
                            <p:childTnLst>
                              <p:par>
                                <p:cTn id="346" presetID="22" presetClass="entr" presetSubtype="4" fill="hold" grpId="0" nodeType="clickEffect">
                                  <p:stCondLst>
                                    <p:cond delay="0"/>
                                  </p:stCondLst>
                                  <p:childTnLst>
                                    <p:set>
                                      <p:cBhvr>
                                        <p:cTn id="347" dur="1" fill="hold">
                                          <p:stCondLst>
                                            <p:cond delay="0"/>
                                          </p:stCondLst>
                                        </p:cTn>
                                        <p:tgtEl>
                                          <p:spTgt spid="54"/>
                                        </p:tgtEl>
                                        <p:attrNameLst>
                                          <p:attrName>style.visibility</p:attrName>
                                        </p:attrNameLst>
                                      </p:cBhvr>
                                      <p:to>
                                        <p:strVal val="visible"/>
                                      </p:to>
                                    </p:set>
                                    <p:animEffect transition="in" filter="wipe(down)">
                                      <p:cBhvr>
                                        <p:cTn id="348" dur="500"/>
                                        <p:tgtEl>
                                          <p:spTgt spid="54"/>
                                        </p:tgtEl>
                                      </p:cBhvr>
                                    </p:animEffect>
                                  </p:childTnLst>
                                </p:cTn>
                              </p:par>
                              <p:par>
                                <p:cTn id="349" presetID="22" presetClass="entr" presetSubtype="4" fill="hold" grpId="0" nodeType="withEffect">
                                  <p:stCondLst>
                                    <p:cond delay="0"/>
                                  </p:stCondLst>
                                  <p:childTnLst>
                                    <p:set>
                                      <p:cBhvr>
                                        <p:cTn id="350" dur="1" fill="hold">
                                          <p:stCondLst>
                                            <p:cond delay="0"/>
                                          </p:stCondLst>
                                        </p:cTn>
                                        <p:tgtEl>
                                          <p:spTgt spid="55"/>
                                        </p:tgtEl>
                                        <p:attrNameLst>
                                          <p:attrName>style.visibility</p:attrName>
                                        </p:attrNameLst>
                                      </p:cBhvr>
                                      <p:to>
                                        <p:strVal val="visible"/>
                                      </p:to>
                                    </p:set>
                                    <p:animEffect transition="in" filter="wipe(down)">
                                      <p:cBhvr>
                                        <p:cTn id="351" dur="500"/>
                                        <p:tgtEl>
                                          <p:spTgt spid="55"/>
                                        </p:tgtEl>
                                      </p:cBhvr>
                                    </p:animEffect>
                                  </p:childTnLst>
                                </p:cTn>
                              </p:par>
                              <p:par>
                                <p:cTn id="352" presetID="22" presetClass="entr" presetSubtype="4" fill="hold" grpId="0" nodeType="withEffect">
                                  <p:stCondLst>
                                    <p:cond delay="0"/>
                                  </p:stCondLst>
                                  <p:childTnLst>
                                    <p:set>
                                      <p:cBhvr>
                                        <p:cTn id="353" dur="1" fill="hold">
                                          <p:stCondLst>
                                            <p:cond delay="0"/>
                                          </p:stCondLst>
                                        </p:cTn>
                                        <p:tgtEl>
                                          <p:spTgt spid="56"/>
                                        </p:tgtEl>
                                        <p:attrNameLst>
                                          <p:attrName>style.visibility</p:attrName>
                                        </p:attrNameLst>
                                      </p:cBhvr>
                                      <p:to>
                                        <p:strVal val="visible"/>
                                      </p:to>
                                    </p:set>
                                    <p:animEffect transition="in" filter="wipe(down)">
                                      <p:cBhvr>
                                        <p:cTn id="354" dur="500"/>
                                        <p:tgtEl>
                                          <p:spTgt spid="56"/>
                                        </p:tgtEl>
                                      </p:cBhvr>
                                    </p:animEffect>
                                  </p:childTnLst>
                                </p:cTn>
                              </p:par>
                              <p:par>
                                <p:cTn id="355" presetID="22" presetClass="entr" presetSubtype="4" fill="hold" grpId="0" nodeType="withEffect">
                                  <p:stCondLst>
                                    <p:cond delay="0"/>
                                  </p:stCondLst>
                                  <p:childTnLst>
                                    <p:set>
                                      <p:cBhvr>
                                        <p:cTn id="356" dur="1" fill="hold">
                                          <p:stCondLst>
                                            <p:cond delay="0"/>
                                          </p:stCondLst>
                                        </p:cTn>
                                        <p:tgtEl>
                                          <p:spTgt spid="57"/>
                                        </p:tgtEl>
                                        <p:attrNameLst>
                                          <p:attrName>style.visibility</p:attrName>
                                        </p:attrNameLst>
                                      </p:cBhvr>
                                      <p:to>
                                        <p:strVal val="visible"/>
                                      </p:to>
                                    </p:set>
                                    <p:animEffect transition="in" filter="wipe(down)">
                                      <p:cBhvr>
                                        <p:cTn id="357" dur="500"/>
                                        <p:tgtEl>
                                          <p:spTgt spid="57"/>
                                        </p:tgtEl>
                                      </p:cBhvr>
                                    </p:animEffect>
                                  </p:childTnLst>
                                </p:cTn>
                              </p:par>
                              <p:par>
                                <p:cTn id="358" presetID="22" presetClass="entr" presetSubtype="4" fill="hold" grpId="0" nodeType="withEffect">
                                  <p:stCondLst>
                                    <p:cond delay="0"/>
                                  </p:stCondLst>
                                  <p:childTnLst>
                                    <p:set>
                                      <p:cBhvr>
                                        <p:cTn id="359" dur="1" fill="hold">
                                          <p:stCondLst>
                                            <p:cond delay="0"/>
                                          </p:stCondLst>
                                        </p:cTn>
                                        <p:tgtEl>
                                          <p:spTgt spid="50"/>
                                        </p:tgtEl>
                                        <p:attrNameLst>
                                          <p:attrName>style.visibility</p:attrName>
                                        </p:attrNameLst>
                                      </p:cBhvr>
                                      <p:to>
                                        <p:strVal val="visible"/>
                                      </p:to>
                                    </p:set>
                                    <p:animEffect transition="in" filter="wipe(down)">
                                      <p:cBhvr>
                                        <p:cTn id="360" dur="500"/>
                                        <p:tgtEl>
                                          <p:spTgt spid="50"/>
                                        </p:tgtEl>
                                      </p:cBhvr>
                                    </p:animEffect>
                                  </p:childTnLst>
                                </p:cTn>
                              </p:par>
                              <p:par>
                                <p:cTn id="361" presetID="22" presetClass="entr" presetSubtype="4" fill="hold" grpId="0" nodeType="withEffect">
                                  <p:stCondLst>
                                    <p:cond delay="0"/>
                                  </p:stCondLst>
                                  <p:childTnLst>
                                    <p:set>
                                      <p:cBhvr>
                                        <p:cTn id="362" dur="1" fill="hold">
                                          <p:stCondLst>
                                            <p:cond delay="0"/>
                                          </p:stCondLst>
                                        </p:cTn>
                                        <p:tgtEl>
                                          <p:spTgt spid="51"/>
                                        </p:tgtEl>
                                        <p:attrNameLst>
                                          <p:attrName>style.visibility</p:attrName>
                                        </p:attrNameLst>
                                      </p:cBhvr>
                                      <p:to>
                                        <p:strVal val="visible"/>
                                      </p:to>
                                    </p:set>
                                    <p:animEffect transition="in" filter="wipe(down)">
                                      <p:cBhvr>
                                        <p:cTn id="363" dur="500"/>
                                        <p:tgtEl>
                                          <p:spTgt spid="51"/>
                                        </p:tgtEl>
                                      </p:cBhvr>
                                    </p:animEffect>
                                  </p:childTnLst>
                                </p:cTn>
                              </p:par>
                              <p:par>
                                <p:cTn id="364" presetID="22" presetClass="entr" presetSubtype="4" fill="hold" grpId="0" nodeType="withEffect">
                                  <p:stCondLst>
                                    <p:cond delay="0"/>
                                  </p:stCondLst>
                                  <p:childTnLst>
                                    <p:set>
                                      <p:cBhvr>
                                        <p:cTn id="365" dur="1" fill="hold">
                                          <p:stCondLst>
                                            <p:cond delay="0"/>
                                          </p:stCondLst>
                                        </p:cTn>
                                        <p:tgtEl>
                                          <p:spTgt spid="52"/>
                                        </p:tgtEl>
                                        <p:attrNameLst>
                                          <p:attrName>style.visibility</p:attrName>
                                        </p:attrNameLst>
                                      </p:cBhvr>
                                      <p:to>
                                        <p:strVal val="visible"/>
                                      </p:to>
                                    </p:set>
                                    <p:animEffect transition="in" filter="wipe(down)">
                                      <p:cBhvr>
                                        <p:cTn id="366" dur="500"/>
                                        <p:tgtEl>
                                          <p:spTgt spid="52"/>
                                        </p:tgtEl>
                                      </p:cBhvr>
                                    </p:animEffect>
                                  </p:childTnLst>
                                </p:cTn>
                              </p:par>
                              <p:par>
                                <p:cTn id="367" presetID="22" presetClass="entr" presetSubtype="4" fill="hold" grpId="0" nodeType="withEffect">
                                  <p:stCondLst>
                                    <p:cond delay="0"/>
                                  </p:stCondLst>
                                  <p:childTnLst>
                                    <p:set>
                                      <p:cBhvr>
                                        <p:cTn id="368" dur="1" fill="hold">
                                          <p:stCondLst>
                                            <p:cond delay="0"/>
                                          </p:stCondLst>
                                        </p:cTn>
                                        <p:tgtEl>
                                          <p:spTgt spid="53"/>
                                        </p:tgtEl>
                                        <p:attrNameLst>
                                          <p:attrName>style.visibility</p:attrName>
                                        </p:attrNameLst>
                                      </p:cBhvr>
                                      <p:to>
                                        <p:strVal val="visible"/>
                                      </p:to>
                                    </p:set>
                                    <p:animEffect transition="in" filter="wipe(down)">
                                      <p:cBhvr>
                                        <p:cTn id="369" dur="500"/>
                                        <p:tgtEl>
                                          <p:spTgt spid="53"/>
                                        </p:tgtEl>
                                      </p:cBhvr>
                                    </p:animEffect>
                                  </p:childTnLst>
                                </p:cTn>
                              </p:par>
                            </p:childTnLst>
                          </p:cTn>
                        </p:par>
                      </p:childTnLst>
                    </p:cTn>
                  </p:par>
                  <p:par>
                    <p:cTn id="370" fill="hold">
                      <p:stCondLst>
                        <p:cond delay="indefinite"/>
                      </p:stCondLst>
                      <p:childTnLst>
                        <p:par>
                          <p:cTn id="371" fill="hold">
                            <p:stCondLst>
                              <p:cond delay="0"/>
                            </p:stCondLst>
                            <p:childTnLst>
                              <p:par>
                                <p:cTn id="372" presetID="22" presetClass="entr" presetSubtype="4" fill="hold" grpId="0" nodeType="clickEffect">
                                  <p:stCondLst>
                                    <p:cond delay="0"/>
                                  </p:stCondLst>
                                  <p:childTnLst>
                                    <p:set>
                                      <p:cBhvr>
                                        <p:cTn id="373" dur="1" fill="hold">
                                          <p:stCondLst>
                                            <p:cond delay="0"/>
                                          </p:stCondLst>
                                        </p:cTn>
                                        <p:tgtEl>
                                          <p:spTgt spid="46"/>
                                        </p:tgtEl>
                                        <p:attrNameLst>
                                          <p:attrName>style.visibility</p:attrName>
                                        </p:attrNameLst>
                                      </p:cBhvr>
                                      <p:to>
                                        <p:strVal val="visible"/>
                                      </p:to>
                                    </p:set>
                                    <p:animEffect transition="in" filter="wipe(down)">
                                      <p:cBhvr>
                                        <p:cTn id="374" dur="500"/>
                                        <p:tgtEl>
                                          <p:spTgt spid="46"/>
                                        </p:tgtEl>
                                      </p:cBhvr>
                                    </p:animEffect>
                                  </p:childTnLst>
                                </p:cTn>
                              </p:par>
                              <p:par>
                                <p:cTn id="375" presetID="22" presetClass="entr" presetSubtype="4" fill="hold" grpId="0" nodeType="withEffect">
                                  <p:stCondLst>
                                    <p:cond delay="0"/>
                                  </p:stCondLst>
                                  <p:childTnLst>
                                    <p:set>
                                      <p:cBhvr>
                                        <p:cTn id="376" dur="1" fill="hold">
                                          <p:stCondLst>
                                            <p:cond delay="0"/>
                                          </p:stCondLst>
                                        </p:cTn>
                                        <p:tgtEl>
                                          <p:spTgt spid="47"/>
                                        </p:tgtEl>
                                        <p:attrNameLst>
                                          <p:attrName>style.visibility</p:attrName>
                                        </p:attrNameLst>
                                      </p:cBhvr>
                                      <p:to>
                                        <p:strVal val="visible"/>
                                      </p:to>
                                    </p:set>
                                    <p:animEffect transition="in" filter="wipe(down)">
                                      <p:cBhvr>
                                        <p:cTn id="377" dur="500"/>
                                        <p:tgtEl>
                                          <p:spTgt spid="47"/>
                                        </p:tgtEl>
                                      </p:cBhvr>
                                    </p:animEffect>
                                  </p:childTnLst>
                                </p:cTn>
                              </p:par>
                              <p:par>
                                <p:cTn id="378" presetID="22" presetClass="entr" presetSubtype="4" fill="hold" grpId="0" nodeType="withEffect">
                                  <p:stCondLst>
                                    <p:cond delay="0"/>
                                  </p:stCondLst>
                                  <p:childTnLst>
                                    <p:set>
                                      <p:cBhvr>
                                        <p:cTn id="379" dur="1" fill="hold">
                                          <p:stCondLst>
                                            <p:cond delay="0"/>
                                          </p:stCondLst>
                                        </p:cTn>
                                        <p:tgtEl>
                                          <p:spTgt spid="48"/>
                                        </p:tgtEl>
                                        <p:attrNameLst>
                                          <p:attrName>style.visibility</p:attrName>
                                        </p:attrNameLst>
                                      </p:cBhvr>
                                      <p:to>
                                        <p:strVal val="visible"/>
                                      </p:to>
                                    </p:set>
                                    <p:animEffect transition="in" filter="wipe(down)">
                                      <p:cBhvr>
                                        <p:cTn id="380" dur="500"/>
                                        <p:tgtEl>
                                          <p:spTgt spid="48"/>
                                        </p:tgtEl>
                                      </p:cBhvr>
                                    </p:animEffect>
                                  </p:childTnLst>
                                </p:cTn>
                              </p:par>
                              <p:par>
                                <p:cTn id="381" presetID="22" presetClass="entr" presetSubtype="4" fill="hold" grpId="0" nodeType="withEffect">
                                  <p:stCondLst>
                                    <p:cond delay="0"/>
                                  </p:stCondLst>
                                  <p:childTnLst>
                                    <p:set>
                                      <p:cBhvr>
                                        <p:cTn id="382" dur="1" fill="hold">
                                          <p:stCondLst>
                                            <p:cond delay="0"/>
                                          </p:stCondLst>
                                        </p:cTn>
                                        <p:tgtEl>
                                          <p:spTgt spid="49"/>
                                        </p:tgtEl>
                                        <p:attrNameLst>
                                          <p:attrName>style.visibility</p:attrName>
                                        </p:attrNameLst>
                                      </p:cBhvr>
                                      <p:to>
                                        <p:strVal val="visible"/>
                                      </p:to>
                                    </p:set>
                                    <p:animEffect transition="in" filter="wipe(down)">
                                      <p:cBhvr>
                                        <p:cTn id="383" dur="500"/>
                                        <p:tgtEl>
                                          <p:spTgt spid="49"/>
                                        </p:tgtEl>
                                      </p:cBhvr>
                                    </p:animEffect>
                                  </p:childTnLst>
                                </p:cTn>
                              </p:par>
                              <p:par>
                                <p:cTn id="384" presetID="22" presetClass="entr" presetSubtype="4" fill="hold" grpId="0" nodeType="withEffect">
                                  <p:stCondLst>
                                    <p:cond delay="0"/>
                                  </p:stCondLst>
                                  <p:childTnLst>
                                    <p:set>
                                      <p:cBhvr>
                                        <p:cTn id="385" dur="1" fill="hold">
                                          <p:stCondLst>
                                            <p:cond delay="0"/>
                                          </p:stCondLst>
                                        </p:cTn>
                                        <p:tgtEl>
                                          <p:spTgt spid="42"/>
                                        </p:tgtEl>
                                        <p:attrNameLst>
                                          <p:attrName>style.visibility</p:attrName>
                                        </p:attrNameLst>
                                      </p:cBhvr>
                                      <p:to>
                                        <p:strVal val="visible"/>
                                      </p:to>
                                    </p:set>
                                    <p:animEffect transition="in" filter="wipe(down)">
                                      <p:cBhvr>
                                        <p:cTn id="386" dur="500"/>
                                        <p:tgtEl>
                                          <p:spTgt spid="42"/>
                                        </p:tgtEl>
                                      </p:cBhvr>
                                    </p:animEffect>
                                  </p:childTnLst>
                                </p:cTn>
                              </p:par>
                              <p:par>
                                <p:cTn id="387" presetID="22" presetClass="entr" presetSubtype="4" fill="hold" grpId="0" nodeType="withEffect">
                                  <p:stCondLst>
                                    <p:cond delay="0"/>
                                  </p:stCondLst>
                                  <p:childTnLst>
                                    <p:set>
                                      <p:cBhvr>
                                        <p:cTn id="388" dur="1" fill="hold">
                                          <p:stCondLst>
                                            <p:cond delay="0"/>
                                          </p:stCondLst>
                                        </p:cTn>
                                        <p:tgtEl>
                                          <p:spTgt spid="43"/>
                                        </p:tgtEl>
                                        <p:attrNameLst>
                                          <p:attrName>style.visibility</p:attrName>
                                        </p:attrNameLst>
                                      </p:cBhvr>
                                      <p:to>
                                        <p:strVal val="visible"/>
                                      </p:to>
                                    </p:set>
                                    <p:animEffect transition="in" filter="wipe(down)">
                                      <p:cBhvr>
                                        <p:cTn id="389" dur="500"/>
                                        <p:tgtEl>
                                          <p:spTgt spid="43"/>
                                        </p:tgtEl>
                                      </p:cBhvr>
                                    </p:animEffect>
                                  </p:childTnLst>
                                </p:cTn>
                              </p:par>
                              <p:par>
                                <p:cTn id="390" presetID="22" presetClass="entr" presetSubtype="4" fill="hold" grpId="0" nodeType="withEffect">
                                  <p:stCondLst>
                                    <p:cond delay="0"/>
                                  </p:stCondLst>
                                  <p:childTnLst>
                                    <p:set>
                                      <p:cBhvr>
                                        <p:cTn id="391" dur="1" fill="hold">
                                          <p:stCondLst>
                                            <p:cond delay="0"/>
                                          </p:stCondLst>
                                        </p:cTn>
                                        <p:tgtEl>
                                          <p:spTgt spid="44"/>
                                        </p:tgtEl>
                                        <p:attrNameLst>
                                          <p:attrName>style.visibility</p:attrName>
                                        </p:attrNameLst>
                                      </p:cBhvr>
                                      <p:to>
                                        <p:strVal val="visible"/>
                                      </p:to>
                                    </p:set>
                                    <p:animEffect transition="in" filter="wipe(down)">
                                      <p:cBhvr>
                                        <p:cTn id="392" dur="500"/>
                                        <p:tgtEl>
                                          <p:spTgt spid="44"/>
                                        </p:tgtEl>
                                      </p:cBhvr>
                                    </p:animEffect>
                                  </p:childTnLst>
                                </p:cTn>
                              </p:par>
                              <p:par>
                                <p:cTn id="393" presetID="22" presetClass="entr" presetSubtype="4" fill="hold" grpId="0" nodeType="withEffect">
                                  <p:stCondLst>
                                    <p:cond delay="0"/>
                                  </p:stCondLst>
                                  <p:childTnLst>
                                    <p:set>
                                      <p:cBhvr>
                                        <p:cTn id="394" dur="1" fill="hold">
                                          <p:stCondLst>
                                            <p:cond delay="0"/>
                                          </p:stCondLst>
                                        </p:cTn>
                                        <p:tgtEl>
                                          <p:spTgt spid="45"/>
                                        </p:tgtEl>
                                        <p:attrNameLst>
                                          <p:attrName>style.visibility</p:attrName>
                                        </p:attrNameLst>
                                      </p:cBhvr>
                                      <p:to>
                                        <p:strVal val="visible"/>
                                      </p:to>
                                    </p:set>
                                    <p:animEffect transition="in" filter="wipe(down)">
                                      <p:cBhvr>
                                        <p:cTn id="395" dur="500"/>
                                        <p:tgtEl>
                                          <p:spTgt spid="45"/>
                                        </p:tgtEl>
                                      </p:cBhvr>
                                    </p:animEffect>
                                  </p:childTnLst>
                                </p:cTn>
                              </p:par>
                            </p:childTnLst>
                          </p:cTn>
                        </p:par>
                      </p:childTnLst>
                    </p:cTn>
                  </p:par>
                  <p:par>
                    <p:cTn id="396" fill="hold">
                      <p:stCondLst>
                        <p:cond delay="indefinite"/>
                      </p:stCondLst>
                      <p:childTnLst>
                        <p:par>
                          <p:cTn id="397" fill="hold">
                            <p:stCondLst>
                              <p:cond delay="0"/>
                            </p:stCondLst>
                            <p:childTnLst>
                              <p:par>
                                <p:cTn id="398" presetID="22" presetClass="entr" presetSubtype="4" fill="hold" grpId="0" nodeType="clickEffect">
                                  <p:stCondLst>
                                    <p:cond delay="0"/>
                                  </p:stCondLst>
                                  <p:childTnLst>
                                    <p:set>
                                      <p:cBhvr>
                                        <p:cTn id="399" dur="1" fill="hold">
                                          <p:stCondLst>
                                            <p:cond delay="0"/>
                                          </p:stCondLst>
                                        </p:cTn>
                                        <p:tgtEl>
                                          <p:spTgt spid="38"/>
                                        </p:tgtEl>
                                        <p:attrNameLst>
                                          <p:attrName>style.visibility</p:attrName>
                                        </p:attrNameLst>
                                      </p:cBhvr>
                                      <p:to>
                                        <p:strVal val="visible"/>
                                      </p:to>
                                    </p:set>
                                    <p:animEffect transition="in" filter="wipe(down)">
                                      <p:cBhvr>
                                        <p:cTn id="400" dur="500"/>
                                        <p:tgtEl>
                                          <p:spTgt spid="38"/>
                                        </p:tgtEl>
                                      </p:cBhvr>
                                    </p:animEffect>
                                  </p:childTnLst>
                                </p:cTn>
                              </p:par>
                              <p:par>
                                <p:cTn id="401" presetID="22" presetClass="entr" presetSubtype="4" fill="hold" grpId="0" nodeType="withEffect">
                                  <p:stCondLst>
                                    <p:cond delay="0"/>
                                  </p:stCondLst>
                                  <p:childTnLst>
                                    <p:set>
                                      <p:cBhvr>
                                        <p:cTn id="402" dur="1" fill="hold">
                                          <p:stCondLst>
                                            <p:cond delay="0"/>
                                          </p:stCondLst>
                                        </p:cTn>
                                        <p:tgtEl>
                                          <p:spTgt spid="39"/>
                                        </p:tgtEl>
                                        <p:attrNameLst>
                                          <p:attrName>style.visibility</p:attrName>
                                        </p:attrNameLst>
                                      </p:cBhvr>
                                      <p:to>
                                        <p:strVal val="visible"/>
                                      </p:to>
                                    </p:set>
                                    <p:animEffect transition="in" filter="wipe(down)">
                                      <p:cBhvr>
                                        <p:cTn id="403" dur="500"/>
                                        <p:tgtEl>
                                          <p:spTgt spid="39"/>
                                        </p:tgtEl>
                                      </p:cBhvr>
                                    </p:animEffect>
                                  </p:childTnLst>
                                </p:cTn>
                              </p:par>
                              <p:par>
                                <p:cTn id="404" presetID="22" presetClass="entr" presetSubtype="4" fill="hold" grpId="0" nodeType="withEffect">
                                  <p:stCondLst>
                                    <p:cond delay="0"/>
                                  </p:stCondLst>
                                  <p:childTnLst>
                                    <p:set>
                                      <p:cBhvr>
                                        <p:cTn id="405" dur="1" fill="hold">
                                          <p:stCondLst>
                                            <p:cond delay="0"/>
                                          </p:stCondLst>
                                        </p:cTn>
                                        <p:tgtEl>
                                          <p:spTgt spid="40"/>
                                        </p:tgtEl>
                                        <p:attrNameLst>
                                          <p:attrName>style.visibility</p:attrName>
                                        </p:attrNameLst>
                                      </p:cBhvr>
                                      <p:to>
                                        <p:strVal val="visible"/>
                                      </p:to>
                                    </p:set>
                                    <p:animEffect transition="in" filter="wipe(down)">
                                      <p:cBhvr>
                                        <p:cTn id="406" dur="500"/>
                                        <p:tgtEl>
                                          <p:spTgt spid="40"/>
                                        </p:tgtEl>
                                      </p:cBhvr>
                                    </p:animEffect>
                                  </p:childTnLst>
                                </p:cTn>
                              </p:par>
                              <p:par>
                                <p:cTn id="407" presetID="22" presetClass="entr" presetSubtype="4" fill="hold" grpId="0" nodeType="withEffect">
                                  <p:stCondLst>
                                    <p:cond delay="0"/>
                                  </p:stCondLst>
                                  <p:childTnLst>
                                    <p:set>
                                      <p:cBhvr>
                                        <p:cTn id="408" dur="1" fill="hold">
                                          <p:stCondLst>
                                            <p:cond delay="0"/>
                                          </p:stCondLst>
                                        </p:cTn>
                                        <p:tgtEl>
                                          <p:spTgt spid="41"/>
                                        </p:tgtEl>
                                        <p:attrNameLst>
                                          <p:attrName>style.visibility</p:attrName>
                                        </p:attrNameLst>
                                      </p:cBhvr>
                                      <p:to>
                                        <p:strVal val="visible"/>
                                      </p:to>
                                    </p:set>
                                    <p:animEffect transition="in" filter="wipe(down)">
                                      <p:cBhvr>
                                        <p:cTn id="409" dur="500"/>
                                        <p:tgtEl>
                                          <p:spTgt spid="41"/>
                                        </p:tgtEl>
                                      </p:cBhvr>
                                    </p:animEffect>
                                  </p:childTnLst>
                                </p:cTn>
                              </p:par>
                              <p:par>
                                <p:cTn id="410" presetID="22" presetClass="entr" presetSubtype="4" fill="hold" grpId="0" nodeType="withEffect">
                                  <p:stCondLst>
                                    <p:cond delay="0"/>
                                  </p:stCondLst>
                                  <p:childTnLst>
                                    <p:set>
                                      <p:cBhvr>
                                        <p:cTn id="411" dur="1" fill="hold">
                                          <p:stCondLst>
                                            <p:cond delay="0"/>
                                          </p:stCondLst>
                                        </p:cTn>
                                        <p:tgtEl>
                                          <p:spTgt spid="13"/>
                                        </p:tgtEl>
                                        <p:attrNameLst>
                                          <p:attrName>style.visibility</p:attrName>
                                        </p:attrNameLst>
                                      </p:cBhvr>
                                      <p:to>
                                        <p:strVal val="visible"/>
                                      </p:to>
                                    </p:set>
                                    <p:animEffect transition="in" filter="wipe(down)">
                                      <p:cBhvr>
                                        <p:cTn id="412" dur="500"/>
                                        <p:tgtEl>
                                          <p:spTgt spid="13"/>
                                        </p:tgtEl>
                                      </p:cBhvr>
                                    </p:animEffect>
                                  </p:childTnLst>
                                </p:cTn>
                              </p:par>
                              <p:par>
                                <p:cTn id="413" presetID="22" presetClass="entr" presetSubtype="4" fill="hold" grpId="0" nodeType="withEffect">
                                  <p:stCondLst>
                                    <p:cond delay="0"/>
                                  </p:stCondLst>
                                  <p:childTnLst>
                                    <p:set>
                                      <p:cBhvr>
                                        <p:cTn id="414" dur="1" fill="hold">
                                          <p:stCondLst>
                                            <p:cond delay="0"/>
                                          </p:stCondLst>
                                        </p:cTn>
                                        <p:tgtEl>
                                          <p:spTgt spid="14"/>
                                        </p:tgtEl>
                                        <p:attrNameLst>
                                          <p:attrName>style.visibility</p:attrName>
                                        </p:attrNameLst>
                                      </p:cBhvr>
                                      <p:to>
                                        <p:strVal val="visible"/>
                                      </p:to>
                                    </p:set>
                                    <p:animEffect transition="in" filter="wipe(down)">
                                      <p:cBhvr>
                                        <p:cTn id="415" dur="500"/>
                                        <p:tgtEl>
                                          <p:spTgt spid="14"/>
                                        </p:tgtEl>
                                      </p:cBhvr>
                                    </p:animEffect>
                                  </p:childTnLst>
                                </p:cTn>
                              </p:par>
                              <p:par>
                                <p:cTn id="416" presetID="22" presetClass="entr" presetSubtype="4" fill="hold" grpId="0" nodeType="withEffect">
                                  <p:stCondLst>
                                    <p:cond delay="0"/>
                                  </p:stCondLst>
                                  <p:childTnLst>
                                    <p:set>
                                      <p:cBhvr>
                                        <p:cTn id="417" dur="1" fill="hold">
                                          <p:stCondLst>
                                            <p:cond delay="0"/>
                                          </p:stCondLst>
                                        </p:cTn>
                                        <p:tgtEl>
                                          <p:spTgt spid="15"/>
                                        </p:tgtEl>
                                        <p:attrNameLst>
                                          <p:attrName>style.visibility</p:attrName>
                                        </p:attrNameLst>
                                      </p:cBhvr>
                                      <p:to>
                                        <p:strVal val="visible"/>
                                      </p:to>
                                    </p:set>
                                    <p:animEffect transition="in" filter="wipe(down)">
                                      <p:cBhvr>
                                        <p:cTn id="418" dur="500"/>
                                        <p:tgtEl>
                                          <p:spTgt spid="15"/>
                                        </p:tgtEl>
                                      </p:cBhvr>
                                    </p:animEffect>
                                  </p:childTnLst>
                                </p:cTn>
                              </p:par>
                              <p:par>
                                <p:cTn id="419" presetID="22" presetClass="entr" presetSubtype="4" fill="hold" grpId="0" nodeType="withEffect">
                                  <p:stCondLst>
                                    <p:cond delay="0"/>
                                  </p:stCondLst>
                                  <p:childTnLst>
                                    <p:set>
                                      <p:cBhvr>
                                        <p:cTn id="420" dur="1" fill="hold">
                                          <p:stCondLst>
                                            <p:cond delay="0"/>
                                          </p:stCondLst>
                                        </p:cTn>
                                        <p:tgtEl>
                                          <p:spTgt spid="16"/>
                                        </p:tgtEl>
                                        <p:attrNameLst>
                                          <p:attrName>style.visibility</p:attrName>
                                        </p:attrNameLst>
                                      </p:cBhvr>
                                      <p:to>
                                        <p:strVal val="visible"/>
                                      </p:to>
                                    </p:set>
                                    <p:animEffect transition="in" filter="wipe(down)">
                                      <p:cBhvr>
                                        <p:cTn id="421" dur="500"/>
                                        <p:tgtEl>
                                          <p:spTgt spid="16"/>
                                        </p:tgtEl>
                                      </p:cBhvr>
                                    </p:animEffect>
                                  </p:childTnLst>
                                </p:cTn>
                              </p:par>
                            </p:childTnLst>
                          </p:cTn>
                        </p:par>
                      </p:childTnLst>
                    </p:cTn>
                  </p:par>
                  <p:par>
                    <p:cTn id="422" fill="hold">
                      <p:stCondLst>
                        <p:cond delay="indefinite"/>
                      </p:stCondLst>
                      <p:childTnLst>
                        <p:par>
                          <p:cTn id="423" fill="hold">
                            <p:stCondLst>
                              <p:cond delay="0"/>
                            </p:stCondLst>
                            <p:childTnLst>
                              <p:par>
                                <p:cTn id="424" presetID="22" presetClass="entr" presetSubtype="4" fill="hold" grpId="0" nodeType="clickEffect">
                                  <p:stCondLst>
                                    <p:cond delay="0"/>
                                  </p:stCondLst>
                                  <p:childTnLst>
                                    <p:set>
                                      <p:cBhvr>
                                        <p:cTn id="425" dur="1" fill="hold">
                                          <p:stCondLst>
                                            <p:cond delay="0"/>
                                          </p:stCondLst>
                                        </p:cTn>
                                        <p:tgtEl>
                                          <p:spTgt spid="118"/>
                                        </p:tgtEl>
                                        <p:attrNameLst>
                                          <p:attrName>style.visibility</p:attrName>
                                        </p:attrNameLst>
                                      </p:cBhvr>
                                      <p:to>
                                        <p:strVal val="visible"/>
                                      </p:to>
                                    </p:set>
                                    <p:animEffect transition="in" filter="wipe(down)">
                                      <p:cBhvr>
                                        <p:cTn id="426" dur="500"/>
                                        <p:tgtEl>
                                          <p:spTgt spid="1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1" grpId="0" build="p"/>
      <p:bldP spid="6" grpId="0" animBg="1"/>
      <p:bldP spid="7" grpId="0"/>
      <p:bldP spid="8" grpId="0" animBg="1"/>
      <p:bldP spid="9" grpId="0" animBg="1"/>
      <p:bldP spid="10" grpId="0" animBg="1"/>
      <p:bldP spid="11" grpId="0" animBg="1"/>
      <p:bldP spid="12" grpId="0" animBg="1"/>
      <p:bldP spid="13" grpId="0"/>
      <p:bldP spid="14" grpId="0"/>
      <p:bldP spid="15" grpId="0"/>
      <p:bldP spid="16" grpId="0"/>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p:bldP spid="39" grpId="0"/>
      <p:bldP spid="40" grpId="0"/>
      <p:bldP spid="41" grpId="0"/>
      <p:bldP spid="42" grpId="0"/>
      <p:bldP spid="43" grpId="0"/>
      <p:bldP spid="44" grpId="0"/>
      <p:bldP spid="45" grpId="0"/>
      <p:bldP spid="46" grpId="0"/>
      <p:bldP spid="47" grpId="0"/>
      <p:bldP spid="48" grpId="0"/>
      <p:bldP spid="49" grpId="0"/>
      <p:bldP spid="50" grpId="0"/>
      <p:bldP spid="51" grpId="0"/>
      <p:bldP spid="52" grpId="0"/>
      <p:bldP spid="53" grpId="0"/>
      <p:bldP spid="54" grpId="0"/>
      <p:bldP spid="55" grpId="0"/>
      <p:bldP spid="56" grpId="0"/>
      <p:bldP spid="57" grpId="0"/>
      <p:bldP spid="58" grpId="0"/>
      <p:bldP spid="59" grpId="0"/>
      <p:bldP spid="60" grpId="0"/>
      <p:bldP spid="61" grpId="0"/>
      <p:bldP spid="62" grpId="0"/>
      <p:bldP spid="63" grpId="0"/>
      <p:bldP spid="64" grpId="0"/>
      <p:bldP spid="65" grpId="0"/>
      <p:bldP spid="66" grpId="0"/>
      <p:bldP spid="67" grpId="0"/>
      <p:bldP spid="68" grpId="0"/>
      <p:bldP spid="69" grpId="0"/>
      <p:bldP spid="70" grpId="0"/>
      <p:bldP spid="71" grpId="0"/>
      <p:bldP spid="72" grpId="0"/>
      <p:bldP spid="73" grpId="0"/>
      <p:bldP spid="74" grpId="0"/>
      <p:bldP spid="75" grpId="0"/>
      <p:bldP spid="76" grpId="0"/>
      <p:bldP spid="77" grpId="0"/>
      <p:bldP spid="78" grpId="0"/>
      <p:bldP spid="79" grpId="0"/>
      <p:bldP spid="80" grpId="0"/>
      <p:bldP spid="81" grpId="0"/>
      <p:bldP spid="82" grpId="0"/>
      <p:bldP spid="83" grpId="0"/>
      <p:bldP spid="84" grpId="0"/>
      <p:bldP spid="85" grpId="0"/>
      <p:bldP spid="86" grpId="0"/>
      <p:bldP spid="87" grpId="0"/>
      <p:bldP spid="88" grpId="0"/>
      <p:bldP spid="89" grpId="0"/>
      <p:bldP spid="90" grpId="0"/>
      <p:bldP spid="91" grpId="0"/>
      <p:bldP spid="92" grpId="0"/>
      <p:bldP spid="93" grpId="0"/>
      <p:bldP spid="94" grpId="0"/>
      <p:bldP spid="95" grpId="0"/>
      <p:bldP spid="96" grpId="0"/>
      <p:bldP spid="97" grpId="0"/>
      <p:bldP spid="98" grpId="0"/>
      <p:bldP spid="99" grpId="0"/>
      <p:bldP spid="100" grpId="0"/>
      <p:bldP spid="101" grpId="0"/>
      <p:bldP spid="102" grpId="0"/>
      <p:bldP spid="103" grpId="0"/>
      <p:bldP spid="104" grpId="0"/>
      <p:bldP spid="105" grpId="0"/>
      <p:bldP spid="106" grpId="0"/>
      <p:bldP spid="107" grpId="0"/>
      <p:bldP spid="108" grpId="0"/>
      <p:bldP spid="109" grpId="0"/>
      <p:bldP spid="110" grpId="0"/>
      <p:bldP spid="111" grpId="0"/>
      <p:bldP spid="112" grpId="0"/>
      <p:bldP spid="113" grpId="0"/>
      <p:bldP spid="114" grpId="0"/>
      <p:bldP spid="115" grpId="0"/>
      <p:bldP spid="116" grpId="0"/>
      <p:bldP spid="117" grpId="0"/>
      <p:bldP spid="118" grpId="0"/>
      <p:bldP spid="2" grpId="0"/>
      <p:bldP spid="3" grpId="0"/>
      <p:bldP spid="4" grpId="0"/>
      <p:bldP spid="68608" grpId="0"/>
      <p:bldP spid="68609" grpId="0"/>
      <p:bldP spid="68613" grpId="0" animBg="1"/>
      <p:bldP spid="125"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E5695708-78D6-49FC-AD1D-A92B2AA36AF2}" type="slidenum">
              <a:rPr lang="zh-CN" altLang="en-US" smtClean="0"/>
              <a:pPr>
                <a:defRPr/>
              </a:pPr>
              <a:t>58</a:t>
            </a:fld>
            <a:endParaRPr lang="zh-CN" altLang="en-US"/>
          </a:p>
        </p:txBody>
      </p:sp>
      <p:sp>
        <p:nvSpPr>
          <p:cNvPr id="3" name="Rectangle 2"/>
          <p:cNvSpPr txBox="1">
            <a:spLocks noChangeArrowheads="1"/>
          </p:cNvSpPr>
          <p:nvPr/>
        </p:nvSpPr>
        <p:spPr bwMode="auto">
          <a:xfrm>
            <a:off x="236538" y="107950"/>
            <a:ext cx="8807450" cy="569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algn="ctr" rtl="0" eaLnBrk="0" fontAlgn="base" hangingPunct="0">
              <a:lnSpc>
                <a:spcPct val="87000"/>
              </a:lnSpc>
              <a:spcBef>
                <a:spcPct val="0"/>
              </a:spcBef>
              <a:spcAft>
                <a:spcPct val="0"/>
              </a:spcAft>
              <a:defRPr sz="3600" b="1" kern="1200">
                <a:solidFill>
                  <a:srgbClr val="CC3300"/>
                </a:solidFill>
                <a:latin typeface="+mj-lt"/>
                <a:ea typeface="+mj-ea"/>
                <a:cs typeface="+mj-cs"/>
              </a:defRPr>
            </a:lvl1pPr>
            <a:lvl2pPr algn="ctr" rtl="0" eaLnBrk="0" fontAlgn="base" hangingPunct="0">
              <a:lnSpc>
                <a:spcPct val="87000"/>
              </a:lnSpc>
              <a:spcBef>
                <a:spcPct val="0"/>
              </a:spcBef>
              <a:spcAft>
                <a:spcPct val="0"/>
              </a:spcAft>
              <a:defRPr sz="3600" b="1">
                <a:solidFill>
                  <a:srgbClr val="CC3300"/>
                </a:solidFill>
                <a:latin typeface="Arial" panose="020B0604020202020204" pitchFamily="34" charset="0"/>
                <a:ea typeface="黑体" panose="02010609060101010101" pitchFamily="49" charset="-122"/>
              </a:defRPr>
            </a:lvl2pPr>
            <a:lvl3pPr algn="ctr" rtl="0" eaLnBrk="0" fontAlgn="base" hangingPunct="0">
              <a:lnSpc>
                <a:spcPct val="87000"/>
              </a:lnSpc>
              <a:spcBef>
                <a:spcPct val="0"/>
              </a:spcBef>
              <a:spcAft>
                <a:spcPct val="0"/>
              </a:spcAft>
              <a:defRPr sz="3600" b="1">
                <a:solidFill>
                  <a:srgbClr val="CC3300"/>
                </a:solidFill>
                <a:latin typeface="Arial" panose="020B0604020202020204" pitchFamily="34" charset="0"/>
                <a:ea typeface="黑体" panose="02010609060101010101" pitchFamily="49" charset="-122"/>
              </a:defRPr>
            </a:lvl3pPr>
            <a:lvl4pPr algn="ctr" rtl="0" eaLnBrk="0" fontAlgn="base" hangingPunct="0">
              <a:lnSpc>
                <a:spcPct val="87000"/>
              </a:lnSpc>
              <a:spcBef>
                <a:spcPct val="0"/>
              </a:spcBef>
              <a:spcAft>
                <a:spcPct val="0"/>
              </a:spcAft>
              <a:defRPr sz="3600" b="1">
                <a:solidFill>
                  <a:srgbClr val="CC3300"/>
                </a:solidFill>
                <a:latin typeface="Arial" panose="020B0604020202020204" pitchFamily="34" charset="0"/>
                <a:ea typeface="黑体" panose="02010609060101010101" pitchFamily="49" charset="-122"/>
              </a:defRPr>
            </a:lvl4pPr>
            <a:lvl5pPr algn="ctr" rtl="0" eaLnBrk="0" fontAlgn="base" hangingPunct="0">
              <a:lnSpc>
                <a:spcPct val="87000"/>
              </a:lnSpc>
              <a:spcBef>
                <a:spcPct val="0"/>
              </a:spcBef>
              <a:spcAft>
                <a:spcPct val="0"/>
              </a:spcAft>
              <a:defRPr sz="3600" b="1">
                <a:solidFill>
                  <a:srgbClr val="CC3300"/>
                </a:solidFill>
                <a:latin typeface="Arial" panose="020B0604020202020204" pitchFamily="34" charset="0"/>
                <a:ea typeface="黑体" panose="02010609060101010101" pitchFamily="49" charset="-122"/>
              </a:defRPr>
            </a:lvl5pPr>
            <a:lvl6pPr marL="457200" algn="ctr" rtl="0" eaLnBrk="0" fontAlgn="base" hangingPunct="0">
              <a:lnSpc>
                <a:spcPct val="87000"/>
              </a:lnSpc>
              <a:spcBef>
                <a:spcPct val="0"/>
              </a:spcBef>
              <a:spcAft>
                <a:spcPct val="0"/>
              </a:spcAft>
              <a:defRPr sz="3600" b="1">
                <a:solidFill>
                  <a:srgbClr val="CC3300"/>
                </a:solidFill>
                <a:latin typeface="Arial" panose="020B0604020202020204" pitchFamily="34" charset="0"/>
                <a:ea typeface="黑体" panose="02010609060101010101" pitchFamily="49" charset="-122"/>
              </a:defRPr>
            </a:lvl6pPr>
            <a:lvl7pPr marL="914400" algn="ctr" rtl="0" eaLnBrk="0" fontAlgn="base" hangingPunct="0">
              <a:lnSpc>
                <a:spcPct val="87000"/>
              </a:lnSpc>
              <a:spcBef>
                <a:spcPct val="0"/>
              </a:spcBef>
              <a:spcAft>
                <a:spcPct val="0"/>
              </a:spcAft>
              <a:defRPr sz="3600" b="1">
                <a:solidFill>
                  <a:srgbClr val="CC3300"/>
                </a:solidFill>
                <a:latin typeface="Arial" panose="020B0604020202020204" pitchFamily="34" charset="0"/>
                <a:ea typeface="黑体" panose="02010609060101010101" pitchFamily="49" charset="-122"/>
              </a:defRPr>
            </a:lvl7pPr>
            <a:lvl8pPr marL="1371600" algn="ctr" rtl="0" eaLnBrk="0" fontAlgn="base" hangingPunct="0">
              <a:lnSpc>
                <a:spcPct val="87000"/>
              </a:lnSpc>
              <a:spcBef>
                <a:spcPct val="0"/>
              </a:spcBef>
              <a:spcAft>
                <a:spcPct val="0"/>
              </a:spcAft>
              <a:defRPr sz="3600" b="1">
                <a:solidFill>
                  <a:srgbClr val="CC3300"/>
                </a:solidFill>
                <a:latin typeface="Arial" panose="020B0604020202020204" pitchFamily="34" charset="0"/>
                <a:ea typeface="黑体" panose="02010609060101010101" pitchFamily="49" charset="-122"/>
              </a:defRPr>
            </a:lvl8pPr>
            <a:lvl9pPr marL="1828800" algn="ctr" rtl="0" eaLnBrk="0" fontAlgn="base" hangingPunct="0">
              <a:lnSpc>
                <a:spcPct val="87000"/>
              </a:lnSpc>
              <a:spcBef>
                <a:spcPct val="0"/>
              </a:spcBef>
              <a:spcAft>
                <a:spcPct val="0"/>
              </a:spcAft>
              <a:defRPr sz="3600" b="1">
                <a:solidFill>
                  <a:srgbClr val="CC3300"/>
                </a:solidFill>
                <a:latin typeface="Arial" panose="020B0604020202020204" pitchFamily="34" charset="0"/>
                <a:ea typeface="黑体" panose="02010609060101010101" pitchFamily="49" charset="-122"/>
              </a:defRPr>
            </a:lvl9pPr>
          </a:lstStyle>
          <a:p>
            <a:pPr eaLnBrk="1" hangingPunct="1"/>
            <a:r>
              <a:rPr lang="zh-CN" altLang="en-US" dirty="0" smtClean="0">
                <a:solidFill>
                  <a:srgbClr val="CC0000"/>
                </a:solidFill>
              </a:rPr>
              <a:t>其他替换算法</a:t>
            </a:r>
            <a:endParaRPr lang="zh-CN" altLang="en-US" dirty="0">
              <a:solidFill>
                <a:srgbClr val="CC0000"/>
              </a:solidFill>
            </a:endParaRPr>
          </a:p>
        </p:txBody>
      </p:sp>
      <p:sp>
        <p:nvSpPr>
          <p:cNvPr id="4" name="矩形 3"/>
          <p:cNvSpPr/>
          <p:nvPr/>
        </p:nvSpPr>
        <p:spPr>
          <a:xfrm>
            <a:off x="236538" y="1221974"/>
            <a:ext cx="8158976" cy="3988784"/>
          </a:xfrm>
          <a:prstGeom prst="rect">
            <a:avLst/>
          </a:prstGeom>
        </p:spPr>
        <p:txBody>
          <a:bodyPr wrap="square">
            <a:spAutoFit/>
          </a:bodyPr>
          <a:lstStyle/>
          <a:p>
            <a:pPr marL="685800" lvl="1" indent="-190500" algn="just" eaLnBrk="1" hangingPunct="1">
              <a:lnSpc>
                <a:spcPct val="110000"/>
              </a:lnSpc>
              <a:spcBef>
                <a:spcPct val="35000"/>
              </a:spcBef>
              <a:buSzPct val="100000"/>
              <a:buFontTx/>
              <a:buChar char="•"/>
            </a:pPr>
            <a:r>
              <a:rPr lang="zh-CN" altLang="en-US" sz="2400" b="1" dirty="0">
                <a:solidFill>
                  <a:srgbClr val="063DE8"/>
                </a:solidFill>
                <a:latin typeface="微软雅黑" panose="020B0503020204020204" pitchFamily="34" charset="-122"/>
                <a:ea typeface="微软雅黑" panose="020B0503020204020204" pitchFamily="34" charset="-122"/>
                <a:cs typeface="Arial" panose="020B0604020202020204" pitchFamily="34" charset="0"/>
              </a:rPr>
              <a:t>最不经常用</a:t>
            </a:r>
            <a:r>
              <a:rPr lang="en-US" altLang="zh-CN" sz="2400" b="1" dirty="0">
                <a:solidFill>
                  <a:srgbClr val="063DE8"/>
                </a:solidFill>
                <a:latin typeface="微软雅黑" panose="020B0503020204020204" pitchFamily="34" charset="-122"/>
                <a:ea typeface="微软雅黑" panose="020B0503020204020204" pitchFamily="34" charset="-122"/>
                <a:cs typeface="Arial" panose="020B0604020202020204" pitchFamily="34" charset="0"/>
              </a:rPr>
              <a:t>LFU</a:t>
            </a:r>
            <a:r>
              <a:rPr lang="zh-CN" altLang="en-US" sz="2400" b="1" dirty="0">
                <a:solidFill>
                  <a:srgbClr val="063DE8"/>
                </a:solidFill>
                <a:latin typeface="微软雅黑" panose="020B0503020204020204" pitchFamily="34" charset="-122"/>
                <a:ea typeface="微软雅黑" panose="020B0503020204020204" pitchFamily="34" charset="-122"/>
                <a:cs typeface="Arial" panose="020B0604020202020204" pitchFamily="34" charset="0"/>
              </a:rPr>
              <a:t> （</a:t>
            </a:r>
            <a:r>
              <a:rPr lang="en-US" altLang="zh-CN" sz="2400" b="1" dirty="0">
                <a:solidFill>
                  <a:srgbClr val="063DE8"/>
                </a:solidFill>
                <a:latin typeface="微软雅黑" panose="020B0503020204020204" pitchFamily="34" charset="-122"/>
                <a:ea typeface="微软雅黑" panose="020B0503020204020204" pitchFamily="34" charset="-122"/>
                <a:cs typeface="Arial" panose="020B0604020202020204" pitchFamily="34" charset="0"/>
              </a:rPr>
              <a:t> least-frequently used</a:t>
            </a:r>
            <a:r>
              <a:rPr lang="en-US" altLang="zh-CN" sz="2400" b="1" dirty="0" smtClean="0">
                <a:solidFill>
                  <a:srgbClr val="063DE8"/>
                </a:solidFill>
                <a:latin typeface="微软雅黑" panose="020B0503020204020204" pitchFamily="34" charset="-122"/>
                <a:ea typeface="微软雅黑" panose="020B0503020204020204" pitchFamily="34" charset="-122"/>
                <a:cs typeface="Arial" panose="020B0604020202020204" pitchFamily="34" charset="0"/>
              </a:rPr>
              <a:t>）</a:t>
            </a:r>
          </a:p>
          <a:p>
            <a:pPr marL="495300" lvl="1" algn="just" eaLnBrk="1" hangingPunct="1">
              <a:lnSpc>
                <a:spcPct val="110000"/>
              </a:lnSpc>
              <a:spcBef>
                <a:spcPct val="35000"/>
              </a:spcBef>
              <a:buSzPct val="100000"/>
            </a:pPr>
            <a:r>
              <a:rPr lang="en-US" altLang="zh-CN" sz="2400" b="1" dirty="0" smtClean="0">
                <a:latin typeface="微软雅黑" panose="020B0503020204020204" pitchFamily="34" charset="-122"/>
                <a:ea typeface="微软雅黑" panose="020B0503020204020204" pitchFamily="34" charset="-122"/>
                <a:cs typeface="Arial" panose="020B0604020202020204" pitchFamily="34" charset="0"/>
              </a:rPr>
              <a:t>	</a:t>
            </a:r>
            <a:r>
              <a:rPr lang="zh-CN" altLang="en-US" sz="2400" dirty="0" smtClean="0">
                <a:latin typeface="微软雅黑" panose="020B0503020204020204" pitchFamily="34" charset="-122"/>
                <a:ea typeface="微软雅黑" panose="020B0503020204020204" pitchFamily="34" charset="-122"/>
                <a:cs typeface="Arial" panose="020B0604020202020204" pitchFamily="34" charset="0"/>
              </a:rPr>
              <a:t>基本思想：替换掉</a:t>
            </a:r>
            <a:r>
              <a:rPr lang="en-US" altLang="zh-CN" sz="2400" dirty="0" smtClean="0">
                <a:latin typeface="微软雅黑" panose="020B0503020204020204" pitchFamily="34" charset="-122"/>
                <a:ea typeface="微软雅黑" panose="020B0503020204020204" pitchFamily="34" charset="-122"/>
                <a:cs typeface="Arial" panose="020B0604020202020204" pitchFamily="34" charset="0"/>
              </a:rPr>
              <a:t>cache</a:t>
            </a:r>
            <a:r>
              <a:rPr lang="zh-CN" altLang="en-US" sz="2400" dirty="0" smtClean="0">
                <a:latin typeface="微软雅黑" panose="020B0503020204020204" pitchFamily="34" charset="-122"/>
                <a:ea typeface="微软雅黑" panose="020B0503020204020204" pitchFamily="34" charset="-122"/>
                <a:cs typeface="Arial" panose="020B0604020202020204" pitchFamily="34" charset="0"/>
              </a:rPr>
              <a:t>中引用次数最少的行。</a:t>
            </a:r>
            <a:endParaRPr lang="en-US" altLang="zh-CN" sz="2400" dirty="0" smtClean="0">
              <a:latin typeface="微软雅黑" panose="020B0503020204020204" pitchFamily="34" charset="-122"/>
              <a:ea typeface="微软雅黑" panose="020B0503020204020204" pitchFamily="34" charset="-122"/>
              <a:cs typeface="Arial" panose="020B0604020202020204" pitchFamily="34" charset="0"/>
            </a:endParaRPr>
          </a:p>
          <a:p>
            <a:pPr marL="838200" lvl="1" indent="-342900" algn="just" eaLnBrk="1" hangingPunct="1">
              <a:lnSpc>
                <a:spcPct val="110000"/>
              </a:lnSpc>
              <a:spcBef>
                <a:spcPct val="35000"/>
              </a:spcBef>
              <a:buSzPct val="100000"/>
              <a:buFont typeface="Wingdings" panose="05000000000000000000" pitchFamily="2" charset="2"/>
              <a:buChar char="ü"/>
            </a:pPr>
            <a:r>
              <a:rPr lang="en-US" altLang="zh-CN" sz="2400" dirty="0">
                <a:latin typeface="微软雅黑" panose="020B0503020204020204" pitchFamily="34" charset="-122"/>
                <a:ea typeface="微软雅黑" panose="020B0503020204020204" pitchFamily="34" charset="-122"/>
                <a:cs typeface="Arial" panose="020B0604020202020204" pitchFamily="34" charset="0"/>
              </a:rPr>
              <a:t>	</a:t>
            </a:r>
            <a:r>
              <a:rPr lang="zh-CN" altLang="en-US" sz="2400" dirty="0" smtClean="0">
                <a:latin typeface="微软雅黑" panose="020B0503020204020204" pitchFamily="34" charset="-122"/>
                <a:ea typeface="微软雅黑" panose="020B0503020204020204" pitchFamily="34" charset="-122"/>
                <a:cs typeface="Arial" panose="020B0604020202020204" pitchFamily="34" charset="0"/>
              </a:rPr>
              <a:t>实现上也可以采用类似</a:t>
            </a:r>
            <a:r>
              <a:rPr lang="en-US" altLang="zh-CN" sz="2400" dirty="0" smtClean="0">
                <a:latin typeface="微软雅黑" panose="020B0503020204020204" pitchFamily="34" charset="-122"/>
                <a:ea typeface="微软雅黑" panose="020B0503020204020204" pitchFamily="34" charset="-122"/>
                <a:cs typeface="Arial" panose="020B0604020202020204" pitchFamily="34" charset="0"/>
              </a:rPr>
              <a:t>LRU</a:t>
            </a:r>
            <a:r>
              <a:rPr lang="zh-CN" altLang="en-US" sz="2400" dirty="0" smtClean="0">
                <a:latin typeface="微软雅黑" panose="020B0503020204020204" pitchFamily="34" charset="-122"/>
                <a:ea typeface="微软雅黑" panose="020B0503020204020204" pitchFamily="34" charset="-122"/>
                <a:cs typeface="Arial" panose="020B0604020202020204" pitchFamily="34" charset="0"/>
              </a:rPr>
              <a:t>中对行计数的方法</a:t>
            </a:r>
            <a:r>
              <a:rPr lang="zh-CN" altLang="en-US" sz="2400" dirty="0" smtClean="0">
                <a:latin typeface="微软雅黑" panose="020B0503020204020204" pitchFamily="34" charset="-122"/>
                <a:ea typeface="微软雅黑" panose="020B0503020204020204" pitchFamily="34" charset="-122"/>
                <a:cs typeface="Arial" panose="020B0604020202020204" pitchFamily="34" charset="0"/>
              </a:rPr>
              <a:t>。</a:t>
            </a:r>
            <a:endParaRPr lang="en-US" altLang="zh-CN" sz="2400" dirty="0" smtClean="0">
              <a:latin typeface="微软雅黑" panose="020B0503020204020204" pitchFamily="34" charset="-122"/>
              <a:ea typeface="微软雅黑" panose="020B0503020204020204" pitchFamily="34" charset="-122"/>
              <a:cs typeface="Arial" panose="020B0604020202020204" pitchFamily="34" charset="0"/>
            </a:endParaRPr>
          </a:p>
          <a:p>
            <a:pPr marL="838200" lvl="1" indent="-342900" algn="just" eaLnBrk="1" hangingPunct="1">
              <a:lnSpc>
                <a:spcPct val="110000"/>
              </a:lnSpc>
              <a:spcBef>
                <a:spcPct val="35000"/>
              </a:spcBef>
              <a:buSzPct val="100000"/>
              <a:buFont typeface="Wingdings" panose="05000000000000000000" pitchFamily="2" charset="2"/>
              <a:buChar char="ü"/>
            </a:pPr>
            <a:r>
              <a:rPr lang="en-US" altLang="zh-CN" sz="2400" dirty="0" smtClean="0">
                <a:latin typeface="微软雅黑" panose="020B0503020204020204" pitchFamily="34" charset="-122"/>
                <a:ea typeface="微软雅黑" panose="020B0503020204020204" pitchFamily="34" charset="-122"/>
                <a:cs typeface="Arial" panose="020B0604020202020204" pitchFamily="34" charset="0"/>
              </a:rPr>
              <a:t>LFU</a:t>
            </a:r>
            <a:r>
              <a:rPr lang="zh-CN" altLang="en-US" sz="2400" dirty="0" smtClean="0">
                <a:latin typeface="微软雅黑" panose="020B0503020204020204" pitchFamily="34" charset="-122"/>
                <a:ea typeface="微软雅黑" panose="020B0503020204020204" pitchFamily="34" charset="-122"/>
                <a:cs typeface="Arial" panose="020B0604020202020204" pitchFamily="34" charset="0"/>
              </a:rPr>
              <a:t>与</a:t>
            </a:r>
            <a:r>
              <a:rPr lang="en-US" altLang="zh-CN" sz="2400" dirty="0" smtClean="0">
                <a:latin typeface="微软雅黑" panose="020B0503020204020204" pitchFamily="34" charset="-122"/>
                <a:ea typeface="微软雅黑" panose="020B0503020204020204" pitchFamily="34" charset="-122"/>
                <a:cs typeface="Arial" panose="020B0604020202020204" pitchFamily="34" charset="0"/>
              </a:rPr>
              <a:t>LRU</a:t>
            </a:r>
            <a:r>
              <a:rPr lang="zh-CN" altLang="en-US" sz="2400" dirty="0" smtClean="0">
                <a:latin typeface="微软雅黑" panose="020B0503020204020204" pitchFamily="34" charset="-122"/>
                <a:ea typeface="微软雅黑" panose="020B0503020204020204" pitchFamily="34" charset="-122"/>
                <a:cs typeface="Arial" panose="020B0604020202020204" pitchFamily="34" charset="0"/>
              </a:rPr>
              <a:t>有一些相似，但它们是不相同的</a:t>
            </a:r>
            <a:r>
              <a:rPr lang="zh-CN" altLang="en-US" sz="2400" dirty="0" smtClean="0">
                <a:latin typeface="微软雅黑" panose="020B0503020204020204" pitchFamily="34" charset="-122"/>
                <a:ea typeface="微软雅黑" panose="020B0503020204020204" pitchFamily="34" charset="-122"/>
                <a:cs typeface="Arial" panose="020B0604020202020204" pitchFamily="34" charset="0"/>
              </a:rPr>
              <a:t>。</a:t>
            </a:r>
            <a:r>
              <a:rPr lang="en-US" altLang="zh-CN" sz="2400" dirty="0" smtClean="0">
                <a:latin typeface="微软雅黑" panose="020B0503020204020204" pitchFamily="34" charset="-122"/>
                <a:ea typeface="微软雅黑" panose="020B0503020204020204" pitchFamily="34" charset="-122"/>
                <a:cs typeface="Arial" panose="020B0604020202020204" pitchFamily="34" charset="0"/>
              </a:rPr>
              <a:t>LFU</a:t>
            </a:r>
            <a:r>
              <a:rPr lang="zh-CN" altLang="en-US" sz="2400" dirty="0" smtClean="0">
                <a:latin typeface="微软雅黑" panose="020B0503020204020204" pitchFamily="34" charset="-122"/>
                <a:ea typeface="微软雅黑" panose="020B0503020204020204" pitchFamily="34" charset="-122"/>
                <a:cs typeface="Arial" panose="020B0604020202020204" pitchFamily="34" charset="0"/>
              </a:rPr>
              <a:t>采用的</a:t>
            </a:r>
            <a:r>
              <a:rPr lang="zh-CN" altLang="en-US" sz="2400" dirty="0" smtClean="0">
                <a:latin typeface="微软雅黑" panose="020B0503020204020204" pitchFamily="34" charset="-122"/>
                <a:ea typeface="微软雅黑" panose="020B0503020204020204" pitchFamily="34" charset="-122"/>
                <a:cs typeface="Arial" panose="020B0604020202020204" pitchFamily="34" charset="0"/>
              </a:rPr>
              <a:t>是累计引用次数，</a:t>
            </a:r>
            <a:r>
              <a:rPr lang="en-US" altLang="zh-CN" sz="2400" dirty="0" smtClean="0">
                <a:latin typeface="微软雅黑" panose="020B0503020204020204" pitchFamily="34" charset="-122"/>
                <a:ea typeface="微软雅黑" panose="020B0503020204020204" pitchFamily="34" charset="-122"/>
                <a:cs typeface="Arial" panose="020B0604020202020204" pitchFamily="34" charset="0"/>
              </a:rPr>
              <a:t>LRU</a:t>
            </a:r>
            <a:r>
              <a:rPr lang="zh-CN" altLang="en-US" sz="2400" dirty="0">
                <a:latin typeface="微软雅黑" panose="020B0503020204020204" pitchFamily="34" charset="-122"/>
                <a:ea typeface="微软雅黑" panose="020B0503020204020204" pitchFamily="34" charset="-122"/>
                <a:cs typeface="Arial" panose="020B0604020202020204" pitchFamily="34" charset="0"/>
              </a:rPr>
              <a:t>考虑</a:t>
            </a:r>
            <a:r>
              <a:rPr lang="zh-CN" altLang="en-US" sz="2400" dirty="0" smtClean="0">
                <a:latin typeface="微软雅黑" panose="020B0503020204020204" pitchFamily="34" charset="-122"/>
                <a:ea typeface="微软雅黑" panose="020B0503020204020204" pitchFamily="34" charset="-122"/>
                <a:cs typeface="Arial" panose="020B0604020202020204" pitchFamily="34" charset="0"/>
              </a:rPr>
              <a:t>的是引用时间的先后。</a:t>
            </a:r>
            <a:endParaRPr lang="en-US" altLang="zh-CN" sz="2400" dirty="0">
              <a:latin typeface="微软雅黑" panose="020B0503020204020204" pitchFamily="34" charset="-122"/>
              <a:ea typeface="微软雅黑" panose="020B0503020204020204" pitchFamily="34" charset="-122"/>
              <a:cs typeface="Arial" panose="020B0604020202020204" pitchFamily="34" charset="0"/>
            </a:endParaRPr>
          </a:p>
          <a:p>
            <a:pPr marL="685800" lvl="1" indent="-190500" algn="just" eaLnBrk="1" hangingPunct="1">
              <a:lnSpc>
                <a:spcPct val="110000"/>
              </a:lnSpc>
              <a:spcBef>
                <a:spcPct val="35000"/>
              </a:spcBef>
              <a:buSzPct val="100000"/>
              <a:buFontTx/>
              <a:buChar char="•"/>
            </a:pPr>
            <a:r>
              <a:rPr lang="zh-CN" altLang="en-US" sz="2400" b="1" dirty="0">
                <a:solidFill>
                  <a:srgbClr val="063DE8"/>
                </a:solidFill>
                <a:latin typeface="微软雅黑" panose="020B0503020204020204" pitchFamily="34" charset="-122"/>
                <a:ea typeface="微软雅黑" panose="020B0503020204020204" pitchFamily="34" charset="-122"/>
                <a:cs typeface="Arial" panose="020B0604020202020204" pitchFamily="34" charset="0"/>
              </a:rPr>
              <a:t>随机替换算法（</a:t>
            </a:r>
            <a:r>
              <a:rPr lang="en-US" altLang="zh-CN" sz="2400" b="1" dirty="0">
                <a:solidFill>
                  <a:srgbClr val="063DE8"/>
                </a:solidFill>
                <a:latin typeface="微软雅黑" panose="020B0503020204020204" pitchFamily="34" charset="-122"/>
                <a:ea typeface="微软雅黑" panose="020B0503020204020204" pitchFamily="34" charset="-122"/>
                <a:cs typeface="Arial" panose="020B0604020202020204" pitchFamily="34" charset="0"/>
              </a:rPr>
              <a:t>Random</a:t>
            </a:r>
            <a:r>
              <a:rPr lang="en-US" altLang="zh-CN" sz="2400" b="1" dirty="0" smtClean="0">
                <a:solidFill>
                  <a:srgbClr val="063DE8"/>
                </a:solidFill>
                <a:latin typeface="微软雅黑" panose="020B0503020204020204" pitchFamily="34" charset="-122"/>
                <a:ea typeface="微软雅黑" panose="020B0503020204020204" pitchFamily="34" charset="-122"/>
                <a:cs typeface="Arial" panose="020B0604020202020204" pitchFamily="34" charset="0"/>
              </a:rPr>
              <a:t>）</a:t>
            </a:r>
          </a:p>
          <a:p>
            <a:pPr marL="495300" lvl="1" algn="just" eaLnBrk="1" hangingPunct="1">
              <a:lnSpc>
                <a:spcPct val="110000"/>
              </a:lnSpc>
              <a:spcBef>
                <a:spcPct val="35000"/>
              </a:spcBef>
              <a:buSzPct val="100000"/>
            </a:pPr>
            <a:r>
              <a:rPr lang="en-US" altLang="zh-CN" sz="2400" b="1" dirty="0">
                <a:solidFill>
                  <a:srgbClr val="063DE8"/>
                </a:solidFill>
                <a:latin typeface="微软雅黑" panose="020B0503020204020204" pitchFamily="34" charset="-122"/>
                <a:ea typeface="微软雅黑" panose="020B0503020204020204" pitchFamily="34" charset="-122"/>
                <a:cs typeface="Arial" panose="020B0604020202020204" pitchFamily="34" charset="0"/>
              </a:rPr>
              <a:t>	</a:t>
            </a:r>
            <a:r>
              <a:rPr lang="zh-CN" altLang="en-US" sz="2400" dirty="0">
                <a:solidFill>
                  <a:srgbClr val="FF0000"/>
                </a:solidFill>
                <a:latin typeface="微软雅黑" panose="020B0503020204020204" pitchFamily="34" charset="-122"/>
                <a:ea typeface="微软雅黑" panose="020B0503020204020204" pitchFamily="34" charset="-122"/>
              </a:rPr>
              <a:t>随机替换</a:t>
            </a:r>
            <a:r>
              <a:rPr lang="zh-CN" altLang="en-US" sz="2400" dirty="0" smtClean="0">
                <a:solidFill>
                  <a:srgbClr val="FF0000"/>
                </a:solidFill>
                <a:latin typeface="微软雅黑" panose="020B0503020204020204" pitchFamily="34" charset="-122"/>
                <a:ea typeface="微软雅黑" panose="020B0503020204020204" pitchFamily="34" charset="-122"/>
              </a:rPr>
              <a:t>算法</a:t>
            </a:r>
            <a:r>
              <a:rPr lang="zh-CN" altLang="en-US" sz="2400" dirty="0">
                <a:solidFill>
                  <a:srgbClr val="FF0000"/>
                </a:solidFill>
                <a:latin typeface="微软雅黑" panose="020B0503020204020204" pitchFamily="34" charset="-122"/>
                <a:ea typeface="微软雅黑" panose="020B0503020204020204" pitchFamily="34" charset="-122"/>
              </a:rPr>
              <a:t>是</a:t>
            </a:r>
            <a:r>
              <a:rPr lang="zh-CN" altLang="en-US" sz="2400" dirty="0" smtClean="0">
                <a:latin typeface="微软雅黑" panose="020B0503020204020204" pitchFamily="34" charset="-122"/>
                <a:ea typeface="微软雅黑" panose="020B0503020204020204" pitchFamily="34" charset="-122"/>
              </a:rPr>
              <a:t>实现</a:t>
            </a:r>
            <a:r>
              <a:rPr lang="zh-CN" altLang="en-US" sz="2400" dirty="0">
                <a:latin typeface="微软雅黑" panose="020B0503020204020204" pitchFamily="34" charset="-122"/>
                <a:ea typeface="微软雅黑" panose="020B0503020204020204" pitchFamily="34" charset="-122"/>
              </a:rPr>
              <a:t>最简单，成本最低</a:t>
            </a:r>
            <a:r>
              <a:rPr lang="zh-CN" altLang="en-US" sz="2400" dirty="0" smtClean="0">
                <a:latin typeface="微软雅黑" panose="020B0503020204020204" pitchFamily="34" charset="-122"/>
                <a:ea typeface="微软雅黑" panose="020B0503020204020204" pitchFamily="34" charset="-122"/>
              </a:rPr>
              <a:t>的</a:t>
            </a:r>
            <a:r>
              <a:rPr lang="zh-CN" altLang="en-US" sz="2400" dirty="0">
                <a:latin typeface="微软雅黑" panose="020B0503020204020204" pitchFamily="34" charset="-122"/>
                <a:ea typeface="微软雅黑" panose="020B0503020204020204" pitchFamily="34" charset="-122"/>
              </a:rPr>
              <a:t>算法</a:t>
            </a:r>
            <a:r>
              <a:rPr lang="zh-CN" altLang="en-US" sz="2400" dirty="0" smtClean="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模拟试验证明其性能只稍逊基于使用情况的算法</a:t>
            </a:r>
            <a:r>
              <a:rPr lang="zh-CN" altLang="en-US" sz="2400" dirty="0" smtClean="0">
                <a:latin typeface="微软雅黑" panose="020B0503020204020204" pitchFamily="34" charset="-122"/>
                <a:ea typeface="微软雅黑" panose="020B0503020204020204" pitchFamily="34" charset="-122"/>
              </a:rPr>
              <a:t>。</a:t>
            </a:r>
            <a:endParaRPr lang="en-US" altLang="zh-CN" sz="2400" b="1" dirty="0">
              <a:solidFill>
                <a:srgbClr val="063DE8"/>
              </a:solidFill>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627898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down)">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down)">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wipe(down)">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wipe(down)">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wipe(down)">
                                      <p:cBhvr>
                                        <p:cTn id="3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idx="4294967295"/>
          </p:nvPr>
        </p:nvSpPr>
        <p:spPr>
          <a:xfrm>
            <a:off x="296863" y="150813"/>
            <a:ext cx="8640762" cy="533400"/>
          </a:xfrm>
        </p:spPr>
        <p:txBody>
          <a:bodyPr lIns="91440" tIns="45720" rIns="91440" bIns="45720" anchor="ctr"/>
          <a:lstStyle/>
          <a:p>
            <a:pPr eaLnBrk="1" hangingPunct="1"/>
            <a:r>
              <a:rPr lang="zh-CN" altLang="en-US" sz="3200" dirty="0"/>
              <a:t>写策略（</a:t>
            </a:r>
            <a:r>
              <a:rPr lang="en-US" altLang="zh-CN" sz="3200" dirty="0"/>
              <a:t>Cache</a:t>
            </a:r>
            <a:r>
              <a:rPr lang="zh-CN" altLang="en-US" sz="3200" dirty="0"/>
              <a:t>与主存一致性问题）</a:t>
            </a:r>
          </a:p>
        </p:txBody>
      </p:sp>
      <p:sp>
        <p:nvSpPr>
          <p:cNvPr id="461827" name="Rectangle 3"/>
          <p:cNvSpPr>
            <a:spLocks noGrp="1" noChangeArrowheads="1"/>
          </p:cNvSpPr>
          <p:nvPr>
            <p:ph type="body" idx="4294967295"/>
          </p:nvPr>
        </p:nvSpPr>
        <p:spPr>
          <a:xfrm>
            <a:off x="304800" y="908050"/>
            <a:ext cx="8610600" cy="5801588"/>
          </a:xfrm>
        </p:spPr>
        <p:txBody>
          <a:bodyPr lIns="91440" tIns="45720" rIns="91440" bIns="45720"/>
          <a:lstStyle/>
          <a:p>
            <a:pPr eaLnBrk="1" hangingPunct="1">
              <a:lnSpc>
                <a:spcPct val="110000"/>
              </a:lnSpc>
            </a:pPr>
            <a:r>
              <a:rPr lang="zh-CN" altLang="en-US" sz="2000" dirty="0">
                <a:latin typeface="微软雅黑" panose="020B0503020204020204" pitchFamily="34" charset="-122"/>
                <a:ea typeface="微软雅黑" panose="020B0503020204020204" pitchFamily="34" charset="-122"/>
              </a:rPr>
              <a:t>为何要保持在</a:t>
            </a:r>
            <a:r>
              <a:rPr lang="en-US" altLang="zh-CN" sz="2000" dirty="0">
                <a:latin typeface="微软雅黑" panose="020B0503020204020204" pitchFamily="34" charset="-122"/>
                <a:ea typeface="微软雅黑" panose="020B0503020204020204" pitchFamily="34" charset="-122"/>
              </a:rPr>
              <a:t>Cache</a:t>
            </a:r>
            <a:r>
              <a:rPr lang="zh-CN" altLang="en-US" sz="2000" dirty="0">
                <a:latin typeface="微软雅黑" panose="020B0503020204020204" pitchFamily="34" charset="-122"/>
                <a:ea typeface="微软雅黑" panose="020B0503020204020204" pitchFamily="34" charset="-122"/>
              </a:rPr>
              <a:t>和主存中数据的一致？</a:t>
            </a:r>
          </a:p>
          <a:p>
            <a:pPr lvl="1" eaLnBrk="1" hangingPunct="1">
              <a:lnSpc>
                <a:spcPct val="110000"/>
              </a:lnSpc>
            </a:pPr>
            <a:r>
              <a:rPr lang="zh-CN" altLang="en-US" sz="2000" dirty="0">
                <a:latin typeface="微软雅黑" panose="020B0503020204020204" pitchFamily="34" charset="-122"/>
                <a:ea typeface="微软雅黑" panose="020B0503020204020204" pitchFamily="34" charset="-122"/>
              </a:rPr>
              <a:t>因为</a:t>
            </a:r>
            <a:r>
              <a:rPr lang="en-US" altLang="zh-CN" sz="2000" dirty="0">
                <a:latin typeface="微软雅黑" panose="020B0503020204020204" pitchFamily="34" charset="-122"/>
                <a:ea typeface="微软雅黑" panose="020B0503020204020204" pitchFamily="34" charset="-122"/>
              </a:rPr>
              <a:t>Cache</a:t>
            </a:r>
            <a:r>
              <a:rPr lang="zh-CN" altLang="en-US" sz="2000" dirty="0">
                <a:latin typeface="微软雅黑" panose="020B0503020204020204" pitchFamily="34" charset="-122"/>
                <a:ea typeface="微软雅黑" panose="020B0503020204020204" pitchFamily="34" charset="-122"/>
              </a:rPr>
              <a:t>中的内容是主存块的副本，当对</a:t>
            </a:r>
            <a:r>
              <a:rPr lang="en-US" altLang="zh-CN" sz="2000" dirty="0">
                <a:latin typeface="微软雅黑" panose="020B0503020204020204" pitchFamily="34" charset="-122"/>
                <a:ea typeface="微软雅黑" panose="020B0503020204020204" pitchFamily="34" charset="-122"/>
              </a:rPr>
              <a:t>Cache</a:t>
            </a:r>
            <a:r>
              <a:rPr lang="zh-CN" altLang="en-US" sz="2000" dirty="0">
                <a:latin typeface="微软雅黑" panose="020B0503020204020204" pitchFamily="34" charset="-122"/>
                <a:ea typeface="微软雅黑" panose="020B0503020204020204" pitchFamily="34" charset="-122"/>
              </a:rPr>
              <a:t>中的内容进行更新时，就存在</a:t>
            </a:r>
            <a:r>
              <a:rPr lang="en-US" altLang="zh-CN" sz="2000" dirty="0">
                <a:latin typeface="微软雅黑" panose="020B0503020204020204" pitchFamily="34" charset="-122"/>
                <a:ea typeface="微软雅黑" panose="020B0503020204020204" pitchFamily="34" charset="-122"/>
              </a:rPr>
              <a:t>Cache</a:t>
            </a:r>
            <a:r>
              <a:rPr lang="zh-CN" altLang="en-US" sz="2000" dirty="0">
                <a:latin typeface="微软雅黑" panose="020B0503020204020204" pitchFamily="34" charset="-122"/>
                <a:ea typeface="微软雅黑" panose="020B0503020204020204" pitchFamily="34" charset="-122"/>
              </a:rPr>
              <a:t>和主存如何保持一致的问题。</a:t>
            </a:r>
          </a:p>
          <a:p>
            <a:pPr lvl="1" eaLnBrk="1" hangingPunct="1">
              <a:lnSpc>
                <a:spcPct val="110000"/>
              </a:lnSpc>
            </a:pPr>
            <a:r>
              <a:rPr lang="zh-CN" altLang="en-US" sz="2000" dirty="0">
                <a:latin typeface="微软雅黑" panose="020B0503020204020204" pitchFamily="34" charset="-122"/>
                <a:ea typeface="微软雅黑" panose="020B0503020204020204" pitchFamily="34" charset="-122"/>
              </a:rPr>
              <a:t>以下情况也会出现“</a:t>
            </a:r>
            <a:r>
              <a:rPr lang="en-US" altLang="zh-CN" sz="2000" dirty="0">
                <a:latin typeface="微软雅黑" panose="020B0503020204020204" pitchFamily="34" charset="-122"/>
                <a:ea typeface="微软雅黑" panose="020B0503020204020204" pitchFamily="34" charset="-122"/>
              </a:rPr>
              <a:t>Cache</a:t>
            </a:r>
            <a:r>
              <a:rPr lang="zh-CN" altLang="en-US" sz="2000" dirty="0">
                <a:latin typeface="微软雅黑" panose="020B0503020204020204" pitchFamily="34" charset="-122"/>
                <a:ea typeface="微软雅黑" panose="020B0503020204020204" pitchFamily="34" charset="-122"/>
              </a:rPr>
              <a:t>一致性问题”</a:t>
            </a:r>
          </a:p>
          <a:p>
            <a:pPr lvl="2" eaLnBrk="1" hangingPunct="1">
              <a:lnSpc>
                <a:spcPct val="110000"/>
              </a:lnSpc>
            </a:pPr>
            <a:r>
              <a:rPr lang="zh-CN" altLang="en-US" sz="2000" dirty="0">
                <a:latin typeface="微软雅黑" panose="020B0503020204020204" pitchFamily="34" charset="-122"/>
                <a:ea typeface="微软雅黑" panose="020B0503020204020204" pitchFamily="34" charset="-122"/>
              </a:rPr>
              <a:t>当多个设备都被允许访问主存时</a:t>
            </a:r>
          </a:p>
          <a:p>
            <a:pPr lvl="2" eaLnBrk="1" hangingPunct="1">
              <a:lnSpc>
                <a:spcPct val="110000"/>
              </a:lnSpc>
              <a:buFontTx/>
              <a:buNone/>
            </a:pPr>
            <a:r>
              <a:rPr lang="zh-CN" altLang="en-US" sz="2000" dirty="0">
                <a:latin typeface="微软雅黑" panose="020B0503020204020204" pitchFamily="34" charset="-122"/>
                <a:ea typeface="微软雅黑" panose="020B0503020204020204" pitchFamily="34" charset="-122"/>
              </a:rPr>
              <a:t>   </a:t>
            </a:r>
            <a:r>
              <a:rPr lang="zh-CN" altLang="en-US" sz="2000" dirty="0">
                <a:solidFill>
                  <a:srgbClr val="006600"/>
                </a:solidFill>
                <a:latin typeface="微软雅黑" panose="020B0503020204020204" pitchFamily="34" charset="-122"/>
                <a:ea typeface="微软雅黑" panose="020B0503020204020204" pitchFamily="34" charset="-122"/>
              </a:rPr>
              <a:t>例如：</a:t>
            </a:r>
            <a:r>
              <a:rPr lang="en-US" altLang="zh-CN" sz="2000" dirty="0">
                <a:solidFill>
                  <a:srgbClr val="006600"/>
                </a:solidFill>
                <a:latin typeface="微软雅黑" panose="020B0503020204020204" pitchFamily="34" charset="-122"/>
                <a:ea typeface="微软雅黑" panose="020B0503020204020204" pitchFamily="34" charset="-122"/>
              </a:rPr>
              <a:t>I/O</a:t>
            </a:r>
            <a:r>
              <a:rPr lang="zh-CN" altLang="en-US" sz="2000" dirty="0">
                <a:solidFill>
                  <a:srgbClr val="006600"/>
                </a:solidFill>
                <a:latin typeface="微软雅黑" panose="020B0503020204020204" pitchFamily="34" charset="-122"/>
                <a:ea typeface="微软雅黑" panose="020B0503020204020204" pitchFamily="34" charset="-122"/>
              </a:rPr>
              <a:t>设备可直接读写内存时，如果</a:t>
            </a:r>
            <a:r>
              <a:rPr lang="en-US" altLang="zh-CN" sz="2000" dirty="0">
                <a:solidFill>
                  <a:srgbClr val="006600"/>
                </a:solidFill>
                <a:latin typeface="微软雅黑" panose="020B0503020204020204" pitchFamily="34" charset="-122"/>
                <a:ea typeface="微软雅黑" panose="020B0503020204020204" pitchFamily="34" charset="-122"/>
              </a:rPr>
              <a:t>Cache</a:t>
            </a:r>
            <a:r>
              <a:rPr lang="zh-CN" altLang="en-US" sz="2000" dirty="0">
                <a:solidFill>
                  <a:srgbClr val="006600"/>
                </a:solidFill>
                <a:latin typeface="微软雅黑" panose="020B0503020204020204" pitchFamily="34" charset="-122"/>
                <a:ea typeface="微软雅黑" panose="020B0503020204020204" pitchFamily="34" charset="-122"/>
              </a:rPr>
              <a:t>中的内容被修改，则</a:t>
            </a:r>
            <a:r>
              <a:rPr lang="en-US" altLang="zh-CN" sz="2000" dirty="0">
                <a:solidFill>
                  <a:srgbClr val="006600"/>
                </a:solidFill>
                <a:latin typeface="微软雅黑" panose="020B0503020204020204" pitchFamily="34" charset="-122"/>
                <a:ea typeface="微软雅黑" panose="020B0503020204020204" pitchFamily="34" charset="-122"/>
              </a:rPr>
              <a:t>I/O</a:t>
            </a:r>
            <a:r>
              <a:rPr lang="zh-CN" altLang="en-US" sz="2000" dirty="0">
                <a:solidFill>
                  <a:srgbClr val="006600"/>
                </a:solidFill>
                <a:latin typeface="微软雅黑" panose="020B0503020204020204" pitchFamily="34" charset="-122"/>
                <a:ea typeface="微软雅黑" panose="020B0503020204020204" pitchFamily="34" charset="-122"/>
              </a:rPr>
              <a:t>设备读出的对应主存单元的内容无效；若</a:t>
            </a:r>
            <a:r>
              <a:rPr lang="en-US" altLang="zh-CN" sz="2000" dirty="0">
                <a:solidFill>
                  <a:srgbClr val="006600"/>
                </a:solidFill>
                <a:latin typeface="微软雅黑" panose="020B0503020204020204" pitchFamily="34" charset="-122"/>
                <a:ea typeface="微软雅黑" panose="020B0503020204020204" pitchFamily="34" charset="-122"/>
              </a:rPr>
              <a:t>I/O</a:t>
            </a:r>
            <a:r>
              <a:rPr lang="zh-CN" altLang="en-US" sz="2000" dirty="0">
                <a:solidFill>
                  <a:srgbClr val="006600"/>
                </a:solidFill>
                <a:latin typeface="微软雅黑" panose="020B0503020204020204" pitchFamily="34" charset="-122"/>
                <a:ea typeface="微软雅黑" panose="020B0503020204020204" pitchFamily="34" charset="-122"/>
              </a:rPr>
              <a:t>设备修改了主存单元的内容，则</a:t>
            </a:r>
            <a:r>
              <a:rPr lang="en-US" altLang="zh-CN" sz="2000" dirty="0">
                <a:solidFill>
                  <a:srgbClr val="006600"/>
                </a:solidFill>
                <a:latin typeface="微软雅黑" panose="020B0503020204020204" pitchFamily="34" charset="-122"/>
                <a:ea typeface="微软雅黑" panose="020B0503020204020204" pitchFamily="34" charset="-122"/>
              </a:rPr>
              <a:t>Cache</a:t>
            </a:r>
            <a:r>
              <a:rPr lang="zh-CN" altLang="en-US" sz="2000" dirty="0">
                <a:solidFill>
                  <a:srgbClr val="006600"/>
                </a:solidFill>
                <a:latin typeface="微软雅黑" panose="020B0503020204020204" pitchFamily="34" charset="-122"/>
                <a:ea typeface="微软雅黑" panose="020B0503020204020204" pitchFamily="34" charset="-122"/>
              </a:rPr>
              <a:t>中对应的内容无效。</a:t>
            </a:r>
          </a:p>
          <a:p>
            <a:pPr lvl="2" eaLnBrk="1" hangingPunct="1">
              <a:lnSpc>
                <a:spcPct val="110000"/>
              </a:lnSpc>
            </a:pPr>
            <a:r>
              <a:rPr lang="zh-CN" altLang="en-US" sz="2000" dirty="0">
                <a:latin typeface="微软雅黑" panose="020B0503020204020204" pitchFamily="34" charset="-122"/>
                <a:ea typeface="微软雅黑" panose="020B0503020204020204" pitchFamily="34" charset="-122"/>
              </a:rPr>
              <a:t>当多个</a:t>
            </a:r>
            <a:r>
              <a:rPr lang="en-US" altLang="zh-CN" sz="2000" dirty="0">
                <a:latin typeface="微软雅黑" panose="020B0503020204020204" pitchFamily="34" charset="-122"/>
                <a:ea typeface="微软雅黑" panose="020B0503020204020204" pitchFamily="34" charset="-122"/>
              </a:rPr>
              <a:t>CPU</a:t>
            </a:r>
            <a:r>
              <a:rPr lang="zh-CN" altLang="en-US" sz="2000" dirty="0">
                <a:latin typeface="微软雅黑" panose="020B0503020204020204" pitchFamily="34" charset="-122"/>
                <a:ea typeface="微软雅黑" panose="020B0503020204020204" pitchFamily="34" charset="-122"/>
              </a:rPr>
              <a:t>都带有各自的</a:t>
            </a:r>
            <a:r>
              <a:rPr lang="en-US" altLang="zh-CN" sz="2000" dirty="0">
                <a:latin typeface="微软雅黑" panose="020B0503020204020204" pitchFamily="34" charset="-122"/>
                <a:ea typeface="微软雅黑" panose="020B0503020204020204" pitchFamily="34" charset="-122"/>
              </a:rPr>
              <a:t>Cache</a:t>
            </a:r>
            <a:r>
              <a:rPr lang="zh-CN" altLang="en-US" sz="2000" dirty="0">
                <a:latin typeface="微软雅黑" panose="020B0503020204020204" pitchFamily="34" charset="-122"/>
                <a:ea typeface="微软雅黑" panose="020B0503020204020204" pitchFamily="34" charset="-122"/>
              </a:rPr>
              <a:t>而共享主存时</a:t>
            </a:r>
          </a:p>
          <a:p>
            <a:pPr lvl="2" eaLnBrk="1" hangingPunct="1">
              <a:lnSpc>
                <a:spcPct val="110000"/>
              </a:lnSpc>
              <a:buFontTx/>
              <a:buNone/>
            </a:pPr>
            <a:r>
              <a:rPr lang="zh-CN" altLang="en-US" sz="2000" dirty="0">
                <a:latin typeface="微软雅黑" panose="020B0503020204020204" pitchFamily="34" charset="-122"/>
                <a:ea typeface="微软雅黑" panose="020B0503020204020204" pitchFamily="34" charset="-122"/>
              </a:rPr>
              <a:t>   </a:t>
            </a:r>
            <a:r>
              <a:rPr lang="zh-CN" altLang="en-US" sz="2000" dirty="0">
                <a:solidFill>
                  <a:srgbClr val="006600"/>
                </a:solidFill>
                <a:latin typeface="微软雅黑" panose="020B0503020204020204" pitchFamily="34" charset="-122"/>
                <a:ea typeface="微软雅黑" panose="020B0503020204020204" pitchFamily="34" charset="-122"/>
              </a:rPr>
              <a:t>某个</a:t>
            </a:r>
            <a:r>
              <a:rPr lang="en-US" altLang="zh-CN" sz="2000" dirty="0">
                <a:solidFill>
                  <a:srgbClr val="006600"/>
                </a:solidFill>
                <a:latin typeface="微软雅黑" panose="020B0503020204020204" pitchFamily="34" charset="-122"/>
                <a:ea typeface="微软雅黑" panose="020B0503020204020204" pitchFamily="34" charset="-122"/>
              </a:rPr>
              <a:t>CPU</a:t>
            </a:r>
            <a:r>
              <a:rPr lang="zh-CN" altLang="en-US" sz="2000" dirty="0">
                <a:solidFill>
                  <a:srgbClr val="006600"/>
                </a:solidFill>
                <a:latin typeface="微软雅黑" panose="020B0503020204020204" pitchFamily="34" charset="-122"/>
                <a:ea typeface="微软雅黑" panose="020B0503020204020204" pitchFamily="34" charset="-122"/>
              </a:rPr>
              <a:t>修改了自身</a:t>
            </a:r>
            <a:r>
              <a:rPr lang="en-US" altLang="zh-CN" sz="2000" dirty="0">
                <a:solidFill>
                  <a:srgbClr val="006600"/>
                </a:solidFill>
                <a:latin typeface="微软雅黑" panose="020B0503020204020204" pitchFamily="34" charset="-122"/>
                <a:ea typeface="微软雅黑" panose="020B0503020204020204" pitchFamily="34" charset="-122"/>
              </a:rPr>
              <a:t>Cache</a:t>
            </a:r>
            <a:r>
              <a:rPr lang="zh-CN" altLang="en-US" sz="2000" dirty="0">
                <a:solidFill>
                  <a:srgbClr val="006600"/>
                </a:solidFill>
                <a:latin typeface="微软雅黑" panose="020B0503020204020204" pitchFamily="34" charset="-122"/>
                <a:ea typeface="微软雅黑" panose="020B0503020204020204" pitchFamily="34" charset="-122"/>
              </a:rPr>
              <a:t>中的内容，则对应的主存单元和其他</a:t>
            </a:r>
            <a:r>
              <a:rPr lang="en-US" altLang="zh-CN" sz="2000" dirty="0">
                <a:solidFill>
                  <a:srgbClr val="006600"/>
                </a:solidFill>
                <a:latin typeface="微软雅黑" panose="020B0503020204020204" pitchFamily="34" charset="-122"/>
                <a:ea typeface="微软雅黑" panose="020B0503020204020204" pitchFamily="34" charset="-122"/>
              </a:rPr>
              <a:t>CPU</a:t>
            </a:r>
            <a:r>
              <a:rPr lang="zh-CN" altLang="en-US" sz="2000" dirty="0">
                <a:solidFill>
                  <a:srgbClr val="006600"/>
                </a:solidFill>
                <a:latin typeface="微软雅黑" panose="020B0503020204020204" pitchFamily="34" charset="-122"/>
                <a:ea typeface="微软雅黑" panose="020B0503020204020204" pitchFamily="34" charset="-122"/>
              </a:rPr>
              <a:t>中对应的内容都变为无效。</a:t>
            </a:r>
          </a:p>
          <a:p>
            <a:pPr eaLnBrk="1" hangingPunct="1">
              <a:lnSpc>
                <a:spcPct val="110000"/>
              </a:lnSpc>
            </a:pPr>
            <a:r>
              <a:rPr lang="zh-CN" altLang="en-US" sz="2000" dirty="0">
                <a:latin typeface="微软雅黑" panose="020B0503020204020204" pitchFamily="34" charset="-122"/>
                <a:ea typeface="微软雅黑" panose="020B0503020204020204" pitchFamily="34" charset="-122"/>
              </a:rPr>
              <a:t>写操作有两种情况</a:t>
            </a:r>
          </a:p>
          <a:p>
            <a:pPr lvl="1" eaLnBrk="1" hangingPunct="1">
              <a:lnSpc>
                <a:spcPct val="110000"/>
              </a:lnSpc>
            </a:pPr>
            <a:r>
              <a:rPr lang="zh-CN" altLang="en-US" sz="2000" dirty="0">
                <a:latin typeface="微软雅黑" panose="020B0503020204020204" pitchFamily="34" charset="-122"/>
                <a:ea typeface="微软雅黑" panose="020B0503020204020204" pitchFamily="34" charset="-122"/>
              </a:rPr>
              <a:t>写命中（</a:t>
            </a:r>
            <a:r>
              <a:rPr lang="en-US" altLang="zh-CN" sz="2000" dirty="0">
                <a:latin typeface="微软雅黑" panose="020B0503020204020204" pitchFamily="34" charset="-122"/>
                <a:ea typeface="微软雅黑" panose="020B0503020204020204" pitchFamily="34" charset="-122"/>
              </a:rPr>
              <a:t>Write Hit</a:t>
            </a:r>
            <a:r>
              <a:rPr lang="zh-CN" altLang="en-US" sz="2000" dirty="0">
                <a:latin typeface="微软雅黑" panose="020B0503020204020204" pitchFamily="34" charset="-122"/>
                <a:ea typeface="微软雅黑" panose="020B0503020204020204" pitchFamily="34" charset="-122"/>
              </a:rPr>
              <a:t>）：要写的单元已经在</a:t>
            </a:r>
            <a:r>
              <a:rPr lang="en-US" altLang="zh-CN" sz="2000" dirty="0">
                <a:latin typeface="微软雅黑" panose="020B0503020204020204" pitchFamily="34" charset="-122"/>
                <a:ea typeface="微软雅黑" panose="020B0503020204020204" pitchFamily="34" charset="-122"/>
              </a:rPr>
              <a:t>Cache</a:t>
            </a:r>
            <a:r>
              <a:rPr lang="zh-CN" altLang="en-US" sz="2000" dirty="0">
                <a:latin typeface="微软雅黑" panose="020B0503020204020204" pitchFamily="34" charset="-122"/>
                <a:ea typeface="微软雅黑" panose="020B0503020204020204" pitchFamily="34" charset="-122"/>
              </a:rPr>
              <a:t>中</a:t>
            </a:r>
          </a:p>
          <a:p>
            <a:pPr lvl="1" eaLnBrk="1" hangingPunct="1">
              <a:lnSpc>
                <a:spcPct val="110000"/>
              </a:lnSpc>
            </a:pPr>
            <a:r>
              <a:rPr lang="zh-CN" altLang="en-US" sz="2000" dirty="0">
                <a:latin typeface="微软雅黑" panose="020B0503020204020204" pitchFamily="34" charset="-122"/>
                <a:ea typeface="微软雅黑" panose="020B0503020204020204" pitchFamily="34" charset="-122"/>
              </a:rPr>
              <a:t>写未命中（</a:t>
            </a:r>
            <a:r>
              <a:rPr lang="en-US" altLang="zh-CN" sz="2000" dirty="0">
                <a:latin typeface="微软雅黑" panose="020B0503020204020204" pitchFamily="34" charset="-122"/>
                <a:ea typeface="微软雅黑" panose="020B0503020204020204" pitchFamily="34" charset="-122"/>
              </a:rPr>
              <a:t>Write Miss</a:t>
            </a:r>
            <a:r>
              <a:rPr lang="zh-CN" altLang="en-US" sz="2000" dirty="0">
                <a:latin typeface="微软雅黑" panose="020B0503020204020204" pitchFamily="34" charset="-122"/>
                <a:ea typeface="微软雅黑" panose="020B0503020204020204" pitchFamily="34" charset="-122"/>
              </a:rPr>
              <a:t>）：要写的单元不在</a:t>
            </a:r>
            <a:r>
              <a:rPr lang="en-US" altLang="zh-CN" sz="2000" dirty="0">
                <a:latin typeface="微软雅黑" panose="020B0503020204020204" pitchFamily="34" charset="-122"/>
                <a:ea typeface="微软雅黑" panose="020B0503020204020204" pitchFamily="34" charset="-122"/>
              </a:rPr>
              <a:t>Cache</a:t>
            </a:r>
            <a:r>
              <a:rPr lang="zh-CN" altLang="en-US" sz="2000" dirty="0">
                <a:latin typeface="微软雅黑" panose="020B0503020204020204" pitchFamily="34" charset="-122"/>
                <a:ea typeface="微软雅黑" panose="020B0503020204020204" pitchFamily="34" charset="-122"/>
              </a:rPr>
              <a:t>中</a:t>
            </a:r>
            <a:endParaRPr lang="en-US" altLang="zh-CN" sz="2000" dirty="0">
              <a:latin typeface="微软雅黑" panose="020B0503020204020204" pitchFamily="34" charset="-122"/>
              <a:ea typeface="微软雅黑" panose="020B0503020204020204" pitchFamily="34" charset="-122"/>
            </a:endParaRPr>
          </a:p>
        </p:txBody>
      </p:sp>
      <p:sp>
        <p:nvSpPr>
          <p:cNvPr id="71684" name="灯片编号占位符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A1A25C4A-AFFB-4176-BFEC-FE41044E72C7}" type="slidenum">
              <a:rPr lang="zh-CN" altLang="en-US" sz="1200" smtClean="0">
                <a:solidFill>
                  <a:srgbClr val="898989"/>
                </a:solidFill>
              </a:rPr>
              <a:pPr/>
              <a:t>59</a:t>
            </a:fld>
            <a:endParaRPr lang="zh-CN" altLang="en-US" sz="120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461827">
                                            <p:txEl>
                                              <p:pRg st="0" end="0"/>
                                            </p:txEl>
                                          </p:spTgt>
                                        </p:tgtEl>
                                        <p:attrNameLst>
                                          <p:attrName>style.visibility</p:attrName>
                                        </p:attrNameLst>
                                      </p:cBhvr>
                                      <p:to>
                                        <p:strVal val="visible"/>
                                      </p:to>
                                    </p:set>
                                    <p:animEffect transition="in" filter="wipe(down)">
                                      <p:cBhvr>
                                        <p:cTn id="7" dur="500"/>
                                        <p:tgtEl>
                                          <p:spTgt spid="4618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61827">
                                            <p:txEl>
                                              <p:pRg st="1" end="1"/>
                                            </p:txEl>
                                          </p:spTgt>
                                        </p:tgtEl>
                                        <p:attrNameLst>
                                          <p:attrName>style.visibility</p:attrName>
                                        </p:attrNameLst>
                                      </p:cBhvr>
                                      <p:to>
                                        <p:strVal val="visible"/>
                                      </p:to>
                                    </p:set>
                                    <p:animEffect transition="in" filter="blinds(horizontal)">
                                      <p:cBhvr>
                                        <p:cTn id="12" dur="500"/>
                                        <p:tgtEl>
                                          <p:spTgt spid="46182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61827">
                                            <p:txEl>
                                              <p:pRg st="2" end="2"/>
                                            </p:txEl>
                                          </p:spTgt>
                                        </p:tgtEl>
                                        <p:attrNameLst>
                                          <p:attrName>style.visibility</p:attrName>
                                        </p:attrNameLst>
                                      </p:cBhvr>
                                      <p:to>
                                        <p:strVal val="visible"/>
                                      </p:to>
                                    </p:set>
                                    <p:animEffect transition="in" filter="blinds(horizontal)">
                                      <p:cBhvr>
                                        <p:cTn id="17" dur="500"/>
                                        <p:tgtEl>
                                          <p:spTgt spid="46182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61827">
                                            <p:txEl>
                                              <p:pRg st="3" end="3"/>
                                            </p:txEl>
                                          </p:spTgt>
                                        </p:tgtEl>
                                        <p:attrNameLst>
                                          <p:attrName>style.visibility</p:attrName>
                                        </p:attrNameLst>
                                      </p:cBhvr>
                                      <p:to>
                                        <p:strVal val="visible"/>
                                      </p:to>
                                    </p:set>
                                    <p:animEffect transition="in" filter="blinds(horizontal)">
                                      <p:cBhvr>
                                        <p:cTn id="22" dur="500"/>
                                        <p:tgtEl>
                                          <p:spTgt spid="46182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61827">
                                            <p:txEl>
                                              <p:pRg st="4" end="4"/>
                                            </p:txEl>
                                          </p:spTgt>
                                        </p:tgtEl>
                                        <p:attrNameLst>
                                          <p:attrName>style.visibility</p:attrName>
                                        </p:attrNameLst>
                                      </p:cBhvr>
                                      <p:to>
                                        <p:strVal val="visible"/>
                                      </p:to>
                                    </p:set>
                                    <p:animEffect transition="in" filter="blinds(horizontal)">
                                      <p:cBhvr>
                                        <p:cTn id="27" dur="500"/>
                                        <p:tgtEl>
                                          <p:spTgt spid="46182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61827">
                                            <p:txEl>
                                              <p:pRg st="5" end="5"/>
                                            </p:txEl>
                                          </p:spTgt>
                                        </p:tgtEl>
                                        <p:attrNameLst>
                                          <p:attrName>style.visibility</p:attrName>
                                        </p:attrNameLst>
                                      </p:cBhvr>
                                      <p:to>
                                        <p:strVal val="visible"/>
                                      </p:to>
                                    </p:set>
                                    <p:animEffect transition="in" filter="blinds(horizontal)">
                                      <p:cBhvr>
                                        <p:cTn id="32" dur="500"/>
                                        <p:tgtEl>
                                          <p:spTgt spid="46182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61827">
                                            <p:txEl>
                                              <p:pRg st="6" end="6"/>
                                            </p:txEl>
                                          </p:spTgt>
                                        </p:tgtEl>
                                        <p:attrNameLst>
                                          <p:attrName>style.visibility</p:attrName>
                                        </p:attrNameLst>
                                      </p:cBhvr>
                                      <p:to>
                                        <p:strVal val="visible"/>
                                      </p:to>
                                    </p:set>
                                    <p:animEffect transition="in" filter="blinds(horizontal)">
                                      <p:cBhvr>
                                        <p:cTn id="37" dur="500"/>
                                        <p:tgtEl>
                                          <p:spTgt spid="46182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461827">
                                            <p:txEl>
                                              <p:pRg st="7" end="7"/>
                                            </p:txEl>
                                          </p:spTgt>
                                        </p:tgtEl>
                                        <p:attrNameLst>
                                          <p:attrName>style.visibility</p:attrName>
                                        </p:attrNameLst>
                                      </p:cBhvr>
                                      <p:to>
                                        <p:strVal val="visible"/>
                                      </p:to>
                                    </p:set>
                                    <p:animEffect transition="in" filter="wipe(down)">
                                      <p:cBhvr>
                                        <p:cTn id="42" dur="500"/>
                                        <p:tgtEl>
                                          <p:spTgt spid="461827">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461827">
                                            <p:txEl>
                                              <p:pRg st="8" end="8"/>
                                            </p:txEl>
                                          </p:spTgt>
                                        </p:tgtEl>
                                        <p:attrNameLst>
                                          <p:attrName>style.visibility</p:attrName>
                                        </p:attrNameLst>
                                      </p:cBhvr>
                                      <p:to>
                                        <p:strVal val="visible"/>
                                      </p:to>
                                    </p:set>
                                    <p:animEffect transition="in" filter="blinds(horizontal)">
                                      <p:cBhvr>
                                        <p:cTn id="47" dur="500"/>
                                        <p:tgtEl>
                                          <p:spTgt spid="461827">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461827">
                                            <p:txEl>
                                              <p:pRg st="9" end="9"/>
                                            </p:txEl>
                                          </p:spTgt>
                                        </p:tgtEl>
                                        <p:attrNameLst>
                                          <p:attrName>style.visibility</p:attrName>
                                        </p:attrNameLst>
                                      </p:cBhvr>
                                      <p:to>
                                        <p:strVal val="visible"/>
                                      </p:to>
                                    </p:set>
                                    <p:animEffect transition="in" filter="blinds(horizontal)">
                                      <p:cBhvr>
                                        <p:cTn id="52" dur="500"/>
                                        <p:tgtEl>
                                          <p:spTgt spid="46182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idx="4294967295"/>
          </p:nvPr>
        </p:nvSpPr>
        <p:spPr>
          <a:xfrm>
            <a:off x="238125" y="128588"/>
            <a:ext cx="8805863" cy="528637"/>
          </a:xfrm>
        </p:spPr>
        <p:txBody>
          <a:bodyPr lIns="91440" tIns="45720" rIns="91440" bIns="45720" anchor="ctr"/>
          <a:lstStyle/>
          <a:p>
            <a:pPr defTabSz="717550" eaLnBrk="1" hangingPunct="1"/>
            <a:r>
              <a:rPr lang="zh-CN" altLang="en-US"/>
              <a:t>内存与外存的关系及比较</a:t>
            </a:r>
          </a:p>
        </p:txBody>
      </p:sp>
      <p:sp>
        <p:nvSpPr>
          <p:cNvPr id="558083" name="Rectangle 3"/>
          <p:cNvSpPr>
            <a:spLocks noGrp="1" noChangeArrowheads="1"/>
          </p:cNvSpPr>
          <p:nvPr>
            <p:ph type="body" idx="4294967295"/>
          </p:nvPr>
        </p:nvSpPr>
        <p:spPr>
          <a:xfrm>
            <a:off x="4749800" y="3568700"/>
            <a:ext cx="4265613" cy="2959100"/>
          </a:xfrm>
          <a:noFill/>
          <a:ln w="12700">
            <a:solidFill>
              <a:srgbClr val="0033CC"/>
            </a:solidFill>
            <a:miter lim="800000"/>
            <a:headEnd/>
            <a:tailEnd/>
          </a:ln>
        </p:spPr>
        <p:txBody>
          <a:bodyPr lIns="91440" tIns="45720" rIns="91440" bIns="45720"/>
          <a:lstStyle/>
          <a:p>
            <a:pPr marL="268288" indent="-268288" defTabSz="717550" eaLnBrk="1" hangingPunct="1">
              <a:buFont typeface="Wingdings" panose="05000000000000000000" pitchFamily="2" charset="2"/>
              <a:buChar char="ü"/>
            </a:pPr>
            <a:r>
              <a:rPr lang="zh-CN" altLang="en-US" sz="2000" dirty="0">
                <a:solidFill>
                  <a:srgbClr val="0033CC"/>
                </a:solidFill>
                <a:latin typeface="微软雅黑" panose="020B0503020204020204" pitchFamily="34" charset="-122"/>
                <a:ea typeface="微软雅黑" panose="020B0503020204020204" pitchFamily="34" charset="-122"/>
              </a:rPr>
              <a:t>内存储器（简称内存或主存）</a:t>
            </a:r>
          </a:p>
          <a:p>
            <a:pPr marL="582613" lvl="1" indent="-223838" defTabSz="717550" eaLnBrk="1" hangingPunct="1">
              <a:lnSpc>
                <a:spcPct val="105000"/>
              </a:lnSpc>
              <a:spcBef>
                <a:spcPct val="25000"/>
              </a:spcBef>
            </a:pPr>
            <a:r>
              <a:rPr lang="zh-CN" altLang="en-US" sz="2000" dirty="0">
                <a:solidFill>
                  <a:srgbClr val="006600"/>
                </a:solidFill>
                <a:latin typeface="微软雅黑" panose="020B0503020204020204" pitchFamily="34" charset="-122"/>
                <a:ea typeface="微软雅黑" panose="020B0503020204020204" pitchFamily="34" charset="-122"/>
              </a:rPr>
              <a:t>存取速度快</a:t>
            </a:r>
          </a:p>
          <a:p>
            <a:pPr marL="582613" lvl="1" indent="-223838" defTabSz="717550" eaLnBrk="1" hangingPunct="1">
              <a:lnSpc>
                <a:spcPct val="105000"/>
              </a:lnSpc>
              <a:spcBef>
                <a:spcPct val="25000"/>
              </a:spcBef>
            </a:pPr>
            <a:r>
              <a:rPr lang="zh-CN" altLang="en-US" sz="2000" dirty="0">
                <a:solidFill>
                  <a:srgbClr val="006600"/>
                </a:solidFill>
                <a:latin typeface="微软雅黑" panose="020B0503020204020204" pitchFamily="34" charset="-122"/>
                <a:ea typeface="微软雅黑" panose="020B0503020204020204" pitchFamily="34" charset="-122"/>
              </a:rPr>
              <a:t>成本高、容量相对较小</a:t>
            </a:r>
          </a:p>
          <a:p>
            <a:pPr marL="582613" lvl="1" indent="-223838" defTabSz="717550" eaLnBrk="1" hangingPunct="1">
              <a:lnSpc>
                <a:spcPct val="105000"/>
              </a:lnSpc>
              <a:spcBef>
                <a:spcPct val="25000"/>
              </a:spcBef>
            </a:pPr>
            <a:r>
              <a:rPr lang="zh-CN" altLang="en-US" sz="2000" dirty="0">
                <a:solidFill>
                  <a:srgbClr val="006600"/>
                </a:solidFill>
                <a:latin typeface="微软雅黑" panose="020B0503020204020204" pitchFamily="34" charset="-122"/>
                <a:ea typeface="微软雅黑" panose="020B0503020204020204" pitchFamily="34" charset="-122"/>
              </a:rPr>
              <a:t>直接与</a:t>
            </a:r>
            <a:r>
              <a:rPr lang="en-US" altLang="zh-CN" sz="2000" dirty="0">
                <a:solidFill>
                  <a:srgbClr val="006600"/>
                </a:solidFill>
                <a:latin typeface="微软雅黑" panose="020B0503020204020204" pitchFamily="34" charset="-122"/>
                <a:ea typeface="微软雅黑" panose="020B0503020204020204" pitchFamily="34" charset="-122"/>
              </a:rPr>
              <a:t>CPU</a:t>
            </a:r>
            <a:r>
              <a:rPr lang="zh-CN" altLang="en-US" sz="2000" dirty="0">
                <a:solidFill>
                  <a:srgbClr val="006600"/>
                </a:solidFill>
                <a:latin typeface="微软雅黑" panose="020B0503020204020204" pitchFamily="34" charset="-122"/>
                <a:ea typeface="微软雅黑" panose="020B0503020204020204" pitchFamily="34" charset="-122"/>
              </a:rPr>
              <a:t>连接，</a:t>
            </a:r>
            <a:r>
              <a:rPr lang="en-US" altLang="zh-CN" sz="2000" dirty="0">
                <a:solidFill>
                  <a:srgbClr val="006600"/>
                </a:solidFill>
                <a:latin typeface="微软雅黑" panose="020B0503020204020204" pitchFamily="34" charset="-122"/>
                <a:ea typeface="微软雅黑" panose="020B0503020204020204" pitchFamily="34" charset="-122"/>
              </a:rPr>
              <a:t>CPU</a:t>
            </a:r>
            <a:r>
              <a:rPr lang="zh-CN" altLang="en-US" sz="2000" dirty="0">
                <a:solidFill>
                  <a:srgbClr val="006600"/>
                </a:solidFill>
                <a:latin typeface="微软雅黑" panose="020B0503020204020204" pitchFamily="34" charset="-122"/>
                <a:ea typeface="微软雅黑" panose="020B0503020204020204" pitchFamily="34" charset="-122"/>
              </a:rPr>
              <a:t>对内存可直接进行读、写操作</a:t>
            </a:r>
            <a:endParaRPr lang="en-US" altLang="zh-CN" sz="2000" dirty="0">
              <a:solidFill>
                <a:srgbClr val="006600"/>
              </a:solidFill>
              <a:latin typeface="微软雅黑" panose="020B0503020204020204" pitchFamily="34" charset="-122"/>
              <a:ea typeface="微软雅黑" panose="020B0503020204020204" pitchFamily="34" charset="-122"/>
            </a:endParaRPr>
          </a:p>
          <a:p>
            <a:pPr marL="582613" lvl="1" indent="-223838" defTabSz="717550" eaLnBrk="1" hangingPunct="1">
              <a:lnSpc>
                <a:spcPct val="105000"/>
              </a:lnSpc>
              <a:spcBef>
                <a:spcPct val="25000"/>
              </a:spcBef>
            </a:pPr>
            <a:r>
              <a:rPr lang="zh-CN" altLang="en-US" sz="2000" dirty="0">
                <a:solidFill>
                  <a:srgbClr val="006600"/>
                </a:solidFill>
                <a:latin typeface="微软雅黑" panose="020B0503020204020204" pitchFamily="34" charset="-122"/>
                <a:ea typeface="微软雅黑" panose="020B0503020204020204" pitchFamily="34" charset="-122"/>
              </a:rPr>
              <a:t>属于</a:t>
            </a:r>
            <a:r>
              <a:rPr lang="zh-CN" altLang="en-US" sz="2000" dirty="0">
                <a:solidFill>
                  <a:schemeClr val="accent1"/>
                </a:solidFill>
                <a:latin typeface="微软雅黑" panose="020B0503020204020204" pitchFamily="34" charset="-122"/>
                <a:ea typeface="微软雅黑" panose="020B0503020204020204" pitchFamily="34" charset="-122"/>
              </a:rPr>
              <a:t>易失性</a:t>
            </a:r>
            <a:r>
              <a:rPr lang="zh-CN" altLang="en-US" sz="2000" dirty="0">
                <a:solidFill>
                  <a:srgbClr val="006600"/>
                </a:solidFill>
                <a:latin typeface="微软雅黑" panose="020B0503020204020204" pitchFamily="34" charset="-122"/>
                <a:ea typeface="微软雅黑" panose="020B0503020204020204" pitchFamily="34" charset="-122"/>
              </a:rPr>
              <a:t>存储器(</a:t>
            </a:r>
            <a:r>
              <a:rPr lang="en-US" altLang="zh-CN" sz="2000" dirty="0">
                <a:solidFill>
                  <a:srgbClr val="006600"/>
                </a:solidFill>
                <a:latin typeface="微软雅黑" panose="020B0503020204020204" pitchFamily="34" charset="-122"/>
                <a:ea typeface="微软雅黑" panose="020B0503020204020204" pitchFamily="34" charset="-122"/>
              </a:rPr>
              <a:t>volatile</a:t>
            </a:r>
            <a:r>
              <a:rPr lang="zh-CN" altLang="en-US" sz="2000" dirty="0">
                <a:solidFill>
                  <a:srgbClr val="006600"/>
                </a:solidFill>
                <a:latin typeface="微软雅黑" panose="020B0503020204020204" pitchFamily="34" charset="-122"/>
                <a:ea typeface="微软雅黑" panose="020B0503020204020204" pitchFamily="34" charset="-122"/>
              </a:rPr>
              <a:t>)，用于临时存放正在运行的程序和数据</a:t>
            </a:r>
          </a:p>
        </p:txBody>
      </p:sp>
      <p:grpSp>
        <p:nvGrpSpPr>
          <p:cNvPr id="10244" name="Group 4"/>
          <p:cNvGrpSpPr>
            <a:grpSpLocks/>
          </p:cNvGrpSpPr>
          <p:nvPr/>
        </p:nvGrpSpPr>
        <p:grpSpPr bwMode="auto">
          <a:xfrm>
            <a:off x="3544887" y="868363"/>
            <a:ext cx="1731417" cy="2509837"/>
            <a:chOff x="2419" y="1680"/>
            <a:chExt cx="1014" cy="1360"/>
          </a:xfrm>
        </p:grpSpPr>
        <p:sp>
          <p:nvSpPr>
            <p:cNvPr id="10279" name="Rectangle 5"/>
            <p:cNvSpPr>
              <a:spLocks noChangeArrowheads="1"/>
            </p:cNvSpPr>
            <p:nvPr/>
          </p:nvSpPr>
          <p:spPr bwMode="auto">
            <a:xfrm>
              <a:off x="2419" y="1680"/>
              <a:ext cx="1014" cy="1360"/>
            </a:xfrm>
            <a:prstGeom prst="rect">
              <a:avLst/>
            </a:prstGeom>
            <a:solidFill>
              <a:srgbClr val="FFFFFF"/>
            </a:solidFill>
            <a:ln w="28575">
              <a:solidFill>
                <a:srgbClr val="000000"/>
              </a:solidFill>
              <a:miter lim="800000"/>
              <a:headEnd/>
              <a:tailEnd/>
            </a:ln>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0280" name="Text Box 6"/>
            <p:cNvSpPr txBox="1">
              <a:spLocks noChangeArrowheads="1"/>
            </p:cNvSpPr>
            <p:nvPr/>
          </p:nvSpPr>
          <p:spPr bwMode="auto">
            <a:xfrm>
              <a:off x="2918" y="2015"/>
              <a:ext cx="396" cy="6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88950" tIns="44480" rIns="88950" bIns="4448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a:r>
                <a:rPr lang="zh-CN" altLang="en-US" sz="2000" b="1" dirty="0">
                  <a:solidFill>
                    <a:srgbClr val="0000FF"/>
                  </a:solidFill>
                  <a:latin typeface="Times New Roman" panose="02020603050405020304" pitchFamily="18" charset="0"/>
                  <a:ea typeface="微软雅黑" panose="020B0503020204020204" pitchFamily="34" charset="-122"/>
                </a:rPr>
                <a:t>内存储器</a:t>
              </a:r>
            </a:p>
          </p:txBody>
        </p:sp>
      </p:grpSp>
      <p:grpSp>
        <p:nvGrpSpPr>
          <p:cNvPr id="10245" name="Group 7"/>
          <p:cNvGrpSpPr>
            <a:grpSpLocks/>
          </p:cNvGrpSpPr>
          <p:nvPr/>
        </p:nvGrpSpPr>
        <p:grpSpPr bwMode="auto">
          <a:xfrm>
            <a:off x="234950" y="1666875"/>
            <a:ext cx="1287463" cy="866775"/>
            <a:chOff x="480" y="2112"/>
            <a:chExt cx="754" cy="470"/>
          </a:xfrm>
        </p:grpSpPr>
        <p:sp>
          <p:nvSpPr>
            <p:cNvPr id="10277" name="AutoShape 8"/>
            <p:cNvSpPr>
              <a:spLocks noChangeArrowheads="1"/>
            </p:cNvSpPr>
            <p:nvPr/>
          </p:nvSpPr>
          <p:spPr bwMode="auto">
            <a:xfrm>
              <a:off x="512" y="2112"/>
              <a:ext cx="693" cy="470"/>
            </a:xfrm>
            <a:prstGeom prst="can">
              <a:avLst>
                <a:gd name="adj" fmla="val 25000"/>
              </a:avLst>
            </a:prstGeom>
            <a:solidFill>
              <a:srgbClr val="FFFFFF"/>
            </a:solidFill>
            <a:ln w="28575">
              <a:solidFill>
                <a:srgbClr val="000000"/>
              </a:solidFill>
              <a:round/>
              <a:headEnd/>
              <a:tailEnd/>
            </a:ln>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0278" name="Text Box 9"/>
            <p:cNvSpPr txBox="1">
              <a:spLocks noChangeArrowheads="1"/>
            </p:cNvSpPr>
            <p:nvPr/>
          </p:nvSpPr>
          <p:spPr bwMode="auto">
            <a:xfrm>
              <a:off x="480" y="2243"/>
              <a:ext cx="754"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50" tIns="44480" rIns="88950" bIns="4448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zh-CN" altLang="en-US" sz="1800" b="1">
                  <a:solidFill>
                    <a:srgbClr val="0000FF"/>
                  </a:solidFill>
                  <a:latin typeface="Times New Roman" panose="02020603050405020304" pitchFamily="18" charset="0"/>
                  <a:ea typeface="黑体" panose="02010609060101010101" pitchFamily="49" charset="-122"/>
                </a:rPr>
                <a:t>外存储器</a:t>
              </a:r>
            </a:p>
          </p:txBody>
        </p:sp>
      </p:grpSp>
      <p:sp>
        <p:nvSpPr>
          <p:cNvPr id="10246" name="Rectangle 10"/>
          <p:cNvSpPr>
            <a:spLocks noChangeArrowheads="1"/>
          </p:cNvSpPr>
          <p:nvPr/>
        </p:nvSpPr>
        <p:spPr bwMode="auto">
          <a:xfrm>
            <a:off x="7354888" y="868363"/>
            <a:ext cx="1352550" cy="2509837"/>
          </a:xfrm>
          <a:prstGeom prst="rect">
            <a:avLst/>
          </a:prstGeom>
          <a:solidFill>
            <a:srgbClr val="FFFFFF"/>
          </a:solidFill>
          <a:ln w="28575">
            <a:solidFill>
              <a:srgbClr val="000000"/>
            </a:solidFill>
            <a:miter lim="800000"/>
            <a:headEnd/>
            <a:tailEnd/>
          </a:ln>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0247" name="Text Box 11"/>
          <p:cNvSpPr txBox="1">
            <a:spLocks noChangeArrowheads="1"/>
          </p:cNvSpPr>
          <p:nvPr/>
        </p:nvSpPr>
        <p:spPr bwMode="auto">
          <a:xfrm>
            <a:off x="7356475" y="963613"/>
            <a:ext cx="1287463" cy="573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50" tIns="44480" rIns="88950" bIns="4448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sz="2000" b="1">
                <a:solidFill>
                  <a:srgbClr val="0033CC"/>
                </a:solidFill>
                <a:latin typeface="Times New Roman" panose="02020603050405020304" pitchFamily="18" charset="0"/>
                <a:ea typeface="宋体" panose="02010600030101010101" pitchFamily="2" charset="-122"/>
              </a:rPr>
              <a:t>CPU</a:t>
            </a:r>
          </a:p>
        </p:txBody>
      </p:sp>
      <p:grpSp>
        <p:nvGrpSpPr>
          <p:cNvPr id="4" name="Group 12"/>
          <p:cNvGrpSpPr>
            <a:grpSpLocks/>
          </p:cNvGrpSpPr>
          <p:nvPr/>
        </p:nvGrpSpPr>
        <p:grpSpPr bwMode="auto">
          <a:xfrm>
            <a:off x="1465263" y="982663"/>
            <a:ext cx="3340100" cy="2476500"/>
            <a:chOff x="1201" y="1742"/>
            <a:chExt cx="2016" cy="1341"/>
          </a:xfrm>
        </p:grpSpPr>
        <p:grpSp>
          <p:nvGrpSpPr>
            <p:cNvPr id="10260" name="Group 13"/>
            <p:cNvGrpSpPr>
              <a:grpSpLocks/>
            </p:cNvGrpSpPr>
            <p:nvPr/>
          </p:nvGrpSpPr>
          <p:grpSpPr bwMode="auto">
            <a:xfrm>
              <a:off x="2474" y="1742"/>
              <a:ext cx="743" cy="1341"/>
              <a:chOff x="2474" y="1742"/>
              <a:chExt cx="743" cy="1341"/>
            </a:xfrm>
          </p:grpSpPr>
          <p:sp>
            <p:nvSpPr>
              <p:cNvPr id="10263" name="Text Box 14"/>
              <p:cNvSpPr txBox="1">
                <a:spLocks noChangeArrowheads="1"/>
              </p:cNvSpPr>
              <p:nvPr/>
            </p:nvSpPr>
            <p:spPr bwMode="auto">
              <a:xfrm>
                <a:off x="2474" y="1782"/>
                <a:ext cx="550"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50" tIns="0" rIns="88950" bIns="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a:r>
                  <a:rPr lang="zh-CN" altLang="en-US" sz="1200" b="1">
                    <a:latin typeface="Times New Roman" panose="02020603050405020304" pitchFamily="18" charset="0"/>
                    <a:ea typeface="宋体" panose="02010600030101010101" pitchFamily="2" charset="-122"/>
                  </a:rPr>
                  <a:t>指令1</a:t>
                </a:r>
              </a:p>
            </p:txBody>
          </p:sp>
          <p:sp>
            <p:nvSpPr>
              <p:cNvPr id="10264" name="Text Box 15"/>
              <p:cNvSpPr txBox="1">
                <a:spLocks noChangeArrowheads="1"/>
              </p:cNvSpPr>
              <p:nvPr/>
            </p:nvSpPr>
            <p:spPr bwMode="auto">
              <a:xfrm>
                <a:off x="2474" y="1911"/>
                <a:ext cx="550"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50" tIns="0" rIns="88950" bIns="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a:r>
                  <a:rPr lang="zh-CN" altLang="en-US" sz="1200" b="1">
                    <a:latin typeface="Times New Roman" panose="02020603050405020304" pitchFamily="18" charset="0"/>
                    <a:ea typeface="宋体" panose="02010600030101010101" pitchFamily="2" charset="-122"/>
                  </a:rPr>
                  <a:t>指令2</a:t>
                </a:r>
              </a:p>
            </p:txBody>
          </p:sp>
          <p:sp>
            <p:nvSpPr>
              <p:cNvPr id="10265" name="Text Box 16"/>
              <p:cNvSpPr txBox="1">
                <a:spLocks noChangeArrowheads="1"/>
              </p:cNvSpPr>
              <p:nvPr/>
            </p:nvSpPr>
            <p:spPr bwMode="auto">
              <a:xfrm>
                <a:off x="2474" y="2117"/>
                <a:ext cx="550"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50" tIns="0" rIns="88950" bIns="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a:r>
                  <a:rPr lang="zh-CN" altLang="en-US" sz="1200" b="1">
                    <a:latin typeface="Times New Roman" panose="02020603050405020304" pitchFamily="18" charset="0"/>
                    <a:ea typeface="宋体" panose="02010600030101010101" pitchFamily="2" charset="-122"/>
                  </a:rPr>
                  <a:t>指令</a:t>
                </a:r>
                <a:r>
                  <a:rPr lang="en-US" altLang="zh-CN" sz="1200" b="1">
                    <a:latin typeface="Times New Roman" panose="02020603050405020304" pitchFamily="18" charset="0"/>
                    <a:ea typeface="宋体" panose="02010600030101010101" pitchFamily="2" charset="-122"/>
                  </a:rPr>
                  <a:t>k</a:t>
                </a:r>
              </a:p>
              <a:p>
                <a:pPr algn="just"/>
                <a:endParaRPr lang="en-US" altLang="zh-CN" sz="1200" b="1">
                  <a:latin typeface="Times New Roman" panose="02020603050405020304" pitchFamily="18" charset="0"/>
                  <a:ea typeface="宋体" panose="02010600030101010101" pitchFamily="2" charset="-122"/>
                </a:endParaRPr>
              </a:p>
            </p:txBody>
          </p:sp>
          <p:sp>
            <p:nvSpPr>
              <p:cNvPr id="10266" name="Text Box 17"/>
              <p:cNvSpPr txBox="1">
                <a:spLocks noChangeArrowheads="1"/>
              </p:cNvSpPr>
              <p:nvPr/>
            </p:nvSpPr>
            <p:spPr bwMode="auto">
              <a:xfrm>
                <a:off x="2474" y="2298"/>
                <a:ext cx="550"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50" tIns="0" rIns="88950" bIns="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a:r>
                  <a:rPr lang="zh-CN" altLang="en-US" sz="1200" b="1">
                    <a:latin typeface="Times New Roman" panose="02020603050405020304" pitchFamily="18" charset="0"/>
                    <a:ea typeface="宋体" panose="02010600030101010101" pitchFamily="2" charset="-122"/>
                  </a:rPr>
                  <a:t>指令</a:t>
                </a:r>
                <a:r>
                  <a:rPr lang="en-US" altLang="zh-CN" sz="1200" b="1">
                    <a:latin typeface="Times New Roman" panose="02020603050405020304" pitchFamily="18" charset="0"/>
                    <a:ea typeface="宋体" panose="02010600030101010101" pitchFamily="2" charset="-122"/>
                  </a:rPr>
                  <a:t>n</a:t>
                </a:r>
              </a:p>
              <a:p>
                <a:pPr algn="just"/>
                <a:endParaRPr lang="en-US" altLang="zh-CN" sz="1200" b="1">
                  <a:latin typeface="Times New Roman" panose="02020603050405020304" pitchFamily="18" charset="0"/>
                  <a:ea typeface="宋体" panose="02010600030101010101" pitchFamily="2" charset="-122"/>
                </a:endParaRPr>
              </a:p>
            </p:txBody>
          </p:sp>
          <p:sp>
            <p:nvSpPr>
              <p:cNvPr id="10267" name="Line 18"/>
              <p:cNvSpPr>
                <a:spLocks noChangeShapeType="1"/>
              </p:cNvSpPr>
              <p:nvPr/>
            </p:nvSpPr>
            <p:spPr bwMode="auto">
              <a:xfrm>
                <a:off x="2660" y="2075"/>
                <a:ext cx="136" cy="0"/>
              </a:xfrm>
              <a:prstGeom prst="line">
                <a:avLst/>
              </a:prstGeom>
              <a:noFill/>
              <a:ln w="12700">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68" name="Line 19"/>
              <p:cNvSpPr>
                <a:spLocks noChangeShapeType="1"/>
              </p:cNvSpPr>
              <p:nvPr/>
            </p:nvSpPr>
            <p:spPr bwMode="auto">
              <a:xfrm>
                <a:off x="2654" y="2266"/>
                <a:ext cx="135" cy="0"/>
              </a:xfrm>
              <a:prstGeom prst="line">
                <a:avLst/>
              </a:prstGeom>
              <a:noFill/>
              <a:ln w="12700">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69" name="Rectangle 20"/>
              <p:cNvSpPr>
                <a:spLocks noChangeArrowheads="1"/>
              </p:cNvSpPr>
              <p:nvPr/>
            </p:nvSpPr>
            <p:spPr bwMode="auto">
              <a:xfrm>
                <a:off x="2524" y="1742"/>
                <a:ext cx="470" cy="693"/>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0270" name="Text Box 21"/>
              <p:cNvSpPr txBox="1">
                <a:spLocks noChangeArrowheads="1"/>
              </p:cNvSpPr>
              <p:nvPr/>
            </p:nvSpPr>
            <p:spPr bwMode="auto">
              <a:xfrm>
                <a:off x="2809" y="1742"/>
                <a:ext cx="408" cy="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88950" tIns="44480" rIns="88950" bIns="4448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a:r>
                  <a:rPr lang="zh-CN" altLang="en-US" sz="2000" b="1">
                    <a:solidFill>
                      <a:srgbClr val="FF0000"/>
                    </a:solidFill>
                    <a:latin typeface="Times New Roman" panose="02020603050405020304" pitchFamily="18" charset="0"/>
                    <a:ea typeface="微软雅黑" panose="020B0503020204020204" pitchFamily="34" charset="-122"/>
                  </a:rPr>
                  <a:t>程序</a:t>
                </a:r>
              </a:p>
            </p:txBody>
          </p:sp>
          <p:sp>
            <p:nvSpPr>
              <p:cNvPr id="10271" name="Text Box 22"/>
              <p:cNvSpPr txBox="1">
                <a:spLocks noChangeArrowheads="1"/>
              </p:cNvSpPr>
              <p:nvPr/>
            </p:nvSpPr>
            <p:spPr bwMode="auto">
              <a:xfrm>
                <a:off x="2474" y="2504"/>
                <a:ext cx="521"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50" tIns="44480" rIns="88950" bIns="4448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a:r>
                  <a:rPr lang="zh-CN" altLang="en-US" sz="1200" b="1">
                    <a:latin typeface="Times New Roman" panose="02020603050405020304" pitchFamily="18" charset="0"/>
                    <a:ea typeface="宋体" panose="02010600030101010101" pitchFamily="2" charset="-122"/>
                  </a:rPr>
                  <a:t>数据1</a:t>
                </a:r>
              </a:p>
            </p:txBody>
          </p:sp>
          <p:sp>
            <p:nvSpPr>
              <p:cNvPr id="10272" name="Text Box 23"/>
              <p:cNvSpPr txBox="1">
                <a:spLocks noChangeArrowheads="1"/>
              </p:cNvSpPr>
              <p:nvPr/>
            </p:nvSpPr>
            <p:spPr bwMode="auto">
              <a:xfrm>
                <a:off x="2474" y="2648"/>
                <a:ext cx="521"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50" tIns="44480" rIns="88950" bIns="4448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a:r>
                  <a:rPr lang="zh-CN" altLang="en-US" sz="1200" b="1">
                    <a:latin typeface="Times New Roman" panose="02020603050405020304" pitchFamily="18" charset="0"/>
                    <a:ea typeface="宋体" panose="02010600030101010101" pitchFamily="2" charset="-122"/>
                  </a:rPr>
                  <a:t>数据2</a:t>
                </a:r>
              </a:p>
            </p:txBody>
          </p:sp>
          <p:sp>
            <p:nvSpPr>
              <p:cNvPr id="10273" name="Text Box 24"/>
              <p:cNvSpPr txBox="1">
                <a:spLocks noChangeArrowheads="1"/>
              </p:cNvSpPr>
              <p:nvPr/>
            </p:nvSpPr>
            <p:spPr bwMode="auto">
              <a:xfrm>
                <a:off x="2478" y="2792"/>
                <a:ext cx="607"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50" tIns="44480" rIns="88950" bIns="4448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a:r>
                  <a:rPr lang="zh-CN" altLang="en-US" sz="1200" b="1">
                    <a:latin typeface="Times New Roman" panose="02020603050405020304" pitchFamily="18" charset="0"/>
                    <a:ea typeface="宋体" panose="02010600030101010101" pitchFamily="2" charset="-122"/>
                  </a:rPr>
                  <a:t>数据</a:t>
                </a:r>
                <a:r>
                  <a:rPr lang="en-US" altLang="zh-CN" sz="1200" b="1">
                    <a:latin typeface="Times New Roman" panose="02020603050405020304" pitchFamily="18" charset="0"/>
                    <a:ea typeface="宋体" panose="02010600030101010101" pitchFamily="2" charset="-122"/>
                  </a:rPr>
                  <a:t>m</a:t>
                </a:r>
              </a:p>
            </p:txBody>
          </p:sp>
          <p:sp>
            <p:nvSpPr>
              <p:cNvPr id="10274" name="Line 25"/>
              <p:cNvSpPr>
                <a:spLocks noChangeShapeType="1"/>
              </p:cNvSpPr>
              <p:nvPr/>
            </p:nvSpPr>
            <p:spPr bwMode="auto">
              <a:xfrm>
                <a:off x="2636" y="2799"/>
                <a:ext cx="135" cy="0"/>
              </a:xfrm>
              <a:prstGeom prst="line">
                <a:avLst/>
              </a:prstGeom>
              <a:noFill/>
              <a:ln w="12700">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75" name="Rectangle 26"/>
              <p:cNvSpPr>
                <a:spLocks noChangeArrowheads="1"/>
              </p:cNvSpPr>
              <p:nvPr/>
            </p:nvSpPr>
            <p:spPr bwMode="auto">
              <a:xfrm>
                <a:off x="2524" y="2514"/>
                <a:ext cx="470" cy="446"/>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0276" name="Text Box 27"/>
              <p:cNvSpPr txBox="1">
                <a:spLocks noChangeArrowheads="1"/>
              </p:cNvSpPr>
              <p:nvPr/>
            </p:nvSpPr>
            <p:spPr bwMode="auto">
              <a:xfrm>
                <a:off x="2809" y="2488"/>
                <a:ext cx="408" cy="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88950" tIns="44480" rIns="88950" bIns="4448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a:r>
                  <a:rPr lang="zh-CN" altLang="en-US" sz="2000" b="1">
                    <a:solidFill>
                      <a:srgbClr val="FF0000"/>
                    </a:solidFill>
                    <a:latin typeface="Times New Roman" panose="02020603050405020304" pitchFamily="18" charset="0"/>
                    <a:ea typeface="黑体" panose="02010609060101010101" pitchFamily="49" charset="-122"/>
                  </a:rPr>
                  <a:t>数据</a:t>
                </a:r>
              </a:p>
            </p:txBody>
          </p:sp>
        </p:grpSp>
        <p:sp>
          <p:nvSpPr>
            <p:cNvPr id="10261" name="Line 28"/>
            <p:cNvSpPr>
              <a:spLocks noChangeShapeType="1"/>
            </p:cNvSpPr>
            <p:nvPr/>
          </p:nvSpPr>
          <p:spPr bwMode="auto">
            <a:xfrm>
              <a:off x="1205" y="2273"/>
              <a:ext cx="1199" cy="0"/>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0262" name="Text Box 29"/>
            <p:cNvSpPr txBox="1">
              <a:spLocks noChangeArrowheads="1"/>
            </p:cNvSpPr>
            <p:nvPr/>
          </p:nvSpPr>
          <p:spPr bwMode="auto">
            <a:xfrm>
              <a:off x="1201" y="1823"/>
              <a:ext cx="1226" cy="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50" tIns="0" rIns="88950" bIns="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a:lnSpc>
                  <a:spcPct val="110000"/>
                </a:lnSpc>
              </a:pPr>
              <a:r>
                <a:rPr lang="zh-CN" altLang="en-US" sz="1800" b="1">
                  <a:solidFill>
                    <a:srgbClr val="CC0000"/>
                  </a:solidFill>
                  <a:latin typeface="微软雅黑" panose="020B0503020204020204" pitchFamily="34" charset="-122"/>
                  <a:ea typeface="微软雅黑" panose="020B0503020204020204" pitchFamily="34" charset="-122"/>
                </a:rPr>
                <a:t>①程序和数据从外存成批传送到内存</a:t>
              </a:r>
            </a:p>
          </p:txBody>
        </p:sp>
      </p:grpSp>
      <p:grpSp>
        <p:nvGrpSpPr>
          <p:cNvPr id="2" name="组合 1"/>
          <p:cNvGrpSpPr/>
          <p:nvPr/>
        </p:nvGrpSpPr>
        <p:grpSpPr>
          <a:xfrm>
            <a:off x="5284788" y="766762"/>
            <a:ext cx="2121244" cy="1146176"/>
            <a:chOff x="5284788" y="766762"/>
            <a:chExt cx="2121244" cy="1146176"/>
          </a:xfrm>
        </p:grpSpPr>
        <p:sp>
          <p:nvSpPr>
            <p:cNvPr id="10249" name="Line 31"/>
            <p:cNvSpPr>
              <a:spLocks noChangeShapeType="1"/>
            </p:cNvSpPr>
            <p:nvPr/>
          </p:nvSpPr>
          <p:spPr bwMode="auto">
            <a:xfrm>
              <a:off x="5284788" y="1912938"/>
              <a:ext cx="2046287" cy="0"/>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558112" name="Text Box 32"/>
            <p:cNvSpPr txBox="1">
              <a:spLocks noChangeArrowheads="1"/>
            </p:cNvSpPr>
            <p:nvPr/>
          </p:nvSpPr>
          <p:spPr bwMode="auto">
            <a:xfrm>
              <a:off x="5329582" y="766762"/>
              <a:ext cx="2076450" cy="995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50" tIns="44480" rIns="88950" bIns="4448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a:lnSpc>
                  <a:spcPct val="110000"/>
                </a:lnSpc>
              </a:pPr>
              <a:r>
                <a:rPr lang="zh-CN" altLang="en-US" sz="1800" b="1" dirty="0">
                  <a:solidFill>
                    <a:srgbClr val="CC0000"/>
                  </a:solidFill>
                  <a:latin typeface="微软雅黑" panose="020B0503020204020204" pitchFamily="34" charset="-122"/>
                  <a:ea typeface="微软雅黑" panose="020B0503020204020204" pitchFamily="34" charset="-122"/>
                </a:rPr>
                <a:t>②</a:t>
              </a:r>
              <a:r>
                <a:rPr lang="en-US" altLang="zh-CN" sz="1800" b="1" dirty="0">
                  <a:solidFill>
                    <a:srgbClr val="CC0000"/>
                  </a:solidFill>
                  <a:latin typeface="微软雅黑" panose="020B0503020204020204" pitchFamily="34" charset="-122"/>
                  <a:ea typeface="微软雅黑" panose="020B0503020204020204" pitchFamily="34" charset="-122"/>
                </a:rPr>
                <a:t>CPU</a:t>
              </a:r>
              <a:r>
                <a:rPr lang="zh-CN" altLang="en-US" sz="1800" b="1" dirty="0">
                  <a:solidFill>
                    <a:srgbClr val="CC0000"/>
                  </a:solidFill>
                  <a:latin typeface="微软雅黑" panose="020B0503020204020204" pitchFamily="34" charset="-122"/>
                  <a:ea typeface="微软雅黑" panose="020B0503020204020204" pitchFamily="34" charset="-122"/>
                </a:rPr>
                <a:t>从内存中逐条读取指令及相关数据</a:t>
              </a:r>
            </a:p>
          </p:txBody>
        </p:sp>
      </p:grpSp>
      <p:grpSp>
        <p:nvGrpSpPr>
          <p:cNvPr id="6" name="Group 33"/>
          <p:cNvGrpSpPr>
            <a:grpSpLocks/>
          </p:cNvGrpSpPr>
          <p:nvPr/>
        </p:nvGrpSpPr>
        <p:grpSpPr bwMode="auto">
          <a:xfrm>
            <a:off x="5284788" y="2244725"/>
            <a:ext cx="2065337" cy="1036638"/>
            <a:chOff x="3439" y="2425"/>
            <a:chExt cx="1211" cy="562"/>
          </a:xfrm>
        </p:grpSpPr>
        <p:sp>
          <p:nvSpPr>
            <p:cNvPr id="10258" name="Line 34"/>
            <p:cNvSpPr>
              <a:spLocks noChangeShapeType="1"/>
            </p:cNvSpPr>
            <p:nvPr/>
          </p:nvSpPr>
          <p:spPr bwMode="auto">
            <a:xfrm flipH="1">
              <a:off x="3439" y="2425"/>
              <a:ext cx="1199" cy="0"/>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0259" name="Text Box 35"/>
            <p:cNvSpPr txBox="1">
              <a:spLocks noChangeArrowheads="1"/>
            </p:cNvSpPr>
            <p:nvPr/>
          </p:nvSpPr>
          <p:spPr bwMode="auto">
            <a:xfrm>
              <a:off x="3457" y="2448"/>
              <a:ext cx="1193" cy="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50" tIns="44480" rIns="88950" bIns="4448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a:lnSpc>
                  <a:spcPct val="110000"/>
                </a:lnSpc>
              </a:pPr>
              <a:r>
                <a:rPr lang="zh-CN" altLang="en-US" sz="1800" b="1">
                  <a:solidFill>
                    <a:srgbClr val="CC0000"/>
                  </a:solidFill>
                  <a:latin typeface="微软雅黑" panose="020B0503020204020204" pitchFamily="34" charset="-122"/>
                  <a:ea typeface="微软雅黑" panose="020B0503020204020204" pitchFamily="34" charset="-122"/>
                </a:rPr>
                <a:t>④将指令处理结果送回内存保存</a:t>
              </a:r>
            </a:p>
          </p:txBody>
        </p:sp>
      </p:grpSp>
      <p:grpSp>
        <p:nvGrpSpPr>
          <p:cNvPr id="7" name="Group 36"/>
          <p:cNvGrpSpPr>
            <a:grpSpLocks/>
          </p:cNvGrpSpPr>
          <p:nvPr/>
        </p:nvGrpSpPr>
        <p:grpSpPr bwMode="auto">
          <a:xfrm>
            <a:off x="1465263" y="2286000"/>
            <a:ext cx="2103437" cy="981075"/>
            <a:chOff x="1201" y="2447"/>
            <a:chExt cx="1232" cy="533"/>
          </a:xfrm>
        </p:grpSpPr>
        <p:sp>
          <p:nvSpPr>
            <p:cNvPr id="10256" name="Line 37"/>
            <p:cNvSpPr>
              <a:spLocks noChangeShapeType="1"/>
            </p:cNvSpPr>
            <p:nvPr/>
          </p:nvSpPr>
          <p:spPr bwMode="auto">
            <a:xfrm flipH="1">
              <a:off x="1205" y="2451"/>
              <a:ext cx="1199" cy="0"/>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0257" name="Text Box 38"/>
            <p:cNvSpPr txBox="1">
              <a:spLocks noChangeArrowheads="1"/>
            </p:cNvSpPr>
            <p:nvPr/>
          </p:nvSpPr>
          <p:spPr bwMode="auto">
            <a:xfrm>
              <a:off x="1201" y="2447"/>
              <a:ext cx="1232" cy="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50" tIns="44480" rIns="88950" bIns="4448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a:lnSpc>
                  <a:spcPct val="110000"/>
                </a:lnSpc>
              </a:pPr>
              <a:r>
                <a:rPr lang="zh-CN" altLang="en-US" sz="1800" b="1">
                  <a:solidFill>
                    <a:srgbClr val="CC0000"/>
                  </a:solidFill>
                  <a:latin typeface="微软雅黑" panose="020B0503020204020204" pitchFamily="34" charset="-122"/>
                  <a:ea typeface="微软雅黑" panose="020B0503020204020204" pitchFamily="34" charset="-122"/>
                </a:rPr>
                <a:t>⑤将处理结果成批传送到外存以长久保存</a:t>
              </a:r>
            </a:p>
          </p:txBody>
        </p:sp>
      </p:grpSp>
      <p:sp>
        <p:nvSpPr>
          <p:cNvPr id="558119" name="Text Box 39"/>
          <p:cNvSpPr txBox="1">
            <a:spLocks noChangeArrowheads="1"/>
          </p:cNvSpPr>
          <p:nvPr/>
        </p:nvSpPr>
        <p:spPr bwMode="auto">
          <a:xfrm>
            <a:off x="7446963" y="1476375"/>
            <a:ext cx="1309687" cy="179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950" tIns="44480" rIns="88950" bIns="4448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a:lnSpc>
                <a:spcPct val="110000"/>
              </a:lnSpc>
            </a:pPr>
            <a:r>
              <a:rPr lang="zh-CN" altLang="en-US" sz="1800" b="1">
                <a:solidFill>
                  <a:srgbClr val="CC0000"/>
                </a:solidFill>
                <a:latin typeface="微软雅黑" panose="020B0503020204020204" pitchFamily="34" charset="-122"/>
                <a:ea typeface="微软雅黑" panose="020B0503020204020204" pitchFamily="34" charset="-122"/>
              </a:rPr>
              <a:t>③逐条执行指令，按指令要求完成对数据的运算和处理</a:t>
            </a:r>
          </a:p>
        </p:txBody>
      </p:sp>
      <p:sp>
        <p:nvSpPr>
          <p:cNvPr id="558120" name="Rectangle 40"/>
          <p:cNvSpPr>
            <a:spLocks noChangeArrowheads="1"/>
          </p:cNvSpPr>
          <p:nvPr/>
        </p:nvSpPr>
        <p:spPr bwMode="auto">
          <a:xfrm>
            <a:off x="303213" y="3567113"/>
            <a:ext cx="4267200" cy="2955925"/>
          </a:xfrm>
          <a:prstGeom prst="rect">
            <a:avLst/>
          </a:prstGeom>
          <a:noFill/>
          <a:ln w="952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lIns="88950" tIns="44480" rIns="88950" bIns="44480"/>
          <a:lstStyle>
            <a:lvl1pPr marL="90488" indent="-90488" defTabSz="717550">
              <a:defRPr sz="1600">
                <a:solidFill>
                  <a:schemeClr val="tx1"/>
                </a:solidFill>
                <a:latin typeface="Arial" panose="020B0604020202020204" pitchFamily="34" charset="0"/>
              </a:defRPr>
            </a:lvl1pPr>
            <a:lvl2pPr marL="355600" indent="-84138" defTabSz="717550">
              <a:defRPr sz="1600">
                <a:solidFill>
                  <a:schemeClr val="tx1"/>
                </a:solidFill>
                <a:latin typeface="Arial" panose="020B0604020202020204" pitchFamily="34" charset="0"/>
              </a:defRPr>
            </a:lvl2pPr>
            <a:lvl3pPr marL="1143000" indent="-228600" defTabSz="717550">
              <a:defRPr sz="1600">
                <a:solidFill>
                  <a:schemeClr val="tx1"/>
                </a:solidFill>
                <a:latin typeface="Arial" panose="020B0604020202020204" pitchFamily="34" charset="0"/>
              </a:defRPr>
            </a:lvl3pPr>
            <a:lvl4pPr marL="1600200" indent="-228600" defTabSz="717550">
              <a:defRPr sz="1600">
                <a:solidFill>
                  <a:schemeClr val="tx1"/>
                </a:solidFill>
                <a:latin typeface="Arial" panose="020B0604020202020204" pitchFamily="34" charset="0"/>
              </a:defRPr>
            </a:lvl4pPr>
            <a:lvl5pPr marL="2057400" indent="-228600" defTabSz="717550">
              <a:defRPr sz="1600">
                <a:solidFill>
                  <a:schemeClr val="tx1"/>
                </a:solidFill>
                <a:latin typeface="Arial" panose="020B0604020202020204" pitchFamily="34" charset="0"/>
              </a:defRPr>
            </a:lvl5pPr>
            <a:lvl6pPr marL="2514600" indent="-228600" defTabSz="717550" eaLnBrk="0" fontAlgn="base" hangingPunct="0">
              <a:spcBef>
                <a:spcPct val="0"/>
              </a:spcBef>
              <a:spcAft>
                <a:spcPct val="0"/>
              </a:spcAft>
              <a:defRPr sz="1600">
                <a:solidFill>
                  <a:schemeClr val="tx1"/>
                </a:solidFill>
                <a:latin typeface="Arial" panose="020B0604020202020204" pitchFamily="34" charset="0"/>
              </a:defRPr>
            </a:lvl6pPr>
            <a:lvl7pPr marL="2971800" indent="-228600" defTabSz="717550" eaLnBrk="0" fontAlgn="base" hangingPunct="0">
              <a:spcBef>
                <a:spcPct val="0"/>
              </a:spcBef>
              <a:spcAft>
                <a:spcPct val="0"/>
              </a:spcAft>
              <a:defRPr sz="1600">
                <a:solidFill>
                  <a:schemeClr val="tx1"/>
                </a:solidFill>
                <a:latin typeface="Arial" panose="020B0604020202020204" pitchFamily="34" charset="0"/>
              </a:defRPr>
            </a:lvl7pPr>
            <a:lvl8pPr marL="3429000" indent="-228600" defTabSz="717550" eaLnBrk="0" fontAlgn="base" hangingPunct="0">
              <a:spcBef>
                <a:spcPct val="0"/>
              </a:spcBef>
              <a:spcAft>
                <a:spcPct val="0"/>
              </a:spcAft>
              <a:defRPr sz="1600">
                <a:solidFill>
                  <a:schemeClr val="tx1"/>
                </a:solidFill>
                <a:latin typeface="Arial" panose="020B0604020202020204" pitchFamily="34" charset="0"/>
              </a:defRPr>
            </a:lvl8pPr>
            <a:lvl9pPr marL="3886200" indent="-228600" defTabSz="71755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20000"/>
              </a:spcBef>
              <a:buClr>
                <a:schemeClr val="accent2"/>
              </a:buClr>
              <a:buFont typeface="Wingdings" panose="05000000000000000000" pitchFamily="2" charset="2"/>
              <a:buChar char="ü"/>
            </a:pPr>
            <a:r>
              <a:rPr kumimoji="1" lang="zh-CN" altLang="en-US" b="1">
                <a:solidFill>
                  <a:schemeClr val="hlink"/>
                </a:solidFill>
                <a:ea typeface="宋体" panose="02010600030101010101" pitchFamily="2" charset="-122"/>
              </a:rPr>
              <a:t> </a:t>
            </a:r>
            <a:r>
              <a:rPr lang="zh-CN" altLang="en-US" sz="2000" b="1">
                <a:solidFill>
                  <a:srgbClr val="0033CC"/>
                </a:solidFill>
                <a:latin typeface="微软雅黑" panose="020B0503020204020204" pitchFamily="34" charset="-122"/>
                <a:ea typeface="微软雅黑" panose="020B0503020204020204" pitchFamily="34" charset="-122"/>
              </a:rPr>
              <a:t>外存储器（简称</a:t>
            </a:r>
            <a:r>
              <a:rPr lang="zh-CN" altLang="pt-BR" sz="2000" b="1">
                <a:solidFill>
                  <a:srgbClr val="0033CC"/>
                </a:solidFill>
                <a:latin typeface="微软雅黑" panose="020B0503020204020204" pitchFamily="34" charset="-122"/>
                <a:ea typeface="微软雅黑" panose="020B0503020204020204" pitchFamily="34" charset="-122"/>
              </a:rPr>
              <a:t>外存</a:t>
            </a:r>
            <a:r>
              <a:rPr lang="zh-CN" altLang="en-US" sz="2000" b="1">
                <a:solidFill>
                  <a:srgbClr val="0033CC"/>
                </a:solidFill>
                <a:latin typeface="微软雅黑" panose="020B0503020204020204" pitchFamily="34" charset="-122"/>
                <a:ea typeface="微软雅黑" panose="020B0503020204020204" pitchFamily="34" charset="-122"/>
              </a:rPr>
              <a:t>或辅存）</a:t>
            </a:r>
          </a:p>
          <a:p>
            <a:pPr lvl="1" eaLnBrk="1" hangingPunct="1">
              <a:spcBef>
                <a:spcPct val="40000"/>
              </a:spcBef>
              <a:buFontTx/>
              <a:buChar char="–"/>
            </a:pPr>
            <a:r>
              <a:rPr kumimoji="1" lang="zh-CN" altLang="en-US" sz="2000" b="1">
                <a:solidFill>
                  <a:srgbClr val="006600"/>
                </a:solidFill>
                <a:latin typeface="微软雅黑" panose="020B0503020204020204" pitchFamily="34" charset="-122"/>
                <a:ea typeface="微软雅黑" panose="020B0503020204020204" pitchFamily="34" charset="-122"/>
              </a:rPr>
              <a:t> 存取速度慢</a:t>
            </a:r>
          </a:p>
          <a:p>
            <a:pPr lvl="1" eaLnBrk="1" hangingPunct="1">
              <a:spcBef>
                <a:spcPct val="40000"/>
              </a:spcBef>
              <a:buFontTx/>
              <a:buChar char="–"/>
            </a:pPr>
            <a:r>
              <a:rPr kumimoji="1" lang="zh-CN" altLang="en-US" sz="2000" b="1">
                <a:solidFill>
                  <a:srgbClr val="006600"/>
                </a:solidFill>
                <a:latin typeface="微软雅黑" panose="020B0503020204020204" pitchFamily="34" charset="-122"/>
                <a:ea typeface="微软雅黑" panose="020B0503020204020204" pitchFamily="34" charset="-122"/>
              </a:rPr>
              <a:t> 成本低、容量很大</a:t>
            </a:r>
          </a:p>
          <a:p>
            <a:pPr lvl="1" eaLnBrk="1" hangingPunct="1">
              <a:spcBef>
                <a:spcPct val="40000"/>
              </a:spcBef>
              <a:buFontTx/>
              <a:buChar char="–"/>
            </a:pPr>
            <a:r>
              <a:rPr kumimoji="1" lang="zh-CN" altLang="en-US" sz="2000" b="1">
                <a:solidFill>
                  <a:srgbClr val="006600"/>
                </a:solidFill>
                <a:latin typeface="微软雅黑" panose="020B0503020204020204" pitchFamily="34" charset="-122"/>
                <a:ea typeface="微软雅黑" panose="020B0503020204020204" pitchFamily="34" charset="-122"/>
              </a:rPr>
              <a:t> 不与</a:t>
            </a:r>
            <a:r>
              <a:rPr kumimoji="1" lang="en-US" altLang="zh-CN" sz="2000" b="1">
                <a:solidFill>
                  <a:srgbClr val="006600"/>
                </a:solidFill>
                <a:latin typeface="微软雅黑" panose="020B0503020204020204" pitchFamily="34" charset="-122"/>
                <a:ea typeface="微软雅黑" panose="020B0503020204020204" pitchFamily="34" charset="-122"/>
              </a:rPr>
              <a:t>CPU</a:t>
            </a:r>
            <a:r>
              <a:rPr kumimoji="1" lang="zh-CN" altLang="en-US" sz="2000" b="1">
                <a:solidFill>
                  <a:srgbClr val="006600"/>
                </a:solidFill>
                <a:latin typeface="微软雅黑" panose="020B0503020204020204" pitchFamily="34" charset="-122"/>
                <a:ea typeface="微软雅黑" panose="020B0503020204020204" pitchFamily="34" charset="-122"/>
              </a:rPr>
              <a:t>直接连接，先传送到内存，然后才能被</a:t>
            </a:r>
            <a:r>
              <a:rPr kumimoji="1" lang="en-US" altLang="zh-CN" sz="2000" b="1">
                <a:solidFill>
                  <a:srgbClr val="006600"/>
                </a:solidFill>
                <a:latin typeface="微软雅黑" panose="020B0503020204020204" pitchFamily="34" charset="-122"/>
                <a:ea typeface="微软雅黑" panose="020B0503020204020204" pitchFamily="34" charset="-122"/>
              </a:rPr>
              <a:t>CPU</a:t>
            </a:r>
            <a:r>
              <a:rPr kumimoji="1" lang="zh-CN" altLang="en-US" sz="2000" b="1">
                <a:solidFill>
                  <a:srgbClr val="006600"/>
                </a:solidFill>
                <a:latin typeface="微软雅黑" panose="020B0503020204020204" pitchFamily="34" charset="-122"/>
                <a:ea typeface="微软雅黑" panose="020B0503020204020204" pitchFamily="34" charset="-122"/>
              </a:rPr>
              <a:t>使用。</a:t>
            </a:r>
          </a:p>
          <a:p>
            <a:pPr lvl="1" eaLnBrk="1" hangingPunct="1">
              <a:spcBef>
                <a:spcPct val="40000"/>
              </a:spcBef>
              <a:buFontTx/>
              <a:buChar char="–"/>
            </a:pPr>
            <a:r>
              <a:rPr kumimoji="1" lang="zh-CN" altLang="en-US" sz="2000" b="1">
                <a:solidFill>
                  <a:srgbClr val="006600"/>
                </a:solidFill>
                <a:latin typeface="微软雅黑" panose="020B0503020204020204" pitchFamily="34" charset="-122"/>
                <a:ea typeface="微软雅黑" panose="020B0503020204020204" pitchFamily="34" charset="-122"/>
              </a:rPr>
              <a:t> 属于</a:t>
            </a:r>
            <a:r>
              <a:rPr kumimoji="1" lang="zh-CN" altLang="en-US" sz="2000" b="1">
                <a:solidFill>
                  <a:schemeClr val="accent1"/>
                </a:solidFill>
                <a:latin typeface="微软雅黑" panose="020B0503020204020204" pitchFamily="34" charset="-122"/>
                <a:ea typeface="微软雅黑" panose="020B0503020204020204" pitchFamily="34" charset="-122"/>
              </a:rPr>
              <a:t>非易失性</a:t>
            </a:r>
            <a:r>
              <a:rPr kumimoji="1" lang="zh-CN" altLang="en-US" sz="2000" b="1">
                <a:solidFill>
                  <a:srgbClr val="006600"/>
                </a:solidFill>
                <a:latin typeface="微软雅黑" panose="020B0503020204020204" pitchFamily="34" charset="-122"/>
                <a:ea typeface="微软雅黑" panose="020B0503020204020204" pitchFamily="34" charset="-122"/>
              </a:rPr>
              <a:t>存储器，用于长久存放系统中几乎所有的信息</a:t>
            </a:r>
          </a:p>
        </p:txBody>
      </p:sp>
      <p:sp>
        <p:nvSpPr>
          <p:cNvPr id="10255" name="灯片编号占位符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FCF19BDA-7893-4026-9D4F-E51467AFCB72}" type="slidenum">
              <a:rPr lang="zh-CN" altLang="en-US" sz="1200" smtClean="0">
                <a:solidFill>
                  <a:srgbClr val="898989"/>
                </a:solidFill>
              </a:rPr>
              <a:pPr/>
              <a:t>6</a:t>
            </a:fld>
            <a:endParaRPr lang="zh-CN" altLang="en-US" sz="1200">
              <a:solidFill>
                <a:srgbClr val="898989"/>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58119"/>
                                        </p:tgtEl>
                                        <p:attrNameLst>
                                          <p:attrName>style.visibility</p:attrName>
                                        </p:attrNameLst>
                                      </p:cBhvr>
                                      <p:to>
                                        <p:strVal val="visible"/>
                                      </p:to>
                                    </p:set>
                                    <p:animEffect transition="in" filter="blinds(horizontal)">
                                      <p:cBhvr>
                                        <p:cTn id="17" dur="500"/>
                                        <p:tgtEl>
                                          <p:spTgt spid="55811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linds(horizontal)">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blinds(horizontal)">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58120">
                                            <p:bg/>
                                          </p:spTgt>
                                        </p:tgtEl>
                                        <p:attrNameLst>
                                          <p:attrName>style.visibility</p:attrName>
                                        </p:attrNameLst>
                                      </p:cBhvr>
                                      <p:to>
                                        <p:strVal val="visible"/>
                                      </p:to>
                                    </p:set>
                                    <p:animEffect transition="in" filter="blinds(horizontal)">
                                      <p:cBhvr>
                                        <p:cTn id="32" dur="500"/>
                                        <p:tgtEl>
                                          <p:spTgt spid="558120">
                                            <p:bg/>
                                          </p:spTgt>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558120">
                                            <p:txEl>
                                              <p:pRg st="0" end="0"/>
                                            </p:txEl>
                                          </p:spTgt>
                                        </p:tgtEl>
                                        <p:attrNameLst>
                                          <p:attrName>style.visibility</p:attrName>
                                        </p:attrNameLst>
                                      </p:cBhvr>
                                      <p:to>
                                        <p:strVal val="visible"/>
                                      </p:to>
                                    </p:set>
                                    <p:animEffect transition="in" filter="blinds(horizontal)">
                                      <p:cBhvr>
                                        <p:cTn id="35" dur="500"/>
                                        <p:tgtEl>
                                          <p:spTgt spid="558120">
                                            <p:txEl>
                                              <p:pRg st="0" end="0"/>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558120">
                                            <p:txEl>
                                              <p:pRg st="1" end="1"/>
                                            </p:txEl>
                                          </p:spTgt>
                                        </p:tgtEl>
                                        <p:attrNameLst>
                                          <p:attrName>style.visibility</p:attrName>
                                        </p:attrNameLst>
                                      </p:cBhvr>
                                      <p:to>
                                        <p:strVal val="visible"/>
                                      </p:to>
                                    </p:set>
                                    <p:animEffect transition="in" filter="blinds(horizontal)">
                                      <p:cBhvr>
                                        <p:cTn id="40" dur="500"/>
                                        <p:tgtEl>
                                          <p:spTgt spid="558120">
                                            <p:txEl>
                                              <p:pRg st="1" end="1"/>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558120">
                                            <p:txEl>
                                              <p:pRg st="2" end="2"/>
                                            </p:txEl>
                                          </p:spTgt>
                                        </p:tgtEl>
                                        <p:attrNameLst>
                                          <p:attrName>style.visibility</p:attrName>
                                        </p:attrNameLst>
                                      </p:cBhvr>
                                      <p:to>
                                        <p:strVal val="visible"/>
                                      </p:to>
                                    </p:set>
                                    <p:animEffect transition="in" filter="blinds(horizontal)">
                                      <p:cBhvr>
                                        <p:cTn id="45" dur="500"/>
                                        <p:tgtEl>
                                          <p:spTgt spid="558120">
                                            <p:txEl>
                                              <p:pRg st="2" end="2"/>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558120">
                                            <p:txEl>
                                              <p:pRg st="3" end="3"/>
                                            </p:txEl>
                                          </p:spTgt>
                                        </p:tgtEl>
                                        <p:attrNameLst>
                                          <p:attrName>style.visibility</p:attrName>
                                        </p:attrNameLst>
                                      </p:cBhvr>
                                      <p:to>
                                        <p:strVal val="visible"/>
                                      </p:to>
                                    </p:set>
                                    <p:animEffect transition="in" filter="blinds(horizontal)">
                                      <p:cBhvr>
                                        <p:cTn id="50" dur="500"/>
                                        <p:tgtEl>
                                          <p:spTgt spid="558120">
                                            <p:txEl>
                                              <p:pRg st="3" end="3"/>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558120">
                                            <p:txEl>
                                              <p:pRg st="4" end="4"/>
                                            </p:txEl>
                                          </p:spTgt>
                                        </p:tgtEl>
                                        <p:attrNameLst>
                                          <p:attrName>style.visibility</p:attrName>
                                        </p:attrNameLst>
                                      </p:cBhvr>
                                      <p:to>
                                        <p:strVal val="visible"/>
                                      </p:to>
                                    </p:set>
                                    <p:animEffect transition="in" filter="blinds(horizontal)">
                                      <p:cBhvr>
                                        <p:cTn id="55" dur="500"/>
                                        <p:tgtEl>
                                          <p:spTgt spid="558120">
                                            <p:txEl>
                                              <p:pRg st="4" end="4"/>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grpId="1" nodeType="clickEffect">
                                  <p:stCondLst>
                                    <p:cond delay="0"/>
                                  </p:stCondLst>
                                  <p:childTnLst>
                                    <p:set>
                                      <p:cBhvr>
                                        <p:cTn id="59" dur="1" fill="hold">
                                          <p:stCondLst>
                                            <p:cond delay="0"/>
                                          </p:stCondLst>
                                        </p:cTn>
                                        <p:tgtEl>
                                          <p:spTgt spid="558083">
                                            <p:bg/>
                                          </p:spTgt>
                                        </p:tgtEl>
                                        <p:attrNameLst>
                                          <p:attrName>style.visibility</p:attrName>
                                        </p:attrNameLst>
                                      </p:cBhvr>
                                      <p:to>
                                        <p:strVal val="visible"/>
                                      </p:to>
                                    </p:set>
                                    <p:animEffect transition="in" filter="blinds(horizontal)">
                                      <p:cBhvr>
                                        <p:cTn id="60" dur="500"/>
                                        <p:tgtEl>
                                          <p:spTgt spid="558083">
                                            <p:bg/>
                                          </p:spTgt>
                                        </p:tgtEl>
                                      </p:cBhvr>
                                    </p:animEffect>
                                  </p:childTnLst>
                                </p:cTn>
                              </p:par>
                              <p:par>
                                <p:cTn id="61" presetID="3" presetClass="entr" presetSubtype="10" fill="hold" grpId="0" nodeType="withEffect">
                                  <p:stCondLst>
                                    <p:cond delay="0"/>
                                  </p:stCondLst>
                                  <p:childTnLst>
                                    <p:set>
                                      <p:cBhvr>
                                        <p:cTn id="62" dur="1" fill="hold">
                                          <p:stCondLst>
                                            <p:cond delay="0"/>
                                          </p:stCondLst>
                                        </p:cTn>
                                        <p:tgtEl>
                                          <p:spTgt spid="558083">
                                            <p:txEl>
                                              <p:pRg st="0" end="0"/>
                                            </p:txEl>
                                          </p:spTgt>
                                        </p:tgtEl>
                                        <p:attrNameLst>
                                          <p:attrName>style.visibility</p:attrName>
                                        </p:attrNameLst>
                                      </p:cBhvr>
                                      <p:to>
                                        <p:strVal val="visible"/>
                                      </p:to>
                                    </p:set>
                                    <p:animEffect transition="in" filter="blinds(horizontal)">
                                      <p:cBhvr>
                                        <p:cTn id="63" dur="500"/>
                                        <p:tgtEl>
                                          <p:spTgt spid="558083">
                                            <p:txEl>
                                              <p:pRg st="0" end="0"/>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3" presetClass="entr" presetSubtype="10" fill="hold" grpId="0" nodeType="clickEffect">
                                  <p:stCondLst>
                                    <p:cond delay="0"/>
                                  </p:stCondLst>
                                  <p:childTnLst>
                                    <p:set>
                                      <p:cBhvr>
                                        <p:cTn id="67" dur="1" fill="hold">
                                          <p:stCondLst>
                                            <p:cond delay="0"/>
                                          </p:stCondLst>
                                        </p:cTn>
                                        <p:tgtEl>
                                          <p:spTgt spid="558083">
                                            <p:txEl>
                                              <p:pRg st="1" end="1"/>
                                            </p:txEl>
                                          </p:spTgt>
                                        </p:tgtEl>
                                        <p:attrNameLst>
                                          <p:attrName>style.visibility</p:attrName>
                                        </p:attrNameLst>
                                      </p:cBhvr>
                                      <p:to>
                                        <p:strVal val="visible"/>
                                      </p:to>
                                    </p:set>
                                    <p:animEffect transition="in" filter="blinds(horizontal)">
                                      <p:cBhvr>
                                        <p:cTn id="68" dur="500"/>
                                        <p:tgtEl>
                                          <p:spTgt spid="558083">
                                            <p:txEl>
                                              <p:pRg st="1" end="1"/>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3" presetClass="entr" presetSubtype="10" fill="hold" grpId="0" nodeType="clickEffect">
                                  <p:stCondLst>
                                    <p:cond delay="0"/>
                                  </p:stCondLst>
                                  <p:childTnLst>
                                    <p:set>
                                      <p:cBhvr>
                                        <p:cTn id="72" dur="1" fill="hold">
                                          <p:stCondLst>
                                            <p:cond delay="0"/>
                                          </p:stCondLst>
                                        </p:cTn>
                                        <p:tgtEl>
                                          <p:spTgt spid="558083">
                                            <p:txEl>
                                              <p:pRg st="2" end="2"/>
                                            </p:txEl>
                                          </p:spTgt>
                                        </p:tgtEl>
                                        <p:attrNameLst>
                                          <p:attrName>style.visibility</p:attrName>
                                        </p:attrNameLst>
                                      </p:cBhvr>
                                      <p:to>
                                        <p:strVal val="visible"/>
                                      </p:to>
                                    </p:set>
                                    <p:animEffect transition="in" filter="blinds(horizontal)">
                                      <p:cBhvr>
                                        <p:cTn id="73" dur="500"/>
                                        <p:tgtEl>
                                          <p:spTgt spid="558083">
                                            <p:txEl>
                                              <p:pRg st="2" end="2"/>
                                            </p:txEl>
                                          </p:spTgt>
                                        </p:tgtEl>
                                      </p:cBhvr>
                                    </p:animEffect>
                                  </p:childTnLst>
                                </p:cTn>
                              </p:par>
                            </p:childTnLst>
                          </p:cTn>
                        </p:par>
                      </p:childTnLst>
                    </p:cTn>
                  </p:par>
                  <p:par>
                    <p:cTn id="74" fill="hold">
                      <p:stCondLst>
                        <p:cond delay="indefinite"/>
                      </p:stCondLst>
                      <p:childTnLst>
                        <p:par>
                          <p:cTn id="75" fill="hold">
                            <p:stCondLst>
                              <p:cond delay="0"/>
                            </p:stCondLst>
                            <p:childTnLst>
                              <p:par>
                                <p:cTn id="76" presetID="3" presetClass="entr" presetSubtype="10" fill="hold" grpId="0" nodeType="clickEffect">
                                  <p:stCondLst>
                                    <p:cond delay="0"/>
                                  </p:stCondLst>
                                  <p:childTnLst>
                                    <p:set>
                                      <p:cBhvr>
                                        <p:cTn id="77" dur="1" fill="hold">
                                          <p:stCondLst>
                                            <p:cond delay="0"/>
                                          </p:stCondLst>
                                        </p:cTn>
                                        <p:tgtEl>
                                          <p:spTgt spid="558083">
                                            <p:txEl>
                                              <p:pRg st="3" end="3"/>
                                            </p:txEl>
                                          </p:spTgt>
                                        </p:tgtEl>
                                        <p:attrNameLst>
                                          <p:attrName>style.visibility</p:attrName>
                                        </p:attrNameLst>
                                      </p:cBhvr>
                                      <p:to>
                                        <p:strVal val="visible"/>
                                      </p:to>
                                    </p:set>
                                    <p:animEffect transition="in" filter="blinds(horizontal)">
                                      <p:cBhvr>
                                        <p:cTn id="78" dur="500"/>
                                        <p:tgtEl>
                                          <p:spTgt spid="558083">
                                            <p:txEl>
                                              <p:pRg st="3" end="3"/>
                                            </p:txEl>
                                          </p:spTgt>
                                        </p:tgtEl>
                                      </p:cBhvr>
                                    </p:animEffect>
                                  </p:childTnLst>
                                </p:cTn>
                              </p:par>
                            </p:childTnLst>
                          </p:cTn>
                        </p:par>
                      </p:childTnLst>
                    </p:cTn>
                  </p:par>
                  <p:par>
                    <p:cTn id="79" fill="hold">
                      <p:stCondLst>
                        <p:cond delay="indefinite"/>
                      </p:stCondLst>
                      <p:childTnLst>
                        <p:par>
                          <p:cTn id="80" fill="hold">
                            <p:stCondLst>
                              <p:cond delay="0"/>
                            </p:stCondLst>
                            <p:childTnLst>
                              <p:par>
                                <p:cTn id="81" presetID="3" presetClass="entr" presetSubtype="10" fill="hold" grpId="0" nodeType="clickEffect">
                                  <p:stCondLst>
                                    <p:cond delay="0"/>
                                  </p:stCondLst>
                                  <p:childTnLst>
                                    <p:set>
                                      <p:cBhvr>
                                        <p:cTn id="82" dur="1" fill="hold">
                                          <p:stCondLst>
                                            <p:cond delay="0"/>
                                          </p:stCondLst>
                                        </p:cTn>
                                        <p:tgtEl>
                                          <p:spTgt spid="558083">
                                            <p:txEl>
                                              <p:pRg st="4" end="4"/>
                                            </p:txEl>
                                          </p:spTgt>
                                        </p:tgtEl>
                                        <p:attrNameLst>
                                          <p:attrName>style.visibility</p:attrName>
                                        </p:attrNameLst>
                                      </p:cBhvr>
                                      <p:to>
                                        <p:strVal val="visible"/>
                                      </p:to>
                                    </p:set>
                                    <p:animEffect transition="in" filter="blinds(horizontal)">
                                      <p:cBhvr>
                                        <p:cTn id="83" dur="500"/>
                                        <p:tgtEl>
                                          <p:spTgt spid="55808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8083" grpId="0" uiExpand="1" build="p" bldLvl="2" autoUpdateAnimBg="0"/>
      <p:bldP spid="558083" grpId="1" build="p" animBg="1"/>
      <p:bldP spid="558119" grpId="0"/>
      <p:bldP spid="558120" grpId="0" uiExpand="1" build="p" bldLvl="2" animBg="1"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idx="4294967295"/>
          </p:nvPr>
        </p:nvSpPr>
        <p:spPr>
          <a:xfrm>
            <a:off x="236538" y="134938"/>
            <a:ext cx="8807450" cy="515937"/>
          </a:xfrm>
        </p:spPr>
        <p:txBody>
          <a:bodyPr lIns="91440" tIns="45720" rIns="91440" bIns="45720" anchor="ctr"/>
          <a:lstStyle/>
          <a:p>
            <a:pPr eaLnBrk="1" hangingPunct="1"/>
            <a:r>
              <a:rPr lang="zh-CN" altLang="en-US" sz="3200"/>
              <a:t>写策略（</a:t>
            </a:r>
            <a:r>
              <a:rPr lang="en-US" altLang="zh-CN" sz="3200"/>
              <a:t>Cache</a:t>
            </a:r>
            <a:r>
              <a:rPr lang="zh-CN" altLang="en-US" sz="3200"/>
              <a:t>一致性问题）</a:t>
            </a:r>
          </a:p>
        </p:txBody>
      </p:sp>
      <p:sp>
        <p:nvSpPr>
          <p:cNvPr id="462851" name="Rectangle 3"/>
          <p:cNvSpPr>
            <a:spLocks noGrp="1" noChangeArrowheads="1"/>
          </p:cNvSpPr>
          <p:nvPr>
            <p:ph type="body" idx="4294967295"/>
          </p:nvPr>
        </p:nvSpPr>
        <p:spPr>
          <a:xfrm>
            <a:off x="177800" y="877888"/>
            <a:ext cx="8758238" cy="5584286"/>
          </a:xfrm>
          <a:noFill/>
        </p:spPr>
        <p:txBody>
          <a:bodyPr/>
          <a:lstStyle/>
          <a:p>
            <a:pPr eaLnBrk="1" hangingPunct="1">
              <a:lnSpc>
                <a:spcPct val="110000"/>
              </a:lnSpc>
              <a:spcBef>
                <a:spcPct val="10000"/>
              </a:spcBef>
            </a:pPr>
            <a:r>
              <a:rPr lang="zh-CN" altLang="en-US" sz="1900" dirty="0">
                <a:latin typeface="微软雅黑" panose="020B0503020204020204" pitchFamily="34" charset="-122"/>
                <a:ea typeface="微软雅黑" panose="020B0503020204020204" pitchFamily="34" charset="-122"/>
              </a:rPr>
              <a:t>对于写命中，有两种处理方式</a:t>
            </a:r>
            <a:endParaRPr lang="en-US" altLang="zh-CN" sz="1900" dirty="0">
              <a:latin typeface="微软雅黑" panose="020B0503020204020204" pitchFamily="34" charset="-122"/>
              <a:ea typeface="微软雅黑" panose="020B0503020204020204" pitchFamily="34" charset="-122"/>
            </a:endParaRPr>
          </a:p>
          <a:p>
            <a:pPr lvl="1" eaLnBrk="1" hangingPunct="1">
              <a:lnSpc>
                <a:spcPct val="110000"/>
              </a:lnSpc>
              <a:spcBef>
                <a:spcPct val="10000"/>
              </a:spcBef>
            </a:pPr>
            <a:r>
              <a:rPr lang="en-US" altLang="zh-CN" sz="1900" dirty="0">
                <a:latin typeface="微软雅黑" panose="020B0503020204020204" pitchFamily="34" charset="-122"/>
                <a:ea typeface="微软雅黑" panose="020B0503020204020204" pitchFamily="34" charset="-122"/>
              </a:rPr>
              <a:t>Write Through</a:t>
            </a:r>
            <a:r>
              <a:rPr lang="en-US" altLang="zh-CN" sz="1900" dirty="0">
                <a:solidFill>
                  <a:srgbClr val="CC3300"/>
                </a:solidFill>
                <a:latin typeface="微软雅黑" panose="020B0503020204020204" pitchFamily="34" charset="-122"/>
                <a:ea typeface="微软雅黑" panose="020B0503020204020204" pitchFamily="34" charset="-122"/>
              </a:rPr>
              <a:t>(</a:t>
            </a:r>
            <a:r>
              <a:rPr lang="zh-CN" altLang="en-US" sz="1900" dirty="0">
                <a:solidFill>
                  <a:srgbClr val="CC3300"/>
                </a:solidFill>
                <a:latin typeface="微软雅黑" panose="020B0503020204020204" pitchFamily="34" charset="-122"/>
                <a:ea typeface="微软雅黑" panose="020B0503020204020204" pitchFamily="34" charset="-122"/>
              </a:rPr>
              <a:t>全写，通过式写、写直达、直写)</a:t>
            </a:r>
            <a:endParaRPr lang="en-US" altLang="zh-CN" sz="1900" dirty="0">
              <a:latin typeface="微软雅黑" panose="020B0503020204020204" pitchFamily="34" charset="-122"/>
              <a:ea typeface="微软雅黑" panose="020B0503020204020204" pitchFamily="34" charset="-122"/>
            </a:endParaRPr>
          </a:p>
          <a:p>
            <a:pPr lvl="2" eaLnBrk="1" hangingPunct="1">
              <a:lnSpc>
                <a:spcPct val="110000"/>
              </a:lnSpc>
              <a:spcBef>
                <a:spcPct val="10000"/>
              </a:spcBef>
            </a:pPr>
            <a:r>
              <a:rPr lang="zh-CN" altLang="en-US" sz="1900" dirty="0">
                <a:solidFill>
                  <a:srgbClr val="006600"/>
                </a:solidFill>
                <a:latin typeface="微软雅黑" panose="020B0503020204020204" pitchFamily="34" charset="-122"/>
                <a:ea typeface="微软雅黑" panose="020B0503020204020204" pitchFamily="34" charset="-122"/>
              </a:rPr>
              <a:t>同时写</a:t>
            </a:r>
            <a:r>
              <a:rPr lang="en-US" altLang="zh-CN" sz="1900" dirty="0">
                <a:solidFill>
                  <a:srgbClr val="006600"/>
                </a:solidFill>
                <a:latin typeface="微软雅黑" panose="020B0503020204020204" pitchFamily="34" charset="-122"/>
                <a:ea typeface="微软雅黑" panose="020B0503020204020204" pitchFamily="34" charset="-122"/>
              </a:rPr>
              <a:t>Cache</a:t>
            </a:r>
            <a:r>
              <a:rPr lang="zh-CN" altLang="en-US" sz="1900" dirty="0">
                <a:solidFill>
                  <a:srgbClr val="006600"/>
                </a:solidFill>
                <a:latin typeface="微软雅黑" panose="020B0503020204020204" pitchFamily="34" charset="-122"/>
                <a:ea typeface="微软雅黑" panose="020B0503020204020204" pitchFamily="34" charset="-122"/>
              </a:rPr>
              <a:t>和主存单元</a:t>
            </a:r>
            <a:endParaRPr lang="en-US" altLang="zh-CN" sz="1900" dirty="0">
              <a:solidFill>
                <a:srgbClr val="006600"/>
              </a:solidFill>
              <a:latin typeface="微软雅黑" panose="020B0503020204020204" pitchFamily="34" charset="-122"/>
              <a:ea typeface="微软雅黑" panose="020B0503020204020204" pitchFamily="34" charset="-122"/>
            </a:endParaRPr>
          </a:p>
          <a:p>
            <a:pPr lvl="2" eaLnBrk="1" hangingPunct="1">
              <a:lnSpc>
                <a:spcPct val="110000"/>
              </a:lnSpc>
              <a:spcBef>
                <a:spcPct val="10000"/>
              </a:spcBef>
            </a:pPr>
            <a:r>
              <a:rPr lang="zh-CN" altLang="en-US" sz="1900" dirty="0">
                <a:solidFill>
                  <a:srgbClr val="006600"/>
                </a:solidFill>
                <a:latin typeface="微软雅黑" panose="020B0503020204020204" pitchFamily="34" charset="-122"/>
                <a:ea typeface="微软雅黑" panose="020B0503020204020204" pitchFamily="34" charset="-122"/>
              </a:rPr>
              <a:t>这种方法会大大增加写操作的开销</a:t>
            </a:r>
            <a:endParaRPr lang="en-US" altLang="zh-CN" sz="1900" dirty="0">
              <a:solidFill>
                <a:srgbClr val="006600"/>
              </a:solidFill>
              <a:latin typeface="微软雅黑" panose="020B0503020204020204" pitchFamily="34" charset="-122"/>
              <a:ea typeface="微软雅黑" panose="020B0503020204020204" pitchFamily="34" charset="-122"/>
            </a:endParaRPr>
          </a:p>
          <a:p>
            <a:pPr lvl="2" eaLnBrk="1" hangingPunct="1">
              <a:lnSpc>
                <a:spcPct val="110000"/>
              </a:lnSpc>
              <a:spcBef>
                <a:spcPct val="10000"/>
              </a:spcBef>
            </a:pPr>
            <a:r>
              <a:rPr lang="zh-CN" altLang="en-US" sz="1900" b="1" dirty="0">
                <a:solidFill>
                  <a:srgbClr val="0000FF"/>
                </a:solidFill>
                <a:latin typeface="微软雅黑" panose="020B0503020204020204" pitchFamily="34" charset="-122"/>
                <a:ea typeface="微软雅黑" panose="020B0503020204020204" pitchFamily="34" charset="-122"/>
              </a:rPr>
              <a:t>比如，若有</a:t>
            </a:r>
            <a:r>
              <a:rPr lang="en-US" altLang="zh-CN" sz="1900" b="1" dirty="0">
                <a:solidFill>
                  <a:srgbClr val="0000FF"/>
                </a:solidFill>
                <a:latin typeface="微软雅黑" panose="020B0503020204020204" pitchFamily="34" charset="-122"/>
                <a:ea typeface="微软雅黑" panose="020B0503020204020204" pitchFamily="34" charset="-122"/>
              </a:rPr>
              <a:t>10%</a:t>
            </a:r>
            <a:r>
              <a:rPr lang="zh-CN" altLang="en-US" sz="1900" b="1" dirty="0">
                <a:solidFill>
                  <a:srgbClr val="0000FF"/>
                </a:solidFill>
                <a:latin typeface="微软雅黑" panose="020B0503020204020204" pitchFamily="34" charset="-122"/>
                <a:ea typeface="微软雅黑" panose="020B0503020204020204" pitchFamily="34" charset="-122"/>
              </a:rPr>
              <a:t>的存储指令，使</a:t>
            </a:r>
            <a:r>
              <a:rPr lang="en-US" altLang="zh-CN" sz="1900" b="1" dirty="0">
                <a:solidFill>
                  <a:srgbClr val="0000FF"/>
                </a:solidFill>
                <a:latin typeface="微软雅黑" panose="020B0503020204020204" pitchFamily="34" charset="-122"/>
                <a:ea typeface="微软雅黑" panose="020B0503020204020204" pitchFamily="34" charset="-122"/>
              </a:rPr>
              <a:t>CPI</a:t>
            </a:r>
            <a:r>
              <a:rPr lang="zh-CN" altLang="en-US" sz="1900" b="1" dirty="0">
                <a:solidFill>
                  <a:srgbClr val="0000FF"/>
                </a:solidFill>
                <a:latin typeface="微软雅黑" panose="020B0503020204020204" pitchFamily="34" charset="-122"/>
                <a:ea typeface="微软雅黑" panose="020B0503020204020204" pitchFamily="34" charset="-122"/>
              </a:rPr>
              <a:t>增加到：</a:t>
            </a:r>
            <a:r>
              <a:rPr lang="en-US" altLang="zh-CN" sz="1900" b="1" dirty="0">
                <a:solidFill>
                  <a:srgbClr val="0000FF"/>
                </a:solidFill>
                <a:latin typeface="微软雅黑" panose="020B0503020204020204" pitchFamily="34" charset="-122"/>
                <a:ea typeface="微软雅黑" panose="020B0503020204020204" pitchFamily="34" charset="-122"/>
              </a:rPr>
              <a:t>1.0+100x10%=11</a:t>
            </a:r>
          </a:p>
          <a:p>
            <a:pPr lvl="2" eaLnBrk="1" hangingPunct="1">
              <a:lnSpc>
                <a:spcPct val="110000"/>
              </a:lnSpc>
              <a:spcBef>
                <a:spcPct val="10000"/>
              </a:spcBef>
            </a:pPr>
            <a:r>
              <a:rPr lang="zh-CN" altLang="en-US" sz="1900" dirty="0">
                <a:solidFill>
                  <a:srgbClr val="006600"/>
                </a:solidFill>
                <a:latin typeface="微软雅黑" panose="020B0503020204020204" pitchFamily="34" charset="-122"/>
                <a:ea typeface="微软雅黑" panose="020B0503020204020204" pitchFamily="34" charset="-122"/>
              </a:rPr>
              <a:t>为此，采用写缓冲法（</a:t>
            </a:r>
            <a:r>
              <a:rPr lang="en-US" altLang="zh-CN" sz="1900" dirty="0">
                <a:latin typeface="微软雅黑" panose="020B0503020204020204" pitchFamily="34" charset="-122"/>
                <a:ea typeface="微软雅黑" panose="020B0503020204020204" pitchFamily="34" charset="-122"/>
              </a:rPr>
              <a:t> </a:t>
            </a:r>
            <a:r>
              <a:rPr lang="en-US" altLang="zh-CN" sz="1900" dirty="0">
                <a:solidFill>
                  <a:schemeClr val="accent2"/>
                </a:solidFill>
                <a:latin typeface="微软雅黑" panose="020B0503020204020204" pitchFamily="34" charset="-122"/>
                <a:ea typeface="微软雅黑" panose="020B0503020204020204" pitchFamily="34" charset="-122"/>
              </a:rPr>
              <a:t>Write Buffer </a:t>
            </a:r>
            <a:r>
              <a:rPr lang="zh-CN" altLang="en-US" sz="1900" dirty="0">
                <a:solidFill>
                  <a:srgbClr val="006600"/>
                </a:solidFill>
                <a:latin typeface="微软雅黑" panose="020B0503020204020204" pitchFamily="34" charset="-122"/>
                <a:ea typeface="微软雅黑" panose="020B0503020204020204" pitchFamily="34" charset="-122"/>
              </a:rPr>
              <a:t>），</a:t>
            </a:r>
            <a:r>
              <a:rPr lang="en-US" altLang="zh-CN" sz="1900" dirty="0">
                <a:solidFill>
                  <a:srgbClr val="006600"/>
                </a:solidFill>
                <a:latin typeface="微软雅黑" panose="020B0503020204020204" pitchFamily="34" charset="-122"/>
                <a:ea typeface="微软雅黑" panose="020B0503020204020204" pitchFamily="34" charset="-122"/>
              </a:rPr>
              <a:t>Cache</a:t>
            </a:r>
            <a:r>
              <a:rPr lang="zh-CN" altLang="en-US" sz="1900" dirty="0">
                <a:solidFill>
                  <a:srgbClr val="006600"/>
                </a:solidFill>
                <a:latin typeface="微软雅黑" panose="020B0503020204020204" pitchFamily="34" charset="-122"/>
                <a:ea typeface="微软雅黑" panose="020B0503020204020204" pitchFamily="34" charset="-122"/>
              </a:rPr>
              <a:t>与主存间加缓存。</a:t>
            </a:r>
          </a:p>
          <a:p>
            <a:pPr lvl="1" eaLnBrk="1" hangingPunct="1">
              <a:lnSpc>
                <a:spcPct val="110000"/>
              </a:lnSpc>
              <a:spcBef>
                <a:spcPct val="10000"/>
              </a:spcBef>
            </a:pPr>
            <a:r>
              <a:rPr lang="en-US" altLang="zh-CN" sz="1900" dirty="0">
                <a:latin typeface="微软雅黑" panose="020B0503020204020204" pitchFamily="34" charset="-122"/>
                <a:ea typeface="微软雅黑" panose="020B0503020204020204" pitchFamily="34" charset="-122"/>
              </a:rPr>
              <a:t>Write Back</a:t>
            </a:r>
            <a:r>
              <a:rPr lang="en-US" altLang="zh-CN" sz="1900" dirty="0">
                <a:solidFill>
                  <a:srgbClr val="CC3300"/>
                </a:solidFill>
                <a:latin typeface="微软雅黑" panose="020B0503020204020204" pitchFamily="34" charset="-122"/>
                <a:ea typeface="微软雅黑" panose="020B0503020204020204" pitchFamily="34" charset="-122"/>
              </a:rPr>
              <a:t>(</a:t>
            </a:r>
            <a:r>
              <a:rPr lang="zh-CN" altLang="en-US" sz="1900" dirty="0">
                <a:solidFill>
                  <a:srgbClr val="CC3300"/>
                </a:solidFill>
                <a:latin typeface="微软雅黑" panose="020B0503020204020204" pitchFamily="34" charset="-122"/>
                <a:ea typeface="微软雅黑" panose="020B0503020204020204" pitchFamily="34" charset="-122"/>
              </a:rPr>
              <a:t>回写、写回、一次性写)</a:t>
            </a:r>
            <a:endParaRPr lang="en-US" altLang="zh-CN" sz="1900" dirty="0">
              <a:latin typeface="微软雅黑" panose="020B0503020204020204" pitchFamily="34" charset="-122"/>
              <a:ea typeface="微软雅黑" panose="020B0503020204020204" pitchFamily="34" charset="-122"/>
            </a:endParaRPr>
          </a:p>
          <a:p>
            <a:pPr lvl="2" eaLnBrk="1" hangingPunct="1">
              <a:lnSpc>
                <a:spcPct val="110000"/>
              </a:lnSpc>
              <a:spcBef>
                <a:spcPct val="10000"/>
              </a:spcBef>
            </a:pPr>
            <a:r>
              <a:rPr lang="zh-CN" altLang="en-US" sz="1900" dirty="0">
                <a:solidFill>
                  <a:srgbClr val="006600"/>
                </a:solidFill>
                <a:latin typeface="微软雅黑" panose="020B0503020204020204" pitchFamily="34" charset="-122"/>
                <a:ea typeface="微软雅黑" panose="020B0503020204020204" pitchFamily="34" charset="-122"/>
              </a:rPr>
              <a:t>只写</a:t>
            </a:r>
            <a:r>
              <a:rPr lang="en-US" altLang="zh-CN" sz="1900" dirty="0">
                <a:solidFill>
                  <a:srgbClr val="006600"/>
                </a:solidFill>
                <a:latin typeface="微软雅黑" panose="020B0503020204020204" pitchFamily="34" charset="-122"/>
                <a:ea typeface="微软雅黑" panose="020B0503020204020204" pitchFamily="34" charset="-122"/>
              </a:rPr>
              <a:t>Cache</a:t>
            </a:r>
            <a:r>
              <a:rPr lang="zh-CN" altLang="en-US" sz="1900" dirty="0">
                <a:solidFill>
                  <a:srgbClr val="006600"/>
                </a:solidFill>
                <a:latin typeface="微软雅黑" panose="020B0503020204020204" pitchFamily="34" charset="-122"/>
                <a:ea typeface="微软雅黑" panose="020B0503020204020204" pitchFamily="34" charset="-122"/>
              </a:rPr>
              <a:t>不写主存。每行设一个</a:t>
            </a:r>
            <a:r>
              <a:rPr lang="zh-CN" altLang="en-US" sz="1900" dirty="0">
                <a:solidFill>
                  <a:srgbClr val="FF0000"/>
                </a:solidFill>
                <a:latin typeface="微软雅黑" panose="020B0503020204020204" pitchFamily="34" charset="-122"/>
                <a:ea typeface="微软雅黑" panose="020B0503020204020204" pitchFamily="34" charset="-122"/>
              </a:rPr>
              <a:t>修改位</a:t>
            </a:r>
            <a:r>
              <a:rPr lang="en-US" altLang="zh-CN" sz="1900" dirty="0">
                <a:solidFill>
                  <a:srgbClr val="006600"/>
                </a:solidFill>
                <a:latin typeface="微软雅黑" panose="020B0503020204020204" pitchFamily="34" charset="-122"/>
                <a:ea typeface="微软雅黑" panose="020B0503020204020204" pitchFamily="34" charset="-122"/>
              </a:rPr>
              <a:t>(</a:t>
            </a:r>
            <a:r>
              <a:rPr lang="zh-CN" altLang="en-US" sz="1900" dirty="0">
                <a:solidFill>
                  <a:srgbClr val="006600"/>
                </a:solidFill>
                <a:latin typeface="微软雅黑" panose="020B0503020204020204" pitchFamily="34" charset="-122"/>
                <a:ea typeface="微软雅黑" panose="020B0503020204020204" pitchFamily="34" charset="-122"/>
              </a:rPr>
              <a:t>“</a:t>
            </a:r>
            <a:r>
              <a:rPr lang="en-US" altLang="zh-CN" sz="1900" dirty="0">
                <a:solidFill>
                  <a:srgbClr val="006600"/>
                </a:solidFill>
                <a:latin typeface="微软雅黑" panose="020B0503020204020204" pitchFamily="34" charset="-122"/>
                <a:ea typeface="微软雅黑" panose="020B0503020204020204" pitchFamily="34" charset="-122"/>
              </a:rPr>
              <a:t>dirty bit-</a:t>
            </a:r>
            <a:r>
              <a:rPr lang="zh-CN" altLang="en-US" sz="1900" dirty="0">
                <a:solidFill>
                  <a:srgbClr val="FF0000"/>
                </a:solidFill>
                <a:latin typeface="微软雅黑" panose="020B0503020204020204" pitchFamily="34" charset="-122"/>
                <a:ea typeface="微软雅黑" panose="020B0503020204020204" pitchFamily="34" charset="-122"/>
              </a:rPr>
              <a:t>脏位</a:t>
            </a:r>
            <a:r>
              <a:rPr lang="zh-CN" altLang="en-US" sz="1900" dirty="0">
                <a:solidFill>
                  <a:srgbClr val="006600"/>
                </a:solidFill>
                <a:latin typeface="微软雅黑" panose="020B0503020204020204" pitchFamily="34" charset="-122"/>
                <a:ea typeface="微软雅黑" panose="020B0503020204020204" pitchFamily="34" charset="-122"/>
              </a:rPr>
              <a:t>”</a:t>
            </a:r>
            <a:r>
              <a:rPr lang="en-US" altLang="zh-CN" sz="1900" dirty="0">
                <a:solidFill>
                  <a:srgbClr val="006600"/>
                </a:solidFill>
                <a:latin typeface="微软雅黑" panose="020B0503020204020204" pitchFamily="34" charset="-122"/>
                <a:ea typeface="微软雅黑" panose="020B0503020204020204" pitchFamily="34" charset="-122"/>
              </a:rPr>
              <a:t>)</a:t>
            </a:r>
            <a:r>
              <a:rPr lang="zh-CN" altLang="en-US" sz="1900" dirty="0">
                <a:solidFill>
                  <a:srgbClr val="006600"/>
                </a:solidFill>
                <a:latin typeface="微软雅黑" panose="020B0503020204020204" pitchFamily="34" charset="-122"/>
                <a:ea typeface="微软雅黑" panose="020B0503020204020204" pitchFamily="34" charset="-122"/>
              </a:rPr>
              <a:t>，当它被替换时才写回主存。可大大降低主存带宽需求，但控制可能很复杂。</a:t>
            </a:r>
          </a:p>
          <a:p>
            <a:pPr eaLnBrk="1" hangingPunct="1">
              <a:lnSpc>
                <a:spcPct val="110000"/>
              </a:lnSpc>
              <a:spcBef>
                <a:spcPct val="10000"/>
              </a:spcBef>
            </a:pPr>
            <a:r>
              <a:rPr lang="zh-CN" altLang="en-US" sz="1900" dirty="0">
                <a:latin typeface="微软雅黑" panose="020B0503020204020204" pitchFamily="34" charset="-122"/>
                <a:ea typeface="微软雅黑" panose="020B0503020204020204" pitchFamily="34" charset="-122"/>
              </a:rPr>
              <a:t>对于写未命中，有两种处理方式</a:t>
            </a:r>
            <a:endParaRPr lang="en-US" altLang="zh-CN" sz="1900" dirty="0">
              <a:latin typeface="微软雅黑" panose="020B0503020204020204" pitchFamily="34" charset="-122"/>
              <a:ea typeface="微软雅黑" panose="020B0503020204020204" pitchFamily="34" charset="-122"/>
            </a:endParaRPr>
          </a:p>
          <a:p>
            <a:pPr lvl="1" eaLnBrk="1" hangingPunct="1">
              <a:lnSpc>
                <a:spcPct val="110000"/>
              </a:lnSpc>
              <a:spcBef>
                <a:spcPct val="10000"/>
              </a:spcBef>
            </a:pPr>
            <a:r>
              <a:rPr lang="en-US" altLang="zh-CN" sz="1900" dirty="0">
                <a:solidFill>
                  <a:srgbClr val="800000"/>
                </a:solidFill>
                <a:latin typeface="微软雅黑" panose="020B0503020204020204" pitchFamily="34" charset="-122"/>
                <a:ea typeface="微软雅黑" panose="020B0503020204020204" pitchFamily="34" charset="-122"/>
              </a:rPr>
              <a:t>Write Allocate </a:t>
            </a:r>
            <a:r>
              <a:rPr lang="en-US" altLang="zh-CN" sz="1900" dirty="0">
                <a:solidFill>
                  <a:srgbClr val="CC3300"/>
                </a:solidFill>
                <a:latin typeface="微软雅黑" panose="020B0503020204020204" pitchFamily="34" charset="-122"/>
                <a:ea typeface="微软雅黑" panose="020B0503020204020204" pitchFamily="34" charset="-122"/>
              </a:rPr>
              <a:t>(</a:t>
            </a:r>
            <a:r>
              <a:rPr lang="zh-CN" altLang="en-US" sz="1900" dirty="0">
                <a:solidFill>
                  <a:srgbClr val="CC3300"/>
                </a:solidFill>
                <a:latin typeface="微软雅黑" panose="020B0503020204020204" pitchFamily="34" charset="-122"/>
                <a:ea typeface="微软雅黑" panose="020B0503020204020204" pitchFamily="34" charset="-122"/>
              </a:rPr>
              <a:t>写分配)</a:t>
            </a:r>
            <a:r>
              <a:rPr lang="en-US" altLang="zh-CN" sz="1900" dirty="0">
                <a:latin typeface="微软雅黑" panose="020B0503020204020204" pitchFamily="34" charset="-122"/>
                <a:ea typeface="微软雅黑" panose="020B0503020204020204" pitchFamily="34" charset="-122"/>
              </a:rPr>
              <a:t> </a:t>
            </a:r>
          </a:p>
          <a:p>
            <a:pPr lvl="2" eaLnBrk="1" hangingPunct="1">
              <a:lnSpc>
                <a:spcPct val="110000"/>
              </a:lnSpc>
              <a:spcBef>
                <a:spcPct val="10000"/>
              </a:spcBef>
            </a:pPr>
            <a:r>
              <a:rPr lang="zh-CN" altLang="en-US" sz="1900" dirty="0">
                <a:solidFill>
                  <a:srgbClr val="006600"/>
                </a:solidFill>
                <a:latin typeface="微软雅黑" panose="020B0503020204020204" pitchFamily="34" charset="-122"/>
                <a:ea typeface="微软雅黑" panose="020B0503020204020204" pitchFamily="34" charset="-122"/>
              </a:rPr>
              <a:t>先将主存块中相应单元更新，然后将主存块装入</a:t>
            </a:r>
            <a:r>
              <a:rPr lang="en-US" altLang="zh-CN" sz="1900" dirty="0">
                <a:solidFill>
                  <a:srgbClr val="006600"/>
                </a:solidFill>
                <a:latin typeface="微软雅黑" panose="020B0503020204020204" pitchFamily="34" charset="-122"/>
                <a:ea typeface="微软雅黑" panose="020B0503020204020204" pitchFamily="34" charset="-122"/>
              </a:rPr>
              <a:t>Cache</a:t>
            </a:r>
            <a:r>
              <a:rPr lang="zh-CN" altLang="en-US" sz="1900" dirty="0">
                <a:solidFill>
                  <a:srgbClr val="006600"/>
                </a:solidFill>
                <a:latin typeface="微软雅黑" panose="020B0503020204020204" pitchFamily="34" charset="-122"/>
                <a:ea typeface="微软雅黑" panose="020B0503020204020204" pitchFamily="34" charset="-122"/>
              </a:rPr>
              <a:t>。</a:t>
            </a:r>
            <a:endParaRPr lang="en-US" altLang="zh-CN" sz="1900" dirty="0">
              <a:solidFill>
                <a:srgbClr val="006600"/>
              </a:solidFill>
              <a:latin typeface="微软雅黑" panose="020B0503020204020204" pitchFamily="34" charset="-122"/>
              <a:ea typeface="微软雅黑" panose="020B0503020204020204" pitchFamily="34" charset="-122"/>
            </a:endParaRPr>
          </a:p>
          <a:p>
            <a:pPr lvl="2" eaLnBrk="1" hangingPunct="1">
              <a:lnSpc>
                <a:spcPct val="110000"/>
              </a:lnSpc>
              <a:spcBef>
                <a:spcPct val="10000"/>
              </a:spcBef>
            </a:pPr>
            <a:r>
              <a:rPr lang="zh-CN" altLang="en-US" sz="1900" dirty="0">
                <a:solidFill>
                  <a:srgbClr val="006600"/>
                </a:solidFill>
                <a:latin typeface="微软雅黑" panose="020B0503020204020204" pitchFamily="34" charset="-122"/>
                <a:ea typeface="微软雅黑" panose="020B0503020204020204" pitchFamily="34" charset="-122"/>
              </a:rPr>
              <a:t>充分利用了空间局部性，但增加了从主存读数据块</a:t>
            </a:r>
            <a:r>
              <a:rPr lang="en-US" altLang="zh-CN" sz="1900" dirty="0">
                <a:solidFill>
                  <a:srgbClr val="006600"/>
                </a:solidFill>
                <a:latin typeface="微软雅黑" panose="020B0503020204020204" pitchFamily="34" charset="-122"/>
                <a:ea typeface="微软雅黑" panose="020B0503020204020204" pitchFamily="34" charset="-122"/>
              </a:rPr>
              <a:t>Cache</a:t>
            </a:r>
            <a:r>
              <a:rPr lang="zh-CN" altLang="en-US" sz="1900" dirty="0">
                <a:solidFill>
                  <a:srgbClr val="006600"/>
                </a:solidFill>
                <a:latin typeface="微软雅黑" panose="020B0503020204020204" pitchFamily="34" charset="-122"/>
                <a:ea typeface="微软雅黑" panose="020B0503020204020204" pitchFamily="34" charset="-122"/>
              </a:rPr>
              <a:t>的开销。</a:t>
            </a:r>
          </a:p>
          <a:p>
            <a:pPr lvl="1" eaLnBrk="1" hangingPunct="1">
              <a:lnSpc>
                <a:spcPct val="110000"/>
              </a:lnSpc>
              <a:spcBef>
                <a:spcPct val="10000"/>
              </a:spcBef>
            </a:pPr>
            <a:r>
              <a:rPr lang="en-US" altLang="zh-CN" sz="1900" dirty="0">
                <a:solidFill>
                  <a:srgbClr val="800000"/>
                </a:solidFill>
                <a:latin typeface="微软雅黑" panose="020B0503020204020204" pitchFamily="34" charset="-122"/>
                <a:ea typeface="微软雅黑" panose="020B0503020204020204" pitchFamily="34" charset="-122"/>
              </a:rPr>
              <a:t>Not Write Allocate </a:t>
            </a:r>
            <a:r>
              <a:rPr lang="en-US" altLang="zh-CN" sz="1900" dirty="0">
                <a:solidFill>
                  <a:srgbClr val="CC3300"/>
                </a:solidFill>
                <a:latin typeface="微软雅黑" panose="020B0503020204020204" pitchFamily="34" charset="-122"/>
                <a:ea typeface="微软雅黑" panose="020B0503020204020204" pitchFamily="34" charset="-122"/>
              </a:rPr>
              <a:t>(</a:t>
            </a:r>
            <a:r>
              <a:rPr lang="zh-CN" altLang="en-US" sz="1900" dirty="0">
                <a:solidFill>
                  <a:srgbClr val="CC3300"/>
                </a:solidFill>
                <a:latin typeface="微软雅黑" panose="020B0503020204020204" pitchFamily="34" charset="-122"/>
                <a:ea typeface="微软雅黑" panose="020B0503020204020204" pitchFamily="34" charset="-122"/>
              </a:rPr>
              <a:t>非写分配)</a:t>
            </a:r>
            <a:r>
              <a:rPr lang="en-US" altLang="zh-CN" sz="1900" dirty="0">
                <a:latin typeface="微软雅黑" panose="020B0503020204020204" pitchFamily="34" charset="-122"/>
                <a:ea typeface="微软雅黑" panose="020B0503020204020204" pitchFamily="34" charset="-122"/>
              </a:rPr>
              <a:t> </a:t>
            </a:r>
          </a:p>
          <a:p>
            <a:pPr lvl="2" eaLnBrk="1" hangingPunct="1">
              <a:lnSpc>
                <a:spcPct val="110000"/>
              </a:lnSpc>
              <a:spcBef>
                <a:spcPct val="10000"/>
              </a:spcBef>
            </a:pPr>
            <a:r>
              <a:rPr lang="zh-CN" altLang="en-US" sz="1900" dirty="0">
                <a:solidFill>
                  <a:srgbClr val="006600"/>
                </a:solidFill>
                <a:latin typeface="微软雅黑" panose="020B0503020204020204" pitchFamily="34" charset="-122"/>
                <a:ea typeface="微软雅黑" panose="020B0503020204020204" pitchFamily="34" charset="-122"/>
              </a:rPr>
              <a:t>直接写主存单元，不把主存块装入到</a:t>
            </a:r>
            <a:r>
              <a:rPr lang="en-US" altLang="zh-CN" sz="1900" dirty="0">
                <a:solidFill>
                  <a:srgbClr val="006600"/>
                </a:solidFill>
                <a:latin typeface="微软雅黑" panose="020B0503020204020204" pitchFamily="34" charset="-122"/>
                <a:ea typeface="微软雅黑" panose="020B0503020204020204" pitchFamily="34" charset="-122"/>
              </a:rPr>
              <a:t>Cache</a:t>
            </a:r>
            <a:r>
              <a:rPr lang="zh-CN" altLang="en-US" sz="1900" dirty="0">
                <a:solidFill>
                  <a:srgbClr val="006600"/>
                </a:solidFill>
                <a:latin typeface="微软雅黑" panose="020B0503020204020204" pitchFamily="34" charset="-122"/>
                <a:ea typeface="微软雅黑" panose="020B0503020204020204" pitchFamily="34" charset="-122"/>
              </a:rPr>
              <a:t>。缺点 </a:t>
            </a:r>
            <a:r>
              <a:rPr lang="zh-CN" altLang="en-US" sz="1900" dirty="0">
                <a:solidFill>
                  <a:schemeClr val="accent1"/>
                </a:solidFill>
                <a:latin typeface="微软雅黑" panose="020B0503020204020204" pitchFamily="34" charset="-122"/>
                <a:ea typeface="微软雅黑" panose="020B0503020204020204" pitchFamily="34" charset="-122"/>
              </a:rPr>
              <a:t>未利用空间局部性。</a:t>
            </a:r>
            <a:endParaRPr lang="en-US" altLang="zh-CN" sz="1900" dirty="0">
              <a:solidFill>
                <a:schemeClr val="accent1"/>
              </a:solidFill>
              <a:latin typeface="微软雅黑" panose="020B0503020204020204" pitchFamily="34" charset="-122"/>
              <a:ea typeface="微软雅黑" panose="020B0503020204020204" pitchFamily="34" charset="-122"/>
            </a:endParaRPr>
          </a:p>
          <a:p>
            <a:pPr eaLnBrk="1" hangingPunct="1">
              <a:lnSpc>
                <a:spcPct val="110000"/>
              </a:lnSpc>
              <a:spcBef>
                <a:spcPct val="10000"/>
              </a:spcBef>
            </a:pPr>
            <a:r>
              <a:rPr lang="zh-CN" altLang="en-US" sz="1900" dirty="0">
                <a:latin typeface="微软雅黑" panose="020B0503020204020204" pitchFamily="34" charset="-122"/>
                <a:ea typeface="微软雅黑" panose="020B0503020204020204" pitchFamily="34" charset="-122"/>
              </a:rPr>
              <a:t>处理</a:t>
            </a:r>
            <a:r>
              <a:rPr lang="en-US" altLang="zh-CN" sz="1900" dirty="0">
                <a:latin typeface="微软雅黑" panose="020B0503020204020204" pitchFamily="34" charset="-122"/>
                <a:ea typeface="微软雅黑" panose="020B0503020204020204" pitchFamily="34" charset="-122"/>
              </a:rPr>
              <a:t>Cache</a:t>
            </a:r>
            <a:r>
              <a:rPr lang="zh-CN" altLang="en-US" sz="1900" dirty="0">
                <a:latin typeface="微软雅黑" panose="020B0503020204020204" pitchFamily="34" charset="-122"/>
                <a:ea typeface="微软雅黑" panose="020B0503020204020204" pitchFamily="34" charset="-122"/>
              </a:rPr>
              <a:t>读比</a:t>
            </a:r>
            <a:r>
              <a:rPr lang="en-US" altLang="zh-CN" sz="1900" dirty="0">
                <a:latin typeface="微软雅黑" panose="020B0503020204020204" pitchFamily="34" charset="-122"/>
                <a:ea typeface="微软雅黑" panose="020B0503020204020204" pitchFamily="34" charset="-122"/>
              </a:rPr>
              <a:t>Cache</a:t>
            </a:r>
            <a:r>
              <a:rPr lang="zh-CN" altLang="en-US" sz="1900" dirty="0">
                <a:latin typeface="微软雅黑" panose="020B0503020204020204" pitchFamily="34" charset="-122"/>
                <a:ea typeface="微软雅黑" panose="020B0503020204020204" pitchFamily="34" charset="-122"/>
              </a:rPr>
              <a:t>写容易，故</a:t>
            </a:r>
            <a:r>
              <a:rPr lang="zh-CN" altLang="en-US" sz="1900" dirty="0">
                <a:solidFill>
                  <a:srgbClr val="FF0000"/>
                </a:solidFill>
                <a:latin typeface="微软雅黑" panose="020B0503020204020204" pitchFamily="34" charset="-122"/>
                <a:ea typeface="微软雅黑" panose="020B0503020204020204" pitchFamily="34" charset="-122"/>
              </a:rPr>
              <a:t>指令</a:t>
            </a:r>
            <a:r>
              <a:rPr lang="en-US" altLang="zh-CN" sz="1900" dirty="0">
                <a:solidFill>
                  <a:srgbClr val="FF0000"/>
                </a:solidFill>
                <a:latin typeface="微软雅黑" panose="020B0503020204020204" pitchFamily="34" charset="-122"/>
                <a:ea typeface="微软雅黑" panose="020B0503020204020204" pitchFamily="34" charset="-122"/>
              </a:rPr>
              <a:t>Cache</a:t>
            </a:r>
            <a:r>
              <a:rPr lang="zh-CN" altLang="en-US" sz="1900" dirty="0">
                <a:latin typeface="微软雅黑" panose="020B0503020204020204" pitchFamily="34" charset="-122"/>
                <a:ea typeface="微软雅黑" panose="020B0503020204020204" pitchFamily="34" charset="-122"/>
              </a:rPr>
              <a:t>比</a:t>
            </a:r>
            <a:r>
              <a:rPr lang="zh-CN" altLang="en-US" sz="1900" dirty="0">
                <a:solidFill>
                  <a:srgbClr val="FF0000"/>
                </a:solidFill>
                <a:latin typeface="微软雅黑" panose="020B0503020204020204" pitchFamily="34" charset="-122"/>
                <a:ea typeface="微软雅黑" panose="020B0503020204020204" pitchFamily="34" charset="-122"/>
              </a:rPr>
              <a:t>数据</a:t>
            </a:r>
            <a:r>
              <a:rPr lang="en-US" altLang="zh-CN" sz="1900" dirty="0">
                <a:solidFill>
                  <a:srgbClr val="FF0000"/>
                </a:solidFill>
                <a:latin typeface="微软雅黑" panose="020B0503020204020204" pitchFamily="34" charset="-122"/>
                <a:ea typeface="微软雅黑" panose="020B0503020204020204" pitchFamily="34" charset="-122"/>
              </a:rPr>
              <a:t>Cache</a:t>
            </a:r>
            <a:r>
              <a:rPr lang="zh-CN" altLang="en-US" sz="1900" dirty="0">
                <a:latin typeface="微软雅黑" panose="020B0503020204020204" pitchFamily="34" charset="-122"/>
                <a:ea typeface="微软雅黑" panose="020B0503020204020204" pitchFamily="34" charset="-122"/>
              </a:rPr>
              <a:t>容易设计。</a:t>
            </a:r>
            <a:endParaRPr lang="en-US" altLang="zh-CN" sz="1900" dirty="0">
              <a:solidFill>
                <a:srgbClr val="006600"/>
              </a:solidFill>
              <a:latin typeface="微软雅黑" panose="020B0503020204020204" pitchFamily="34" charset="-122"/>
              <a:ea typeface="微软雅黑" panose="020B0503020204020204" pitchFamily="34" charset="-122"/>
            </a:endParaRPr>
          </a:p>
        </p:txBody>
      </p:sp>
      <p:sp>
        <p:nvSpPr>
          <p:cNvPr id="72710" name="灯片编号占位符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E4F9A4A2-EAC4-40FA-827E-7EBADC631C43}" type="slidenum">
              <a:rPr lang="zh-CN" altLang="en-US" sz="1200" smtClean="0">
                <a:solidFill>
                  <a:srgbClr val="898989"/>
                </a:solidFill>
              </a:rPr>
              <a:pPr/>
              <a:t>60</a:t>
            </a:fld>
            <a:endParaRPr lang="zh-CN" altLang="en-US" sz="1200">
              <a:solidFill>
                <a:srgbClr val="898989"/>
              </a:solidFill>
            </a:endParaRPr>
          </a:p>
        </p:txBody>
      </p:sp>
      <p:grpSp>
        <p:nvGrpSpPr>
          <p:cNvPr id="6" name="组合 5"/>
          <p:cNvGrpSpPr/>
          <p:nvPr/>
        </p:nvGrpSpPr>
        <p:grpSpPr>
          <a:xfrm>
            <a:off x="6987940" y="877889"/>
            <a:ext cx="1785085" cy="1364798"/>
            <a:chOff x="6457950" y="965767"/>
            <a:chExt cx="2266950" cy="1377383"/>
          </a:xfrm>
        </p:grpSpPr>
        <p:sp>
          <p:nvSpPr>
            <p:cNvPr id="2" name="文本框 1"/>
            <p:cNvSpPr txBox="1"/>
            <p:nvPr/>
          </p:nvSpPr>
          <p:spPr>
            <a:xfrm>
              <a:off x="6848476" y="965767"/>
              <a:ext cx="1876424" cy="1015663"/>
            </a:xfrm>
            <a:prstGeom prst="rect">
              <a:avLst/>
            </a:prstGeom>
            <a:noFill/>
            <a:ln w="19050">
              <a:solidFill>
                <a:schemeClr val="accent2"/>
              </a:solidFill>
            </a:ln>
          </p:spPr>
          <p:txBody>
            <a:bodyPr wrap="square" rtlCol="0">
              <a:spAutoFit/>
            </a:bodyPr>
            <a:lstStyle/>
            <a:p>
              <a:r>
                <a:rPr lang="zh-CN" altLang="en-US" sz="2000" dirty="0">
                  <a:latin typeface="+mj-ea"/>
                  <a:ea typeface="+mj-ea"/>
                </a:rPr>
                <a:t>假设为单周期</a:t>
              </a:r>
              <a:r>
                <a:rPr lang="en-US" altLang="zh-CN" sz="2000" dirty="0">
                  <a:latin typeface="+mj-ea"/>
                  <a:ea typeface="+mj-ea"/>
                </a:rPr>
                <a:t>CPU</a:t>
              </a:r>
              <a:r>
                <a:rPr lang="zh-CN" altLang="en-US" sz="2000" dirty="0">
                  <a:latin typeface="+mj-ea"/>
                  <a:ea typeface="+mj-ea"/>
                </a:rPr>
                <a:t>，</a:t>
              </a:r>
              <a:r>
                <a:rPr lang="en-US" altLang="zh-CN" sz="2000" dirty="0">
                  <a:latin typeface="+mj-ea"/>
                  <a:ea typeface="+mj-ea"/>
                </a:rPr>
                <a:t>1</a:t>
              </a:r>
              <a:r>
                <a:rPr lang="zh-CN" altLang="en-US" sz="2000" dirty="0">
                  <a:latin typeface="+mj-ea"/>
                  <a:ea typeface="+mj-ea"/>
                </a:rPr>
                <a:t>次访存需</a:t>
              </a:r>
              <a:r>
                <a:rPr lang="en-US" altLang="zh-CN" sz="2000" dirty="0">
                  <a:latin typeface="+mj-ea"/>
                  <a:ea typeface="+mj-ea"/>
                </a:rPr>
                <a:t>100T</a:t>
              </a:r>
              <a:endParaRPr lang="zh-CN" altLang="en-US" sz="2000" dirty="0">
                <a:latin typeface="+mj-ea"/>
                <a:ea typeface="+mj-ea"/>
              </a:endParaRPr>
            </a:p>
          </p:txBody>
        </p:sp>
        <p:cxnSp>
          <p:nvCxnSpPr>
            <p:cNvPr id="4" name="直接箭头连接符 3"/>
            <p:cNvCxnSpPr/>
            <p:nvPr/>
          </p:nvCxnSpPr>
          <p:spPr bwMode="auto">
            <a:xfrm flipH="1">
              <a:off x="6457950" y="1981430"/>
              <a:ext cx="390526" cy="361720"/>
            </a:xfrm>
            <a:prstGeom prst="straightConnector1">
              <a:avLst/>
            </a:prstGeom>
            <a:noFill/>
            <a:ln w="50800" cap="flat" cmpd="sng" algn="ctr">
              <a:solidFill>
                <a:schemeClr val="accent2"/>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62851">
                                            <p:txEl>
                                              <p:pRg st="0" end="0"/>
                                            </p:txEl>
                                          </p:spTgt>
                                        </p:tgtEl>
                                        <p:attrNameLst>
                                          <p:attrName>style.visibility</p:attrName>
                                        </p:attrNameLst>
                                      </p:cBhvr>
                                      <p:to>
                                        <p:strVal val="visible"/>
                                      </p:to>
                                    </p:set>
                                    <p:animEffect transition="in" filter="wipe(down)">
                                      <p:cBhvr>
                                        <p:cTn id="7" dur="500"/>
                                        <p:tgtEl>
                                          <p:spTgt spid="46285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62851">
                                            <p:txEl>
                                              <p:pRg st="1" end="1"/>
                                            </p:txEl>
                                          </p:spTgt>
                                        </p:tgtEl>
                                        <p:attrNameLst>
                                          <p:attrName>style.visibility</p:attrName>
                                        </p:attrNameLst>
                                      </p:cBhvr>
                                      <p:to>
                                        <p:strVal val="visible"/>
                                      </p:to>
                                    </p:set>
                                    <p:animEffect transition="in" filter="wipe(down)">
                                      <p:cBhvr>
                                        <p:cTn id="12" dur="500"/>
                                        <p:tgtEl>
                                          <p:spTgt spid="46285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62851">
                                            <p:txEl>
                                              <p:pRg st="2" end="2"/>
                                            </p:txEl>
                                          </p:spTgt>
                                        </p:tgtEl>
                                        <p:attrNameLst>
                                          <p:attrName>style.visibility</p:attrName>
                                        </p:attrNameLst>
                                      </p:cBhvr>
                                      <p:to>
                                        <p:strVal val="visible"/>
                                      </p:to>
                                    </p:set>
                                    <p:animEffect transition="in" filter="blinds(horizontal)">
                                      <p:cBhvr>
                                        <p:cTn id="17" dur="500"/>
                                        <p:tgtEl>
                                          <p:spTgt spid="46285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62851">
                                            <p:txEl>
                                              <p:pRg st="3" end="3"/>
                                            </p:txEl>
                                          </p:spTgt>
                                        </p:tgtEl>
                                        <p:attrNameLst>
                                          <p:attrName>style.visibility</p:attrName>
                                        </p:attrNameLst>
                                      </p:cBhvr>
                                      <p:to>
                                        <p:strVal val="visible"/>
                                      </p:to>
                                    </p:set>
                                    <p:animEffect transition="in" filter="blinds(horizontal)">
                                      <p:cBhvr>
                                        <p:cTn id="22" dur="500"/>
                                        <p:tgtEl>
                                          <p:spTgt spid="46285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62851">
                                            <p:txEl>
                                              <p:pRg st="4" end="4"/>
                                            </p:txEl>
                                          </p:spTgt>
                                        </p:tgtEl>
                                        <p:attrNameLst>
                                          <p:attrName>style.visibility</p:attrName>
                                        </p:attrNameLst>
                                      </p:cBhvr>
                                      <p:to>
                                        <p:strVal val="visible"/>
                                      </p:to>
                                    </p:set>
                                    <p:animEffect transition="in" filter="blinds(horizontal)">
                                      <p:cBhvr>
                                        <p:cTn id="27" dur="500"/>
                                        <p:tgtEl>
                                          <p:spTgt spid="462851">
                                            <p:txEl>
                                              <p:pRg st="4" end="4"/>
                                            </p:txEl>
                                          </p:spTgt>
                                        </p:tgtEl>
                                      </p:cBhvr>
                                    </p:animEffect>
                                  </p:childTnLst>
                                </p:cTn>
                              </p:par>
                            </p:childTnLst>
                          </p:cTn>
                        </p:par>
                        <p:par>
                          <p:cTn id="28" fill="hold">
                            <p:stCondLst>
                              <p:cond delay="500"/>
                            </p:stCondLst>
                            <p:childTnLst>
                              <p:par>
                                <p:cTn id="29" presetID="22" presetClass="entr" presetSubtype="1" fill="hold" nodeType="after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wipe(up)">
                                      <p:cBhvr>
                                        <p:cTn id="31" dur="500"/>
                                        <p:tgtEl>
                                          <p:spTgt spid="6"/>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462851">
                                            <p:txEl>
                                              <p:pRg st="5" end="5"/>
                                            </p:txEl>
                                          </p:spTgt>
                                        </p:tgtEl>
                                        <p:attrNameLst>
                                          <p:attrName>style.visibility</p:attrName>
                                        </p:attrNameLst>
                                      </p:cBhvr>
                                      <p:to>
                                        <p:strVal val="visible"/>
                                      </p:to>
                                    </p:set>
                                    <p:animEffect transition="in" filter="blinds(horizontal)">
                                      <p:cBhvr>
                                        <p:cTn id="36" dur="500"/>
                                        <p:tgtEl>
                                          <p:spTgt spid="462851">
                                            <p:txEl>
                                              <p:pRg st="5" end="5"/>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nodeType="clickEffect">
                                  <p:stCondLst>
                                    <p:cond delay="0"/>
                                  </p:stCondLst>
                                  <p:childTnLst>
                                    <p:set>
                                      <p:cBhvr>
                                        <p:cTn id="40" dur="1" fill="hold">
                                          <p:stCondLst>
                                            <p:cond delay="0"/>
                                          </p:stCondLst>
                                        </p:cTn>
                                        <p:tgtEl>
                                          <p:spTgt spid="462851">
                                            <p:txEl>
                                              <p:pRg st="6" end="6"/>
                                            </p:txEl>
                                          </p:spTgt>
                                        </p:tgtEl>
                                        <p:attrNameLst>
                                          <p:attrName>style.visibility</p:attrName>
                                        </p:attrNameLst>
                                      </p:cBhvr>
                                      <p:to>
                                        <p:strVal val="visible"/>
                                      </p:to>
                                    </p:set>
                                    <p:animEffect transition="in" filter="wipe(down)">
                                      <p:cBhvr>
                                        <p:cTn id="41" dur="500"/>
                                        <p:tgtEl>
                                          <p:spTgt spid="462851">
                                            <p:txEl>
                                              <p:pRg st="6" end="6"/>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nodeType="clickEffect">
                                  <p:stCondLst>
                                    <p:cond delay="0"/>
                                  </p:stCondLst>
                                  <p:childTnLst>
                                    <p:set>
                                      <p:cBhvr>
                                        <p:cTn id="45" dur="1" fill="hold">
                                          <p:stCondLst>
                                            <p:cond delay="0"/>
                                          </p:stCondLst>
                                        </p:cTn>
                                        <p:tgtEl>
                                          <p:spTgt spid="462851">
                                            <p:txEl>
                                              <p:pRg st="7" end="7"/>
                                            </p:txEl>
                                          </p:spTgt>
                                        </p:tgtEl>
                                        <p:attrNameLst>
                                          <p:attrName>style.visibility</p:attrName>
                                        </p:attrNameLst>
                                      </p:cBhvr>
                                      <p:to>
                                        <p:strVal val="visible"/>
                                      </p:to>
                                    </p:set>
                                    <p:animEffect transition="in" filter="blinds(horizontal)">
                                      <p:cBhvr>
                                        <p:cTn id="46" dur="500"/>
                                        <p:tgtEl>
                                          <p:spTgt spid="462851">
                                            <p:txEl>
                                              <p:pRg st="7" end="7"/>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nodeType="clickEffect">
                                  <p:stCondLst>
                                    <p:cond delay="0"/>
                                  </p:stCondLst>
                                  <p:childTnLst>
                                    <p:set>
                                      <p:cBhvr>
                                        <p:cTn id="50" dur="1" fill="hold">
                                          <p:stCondLst>
                                            <p:cond delay="0"/>
                                          </p:stCondLst>
                                        </p:cTn>
                                        <p:tgtEl>
                                          <p:spTgt spid="462851">
                                            <p:txEl>
                                              <p:pRg st="8" end="8"/>
                                            </p:txEl>
                                          </p:spTgt>
                                        </p:tgtEl>
                                        <p:attrNameLst>
                                          <p:attrName>style.visibility</p:attrName>
                                        </p:attrNameLst>
                                      </p:cBhvr>
                                      <p:to>
                                        <p:strVal val="visible"/>
                                      </p:to>
                                    </p:set>
                                    <p:animEffect transition="in" filter="wipe(down)">
                                      <p:cBhvr>
                                        <p:cTn id="51" dur="500"/>
                                        <p:tgtEl>
                                          <p:spTgt spid="462851">
                                            <p:txEl>
                                              <p:pRg st="8" end="8"/>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4" fill="hold" nodeType="clickEffect">
                                  <p:stCondLst>
                                    <p:cond delay="0"/>
                                  </p:stCondLst>
                                  <p:childTnLst>
                                    <p:set>
                                      <p:cBhvr>
                                        <p:cTn id="55" dur="1" fill="hold">
                                          <p:stCondLst>
                                            <p:cond delay="0"/>
                                          </p:stCondLst>
                                        </p:cTn>
                                        <p:tgtEl>
                                          <p:spTgt spid="462851">
                                            <p:txEl>
                                              <p:pRg st="9" end="9"/>
                                            </p:txEl>
                                          </p:spTgt>
                                        </p:tgtEl>
                                        <p:attrNameLst>
                                          <p:attrName>style.visibility</p:attrName>
                                        </p:attrNameLst>
                                      </p:cBhvr>
                                      <p:to>
                                        <p:strVal val="visible"/>
                                      </p:to>
                                    </p:set>
                                    <p:animEffect transition="in" filter="wipe(down)">
                                      <p:cBhvr>
                                        <p:cTn id="56" dur="500"/>
                                        <p:tgtEl>
                                          <p:spTgt spid="462851">
                                            <p:txEl>
                                              <p:pRg st="9" end="9"/>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3" presetClass="entr" presetSubtype="10" fill="hold" nodeType="clickEffect">
                                  <p:stCondLst>
                                    <p:cond delay="0"/>
                                  </p:stCondLst>
                                  <p:childTnLst>
                                    <p:set>
                                      <p:cBhvr>
                                        <p:cTn id="60" dur="1" fill="hold">
                                          <p:stCondLst>
                                            <p:cond delay="0"/>
                                          </p:stCondLst>
                                        </p:cTn>
                                        <p:tgtEl>
                                          <p:spTgt spid="462851">
                                            <p:txEl>
                                              <p:pRg st="10" end="10"/>
                                            </p:txEl>
                                          </p:spTgt>
                                        </p:tgtEl>
                                        <p:attrNameLst>
                                          <p:attrName>style.visibility</p:attrName>
                                        </p:attrNameLst>
                                      </p:cBhvr>
                                      <p:to>
                                        <p:strVal val="visible"/>
                                      </p:to>
                                    </p:set>
                                    <p:animEffect transition="in" filter="blinds(horizontal)">
                                      <p:cBhvr>
                                        <p:cTn id="61" dur="500"/>
                                        <p:tgtEl>
                                          <p:spTgt spid="462851">
                                            <p:txEl>
                                              <p:pRg st="10" end="10"/>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3" presetClass="entr" presetSubtype="10" fill="hold" nodeType="clickEffect">
                                  <p:stCondLst>
                                    <p:cond delay="0"/>
                                  </p:stCondLst>
                                  <p:childTnLst>
                                    <p:set>
                                      <p:cBhvr>
                                        <p:cTn id="65" dur="1" fill="hold">
                                          <p:stCondLst>
                                            <p:cond delay="0"/>
                                          </p:stCondLst>
                                        </p:cTn>
                                        <p:tgtEl>
                                          <p:spTgt spid="462851">
                                            <p:txEl>
                                              <p:pRg st="11" end="11"/>
                                            </p:txEl>
                                          </p:spTgt>
                                        </p:tgtEl>
                                        <p:attrNameLst>
                                          <p:attrName>style.visibility</p:attrName>
                                        </p:attrNameLst>
                                      </p:cBhvr>
                                      <p:to>
                                        <p:strVal val="visible"/>
                                      </p:to>
                                    </p:set>
                                    <p:animEffect transition="in" filter="blinds(horizontal)">
                                      <p:cBhvr>
                                        <p:cTn id="66" dur="500"/>
                                        <p:tgtEl>
                                          <p:spTgt spid="462851">
                                            <p:txEl>
                                              <p:pRg st="11" end="11"/>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4" fill="hold" nodeType="clickEffect">
                                  <p:stCondLst>
                                    <p:cond delay="0"/>
                                  </p:stCondLst>
                                  <p:childTnLst>
                                    <p:set>
                                      <p:cBhvr>
                                        <p:cTn id="70" dur="1" fill="hold">
                                          <p:stCondLst>
                                            <p:cond delay="0"/>
                                          </p:stCondLst>
                                        </p:cTn>
                                        <p:tgtEl>
                                          <p:spTgt spid="462851">
                                            <p:txEl>
                                              <p:pRg st="12" end="12"/>
                                            </p:txEl>
                                          </p:spTgt>
                                        </p:tgtEl>
                                        <p:attrNameLst>
                                          <p:attrName>style.visibility</p:attrName>
                                        </p:attrNameLst>
                                      </p:cBhvr>
                                      <p:to>
                                        <p:strVal val="visible"/>
                                      </p:to>
                                    </p:set>
                                    <p:animEffect transition="in" filter="wipe(down)">
                                      <p:cBhvr>
                                        <p:cTn id="71" dur="500"/>
                                        <p:tgtEl>
                                          <p:spTgt spid="462851">
                                            <p:txEl>
                                              <p:pRg st="12" end="12"/>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3" presetClass="entr" presetSubtype="10" fill="hold" nodeType="clickEffect">
                                  <p:stCondLst>
                                    <p:cond delay="0"/>
                                  </p:stCondLst>
                                  <p:childTnLst>
                                    <p:set>
                                      <p:cBhvr>
                                        <p:cTn id="75" dur="1" fill="hold">
                                          <p:stCondLst>
                                            <p:cond delay="0"/>
                                          </p:stCondLst>
                                        </p:cTn>
                                        <p:tgtEl>
                                          <p:spTgt spid="462851">
                                            <p:txEl>
                                              <p:pRg st="13" end="13"/>
                                            </p:txEl>
                                          </p:spTgt>
                                        </p:tgtEl>
                                        <p:attrNameLst>
                                          <p:attrName>style.visibility</p:attrName>
                                        </p:attrNameLst>
                                      </p:cBhvr>
                                      <p:to>
                                        <p:strVal val="visible"/>
                                      </p:to>
                                    </p:set>
                                    <p:animEffect transition="in" filter="blinds(horizontal)">
                                      <p:cBhvr>
                                        <p:cTn id="76" dur="500"/>
                                        <p:tgtEl>
                                          <p:spTgt spid="462851">
                                            <p:txEl>
                                              <p:pRg st="13" end="13"/>
                                            </p:txEl>
                                          </p:spTgt>
                                        </p:tgtEl>
                                      </p:cBhvr>
                                    </p:animEffect>
                                  </p:childTnLst>
                                </p:cTn>
                              </p:par>
                            </p:childTnLst>
                          </p:cTn>
                        </p:par>
                      </p:childTnLst>
                    </p:cTn>
                  </p:par>
                  <p:par>
                    <p:cTn id="77" fill="hold">
                      <p:stCondLst>
                        <p:cond delay="indefinite"/>
                      </p:stCondLst>
                      <p:childTnLst>
                        <p:par>
                          <p:cTn id="78" fill="hold">
                            <p:stCondLst>
                              <p:cond delay="0"/>
                            </p:stCondLst>
                            <p:childTnLst>
                              <p:par>
                                <p:cTn id="79" presetID="3" presetClass="entr" presetSubtype="10" fill="hold" nodeType="clickEffect">
                                  <p:stCondLst>
                                    <p:cond delay="0"/>
                                  </p:stCondLst>
                                  <p:childTnLst>
                                    <p:set>
                                      <p:cBhvr>
                                        <p:cTn id="80" dur="1" fill="hold">
                                          <p:stCondLst>
                                            <p:cond delay="0"/>
                                          </p:stCondLst>
                                        </p:cTn>
                                        <p:tgtEl>
                                          <p:spTgt spid="462851">
                                            <p:txEl>
                                              <p:pRg st="14" end="14"/>
                                            </p:txEl>
                                          </p:spTgt>
                                        </p:tgtEl>
                                        <p:attrNameLst>
                                          <p:attrName>style.visibility</p:attrName>
                                        </p:attrNameLst>
                                      </p:cBhvr>
                                      <p:to>
                                        <p:strVal val="visible"/>
                                      </p:to>
                                    </p:set>
                                    <p:animEffect transition="in" filter="blinds(horizontal)">
                                      <p:cBhvr>
                                        <p:cTn id="81" dur="500"/>
                                        <p:tgtEl>
                                          <p:spTgt spid="462851">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a:extLst>
              <a:ext uri="{FF2B5EF4-FFF2-40B4-BE49-F238E27FC236}">
                <a16:creationId xmlns:a16="http://schemas.microsoft.com/office/drawing/2014/main" id="{0B59FD2B-4D30-4E21-8328-4733CFAEE8B4}"/>
              </a:ext>
            </a:extLst>
          </p:cNvPr>
          <p:cNvSpPr>
            <a:spLocks noGrp="1" noChangeArrowheads="1"/>
          </p:cNvSpPr>
          <p:nvPr>
            <p:ph type="title" idx="4294967295"/>
          </p:nvPr>
        </p:nvSpPr>
        <p:spPr>
          <a:xfrm>
            <a:off x="341313" y="33513"/>
            <a:ext cx="8716962" cy="574324"/>
          </a:xfrm>
          <a:noFill/>
        </p:spPr>
        <p:txBody>
          <a:bodyPr lIns="91440" tIns="45720" rIns="91440" bIns="45720" anchor="ctr"/>
          <a:lstStyle/>
          <a:p>
            <a:pPr eaLnBrk="1" hangingPunct="1"/>
            <a:r>
              <a:rPr kumimoji="1" lang="zh-CN" altLang="en-US" kern="1200" dirty="0">
                <a:solidFill>
                  <a:schemeClr val="accent1"/>
                </a:solidFill>
                <a:latin typeface="Times New Roman" panose="02020603050405020304" pitchFamily="18" charset="0"/>
                <a:ea typeface="+mj-ea"/>
                <a:cs typeface="+mj-cs"/>
              </a:rPr>
              <a:t>四、虚拟存储器（</a:t>
            </a:r>
            <a:r>
              <a:rPr kumimoji="1" lang="en-US" altLang="zh-CN" kern="1200" dirty="0">
                <a:solidFill>
                  <a:schemeClr val="accent1"/>
                </a:solidFill>
                <a:latin typeface="Times New Roman" panose="02020603050405020304" pitchFamily="18" charset="0"/>
                <a:ea typeface="+mj-ea"/>
                <a:cs typeface="+mj-cs"/>
              </a:rPr>
              <a:t>Virtual Memory</a:t>
            </a:r>
            <a:r>
              <a:rPr kumimoji="1" lang="zh-CN" altLang="en-US" kern="1200" dirty="0">
                <a:solidFill>
                  <a:schemeClr val="accent1"/>
                </a:solidFill>
                <a:latin typeface="Times New Roman" panose="02020603050405020304" pitchFamily="18" charset="0"/>
                <a:ea typeface="+mj-ea"/>
                <a:cs typeface="+mj-cs"/>
              </a:rPr>
              <a:t>）</a:t>
            </a:r>
            <a:endParaRPr lang="zh-CN" altLang="en-US" dirty="0"/>
          </a:p>
        </p:txBody>
      </p:sp>
      <p:sp>
        <p:nvSpPr>
          <p:cNvPr id="827395" name="Rectangle 3">
            <a:extLst>
              <a:ext uri="{FF2B5EF4-FFF2-40B4-BE49-F238E27FC236}">
                <a16:creationId xmlns:a16="http://schemas.microsoft.com/office/drawing/2014/main" id="{66F5D377-4DE4-4A1C-88AB-642C4B9E6588}"/>
              </a:ext>
            </a:extLst>
          </p:cNvPr>
          <p:cNvSpPr>
            <a:spLocks noGrp="1" noChangeArrowheads="1"/>
          </p:cNvSpPr>
          <p:nvPr>
            <p:ph type="body" idx="4294967295"/>
          </p:nvPr>
        </p:nvSpPr>
        <p:spPr>
          <a:xfrm>
            <a:off x="103187" y="1274408"/>
            <a:ext cx="8937625" cy="5525552"/>
          </a:xfrm>
          <a:noFill/>
        </p:spPr>
        <p:txBody>
          <a:bodyPr lIns="91440" tIns="45720" rIns="91440" bIns="45720"/>
          <a:lstStyle/>
          <a:p>
            <a:pPr eaLnBrk="1" hangingPunct="1">
              <a:lnSpc>
                <a:spcPct val="120000"/>
              </a:lnSpc>
            </a:pPr>
            <a:r>
              <a:rPr lang="en-US" altLang="zh-CN" sz="2200" dirty="0">
                <a:latin typeface="微软雅黑" panose="020B0503020204020204" pitchFamily="34" charset="-122"/>
                <a:ea typeface="微软雅黑" panose="020B0503020204020204" pitchFamily="34" charset="-122"/>
              </a:rPr>
              <a:t>1961</a:t>
            </a:r>
            <a:r>
              <a:rPr lang="zh-CN" altLang="en-US" sz="2200" dirty="0">
                <a:latin typeface="微软雅黑" panose="020B0503020204020204" pitchFamily="34" charset="-122"/>
                <a:ea typeface="微软雅黑" panose="020B0503020204020204" pitchFamily="34" charset="-122"/>
              </a:rPr>
              <a:t>年，英国曼切斯特研究人员提出一种</a:t>
            </a:r>
            <a:r>
              <a:rPr lang="zh-CN" altLang="en-US" sz="2200" dirty="0">
                <a:solidFill>
                  <a:srgbClr val="FF3300"/>
                </a:solidFill>
                <a:latin typeface="微软雅黑" panose="020B0503020204020204" pitchFamily="34" charset="-122"/>
                <a:ea typeface="微软雅黑" panose="020B0503020204020204" pitchFamily="34" charset="-122"/>
              </a:rPr>
              <a:t>自动执行</a:t>
            </a:r>
            <a:r>
              <a:rPr lang="en-US" altLang="zh-CN" sz="2200" dirty="0">
                <a:solidFill>
                  <a:srgbClr val="FF3300"/>
                </a:solidFill>
                <a:latin typeface="微软雅黑" panose="020B0503020204020204" pitchFamily="34" charset="-122"/>
                <a:ea typeface="微软雅黑" panose="020B0503020204020204" pitchFamily="34" charset="-122"/>
              </a:rPr>
              <a:t>overlay</a:t>
            </a:r>
            <a:r>
              <a:rPr lang="zh-CN" altLang="en-US" sz="2200" dirty="0">
                <a:latin typeface="微软雅黑" panose="020B0503020204020204" pitchFamily="34" charset="-122"/>
                <a:ea typeface="微软雅黑" panose="020B0503020204020204" pitchFamily="34" charset="-122"/>
              </a:rPr>
              <a:t>的方式。</a:t>
            </a:r>
          </a:p>
          <a:p>
            <a:pPr eaLnBrk="1" hangingPunct="1">
              <a:lnSpc>
                <a:spcPct val="120000"/>
              </a:lnSpc>
            </a:pPr>
            <a:r>
              <a:rPr lang="zh-CN" altLang="en-US" sz="2200" dirty="0">
                <a:latin typeface="微软雅黑" panose="020B0503020204020204" pitchFamily="34" charset="-122"/>
                <a:ea typeface="微软雅黑" panose="020B0503020204020204" pitchFamily="34" charset="-122"/>
              </a:rPr>
              <a:t>动机：把程序员从大量繁琐的存储管理工作中解放出来，</a:t>
            </a:r>
            <a:r>
              <a:rPr lang="zh-CN" altLang="en-US" sz="2200" dirty="0">
                <a:solidFill>
                  <a:schemeClr val="accent1"/>
                </a:solidFill>
                <a:latin typeface="微软雅黑" panose="020B0503020204020204" pitchFamily="34" charset="-122"/>
                <a:ea typeface="微软雅黑" panose="020B0503020204020204" pitchFamily="34" charset="-122"/>
              </a:rPr>
              <a:t>使得程序员编程时不用管主存容量的大小</a:t>
            </a:r>
            <a:r>
              <a:rPr lang="zh-CN" altLang="en-US" sz="2200" dirty="0">
                <a:latin typeface="微软雅黑" panose="020B0503020204020204" pitchFamily="34" charset="-122"/>
                <a:ea typeface="微软雅黑" panose="020B0503020204020204" pitchFamily="34" charset="-122"/>
              </a:rPr>
              <a:t>。</a:t>
            </a:r>
          </a:p>
          <a:p>
            <a:pPr eaLnBrk="1" hangingPunct="1">
              <a:lnSpc>
                <a:spcPct val="120000"/>
              </a:lnSpc>
            </a:pPr>
            <a:r>
              <a:rPr lang="zh-CN" altLang="en-US" sz="2200" dirty="0">
                <a:latin typeface="微软雅黑" panose="020B0503020204020204" pitchFamily="34" charset="-122"/>
                <a:ea typeface="微软雅黑" panose="020B0503020204020204" pitchFamily="34" charset="-122"/>
              </a:rPr>
              <a:t>基本思想：把</a:t>
            </a:r>
            <a:r>
              <a:rPr lang="zh-CN" altLang="en-US" sz="2200" dirty="0">
                <a:solidFill>
                  <a:srgbClr val="FF3300"/>
                </a:solidFill>
                <a:latin typeface="微软雅黑" panose="020B0503020204020204" pitchFamily="34" charset="-122"/>
                <a:ea typeface="微软雅黑" panose="020B0503020204020204" pitchFamily="34" charset="-122"/>
              </a:rPr>
              <a:t>地址空间</a:t>
            </a:r>
            <a:r>
              <a:rPr lang="zh-CN" altLang="en-US" sz="2200" dirty="0">
                <a:latin typeface="微软雅黑" panose="020B0503020204020204" pitchFamily="34" charset="-122"/>
                <a:ea typeface="微软雅黑" panose="020B0503020204020204" pitchFamily="34" charset="-122"/>
              </a:rPr>
              <a:t>和</a:t>
            </a:r>
            <a:r>
              <a:rPr lang="zh-CN" altLang="en-US" sz="2200" dirty="0">
                <a:solidFill>
                  <a:srgbClr val="FF3300"/>
                </a:solidFill>
                <a:latin typeface="微软雅黑" panose="020B0503020204020204" pitchFamily="34" charset="-122"/>
                <a:ea typeface="微软雅黑" panose="020B0503020204020204" pitchFamily="34" charset="-122"/>
              </a:rPr>
              <a:t>主存容量</a:t>
            </a:r>
            <a:r>
              <a:rPr lang="zh-CN" altLang="en-US" sz="2200" dirty="0">
                <a:latin typeface="微软雅黑" panose="020B0503020204020204" pitchFamily="34" charset="-122"/>
                <a:ea typeface="微软雅黑" panose="020B0503020204020204" pitchFamily="34" charset="-122"/>
              </a:rPr>
              <a:t>的概念区分开来。程序员在地址空间里编写程序，而程序则在真正</a:t>
            </a:r>
            <a:r>
              <a:rPr lang="zh-CN" altLang="en-US" sz="2200" dirty="0" smtClean="0">
                <a:latin typeface="微软雅黑" panose="020B0503020204020204" pitchFamily="34" charset="-122"/>
                <a:ea typeface="微软雅黑" panose="020B0503020204020204" pitchFamily="34" charset="-122"/>
              </a:rPr>
              <a:t>的</a:t>
            </a:r>
            <a:r>
              <a:rPr lang="zh-CN" altLang="en-US" sz="2200" dirty="0">
                <a:latin typeface="微软雅黑" panose="020B0503020204020204" pitchFamily="34" charset="-122"/>
                <a:ea typeface="微软雅黑" panose="020B0503020204020204" pitchFamily="34" charset="-122"/>
              </a:rPr>
              <a:t>主</a:t>
            </a:r>
            <a:r>
              <a:rPr lang="zh-CN" altLang="en-US" sz="2200" dirty="0" smtClean="0">
                <a:latin typeface="微软雅黑" panose="020B0503020204020204" pitchFamily="34" charset="-122"/>
                <a:ea typeface="微软雅黑" panose="020B0503020204020204" pitchFamily="34" charset="-122"/>
              </a:rPr>
              <a:t>存</a:t>
            </a:r>
            <a:r>
              <a:rPr lang="zh-CN" altLang="en-US" sz="2200" dirty="0">
                <a:latin typeface="微软雅黑" panose="020B0503020204020204" pitchFamily="34" charset="-122"/>
                <a:ea typeface="微软雅黑" panose="020B0503020204020204" pitchFamily="34" charset="-122"/>
              </a:rPr>
              <a:t>中运行。由一个</a:t>
            </a:r>
            <a:r>
              <a:rPr lang="zh-CN" altLang="en-US" sz="2200" dirty="0">
                <a:solidFill>
                  <a:srgbClr val="FF3300"/>
                </a:solidFill>
                <a:latin typeface="微软雅黑" panose="020B0503020204020204" pitchFamily="34" charset="-122"/>
                <a:ea typeface="微软雅黑" panose="020B0503020204020204" pitchFamily="34" charset="-122"/>
              </a:rPr>
              <a:t>专门的机制</a:t>
            </a:r>
            <a:r>
              <a:rPr lang="zh-CN" altLang="en-US" sz="2200" dirty="0">
                <a:latin typeface="微软雅黑" panose="020B0503020204020204" pitchFamily="34" charset="-122"/>
                <a:ea typeface="微软雅黑" panose="020B0503020204020204" pitchFamily="34" charset="-122"/>
              </a:rPr>
              <a:t>实现地址空间和实际主存之间的</a:t>
            </a:r>
            <a:r>
              <a:rPr lang="zh-CN" altLang="en-US" sz="2200" dirty="0">
                <a:solidFill>
                  <a:srgbClr val="FF3300"/>
                </a:solidFill>
                <a:latin typeface="微软雅黑" panose="020B0503020204020204" pitchFamily="34" charset="-122"/>
                <a:ea typeface="微软雅黑" panose="020B0503020204020204" pitchFamily="34" charset="-122"/>
              </a:rPr>
              <a:t>映射</a:t>
            </a:r>
            <a:r>
              <a:rPr lang="zh-CN" altLang="en-US" sz="2200" dirty="0">
                <a:latin typeface="微软雅黑" panose="020B0503020204020204" pitchFamily="34" charset="-122"/>
                <a:ea typeface="微软雅黑" panose="020B0503020204020204" pitchFamily="34" charset="-122"/>
              </a:rPr>
              <a:t>。</a:t>
            </a:r>
          </a:p>
          <a:p>
            <a:pPr lvl="1" eaLnBrk="1" hangingPunct="1">
              <a:lnSpc>
                <a:spcPct val="120000"/>
              </a:lnSpc>
              <a:buFontTx/>
              <a:buNone/>
            </a:pPr>
            <a:r>
              <a:rPr lang="zh-CN" altLang="en-US" sz="2200" dirty="0">
                <a:latin typeface="微软雅黑" panose="020B0503020204020204" pitchFamily="34" charset="-122"/>
                <a:ea typeface="微软雅黑" panose="020B0503020204020204" pitchFamily="34" charset="-122"/>
              </a:rPr>
              <a:t>  例如，当时的一种典型计算机，其指令中给出的主存地址为</a:t>
            </a:r>
            <a:r>
              <a:rPr lang="en-US" altLang="zh-CN" sz="2200" dirty="0">
                <a:latin typeface="微软雅黑" panose="020B0503020204020204" pitchFamily="34" charset="-122"/>
                <a:ea typeface="微软雅黑" panose="020B0503020204020204" pitchFamily="34" charset="-122"/>
              </a:rPr>
              <a:t>16</a:t>
            </a:r>
            <a:r>
              <a:rPr lang="zh-CN" altLang="en-US" sz="2200" dirty="0">
                <a:latin typeface="微软雅黑" panose="020B0503020204020204" pitchFamily="34" charset="-122"/>
                <a:ea typeface="微软雅黑" panose="020B0503020204020204" pitchFamily="34" charset="-122"/>
              </a:rPr>
              <a:t>位，而</a:t>
            </a:r>
            <a:r>
              <a:rPr lang="zh-CN" altLang="en-US" sz="2200" dirty="0">
                <a:solidFill>
                  <a:srgbClr val="FF0000"/>
                </a:solidFill>
                <a:latin typeface="微软雅黑" panose="020B0503020204020204" pitchFamily="34" charset="-122"/>
                <a:ea typeface="微软雅黑" panose="020B0503020204020204" pitchFamily="34" charset="-122"/>
              </a:rPr>
              <a:t>主存容量</a:t>
            </a:r>
            <a:r>
              <a:rPr lang="zh-CN" altLang="en-US" sz="2200" dirty="0">
                <a:latin typeface="微软雅黑" panose="020B0503020204020204" pitchFamily="34" charset="-122"/>
                <a:ea typeface="微软雅黑" panose="020B0503020204020204" pitchFamily="34" charset="-122"/>
              </a:rPr>
              <a:t>只有</a:t>
            </a:r>
            <a:r>
              <a:rPr lang="en-US" altLang="zh-CN" sz="2200" dirty="0">
                <a:latin typeface="微软雅黑" panose="020B0503020204020204" pitchFamily="34" charset="-122"/>
                <a:ea typeface="微软雅黑" panose="020B0503020204020204" pitchFamily="34" charset="-122"/>
              </a:rPr>
              <a:t>4K</a:t>
            </a:r>
            <a:r>
              <a:rPr lang="zh-CN" altLang="en-US" sz="2200" dirty="0">
                <a:latin typeface="微软雅黑" panose="020B0503020204020204" pitchFamily="34" charset="-122"/>
                <a:ea typeface="微软雅黑" panose="020B0503020204020204" pitchFamily="34" charset="-122"/>
              </a:rPr>
              <a:t>字，则指令</a:t>
            </a:r>
            <a:r>
              <a:rPr lang="zh-CN" altLang="en-US" sz="2200" dirty="0">
                <a:solidFill>
                  <a:srgbClr val="FF0000"/>
                </a:solidFill>
                <a:latin typeface="微软雅黑" panose="020B0503020204020204" pitchFamily="34" charset="-122"/>
                <a:ea typeface="微软雅黑" panose="020B0503020204020204" pitchFamily="34" charset="-122"/>
              </a:rPr>
              <a:t>可寻址范围</a:t>
            </a:r>
            <a:r>
              <a:rPr lang="zh-CN" altLang="en-US" sz="2200" dirty="0">
                <a:latin typeface="微软雅黑" panose="020B0503020204020204" pitchFamily="34" charset="-122"/>
                <a:ea typeface="微软雅黑" panose="020B0503020204020204" pitchFamily="34" charset="-122"/>
              </a:rPr>
              <a:t>是多少？</a:t>
            </a:r>
          </a:p>
          <a:p>
            <a:pPr lvl="1" eaLnBrk="1" hangingPunct="1">
              <a:lnSpc>
                <a:spcPct val="120000"/>
              </a:lnSpc>
              <a:buFontTx/>
              <a:buNone/>
            </a:pPr>
            <a:r>
              <a:rPr lang="zh-CN" altLang="en-US" sz="2200" dirty="0">
                <a:latin typeface="微软雅黑" panose="020B0503020204020204" pitchFamily="34" charset="-122"/>
                <a:ea typeface="微软雅黑" panose="020B0503020204020204" pitchFamily="34" charset="-122"/>
              </a:rPr>
              <a:t>  </a:t>
            </a:r>
            <a:r>
              <a:rPr lang="zh-CN" altLang="en-US" sz="2200" dirty="0">
                <a:solidFill>
                  <a:srgbClr val="FF0000"/>
                </a:solidFill>
                <a:latin typeface="微软雅黑" panose="020B0503020204020204" pitchFamily="34" charset="-122"/>
                <a:ea typeface="微软雅黑" panose="020B0503020204020204" pitchFamily="34" charset="-122"/>
              </a:rPr>
              <a:t>地址空间</a:t>
            </a:r>
            <a:r>
              <a:rPr lang="zh-CN" altLang="en-US" sz="2200" dirty="0">
                <a:latin typeface="微软雅黑" panose="020B0503020204020204" pitchFamily="34" charset="-122"/>
                <a:ea typeface="微软雅黑" panose="020B0503020204020204" pitchFamily="34" charset="-122"/>
              </a:rPr>
              <a:t>为</a:t>
            </a:r>
            <a:r>
              <a:rPr lang="en-US" altLang="zh-CN" sz="2200" dirty="0">
                <a:latin typeface="微软雅黑" panose="020B0503020204020204" pitchFamily="34" charset="-122"/>
                <a:ea typeface="微软雅黑" panose="020B0503020204020204" pitchFamily="34" charset="-122"/>
              </a:rPr>
              <a:t>0</a:t>
            </a:r>
            <a:r>
              <a:rPr lang="zh-CN" altLang="en-US" sz="2200" dirty="0">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1</a:t>
            </a:r>
            <a:r>
              <a:rPr lang="zh-CN" altLang="en-US" sz="2200" dirty="0">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2…</a:t>
            </a:r>
            <a:r>
              <a:rPr lang="zh-CN" altLang="en-US" sz="2200" dirty="0">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65535</a:t>
            </a:r>
            <a:r>
              <a:rPr lang="zh-CN" altLang="en-US" sz="2200" dirty="0">
                <a:latin typeface="微软雅黑" panose="020B0503020204020204" pitchFamily="34" charset="-122"/>
                <a:ea typeface="微软雅黑" panose="020B0503020204020204" pitchFamily="34" charset="-122"/>
              </a:rPr>
              <a:t>组成的地址集合，即</a:t>
            </a:r>
            <a:r>
              <a:rPr lang="zh-CN" altLang="en-US" sz="2200" dirty="0">
                <a:solidFill>
                  <a:srgbClr val="FF0000"/>
                </a:solidFill>
                <a:latin typeface="微软雅黑" panose="020B0503020204020204" pitchFamily="34" charset="-122"/>
                <a:ea typeface="微软雅黑" panose="020B0503020204020204" pitchFamily="34" charset="-122"/>
              </a:rPr>
              <a:t>地址空间大小</a:t>
            </a:r>
            <a:r>
              <a:rPr lang="zh-CN" altLang="en-US" sz="2200" dirty="0">
                <a:latin typeface="微软雅黑" panose="020B0503020204020204" pitchFamily="34" charset="-122"/>
                <a:ea typeface="微软雅黑" panose="020B0503020204020204" pitchFamily="34" charset="-122"/>
              </a:rPr>
              <a:t>为</a:t>
            </a:r>
            <a:r>
              <a:rPr lang="en-US" altLang="zh-CN" sz="2200" dirty="0">
                <a:latin typeface="微软雅黑" panose="020B0503020204020204" pitchFamily="34" charset="-122"/>
                <a:ea typeface="微软雅黑" panose="020B0503020204020204" pitchFamily="34" charset="-122"/>
              </a:rPr>
              <a:t>2</a:t>
            </a:r>
            <a:r>
              <a:rPr lang="en-US" altLang="zh-CN" sz="2200" baseline="30000" dirty="0">
                <a:latin typeface="微软雅黑" panose="020B0503020204020204" pitchFamily="34" charset="-122"/>
                <a:ea typeface="微软雅黑" panose="020B0503020204020204" pitchFamily="34" charset="-122"/>
              </a:rPr>
              <a:t>16</a:t>
            </a:r>
            <a:r>
              <a:rPr lang="en-US" altLang="zh-CN" sz="2200" dirty="0">
                <a:latin typeface="微软雅黑" panose="020B0503020204020204" pitchFamily="34" charset="-122"/>
                <a:ea typeface="微软雅黑" panose="020B0503020204020204" pitchFamily="34" charset="-122"/>
              </a:rPr>
              <a:t>=64K</a:t>
            </a:r>
            <a:r>
              <a:rPr lang="zh-CN" altLang="en-US" sz="2200" dirty="0">
                <a:latin typeface="微软雅黑" panose="020B0503020204020204" pitchFamily="34" charset="-122"/>
                <a:ea typeface="微软雅黑" panose="020B0503020204020204" pitchFamily="34" charset="-122"/>
              </a:rPr>
              <a:t>。</a:t>
            </a:r>
            <a:endParaRPr lang="en-US" altLang="zh-CN" sz="2200" dirty="0">
              <a:latin typeface="微软雅黑" panose="020B0503020204020204" pitchFamily="34" charset="-122"/>
              <a:ea typeface="微软雅黑" panose="020B0503020204020204" pitchFamily="34" charset="-122"/>
            </a:endParaRPr>
          </a:p>
          <a:p>
            <a:pPr lvl="1" eaLnBrk="1" hangingPunct="1">
              <a:lnSpc>
                <a:spcPct val="120000"/>
              </a:lnSpc>
              <a:buFontTx/>
              <a:buNone/>
            </a:pPr>
            <a:r>
              <a:rPr lang="zh-CN" altLang="en-US" sz="2200" dirty="0">
                <a:latin typeface="微软雅黑" panose="020B0503020204020204" pitchFamily="34" charset="-122"/>
                <a:ea typeface="微软雅黑" panose="020B0503020204020204" pitchFamily="34" charset="-122"/>
              </a:rPr>
              <a:t>程序员编写程序的空间（地址空间，可寻址空间）比执行程序的空间（主存容量）大得多，怎么自动执行程序呢？</a:t>
            </a:r>
            <a:endParaRPr lang="zh-CN" altLang="en-US" sz="2200" dirty="0">
              <a:solidFill>
                <a:srgbClr val="0000FF"/>
              </a:solidFill>
              <a:latin typeface="微软雅黑" panose="020B0503020204020204" pitchFamily="34" charset="-122"/>
              <a:ea typeface="微软雅黑" panose="020B0503020204020204" pitchFamily="34" charset="-122"/>
            </a:endParaRPr>
          </a:p>
        </p:txBody>
      </p:sp>
      <p:sp>
        <p:nvSpPr>
          <p:cNvPr id="827396" name="Text Box 4">
            <a:extLst>
              <a:ext uri="{FF2B5EF4-FFF2-40B4-BE49-F238E27FC236}">
                <a16:creationId xmlns:a16="http://schemas.microsoft.com/office/drawing/2014/main" id="{12DDE557-E6AA-450D-AB33-1E4C7803402E}"/>
              </a:ext>
            </a:extLst>
          </p:cNvPr>
          <p:cNvSpPr txBox="1">
            <a:spLocks noChangeArrowheads="1"/>
          </p:cNvSpPr>
          <p:nvPr/>
        </p:nvSpPr>
        <p:spPr bwMode="auto">
          <a:xfrm>
            <a:off x="334963" y="814388"/>
            <a:ext cx="83454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r>
              <a:rPr lang="zh-CN" altLang="en-US" sz="2000" b="1">
                <a:latin typeface="微软雅黑" panose="020B0503020204020204" pitchFamily="34" charset="-122"/>
                <a:ea typeface="微软雅黑" panose="020B0503020204020204" pitchFamily="34" charset="-122"/>
              </a:rPr>
              <a:t>早期：程序员自己管理主存，通过分解程序并覆盖主存的方式执行程序</a:t>
            </a:r>
          </a:p>
        </p:txBody>
      </p:sp>
      <p:sp>
        <p:nvSpPr>
          <p:cNvPr id="2" name="灯片编号占位符 1">
            <a:extLst>
              <a:ext uri="{FF2B5EF4-FFF2-40B4-BE49-F238E27FC236}">
                <a16:creationId xmlns:a16="http://schemas.microsoft.com/office/drawing/2014/main" id="{876CF548-4EE7-43D7-AE61-BA6CF7F0B11E}"/>
              </a:ext>
            </a:extLst>
          </p:cNvPr>
          <p:cNvSpPr>
            <a:spLocks noGrp="1"/>
          </p:cNvSpPr>
          <p:nvPr>
            <p:ph type="sldNum" sz="quarter" idx="10"/>
          </p:nvPr>
        </p:nvSpPr>
        <p:spPr/>
        <p:txBody>
          <a:bodyPr/>
          <a:lstStyle/>
          <a:p>
            <a:pPr>
              <a:defRPr/>
            </a:pPr>
            <a:fld id="{E5695708-78D6-49FC-AD1D-A92B2AA36AF2}" type="slidenum">
              <a:rPr lang="zh-CN" altLang="en-US" smtClean="0"/>
              <a:pPr>
                <a:defRPr/>
              </a:pPr>
              <a:t>61</a:t>
            </a:fld>
            <a:endParaRPr lang="zh-CN" altLang="en-US"/>
          </a:p>
        </p:txBody>
      </p:sp>
    </p:spTree>
    <p:extLst>
      <p:ext uri="{BB962C8B-B14F-4D97-AF65-F5344CB8AC3E}">
        <p14:creationId xmlns:p14="http://schemas.microsoft.com/office/powerpoint/2010/main" val="38721118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27396"/>
                                        </p:tgtEl>
                                        <p:attrNameLst>
                                          <p:attrName>style.visibility</p:attrName>
                                        </p:attrNameLst>
                                      </p:cBhvr>
                                      <p:to>
                                        <p:strVal val="visible"/>
                                      </p:to>
                                    </p:set>
                                    <p:animEffect transition="in" filter="blinds(horizontal)">
                                      <p:cBhvr>
                                        <p:cTn id="7" dur="500"/>
                                        <p:tgtEl>
                                          <p:spTgt spid="82739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827395">
                                            <p:txEl>
                                              <p:pRg st="0" end="0"/>
                                            </p:txEl>
                                          </p:spTgt>
                                        </p:tgtEl>
                                        <p:attrNameLst>
                                          <p:attrName>style.visibility</p:attrName>
                                        </p:attrNameLst>
                                      </p:cBhvr>
                                      <p:to>
                                        <p:strVal val="visible"/>
                                      </p:to>
                                    </p:set>
                                    <p:animEffect transition="in" filter="blinds(horizontal)">
                                      <p:cBhvr>
                                        <p:cTn id="12" dur="500"/>
                                        <p:tgtEl>
                                          <p:spTgt spid="827395">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827395">
                                            <p:txEl>
                                              <p:pRg st="1" end="1"/>
                                            </p:txEl>
                                          </p:spTgt>
                                        </p:tgtEl>
                                        <p:attrNameLst>
                                          <p:attrName>style.visibility</p:attrName>
                                        </p:attrNameLst>
                                      </p:cBhvr>
                                      <p:to>
                                        <p:strVal val="visible"/>
                                      </p:to>
                                    </p:set>
                                    <p:animEffect transition="in" filter="blinds(horizontal)">
                                      <p:cBhvr>
                                        <p:cTn id="17" dur="500"/>
                                        <p:tgtEl>
                                          <p:spTgt spid="827395">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827395">
                                            <p:txEl>
                                              <p:pRg st="2" end="2"/>
                                            </p:txEl>
                                          </p:spTgt>
                                        </p:tgtEl>
                                        <p:attrNameLst>
                                          <p:attrName>style.visibility</p:attrName>
                                        </p:attrNameLst>
                                      </p:cBhvr>
                                      <p:to>
                                        <p:strVal val="visible"/>
                                      </p:to>
                                    </p:set>
                                    <p:animEffect transition="in" filter="blinds(horizontal)">
                                      <p:cBhvr>
                                        <p:cTn id="22" dur="500"/>
                                        <p:tgtEl>
                                          <p:spTgt spid="82739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827395">
                                            <p:txEl>
                                              <p:pRg st="3" end="3"/>
                                            </p:txEl>
                                          </p:spTgt>
                                        </p:tgtEl>
                                        <p:attrNameLst>
                                          <p:attrName>style.visibility</p:attrName>
                                        </p:attrNameLst>
                                      </p:cBhvr>
                                      <p:to>
                                        <p:strVal val="visible"/>
                                      </p:to>
                                    </p:set>
                                    <p:animEffect transition="in" filter="blinds(horizontal)">
                                      <p:cBhvr>
                                        <p:cTn id="27" dur="500"/>
                                        <p:tgtEl>
                                          <p:spTgt spid="827395">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827395">
                                            <p:txEl>
                                              <p:pRg st="4" end="4"/>
                                            </p:txEl>
                                          </p:spTgt>
                                        </p:tgtEl>
                                        <p:attrNameLst>
                                          <p:attrName>style.visibility</p:attrName>
                                        </p:attrNameLst>
                                      </p:cBhvr>
                                      <p:to>
                                        <p:strVal val="visible"/>
                                      </p:to>
                                    </p:set>
                                    <p:animEffect transition="in" filter="blinds(horizontal)">
                                      <p:cBhvr>
                                        <p:cTn id="32" dur="500"/>
                                        <p:tgtEl>
                                          <p:spTgt spid="827395">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827395">
                                            <p:txEl>
                                              <p:pRg st="5" end="5"/>
                                            </p:txEl>
                                          </p:spTgt>
                                        </p:tgtEl>
                                        <p:attrNameLst>
                                          <p:attrName>style.visibility</p:attrName>
                                        </p:attrNameLst>
                                      </p:cBhvr>
                                      <p:to>
                                        <p:strVal val="visible"/>
                                      </p:to>
                                    </p:set>
                                    <p:animEffect transition="in" filter="blinds(horizontal)">
                                      <p:cBhvr>
                                        <p:cTn id="37" dur="500"/>
                                        <p:tgtEl>
                                          <p:spTgt spid="82739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7396"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a:extLst>
              <a:ext uri="{FF2B5EF4-FFF2-40B4-BE49-F238E27FC236}">
                <a16:creationId xmlns:a16="http://schemas.microsoft.com/office/drawing/2014/main" id="{B21243C6-98D4-4383-A29A-7D46C9E36EF6}"/>
              </a:ext>
            </a:extLst>
          </p:cNvPr>
          <p:cNvSpPr>
            <a:spLocks noGrp="1" noChangeArrowheads="1"/>
          </p:cNvSpPr>
          <p:nvPr>
            <p:ph type="title" idx="4294967295"/>
          </p:nvPr>
        </p:nvSpPr>
        <p:spPr/>
        <p:txBody>
          <a:bodyPr lIns="91440" tIns="45720" rIns="91440" bIns="45720" anchor="ctr"/>
          <a:lstStyle/>
          <a:p>
            <a:pPr eaLnBrk="1" hangingPunct="1"/>
            <a:r>
              <a:rPr lang="zh-CN" altLang="en-US"/>
              <a:t>早期分页方式的实现</a:t>
            </a:r>
          </a:p>
        </p:txBody>
      </p:sp>
      <p:sp>
        <p:nvSpPr>
          <p:cNvPr id="490500" name="Rectangle 4">
            <a:extLst>
              <a:ext uri="{FF2B5EF4-FFF2-40B4-BE49-F238E27FC236}">
                <a16:creationId xmlns:a16="http://schemas.microsoft.com/office/drawing/2014/main" id="{FD942D32-A6C7-4195-AE3A-91E5E3411BA0}"/>
              </a:ext>
            </a:extLst>
          </p:cNvPr>
          <p:cNvSpPr>
            <a:spLocks noGrp="1" noChangeArrowheads="1"/>
          </p:cNvSpPr>
          <p:nvPr>
            <p:ph type="body" idx="4294967295"/>
          </p:nvPr>
        </p:nvSpPr>
        <p:spPr>
          <a:xfrm>
            <a:off x="290513" y="4103688"/>
            <a:ext cx="8556625" cy="2665412"/>
          </a:xfrm>
          <a:noFill/>
        </p:spPr>
        <p:txBody>
          <a:bodyPr lIns="91440" tIns="45720" rIns="91440" bIns="45720"/>
          <a:lstStyle/>
          <a:p>
            <a:pPr eaLnBrk="1" hangingPunct="1">
              <a:buFontTx/>
              <a:buNone/>
            </a:pPr>
            <a:endParaRPr lang="en-US" altLang="zh-CN" sz="1400">
              <a:ea typeface="宋体" panose="02010600030101010101" pitchFamily="2" charset="-122"/>
            </a:endParaRPr>
          </a:p>
          <a:p>
            <a:pPr lvl="1" eaLnBrk="1" hangingPunct="1"/>
            <a:r>
              <a:rPr lang="zh-CN" altLang="en-US" sz="2000">
                <a:latin typeface="微软雅黑" panose="020B0503020204020204" pitchFamily="34" charset="-122"/>
                <a:ea typeface="微软雅黑" panose="020B0503020204020204" pitchFamily="34" charset="-122"/>
              </a:rPr>
              <a:t>将地址空间划分成</a:t>
            </a:r>
            <a:r>
              <a:rPr lang="en-US" altLang="zh-CN" sz="2000">
                <a:latin typeface="微软雅黑" panose="020B0503020204020204" pitchFamily="34" charset="-122"/>
                <a:ea typeface="微软雅黑" panose="020B0503020204020204" pitchFamily="34" charset="-122"/>
              </a:rPr>
              <a:t>4K</a:t>
            </a:r>
            <a:r>
              <a:rPr lang="zh-CN" altLang="en-US" sz="2000">
                <a:latin typeface="微软雅黑" panose="020B0503020204020204" pitchFamily="34" charset="-122"/>
                <a:ea typeface="微软雅黑" panose="020B0503020204020204" pitchFamily="34" charset="-122"/>
              </a:rPr>
              <a:t>大小的区间，装入内存的总是其中的一个区间</a:t>
            </a:r>
            <a:endParaRPr lang="en-US" altLang="zh-CN" sz="2000">
              <a:latin typeface="微软雅黑" panose="020B0503020204020204" pitchFamily="34" charset="-122"/>
              <a:ea typeface="微软雅黑" panose="020B0503020204020204" pitchFamily="34" charset="-122"/>
            </a:endParaRPr>
          </a:p>
          <a:p>
            <a:pPr lvl="1" eaLnBrk="1" hangingPunct="1"/>
            <a:r>
              <a:rPr lang="zh-CN" altLang="en-US" sz="2000">
                <a:latin typeface="微软雅黑" panose="020B0503020204020204" pitchFamily="34" charset="-122"/>
                <a:ea typeface="微软雅黑" panose="020B0503020204020204" pitchFamily="34" charset="-122"/>
              </a:rPr>
              <a:t>执行到某个区间时，把该区间的地址</a:t>
            </a:r>
            <a:r>
              <a:rPr lang="zh-CN" altLang="en-US" sz="2000">
                <a:solidFill>
                  <a:srgbClr val="FF0000"/>
                </a:solidFill>
                <a:latin typeface="微软雅黑" panose="020B0503020204020204" pitchFamily="34" charset="-122"/>
                <a:ea typeface="微软雅黑" panose="020B0503020204020204" pitchFamily="34" charset="-122"/>
              </a:rPr>
              <a:t>自动映射</a:t>
            </a:r>
            <a:r>
              <a:rPr lang="zh-CN" altLang="en-US" sz="2000">
                <a:latin typeface="微软雅黑" panose="020B0503020204020204" pitchFamily="34" charset="-122"/>
                <a:ea typeface="微软雅黑" panose="020B0503020204020204" pitchFamily="34" charset="-122"/>
              </a:rPr>
              <a:t>到</a:t>
            </a:r>
            <a:r>
              <a:rPr lang="en-US" altLang="zh-CN" sz="2000">
                <a:latin typeface="微软雅黑" panose="020B0503020204020204" pitchFamily="34" charset="-122"/>
                <a:ea typeface="微软雅黑" panose="020B0503020204020204" pitchFamily="34" charset="-122"/>
              </a:rPr>
              <a:t>0</a:t>
            </a:r>
            <a:r>
              <a:rPr lang="en-US" altLang="zh-CN" sz="2000">
                <a:latin typeface="微软雅黑" panose="020B0503020204020204" pitchFamily="34" charset="-122"/>
                <a:ea typeface="微软雅黑" panose="020B0503020204020204" pitchFamily="34" charset="-122"/>
                <a:cs typeface="Arial" panose="020B0604020202020204" pitchFamily="34" charset="0"/>
              </a:rPr>
              <a:t>~</a:t>
            </a:r>
            <a:r>
              <a:rPr lang="en-US" altLang="zh-CN" sz="2000">
                <a:latin typeface="微软雅黑" panose="020B0503020204020204" pitchFamily="34" charset="-122"/>
                <a:ea typeface="微软雅黑" panose="020B0503020204020204" pitchFamily="34" charset="-122"/>
              </a:rPr>
              <a:t>4095</a:t>
            </a:r>
            <a:r>
              <a:rPr lang="zh-CN" altLang="en-US" sz="2000">
                <a:latin typeface="微软雅黑" panose="020B0503020204020204" pitchFamily="34" charset="-122"/>
                <a:ea typeface="微软雅黑" panose="020B0503020204020204" pitchFamily="34" charset="-122"/>
              </a:rPr>
              <a:t>之间，例如：</a:t>
            </a:r>
          </a:p>
          <a:p>
            <a:pPr lvl="2" eaLnBrk="1" hangingPunct="1"/>
            <a:r>
              <a:rPr lang="en-US" altLang="zh-CN" sz="2000">
                <a:latin typeface="微软雅黑" panose="020B0503020204020204" pitchFamily="34" charset="-122"/>
                <a:ea typeface="微软雅黑" panose="020B0503020204020204" pitchFamily="34" charset="-122"/>
              </a:rPr>
              <a:t>4096→0, 4097 →1, ……, 8191 →4095</a:t>
            </a:r>
            <a:endParaRPr lang="zh-CN" altLang="en-US" sz="2000">
              <a:latin typeface="微软雅黑" panose="020B0503020204020204" pitchFamily="34" charset="-122"/>
              <a:ea typeface="微软雅黑" panose="020B0503020204020204" pitchFamily="34" charset="-122"/>
            </a:endParaRPr>
          </a:p>
          <a:p>
            <a:pPr lvl="1" eaLnBrk="1" hangingPunct="1"/>
            <a:r>
              <a:rPr lang="zh-CN" altLang="en-US" sz="2000">
                <a:latin typeface="微软雅黑" panose="020B0503020204020204" pitchFamily="34" charset="-122"/>
                <a:ea typeface="微软雅黑" panose="020B0503020204020204" pitchFamily="34" charset="-122"/>
              </a:rPr>
              <a:t>程序员在</a:t>
            </a:r>
            <a:r>
              <a:rPr lang="en-US" altLang="zh-CN" sz="2000">
                <a:latin typeface="微软雅黑" panose="020B0503020204020204" pitchFamily="34" charset="-122"/>
                <a:ea typeface="微软雅黑" panose="020B0503020204020204" pitchFamily="34" charset="-122"/>
              </a:rPr>
              <a:t>0~65535</a:t>
            </a:r>
            <a:r>
              <a:rPr lang="zh-CN" altLang="en-US" sz="2000">
                <a:latin typeface="微软雅黑" panose="020B0503020204020204" pitchFamily="34" charset="-122"/>
                <a:ea typeface="微软雅黑" panose="020B0503020204020204" pitchFamily="34" charset="-122"/>
              </a:rPr>
              <a:t>范围内写程序，完全不用管在多大的主存空间上执行，所以，这种方式对程序员来说，是透明的！</a:t>
            </a:r>
          </a:p>
          <a:p>
            <a:pPr lvl="1" eaLnBrk="1" hangingPunct="1"/>
            <a:r>
              <a:rPr lang="zh-CN" altLang="en-US" sz="2000">
                <a:latin typeface="微软雅黑" panose="020B0503020204020204" pitchFamily="34" charset="-122"/>
                <a:ea typeface="微软雅黑" panose="020B0503020204020204" pitchFamily="34" charset="-122"/>
              </a:rPr>
              <a:t>可寻址的地址空间是一种虚拟内存！</a:t>
            </a:r>
          </a:p>
        </p:txBody>
      </p:sp>
      <p:sp>
        <p:nvSpPr>
          <p:cNvPr id="129028" name="Rectangle 4">
            <a:extLst>
              <a:ext uri="{FF2B5EF4-FFF2-40B4-BE49-F238E27FC236}">
                <a16:creationId xmlns:a16="http://schemas.microsoft.com/office/drawing/2014/main" id="{99861BB2-5563-4C33-AC77-F44C4CD5FD5C}"/>
              </a:ext>
            </a:extLst>
          </p:cNvPr>
          <p:cNvSpPr>
            <a:spLocks noChangeArrowheads="1"/>
          </p:cNvSpPr>
          <p:nvPr/>
        </p:nvSpPr>
        <p:spPr bwMode="auto">
          <a:xfrm>
            <a:off x="747713" y="1403350"/>
            <a:ext cx="1620837" cy="2790825"/>
          </a:xfrm>
          <a:prstGeom prst="rect">
            <a:avLst/>
          </a:prstGeom>
          <a:solidFill>
            <a:srgbClr val="FFFFFF"/>
          </a:solidFill>
          <a:ln w="28575">
            <a:solidFill>
              <a:srgbClr val="8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29029" name="Text Box 5">
            <a:extLst>
              <a:ext uri="{FF2B5EF4-FFF2-40B4-BE49-F238E27FC236}">
                <a16:creationId xmlns:a16="http://schemas.microsoft.com/office/drawing/2014/main" id="{462586E7-7FC0-4829-959E-D860885CDB2D}"/>
              </a:ext>
            </a:extLst>
          </p:cNvPr>
          <p:cNvSpPr txBox="1">
            <a:spLocks noChangeArrowheads="1"/>
          </p:cNvSpPr>
          <p:nvPr/>
        </p:nvSpPr>
        <p:spPr bwMode="auto">
          <a:xfrm>
            <a:off x="1019175" y="998538"/>
            <a:ext cx="1889125" cy="274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1800" b="1">
                <a:ea typeface="黑体" panose="02010609060101010101" pitchFamily="49" charset="-122"/>
              </a:rPr>
              <a:t>地址空间</a:t>
            </a:r>
          </a:p>
        </p:txBody>
      </p:sp>
      <p:sp>
        <p:nvSpPr>
          <p:cNvPr id="129030" name="Line 6">
            <a:extLst>
              <a:ext uri="{FF2B5EF4-FFF2-40B4-BE49-F238E27FC236}">
                <a16:creationId xmlns:a16="http://schemas.microsoft.com/office/drawing/2014/main" id="{B352B4E7-2519-408C-A1E8-0907D66FEBE4}"/>
              </a:ext>
            </a:extLst>
          </p:cNvPr>
          <p:cNvSpPr>
            <a:spLocks noChangeShapeType="1"/>
          </p:cNvSpPr>
          <p:nvPr/>
        </p:nvSpPr>
        <p:spPr bwMode="auto">
          <a:xfrm>
            <a:off x="749300" y="3608388"/>
            <a:ext cx="1619250" cy="0"/>
          </a:xfrm>
          <a:prstGeom prst="line">
            <a:avLst/>
          </a:prstGeom>
          <a:noFill/>
          <a:ln w="28575">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endParaRPr lang="zh-CN" altLang="en-US"/>
          </a:p>
        </p:txBody>
      </p:sp>
      <p:sp>
        <p:nvSpPr>
          <p:cNvPr id="129031" name="Line 7">
            <a:extLst>
              <a:ext uri="{FF2B5EF4-FFF2-40B4-BE49-F238E27FC236}">
                <a16:creationId xmlns:a16="http://schemas.microsoft.com/office/drawing/2014/main" id="{392526E0-7A1A-4DB4-9324-93556F425592}"/>
              </a:ext>
            </a:extLst>
          </p:cNvPr>
          <p:cNvSpPr>
            <a:spLocks noChangeShapeType="1"/>
          </p:cNvSpPr>
          <p:nvPr/>
        </p:nvSpPr>
        <p:spPr bwMode="auto">
          <a:xfrm>
            <a:off x="749300" y="3024188"/>
            <a:ext cx="1619250" cy="0"/>
          </a:xfrm>
          <a:prstGeom prst="line">
            <a:avLst/>
          </a:prstGeom>
          <a:noFill/>
          <a:ln w="28575">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endParaRPr lang="zh-CN" altLang="en-US"/>
          </a:p>
        </p:txBody>
      </p:sp>
      <p:sp>
        <p:nvSpPr>
          <p:cNvPr id="129032" name="Line 8">
            <a:extLst>
              <a:ext uri="{FF2B5EF4-FFF2-40B4-BE49-F238E27FC236}">
                <a16:creationId xmlns:a16="http://schemas.microsoft.com/office/drawing/2014/main" id="{E20433B9-EAFE-4AA7-9988-C1D0724ED68B}"/>
              </a:ext>
            </a:extLst>
          </p:cNvPr>
          <p:cNvSpPr>
            <a:spLocks noChangeShapeType="1"/>
          </p:cNvSpPr>
          <p:nvPr/>
        </p:nvSpPr>
        <p:spPr bwMode="auto">
          <a:xfrm>
            <a:off x="1468438" y="1989138"/>
            <a:ext cx="0" cy="539750"/>
          </a:xfrm>
          <a:prstGeom prst="line">
            <a:avLst/>
          </a:prstGeom>
          <a:noFill/>
          <a:ln w="381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endParaRPr lang="zh-CN" altLang="en-US"/>
          </a:p>
        </p:txBody>
      </p:sp>
      <p:sp>
        <p:nvSpPr>
          <p:cNvPr id="129033" name="Rectangle 9">
            <a:extLst>
              <a:ext uri="{FF2B5EF4-FFF2-40B4-BE49-F238E27FC236}">
                <a16:creationId xmlns:a16="http://schemas.microsoft.com/office/drawing/2014/main" id="{9F089057-E493-4563-8593-9B8A6079AF14}"/>
              </a:ext>
            </a:extLst>
          </p:cNvPr>
          <p:cNvSpPr>
            <a:spLocks noChangeArrowheads="1"/>
          </p:cNvSpPr>
          <p:nvPr/>
        </p:nvSpPr>
        <p:spPr bwMode="auto">
          <a:xfrm>
            <a:off x="3359150" y="3519488"/>
            <a:ext cx="1530350" cy="585787"/>
          </a:xfrm>
          <a:prstGeom prst="rect">
            <a:avLst/>
          </a:prstGeom>
          <a:solidFill>
            <a:srgbClr val="FFFF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29034" name="Line 10">
            <a:extLst>
              <a:ext uri="{FF2B5EF4-FFF2-40B4-BE49-F238E27FC236}">
                <a16:creationId xmlns:a16="http://schemas.microsoft.com/office/drawing/2014/main" id="{AA1933D5-E679-457B-9E88-2B20FF4B70AF}"/>
              </a:ext>
            </a:extLst>
          </p:cNvPr>
          <p:cNvSpPr>
            <a:spLocks noChangeShapeType="1"/>
          </p:cNvSpPr>
          <p:nvPr/>
        </p:nvSpPr>
        <p:spPr bwMode="auto">
          <a:xfrm>
            <a:off x="2368550" y="3024188"/>
            <a:ext cx="944563" cy="495300"/>
          </a:xfrm>
          <a:prstGeom prst="line">
            <a:avLst/>
          </a:prstGeom>
          <a:noFill/>
          <a:ln w="28575">
            <a:solidFill>
              <a:srgbClr val="8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endParaRPr lang="zh-CN" altLang="en-US"/>
          </a:p>
        </p:txBody>
      </p:sp>
      <p:sp>
        <p:nvSpPr>
          <p:cNvPr id="129035" name="Line 11">
            <a:extLst>
              <a:ext uri="{FF2B5EF4-FFF2-40B4-BE49-F238E27FC236}">
                <a16:creationId xmlns:a16="http://schemas.microsoft.com/office/drawing/2014/main" id="{E2418D5C-3A73-4E90-AEED-96C2B3C0A105}"/>
              </a:ext>
            </a:extLst>
          </p:cNvPr>
          <p:cNvSpPr>
            <a:spLocks noChangeShapeType="1"/>
          </p:cNvSpPr>
          <p:nvPr/>
        </p:nvSpPr>
        <p:spPr bwMode="auto">
          <a:xfrm>
            <a:off x="2368550" y="3608388"/>
            <a:ext cx="944563" cy="495300"/>
          </a:xfrm>
          <a:prstGeom prst="line">
            <a:avLst/>
          </a:prstGeom>
          <a:noFill/>
          <a:ln w="28575">
            <a:solidFill>
              <a:srgbClr val="8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endParaRPr lang="zh-CN" altLang="en-US"/>
          </a:p>
        </p:txBody>
      </p:sp>
      <p:sp>
        <p:nvSpPr>
          <p:cNvPr id="129036" name="Text Box 12">
            <a:extLst>
              <a:ext uri="{FF2B5EF4-FFF2-40B4-BE49-F238E27FC236}">
                <a16:creationId xmlns:a16="http://schemas.microsoft.com/office/drawing/2014/main" id="{1194D3C4-4FF1-426D-945A-4D0B9D28CB09}"/>
              </a:ext>
            </a:extLst>
          </p:cNvPr>
          <p:cNvSpPr txBox="1">
            <a:spLocks noChangeArrowheads="1"/>
          </p:cNvSpPr>
          <p:nvPr/>
        </p:nvSpPr>
        <p:spPr bwMode="auto">
          <a:xfrm>
            <a:off x="3719513" y="3159125"/>
            <a:ext cx="1035050" cy="274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1800" b="1">
                <a:ea typeface="黑体" panose="02010609060101010101" pitchFamily="49" charset="-122"/>
              </a:rPr>
              <a:t>4K</a:t>
            </a:r>
            <a:r>
              <a:rPr kumimoji="1" lang="zh-CN" altLang="en-US" sz="1800" b="1">
                <a:ea typeface="黑体" panose="02010609060101010101" pitchFamily="49" charset="-122"/>
              </a:rPr>
              <a:t>主存</a:t>
            </a:r>
          </a:p>
        </p:txBody>
      </p:sp>
      <p:sp>
        <p:nvSpPr>
          <p:cNvPr id="129037" name="Text Box 13">
            <a:extLst>
              <a:ext uri="{FF2B5EF4-FFF2-40B4-BE49-F238E27FC236}">
                <a16:creationId xmlns:a16="http://schemas.microsoft.com/office/drawing/2014/main" id="{73A29AA6-4A7D-4B01-B86D-AC8472418DD4}"/>
              </a:ext>
            </a:extLst>
          </p:cNvPr>
          <p:cNvSpPr txBox="1">
            <a:spLocks noChangeArrowheads="1"/>
          </p:cNvSpPr>
          <p:nvPr/>
        </p:nvSpPr>
        <p:spPr bwMode="auto">
          <a:xfrm>
            <a:off x="4978400" y="3924300"/>
            <a:ext cx="404813" cy="274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1800" b="1">
                <a:ea typeface="黑体" panose="02010609060101010101" pitchFamily="49" charset="-122"/>
              </a:rPr>
              <a:t>0</a:t>
            </a:r>
          </a:p>
        </p:txBody>
      </p:sp>
      <p:sp>
        <p:nvSpPr>
          <p:cNvPr id="129038" name="Text Box 14">
            <a:extLst>
              <a:ext uri="{FF2B5EF4-FFF2-40B4-BE49-F238E27FC236}">
                <a16:creationId xmlns:a16="http://schemas.microsoft.com/office/drawing/2014/main" id="{06ABFF1C-4463-48AC-815E-8355A0E7F6AF}"/>
              </a:ext>
            </a:extLst>
          </p:cNvPr>
          <p:cNvSpPr txBox="1">
            <a:spLocks noChangeArrowheads="1"/>
          </p:cNvSpPr>
          <p:nvPr/>
        </p:nvSpPr>
        <p:spPr bwMode="auto">
          <a:xfrm>
            <a:off x="4979988" y="3468688"/>
            <a:ext cx="674687" cy="274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1800" b="1">
                <a:ea typeface="黑体" panose="02010609060101010101" pitchFamily="49" charset="-122"/>
              </a:rPr>
              <a:t>4095</a:t>
            </a:r>
          </a:p>
        </p:txBody>
      </p:sp>
      <p:sp>
        <p:nvSpPr>
          <p:cNvPr id="129039" name="Text Box 15">
            <a:extLst>
              <a:ext uri="{FF2B5EF4-FFF2-40B4-BE49-F238E27FC236}">
                <a16:creationId xmlns:a16="http://schemas.microsoft.com/office/drawing/2014/main" id="{87298ED6-7422-486A-B10A-702FF18341EA}"/>
              </a:ext>
            </a:extLst>
          </p:cNvPr>
          <p:cNvSpPr txBox="1">
            <a:spLocks noChangeArrowheads="1"/>
          </p:cNvSpPr>
          <p:nvPr/>
        </p:nvSpPr>
        <p:spPr bwMode="auto">
          <a:xfrm>
            <a:off x="523875" y="3968750"/>
            <a:ext cx="404813" cy="274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1800" b="1">
                <a:ea typeface="黑体" panose="02010609060101010101" pitchFamily="49" charset="-122"/>
              </a:rPr>
              <a:t>0</a:t>
            </a:r>
          </a:p>
        </p:txBody>
      </p:sp>
      <p:sp>
        <p:nvSpPr>
          <p:cNvPr id="129040" name="Text Box 16">
            <a:extLst>
              <a:ext uri="{FF2B5EF4-FFF2-40B4-BE49-F238E27FC236}">
                <a16:creationId xmlns:a16="http://schemas.microsoft.com/office/drawing/2014/main" id="{4DECD590-590B-4E3B-AA39-CC193F6046CA}"/>
              </a:ext>
            </a:extLst>
          </p:cNvPr>
          <p:cNvSpPr txBox="1">
            <a:spLocks noChangeArrowheads="1"/>
          </p:cNvSpPr>
          <p:nvPr/>
        </p:nvSpPr>
        <p:spPr bwMode="auto">
          <a:xfrm>
            <a:off x="161925" y="3389313"/>
            <a:ext cx="541338" cy="274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1800" b="1">
                <a:ea typeface="黑体" panose="02010609060101010101" pitchFamily="49" charset="-122"/>
              </a:rPr>
              <a:t>4096</a:t>
            </a:r>
          </a:p>
        </p:txBody>
      </p:sp>
      <p:sp>
        <p:nvSpPr>
          <p:cNvPr id="129041" name="Text Box 17">
            <a:extLst>
              <a:ext uri="{FF2B5EF4-FFF2-40B4-BE49-F238E27FC236}">
                <a16:creationId xmlns:a16="http://schemas.microsoft.com/office/drawing/2014/main" id="{4A872CF5-EB23-4F06-94C4-DC69889101D1}"/>
              </a:ext>
            </a:extLst>
          </p:cNvPr>
          <p:cNvSpPr txBox="1">
            <a:spLocks noChangeArrowheads="1"/>
          </p:cNvSpPr>
          <p:nvPr/>
        </p:nvSpPr>
        <p:spPr bwMode="auto">
          <a:xfrm>
            <a:off x="163513" y="2754313"/>
            <a:ext cx="674687" cy="274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1800" b="1">
                <a:ea typeface="黑体" panose="02010609060101010101" pitchFamily="49" charset="-122"/>
              </a:rPr>
              <a:t>8192</a:t>
            </a:r>
          </a:p>
        </p:txBody>
      </p:sp>
      <p:sp>
        <p:nvSpPr>
          <p:cNvPr id="2" name="Rectangle 4">
            <a:extLst>
              <a:ext uri="{FF2B5EF4-FFF2-40B4-BE49-F238E27FC236}">
                <a16:creationId xmlns:a16="http://schemas.microsoft.com/office/drawing/2014/main" id="{9702CE02-DEAF-448A-B503-1C4A4831CD37}"/>
              </a:ext>
            </a:extLst>
          </p:cNvPr>
          <p:cNvSpPr>
            <a:spLocks noChangeArrowheads="1"/>
          </p:cNvSpPr>
          <p:nvPr/>
        </p:nvSpPr>
        <p:spPr bwMode="auto">
          <a:xfrm>
            <a:off x="2727325" y="855663"/>
            <a:ext cx="6075363" cy="2573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03200" indent="-203200">
              <a:spcBef>
                <a:spcPct val="35000"/>
              </a:spcBef>
              <a:buSzPct val="100000"/>
              <a:buChar char="°"/>
              <a:defRPr b="1">
                <a:solidFill>
                  <a:schemeClr val="tx1"/>
                </a:solidFill>
                <a:latin typeface="Arial" panose="020B0604020202020204" pitchFamily="34" charset="0"/>
              </a:defRPr>
            </a:lvl1pPr>
            <a:lvl2pPr marL="685800" indent="-190500">
              <a:spcBef>
                <a:spcPct val="35000"/>
              </a:spcBef>
              <a:buSzPct val="100000"/>
              <a:buChar char="•"/>
              <a:defRPr b="1">
                <a:solidFill>
                  <a:schemeClr val="accent2"/>
                </a:solidFill>
                <a:latin typeface="Arial" panose="020B0604020202020204" pitchFamily="34" charset="0"/>
              </a:defRPr>
            </a:lvl2pPr>
            <a:lvl3pPr marL="1257300" indent="-342900">
              <a:spcBef>
                <a:spcPct val="35000"/>
              </a:spcBef>
              <a:buSzPct val="100000"/>
              <a:buChar char="-"/>
              <a:defRPr b="1">
                <a:solidFill>
                  <a:srgbClr val="B7011F"/>
                </a:solidFill>
                <a:latin typeface="Arial" panose="020B0604020202020204" pitchFamily="34" charset="0"/>
              </a:defRPr>
            </a:lvl3pPr>
            <a:lvl4pPr marL="1714500" indent="-342900">
              <a:spcBef>
                <a:spcPct val="20000"/>
              </a:spcBef>
              <a:buChar char="–"/>
              <a:defRPr sz="2000">
                <a:solidFill>
                  <a:schemeClr val="tx1"/>
                </a:solidFill>
                <a:latin typeface="Times New Roman" panose="02020603050405020304" pitchFamily="18" charset="0"/>
              </a:defRPr>
            </a:lvl4pPr>
            <a:lvl5pPr marL="2171700" indent="-342900">
              <a:spcBef>
                <a:spcPct val="20000"/>
              </a:spcBef>
              <a:buChar char="»"/>
              <a:defRPr sz="2000">
                <a:solidFill>
                  <a:schemeClr val="tx1"/>
                </a:solidFill>
                <a:latin typeface="Times New Roman" panose="02020603050405020304" pitchFamily="18" charset="0"/>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lnSpc>
                <a:spcPct val="130000"/>
              </a:lnSpc>
              <a:spcBef>
                <a:spcPct val="0"/>
              </a:spcBef>
              <a:buFontTx/>
              <a:buNone/>
            </a:pPr>
            <a:r>
              <a:rPr lang="zh-CN" altLang="en-US" sz="2000">
                <a:latin typeface="微软雅黑" panose="020B0503020204020204" pitchFamily="34" charset="-122"/>
                <a:ea typeface="微软雅黑" panose="020B0503020204020204" pitchFamily="34" charset="-122"/>
              </a:rPr>
              <a:t>执行到</a:t>
            </a:r>
            <a:r>
              <a:rPr lang="en-US" altLang="zh-CN" sz="2000">
                <a:latin typeface="微软雅黑" panose="020B0503020204020204" pitchFamily="34" charset="-122"/>
                <a:ea typeface="微软雅黑" panose="020B0503020204020204" pitchFamily="34" charset="-122"/>
              </a:rPr>
              <a:t>4096</a:t>
            </a:r>
            <a:r>
              <a:rPr lang="en-US" altLang="zh-CN" sz="2000">
                <a:latin typeface="微软雅黑" panose="020B0503020204020204" pitchFamily="34" charset="-122"/>
                <a:ea typeface="微软雅黑" panose="020B0503020204020204" pitchFamily="34" charset="-122"/>
                <a:cs typeface="Arial" panose="020B0604020202020204" pitchFamily="34" charset="0"/>
              </a:rPr>
              <a:t>~</a:t>
            </a:r>
            <a:r>
              <a:rPr lang="en-US" altLang="zh-CN" sz="2000">
                <a:latin typeface="微软雅黑" panose="020B0503020204020204" pitchFamily="34" charset="-122"/>
                <a:ea typeface="微软雅黑" panose="020B0503020204020204" pitchFamily="34" charset="-122"/>
              </a:rPr>
              <a:t>8191</a:t>
            </a:r>
            <a:r>
              <a:rPr lang="zh-CN" altLang="en-US" sz="2000">
                <a:latin typeface="微软雅黑" panose="020B0503020204020204" pitchFamily="34" charset="-122"/>
                <a:ea typeface="微软雅黑" panose="020B0503020204020204" pitchFamily="34" charset="-122"/>
              </a:rPr>
              <a:t>之间的程序段时，自动做：</a:t>
            </a:r>
          </a:p>
          <a:p>
            <a:pPr eaLnBrk="1" hangingPunct="1">
              <a:lnSpc>
                <a:spcPct val="130000"/>
              </a:lnSpc>
              <a:spcBef>
                <a:spcPct val="0"/>
              </a:spcBef>
            </a:pPr>
            <a:r>
              <a:rPr lang="zh-CN" altLang="en-US" sz="2000">
                <a:solidFill>
                  <a:srgbClr val="A50021"/>
                </a:solidFill>
                <a:latin typeface="微软雅黑" panose="020B0503020204020204" pitchFamily="34" charset="-122"/>
                <a:ea typeface="微软雅黑" panose="020B0503020204020204" pitchFamily="34" charset="-122"/>
              </a:rPr>
              <a:t>把当前主存内容保存到磁盘上；</a:t>
            </a:r>
          </a:p>
          <a:p>
            <a:pPr eaLnBrk="1" hangingPunct="1">
              <a:lnSpc>
                <a:spcPct val="130000"/>
              </a:lnSpc>
              <a:spcBef>
                <a:spcPct val="0"/>
              </a:spcBef>
            </a:pPr>
            <a:r>
              <a:rPr lang="zh-CN" altLang="en-US" sz="2000">
                <a:solidFill>
                  <a:srgbClr val="A50021"/>
                </a:solidFill>
                <a:latin typeface="微软雅黑" panose="020B0503020204020204" pitchFamily="34" charset="-122"/>
                <a:ea typeface="微软雅黑" panose="020B0503020204020204" pitchFamily="34" charset="-122"/>
              </a:rPr>
              <a:t>在盘上找到</a:t>
            </a:r>
            <a:r>
              <a:rPr lang="en-US" altLang="zh-CN" sz="2000">
                <a:solidFill>
                  <a:srgbClr val="A50021"/>
                </a:solidFill>
                <a:latin typeface="微软雅黑" panose="020B0503020204020204" pitchFamily="34" charset="-122"/>
                <a:ea typeface="微软雅黑" panose="020B0503020204020204" pitchFamily="34" charset="-122"/>
              </a:rPr>
              <a:t>4096~8191</a:t>
            </a:r>
            <a:r>
              <a:rPr lang="zh-CN" altLang="en-US" sz="2000">
                <a:solidFill>
                  <a:srgbClr val="A50021"/>
                </a:solidFill>
                <a:latin typeface="微软雅黑" panose="020B0503020204020204" pitchFamily="34" charset="-122"/>
                <a:ea typeface="微软雅黑" panose="020B0503020204020204" pitchFamily="34" charset="-122"/>
              </a:rPr>
              <a:t>之间的程序段并读入主存</a:t>
            </a:r>
          </a:p>
          <a:p>
            <a:pPr eaLnBrk="1" hangingPunct="1">
              <a:lnSpc>
                <a:spcPct val="130000"/>
              </a:lnSpc>
              <a:spcBef>
                <a:spcPct val="0"/>
              </a:spcBef>
            </a:pPr>
            <a:r>
              <a:rPr lang="zh-CN" altLang="en-US" sz="2000">
                <a:solidFill>
                  <a:srgbClr val="A50021"/>
                </a:solidFill>
                <a:latin typeface="微软雅黑" panose="020B0503020204020204" pitchFamily="34" charset="-122"/>
                <a:ea typeface="微软雅黑" panose="020B0503020204020204" pitchFamily="34" charset="-122"/>
              </a:rPr>
              <a:t>改变地址映射（仅改映射区间号（页号））</a:t>
            </a:r>
          </a:p>
          <a:p>
            <a:pPr eaLnBrk="1" hangingPunct="1">
              <a:lnSpc>
                <a:spcPct val="130000"/>
              </a:lnSpc>
              <a:spcBef>
                <a:spcPct val="0"/>
              </a:spcBef>
            </a:pPr>
            <a:r>
              <a:rPr lang="zh-CN" altLang="en-US" sz="2000">
                <a:solidFill>
                  <a:srgbClr val="A50021"/>
                </a:solidFill>
                <a:latin typeface="微软雅黑" panose="020B0503020204020204" pitchFamily="34" charset="-122"/>
                <a:ea typeface="微软雅黑" panose="020B0503020204020204" pitchFamily="34" charset="-122"/>
              </a:rPr>
              <a:t>程序继续运行</a:t>
            </a:r>
          </a:p>
        </p:txBody>
      </p:sp>
      <p:sp>
        <p:nvSpPr>
          <p:cNvPr id="828436" name="Text Box 20">
            <a:extLst>
              <a:ext uri="{FF2B5EF4-FFF2-40B4-BE49-F238E27FC236}">
                <a16:creationId xmlns:a16="http://schemas.microsoft.com/office/drawing/2014/main" id="{F3B9E0EB-7E7A-4872-A6E3-C2AF12D01492}"/>
              </a:ext>
            </a:extLst>
          </p:cNvPr>
          <p:cNvSpPr txBox="1">
            <a:spLocks noChangeArrowheads="1"/>
          </p:cNvSpPr>
          <p:nvPr/>
        </p:nvSpPr>
        <p:spPr bwMode="auto">
          <a:xfrm>
            <a:off x="5715000" y="2741613"/>
            <a:ext cx="3240088" cy="1265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15000"/>
              </a:spcBef>
            </a:pPr>
            <a:r>
              <a:rPr kumimoji="1" lang="zh-CN" altLang="en-US" sz="2000" b="1">
                <a:solidFill>
                  <a:srgbClr val="006600"/>
                </a:solidFill>
                <a:latin typeface="微软雅黑" panose="020B0503020204020204" pitchFamily="34" charset="-122"/>
                <a:ea typeface="微软雅黑" panose="020B0503020204020204" pitchFamily="34" charset="-122"/>
              </a:rPr>
              <a:t>后来把区间称为</a:t>
            </a:r>
            <a:r>
              <a:rPr kumimoji="1" lang="zh-CN" altLang="en-US" sz="2000" b="1">
                <a:solidFill>
                  <a:srgbClr val="FF0000"/>
                </a:solidFill>
                <a:latin typeface="微软雅黑" panose="020B0503020204020204" pitchFamily="34" charset="-122"/>
                <a:ea typeface="微软雅黑" panose="020B0503020204020204" pitchFamily="34" charset="-122"/>
              </a:rPr>
              <a:t>页</a:t>
            </a:r>
            <a:r>
              <a:rPr kumimoji="1" lang="en-US" altLang="zh-CN" sz="2000" b="1">
                <a:solidFill>
                  <a:srgbClr val="FF0000"/>
                </a:solidFill>
                <a:latin typeface="微软雅黑" panose="020B0503020204020204" pitchFamily="34" charset="-122"/>
                <a:ea typeface="微软雅黑" panose="020B0503020204020204" pitchFamily="34" charset="-122"/>
              </a:rPr>
              <a:t>(page)</a:t>
            </a:r>
            <a:r>
              <a:rPr kumimoji="1" lang="zh-CN" altLang="en-US" sz="2000" b="1">
                <a:solidFill>
                  <a:srgbClr val="006600"/>
                </a:solidFill>
                <a:latin typeface="微软雅黑" panose="020B0503020204020204" pitchFamily="34" charset="-122"/>
                <a:ea typeface="微软雅黑" panose="020B0503020204020204" pitchFamily="34" charset="-122"/>
              </a:rPr>
              <a:t>，主存中存放页的区域称为</a:t>
            </a:r>
            <a:r>
              <a:rPr kumimoji="1" lang="zh-CN" altLang="en-US" sz="2000" b="1">
                <a:solidFill>
                  <a:srgbClr val="FF0000"/>
                </a:solidFill>
                <a:latin typeface="微软雅黑" panose="020B0503020204020204" pitchFamily="34" charset="-122"/>
                <a:ea typeface="微软雅黑" panose="020B0503020204020204" pitchFamily="34" charset="-122"/>
              </a:rPr>
              <a:t>页框</a:t>
            </a:r>
            <a:r>
              <a:rPr kumimoji="1" lang="en-US" altLang="zh-CN" sz="2000" b="1">
                <a:solidFill>
                  <a:srgbClr val="FF0000"/>
                </a:solidFill>
                <a:latin typeface="微软雅黑" panose="020B0503020204020204" pitchFamily="34" charset="-122"/>
                <a:ea typeface="微软雅黑" panose="020B0503020204020204" pitchFamily="34" charset="-122"/>
              </a:rPr>
              <a:t>(page frame)</a:t>
            </a:r>
            <a:r>
              <a:rPr kumimoji="1" lang="zh-CN" altLang="en-US" sz="2000" b="1">
                <a:solidFill>
                  <a:srgbClr val="006600"/>
                </a:solidFill>
                <a:latin typeface="微软雅黑" panose="020B0503020204020204" pitchFamily="34" charset="-122"/>
                <a:ea typeface="微软雅黑" panose="020B0503020204020204" pitchFamily="34" charset="-122"/>
              </a:rPr>
              <a:t>。</a:t>
            </a:r>
          </a:p>
          <a:p>
            <a:pPr eaLnBrk="1" hangingPunct="1">
              <a:spcBef>
                <a:spcPct val="15000"/>
              </a:spcBef>
            </a:pPr>
            <a:r>
              <a:rPr kumimoji="1" lang="zh-CN" altLang="en-US" sz="2000" b="1">
                <a:solidFill>
                  <a:srgbClr val="006600"/>
                </a:solidFill>
                <a:latin typeface="微软雅黑" panose="020B0503020204020204" pitchFamily="34" charset="-122"/>
                <a:ea typeface="微软雅黑" panose="020B0503020204020204" pitchFamily="34" charset="-122"/>
              </a:rPr>
              <a:t>早期主存只有一个页框！</a:t>
            </a:r>
          </a:p>
        </p:txBody>
      </p:sp>
      <p:sp>
        <p:nvSpPr>
          <p:cNvPr id="3" name="灯片编号占位符 2">
            <a:extLst>
              <a:ext uri="{FF2B5EF4-FFF2-40B4-BE49-F238E27FC236}">
                <a16:creationId xmlns:a16="http://schemas.microsoft.com/office/drawing/2014/main" id="{308A1E43-697A-4EA8-8AD6-E73DA9161DBC}"/>
              </a:ext>
            </a:extLst>
          </p:cNvPr>
          <p:cNvSpPr>
            <a:spLocks noGrp="1"/>
          </p:cNvSpPr>
          <p:nvPr>
            <p:ph type="sldNum" sz="quarter" idx="10"/>
          </p:nvPr>
        </p:nvSpPr>
        <p:spPr/>
        <p:txBody>
          <a:bodyPr/>
          <a:lstStyle/>
          <a:p>
            <a:pPr>
              <a:defRPr/>
            </a:pPr>
            <a:fld id="{E5695708-78D6-49FC-AD1D-A92B2AA36AF2}" type="slidenum">
              <a:rPr lang="zh-CN" altLang="en-US" smtClean="0"/>
              <a:pPr>
                <a:defRPr/>
              </a:pPr>
              <a:t>62</a:t>
            </a:fld>
            <a:endParaRPr lang="zh-CN" altLang="en-US"/>
          </a:p>
        </p:txBody>
      </p:sp>
    </p:spTree>
    <p:extLst>
      <p:ext uri="{BB962C8B-B14F-4D97-AF65-F5344CB8AC3E}">
        <p14:creationId xmlns:p14="http://schemas.microsoft.com/office/powerpoint/2010/main" val="37487474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90500">
                                            <p:txEl>
                                              <p:pRg st="1" end="1"/>
                                            </p:txEl>
                                          </p:spTgt>
                                        </p:tgtEl>
                                        <p:attrNameLst>
                                          <p:attrName>style.visibility</p:attrName>
                                        </p:attrNameLst>
                                      </p:cBhvr>
                                      <p:to>
                                        <p:strVal val="visible"/>
                                      </p:to>
                                    </p:set>
                                    <p:animEffect transition="in" filter="blinds(horizontal)">
                                      <p:cBhvr>
                                        <p:cTn id="7" dur="500"/>
                                        <p:tgtEl>
                                          <p:spTgt spid="490500">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90500">
                                            <p:txEl>
                                              <p:pRg st="2" end="2"/>
                                            </p:txEl>
                                          </p:spTgt>
                                        </p:tgtEl>
                                        <p:attrNameLst>
                                          <p:attrName>style.visibility</p:attrName>
                                        </p:attrNameLst>
                                      </p:cBhvr>
                                      <p:to>
                                        <p:strVal val="visible"/>
                                      </p:to>
                                    </p:set>
                                    <p:animEffect transition="in" filter="blinds(horizontal)">
                                      <p:cBhvr>
                                        <p:cTn id="12" dur="500"/>
                                        <p:tgtEl>
                                          <p:spTgt spid="490500">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490500">
                                            <p:txEl>
                                              <p:pRg st="3" end="3"/>
                                            </p:txEl>
                                          </p:spTgt>
                                        </p:tgtEl>
                                        <p:attrNameLst>
                                          <p:attrName>style.visibility</p:attrName>
                                        </p:attrNameLst>
                                      </p:cBhvr>
                                      <p:to>
                                        <p:strVal val="visible"/>
                                      </p:to>
                                    </p:set>
                                    <p:animEffect transition="in" filter="blinds(horizontal)">
                                      <p:cBhvr>
                                        <p:cTn id="17" dur="500"/>
                                        <p:tgtEl>
                                          <p:spTgt spid="490500">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490500">
                                            <p:txEl>
                                              <p:pRg st="4" end="4"/>
                                            </p:txEl>
                                          </p:spTgt>
                                        </p:tgtEl>
                                        <p:attrNameLst>
                                          <p:attrName>style.visibility</p:attrName>
                                        </p:attrNameLst>
                                      </p:cBhvr>
                                      <p:to>
                                        <p:strVal val="visible"/>
                                      </p:to>
                                    </p:set>
                                    <p:animEffect transition="in" filter="blinds(horizontal)">
                                      <p:cBhvr>
                                        <p:cTn id="22" dur="500"/>
                                        <p:tgtEl>
                                          <p:spTgt spid="490500">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490500">
                                            <p:txEl>
                                              <p:pRg st="5" end="5"/>
                                            </p:txEl>
                                          </p:spTgt>
                                        </p:tgtEl>
                                        <p:attrNameLst>
                                          <p:attrName>style.visibility</p:attrName>
                                        </p:attrNameLst>
                                      </p:cBhvr>
                                      <p:to>
                                        <p:strVal val="visible"/>
                                      </p:to>
                                    </p:set>
                                    <p:animEffect transition="in" filter="blinds(horizontal)">
                                      <p:cBhvr>
                                        <p:cTn id="27" dur="500"/>
                                        <p:tgtEl>
                                          <p:spTgt spid="490500">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2">
                                            <p:txEl>
                                              <p:pRg st="0" end="0"/>
                                            </p:txEl>
                                          </p:spTgt>
                                        </p:tgtEl>
                                        <p:attrNameLst>
                                          <p:attrName>style.visibility</p:attrName>
                                        </p:attrNameLst>
                                      </p:cBhvr>
                                      <p:to>
                                        <p:strVal val="visible"/>
                                      </p:to>
                                    </p:set>
                                    <p:animEffect transition="in" filter="blinds(horizontal)">
                                      <p:cBhvr>
                                        <p:cTn id="32" dur="500"/>
                                        <p:tgtEl>
                                          <p:spTgt spid="2">
                                            <p:txEl>
                                              <p:pRg st="0" end="0"/>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2">
                                            <p:txEl>
                                              <p:pRg st="1" end="1"/>
                                            </p:txEl>
                                          </p:spTgt>
                                        </p:tgtEl>
                                        <p:attrNameLst>
                                          <p:attrName>style.visibility</p:attrName>
                                        </p:attrNameLst>
                                      </p:cBhvr>
                                      <p:to>
                                        <p:strVal val="visible"/>
                                      </p:to>
                                    </p:set>
                                    <p:animEffect transition="in" filter="blinds(horizontal)">
                                      <p:cBhvr>
                                        <p:cTn id="37" dur="500"/>
                                        <p:tgtEl>
                                          <p:spTgt spid="2">
                                            <p:txEl>
                                              <p:pRg st="1" end="1"/>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2">
                                            <p:txEl>
                                              <p:pRg st="2" end="2"/>
                                            </p:txEl>
                                          </p:spTgt>
                                        </p:tgtEl>
                                        <p:attrNameLst>
                                          <p:attrName>style.visibility</p:attrName>
                                        </p:attrNameLst>
                                      </p:cBhvr>
                                      <p:to>
                                        <p:strVal val="visible"/>
                                      </p:to>
                                    </p:set>
                                    <p:animEffect transition="in" filter="blinds(horizontal)">
                                      <p:cBhvr>
                                        <p:cTn id="42" dur="500"/>
                                        <p:tgtEl>
                                          <p:spTgt spid="2">
                                            <p:txEl>
                                              <p:pRg st="2" end="2"/>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2">
                                            <p:txEl>
                                              <p:pRg st="3" end="3"/>
                                            </p:txEl>
                                          </p:spTgt>
                                        </p:tgtEl>
                                        <p:attrNameLst>
                                          <p:attrName>style.visibility</p:attrName>
                                        </p:attrNameLst>
                                      </p:cBhvr>
                                      <p:to>
                                        <p:strVal val="visible"/>
                                      </p:to>
                                    </p:set>
                                    <p:animEffect transition="in" filter="blinds(horizontal)">
                                      <p:cBhvr>
                                        <p:cTn id="47" dur="500"/>
                                        <p:tgtEl>
                                          <p:spTgt spid="2">
                                            <p:txEl>
                                              <p:pRg st="3" end="3"/>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2">
                                            <p:txEl>
                                              <p:pRg st="4" end="4"/>
                                            </p:txEl>
                                          </p:spTgt>
                                        </p:tgtEl>
                                        <p:attrNameLst>
                                          <p:attrName>style.visibility</p:attrName>
                                        </p:attrNameLst>
                                      </p:cBhvr>
                                      <p:to>
                                        <p:strVal val="visible"/>
                                      </p:to>
                                    </p:set>
                                    <p:animEffect transition="in" filter="blinds(horizontal)">
                                      <p:cBhvr>
                                        <p:cTn id="52" dur="500"/>
                                        <p:tgtEl>
                                          <p:spTgt spid="2">
                                            <p:txEl>
                                              <p:pRg st="4" end="4"/>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828436"/>
                                        </p:tgtEl>
                                        <p:attrNameLst>
                                          <p:attrName>style.visibility</p:attrName>
                                        </p:attrNameLst>
                                      </p:cBhvr>
                                      <p:to>
                                        <p:strVal val="visible"/>
                                      </p:to>
                                    </p:set>
                                    <p:animEffect transition="in" filter="blinds(horizontal)">
                                      <p:cBhvr>
                                        <p:cTn id="57" dur="500"/>
                                        <p:tgtEl>
                                          <p:spTgt spid="8284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8436"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a:extLst>
              <a:ext uri="{FF2B5EF4-FFF2-40B4-BE49-F238E27FC236}">
                <a16:creationId xmlns:a16="http://schemas.microsoft.com/office/drawing/2014/main" id="{B96D76E7-F233-497B-8166-08A338950FB2}"/>
              </a:ext>
            </a:extLst>
          </p:cNvPr>
          <p:cNvSpPr>
            <a:spLocks noGrp="1" noChangeArrowheads="1"/>
          </p:cNvSpPr>
          <p:nvPr>
            <p:ph type="title" idx="4294967295"/>
          </p:nvPr>
        </p:nvSpPr>
        <p:spPr/>
        <p:txBody>
          <a:bodyPr lIns="91440" tIns="45720" rIns="91440" bIns="45720" anchor="ctr"/>
          <a:lstStyle/>
          <a:p>
            <a:pPr eaLnBrk="1" hangingPunct="1"/>
            <a:r>
              <a:rPr lang="zh-CN" altLang="en-US" sz="4000" dirty="0"/>
              <a:t>分页（</a:t>
            </a:r>
            <a:r>
              <a:rPr lang="en-US" altLang="zh-CN" sz="4000" dirty="0"/>
              <a:t>Paging</a:t>
            </a:r>
            <a:r>
              <a:rPr lang="zh-CN" altLang="en-US" sz="4000" dirty="0"/>
              <a:t>）</a:t>
            </a:r>
          </a:p>
        </p:txBody>
      </p:sp>
      <p:sp>
        <p:nvSpPr>
          <p:cNvPr id="492547" name="Rectangle 3">
            <a:extLst>
              <a:ext uri="{FF2B5EF4-FFF2-40B4-BE49-F238E27FC236}">
                <a16:creationId xmlns:a16="http://schemas.microsoft.com/office/drawing/2014/main" id="{AAF7A2F7-C9E8-4201-9AAB-C426E1C1BDA6}"/>
              </a:ext>
            </a:extLst>
          </p:cNvPr>
          <p:cNvSpPr>
            <a:spLocks noGrp="1" noChangeArrowheads="1"/>
          </p:cNvSpPr>
          <p:nvPr>
            <p:ph type="body" sz="half" idx="4294967295"/>
          </p:nvPr>
        </p:nvSpPr>
        <p:spPr>
          <a:xfrm>
            <a:off x="252413" y="863600"/>
            <a:ext cx="8640762" cy="5208605"/>
          </a:xfrm>
        </p:spPr>
        <p:txBody>
          <a:bodyPr lIns="91440" tIns="45720" rIns="91440" bIns="45720"/>
          <a:lstStyle/>
          <a:p>
            <a:pPr eaLnBrk="1" hangingPunct="1">
              <a:lnSpc>
                <a:spcPct val="110000"/>
              </a:lnSpc>
            </a:pPr>
            <a:r>
              <a:rPr lang="zh-CN" altLang="en-US" sz="2000" dirty="0">
                <a:latin typeface="微软雅黑" panose="020B0503020204020204" pitchFamily="34" charset="-122"/>
                <a:ea typeface="微软雅黑" panose="020B0503020204020204" pitchFamily="34" charset="-122"/>
              </a:rPr>
              <a:t>基本思想：</a:t>
            </a:r>
          </a:p>
          <a:p>
            <a:pPr lvl="1" eaLnBrk="1" hangingPunct="1">
              <a:lnSpc>
                <a:spcPct val="110000"/>
              </a:lnSpc>
            </a:pPr>
            <a:r>
              <a:rPr lang="zh-CN" altLang="en-US" sz="2000" dirty="0">
                <a:latin typeface="微软雅黑" panose="020B0503020204020204" pitchFamily="34" charset="-122"/>
                <a:ea typeface="微软雅黑" panose="020B0503020204020204" pitchFamily="34" charset="-122"/>
              </a:rPr>
              <a:t>内存被分成固定</a:t>
            </a:r>
            <a:r>
              <a:rPr lang="zh-CN" altLang="en-US" sz="2000" dirty="0" smtClean="0">
                <a:latin typeface="微软雅黑" panose="020B0503020204020204" pitchFamily="34" charset="-122"/>
                <a:ea typeface="微软雅黑" panose="020B0503020204020204" pitchFamily="34" charset="-122"/>
              </a:rPr>
              <a:t>长</a:t>
            </a:r>
            <a:r>
              <a:rPr lang="zh-CN" altLang="en-US" sz="2000" dirty="0">
                <a:latin typeface="微软雅黑" panose="020B0503020204020204" pitchFamily="34" charset="-122"/>
                <a:ea typeface="微软雅黑" panose="020B0503020204020204" pitchFamily="34" charset="-122"/>
              </a:rPr>
              <a:t>度</a:t>
            </a:r>
            <a:r>
              <a:rPr lang="zh-CN" altLang="en-US" sz="2000" dirty="0" smtClean="0">
                <a:latin typeface="微软雅黑" panose="020B0503020204020204" pitchFamily="34" charset="-122"/>
                <a:ea typeface="微软雅黑" panose="020B0503020204020204" pitchFamily="34" charset="-122"/>
              </a:rPr>
              <a:t>且</a:t>
            </a:r>
            <a:r>
              <a:rPr lang="zh-CN" altLang="en-US" sz="2000" dirty="0">
                <a:latin typeface="微软雅黑" panose="020B0503020204020204" pitchFamily="34" charset="-122"/>
                <a:ea typeface="微软雅黑" panose="020B0503020204020204" pitchFamily="34" charset="-122"/>
              </a:rPr>
              <a:t>比较小的存储块</a:t>
            </a:r>
            <a:r>
              <a:rPr lang="zh-CN" altLang="en-US" sz="2000" dirty="0">
                <a:solidFill>
                  <a:srgbClr val="FF0000"/>
                </a:solidFill>
                <a:latin typeface="微软雅黑" panose="020B0503020204020204" pitchFamily="34" charset="-122"/>
                <a:ea typeface="微软雅黑" panose="020B0503020204020204" pitchFamily="34" charset="-122"/>
              </a:rPr>
              <a:t>（页框、实页、物理页）</a:t>
            </a:r>
          </a:p>
          <a:p>
            <a:pPr lvl="1" eaLnBrk="1" hangingPunct="1">
              <a:lnSpc>
                <a:spcPct val="110000"/>
              </a:lnSpc>
            </a:pPr>
            <a:r>
              <a:rPr lang="zh-CN" altLang="en-US" sz="2000" dirty="0">
                <a:latin typeface="微软雅黑" panose="020B0503020204020204" pitchFamily="34" charset="-122"/>
                <a:ea typeface="微软雅黑" panose="020B0503020204020204" pitchFamily="34" charset="-122"/>
              </a:rPr>
              <a:t>每个进程也被划分成固定长的程序块</a:t>
            </a:r>
            <a:r>
              <a:rPr lang="zh-CN" altLang="en-US" sz="2000" dirty="0">
                <a:solidFill>
                  <a:srgbClr val="FF0000"/>
                </a:solidFill>
                <a:latin typeface="微软雅黑" panose="020B0503020204020204" pitchFamily="34" charset="-122"/>
                <a:ea typeface="微软雅黑" panose="020B0503020204020204" pitchFamily="34" charset="-122"/>
              </a:rPr>
              <a:t>（页、虚页、逻辑页）</a:t>
            </a:r>
            <a:endParaRPr lang="en-US" altLang="zh-CN" sz="2000" dirty="0">
              <a:solidFill>
                <a:srgbClr val="FF0000"/>
              </a:solidFill>
              <a:latin typeface="微软雅黑" panose="020B0503020204020204" pitchFamily="34" charset="-122"/>
              <a:ea typeface="微软雅黑" panose="020B0503020204020204" pitchFamily="34" charset="-122"/>
            </a:endParaRPr>
          </a:p>
          <a:p>
            <a:pPr lvl="1" eaLnBrk="1" hangingPunct="1">
              <a:lnSpc>
                <a:spcPct val="110000"/>
              </a:lnSpc>
            </a:pPr>
            <a:r>
              <a:rPr lang="zh-CN" altLang="en-US" sz="2000" dirty="0">
                <a:solidFill>
                  <a:srgbClr val="A50021"/>
                </a:solidFill>
                <a:latin typeface="微软雅黑" panose="020B0503020204020204" pitchFamily="34" charset="-122"/>
                <a:ea typeface="微软雅黑" panose="020B0503020204020204" pitchFamily="34" charset="-122"/>
              </a:rPr>
              <a:t>程序块</a:t>
            </a:r>
            <a:r>
              <a:rPr lang="zh-CN" altLang="en-US" sz="2000" dirty="0">
                <a:latin typeface="微软雅黑" panose="020B0503020204020204" pitchFamily="34" charset="-122"/>
                <a:ea typeface="微软雅黑" panose="020B0503020204020204" pitchFamily="34" charset="-122"/>
              </a:rPr>
              <a:t>可装到内存中可用的</a:t>
            </a:r>
            <a:r>
              <a:rPr lang="zh-CN" altLang="en-US" sz="2000" dirty="0">
                <a:solidFill>
                  <a:srgbClr val="A50021"/>
                </a:solidFill>
                <a:latin typeface="微软雅黑" panose="020B0503020204020204" pitchFamily="34" charset="-122"/>
                <a:ea typeface="微软雅黑" panose="020B0503020204020204" pitchFamily="34" charset="-122"/>
              </a:rPr>
              <a:t>存储块</a:t>
            </a:r>
            <a:r>
              <a:rPr lang="zh-CN" altLang="en-US" sz="2000" dirty="0">
                <a:latin typeface="微软雅黑" panose="020B0503020204020204" pitchFamily="34" charset="-122"/>
                <a:ea typeface="微软雅黑" panose="020B0503020204020204" pitchFamily="34" charset="-122"/>
              </a:rPr>
              <a:t>中</a:t>
            </a:r>
          </a:p>
          <a:p>
            <a:pPr lvl="1" eaLnBrk="1" hangingPunct="1">
              <a:lnSpc>
                <a:spcPct val="110000"/>
              </a:lnSpc>
            </a:pPr>
            <a:r>
              <a:rPr lang="zh-CN" altLang="en-US" sz="2000" dirty="0">
                <a:latin typeface="微软雅黑" panose="020B0503020204020204" pitchFamily="34" charset="-122"/>
                <a:ea typeface="微软雅黑" panose="020B0503020204020204" pitchFamily="34" charset="-122"/>
              </a:rPr>
              <a:t>无需用连续页框来存放一个进程</a:t>
            </a:r>
          </a:p>
          <a:p>
            <a:pPr lvl="1" eaLnBrk="1" hangingPunct="1">
              <a:lnSpc>
                <a:spcPct val="110000"/>
              </a:lnSpc>
            </a:pPr>
            <a:r>
              <a:rPr lang="zh-CN" altLang="en-US" sz="2000" dirty="0">
                <a:latin typeface="微软雅黑" panose="020B0503020204020204" pitchFamily="34" charset="-122"/>
                <a:ea typeface="微软雅黑" panose="020B0503020204020204" pitchFamily="34" charset="-122"/>
              </a:rPr>
              <a:t>操作系统为每个进程生成一个</a:t>
            </a:r>
            <a:r>
              <a:rPr lang="zh-CN" altLang="en-US" sz="2000" dirty="0">
                <a:solidFill>
                  <a:srgbClr val="C00000"/>
                </a:solidFill>
                <a:latin typeface="微软雅黑" panose="020B0503020204020204" pitchFamily="34" charset="-122"/>
                <a:ea typeface="微软雅黑" panose="020B0503020204020204" pitchFamily="34" charset="-122"/>
              </a:rPr>
              <a:t>页表</a:t>
            </a:r>
            <a:r>
              <a:rPr lang="en-US" altLang="zh-CN" sz="2000" dirty="0">
                <a:solidFill>
                  <a:srgbClr val="A50021"/>
                </a:solidFill>
                <a:latin typeface="微软雅黑" panose="020B0503020204020204" pitchFamily="34" charset="-122"/>
                <a:ea typeface="微软雅黑" panose="020B0503020204020204" pitchFamily="34" charset="-122"/>
              </a:rPr>
              <a:t>(page table)</a:t>
            </a:r>
            <a:endParaRPr lang="zh-CN" altLang="en-US" sz="2000" dirty="0">
              <a:latin typeface="微软雅黑" panose="020B0503020204020204" pitchFamily="34" charset="-122"/>
              <a:ea typeface="微软雅黑" panose="020B0503020204020204" pitchFamily="34" charset="-122"/>
            </a:endParaRPr>
          </a:p>
          <a:p>
            <a:pPr lvl="1" eaLnBrk="1" hangingPunct="1">
              <a:lnSpc>
                <a:spcPct val="110000"/>
              </a:lnSpc>
            </a:pPr>
            <a:r>
              <a:rPr lang="zh-CN" altLang="en-US" sz="2000" dirty="0">
                <a:latin typeface="微软雅黑" panose="020B0503020204020204" pitchFamily="34" charset="-122"/>
                <a:ea typeface="微软雅黑" panose="020B0503020204020204" pitchFamily="34" charset="-122"/>
              </a:rPr>
              <a:t>通过</a:t>
            </a:r>
            <a:r>
              <a:rPr lang="zh-CN" altLang="en-US" sz="2000" dirty="0">
                <a:solidFill>
                  <a:srgbClr val="A50021"/>
                </a:solidFill>
                <a:latin typeface="微软雅黑" panose="020B0503020204020204" pitchFamily="34" charset="-122"/>
                <a:ea typeface="微软雅黑" panose="020B0503020204020204" pitchFamily="34" charset="-122"/>
              </a:rPr>
              <a:t>页表</a:t>
            </a:r>
            <a:r>
              <a:rPr lang="zh-CN" altLang="en-US" sz="2000" dirty="0">
                <a:latin typeface="微软雅黑" panose="020B0503020204020204" pitchFamily="34" charset="-122"/>
                <a:ea typeface="微软雅黑" panose="020B0503020204020204" pitchFamily="34" charset="-122"/>
              </a:rPr>
              <a:t>实现</a:t>
            </a:r>
            <a:r>
              <a:rPr lang="zh-CN" altLang="en-US" sz="2000" dirty="0">
                <a:solidFill>
                  <a:srgbClr val="FF0000"/>
                </a:solidFill>
                <a:latin typeface="微软雅黑" panose="020B0503020204020204" pitchFamily="34" charset="-122"/>
                <a:ea typeface="微软雅黑" panose="020B0503020204020204" pitchFamily="34" charset="-122"/>
              </a:rPr>
              <a:t>逻辑地址</a:t>
            </a:r>
            <a:r>
              <a:rPr lang="zh-CN" altLang="en-US" sz="2000" dirty="0">
                <a:latin typeface="微软雅黑" panose="020B0503020204020204" pitchFamily="34" charset="-122"/>
                <a:ea typeface="微软雅黑" panose="020B0503020204020204" pitchFamily="34" charset="-122"/>
              </a:rPr>
              <a:t>向</a:t>
            </a:r>
            <a:r>
              <a:rPr lang="zh-CN" altLang="en-US" sz="2000" dirty="0">
                <a:solidFill>
                  <a:srgbClr val="FF0000"/>
                </a:solidFill>
                <a:latin typeface="微软雅黑" panose="020B0503020204020204" pitchFamily="34" charset="-122"/>
                <a:ea typeface="微软雅黑" panose="020B0503020204020204" pitchFamily="34" charset="-122"/>
              </a:rPr>
              <a:t>物理地址</a:t>
            </a:r>
            <a:r>
              <a:rPr lang="zh-CN" altLang="en-US" sz="2000" dirty="0">
                <a:latin typeface="微软雅黑" panose="020B0503020204020204" pitchFamily="34" charset="-122"/>
                <a:ea typeface="微软雅黑" panose="020B0503020204020204" pitchFamily="34" charset="-122"/>
              </a:rPr>
              <a:t>转换（</a:t>
            </a:r>
            <a:r>
              <a:rPr lang="en-US" altLang="zh-CN" sz="2000" dirty="0">
                <a:solidFill>
                  <a:schemeClr val="accent1"/>
                </a:solidFill>
                <a:latin typeface="微软雅黑" panose="020B0503020204020204" pitchFamily="34" charset="-122"/>
                <a:ea typeface="微软雅黑" panose="020B0503020204020204" pitchFamily="34" charset="-122"/>
              </a:rPr>
              <a:t>Address Mapping</a:t>
            </a:r>
            <a:r>
              <a:rPr lang="zh-CN" altLang="en-US" sz="2000" dirty="0">
                <a:latin typeface="微软雅黑" panose="020B0503020204020204" pitchFamily="34" charset="-122"/>
                <a:ea typeface="微软雅黑" panose="020B0503020204020204" pitchFamily="34" charset="-122"/>
              </a:rPr>
              <a:t> ）</a:t>
            </a:r>
          </a:p>
          <a:p>
            <a:pPr eaLnBrk="1" hangingPunct="1">
              <a:lnSpc>
                <a:spcPct val="110000"/>
              </a:lnSpc>
            </a:pPr>
            <a:r>
              <a:rPr lang="zh-CN" altLang="en-US" sz="2000" dirty="0">
                <a:latin typeface="微软雅黑" panose="020B0503020204020204" pitchFamily="34" charset="-122"/>
                <a:ea typeface="微软雅黑" panose="020B0503020204020204" pitchFamily="34" charset="-122"/>
              </a:rPr>
              <a:t>逻辑地址（</a:t>
            </a:r>
            <a:r>
              <a:rPr lang="en-US" altLang="zh-CN" sz="2000" dirty="0">
                <a:latin typeface="微软雅黑" panose="020B0503020204020204" pitchFamily="34" charset="-122"/>
                <a:ea typeface="微软雅黑" panose="020B0503020204020204" pitchFamily="34" charset="-122"/>
              </a:rPr>
              <a:t>Logical Address</a:t>
            </a:r>
            <a:r>
              <a:rPr lang="zh-CN" altLang="en-US" sz="2000" dirty="0">
                <a:latin typeface="微软雅黑" panose="020B0503020204020204" pitchFamily="34" charset="-122"/>
                <a:ea typeface="微软雅黑" panose="020B0503020204020204" pitchFamily="34" charset="-122"/>
              </a:rPr>
              <a:t>）：</a:t>
            </a:r>
          </a:p>
          <a:p>
            <a:pPr lvl="1" eaLnBrk="1" hangingPunct="1">
              <a:lnSpc>
                <a:spcPct val="110000"/>
              </a:lnSpc>
            </a:pPr>
            <a:r>
              <a:rPr lang="zh-CN" altLang="en-US" sz="2000" dirty="0">
                <a:latin typeface="微软雅黑" panose="020B0503020204020204" pitchFamily="34" charset="-122"/>
                <a:ea typeface="微软雅黑" panose="020B0503020204020204" pitchFamily="34" charset="-122"/>
              </a:rPr>
              <a:t>程序中指令所用地址</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进程所在地址空间</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，也称为</a:t>
            </a:r>
            <a:r>
              <a:rPr lang="zh-CN" altLang="en-US" sz="2000" dirty="0">
                <a:solidFill>
                  <a:srgbClr val="FF0000"/>
                </a:solidFill>
                <a:latin typeface="微软雅黑" panose="020B0503020204020204" pitchFamily="34" charset="-122"/>
                <a:ea typeface="微软雅黑" panose="020B0503020204020204" pitchFamily="34" charset="-122"/>
              </a:rPr>
              <a:t>虚拟地址（</a:t>
            </a:r>
            <a:r>
              <a:rPr lang="en-US" altLang="zh-CN" sz="2000" dirty="0">
                <a:solidFill>
                  <a:srgbClr val="FF0000"/>
                </a:solidFill>
                <a:latin typeface="微软雅黑" panose="020B0503020204020204" pitchFamily="34" charset="-122"/>
                <a:ea typeface="微软雅黑" panose="020B0503020204020204" pitchFamily="34" charset="-122"/>
              </a:rPr>
              <a:t>Virtual Address</a:t>
            </a:r>
            <a:r>
              <a:rPr lang="zh-CN" altLang="en-US" sz="2000" dirty="0">
                <a:solidFill>
                  <a:srgbClr val="FF0000"/>
                </a:solidFill>
                <a:latin typeface="微软雅黑" panose="020B0503020204020204" pitchFamily="34" charset="-122"/>
                <a:ea typeface="微软雅黑" panose="020B0503020204020204" pitchFamily="34" charset="-122"/>
              </a:rPr>
              <a:t>，简称</a:t>
            </a:r>
            <a:r>
              <a:rPr lang="en-US" altLang="zh-CN" sz="2000" dirty="0">
                <a:solidFill>
                  <a:srgbClr val="FF0000"/>
                </a:solidFill>
                <a:latin typeface="微软雅黑" panose="020B0503020204020204" pitchFamily="34" charset="-122"/>
                <a:ea typeface="微软雅黑" panose="020B0503020204020204" pitchFamily="34" charset="-122"/>
              </a:rPr>
              <a:t>VA</a:t>
            </a:r>
            <a:r>
              <a:rPr lang="zh-CN" altLang="en-US" sz="2000" dirty="0">
                <a:solidFill>
                  <a:srgbClr val="FF0000"/>
                </a:solidFill>
                <a:latin typeface="微软雅黑" panose="020B0503020204020204" pitchFamily="34" charset="-122"/>
                <a:ea typeface="微软雅黑" panose="020B0503020204020204" pitchFamily="34" charset="-122"/>
              </a:rPr>
              <a:t>）</a:t>
            </a:r>
          </a:p>
          <a:p>
            <a:pPr eaLnBrk="1" hangingPunct="1">
              <a:lnSpc>
                <a:spcPct val="110000"/>
              </a:lnSpc>
            </a:pPr>
            <a:r>
              <a:rPr lang="zh-CN" altLang="en-US" sz="2000" dirty="0">
                <a:latin typeface="微软雅黑" panose="020B0503020204020204" pitchFamily="34" charset="-122"/>
                <a:ea typeface="微软雅黑" panose="020B0503020204020204" pitchFamily="34" charset="-122"/>
              </a:rPr>
              <a:t>物理地址（</a:t>
            </a:r>
            <a:r>
              <a:rPr lang="en-US" altLang="zh-CN" sz="2000" dirty="0">
                <a:latin typeface="微软雅黑" panose="020B0503020204020204" pitchFamily="34" charset="-122"/>
                <a:ea typeface="微软雅黑" panose="020B0503020204020204" pitchFamily="34" charset="-122"/>
              </a:rPr>
              <a:t>Physical Address</a:t>
            </a:r>
            <a:r>
              <a:rPr lang="zh-CN" altLang="en-US" sz="2000" dirty="0">
                <a:latin typeface="微软雅黑" panose="020B0503020204020204" pitchFamily="34" charset="-122"/>
                <a:ea typeface="微软雅黑" panose="020B0503020204020204" pitchFamily="34" charset="-122"/>
              </a:rPr>
              <a:t>，简称</a:t>
            </a:r>
            <a:r>
              <a:rPr lang="en-US" altLang="zh-CN" sz="2000" dirty="0">
                <a:latin typeface="微软雅黑" panose="020B0503020204020204" pitchFamily="34" charset="-122"/>
                <a:ea typeface="微软雅黑" panose="020B0503020204020204" pitchFamily="34" charset="-122"/>
              </a:rPr>
              <a:t>PA</a:t>
            </a:r>
            <a:r>
              <a:rPr lang="zh-CN" altLang="en-US" sz="2000" dirty="0">
                <a:latin typeface="微软雅黑" panose="020B0503020204020204" pitchFamily="34" charset="-122"/>
                <a:ea typeface="微软雅黑" panose="020B0503020204020204" pitchFamily="34" charset="-122"/>
              </a:rPr>
              <a:t>）：</a:t>
            </a:r>
          </a:p>
          <a:p>
            <a:pPr lvl="1" eaLnBrk="1" hangingPunct="1">
              <a:lnSpc>
                <a:spcPct val="110000"/>
              </a:lnSpc>
            </a:pPr>
            <a:r>
              <a:rPr lang="zh-CN" altLang="en-US" sz="2000" dirty="0">
                <a:latin typeface="微软雅黑" panose="020B0503020204020204" pitchFamily="34" charset="-122"/>
                <a:ea typeface="微软雅黑" panose="020B0503020204020204" pitchFamily="34" charset="-122"/>
              </a:rPr>
              <a:t>存放指令或数据的实际内存地址，也称为</a:t>
            </a:r>
            <a:r>
              <a:rPr lang="zh-CN" altLang="en-US" sz="2000" dirty="0">
                <a:solidFill>
                  <a:srgbClr val="FF0000"/>
                </a:solidFill>
                <a:latin typeface="微软雅黑" panose="020B0503020204020204" pitchFamily="34" charset="-122"/>
                <a:ea typeface="微软雅黑" panose="020B0503020204020204" pitchFamily="34" charset="-122"/>
              </a:rPr>
              <a:t>实地址、主存地址。</a:t>
            </a:r>
          </a:p>
        </p:txBody>
      </p:sp>
      <p:sp>
        <p:nvSpPr>
          <p:cNvPr id="2" name="灯片编号占位符 1">
            <a:extLst>
              <a:ext uri="{FF2B5EF4-FFF2-40B4-BE49-F238E27FC236}">
                <a16:creationId xmlns:a16="http://schemas.microsoft.com/office/drawing/2014/main" id="{B8D4C742-8C03-463A-882E-67E16407984C}"/>
              </a:ext>
            </a:extLst>
          </p:cNvPr>
          <p:cNvSpPr>
            <a:spLocks noGrp="1"/>
          </p:cNvSpPr>
          <p:nvPr>
            <p:ph type="sldNum" sz="quarter" idx="10"/>
          </p:nvPr>
        </p:nvSpPr>
        <p:spPr/>
        <p:txBody>
          <a:bodyPr/>
          <a:lstStyle/>
          <a:p>
            <a:pPr>
              <a:defRPr/>
            </a:pPr>
            <a:fld id="{E5695708-78D6-49FC-AD1D-A92B2AA36AF2}" type="slidenum">
              <a:rPr lang="zh-CN" altLang="en-US" smtClean="0"/>
              <a:pPr>
                <a:defRPr/>
              </a:pPr>
              <a:t>63</a:t>
            </a:fld>
            <a:endParaRPr lang="zh-CN" altLang="en-US"/>
          </a:p>
        </p:txBody>
      </p:sp>
    </p:spTree>
    <p:extLst>
      <p:ext uri="{BB962C8B-B14F-4D97-AF65-F5344CB8AC3E}">
        <p14:creationId xmlns:p14="http://schemas.microsoft.com/office/powerpoint/2010/main" val="27744156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92547">
                                            <p:txEl>
                                              <p:pRg st="1" end="1"/>
                                            </p:txEl>
                                          </p:spTgt>
                                        </p:tgtEl>
                                        <p:attrNameLst>
                                          <p:attrName>style.visibility</p:attrName>
                                        </p:attrNameLst>
                                      </p:cBhvr>
                                      <p:to>
                                        <p:strVal val="visible"/>
                                      </p:to>
                                    </p:set>
                                    <p:animEffect transition="in" filter="blinds(horizontal)">
                                      <p:cBhvr>
                                        <p:cTn id="7" dur="500"/>
                                        <p:tgtEl>
                                          <p:spTgt spid="49254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92547">
                                            <p:txEl>
                                              <p:pRg st="2" end="2"/>
                                            </p:txEl>
                                          </p:spTgt>
                                        </p:tgtEl>
                                        <p:attrNameLst>
                                          <p:attrName>style.visibility</p:attrName>
                                        </p:attrNameLst>
                                      </p:cBhvr>
                                      <p:to>
                                        <p:strVal val="visible"/>
                                      </p:to>
                                    </p:set>
                                    <p:animEffect transition="in" filter="blinds(horizontal)">
                                      <p:cBhvr>
                                        <p:cTn id="12" dur="500"/>
                                        <p:tgtEl>
                                          <p:spTgt spid="49254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492547">
                                            <p:txEl>
                                              <p:pRg st="3" end="3"/>
                                            </p:txEl>
                                          </p:spTgt>
                                        </p:tgtEl>
                                        <p:attrNameLst>
                                          <p:attrName>style.visibility</p:attrName>
                                        </p:attrNameLst>
                                      </p:cBhvr>
                                      <p:to>
                                        <p:strVal val="visible"/>
                                      </p:to>
                                    </p:set>
                                    <p:animEffect transition="in" filter="blinds(horizontal)">
                                      <p:cBhvr>
                                        <p:cTn id="17" dur="500"/>
                                        <p:tgtEl>
                                          <p:spTgt spid="492547">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492547">
                                            <p:txEl>
                                              <p:pRg st="4" end="4"/>
                                            </p:txEl>
                                          </p:spTgt>
                                        </p:tgtEl>
                                        <p:attrNameLst>
                                          <p:attrName>style.visibility</p:attrName>
                                        </p:attrNameLst>
                                      </p:cBhvr>
                                      <p:to>
                                        <p:strVal val="visible"/>
                                      </p:to>
                                    </p:set>
                                    <p:animEffect transition="in" filter="blinds(horizontal)">
                                      <p:cBhvr>
                                        <p:cTn id="22" dur="500"/>
                                        <p:tgtEl>
                                          <p:spTgt spid="492547">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492547">
                                            <p:txEl>
                                              <p:pRg st="5" end="5"/>
                                            </p:txEl>
                                          </p:spTgt>
                                        </p:tgtEl>
                                        <p:attrNameLst>
                                          <p:attrName>style.visibility</p:attrName>
                                        </p:attrNameLst>
                                      </p:cBhvr>
                                      <p:to>
                                        <p:strVal val="visible"/>
                                      </p:to>
                                    </p:set>
                                    <p:animEffect transition="in" filter="blinds(horizontal)">
                                      <p:cBhvr>
                                        <p:cTn id="27" dur="500"/>
                                        <p:tgtEl>
                                          <p:spTgt spid="492547">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492547">
                                            <p:txEl>
                                              <p:pRg st="6" end="6"/>
                                            </p:txEl>
                                          </p:spTgt>
                                        </p:tgtEl>
                                        <p:attrNameLst>
                                          <p:attrName>style.visibility</p:attrName>
                                        </p:attrNameLst>
                                      </p:cBhvr>
                                      <p:to>
                                        <p:strVal val="visible"/>
                                      </p:to>
                                    </p:set>
                                    <p:animEffect transition="in" filter="blinds(horizontal)">
                                      <p:cBhvr>
                                        <p:cTn id="32" dur="500"/>
                                        <p:tgtEl>
                                          <p:spTgt spid="492547">
                                            <p:txEl>
                                              <p:pRg st="6" end="6"/>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492547">
                                            <p:txEl>
                                              <p:pRg st="7" end="7"/>
                                            </p:txEl>
                                          </p:spTgt>
                                        </p:tgtEl>
                                        <p:attrNameLst>
                                          <p:attrName>style.visibility</p:attrName>
                                        </p:attrNameLst>
                                      </p:cBhvr>
                                      <p:to>
                                        <p:strVal val="visible"/>
                                      </p:to>
                                    </p:set>
                                    <p:animEffect transition="in" filter="blinds(horizontal)">
                                      <p:cBhvr>
                                        <p:cTn id="37" dur="500"/>
                                        <p:tgtEl>
                                          <p:spTgt spid="492547">
                                            <p:txEl>
                                              <p:pRg st="7" end="7"/>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492547">
                                            <p:txEl>
                                              <p:pRg st="8" end="8"/>
                                            </p:txEl>
                                          </p:spTgt>
                                        </p:tgtEl>
                                        <p:attrNameLst>
                                          <p:attrName>style.visibility</p:attrName>
                                        </p:attrNameLst>
                                      </p:cBhvr>
                                      <p:to>
                                        <p:strVal val="visible"/>
                                      </p:to>
                                    </p:set>
                                    <p:animEffect transition="in" filter="blinds(horizontal)">
                                      <p:cBhvr>
                                        <p:cTn id="42" dur="500"/>
                                        <p:tgtEl>
                                          <p:spTgt spid="492547">
                                            <p:txEl>
                                              <p:pRg st="8" end="8"/>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492547">
                                            <p:txEl>
                                              <p:pRg st="9" end="9"/>
                                            </p:txEl>
                                          </p:spTgt>
                                        </p:tgtEl>
                                        <p:attrNameLst>
                                          <p:attrName>style.visibility</p:attrName>
                                        </p:attrNameLst>
                                      </p:cBhvr>
                                      <p:to>
                                        <p:strVal val="visible"/>
                                      </p:to>
                                    </p:set>
                                    <p:animEffect transition="in" filter="blinds(horizontal)">
                                      <p:cBhvr>
                                        <p:cTn id="47" dur="500"/>
                                        <p:tgtEl>
                                          <p:spTgt spid="492547">
                                            <p:txEl>
                                              <p:pRg st="9" end="9"/>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492547">
                                            <p:txEl>
                                              <p:pRg st="10" end="10"/>
                                            </p:txEl>
                                          </p:spTgt>
                                        </p:tgtEl>
                                        <p:attrNameLst>
                                          <p:attrName>style.visibility</p:attrName>
                                        </p:attrNameLst>
                                      </p:cBhvr>
                                      <p:to>
                                        <p:strVal val="visible"/>
                                      </p:to>
                                    </p:set>
                                    <p:animEffect transition="in" filter="blinds(horizontal)">
                                      <p:cBhvr>
                                        <p:cTn id="52" dur="500"/>
                                        <p:tgtEl>
                                          <p:spTgt spid="49254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a:extLst>
              <a:ext uri="{FF2B5EF4-FFF2-40B4-BE49-F238E27FC236}">
                <a16:creationId xmlns:a16="http://schemas.microsoft.com/office/drawing/2014/main" id="{8C0D8FFD-C18E-48C5-8DD4-1C607FF6573A}"/>
              </a:ext>
            </a:extLst>
          </p:cNvPr>
          <p:cNvSpPr>
            <a:spLocks noGrp="1" noChangeArrowheads="1"/>
          </p:cNvSpPr>
          <p:nvPr>
            <p:ph type="title" idx="4294967295"/>
          </p:nvPr>
        </p:nvSpPr>
        <p:spPr/>
        <p:txBody>
          <a:bodyPr lIns="91440" tIns="45720" rIns="91440" bIns="45720" anchor="ctr"/>
          <a:lstStyle/>
          <a:p>
            <a:pPr eaLnBrk="1" hangingPunct="1"/>
            <a:r>
              <a:rPr lang="zh-CN" altLang="en-US" sz="4000" dirty="0"/>
              <a:t>分页（</a:t>
            </a:r>
            <a:r>
              <a:rPr lang="en-US" altLang="zh-CN" sz="4000" dirty="0"/>
              <a:t>Paging</a:t>
            </a:r>
            <a:r>
              <a:rPr lang="zh-CN" altLang="en-US" sz="4000" dirty="0"/>
              <a:t>）</a:t>
            </a:r>
          </a:p>
        </p:txBody>
      </p:sp>
      <p:sp>
        <p:nvSpPr>
          <p:cNvPr id="779271" name="Rectangle 7">
            <a:extLst>
              <a:ext uri="{FF2B5EF4-FFF2-40B4-BE49-F238E27FC236}">
                <a16:creationId xmlns:a16="http://schemas.microsoft.com/office/drawing/2014/main" id="{AA0F7B48-E120-4854-8DE9-F24E03FE4A37}"/>
              </a:ext>
            </a:extLst>
          </p:cNvPr>
          <p:cNvSpPr>
            <a:spLocks noChangeArrowheads="1"/>
          </p:cNvSpPr>
          <p:nvPr/>
        </p:nvSpPr>
        <p:spPr bwMode="auto">
          <a:xfrm>
            <a:off x="185738" y="3943350"/>
            <a:ext cx="2655887" cy="133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200" b="1" dirty="0">
                <a:solidFill>
                  <a:srgbClr val="0000FF"/>
                </a:solidFill>
                <a:latin typeface="微软雅黑" panose="020B0503020204020204" pitchFamily="34" charset="-122"/>
                <a:ea typeface="微软雅黑" panose="020B0503020204020204" pitchFamily="34" charset="-122"/>
              </a:rPr>
              <a:t>采用 “</a:t>
            </a:r>
            <a:r>
              <a:rPr kumimoji="1" lang="zh-CN" altLang="en-US" sz="2200" b="1" dirty="0">
                <a:solidFill>
                  <a:srgbClr val="006600"/>
                </a:solidFill>
                <a:latin typeface="微软雅黑" panose="020B0503020204020204" pitchFamily="34" charset="-122"/>
                <a:ea typeface="微软雅黑" panose="020B0503020204020204" pitchFamily="34" charset="-122"/>
              </a:rPr>
              <a:t>按需调页</a:t>
            </a:r>
            <a:r>
              <a:rPr kumimoji="1" lang="zh-CN" altLang="en-US" sz="2200" b="1" dirty="0">
                <a:solidFill>
                  <a:srgbClr val="0000FF"/>
                </a:solidFill>
                <a:latin typeface="微软雅黑" panose="020B0503020204020204" pitchFamily="34" charset="-122"/>
                <a:ea typeface="微软雅黑" panose="020B0503020204020204" pitchFamily="34" charset="-122"/>
              </a:rPr>
              <a:t> </a:t>
            </a:r>
            <a:r>
              <a:rPr kumimoji="1" lang="en-US" altLang="zh-CN" sz="2200" b="1" dirty="0">
                <a:solidFill>
                  <a:srgbClr val="006600"/>
                </a:solidFill>
                <a:latin typeface="微软雅黑" panose="020B0503020204020204" pitchFamily="34" charset="-122"/>
                <a:ea typeface="微软雅黑" panose="020B0503020204020204" pitchFamily="34" charset="-122"/>
              </a:rPr>
              <a:t>Demand Paging</a:t>
            </a:r>
            <a:r>
              <a:rPr kumimoji="1" lang="en-US" altLang="zh-CN" sz="2200" b="1" dirty="0">
                <a:solidFill>
                  <a:srgbClr val="0000FF"/>
                </a:solidFill>
                <a:latin typeface="微软雅黑" panose="020B0503020204020204" pitchFamily="34" charset="-122"/>
                <a:ea typeface="微软雅黑" panose="020B0503020204020204" pitchFamily="34" charset="-122"/>
              </a:rPr>
              <a:t>”</a:t>
            </a:r>
            <a:r>
              <a:rPr kumimoji="1" lang="zh-CN" altLang="en-US" sz="2200" b="1" dirty="0">
                <a:solidFill>
                  <a:srgbClr val="0000FF"/>
                </a:solidFill>
                <a:latin typeface="微软雅黑" panose="020B0503020204020204" pitchFamily="34" charset="-122"/>
                <a:ea typeface="微软雅黑" panose="020B0503020204020204" pitchFamily="34" charset="-122"/>
              </a:rPr>
              <a:t>方式分配主存！这就是虚拟存储管理概念</a:t>
            </a:r>
          </a:p>
        </p:txBody>
      </p:sp>
      <p:sp>
        <p:nvSpPr>
          <p:cNvPr id="779272" name="Text Box 8">
            <a:extLst>
              <a:ext uri="{FF2B5EF4-FFF2-40B4-BE49-F238E27FC236}">
                <a16:creationId xmlns:a16="http://schemas.microsoft.com/office/drawing/2014/main" id="{05CA6033-6FDE-4CB3-8F14-0E592D9C0D3D}"/>
              </a:ext>
            </a:extLst>
          </p:cNvPr>
          <p:cNvSpPr txBox="1">
            <a:spLocks noChangeArrowheads="1"/>
          </p:cNvSpPr>
          <p:nvPr/>
        </p:nvSpPr>
        <p:spPr bwMode="auto">
          <a:xfrm>
            <a:off x="276225" y="882650"/>
            <a:ext cx="2366963" cy="100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200" b="1">
                <a:solidFill>
                  <a:srgbClr val="CC0000"/>
                </a:solidFill>
                <a:ea typeface="微软雅黑" panose="020B0503020204020204" pitchFamily="34" charset="-122"/>
              </a:rPr>
              <a:t>问题：是否需要将一个进程的全部都装入内存？</a:t>
            </a:r>
          </a:p>
        </p:txBody>
      </p:sp>
      <p:sp>
        <p:nvSpPr>
          <p:cNvPr id="779273" name="Rectangle 9">
            <a:extLst>
              <a:ext uri="{FF2B5EF4-FFF2-40B4-BE49-F238E27FC236}">
                <a16:creationId xmlns:a16="http://schemas.microsoft.com/office/drawing/2014/main" id="{352240F1-2487-4C63-B12E-084B760BA3BC}"/>
              </a:ext>
            </a:extLst>
          </p:cNvPr>
          <p:cNvSpPr>
            <a:spLocks noChangeArrowheads="1"/>
          </p:cNvSpPr>
          <p:nvPr/>
        </p:nvSpPr>
        <p:spPr bwMode="auto">
          <a:xfrm>
            <a:off x="207962" y="1997075"/>
            <a:ext cx="2611437"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lnSpc>
                <a:spcPct val="125000"/>
              </a:lnSpc>
              <a:spcBef>
                <a:spcPct val="50000"/>
              </a:spcBef>
            </a:pPr>
            <a:r>
              <a:rPr kumimoji="1" lang="zh-CN" altLang="en-US" sz="2200" b="1" dirty="0">
                <a:solidFill>
                  <a:schemeClr val="accent1"/>
                </a:solidFill>
                <a:ea typeface="微软雅黑" panose="020B0503020204020204" pitchFamily="34" charset="-122"/>
              </a:rPr>
              <a:t>不</a:t>
            </a:r>
            <a:r>
              <a:rPr kumimoji="1" lang="zh-CN" altLang="en-US" sz="2200" b="1" dirty="0" smtClean="0">
                <a:solidFill>
                  <a:schemeClr val="accent1"/>
                </a:solidFill>
                <a:ea typeface="微软雅黑" panose="020B0503020204020204" pitchFamily="34" charset="-122"/>
              </a:rPr>
              <a:t>需要。</a:t>
            </a:r>
            <a:r>
              <a:rPr kumimoji="1" lang="zh-CN" altLang="en-US" sz="2200" b="1" dirty="0" smtClean="0">
                <a:ea typeface="微软雅黑" panose="020B0503020204020204" pitchFamily="34" charset="-122"/>
              </a:rPr>
              <a:t>根据</a:t>
            </a:r>
            <a:r>
              <a:rPr kumimoji="1" lang="zh-CN" altLang="en-US" sz="2200" b="1" dirty="0">
                <a:ea typeface="微软雅黑" panose="020B0503020204020204" pitchFamily="34" charset="-122"/>
              </a:rPr>
              <a:t>程序访问局部性可知：</a:t>
            </a:r>
            <a:r>
              <a:rPr kumimoji="1" lang="zh-CN" altLang="en-US" sz="2200" b="1" dirty="0">
                <a:solidFill>
                  <a:srgbClr val="FF0000"/>
                </a:solidFill>
                <a:ea typeface="微软雅黑" panose="020B0503020204020204" pitchFamily="34" charset="-122"/>
              </a:rPr>
              <a:t>把当前活跃的页面调入主存，其余留在磁盘上！</a:t>
            </a:r>
          </a:p>
        </p:txBody>
      </p:sp>
      <p:sp>
        <p:nvSpPr>
          <p:cNvPr id="833547" name="Rectangle 11">
            <a:extLst>
              <a:ext uri="{FF2B5EF4-FFF2-40B4-BE49-F238E27FC236}">
                <a16:creationId xmlns:a16="http://schemas.microsoft.com/office/drawing/2014/main" id="{51D38045-E054-4A73-B395-067234AF97B9}"/>
              </a:ext>
            </a:extLst>
          </p:cNvPr>
          <p:cNvSpPr>
            <a:spLocks noChangeArrowheads="1"/>
          </p:cNvSpPr>
          <p:nvPr/>
        </p:nvSpPr>
        <p:spPr bwMode="auto">
          <a:xfrm>
            <a:off x="71437" y="5451475"/>
            <a:ext cx="277018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kumimoji="1" lang="zh-CN" altLang="en-US" sz="2000" b="1" dirty="0">
                <a:solidFill>
                  <a:srgbClr val="CC0000"/>
                </a:solidFill>
                <a:ea typeface="微软雅黑" panose="020B0503020204020204" pitchFamily="34" charset="-122"/>
              </a:rPr>
              <a:t>优点：浪费的空间最多是最后一页的部分！</a:t>
            </a:r>
          </a:p>
        </p:txBody>
      </p:sp>
      <p:sp>
        <p:nvSpPr>
          <p:cNvPr id="2" name="灯片编号占位符 1">
            <a:extLst>
              <a:ext uri="{FF2B5EF4-FFF2-40B4-BE49-F238E27FC236}">
                <a16:creationId xmlns:a16="http://schemas.microsoft.com/office/drawing/2014/main" id="{D5BE6262-8F26-4E92-91F8-B53502F1B318}"/>
              </a:ext>
            </a:extLst>
          </p:cNvPr>
          <p:cNvSpPr>
            <a:spLocks noGrp="1"/>
          </p:cNvSpPr>
          <p:nvPr>
            <p:ph type="sldNum" sz="quarter" idx="10"/>
          </p:nvPr>
        </p:nvSpPr>
        <p:spPr/>
        <p:txBody>
          <a:bodyPr/>
          <a:lstStyle/>
          <a:p>
            <a:pPr>
              <a:defRPr/>
            </a:pPr>
            <a:fld id="{E5695708-78D6-49FC-AD1D-A92B2AA36AF2}" type="slidenum">
              <a:rPr lang="zh-CN" altLang="en-US" smtClean="0"/>
              <a:pPr>
                <a:defRPr/>
              </a:pPr>
              <a:t>64</a:t>
            </a:fld>
            <a:endParaRPr lang="zh-CN" altLang="en-US"/>
          </a:p>
        </p:txBody>
      </p:sp>
      <p:pic>
        <p:nvPicPr>
          <p:cNvPr id="4" name="图片 3">
            <a:extLst>
              <a:ext uri="{FF2B5EF4-FFF2-40B4-BE49-F238E27FC236}">
                <a16:creationId xmlns:a16="http://schemas.microsoft.com/office/drawing/2014/main" id="{12F04790-B708-4896-B271-B90FC61EF8F3}"/>
              </a:ext>
            </a:extLst>
          </p:cNvPr>
          <p:cNvPicPr>
            <a:picLocks noChangeAspect="1"/>
          </p:cNvPicPr>
          <p:nvPr/>
        </p:nvPicPr>
        <p:blipFill>
          <a:blip r:embed="rId3"/>
          <a:stretch>
            <a:fillRect/>
          </a:stretch>
        </p:blipFill>
        <p:spPr>
          <a:xfrm>
            <a:off x="2995613" y="882650"/>
            <a:ext cx="6048375" cy="5581650"/>
          </a:xfrm>
          <a:prstGeom prst="rect">
            <a:avLst/>
          </a:prstGeom>
        </p:spPr>
      </p:pic>
      <p:sp>
        <p:nvSpPr>
          <p:cNvPr id="3" name="文本框 2"/>
          <p:cNvSpPr txBox="1"/>
          <p:nvPr/>
        </p:nvSpPr>
        <p:spPr>
          <a:xfrm>
            <a:off x="3464312" y="1179652"/>
            <a:ext cx="3137210" cy="707886"/>
          </a:xfrm>
          <a:prstGeom prst="rect">
            <a:avLst/>
          </a:prstGeom>
          <a:noFill/>
        </p:spPr>
        <p:txBody>
          <a:bodyPr wrap="square" rtlCol="0">
            <a:spAutoFit/>
          </a:bodyPr>
          <a:lstStyle/>
          <a:p>
            <a:r>
              <a:rPr lang="zh-CN" altLang="en-US" sz="2000" dirty="0" smtClean="0">
                <a:latin typeface="+mj-ea"/>
                <a:ea typeface="+mj-ea"/>
              </a:rPr>
              <a:t>逻辑地址和物理地址都由 </a:t>
            </a:r>
            <a:endParaRPr lang="en-US" altLang="zh-CN" sz="2000" dirty="0" smtClean="0">
              <a:latin typeface="+mj-ea"/>
              <a:ea typeface="+mj-ea"/>
            </a:endParaRPr>
          </a:p>
          <a:p>
            <a:r>
              <a:rPr lang="en-US" altLang="zh-CN" sz="2000" dirty="0">
                <a:latin typeface="+mj-ea"/>
                <a:ea typeface="+mj-ea"/>
              </a:rPr>
              <a:t> </a:t>
            </a:r>
            <a:r>
              <a:rPr lang="en-US" altLang="zh-CN" sz="2000" dirty="0" smtClean="0">
                <a:latin typeface="+mj-ea"/>
                <a:ea typeface="+mj-ea"/>
              </a:rPr>
              <a:t> </a:t>
            </a:r>
            <a:r>
              <a:rPr lang="zh-CN" altLang="en-US" sz="2000" dirty="0" smtClean="0">
                <a:solidFill>
                  <a:schemeClr val="accent1"/>
                </a:solidFill>
                <a:latin typeface="+mj-ea"/>
                <a:ea typeface="+mj-ea"/>
              </a:rPr>
              <a:t>页号</a:t>
            </a:r>
            <a:r>
              <a:rPr lang="zh-CN" altLang="en-US" sz="2000" dirty="0" smtClean="0">
                <a:latin typeface="+mj-ea"/>
                <a:ea typeface="+mj-ea"/>
              </a:rPr>
              <a:t>和</a:t>
            </a:r>
            <a:r>
              <a:rPr lang="zh-CN" altLang="en-US" sz="2000" dirty="0" smtClean="0">
                <a:solidFill>
                  <a:schemeClr val="accent1"/>
                </a:solidFill>
                <a:latin typeface="+mj-ea"/>
                <a:ea typeface="+mj-ea"/>
              </a:rPr>
              <a:t>页内偏移</a:t>
            </a:r>
            <a:r>
              <a:rPr lang="zh-CN" altLang="en-US" sz="2000" dirty="0" smtClean="0">
                <a:latin typeface="+mj-ea"/>
                <a:ea typeface="+mj-ea"/>
              </a:rPr>
              <a:t>组成</a:t>
            </a:r>
          </a:p>
        </p:txBody>
      </p:sp>
    </p:spTree>
    <p:extLst>
      <p:ext uri="{BB962C8B-B14F-4D97-AF65-F5344CB8AC3E}">
        <p14:creationId xmlns:p14="http://schemas.microsoft.com/office/powerpoint/2010/main" val="21849706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79272"/>
                                        </p:tgtEl>
                                        <p:attrNameLst>
                                          <p:attrName>style.visibility</p:attrName>
                                        </p:attrNameLst>
                                      </p:cBhvr>
                                      <p:to>
                                        <p:strVal val="visible"/>
                                      </p:to>
                                    </p:set>
                                    <p:animEffect transition="in" filter="blinds(horizontal)">
                                      <p:cBhvr>
                                        <p:cTn id="7" dur="500"/>
                                        <p:tgtEl>
                                          <p:spTgt spid="77927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79273"/>
                                        </p:tgtEl>
                                        <p:attrNameLst>
                                          <p:attrName>style.visibility</p:attrName>
                                        </p:attrNameLst>
                                      </p:cBhvr>
                                      <p:to>
                                        <p:strVal val="visible"/>
                                      </p:to>
                                    </p:set>
                                    <p:animEffect transition="in" filter="blinds(horizontal)">
                                      <p:cBhvr>
                                        <p:cTn id="12" dur="500"/>
                                        <p:tgtEl>
                                          <p:spTgt spid="77927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79271"/>
                                        </p:tgtEl>
                                        <p:attrNameLst>
                                          <p:attrName>style.visibility</p:attrName>
                                        </p:attrNameLst>
                                      </p:cBhvr>
                                      <p:to>
                                        <p:strVal val="visible"/>
                                      </p:to>
                                    </p:set>
                                    <p:animEffect transition="in" filter="blinds(horizontal)">
                                      <p:cBhvr>
                                        <p:cTn id="17" dur="500"/>
                                        <p:tgtEl>
                                          <p:spTgt spid="77927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33547"/>
                                        </p:tgtEl>
                                        <p:attrNameLst>
                                          <p:attrName>style.visibility</p:attrName>
                                        </p:attrNameLst>
                                      </p:cBhvr>
                                      <p:to>
                                        <p:strVal val="visible"/>
                                      </p:to>
                                    </p:set>
                                    <p:animEffect transition="in" filter="blinds(horizontal)">
                                      <p:cBhvr>
                                        <p:cTn id="22" dur="500"/>
                                        <p:tgtEl>
                                          <p:spTgt spid="8335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9271" grpId="0"/>
      <p:bldP spid="779272" grpId="0"/>
      <p:bldP spid="779273" grpId="0"/>
      <p:bldP spid="833547"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a:extLst>
              <a:ext uri="{FF2B5EF4-FFF2-40B4-BE49-F238E27FC236}">
                <a16:creationId xmlns:a16="http://schemas.microsoft.com/office/drawing/2014/main" id="{1F8C6903-8565-40B2-9B51-1F03E8578313}"/>
              </a:ext>
            </a:extLst>
          </p:cNvPr>
          <p:cNvSpPr>
            <a:spLocks noGrp="1" noChangeArrowheads="1"/>
          </p:cNvSpPr>
          <p:nvPr>
            <p:ph type="title" idx="4294967295"/>
          </p:nvPr>
        </p:nvSpPr>
        <p:spPr/>
        <p:txBody>
          <a:bodyPr lIns="91440" tIns="45720" rIns="91440" bIns="45720" anchor="ctr"/>
          <a:lstStyle/>
          <a:p>
            <a:pPr eaLnBrk="1" hangingPunct="1"/>
            <a:r>
              <a:rPr lang="zh-CN" altLang="en-US" sz="3200"/>
              <a:t>虚拟存储系统的基本概念</a:t>
            </a:r>
          </a:p>
        </p:txBody>
      </p:sp>
      <p:sp>
        <p:nvSpPr>
          <p:cNvPr id="722947" name="Rectangle 3">
            <a:extLst>
              <a:ext uri="{FF2B5EF4-FFF2-40B4-BE49-F238E27FC236}">
                <a16:creationId xmlns:a16="http://schemas.microsoft.com/office/drawing/2014/main" id="{6F9F7F09-52D6-4A92-B218-1F6AB0ACF1FB}"/>
              </a:ext>
            </a:extLst>
          </p:cNvPr>
          <p:cNvSpPr>
            <a:spLocks noGrp="1" noChangeArrowheads="1"/>
          </p:cNvSpPr>
          <p:nvPr>
            <p:ph type="body" idx="4294967295"/>
          </p:nvPr>
        </p:nvSpPr>
        <p:spPr>
          <a:xfrm>
            <a:off x="296863" y="863600"/>
            <a:ext cx="8640762" cy="5447645"/>
          </a:xfrm>
        </p:spPr>
        <p:txBody>
          <a:bodyPr lIns="91440" tIns="45720" rIns="91440" bIns="45720"/>
          <a:lstStyle/>
          <a:p>
            <a:pPr eaLnBrk="1" hangingPunct="1">
              <a:lnSpc>
                <a:spcPct val="110000"/>
              </a:lnSpc>
              <a:spcBef>
                <a:spcPct val="25000"/>
              </a:spcBef>
            </a:pPr>
            <a:r>
              <a:rPr lang="zh-CN" altLang="en-US" sz="2000" dirty="0">
                <a:latin typeface="微软雅黑" panose="020B0503020204020204" pitchFamily="34" charset="-122"/>
                <a:ea typeface="微软雅黑" panose="020B0503020204020204" pitchFamily="34" charset="-122"/>
              </a:rPr>
              <a:t>虚拟存储技术的引入用来解决一对矛盾</a:t>
            </a:r>
          </a:p>
          <a:p>
            <a:pPr lvl="1" eaLnBrk="1" hangingPunct="1">
              <a:lnSpc>
                <a:spcPct val="110000"/>
              </a:lnSpc>
              <a:spcBef>
                <a:spcPct val="25000"/>
              </a:spcBef>
            </a:pPr>
            <a:r>
              <a:rPr lang="zh-CN" altLang="en-US" sz="2000" dirty="0">
                <a:latin typeface="微软雅黑" panose="020B0503020204020204" pitchFamily="34" charset="-122"/>
                <a:ea typeface="微软雅黑" panose="020B0503020204020204" pitchFamily="34" charset="-122"/>
              </a:rPr>
              <a:t>一方面，由于技术和成本等原因，主存容量受到限制。</a:t>
            </a:r>
          </a:p>
          <a:p>
            <a:pPr lvl="1" eaLnBrk="1" hangingPunct="1">
              <a:lnSpc>
                <a:spcPct val="110000"/>
              </a:lnSpc>
              <a:spcBef>
                <a:spcPct val="25000"/>
              </a:spcBef>
            </a:pPr>
            <a:r>
              <a:rPr lang="zh-CN" altLang="en-US" sz="2000" dirty="0">
                <a:latin typeface="微软雅黑" panose="020B0503020204020204" pitchFamily="34" charset="-122"/>
                <a:ea typeface="微软雅黑" panose="020B0503020204020204" pitchFamily="34" charset="-122"/>
              </a:rPr>
              <a:t>另一方面，系统程序和应用程序要求主存容量越来越大。</a:t>
            </a:r>
          </a:p>
          <a:p>
            <a:pPr eaLnBrk="1" hangingPunct="1">
              <a:lnSpc>
                <a:spcPct val="110000"/>
              </a:lnSpc>
              <a:spcBef>
                <a:spcPct val="25000"/>
              </a:spcBef>
            </a:pPr>
            <a:r>
              <a:rPr lang="zh-CN" altLang="en-US" sz="2000" dirty="0">
                <a:latin typeface="微软雅黑" panose="020B0503020204020204" pitchFamily="34" charset="-122"/>
                <a:ea typeface="微软雅黑" panose="020B0503020204020204" pitchFamily="34" charset="-122"/>
              </a:rPr>
              <a:t>虚拟存储技术的实质</a:t>
            </a:r>
          </a:p>
          <a:p>
            <a:pPr lvl="1" eaLnBrk="1" hangingPunct="1">
              <a:lnSpc>
                <a:spcPct val="110000"/>
              </a:lnSpc>
              <a:spcBef>
                <a:spcPct val="25000"/>
              </a:spcBef>
            </a:pPr>
            <a:r>
              <a:rPr lang="zh-CN" altLang="en-US" sz="2000" dirty="0">
                <a:latin typeface="微软雅黑" panose="020B0503020204020204" pitchFamily="34" charset="-122"/>
                <a:ea typeface="微软雅黑" panose="020B0503020204020204" pitchFamily="34" charset="-122"/>
              </a:rPr>
              <a:t>程序员在比实际主存空间大得多的逻辑地址空间中编写程序。</a:t>
            </a:r>
          </a:p>
          <a:p>
            <a:pPr lvl="1" eaLnBrk="1" hangingPunct="1">
              <a:lnSpc>
                <a:spcPct val="110000"/>
              </a:lnSpc>
              <a:spcBef>
                <a:spcPct val="25000"/>
              </a:spcBef>
            </a:pPr>
            <a:r>
              <a:rPr lang="zh-CN" altLang="en-US" sz="2000" dirty="0">
                <a:latin typeface="微软雅黑" panose="020B0503020204020204" pitchFamily="34" charset="-122"/>
                <a:ea typeface="微软雅黑" panose="020B0503020204020204" pitchFamily="34" charset="-122"/>
              </a:rPr>
              <a:t>程序执行时，把当前需要的程序片段和相应的数据块调入主存，其他暂不用的部分存放在磁盘上。</a:t>
            </a:r>
          </a:p>
          <a:p>
            <a:pPr lvl="1" eaLnBrk="1" hangingPunct="1">
              <a:lnSpc>
                <a:spcPct val="110000"/>
              </a:lnSpc>
              <a:spcBef>
                <a:spcPct val="25000"/>
              </a:spcBef>
            </a:pPr>
            <a:r>
              <a:rPr lang="zh-CN" altLang="en-US" sz="2000" dirty="0">
                <a:latin typeface="微软雅黑" panose="020B0503020204020204" pitchFamily="34" charset="-122"/>
                <a:ea typeface="微软雅黑" panose="020B0503020204020204" pitchFamily="34" charset="-122"/>
              </a:rPr>
              <a:t>指令执行时，通过</a:t>
            </a:r>
            <a:r>
              <a:rPr lang="zh-CN" altLang="en-US" sz="2000" dirty="0">
                <a:solidFill>
                  <a:schemeClr val="accent1"/>
                </a:solidFill>
                <a:latin typeface="微软雅黑" panose="020B0503020204020204" pitchFamily="34" charset="-122"/>
                <a:ea typeface="微软雅黑" panose="020B0503020204020204" pitchFamily="34" charset="-122"/>
              </a:rPr>
              <a:t>硬件</a:t>
            </a:r>
            <a:r>
              <a:rPr lang="zh-CN" altLang="en-US" sz="2000" dirty="0">
                <a:latin typeface="微软雅黑" panose="020B0503020204020204" pitchFamily="34" charset="-122"/>
                <a:ea typeface="微软雅黑" panose="020B0503020204020204" pitchFamily="34" charset="-122"/>
              </a:rPr>
              <a:t>将逻辑地址（也称虚拟地址或虚地址）转化为物理地址（也称主存地址或实地址）。</a:t>
            </a:r>
          </a:p>
          <a:p>
            <a:pPr lvl="1" eaLnBrk="1" hangingPunct="1">
              <a:lnSpc>
                <a:spcPct val="110000"/>
              </a:lnSpc>
              <a:spcBef>
                <a:spcPct val="25000"/>
              </a:spcBef>
            </a:pPr>
            <a:r>
              <a:rPr lang="zh-CN" altLang="en-US" sz="2000" dirty="0">
                <a:latin typeface="微软雅黑" panose="020B0503020204020204" pitchFamily="34" charset="-122"/>
                <a:ea typeface="微软雅黑" panose="020B0503020204020204" pitchFamily="34" charset="-122"/>
              </a:rPr>
              <a:t>在发生程序或数据访问失效</a:t>
            </a:r>
            <a:r>
              <a:rPr lang="en-US" altLang="zh-CN" sz="2000" dirty="0">
                <a:latin typeface="微软雅黑" panose="020B0503020204020204" pitchFamily="34" charset="-122"/>
                <a:ea typeface="微软雅黑" panose="020B0503020204020204" pitchFamily="34" charset="-122"/>
              </a:rPr>
              <a:t>(</a:t>
            </a:r>
            <a:r>
              <a:rPr lang="zh-CN" altLang="en-US" sz="2000" dirty="0">
                <a:solidFill>
                  <a:srgbClr val="FF0000"/>
                </a:solidFill>
                <a:latin typeface="微软雅黑" panose="020B0503020204020204" pitchFamily="34" charset="-122"/>
                <a:ea typeface="微软雅黑" panose="020B0503020204020204" pitchFamily="34" charset="-122"/>
              </a:rPr>
              <a:t>缺页</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时，由</a:t>
            </a:r>
            <a:r>
              <a:rPr lang="zh-CN" altLang="en-US" sz="2000" dirty="0">
                <a:solidFill>
                  <a:srgbClr val="FF0000"/>
                </a:solidFill>
                <a:latin typeface="微软雅黑" panose="020B0503020204020204" pitchFamily="34" charset="-122"/>
                <a:ea typeface="微软雅黑" panose="020B0503020204020204" pitchFamily="34" charset="-122"/>
              </a:rPr>
              <a:t>操作系统</a:t>
            </a:r>
            <a:r>
              <a:rPr lang="zh-CN" altLang="en-US" sz="2000" dirty="0">
                <a:latin typeface="微软雅黑" panose="020B0503020204020204" pitchFamily="34" charset="-122"/>
                <a:ea typeface="微软雅黑" panose="020B0503020204020204" pitchFamily="34" charset="-122"/>
              </a:rPr>
              <a:t>进行主存和磁盘之间的信息交换。</a:t>
            </a:r>
          </a:p>
          <a:p>
            <a:pPr eaLnBrk="1" hangingPunct="1">
              <a:lnSpc>
                <a:spcPct val="110000"/>
              </a:lnSpc>
              <a:spcBef>
                <a:spcPct val="25000"/>
              </a:spcBef>
            </a:pPr>
            <a:r>
              <a:rPr lang="zh-CN" altLang="en-US" sz="2000" dirty="0">
                <a:latin typeface="微软雅黑" panose="020B0503020204020204" pitchFamily="34" charset="-122"/>
                <a:ea typeface="微软雅黑" panose="020B0503020204020204" pitchFamily="34" charset="-122"/>
              </a:rPr>
              <a:t>虚拟存储器机制由</a:t>
            </a:r>
            <a:r>
              <a:rPr lang="zh-CN" altLang="en-US" sz="2000" dirty="0">
                <a:solidFill>
                  <a:schemeClr val="accent1"/>
                </a:solidFill>
                <a:latin typeface="微软雅黑" panose="020B0503020204020204" pitchFamily="34" charset="-122"/>
                <a:ea typeface="微软雅黑" panose="020B0503020204020204" pitchFamily="34" charset="-122"/>
              </a:rPr>
              <a:t>硬件</a:t>
            </a:r>
            <a:r>
              <a:rPr lang="zh-CN" altLang="en-US" sz="2000" dirty="0">
                <a:latin typeface="微软雅黑" panose="020B0503020204020204" pitchFamily="34" charset="-122"/>
                <a:ea typeface="微软雅黑" panose="020B0503020204020204" pitchFamily="34" charset="-122"/>
              </a:rPr>
              <a:t>与</a:t>
            </a:r>
            <a:r>
              <a:rPr lang="zh-CN" altLang="en-US" sz="2000" dirty="0">
                <a:solidFill>
                  <a:schemeClr val="accent1"/>
                </a:solidFill>
                <a:latin typeface="微软雅黑" panose="020B0503020204020204" pitchFamily="34" charset="-122"/>
                <a:ea typeface="微软雅黑" panose="020B0503020204020204" pitchFamily="34" charset="-122"/>
              </a:rPr>
              <a:t>操作系统</a:t>
            </a:r>
            <a:r>
              <a:rPr lang="zh-CN" altLang="en-US" sz="2000" dirty="0">
                <a:latin typeface="微软雅黑" panose="020B0503020204020204" pitchFamily="34" charset="-122"/>
                <a:ea typeface="微软雅黑" panose="020B0503020204020204" pitchFamily="34" charset="-122"/>
              </a:rPr>
              <a:t>共同</a:t>
            </a:r>
            <a:r>
              <a:rPr lang="zh-CN" altLang="en-US" sz="2000" dirty="0">
                <a:solidFill>
                  <a:schemeClr val="accent1"/>
                </a:solidFill>
                <a:latin typeface="微软雅黑" panose="020B0503020204020204" pitchFamily="34" charset="-122"/>
                <a:ea typeface="微软雅黑" panose="020B0503020204020204" pitchFamily="34" charset="-122"/>
              </a:rPr>
              <a:t>协作实现</a:t>
            </a:r>
            <a:r>
              <a:rPr lang="zh-CN" altLang="en-US" sz="2000" dirty="0">
                <a:latin typeface="微软雅黑" panose="020B0503020204020204" pitchFamily="34" charset="-122"/>
                <a:ea typeface="微软雅黑" panose="020B0503020204020204" pitchFamily="34" charset="-122"/>
              </a:rPr>
              <a:t>，涉及到操作系统中的许多概念，如进程、进程的上下文切换、存储器分配、虚拟地址空间、缺页处理等。 </a:t>
            </a:r>
          </a:p>
        </p:txBody>
      </p:sp>
      <p:sp>
        <p:nvSpPr>
          <p:cNvPr id="2" name="灯片编号占位符 1">
            <a:extLst>
              <a:ext uri="{FF2B5EF4-FFF2-40B4-BE49-F238E27FC236}">
                <a16:creationId xmlns:a16="http://schemas.microsoft.com/office/drawing/2014/main" id="{09AF1667-081C-46CD-A730-BA0F6901A6C6}"/>
              </a:ext>
            </a:extLst>
          </p:cNvPr>
          <p:cNvSpPr>
            <a:spLocks noGrp="1"/>
          </p:cNvSpPr>
          <p:nvPr>
            <p:ph type="sldNum" sz="quarter" idx="10"/>
          </p:nvPr>
        </p:nvSpPr>
        <p:spPr/>
        <p:txBody>
          <a:bodyPr/>
          <a:lstStyle/>
          <a:p>
            <a:pPr>
              <a:defRPr/>
            </a:pPr>
            <a:fld id="{E5695708-78D6-49FC-AD1D-A92B2AA36AF2}" type="slidenum">
              <a:rPr lang="zh-CN" altLang="en-US" smtClean="0"/>
              <a:pPr>
                <a:defRPr/>
              </a:pPr>
              <a:t>65</a:t>
            </a:fld>
            <a:endParaRPr lang="zh-CN" altLang="en-US"/>
          </a:p>
        </p:txBody>
      </p:sp>
    </p:spTree>
    <p:extLst>
      <p:ext uri="{BB962C8B-B14F-4D97-AF65-F5344CB8AC3E}">
        <p14:creationId xmlns:p14="http://schemas.microsoft.com/office/powerpoint/2010/main" val="19053687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722947">
                                            <p:txEl>
                                              <p:pRg st="0" end="0"/>
                                            </p:txEl>
                                          </p:spTgt>
                                        </p:tgtEl>
                                        <p:attrNameLst>
                                          <p:attrName>style.visibility</p:attrName>
                                        </p:attrNameLst>
                                      </p:cBhvr>
                                      <p:to>
                                        <p:strVal val="visible"/>
                                      </p:to>
                                    </p:set>
                                    <p:animEffect transition="in" filter="wipe(down)">
                                      <p:cBhvr>
                                        <p:cTn id="7" dur="500"/>
                                        <p:tgtEl>
                                          <p:spTgt spid="7229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22947">
                                            <p:txEl>
                                              <p:pRg st="1" end="1"/>
                                            </p:txEl>
                                          </p:spTgt>
                                        </p:tgtEl>
                                        <p:attrNameLst>
                                          <p:attrName>style.visibility</p:attrName>
                                        </p:attrNameLst>
                                      </p:cBhvr>
                                      <p:to>
                                        <p:strVal val="visible"/>
                                      </p:to>
                                    </p:set>
                                    <p:animEffect transition="in" filter="blinds(horizontal)">
                                      <p:cBhvr>
                                        <p:cTn id="12" dur="500"/>
                                        <p:tgtEl>
                                          <p:spTgt spid="7229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22947">
                                            <p:txEl>
                                              <p:pRg st="2" end="2"/>
                                            </p:txEl>
                                          </p:spTgt>
                                        </p:tgtEl>
                                        <p:attrNameLst>
                                          <p:attrName>style.visibility</p:attrName>
                                        </p:attrNameLst>
                                      </p:cBhvr>
                                      <p:to>
                                        <p:strVal val="visible"/>
                                      </p:to>
                                    </p:set>
                                    <p:animEffect transition="in" filter="blinds(horizontal)">
                                      <p:cBhvr>
                                        <p:cTn id="17" dur="500"/>
                                        <p:tgtEl>
                                          <p:spTgt spid="7229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722947">
                                            <p:txEl>
                                              <p:pRg st="3" end="3"/>
                                            </p:txEl>
                                          </p:spTgt>
                                        </p:tgtEl>
                                        <p:attrNameLst>
                                          <p:attrName>style.visibility</p:attrName>
                                        </p:attrNameLst>
                                      </p:cBhvr>
                                      <p:to>
                                        <p:strVal val="visible"/>
                                      </p:to>
                                    </p:set>
                                    <p:animEffect transition="in" filter="wipe(down)">
                                      <p:cBhvr>
                                        <p:cTn id="22" dur="500"/>
                                        <p:tgtEl>
                                          <p:spTgt spid="72294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22947">
                                            <p:txEl>
                                              <p:pRg st="4" end="4"/>
                                            </p:txEl>
                                          </p:spTgt>
                                        </p:tgtEl>
                                        <p:attrNameLst>
                                          <p:attrName>style.visibility</p:attrName>
                                        </p:attrNameLst>
                                      </p:cBhvr>
                                      <p:to>
                                        <p:strVal val="visible"/>
                                      </p:to>
                                    </p:set>
                                    <p:animEffect transition="in" filter="blinds(horizontal)">
                                      <p:cBhvr>
                                        <p:cTn id="27" dur="500"/>
                                        <p:tgtEl>
                                          <p:spTgt spid="72294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22947">
                                            <p:txEl>
                                              <p:pRg st="5" end="5"/>
                                            </p:txEl>
                                          </p:spTgt>
                                        </p:tgtEl>
                                        <p:attrNameLst>
                                          <p:attrName>style.visibility</p:attrName>
                                        </p:attrNameLst>
                                      </p:cBhvr>
                                      <p:to>
                                        <p:strVal val="visible"/>
                                      </p:to>
                                    </p:set>
                                    <p:animEffect transition="in" filter="blinds(horizontal)">
                                      <p:cBhvr>
                                        <p:cTn id="32" dur="500"/>
                                        <p:tgtEl>
                                          <p:spTgt spid="72294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722947">
                                            <p:txEl>
                                              <p:pRg st="6" end="6"/>
                                            </p:txEl>
                                          </p:spTgt>
                                        </p:tgtEl>
                                        <p:attrNameLst>
                                          <p:attrName>style.visibility</p:attrName>
                                        </p:attrNameLst>
                                      </p:cBhvr>
                                      <p:to>
                                        <p:strVal val="visible"/>
                                      </p:to>
                                    </p:set>
                                    <p:animEffect transition="in" filter="blinds(horizontal)">
                                      <p:cBhvr>
                                        <p:cTn id="37" dur="500"/>
                                        <p:tgtEl>
                                          <p:spTgt spid="72294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722947">
                                            <p:txEl>
                                              <p:pRg st="7" end="7"/>
                                            </p:txEl>
                                          </p:spTgt>
                                        </p:tgtEl>
                                        <p:attrNameLst>
                                          <p:attrName>style.visibility</p:attrName>
                                        </p:attrNameLst>
                                      </p:cBhvr>
                                      <p:to>
                                        <p:strVal val="visible"/>
                                      </p:to>
                                    </p:set>
                                    <p:animEffect transition="in" filter="blinds(horizontal)">
                                      <p:cBhvr>
                                        <p:cTn id="42" dur="500"/>
                                        <p:tgtEl>
                                          <p:spTgt spid="722947">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722947">
                                            <p:txEl>
                                              <p:pRg st="8" end="8"/>
                                            </p:txEl>
                                          </p:spTgt>
                                        </p:tgtEl>
                                        <p:attrNameLst>
                                          <p:attrName>style.visibility</p:attrName>
                                        </p:attrNameLst>
                                      </p:cBhvr>
                                      <p:to>
                                        <p:strVal val="visible"/>
                                      </p:to>
                                    </p:set>
                                    <p:animEffect transition="in" filter="blinds(horizontal)">
                                      <p:cBhvr>
                                        <p:cTn id="47" dur="500"/>
                                        <p:tgtEl>
                                          <p:spTgt spid="72294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a:extLst>
              <a:ext uri="{FF2B5EF4-FFF2-40B4-BE49-F238E27FC236}">
                <a16:creationId xmlns:a16="http://schemas.microsoft.com/office/drawing/2014/main" id="{4718E975-15C0-48F7-A34C-BB0D4DA687A2}"/>
              </a:ext>
            </a:extLst>
          </p:cNvPr>
          <p:cNvSpPr>
            <a:spLocks noGrp="1" noChangeArrowheads="1"/>
          </p:cNvSpPr>
          <p:nvPr>
            <p:ph type="title" idx="4294967295"/>
          </p:nvPr>
        </p:nvSpPr>
        <p:spPr/>
        <p:txBody>
          <a:bodyPr lIns="91440" tIns="45720" rIns="91440" bIns="45720" anchor="ctr"/>
          <a:lstStyle/>
          <a:p>
            <a:pPr eaLnBrk="1" hangingPunct="1"/>
            <a:r>
              <a:rPr lang="zh-CN" altLang="en-US" sz="3200" dirty="0"/>
              <a:t>虚拟存储技术</a:t>
            </a:r>
          </a:p>
        </p:txBody>
      </p:sp>
      <p:sp>
        <p:nvSpPr>
          <p:cNvPr id="134147" name="Rectangle 4">
            <a:extLst>
              <a:ext uri="{FF2B5EF4-FFF2-40B4-BE49-F238E27FC236}">
                <a16:creationId xmlns:a16="http://schemas.microsoft.com/office/drawing/2014/main" id="{3FFFA4C2-26C8-46F9-8CAF-3DE896D16220}"/>
              </a:ext>
            </a:extLst>
          </p:cNvPr>
          <p:cNvSpPr>
            <a:spLocks noChangeArrowheads="1"/>
          </p:cNvSpPr>
          <p:nvPr/>
        </p:nvSpPr>
        <p:spPr bwMode="auto">
          <a:xfrm>
            <a:off x="2543175" y="1476375"/>
            <a:ext cx="1352550" cy="4229100"/>
          </a:xfrm>
          <a:prstGeom prst="rect">
            <a:avLst/>
          </a:prstGeom>
          <a:solidFill>
            <a:srgbClr val="FFFFFF"/>
          </a:solidFill>
          <a:ln w="19050">
            <a:solidFill>
              <a:schemeClr val="tx1"/>
            </a:solidFill>
            <a:miter lim="800000"/>
            <a:headEnd/>
            <a:tailEnd/>
          </a:ln>
        </p:spPr>
        <p:txBody>
          <a:bodyPr lIns="0" tIns="0" rIns="0" bIns="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148" name="Text Box 5">
            <a:extLst>
              <a:ext uri="{FF2B5EF4-FFF2-40B4-BE49-F238E27FC236}">
                <a16:creationId xmlns:a16="http://schemas.microsoft.com/office/drawing/2014/main" id="{61F15656-4D29-4482-8CCA-78069B8FE3B8}"/>
              </a:ext>
            </a:extLst>
          </p:cNvPr>
          <p:cNvSpPr txBox="1">
            <a:spLocks noChangeArrowheads="1"/>
          </p:cNvSpPr>
          <p:nvPr/>
        </p:nvSpPr>
        <p:spPr bwMode="auto">
          <a:xfrm>
            <a:off x="2695575" y="5810250"/>
            <a:ext cx="10668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1800" b="1">
                <a:ea typeface="微软雅黑" panose="020B0503020204020204" pitchFamily="34" charset="-122"/>
              </a:rPr>
              <a:t>编程空间</a:t>
            </a:r>
          </a:p>
        </p:txBody>
      </p:sp>
      <p:sp>
        <p:nvSpPr>
          <p:cNvPr id="134149" name="Rectangle 10">
            <a:extLst>
              <a:ext uri="{FF2B5EF4-FFF2-40B4-BE49-F238E27FC236}">
                <a16:creationId xmlns:a16="http://schemas.microsoft.com/office/drawing/2014/main" id="{4DE119CB-51A3-44D6-A208-7CDEF01FDF9A}"/>
              </a:ext>
            </a:extLst>
          </p:cNvPr>
          <p:cNvSpPr>
            <a:spLocks noChangeArrowheads="1"/>
          </p:cNvSpPr>
          <p:nvPr/>
        </p:nvSpPr>
        <p:spPr bwMode="auto">
          <a:xfrm>
            <a:off x="160338" y="1484313"/>
            <a:ext cx="1295400" cy="4219575"/>
          </a:xfrm>
          <a:prstGeom prst="rect">
            <a:avLst/>
          </a:prstGeom>
          <a:solidFill>
            <a:srgbClr val="FFFFFF"/>
          </a:solidFill>
          <a:ln w="19050">
            <a:solidFill>
              <a:schemeClr val="tx1"/>
            </a:solidFill>
            <a:miter lim="800000"/>
            <a:headEnd/>
            <a:tailEnd/>
          </a:ln>
        </p:spPr>
        <p:txBody>
          <a:bodyPr lIns="0" tIns="0" rIns="0" bIns="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150" name="Text Box 11">
            <a:extLst>
              <a:ext uri="{FF2B5EF4-FFF2-40B4-BE49-F238E27FC236}">
                <a16:creationId xmlns:a16="http://schemas.microsoft.com/office/drawing/2014/main" id="{C00D1365-CACC-439C-93FC-AE22770573FE}"/>
              </a:ext>
            </a:extLst>
          </p:cNvPr>
          <p:cNvSpPr txBox="1">
            <a:spLocks noChangeArrowheads="1"/>
          </p:cNvSpPr>
          <p:nvPr/>
        </p:nvSpPr>
        <p:spPr bwMode="auto">
          <a:xfrm>
            <a:off x="341313" y="5770563"/>
            <a:ext cx="112553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1800" b="1">
                <a:ea typeface="微软雅黑" panose="020B0503020204020204" pitchFamily="34" charset="-122"/>
              </a:rPr>
              <a:t>编程空间</a:t>
            </a:r>
          </a:p>
        </p:txBody>
      </p:sp>
      <p:sp>
        <p:nvSpPr>
          <p:cNvPr id="134151" name="Line 12">
            <a:extLst>
              <a:ext uri="{FF2B5EF4-FFF2-40B4-BE49-F238E27FC236}">
                <a16:creationId xmlns:a16="http://schemas.microsoft.com/office/drawing/2014/main" id="{AD81CEA4-C874-4CE3-B5DB-79DB734BA7C7}"/>
              </a:ext>
            </a:extLst>
          </p:cNvPr>
          <p:cNvSpPr>
            <a:spLocks noChangeShapeType="1"/>
          </p:cNvSpPr>
          <p:nvPr/>
        </p:nvSpPr>
        <p:spPr bwMode="auto">
          <a:xfrm flipV="1">
            <a:off x="152400" y="3857625"/>
            <a:ext cx="128587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134152" name="Text Box 13">
            <a:extLst>
              <a:ext uri="{FF2B5EF4-FFF2-40B4-BE49-F238E27FC236}">
                <a16:creationId xmlns:a16="http://schemas.microsoft.com/office/drawing/2014/main" id="{D09553BA-A118-4905-8EBA-92017D023E34}"/>
              </a:ext>
            </a:extLst>
          </p:cNvPr>
          <p:cNvSpPr txBox="1">
            <a:spLocks noChangeArrowheads="1"/>
          </p:cNvSpPr>
          <p:nvPr/>
        </p:nvSpPr>
        <p:spPr bwMode="auto">
          <a:xfrm>
            <a:off x="238125" y="4495800"/>
            <a:ext cx="10668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1800" b="1">
                <a:solidFill>
                  <a:srgbClr val="CC0000"/>
                </a:solidFill>
                <a:ea typeface="黑体" panose="02010609060101010101" pitchFamily="49" charset="-122"/>
              </a:rPr>
              <a:t>用户程序</a:t>
            </a:r>
            <a:r>
              <a:rPr kumimoji="1" lang="en-US" altLang="zh-CN" sz="1800" b="1">
                <a:solidFill>
                  <a:srgbClr val="CC0000"/>
                </a:solidFill>
                <a:ea typeface="黑体" panose="02010609060101010101" pitchFamily="49" charset="-122"/>
              </a:rPr>
              <a:t>1</a:t>
            </a:r>
          </a:p>
        </p:txBody>
      </p:sp>
      <p:sp>
        <p:nvSpPr>
          <p:cNvPr id="134153" name="Text Box 14">
            <a:extLst>
              <a:ext uri="{FF2B5EF4-FFF2-40B4-BE49-F238E27FC236}">
                <a16:creationId xmlns:a16="http://schemas.microsoft.com/office/drawing/2014/main" id="{8D7C722F-A579-4AD8-A65B-29AD6E79FF09}"/>
              </a:ext>
            </a:extLst>
          </p:cNvPr>
          <p:cNvSpPr txBox="1">
            <a:spLocks noChangeArrowheads="1"/>
          </p:cNvSpPr>
          <p:nvPr/>
        </p:nvSpPr>
        <p:spPr bwMode="auto">
          <a:xfrm>
            <a:off x="2665413" y="3779838"/>
            <a:ext cx="10668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1800" b="1">
                <a:solidFill>
                  <a:srgbClr val="CC0000"/>
                </a:solidFill>
                <a:ea typeface="黑体" panose="02010609060101010101" pitchFamily="49" charset="-122"/>
              </a:rPr>
              <a:t>用户程序</a:t>
            </a:r>
            <a:r>
              <a:rPr kumimoji="1" lang="en-US" altLang="zh-CN" sz="1800" b="1">
                <a:solidFill>
                  <a:srgbClr val="CC0000"/>
                </a:solidFill>
                <a:ea typeface="黑体" panose="02010609060101010101" pitchFamily="49" charset="-122"/>
              </a:rPr>
              <a:t>k</a:t>
            </a:r>
          </a:p>
        </p:txBody>
      </p:sp>
      <p:sp>
        <p:nvSpPr>
          <p:cNvPr id="134154" name="Line 15">
            <a:extLst>
              <a:ext uri="{FF2B5EF4-FFF2-40B4-BE49-F238E27FC236}">
                <a16:creationId xmlns:a16="http://schemas.microsoft.com/office/drawing/2014/main" id="{E6C872AE-1F82-4C09-8A9C-4390F0C216A3}"/>
              </a:ext>
            </a:extLst>
          </p:cNvPr>
          <p:cNvSpPr>
            <a:spLocks noChangeShapeType="1"/>
          </p:cNvSpPr>
          <p:nvPr/>
        </p:nvSpPr>
        <p:spPr bwMode="auto">
          <a:xfrm>
            <a:off x="2543175" y="2876550"/>
            <a:ext cx="134302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134155" name="Line 16">
            <a:extLst>
              <a:ext uri="{FF2B5EF4-FFF2-40B4-BE49-F238E27FC236}">
                <a16:creationId xmlns:a16="http://schemas.microsoft.com/office/drawing/2014/main" id="{A9765A8F-57C6-4BDE-AB55-90CD754AECB2}"/>
              </a:ext>
            </a:extLst>
          </p:cNvPr>
          <p:cNvSpPr>
            <a:spLocks noChangeShapeType="1"/>
          </p:cNvSpPr>
          <p:nvPr/>
        </p:nvSpPr>
        <p:spPr bwMode="auto">
          <a:xfrm flipV="1">
            <a:off x="1743075" y="3390900"/>
            <a:ext cx="485775" cy="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grpSp>
        <p:nvGrpSpPr>
          <p:cNvPr id="2" name="Group 50">
            <a:extLst>
              <a:ext uri="{FF2B5EF4-FFF2-40B4-BE49-F238E27FC236}">
                <a16:creationId xmlns:a16="http://schemas.microsoft.com/office/drawing/2014/main" id="{5CB5783A-365B-44C5-A933-7E961D5D0A05}"/>
              </a:ext>
            </a:extLst>
          </p:cNvPr>
          <p:cNvGrpSpPr>
            <a:grpSpLocks/>
          </p:cNvGrpSpPr>
          <p:nvPr/>
        </p:nvGrpSpPr>
        <p:grpSpPr bwMode="auto">
          <a:xfrm>
            <a:off x="4686300" y="4333875"/>
            <a:ext cx="4191000" cy="2085975"/>
            <a:chOff x="2952" y="2730"/>
            <a:chExt cx="2640" cy="1314"/>
          </a:xfrm>
        </p:grpSpPr>
        <p:sp>
          <p:nvSpPr>
            <p:cNvPr id="134196" name="AutoShape 6">
              <a:extLst>
                <a:ext uri="{FF2B5EF4-FFF2-40B4-BE49-F238E27FC236}">
                  <a16:creationId xmlns:a16="http://schemas.microsoft.com/office/drawing/2014/main" id="{8F5C936D-9F2F-4228-A6DA-1D5DDB194019}"/>
                </a:ext>
              </a:extLst>
            </p:cNvPr>
            <p:cNvSpPr>
              <a:spLocks noChangeArrowheads="1"/>
            </p:cNvSpPr>
            <p:nvPr/>
          </p:nvSpPr>
          <p:spPr bwMode="auto">
            <a:xfrm>
              <a:off x="2952" y="2730"/>
              <a:ext cx="2640" cy="1314"/>
            </a:xfrm>
            <a:prstGeom prst="flowChartMagneticDisk">
              <a:avLst/>
            </a:prstGeom>
            <a:solidFill>
              <a:srgbClr val="FFFFFF"/>
            </a:solidFill>
            <a:ln w="9525">
              <a:solidFill>
                <a:schemeClr val="tx1"/>
              </a:solidFill>
              <a:round/>
              <a:headEnd/>
              <a:tailEnd/>
            </a:ln>
          </p:spPr>
          <p:txBody>
            <a:bodyPr lIns="0" tIns="0" rIns="0" bIns="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197" name="Text Box 7">
              <a:extLst>
                <a:ext uri="{FF2B5EF4-FFF2-40B4-BE49-F238E27FC236}">
                  <a16:creationId xmlns:a16="http://schemas.microsoft.com/office/drawing/2014/main" id="{E2B4FF59-2F27-4F03-A8B1-75E246C4EFB1}"/>
                </a:ext>
              </a:extLst>
            </p:cNvPr>
            <p:cNvSpPr txBox="1">
              <a:spLocks noChangeArrowheads="1"/>
            </p:cNvSpPr>
            <p:nvPr/>
          </p:nvSpPr>
          <p:spPr bwMode="auto">
            <a:xfrm>
              <a:off x="3834" y="2874"/>
              <a:ext cx="89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1800" b="1">
                  <a:solidFill>
                    <a:srgbClr val="0000FF"/>
                  </a:solidFill>
                  <a:ea typeface="微软雅黑" panose="020B0503020204020204" pitchFamily="34" charset="-122"/>
                </a:rPr>
                <a:t>磁盘物理空间</a:t>
              </a:r>
            </a:p>
          </p:txBody>
        </p:sp>
        <p:sp>
          <p:nvSpPr>
            <p:cNvPr id="134198" name="Text Box 18">
              <a:extLst>
                <a:ext uri="{FF2B5EF4-FFF2-40B4-BE49-F238E27FC236}">
                  <a16:creationId xmlns:a16="http://schemas.microsoft.com/office/drawing/2014/main" id="{E9D4250B-DBE8-47E2-B97F-9AACC26CE872}"/>
                </a:ext>
              </a:extLst>
            </p:cNvPr>
            <p:cNvSpPr txBox="1">
              <a:spLocks noChangeArrowheads="1"/>
            </p:cNvSpPr>
            <p:nvPr/>
          </p:nvSpPr>
          <p:spPr bwMode="auto">
            <a:xfrm>
              <a:off x="3059" y="3251"/>
              <a:ext cx="6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1800" b="1">
                  <a:solidFill>
                    <a:srgbClr val="CC0000"/>
                  </a:solidFill>
                  <a:ea typeface="黑体" panose="02010609060101010101" pitchFamily="49" charset="-122"/>
                </a:rPr>
                <a:t>用户程序</a:t>
              </a:r>
              <a:r>
                <a:rPr kumimoji="1" lang="en-US" altLang="zh-CN" sz="1800" b="1">
                  <a:solidFill>
                    <a:srgbClr val="CC0000"/>
                  </a:solidFill>
                  <a:ea typeface="黑体" panose="02010609060101010101" pitchFamily="49" charset="-122"/>
                </a:rPr>
                <a:t>1</a:t>
              </a:r>
            </a:p>
          </p:txBody>
        </p:sp>
        <p:sp>
          <p:nvSpPr>
            <p:cNvPr id="134199" name="Text Box 19">
              <a:extLst>
                <a:ext uri="{FF2B5EF4-FFF2-40B4-BE49-F238E27FC236}">
                  <a16:creationId xmlns:a16="http://schemas.microsoft.com/office/drawing/2014/main" id="{0051FC17-4695-4589-AE11-0C143E7CC34D}"/>
                </a:ext>
              </a:extLst>
            </p:cNvPr>
            <p:cNvSpPr txBox="1">
              <a:spLocks noChangeArrowheads="1"/>
            </p:cNvSpPr>
            <p:nvPr/>
          </p:nvSpPr>
          <p:spPr bwMode="auto">
            <a:xfrm>
              <a:off x="4318" y="3538"/>
              <a:ext cx="6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1800" b="1">
                  <a:solidFill>
                    <a:srgbClr val="CC0000"/>
                  </a:solidFill>
                  <a:ea typeface="黑体" panose="02010609060101010101" pitchFamily="49" charset="-122"/>
                </a:rPr>
                <a:t>用户程序</a:t>
              </a:r>
              <a:r>
                <a:rPr kumimoji="1" lang="en-US" altLang="zh-CN" sz="1800" b="1">
                  <a:solidFill>
                    <a:srgbClr val="CC0000"/>
                  </a:solidFill>
                  <a:ea typeface="黑体" panose="02010609060101010101" pitchFamily="49" charset="-122"/>
                </a:rPr>
                <a:t>k</a:t>
              </a:r>
            </a:p>
          </p:txBody>
        </p:sp>
        <p:sp>
          <p:nvSpPr>
            <p:cNvPr id="134200" name="Text Box 20">
              <a:extLst>
                <a:ext uri="{FF2B5EF4-FFF2-40B4-BE49-F238E27FC236}">
                  <a16:creationId xmlns:a16="http://schemas.microsoft.com/office/drawing/2014/main" id="{119EAA05-E3C8-40AA-B13C-5B020787F828}"/>
                </a:ext>
              </a:extLst>
            </p:cNvPr>
            <p:cNvSpPr txBox="1">
              <a:spLocks noChangeArrowheads="1"/>
            </p:cNvSpPr>
            <p:nvPr/>
          </p:nvSpPr>
          <p:spPr bwMode="auto">
            <a:xfrm>
              <a:off x="3514" y="3718"/>
              <a:ext cx="6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1800" b="1">
                  <a:solidFill>
                    <a:srgbClr val="CC0000"/>
                  </a:solidFill>
                  <a:ea typeface="黑体" panose="02010609060101010101" pitchFamily="49" charset="-122"/>
                </a:rPr>
                <a:t>用户程序</a:t>
              </a:r>
              <a:r>
                <a:rPr kumimoji="1" lang="en-US" altLang="zh-CN" sz="1800" b="1">
                  <a:solidFill>
                    <a:srgbClr val="CC0000"/>
                  </a:solidFill>
                  <a:ea typeface="黑体" panose="02010609060101010101" pitchFamily="49" charset="-122"/>
                </a:rPr>
                <a:t>2</a:t>
              </a:r>
            </a:p>
          </p:txBody>
        </p:sp>
      </p:grpSp>
      <p:grpSp>
        <p:nvGrpSpPr>
          <p:cNvPr id="3" name="Group 48">
            <a:extLst>
              <a:ext uri="{FF2B5EF4-FFF2-40B4-BE49-F238E27FC236}">
                <a16:creationId xmlns:a16="http://schemas.microsoft.com/office/drawing/2014/main" id="{32DD9D77-E0E7-4DEA-A59C-00D4B520D624}"/>
              </a:ext>
            </a:extLst>
          </p:cNvPr>
          <p:cNvGrpSpPr>
            <a:grpSpLocks/>
          </p:cNvGrpSpPr>
          <p:nvPr/>
        </p:nvGrpSpPr>
        <p:grpSpPr bwMode="auto">
          <a:xfrm>
            <a:off x="6777038" y="1543050"/>
            <a:ext cx="2366962" cy="1990725"/>
            <a:chOff x="4518" y="972"/>
            <a:chExt cx="1098" cy="1254"/>
          </a:xfrm>
        </p:grpSpPr>
        <p:sp>
          <p:nvSpPr>
            <p:cNvPr id="134185" name="Text Box 8">
              <a:extLst>
                <a:ext uri="{FF2B5EF4-FFF2-40B4-BE49-F238E27FC236}">
                  <a16:creationId xmlns:a16="http://schemas.microsoft.com/office/drawing/2014/main" id="{EEE65397-EDB3-4F5B-8563-DF8CA5A7947E}"/>
                </a:ext>
              </a:extLst>
            </p:cNvPr>
            <p:cNvSpPr txBox="1">
              <a:spLocks noChangeArrowheads="1"/>
            </p:cNvSpPr>
            <p:nvPr/>
          </p:nvSpPr>
          <p:spPr bwMode="auto">
            <a:xfrm>
              <a:off x="4518" y="972"/>
              <a:ext cx="1098"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1900" b="1">
                  <a:solidFill>
                    <a:srgbClr val="0000FF"/>
                  </a:solidFill>
                  <a:ea typeface="黑体" panose="02010609060101010101" pitchFamily="49" charset="-122"/>
                </a:rPr>
                <a:t>       </a:t>
              </a:r>
              <a:r>
                <a:rPr kumimoji="1" lang="zh-CN" altLang="en-US" sz="1900" b="1">
                  <a:solidFill>
                    <a:srgbClr val="0000FF"/>
                  </a:solidFill>
                  <a:ea typeface="微软雅黑" panose="020B0503020204020204" pitchFamily="34" charset="-122"/>
                </a:rPr>
                <a:t>主存物理空间</a:t>
              </a:r>
            </a:p>
          </p:txBody>
        </p:sp>
        <p:sp>
          <p:nvSpPr>
            <p:cNvPr id="134186" name="Rectangle 9">
              <a:extLst>
                <a:ext uri="{FF2B5EF4-FFF2-40B4-BE49-F238E27FC236}">
                  <a16:creationId xmlns:a16="http://schemas.microsoft.com/office/drawing/2014/main" id="{54DDEA96-3225-4103-A12D-58756725068C}"/>
                </a:ext>
              </a:extLst>
            </p:cNvPr>
            <p:cNvSpPr>
              <a:spLocks noChangeArrowheads="1"/>
            </p:cNvSpPr>
            <p:nvPr/>
          </p:nvSpPr>
          <p:spPr bwMode="auto">
            <a:xfrm>
              <a:off x="4656" y="1272"/>
              <a:ext cx="774" cy="954"/>
            </a:xfrm>
            <a:prstGeom prst="rect">
              <a:avLst/>
            </a:prstGeom>
            <a:solidFill>
              <a:srgbClr val="FFFFFF"/>
            </a:solidFill>
            <a:ln w="19050">
              <a:solidFill>
                <a:schemeClr val="tx1"/>
              </a:solidFill>
              <a:miter lim="800000"/>
              <a:headEnd/>
              <a:tailEnd/>
            </a:ln>
          </p:spPr>
          <p:txBody>
            <a:bodyPr lIns="0" tIns="0" rIns="0" bIns="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187" name="Line 21">
              <a:extLst>
                <a:ext uri="{FF2B5EF4-FFF2-40B4-BE49-F238E27FC236}">
                  <a16:creationId xmlns:a16="http://schemas.microsoft.com/office/drawing/2014/main" id="{89B31D8E-C4BA-4854-AF08-E33C389172E8}"/>
                </a:ext>
              </a:extLst>
            </p:cNvPr>
            <p:cNvSpPr>
              <a:spLocks noChangeShapeType="1"/>
            </p:cNvSpPr>
            <p:nvPr/>
          </p:nvSpPr>
          <p:spPr bwMode="auto">
            <a:xfrm>
              <a:off x="4662" y="1650"/>
              <a:ext cx="768" cy="0"/>
            </a:xfrm>
            <a:prstGeom prst="line">
              <a:avLst/>
            </a:prstGeom>
            <a:noFill/>
            <a:ln w="12700">
              <a:solidFill>
                <a:schemeClr val="tx1"/>
              </a:solidFill>
              <a:prstDash val="sysDot"/>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134188" name="Line 22">
              <a:extLst>
                <a:ext uri="{FF2B5EF4-FFF2-40B4-BE49-F238E27FC236}">
                  <a16:creationId xmlns:a16="http://schemas.microsoft.com/office/drawing/2014/main" id="{923AFD56-1161-4DD5-841C-4A43E60EDFFA}"/>
                </a:ext>
              </a:extLst>
            </p:cNvPr>
            <p:cNvSpPr>
              <a:spLocks noChangeShapeType="1"/>
            </p:cNvSpPr>
            <p:nvPr/>
          </p:nvSpPr>
          <p:spPr bwMode="auto">
            <a:xfrm>
              <a:off x="4655" y="1433"/>
              <a:ext cx="768" cy="0"/>
            </a:xfrm>
            <a:prstGeom prst="line">
              <a:avLst/>
            </a:prstGeom>
            <a:noFill/>
            <a:ln w="12700">
              <a:solidFill>
                <a:schemeClr val="tx1"/>
              </a:solidFill>
              <a:prstDash val="sysDot"/>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134189" name="Line 23">
              <a:extLst>
                <a:ext uri="{FF2B5EF4-FFF2-40B4-BE49-F238E27FC236}">
                  <a16:creationId xmlns:a16="http://schemas.microsoft.com/office/drawing/2014/main" id="{02300343-1D15-4822-8D51-425C8CA25C26}"/>
                </a:ext>
              </a:extLst>
            </p:cNvPr>
            <p:cNvSpPr>
              <a:spLocks noChangeShapeType="1"/>
            </p:cNvSpPr>
            <p:nvPr/>
          </p:nvSpPr>
          <p:spPr bwMode="auto">
            <a:xfrm>
              <a:off x="4654" y="1888"/>
              <a:ext cx="768" cy="0"/>
            </a:xfrm>
            <a:prstGeom prst="line">
              <a:avLst/>
            </a:prstGeom>
            <a:noFill/>
            <a:ln w="12700">
              <a:solidFill>
                <a:schemeClr val="tx1"/>
              </a:solidFill>
              <a:prstDash val="sysDot"/>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134190" name="Line 24">
              <a:extLst>
                <a:ext uri="{FF2B5EF4-FFF2-40B4-BE49-F238E27FC236}">
                  <a16:creationId xmlns:a16="http://schemas.microsoft.com/office/drawing/2014/main" id="{16BE4752-F1E0-4297-B042-A31AA8AB2238}"/>
                </a:ext>
              </a:extLst>
            </p:cNvPr>
            <p:cNvSpPr>
              <a:spLocks noChangeShapeType="1"/>
            </p:cNvSpPr>
            <p:nvPr/>
          </p:nvSpPr>
          <p:spPr bwMode="auto">
            <a:xfrm>
              <a:off x="4653" y="2055"/>
              <a:ext cx="768" cy="0"/>
            </a:xfrm>
            <a:prstGeom prst="line">
              <a:avLst/>
            </a:prstGeom>
            <a:noFill/>
            <a:ln w="12700">
              <a:solidFill>
                <a:schemeClr val="tx1"/>
              </a:solidFill>
              <a:prstDash val="sysDot"/>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134191" name="Text Box 26">
              <a:extLst>
                <a:ext uri="{FF2B5EF4-FFF2-40B4-BE49-F238E27FC236}">
                  <a16:creationId xmlns:a16="http://schemas.microsoft.com/office/drawing/2014/main" id="{E55F15A2-5005-4F19-9468-4150EA464F9D}"/>
                </a:ext>
              </a:extLst>
            </p:cNvPr>
            <p:cNvSpPr txBox="1">
              <a:spLocks noChangeArrowheads="1"/>
            </p:cNvSpPr>
            <p:nvPr/>
          </p:nvSpPr>
          <p:spPr bwMode="auto">
            <a:xfrm>
              <a:off x="4673" y="1679"/>
              <a:ext cx="76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1800" b="1">
                  <a:solidFill>
                    <a:srgbClr val="CC0000"/>
                  </a:solidFill>
                  <a:ea typeface="黑体" panose="02010609060101010101" pitchFamily="49" charset="-122"/>
                </a:rPr>
                <a:t>用户程序</a:t>
              </a:r>
              <a:r>
                <a:rPr kumimoji="1" lang="en-US" altLang="zh-CN" sz="1800" b="1">
                  <a:solidFill>
                    <a:srgbClr val="CC0000"/>
                  </a:solidFill>
                  <a:ea typeface="黑体" panose="02010609060101010101" pitchFamily="49" charset="-122"/>
                </a:rPr>
                <a:t>1</a:t>
              </a:r>
              <a:r>
                <a:rPr kumimoji="1" lang="zh-CN" altLang="en-US" sz="1800" b="1">
                  <a:solidFill>
                    <a:srgbClr val="CC0000"/>
                  </a:solidFill>
                  <a:ea typeface="黑体" panose="02010609060101010101" pitchFamily="49" charset="-122"/>
                </a:rPr>
                <a:t>片段</a:t>
              </a:r>
            </a:p>
          </p:txBody>
        </p:sp>
        <p:sp>
          <p:nvSpPr>
            <p:cNvPr id="134192" name="Text Box 27">
              <a:extLst>
                <a:ext uri="{FF2B5EF4-FFF2-40B4-BE49-F238E27FC236}">
                  <a16:creationId xmlns:a16="http://schemas.microsoft.com/office/drawing/2014/main" id="{59D2F065-AACD-4F93-A699-7BA81A4074E1}"/>
                </a:ext>
              </a:extLst>
            </p:cNvPr>
            <p:cNvSpPr txBox="1">
              <a:spLocks noChangeArrowheads="1"/>
            </p:cNvSpPr>
            <p:nvPr/>
          </p:nvSpPr>
          <p:spPr bwMode="auto">
            <a:xfrm>
              <a:off x="4666" y="2050"/>
              <a:ext cx="76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1800" b="1">
                  <a:solidFill>
                    <a:srgbClr val="CC0000"/>
                  </a:solidFill>
                  <a:ea typeface="黑体" panose="02010609060101010101" pitchFamily="49" charset="-122"/>
                </a:rPr>
                <a:t>用户程序</a:t>
              </a:r>
              <a:r>
                <a:rPr kumimoji="1" lang="en-US" altLang="zh-CN" sz="1800" b="1">
                  <a:solidFill>
                    <a:srgbClr val="CC0000"/>
                  </a:solidFill>
                  <a:ea typeface="黑体" panose="02010609060101010101" pitchFamily="49" charset="-122"/>
                </a:rPr>
                <a:t>2</a:t>
              </a:r>
              <a:r>
                <a:rPr kumimoji="1" lang="zh-CN" altLang="en-US" sz="1800" b="1">
                  <a:solidFill>
                    <a:srgbClr val="CC0000"/>
                  </a:solidFill>
                  <a:ea typeface="黑体" panose="02010609060101010101" pitchFamily="49" charset="-122"/>
                </a:rPr>
                <a:t>片段</a:t>
              </a:r>
            </a:p>
          </p:txBody>
        </p:sp>
        <p:sp>
          <p:nvSpPr>
            <p:cNvPr id="134193" name="Text Box 28">
              <a:extLst>
                <a:ext uri="{FF2B5EF4-FFF2-40B4-BE49-F238E27FC236}">
                  <a16:creationId xmlns:a16="http://schemas.microsoft.com/office/drawing/2014/main" id="{19D7FD1B-1BBE-422F-A3D4-9D99006590F6}"/>
                </a:ext>
              </a:extLst>
            </p:cNvPr>
            <p:cNvSpPr txBox="1">
              <a:spLocks noChangeArrowheads="1"/>
            </p:cNvSpPr>
            <p:nvPr/>
          </p:nvSpPr>
          <p:spPr bwMode="auto">
            <a:xfrm>
              <a:off x="4678" y="1474"/>
              <a:ext cx="76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1800" b="1">
                  <a:solidFill>
                    <a:srgbClr val="CC0000"/>
                  </a:solidFill>
                  <a:ea typeface="黑体" panose="02010609060101010101" pitchFamily="49" charset="-122"/>
                </a:rPr>
                <a:t>用户程序</a:t>
              </a:r>
              <a:r>
                <a:rPr kumimoji="1" lang="en-US" altLang="zh-CN" sz="1800" b="1">
                  <a:solidFill>
                    <a:srgbClr val="CC0000"/>
                  </a:solidFill>
                  <a:ea typeface="黑体" panose="02010609060101010101" pitchFamily="49" charset="-122"/>
                </a:rPr>
                <a:t>k</a:t>
              </a:r>
              <a:r>
                <a:rPr kumimoji="1" lang="zh-CN" altLang="en-US" sz="1800" b="1">
                  <a:solidFill>
                    <a:srgbClr val="CC0000"/>
                  </a:solidFill>
                  <a:ea typeface="黑体" panose="02010609060101010101" pitchFamily="49" charset="-122"/>
                </a:rPr>
                <a:t>片段</a:t>
              </a:r>
            </a:p>
          </p:txBody>
        </p:sp>
        <p:sp>
          <p:nvSpPr>
            <p:cNvPr id="134194" name="Text Box 29">
              <a:extLst>
                <a:ext uri="{FF2B5EF4-FFF2-40B4-BE49-F238E27FC236}">
                  <a16:creationId xmlns:a16="http://schemas.microsoft.com/office/drawing/2014/main" id="{CA66FE08-223A-477F-B6D6-04D8B864A8B1}"/>
                </a:ext>
              </a:extLst>
            </p:cNvPr>
            <p:cNvSpPr txBox="1">
              <a:spLocks noChangeArrowheads="1"/>
            </p:cNvSpPr>
            <p:nvPr/>
          </p:nvSpPr>
          <p:spPr bwMode="auto">
            <a:xfrm>
              <a:off x="4684" y="1282"/>
              <a:ext cx="76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1800" b="1">
                  <a:solidFill>
                    <a:srgbClr val="CC0000"/>
                  </a:solidFill>
                  <a:ea typeface="黑体" panose="02010609060101010101" pitchFamily="49" charset="-122"/>
                </a:rPr>
                <a:t>操作系统程序</a:t>
              </a:r>
            </a:p>
          </p:txBody>
        </p:sp>
        <p:sp>
          <p:nvSpPr>
            <p:cNvPr id="134195" name="Line 30">
              <a:extLst>
                <a:ext uri="{FF2B5EF4-FFF2-40B4-BE49-F238E27FC236}">
                  <a16:creationId xmlns:a16="http://schemas.microsoft.com/office/drawing/2014/main" id="{C3D7C06A-116B-406D-B6CF-C26AE64F35D9}"/>
                </a:ext>
              </a:extLst>
            </p:cNvPr>
            <p:cNvSpPr>
              <a:spLocks noChangeShapeType="1"/>
            </p:cNvSpPr>
            <p:nvPr/>
          </p:nvSpPr>
          <p:spPr bwMode="auto">
            <a:xfrm flipV="1">
              <a:off x="4871" y="1961"/>
              <a:ext cx="306" cy="0"/>
            </a:xfrm>
            <a:prstGeom prst="line">
              <a:avLst/>
            </a:prstGeom>
            <a:noFill/>
            <a:ln w="28575">
              <a:solidFill>
                <a:srgbClr val="CC0000"/>
              </a:solidFill>
              <a:prstDash val="sysDot"/>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grpSp>
      <p:sp>
        <p:nvSpPr>
          <p:cNvPr id="167967" name="Text Box 33">
            <a:extLst>
              <a:ext uri="{FF2B5EF4-FFF2-40B4-BE49-F238E27FC236}">
                <a16:creationId xmlns:a16="http://schemas.microsoft.com/office/drawing/2014/main" id="{9874BFE4-9F42-4DC7-BEFF-914B3C705E54}"/>
              </a:ext>
            </a:extLst>
          </p:cNvPr>
          <p:cNvSpPr txBox="1">
            <a:spLocks noChangeArrowheads="1"/>
          </p:cNvSpPr>
          <p:nvPr/>
        </p:nvSpPr>
        <p:spPr bwMode="auto">
          <a:xfrm>
            <a:off x="3458745" y="749751"/>
            <a:ext cx="5585243" cy="30777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000" b="1" dirty="0">
                <a:latin typeface="微软雅黑" panose="020B0503020204020204" pitchFamily="34" charset="-122"/>
                <a:ea typeface="微软雅黑" panose="020B0503020204020204" pitchFamily="34" charset="-122"/>
              </a:rPr>
              <a:t>通过页表建立虚拟空间和物理空间之间的映射</a:t>
            </a:r>
            <a:r>
              <a:rPr kumimoji="1" lang="en-US" altLang="zh-CN" sz="2000" b="1" dirty="0">
                <a:latin typeface="微软雅黑" panose="020B0503020204020204" pitchFamily="34" charset="-122"/>
                <a:ea typeface="微软雅黑" panose="020B0503020204020204" pitchFamily="34" charset="-122"/>
              </a:rPr>
              <a:t>!</a:t>
            </a:r>
          </a:p>
        </p:txBody>
      </p:sp>
      <p:sp>
        <p:nvSpPr>
          <p:cNvPr id="134159" name="Text Box 34">
            <a:extLst>
              <a:ext uri="{FF2B5EF4-FFF2-40B4-BE49-F238E27FC236}">
                <a16:creationId xmlns:a16="http://schemas.microsoft.com/office/drawing/2014/main" id="{96558139-193C-40E2-9B58-118AFFBC8A92}"/>
              </a:ext>
            </a:extLst>
          </p:cNvPr>
          <p:cNvSpPr txBox="1">
            <a:spLocks noChangeArrowheads="1"/>
          </p:cNvSpPr>
          <p:nvPr/>
        </p:nvSpPr>
        <p:spPr bwMode="auto">
          <a:xfrm>
            <a:off x="57150" y="1112838"/>
            <a:ext cx="174307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1800" b="1">
                <a:solidFill>
                  <a:srgbClr val="0000FF"/>
                </a:solidFill>
                <a:ea typeface="黑体" panose="02010609060101010101" pitchFamily="49" charset="-122"/>
              </a:rPr>
              <a:t>虚拟</a:t>
            </a:r>
            <a:r>
              <a:rPr kumimoji="1" lang="en-US" altLang="zh-CN" sz="1800" b="1">
                <a:solidFill>
                  <a:srgbClr val="0000FF"/>
                </a:solidFill>
                <a:ea typeface="黑体" panose="02010609060101010101" pitchFamily="49" charset="-122"/>
              </a:rPr>
              <a:t>(</a:t>
            </a:r>
            <a:r>
              <a:rPr kumimoji="1" lang="zh-CN" altLang="en-US" sz="1800" b="1">
                <a:solidFill>
                  <a:srgbClr val="0000FF"/>
                </a:solidFill>
                <a:ea typeface="黑体" panose="02010609060101010101" pitchFamily="49" charset="-122"/>
              </a:rPr>
              <a:t>逻辑</a:t>
            </a:r>
            <a:r>
              <a:rPr kumimoji="1" lang="en-US" altLang="zh-CN" sz="1800" b="1">
                <a:solidFill>
                  <a:srgbClr val="0000FF"/>
                </a:solidFill>
                <a:ea typeface="黑体" panose="02010609060101010101" pitchFamily="49" charset="-122"/>
              </a:rPr>
              <a:t>)</a:t>
            </a:r>
            <a:r>
              <a:rPr kumimoji="1" lang="zh-CN" altLang="en-US" sz="1800" b="1">
                <a:solidFill>
                  <a:srgbClr val="0000FF"/>
                </a:solidFill>
                <a:ea typeface="黑体" panose="02010609060101010101" pitchFamily="49" charset="-122"/>
              </a:rPr>
              <a:t>空间</a:t>
            </a:r>
          </a:p>
        </p:txBody>
      </p:sp>
      <p:grpSp>
        <p:nvGrpSpPr>
          <p:cNvPr id="4" name="Group 45">
            <a:extLst>
              <a:ext uri="{FF2B5EF4-FFF2-40B4-BE49-F238E27FC236}">
                <a16:creationId xmlns:a16="http://schemas.microsoft.com/office/drawing/2014/main" id="{1F3F33B2-16F0-43BE-8541-1DEBD8CDF7DF}"/>
              </a:ext>
            </a:extLst>
          </p:cNvPr>
          <p:cNvGrpSpPr>
            <a:grpSpLocks/>
          </p:cNvGrpSpPr>
          <p:nvPr/>
        </p:nvGrpSpPr>
        <p:grpSpPr bwMode="auto">
          <a:xfrm>
            <a:off x="3914775" y="2971800"/>
            <a:ext cx="3429000" cy="1200150"/>
            <a:chOff x="2466" y="1872"/>
            <a:chExt cx="2160" cy="756"/>
          </a:xfrm>
        </p:grpSpPr>
        <p:sp>
          <p:nvSpPr>
            <p:cNvPr id="134183" name="Line 37">
              <a:extLst>
                <a:ext uri="{FF2B5EF4-FFF2-40B4-BE49-F238E27FC236}">
                  <a16:creationId xmlns:a16="http://schemas.microsoft.com/office/drawing/2014/main" id="{57933870-C4FE-48E9-A658-AE56EDD88190}"/>
                </a:ext>
              </a:extLst>
            </p:cNvPr>
            <p:cNvSpPr>
              <a:spLocks noChangeShapeType="1"/>
            </p:cNvSpPr>
            <p:nvPr/>
          </p:nvSpPr>
          <p:spPr bwMode="auto">
            <a:xfrm flipV="1">
              <a:off x="2466" y="1872"/>
              <a:ext cx="2160" cy="756"/>
            </a:xfrm>
            <a:prstGeom prst="line">
              <a:avLst/>
            </a:prstGeom>
            <a:noFill/>
            <a:ln w="9525">
              <a:solidFill>
                <a:srgbClr val="CC0000"/>
              </a:solidFill>
              <a:round/>
              <a:headEnd/>
              <a:tailEnd type="triangle" w="med" len="me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134184" name="Text Box 38">
              <a:extLst>
                <a:ext uri="{FF2B5EF4-FFF2-40B4-BE49-F238E27FC236}">
                  <a16:creationId xmlns:a16="http://schemas.microsoft.com/office/drawing/2014/main" id="{BFFB28F8-18C7-4F79-ABB2-8570ACF27BDC}"/>
                </a:ext>
              </a:extLst>
            </p:cNvPr>
            <p:cNvSpPr txBox="1">
              <a:spLocks noChangeArrowheads="1"/>
            </p:cNvSpPr>
            <p:nvPr/>
          </p:nvSpPr>
          <p:spPr bwMode="auto">
            <a:xfrm rot="-1136569">
              <a:off x="2752" y="2049"/>
              <a:ext cx="1687"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b="1">
                  <a:ea typeface="宋体" panose="02010600030101010101" pitchFamily="2" charset="-122"/>
                </a:rPr>
                <a:t>仅装入当前所需的代码和数据</a:t>
              </a:r>
            </a:p>
          </p:txBody>
        </p:sp>
      </p:grpSp>
      <p:grpSp>
        <p:nvGrpSpPr>
          <p:cNvPr id="5" name="Group 46">
            <a:extLst>
              <a:ext uri="{FF2B5EF4-FFF2-40B4-BE49-F238E27FC236}">
                <a16:creationId xmlns:a16="http://schemas.microsoft.com/office/drawing/2014/main" id="{CA546404-FF7D-425F-BEA5-35C1F7339056}"/>
              </a:ext>
            </a:extLst>
          </p:cNvPr>
          <p:cNvGrpSpPr>
            <a:grpSpLocks/>
          </p:cNvGrpSpPr>
          <p:nvPr/>
        </p:nvGrpSpPr>
        <p:grpSpPr bwMode="auto">
          <a:xfrm>
            <a:off x="3910013" y="4338638"/>
            <a:ext cx="900112" cy="538162"/>
            <a:chOff x="2463" y="2733"/>
            <a:chExt cx="567" cy="339"/>
          </a:xfrm>
        </p:grpSpPr>
        <p:sp>
          <p:nvSpPr>
            <p:cNvPr id="134181" name="Line 35">
              <a:extLst>
                <a:ext uri="{FF2B5EF4-FFF2-40B4-BE49-F238E27FC236}">
                  <a16:creationId xmlns:a16="http://schemas.microsoft.com/office/drawing/2014/main" id="{CA756CD6-581B-47C3-8534-875CEC9493FD}"/>
                </a:ext>
              </a:extLst>
            </p:cNvPr>
            <p:cNvSpPr>
              <a:spLocks noChangeShapeType="1"/>
            </p:cNvSpPr>
            <p:nvPr/>
          </p:nvSpPr>
          <p:spPr bwMode="auto">
            <a:xfrm>
              <a:off x="2472" y="2772"/>
              <a:ext cx="462" cy="300"/>
            </a:xfrm>
            <a:prstGeom prst="line">
              <a:avLst/>
            </a:prstGeom>
            <a:noFill/>
            <a:ln w="9525">
              <a:solidFill>
                <a:srgbClr val="CC0000"/>
              </a:solidFill>
              <a:round/>
              <a:headEnd/>
              <a:tailEnd type="triangle" w="med" len="me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134182" name="Text Box 39">
              <a:extLst>
                <a:ext uri="{FF2B5EF4-FFF2-40B4-BE49-F238E27FC236}">
                  <a16:creationId xmlns:a16="http://schemas.microsoft.com/office/drawing/2014/main" id="{F0682C04-0580-4532-8C01-C1F14D7C4EFD}"/>
                </a:ext>
              </a:extLst>
            </p:cNvPr>
            <p:cNvSpPr txBox="1">
              <a:spLocks noChangeArrowheads="1"/>
            </p:cNvSpPr>
            <p:nvPr/>
          </p:nvSpPr>
          <p:spPr bwMode="auto">
            <a:xfrm rot="1844339">
              <a:off x="2463" y="2733"/>
              <a:ext cx="567"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b="1">
                  <a:ea typeface="宋体" panose="02010600030101010101" pitchFamily="2" charset="-122"/>
                </a:rPr>
                <a:t>存储全部</a:t>
              </a:r>
            </a:p>
          </p:txBody>
        </p:sp>
      </p:grpSp>
      <p:sp>
        <p:nvSpPr>
          <p:cNvPr id="134162" name="Rectangle 40">
            <a:extLst>
              <a:ext uri="{FF2B5EF4-FFF2-40B4-BE49-F238E27FC236}">
                <a16:creationId xmlns:a16="http://schemas.microsoft.com/office/drawing/2014/main" id="{1AFE7A4F-260C-44B0-B73A-CB8986B153DC}"/>
              </a:ext>
            </a:extLst>
          </p:cNvPr>
          <p:cNvSpPr>
            <a:spLocks noChangeArrowheads="1"/>
          </p:cNvSpPr>
          <p:nvPr/>
        </p:nvSpPr>
        <p:spPr bwMode="auto">
          <a:xfrm>
            <a:off x="161925" y="3833813"/>
            <a:ext cx="1295400" cy="1857375"/>
          </a:xfrm>
          <a:prstGeom prst="rect">
            <a:avLst/>
          </a:prstGeom>
          <a:solidFill>
            <a:srgbClr val="99CC00">
              <a:alpha val="3019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163" name="Rectangle 41">
            <a:extLst>
              <a:ext uri="{FF2B5EF4-FFF2-40B4-BE49-F238E27FC236}">
                <a16:creationId xmlns:a16="http://schemas.microsoft.com/office/drawing/2014/main" id="{14FD0AF6-1318-4FE6-B80F-FD1F129E7CD0}"/>
              </a:ext>
            </a:extLst>
          </p:cNvPr>
          <p:cNvSpPr>
            <a:spLocks noChangeArrowheads="1"/>
          </p:cNvSpPr>
          <p:nvPr/>
        </p:nvSpPr>
        <p:spPr bwMode="auto">
          <a:xfrm>
            <a:off x="2546350" y="2889250"/>
            <a:ext cx="1314450" cy="2819400"/>
          </a:xfrm>
          <a:prstGeom prst="rect">
            <a:avLst/>
          </a:prstGeom>
          <a:solidFill>
            <a:srgbClr val="99CC00">
              <a:alpha val="3019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grpSp>
        <p:nvGrpSpPr>
          <p:cNvPr id="6" name="Group 47">
            <a:extLst>
              <a:ext uri="{FF2B5EF4-FFF2-40B4-BE49-F238E27FC236}">
                <a16:creationId xmlns:a16="http://schemas.microsoft.com/office/drawing/2014/main" id="{39BE8A3C-F43F-4E58-B933-BFE53CD6CD2B}"/>
              </a:ext>
            </a:extLst>
          </p:cNvPr>
          <p:cNvGrpSpPr>
            <a:grpSpLocks/>
          </p:cNvGrpSpPr>
          <p:nvPr/>
        </p:nvGrpSpPr>
        <p:grpSpPr bwMode="auto">
          <a:xfrm>
            <a:off x="7305675" y="3014663"/>
            <a:ext cx="1104900" cy="2678112"/>
            <a:chOff x="4602" y="1899"/>
            <a:chExt cx="696" cy="1687"/>
          </a:xfrm>
        </p:grpSpPr>
        <p:sp>
          <p:nvSpPr>
            <p:cNvPr id="134179" name="Line 42">
              <a:extLst>
                <a:ext uri="{FF2B5EF4-FFF2-40B4-BE49-F238E27FC236}">
                  <a16:creationId xmlns:a16="http://schemas.microsoft.com/office/drawing/2014/main" id="{6B997804-CA86-4427-8610-2E46FD948024}"/>
                </a:ext>
              </a:extLst>
            </p:cNvPr>
            <p:cNvSpPr>
              <a:spLocks noChangeShapeType="1"/>
            </p:cNvSpPr>
            <p:nvPr/>
          </p:nvSpPr>
          <p:spPr bwMode="auto">
            <a:xfrm flipV="1">
              <a:off x="4602" y="2232"/>
              <a:ext cx="696" cy="129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134180" name="Text Box 43">
              <a:extLst>
                <a:ext uri="{FF2B5EF4-FFF2-40B4-BE49-F238E27FC236}">
                  <a16:creationId xmlns:a16="http://schemas.microsoft.com/office/drawing/2014/main" id="{44BA758E-6A4B-44B7-8C11-6A9AD4158C38}"/>
                </a:ext>
              </a:extLst>
            </p:cNvPr>
            <p:cNvSpPr txBox="1">
              <a:spLocks noChangeArrowheads="1"/>
            </p:cNvSpPr>
            <p:nvPr/>
          </p:nvSpPr>
          <p:spPr bwMode="auto">
            <a:xfrm rot="-3707124">
              <a:off x="4317" y="2666"/>
              <a:ext cx="1687"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b="1">
                  <a:solidFill>
                    <a:srgbClr val="0000FF"/>
                  </a:solidFill>
                  <a:ea typeface="宋体" panose="02010600030101010101" pitchFamily="2" charset="-122"/>
                </a:rPr>
                <a:t>发生缺页时，调入新页</a:t>
              </a:r>
            </a:p>
          </p:txBody>
        </p:sp>
      </p:grpSp>
      <p:sp>
        <p:nvSpPr>
          <p:cNvPr id="134165" name="Text Box 44">
            <a:extLst>
              <a:ext uri="{FF2B5EF4-FFF2-40B4-BE49-F238E27FC236}">
                <a16:creationId xmlns:a16="http://schemas.microsoft.com/office/drawing/2014/main" id="{D3E2C452-7754-4A02-91BE-75FBF2D21261}"/>
              </a:ext>
            </a:extLst>
          </p:cNvPr>
          <p:cNvSpPr txBox="1">
            <a:spLocks noChangeArrowheads="1"/>
          </p:cNvSpPr>
          <p:nvPr/>
        </p:nvSpPr>
        <p:spPr bwMode="auto">
          <a:xfrm>
            <a:off x="2389188" y="1158875"/>
            <a:ext cx="17430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1800" b="1">
                <a:solidFill>
                  <a:srgbClr val="0000FF"/>
                </a:solidFill>
                <a:ea typeface="黑体" panose="02010609060101010101" pitchFamily="49" charset="-122"/>
              </a:rPr>
              <a:t>虚拟</a:t>
            </a:r>
            <a:r>
              <a:rPr kumimoji="1" lang="en-US" altLang="zh-CN" sz="1800" b="1">
                <a:solidFill>
                  <a:srgbClr val="0000FF"/>
                </a:solidFill>
                <a:ea typeface="黑体" panose="02010609060101010101" pitchFamily="49" charset="-122"/>
              </a:rPr>
              <a:t>(</a:t>
            </a:r>
            <a:r>
              <a:rPr kumimoji="1" lang="zh-CN" altLang="en-US" sz="1800" b="1">
                <a:solidFill>
                  <a:srgbClr val="0000FF"/>
                </a:solidFill>
                <a:ea typeface="黑体" panose="02010609060101010101" pitchFamily="49" charset="-122"/>
              </a:rPr>
              <a:t>逻辑</a:t>
            </a:r>
            <a:r>
              <a:rPr kumimoji="1" lang="en-US" altLang="zh-CN" sz="1800" b="1">
                <a:solidFill>
                  <a:srgbClr val="0000FF"/>
                </a:solidFill>
                <a:ea typeface="黑体" panose="02010609060101010101" pitchFamily="49" charset="-122"/>
              </a:rPr>
              <a:t>)</a:t>
            </a:r>
            <a:r>
              <a:rPr kumimoji="1" lang="zh-CN" altLang="en-US" sz="1800" b="1">
                <a:solidFill>
                  <a:srgbClr val="0000FF"/>
                </a:solidFill>
                <a:ea typeface="黑体" panose="02010609060101010101" pitchFamily="49" charset="-122"/>
              </a:rPr>
              <a:t>空间</a:t>
            </a:r>
          </a:p>
        </p:txBody>
      </p:sp>
      <p:grpSp>
        <p:nvGrpSpPr>
          <p:cNvPr id="7" name="组合 61">
            <a:extLst>
              <a:ext uri="{FF2B5EF4-FFF2-40B4-BE49-F238E27FC236}">
                <a16:creationId xmlns:a16="http://schemas.microsoft.com/office/drawing/2014/main" id="{C1198F5C-BEF0-4F99-AC13-843270D1DE87}"/>
              </a:ext>
            </a:extLst>
          </p:cNvPr>
          <p:cNvGrpSpPr>
            <a:grpSpLocks/>
          </p:cNvGrpSpPr>
          <p:nvPr/>
        </p:nvGrpSpPr>
        <p:grpSpPr bwMode="auto">
          <a:xfrm>
            <a:off x="1466850" y="1228725"/>
            <a:ext cx="5607050" cy="3143250"/>
            <a:chOff x="1466655" y="1228725"/>
            <a:chExt cx="5607870" cy="3143896"/>
          </a:xfrm>
        </p:grpSpPr>
        <p:sp>
          <p:nvSpPr>
            <p:cNvPr id="134174" name="Text Box 32">
              <a:extLst>
                <a:ext uri="{FF2B5EF4-FFF2-40B4-BE49-F238E27FC236}">
                  <a16:creationId xmlns:a16="http://schemas.microsoft.com/office/drawing/2014/main" id="{E35161E2-DE49-4F49-B397-02E779D6AAC7}"/>
                </a:ext>
              </a:extLst>
            </p:cNvPr>
            <p:cNvSpPr txBox="1">
              <a:spLocks noChangeArrowheads="1"/>
            </p:cNvSpPr>
            <p:nvPr/>
          </p:nvSpPr>
          <p:spPr bwMode="auto">
            <a:xfrm>
              <a:off x="4838700" y="1228725"/>
              <a:ext cx="11144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spcBef>
                  <a:spcPct val="50000"/>
                </a:spcBef>
              </a:pPr>
              <a:r>
                <a:rPr kumimoji="1" lang="zh-CN" altLang="en-US" sz="1800" b="1">
                  <a:solidFill>
                    <a:srgbClr val="0000FF"/>
                  </a:solidFill>
                  <a:ea typeface="黑体" panose="02010609060101010101" pitchFamily="49" charset="-122"/>
                </a:rPr>
                <a:t>页表</a:t>
              </a:r>
              <a:r>
                <a:rPr kumimoji="1" lang="en-US" altLang="zh-CN" sz="1800" b="1">
                  <a:solidFill>
                    <a:srgbClr val="0000FF"/>
                  </a:solidFill>
                  <a:ea typeface="黑体" panose="02010609060101010101" pitchFamily="49" charset="-122"/>
                </a:rPr>
                <a:t>1</a:t>
              </a:r>
            </a:p>
          </p:txBody>
        </p:sp>
        <p:grpSp>
          <p:nvGrpSpPr>
            <p:cNvPr id="134175" name="组合 59">
              <a:extLst>
                <a:ext uri="{FF2B5EF4-FFF2-40B4-BE49-F238E27FC236}">
                  <a16:creationId xmlns:a16="http://schemas.microsoft.com/office/drawing/2014/main" id="{5ADC7F8E-6022-4179-A853-5178F40963E6}"/>
                </a:ext>
              </a:extLst>
            </p:cNvPr>
            <p:cNvGrpSpPr>
              <a:grpSpLocks/>
            </p:cNvGrpSpPr>
            <p:nvPr/>
          </p:nvGrpSpPr>
          <p:grpSpPr bwMode="auto">
            <a:xfrm>
              <a:off x="1466655" y="1628800"/>
              <a:ext cx="5607870" cy="2743821"/>
              <a:chOff x="1466655" y="1628800"/>
              <a:chExt cx="5607870" cy="2743821"/>
            </a:xfrm>
          </p:grpSpPr>
          <p:sp>
            <p:nvSpPr>
              <p:cNvPr id="134176" name="Rectangle 31">
                <a:extLst>
                  <a:ext uri="{FF2B5EF4-FFF2-40B4-BE49-F238E27FC236}">
                    <a16:creationId xmlns:a16="http://schemas.microsoft.com/office/drawing/2014/main" id="{2E4BFC78-E9E1-4448-81B2-BA8A7B95CCEF}"/>
                  </a:ext>
                </a:extLst>
              </p:cNvPr>
              <p:cNvSpPr>
                <a:spLocks noChangeArrowheads="1"/>
              </p:cNvSpPr>
              <p:nvPr/>
            </p:nvSpPr>
            <p:spPr bwMode="auto">
              <a:xfrm>
                <a:off x="4707015" y="1628800"/>
                <a:ext cx="1504950" cy="276999"/>
              </a:xfrm>
              <a:prstGeom prst="rect">
                <a:avLst/>
              </a:prstGeom>
              <a:solidFill>
                <a:srgbClr val="FFFFFF"/>
              </a:solidFill>
              <a:ln w="19050">
                <a:solidFill>
                  <a:srgbClr val="CC0000"/>
                </a:solidFill>
                <a:miter lim="800000"/>
                <a:headEnd/>
                <a:tailEnd/>
              </a:ln>
            </p:spPr>
            <p:txBody>
              <a:bodyPr lIns="0" tIns="0" rIns="0" bIns="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cxnSp>
            <p:nvCxnSpPr>
              <p:cNvPr id="134177" name="直接箭头连接符 50">
                <a:extLst>
                  <a:ext uri="{FF2B5EF4-FFF2-40B4-BE49-F238E27FC236}">
                    <a16:creationId xmlns:a16="http://schemas.microsoft.com/office/drawing/2014/main" id="{4C1728D3-FE2E-43D3-BD15-6185F969FF69}"/>
                  </a:ext>
                </a:extLst>
              </p:cNvPr>
              <p:cNvCxnSpPr>
                <a:cxnSpLocks noChangeShapeType="1"/>
                <a:stCxn id="134176" idx="3"/>
                <a:endCxn id="134186" idx="1"/>
              </p:cNvCxnSpPr>
              <p:nvPr/>
            </p:nvCxnSpPr>
            <p:spPr bwMode="auto">
              <a:xfrm>
                <a:off x="6211965" y="1767300"/>
                <a:ext cx="862560" cy="1009238"/>
              </a:xfrm>
              <a:prstGeom prst="straightConnector1">
                <a:avLst/>
              </a:prstGeom>
              <a:noFill/>
              <a:ln w="19050"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34178" name="直接箭头连接符 55">
                <a:extLst>
                  <a:ext uri="{FF2B5EF4-FFF2-40B4-BE49-F238E27FC236}">
                    <a16:creationId xmlns:a16="http://schemas.microsoft.com/office/drawing/2014/main" id="{C6A1A2B0-AFEC-4758-90AC-CAD579397C31}"/>
                  </a:ext>
                </a:extLst>
              </p:cNvPr>
              <p:cNvCxnSpPr>
                <a:cxnSpLocks noChangeShapeType="1"/>
                <a:endCxn id="134176" idx="1"/>
              </p:cNvCxnSpPr>
              <p:nvPr/>
            </p:nvCxnSpPr>
            <p:spPr bwMode="auto">
              <a:xfrm flipV="1">
                <a:off x="1466655" y="1767300"/>
                <a:ext cx="3240360" cy="2605321"/>
              </a:xfrm>
              <a:prstGeom prst="straightConnector1">
                <a:avLst/>
              </a:prstGeom>
              <a:noFill/>
              <a:ln w="19050" algn="ctr">
                <a:solidFill>
                  <a:schemeClr val="tx1"/>
                </a:solidFill>
                <a:round/>
                <a:headEnd/>
                <a:tailEnd type="arrow" w="med" len="med"/>
              </a:ln>
              <a:extLst>
                <a:ext uri="{909E8E84-426E-40DD-AFC4-6F175D3DCCD1}">
                  <a14:hiddenFill xmlns:a14="http://schemas.microsoft.com/office/drawing/2010/main">
                    <a:noFill/>
                  </a14:hiddenFill>
                </a:ext>
              </a:extLst>
            </p:spPr>
          </p:cxnSp>
        </p:grpSp>
      </p:grpSp>
      <p:grpSp>
        <p:nvGrpSpPr>
          <p:cNvPr id="9" name="组合 62">
            <a:extLst>
              <a:ext uri="{FF2B5EF4-FFF2-40B4-BE49-F238E27FC236}">
                <a16:creationId xmlns:a16="http://schemas.microsoft.com/office/drawing/2014/main" id="{F9ABB726-6E84-48DA-B09B-0A8572248A66}"/>
              </a:ext>
            </a:extLst>
          </p:cNvPr>
          <p:cNvGrpSpPr>
            <a:grpSpLocks/>
          </p:cNvGrpSpPr>
          <p:nvPr/>
        </p:nvGrpSpPr>
        <p:grpSpPr bwMode="auto">
          <a:xfrm>
            <a:off x="3897313" y="2214563"/>
            <a:ext cx="3149600" cy="1257300"/>
            <a:chOff x="3896925" y="2213865"/>
            <a:chExt cx="3150350" cy="1258656"/>
          </a:xfrm>
        </p:grpSpPr>
        <p:sp>
          <p:nvSpPr>
            <p:cNvPr id="134169" name="Text Box 32">
              <a:extLst>
                <a:ext uri="{FF2B5EF4-FFF2-40B4-BE49-F238E27FC236}">
                  <a16:creationId xmlns:a16="http://schemas.microsoft.com/office/drawing/2014/main" id="{E2D8C445-3D7A-4136-806F-139909E4114C}"/>
                </a:ext>
              </a:extLst>
            </p:cNvPr>
            <p:cNvSpPr txBox="1">
              <a:spLocks noChangeArrowheads="1"/>
            </p:cNvSpPr>
            <p:nvPr/>
          </p:nvSpPr>
          <p:spPr bwMode="auto">
            <a:xfrm>
              <a:off x="4613675" y="2213865"/>
              <a:ext cx="11144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spcBef>
                  <a:spcPct val="50000"/>
                </a:spcBef>
              </a:pPr>
              <a:r>
                <a:rPr kumimoji="1" lang="zh-CN" altLang="en-US" sz="1800" b="1">
                  <a:solidFill>
                    <a:srgbClr val="0000FF"/>
                  </a:solidFill>
                  <a:ea typeface="黑体" panose="02010609060101010101" pitchFamily="49" charset="-122"/>
                </a:rPr>
                <a:t>页表</a:t>
              </a:r>
              <a:r>
                <a:rPr kumimoji="1" lang="en-US" altLang="zh-CN" sz="1800" b="1">
                  <a:solidFill>
                    <a:srgbClr val="0000FF"/>
                  </a:solidFill>
                  <a:ea typeface="黑体" panose="02010609060101010101" pitchFamily="49" charset="-122"/>
                </a:rPr>
                <a:t>k</a:t>
              </a:r>
            </a:p>
          </p:txBody>
        </p:sp>
        <p:grpSp>
          <p:nvGrpSpPr>
            <p:cNvPr id="134170" name="组合 60">
              <a:extLst>
                <a:ext uri="{FF2B5EF4-FFF2-40B4-BE49-F238E27FC236}">
                  <a16:creationId xmlns:a16="http://schemas.microsoft.com/office/drawing/2014/main" id="{7304762A-4F39-4E3A-8DAB-85BF841F47AA}"/>
                </a:ext>
              </a:extLst>
            </p:cNvPr>
            <p:cNvGrpSpPr>
              <a:grpSpLocks/>
            </p:cNvGrpSpPr>
            <p:nvPr/>
          </p:nvGrpSpPr>
          <p:grpSpPr bwMode="auto">
            <a:xfrm>
              <a:off x="3896925" y="2483895"/>
              <a:ext cx="3150350" cy="988626"/>
              <a:chOff x="3896925" y="2483895"/>
              <a:chExt cx="3150350" cy="988626"/>
            </a:xfrm>
          </p:grpSpPr>
          <p:sp>
            <p:nvSpPr>
              <p:cNvPr id="134171" name="Rectangle 31">
                <a:extLst>
                  <a:ext uri="{FF2B5EF4-FFF2-40B4-BE49-F238E27FC236}">
                    <a16:creationId xmlns:a16="http://schemas.microsoft.com/office/drawing/2014/main" id="{48340B5B-3BE3-4C26-9F62-3719CE8F9758}"/>
                  </a:ext>
                </a:extLst>
              </p:cNvPr>
              <p:cNvSpPr>
                <a:spLocks noChangeArrowheads="1"/>
              </p:cNvSpPr>
              <p:nvPr/>
            </p:nvSpPr>
            <p:spPr bwMode="auto">
              <a:xfrm>
                <a:off x="4481990" y="2613940"/>
                <a:ext cx="1504950" cy="276999"/>
              </a:xfrm>
              <a:prstGeom prst="rect">
                <a:avLst/>
              </a:prstGeom>
              <a:solidFill>
                <a:srgbClr val="FFFFFF"/>
              </a:solidFill>
              <a:ln w="19050">
                <a:solidFill>
                  <a:srgbClr val="CC0000"/>
                </a:solidFill>
                <a:miter lim="800000"/>
                <a:headEnd/>
                <a:tailEnd/>
              </a:ln>
            </p:spPr>
            <p:txBody>
              <a:bodyPr lIns="0" tIns="0" rIns="0" bIns="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cxnSp>
            <p:nvCxnSpPr>
              <p:cNvPr id="134172" name="直接箭头连接符 51">
                <a:extLst>
                  <a:ext uri="{FF2B5EF4-FFF2-40B4-BE49-F238E27FC236}">
                    <a16:creationId xmlns:a16="http://schemas.microsoft.com/office/drawing/2014/main" id="{FB966E5B-C480-4CF7-9962-BE5478833D6A}"/>
                  </a:ext>
                </a:extLst>
              </p:cNvPr>
              <p:cNvCxnSpPr>
                <a:cxnSpLocks noChangeShapeType="1"/>
                <a:stCxn id="134171" idx="3"/>
              </p:cNvCxnSpPr>
              <p:nvPr/>
            </p:nvCxnSpPr>
            <p:spPr bwMode="auto">
              <a:xfrm flipV="1">
                <a:off x="5986940" y="2483895"/>
                <a:ext cx="1060335" cy="268545"/>
              </a:xfrm>
              <a:prstGeom prst="straightConnector1">
                <a:avLst/>
              </a:prstGeom>
              <a:noFill/>
              <a:ln w="19050"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34173" name="直接箭头连接符 57">
                <a:extLst>
                  <a:ext uri="{FF2B5EF4-FFF2-40B4-BE49-F238E27FC236}">
                    <a16:creationId xmlns:a16="http://schemas.microsoft.com/office/drawing/2014/main" id="{8471213D-C491-43A6-8AC5-0174401B5D4B}"/>
                  </a:ext>
                </a:extLst>
              </p:cNvPr>
              <p:cNvCxnSpPr>
                <a:cxnSpLocks noChangeShapeType="1"/>
                <a:endCxn id="134171" idx="1"/>
              </p:cNvCxnSpPr>
              <p:nvPr/>
            </p:nvCxnSpPr>
            <p:spPr bwMode="auto">
              <a:xfrm flipV="1">
                <a:off x="3896925" y="2752440"/>
                <a:ext cx="585065" cy="720081"/>
              </a:xfrm>
              <a:prstGeom prst="straightConnector1">
                <a:avLst/>
              </a:prstGeom>
              <a:noFill/>
              <a:ln w="19050" algn="ctr">
                <a:solidFill>
                  <a:schemeClr val="tx1"/>
                </a:solidFill>
                <a:round/>
                <a:headEnd/>
                <a:tailEnd type="arrow" w="med" len="med"/>
              </a:ln>
              <a:extLst>
                <a:ext uri="{909E8E84-426E-40DD-AFC4-6F175D3DCCD1}">
                  <a14:hiddenFill xmlns:a14="http://schemas.microsoft.com/office/drawing/2010/main">
                    <a:noFill/>
                  </a14:hiddenFill>
                </a:ext>
              </a:extLst>
            </p:spPr>
          </p:cxnSp>
        </p:grpSp>
      </p:grpSp>
      <p:sp>
        <p:nvSpPr>
          <p:cNvPr id="8" name="灯片编号占位符 7">
            <a:extLst>
              <a:ext uri="{FF2B5EF4-FFF2-40B4-BE49-F238E27FC236}">
                <a16:creationId xmlns:a16="http://schemas.microsoft.com/office/drawing/2014/main" id="{E74469D1-5F4B-482D-9637-E2004AC710B4}"/>
              </a:ext>
            </a:extLst>
          </p:cNvPr>
          <p:cNvSpPr>
            <a:spLocks noGrp="1"/>
          </p:cNvSpPr>
          <p:nvPr>
            <p:ph type="sldNum" sz="quarter" idx="10"/>
          </p:nvPr>
        </p:nvSpPr>
        <p:spPr/>
        <p:txBody>
          <a:bodyPr/>
          <a:lstStyle/>
          <a:p>
            <a:pPr>
              <a:defRPr/>
            </a:pPr>
            <a:fld id="{E5695708-78D6-49FC-AD1D-A92B2AA36AF2}" type="slidenum">
              <a:rPr lang="zh-CN" altLang="en-US" smtClean="0"/>
              <a:pPr>
                <a:defRPr/>
              </a:pPr>
              <a:t>66</a:t>
            </a:fld>
            <a:endParaRPr lang="zh-CN" altLang="en-US"/>
          </a:p>
        </p:txBody>
      </p:sp>
    </p:spTree>
    <p:extLst>
      <p:ext uri="{BB962C8B-B14F-4D97-AF65-F5344CB8AC3E}">
        <p14:creationId xmlns:p14="http://schemas.microsoft.com/office/powerpoint/2010/main" val="29359764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linds(horizontal)">
                                      <p:cBhvr>
                                        <p:cTn id="22" dur="500"/>
                                        <p:tgtEl>
                                          <p:spTgt spid="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blinds(horizontal)">
                                      <p:cBhvr>
                                        <p:cTn id="27" dur="500"/>
                                        <p:tgtEl>
                                          <p:spTgt spid="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67967"/>
                                        </p:tgtEl>
                                        <p:attrNameLst>
                                          <p:attrName>style.visibility</p:attrName>
                                        </p:attrNameLst>
                                      </p:cBhvr>
                                      <p:to>
                                        <p:strVal val="visible"/>
                                      </p:to>
                                    </p:set>
                                    <p:animEffect transition="in" filter="blinds(horizontal)">
                                      <p:cBhvr>
                                        <p:cTn id="32" dur="500"/>
                                        <p:tgtEl>
                                          <p:spTgt spid="16796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blinds(horizontal)">
                                      <p:cBhvr>
                                        <p:cTn id="37" dur="500"/>
                                        <p:tgtEl>
                                          <p:spTgt spid="7"/>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blinds(horizontal)">
                                      <p:cBhvr>
                                        <p:cTn id="4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967"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a:extLst>
              <a:ext uri="{FF2B5EF4-FFF2-40B4-BE49-F238E27FC236}">
                <a16:creationId xmlns:a16="http://schemas.microsoft.com/office/drawing/2014/main" id="{A646BE79-B599-402C-9506-5E26FE2424C5}"/>
              </a:ext>
            </a:extLst>
          </p:cNvPr>
          <p:cNvSpPr>
            <a:spLocks noGrp="1" noChangeArrowheads="1"/>
          </p:cNvSpPr>
          <p:nvPr>
            <p:ph type="title" idx="4294967295"/>
          </p:nvPr>
        </p:nvSpPr>
        <p:spPr>
          <a:xfrm>
            <a:off x="688975" y="53975"/>
            <a:ext cx="7772400" cy="609600"/>
          </a:xfrm>
        </p:spPr>
        <p:txBody>
          <a:bodyPr lIns="91440" tIns="45720" rIns="91440" bIns="45720" anchor="ctr"/>
          <a:lstStyle/>
          <a:p>
            <a:pPr algn="l" eaLnBrk="1" hangingPunct="1"/>
            <a:r>
              <a:rPr lang="zh-CN" altLang="en-US"/>
              <a:t>                   虚拟存储器管理</a:t>
            </a:r>
          </a:p>
        </p:txBody>
      </p:sp>
      <p:sp>
        <p:nvSpPr>
          <p:cNvPr id="138243" name="Rectangle 3">
            <a:extLst>
              <a:ext uri="{FF2B5EF4-FFF2-40B4-BE49-F238E27FC236}">
                <a16:creationId xmlns:a16="http://schemas.microsoft.com/office/drawing/2014/main" id="{8521BA48-4294-4BD2-9B2B-2FE14A3FB9BD}"/>
              </a:ext>
            </a:extLst>
          </p:cNvPr>
          <p:cNvSpPr>
            <a:spLocks noChangeArrowheads="1"/>
          </p:cNvSpPr>
          <p:nvPr/>
        </p:nvSpPr>
        <p:spPr bwMode="auto">
          <a:xfrm>
            <a:off x="228600" y="76200"/>
            <a:ext cx="8534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endParaRPr kumimoji="1" lang="zh-CN" altLang="en-US" sz="3200" b="1">
              <a:solidFill>
                <a:srgbClr val="CC3300"/>
              </a:solidFill>
              <a:latin typeface="Times New Roman" panose="02020603050405020304" pitchFamily="18" charset="0"/>
              <a:ea typeface="宋体" panose="02010600030101010101" pitchFamily="2" charset="-122"/>
              <a:cs typeface="Arial" panose="020B0604020202020204" pitchFamily="34" charset="0"/>
            </a:endParaRPr>
          </a:p>
        </p:txBody>
      </p:sp>
      <p:sp>
        <p:nvSpPr>
          <p:cNvPr id="138244" name="Rectangle 4">
            <a:extLst>
              <a:ext uri="{FF2B5EF4-FFF2-40B4-BE49-F238E27FC236}">
                <a16:creationId xmlns:a16="http://schemas.microsoft.com/office/drawing/2014/main" id="{397FEEB6-35CA-40FD-93A3-F38B34097E27}"/>
              </a:ext>
            </a:extLst>
          </p:cNvPr>
          <p:cNvSpPr>
            <a:spLocks noChangeArrowheads="1"/>
          </p:cNvSpPr>
          <p:nvPr/>
        </p:nvSpPr>
        <p:spPr bwMode="auto">
          <a:xfrm>
            <a:off x="457200" y="990600"/>
            <a:ext cx="84582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lnSpc>
                <a:spcPct val="115000"/>
              </a:lnSpc>
              <a:spcBef>
                <a:spcPct val="20000"/>
              </a:spcBef>
              <a:buClr>
                <a:schemeClr val="accent1"/>
              </a:buClr>
              <a:buSzPct val="80000"/>
              <a:buFont typeface="Wingdings" panose="05000000000000000000" pitchFamily="2" charset="2"/>
              <a:buChar char="u"/>
            </a:pPr>
            <a:endParaRPr kumimoji="1" lang="zh-CN" altLang="en-US" sz="2000" b="1">
              <a:solidFill>
                <a:schemeClr val="hlink"/>
              </a:solidFill>
              <a:ea typeface="宋体" panose="02010600030101010101" pitchFamily="2" charset="-122"/>
              <a:cs typeface="Arial" panose="020B0604020202020204" pitchFamily="34" charset="0"/>
            </a:endParaRPr>
          </a:p>
        </p:txBody>
      </p:sp>
      <p:sp>
        <p:nvSpPr>
          <p:cNvPr id="499717" name="Rectangle 5">
            <a:extLst>
              <a:ext uri="{FF2B5EF4-FFF2-40B4-BE49-F238E27FC236}">
                <a16:creationId xmlns:a16="http://schemas.microsoft.com/office/drawing/2014/main" id="{595E06B1-7C95-482A-A922-15B68D52F9A8}"/>
              </a:ext>
            </a:extLst>
          </p:cNvPr>
          <p:cNvSpPr>
            <a:spLocks noChangeArrowheads="1"/>
          </p:cNvSpPr>
          <p:nvPr/>
        </p:nvSpPr>
        <p:spPr bwMode="auto">
          <a:xfrm>
            <a:off x="209550" y="954088"/>
            <a:ext cx="8734425" cy="4025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buClr>
                <a:schemeClr val="accent1"/>
              </a:buClr>
              <a:buSzPct val="70000"/>
            </a:pPr>
            <a:r>
              <a:rPr kumimoji="1" lang="zh-CN" altLang="en-US" sz="2400" b="1" dirty="0">
                <a:latin typeface="黑体" panose="02010609060101010101" pitchFamily="49" charset="-122"/>
                <a:ea typeface="黑体" panose="02010609060101010101" pitchFamily="49" charset="-122"/>
                <a:cs typeface="Arial" panose="020B0604020202020204" pitchFamily="34" charset="0"/>
              </a:rPr>
              <a:t> </a:t>
            </a:r>
            <a:r>
              <a:rPr kumimoji="1" lang="zh-CN" altLang="en-US" sz="2400" b="1" dirty="0">
                <a:latin typeface="微软雅黑" panose="020B0503020204020204" pitchFamily="34" charset="-122"/>
                <a:ea typeface="微软雅黑" panose="020B0503020204020204" pitchFamily="34" charset="-122"/>
                <a:cs typeface="Arial" panose="020B0604020202020204" pitchFamily="34" charset="0"/>
              </a:rPr>
              <a:t>实现虚拟存储器管理，需考虑：</a:t>
            </a:r>
          </a:p>
          <a:p>
            <a:pPr lvl="1" eaLnBrk="1" hangingPunct="1">
              <a:spcBef>
                <a:spcPct val="20000"/>
              </a:spcBef>
              <a:buClr>
                <a:schemeClr val="accent1"/>
              </a:buClr>
              <a:buSzPct val="70000"/>
              <a:buFont typeface="Arial" panose="020B0604020202020204" pitchFamily="34" charset="0"/>
              <a:buNone/>
            </a:pPr>
            <a:r>
              <a:rPr kumimoji="1" lang="zh-CN" altLang="en-US" sz="2000" b="1" dirty="0">
                <a:solidFill>
                  <a:schemeClr val="hlink"/>
                </a:solidFill>
                <a:latin typeface="微软雅黑" panose="020B0503020204020204" pitchFamily="34" charset="-122"/>
                <a:ea typeface="微软雅黑" panose="020B0503020204020204" pitchFamily="34" charset="-122"/>
                <a:cs typeface="Arial" panose="020B0604020202020204" pitchFamily="34" charset="0"/>
              </a:rPr>
              <a:t> </a:t>
            </a:r>
            <a:r>
              <a:rPr kumimoji="1" lang="zh-CN" altLang="en-US" sz="2200" b="1" dirty="0">
                <a:solidFill>
                  <a:srgbClr val="0000FF"/>
                </a:solidFill>
                <a:latin typeface="微软雅黑" panose="020B0503020204020204" pitchFamily="34" charset="-122"/>
                <a:ea typeface="微软雅黑" panose="020B0503020204020204" pitchFamily="34" charset="-122"/>
                <a:cs typeface="Arial" panose="020B0604020202020204" pitchFamily="34" charset="0"/>
              </a:rPr>
              <a:t>块大小（在虚拟存储器中“块</a:t>
            </a:r>
            <a:r>
              <a:rPr kumimoji="1" lang="en-US" altLang="zh-CN" sz="2200" b="1" dirty="0">
                <a:solidFill>
                  <a:srgbClr val="0000FF"/>
                </a:solidFill>
                <a:latin typeface="微软雅黑" panose="020B0503020204020204" pitchFamily="34" charset="-122"/>
                <a:ea typeface="微软雅黑" panose="020B0503020204020204" pitchFamily="34" charset="-122"/>
                <a:cs typeface="Arial" panose="020B0604020202020204" pitchFamily="34" charset="0"/>
              </a:rPr>
              <a:t>”</a:t>
            </a:r>
            <a:r>
              <a:rPr kumimoji="1" lang="zh-CN" altLang="en-US" sz="2200" b="1" dirty="0">
                <a:solidFill>
                  <a:srgbClr val="0000FF"/>
                </a:solidFill>
                <a:latin typeface="微软雅黑" panose="020B0503020204020204" pitchFamily="34" charset="-122"/>
                <a:ea typeface="微软雅黑" panose="020B0503020204020204" pitchFamily="34" charset="-122"/>
                <a:cs typeface="Arial" panose="020B0604020202020204" pitchFamily="34" charset="0"/>
              </a:rPr>
              <a:t>被称为“页 </a:t>
            </a:r>
            <a:r>
              <a:rPr kumimoji="1" lang="en-US" altLang="zh-CN" sz="2200" b="1" dirty="0">
                <a:solidFill>
                  <a:srgbClr val="0000FF"/>
                </a:solidFill>
                <a:latin typeface="微软雅黑" panose="020B0503020204020204" pitchFamily="34" charset="-122"/>
                <a:ea typeface="微软雅黑" panose="020B0503020204020204" pitchFamily="34" charset="-122"/>
                <a:cs typeface="Arial" panose="020B0604020202020204" pitchFamily="34" charset="0"/>
              </a:rPr>
              <a:t>/ Page”</a:t>
            </a:r>
            <a:r>
              <a:rPr kumimoji="1" lang="zh-CN" altLang="en-US" sz="2200" b="1" dirty="0">
                <a:solidFill>
                  <a:srgbClr val="0000FF"/>
                </a:solidFill>
                <a:latin typeface="微软雅黑" panose="020B0503020204020204" pitchFamily="34" charset="-122"/>
                <a:ea typeface="微软雅黑" panose="020B0503020204020204" pitchFamily="34" charset="-122"/>
                <a:cs typeface="Arial" panose="020B0604020202020204" pitchFamily="34" charset="0"/>
              </a:rPr>
              <a:t>）应多大？</a:t>
            </a:r>
          </a:p>
          <a:p>
            <a:pPr lvl="1" eaLnBrk="1" hangingPunct="1">
              <a:spcBef>
                <a:spcPct val="20000"/>
              </a:spcBef>
              <a:buClr>
                <a:schemeClr val="accent1"/>
              </a:buClr>
              <a:buSzPct val="70000"/>
              <a:buFont typeface="Arial" panose="020B0604020202020204" pitchFamily="34" charset="0"/>
              <a:buNone/>
            </a:pPr>
            <a:r>
              <a:rPr kumimoji="1" lang="zh-CN" altLang="en-US" sz="2200" b="1" dirty="0">
                <a:solidFill>
                  <a:srgbClr val="0000FF"/>
                </a:solidFill>
                <a:latin typeface="微软雅黑" panose="020B0503020204020204" pitchFamily="34" charset="-122"/>
                <a:ea typeface="微软雅黑" panose="020B0503020204020204" pitchFamily="34" charset="-122"/>
                <a:cs typeface="Arial" panose="020B0604020202020204" pitchFamily="34" charset="0"/>
              </a:rPr>
              <a:t> 主存与辅存的空间如何分区管理</a:t>
            </a:r>
            <a:r>
              <a:rPr kumimoji="1" lang="en-US" altLang="zh-CN" sz="2200" b="1" dirty="0">
                <a:solidFill>
                  <a:srgbClr val="0000FF"/>
                </a:solidFill>
                <a:latin typeface="微软雅黑" panose="020B0503020204020204" pitchFamily="34" charset="-122"/>
                <a:ea typeface="微软雅黑" panose="020B0503020204020204" pitchFamily="34" charset="-122"/>
                <a:cs typeface="Arial" panose="020B0604020202020204" pitchFamily="34" charset="0"/>
              </a:rPr>
              <a:t>?</a:t>
            </a:r>
          </a:p>
          <a:p>
            <a:pPr lvl="1" eaLnBrk="1" hangingPunct="1">
              <a:spcBef>
                <a:spcPct val="20000"/>
              </a:spcBef>
              <a:buClr>
                <a:schemeClr val="accent1"/>
              </a:buClr>
              <a:buSzPct val="70000"/>
              <a:buFont typeface="Arial" panose="020B0604020202020204" pitchFamily="34" charset="0"/>
              <a:buNone/>
            </a:pPr>
            <a:r>
              <a:rPr kumimoji="1" lang="zh-CN" altLang="en-US" sz="2200" b="1" dirty="0">
                <a:solidFill>
                  <a:srgbClr val="0000FF"/>
                </a:solidFill>
                <a:latin typeface="微软雅黑" panose="020B0503020204020204" pitchFamily="34" charset="-122"/>
                <a:ea typeface="微软雅黑" panose="020B0503020204020204" pitchFamily="34" charset="-122"/>
                <a:cs typeface="Arial" panose="020B0604020202020204" pitchFamily="34" charset="0"/>
              </a:rPr>
              <a:t> 程序块 与</a:t>
            </a:r>
            <a:r>
              <a:rPr kumimoji="1" lang="en-US" altLang="zh-CN" sz="2200" b="1" dirty="0" smtClean="0">
                <a:solidFill>
                  <a:srgbClr val="0000FF"/>
                </a:solidFill>
                <a:latin typeface="微软雅黑" panose="020B0503020204020204" pitchFamily="34" charset="-122"/>
                <a:ea typeface="微软雅黑" panose="020B0503020204020204" pitchFamily="34" charset="-122"/>
                <a:cs typeface="Arial" panose="020B0604020202020204" pitchFamily="34" charset="0"/>
              </a:rPr>
              <a:t> </a:t>
            </a:r>
            <a:r>
              <a:rPr kumimoji="1" lang="zh-CN" altLang="en-US" sz="2200" b="1" dirty="0">
                <a:solidFill>
                  <a:srgbClr val="0000FF"/>
                </a:solidFill>
                <a:latin typeface="微软雅黑" panose="020B0503020204020204" pitchFamily="34" charset="-122"/>
                <a:ea typeface="微软雅黑" panose="020B0503020204020204" pitchFamily="34" charset="-122"/>
                <a:cs typeface="Arial" panose="020B0604020202020204" pitchFamily="34" charset="0"/>
              </a:rPr>
              <a:t>存储块之间如何映像</a:t>
            </a:r>
            <a:r>
              <a:rPr kumimoji="1" lang="en-US" altLang="zh-CN" sz="2200" b="1" dirty="0">
                <a:solidFill>
                  <a:srgbClr val="0000FF"/>
                </a:solidFill>
                <a:latin typeface="微软雅黑" panose="020B0503020204020204" pitchFamily="34" charset="-122"/>
                <a:ea typeface="微软雅黑" panose="020B0503020204020204" pitchFamily="34" charset="-122"/>
                <a:cs typeface="Arial" panose="020B0604020202020204" pitchFamily="34" charset="0"/>
              </a:rPr>
              <a:t>?</a:t>
            </a:r>
          </a:p>
          <a:p>
            <a:pPr lvl="1" eaLnBrk="1" hangingPunct="1">
              <a:spcBef>
                <a:spcPct val="20000"/>
              </a:spcBef>
              <a:buClr>
                <a:schemeClr val="accent1"/>
              </a:buClr>
              <a:buSzPct val="70000"/>
              <a:buFont typeface="Arial" panose="020B0604020202020204" pitchFamily="34" charset="0"/>
              <a:buNone/>
            </a:pPr>
            <a:r>
              <a:rPr kumimoji="1" lang="zh-CN" altLang="en-US" sz="2200" b="1" dirty="0">
                <a:solidFill>
                  <a:srgbClr val="0000FF"/>
                </a:solidFill>
                <a:latin typeface="微软雅黑" panose="020B0503020204020204" pitchFamily="34" charset="-122"/>
                <a:ea typeface="微软雅黑" panose="020B0503020204020204" pitchFamily="34" charset="-122"/>
                <a:cs typeface="Arial" panose="020B0604020202020204" pitchFamily="34" charset="0"/>
              </a:rPr>
              <a:t> 逻辑地址和物理地址如何转换，转换速度如何提高</a:t>
            </a:r>
            <a:r>
              <a:rPr kumimoji="1" lang="en-US" altLang="zh-CN" sz="2200" b="1" dirty="0">
                <a:solidFill>
                  <a:srgbClr val="0000FF"/>
                </a:solidFill>
                <a:latin typeface="微软雅黑" panose="020B0503020204020204" pitchFamily="34" charset="-122"/>
                <a:ea typeface="微软雅黑" panose="020B0503020204020204" pitchFamily="34" charset="-122"/>
                <a:cs typeface="Arial" panose="020B0604020202020204" pitchFamily="34" charset="0"/>
              </a:rPr>
              <a:t>?</a:t>
            </a:r>
          </a:p>
          <a:p>
            <a:pPr lvl="1" eaLnBrk="1" hangingPunct="1">
              <a:spcBef>
                <a:spcPct val="20000"/>
              </a:spcBef>
              <a:buClr>
                <a:schemeClr val="accent1"/>
              </a:buClr>
              <a:buSzPct val="70000"/>
              <a:buFont typeface="Arial" panose="020B0604020202020204" pitchFamily="34" charset="0"/>
              <a:buNone/>
            </a:pPr>
            <a:r>
              <a:rPr kumimoji="1" lang="zh-CN" altLang="en-US" sz="2200" b="1" dirty="0">
                <a:solidFill>
                  <a:srgbClr val="0000FF"/>
                </a:solidFill>
                <a:latin typeface="微软雅黑" panose="020B0503020204020204" pitchFamily="34" charset="-122"/>
                <a:ea typeface="微软雅黑" panose="020B0503020204020204" pitchFamily="34" charset="-122"/>
                <a:cs typeface="Arial" panose="020B0604020202020204" pitchFamily="34" charset="0"/>
              </a:rPr>
              <a:t> 主存与辅存之间如何进行替换（与</a:t>
            </a:r>
            <a:r>
              <a:rPr kumimoji="1" lang="en-US" altLang="zh-CN" sz="2200" b="1" dirty="0">
                <a:solidFill>
                  <a:srgbClr val="0000FF"/>
                </a:solidFill>
                <a:latin typeface="微软雅黑" panose="020B0503020204020204" pitchFamily="34" charset="-122"/>
                <a:ea typeface="微软雅黑" panose="020B0503020204020204" pitchFamily="34" charset="-122"/>
                <a:cs typeface="Arial" panose="020B0604020202020204" pitchFamily="34" charset="0"/>
              </a:rPr>
              <a:t>Cache</a:t>
            </a:r>
            <a:r>
              <a:rPr kumimoji="1" lang="zh-CN" altLang="en-US" sz="2200" b="1" dirty="0">
                <a:solidFill>
                  <a:srgbClr val="0000FF"/>
                </a:solidFill>
                <a:latin typeface="微软雅黑" panose="020B0503020204020204" pitchFamily="34" charset="-122"/>
                <a:ea typeface="微软雅黑" panose="020B0503020204020204" pitchFamily="34" charset="-122"/>
                <a:cs typeface="Arial" panose="020B0604020202020204" pitchFamily="34" charset="0"/>
              </a:rPr>
              <a:t>所用策略相似）</a:t>
            </a:r>
            <a:r>
              <a:rPr kumimoji="1" lang="en-US" altLang="zh-CN" sz="2200" b="1" dirty="0">
                <a:solidFill>
                  <a:srgbClr val="0000FF"/>
                </a:solidFill>
                <a:latin typeface="微软雅黑" panose="020B0503020204020204" pitchFamily="34" charset="-122"/>
                <a:ea typeface="微软雅黑" panose="020B0503020204020204" pitchFamily="34" charset="-122"/>
                <a:cs typeface="Arial" panose="020B0604020202020204" pitchFamily="34" charset="0"/>
              </a:rPr>
              <a:t>?</a:t>
            </a:r>
          </a:p>
          <a:p>
            <a:pPr lvl="1" eaLnBrk="1" hangingPunct="1">
              <a:spcBef>
                <a:spcPct val="20000"/>
              </a:spcBef>
              <a:buClr>
                <a:schemeClr val="accent1"/>
              </a:buClr>
              <a:buSzPct val="70000"/>
              <a:buFont typeface="Arial" panose="020B0604020202020204" pitchFamily="34" charset="0"/>
              <a:buNone/>
            </a:pPr>
            <a:r>
              <a:rPr kumimoji="1" lang="zh-CN" altLang="en-US" sz="2200" b="1" dirty="0">
                <a:solidFill>
                  <a:srgbClr val="0000FF"/>
                </a:solidFill>
                <a:latin typeface="微软雅黑" panose="020B0503020204020204" pitchFamily="34" charset="-122"/>
                <a:ea typeface="微软雅黑" panose="020B0503020204020204" pitchFamily="34" charset="-122"/>
                <a:cs typeface="Arial" panose="020B0604020202020204" pitchFamily="34" charset="0"/>
              </a:rPr>
              <a:t> 页表如何实现，页表项中要记录哪些信息</a:t>
            </a:r>
            <a:r>
              <a:rPr kumimoji="1" lang="en-US" altLang="zh-CN" sz="2200" b="1" dirty="0">
                <a:solidFill>
                  <a:srgbClr val="0000FF"/>
                </a:solidFill>
                <a:latin typeface="微软雅黑" panose="020B0503020204020204" pitchFamily="34" charset="-122"/>
                <a:ea typeface="微软雅黑" panose="020B0503020204020204" pitchFamily="34" charset="-122"/>
                <a:cs typeface="Arial" panose="020B0604020202020204" pitchFamily="34" charset="0"/>
              </a:rPr>
              <a:t>?</a:t>
            </a:r>
          </a:p>
          <a:p>
            <a:pPr lvl="1" eaLnBrk="1" hangingPunct="1">
              <a:spcBef>
                <a:spcPct val="20000"/>
              </a:spcBef>
              <a:buClr>
                <a:schemeClr val="accent1"/>
              </a:buClr>
              <a:buSzPct val="70000"/>
              <a:buFont typeface="Arial" panose="020B0604020202020204" pitchFamily="34" charset="0"/>
              <a:buNone/>
            </a:pPr>
            <a:r>
              <a:rPr kumimoji="1" lang="zh-CN" altLang="en-US" sz="2200" b="1" dirty="0">
                <a:solidFill>
                  <a:srgbClr val="0000FF"/>
                </a:solidFill>
                <a:latin typeface="微软雅黑" panose="020B0503020204020204" pitchFamily="34" charset="-122"/>
                <a:ea typeface="微软雅黑" panose="020B0503020204020204" pitchFamily="34" charset="-122"/>
                <a:cs typeface="Arial" panose="020B0604020202020204" pitchFamily="34" charset="0"/>
              </a:rPr>
              <a:t> 如何加快访问页表的速度</a:t>
            </a:r>
            <a:r>
              <a:rPr kumimoji="1" lang="en-US" altLang="zh-CN" sz="2200" b="1" dirty="0">
                <a:solidFill>
                  <a:srgbClr val="0000FF"/>
                </a:solidFill>
                <a:latin typeface="微软雅黑" panose="020B0503020204020204" pitchFamily="34" charset="-122"/>
                <a:ea typeface="微软雅黑" panose="020B0503020204020204" pitchFamily="34" charset="-122"/>
                <a:cs typeface="Arial" panose="020B0604020202020204" pitchFamily="34" charset="0"/>
              </a:rPr>
              <a:t>?</a:t>
            </a:r>
          </a:p>
          <a:p>
            <a:pPr lvl="1" eaLnBrk="1" hangingPunct="1">
              <a:spcBef>
                <a:spcPct val="20000"/>
              </a:spcBef>
              <a:buClr>
                <a:schemeClr val="accent1"/>
              </a:buClr>
              <a:buSzPct val="70000"/>
              <a:buFont typeface="Arial" panose="020B0604020202020204" pitchFamily="34" charset="0"/>
              <a:buNone/>
            </a:pPr>
            <a:r>
              <a:rPr kumimoji="1" lang="zh-CN" altLang="en-US" sz="2200" b="1" dirty="0">
                <a:solidFill>
                  <a:srgbClr val="0000FF"/>
                </a:solidFill>
                <a:latin typeface="微软雅黑" panose="020B0503020204020204" pitchFamily="34" charset="-122"/>
                <a:ea typeface="微软雅黑" panose="020B0503020204020204" pitchFamily="34" charset="-122"/>
                <a:cs typeface="Arial" panose="020B0604020202020204" pitchFamily="34" charset="0"/>
              </a:rPr>
              <a:t> 如果要找的内容不在主存，怎么办</a:t>
            </a:r>
            <a:r>
              <a:rPr kumimoji="1" lang="en-US" altLang="zh-CN" sz="2200" b="1" dirty="0">
                <a:solidFill>
                  <a:srgbClr val="0000FF"/>
                </a:solidFill>
                <a:latin typeface="微软雅黑" panose="020B0503020204020204" pitchFamily="34" charset="-122"/>
                <a:ea typeface="微软雅黑" panose="020B0503020204020204" pitchFamily="34" charset="-122"/>
                <a:cs typeface="Arial" panose="020B0604020202020204" pitchFamily="34" charset="0"/>
              </a:rPr>
              <a:t>?</a:t>
            </a:r>
          </a:p>
          <a:p>
            <a:pPr lvl="1" eaLnBrk="1" hangingPunct="1">
              <a:spcBef>
                <a:spcPct val="20000"/>
              </a:spcBef>
              <a:buClr>
                <a:schemeClr val="accent1"/>
              </a:buClr>
              <a:buSzPct val="70000"/>
              <a:buFont typeface="Arial" panose="020B0604020202020204" pitchFamily="34" charset="0"/>
              <a:buNone/>
            </a:pPr>
            <a:r>
              <a:rPr kumimoji="1" lang="zh-CN" altLang="en-US" sz="2200" b="1" dirty="0">
                <a:solidFill>
                  <a:srgbClr val="0000FF"/>
                </a:solidFill>
                <a:latin typeface="微软雅黑" panose="020B0503020204020204" pitchFamily="34" charset="-122"/>
                <a:ea typeface="微软雅黑" panose="020B0503020204020204" pitchFamily="34" charset="-122"/>
                <a:cs typeface="Arial" panose="020B0604020202020204" pitchFamily="34" charset="0"/>
              </a:rPr>
              <a:t> 如何保护进程各自的存储区不被其他进程访问</a:t>
            </a:r>
            <a:r>
              <a:rPr kumimoji="1" lang="en-US" altLang="zh-CN" sz="2200" b="1" dirty="0">
                <a:solidFill>
                  <a:srgbClr val="0000FF"/>
                </a:solidFill>
                <a:latin typeface="微软雅黑" panose="020B0503020204020204" pitchFamily="34" charset="-122"/>
                <a:ea typeface="微软雅黑" panose="020B0503020204020204" pitchFamily="34" charset="-122"/>
                <a:cs typeface="Arial" panose="020B0604020202020204" pitchFamily="34" charset="0"/>
              </a:rPr>
              <a:t>?</a:t>
            </a:r>
          </a:p>
        </p:txBody>
      </p:sp>
      <p:sp>
        <p:nvSpPr>
          <p:cNvPr id="499720" name="Rectangle 8">
            <a:extLst>
              <a:ext uri="{FF2B5EF4-FFF2-40B4-BE49-F238E27FC236}">
                <a16:creationId xmlns:a16="http://schemas.microsoft.com/office/drawing/2014/main" id="{80E8BFD6-B9CC-4D33-A68B-C3B35CBC5370}"/>
              </a:ext>
            </a:extLst>
          </p:cNvPr>
          <p:cNvSpPr>
            <a:spLocks noChangeArrowheads="1"/>
          </p:cNvSpPr>
          <p:nvPr/>
        </p:nvSpPr>
        <p:spPr bwMode="auto">
          <a:xfrm>
            <a:off x="428625" y="5594350"/>
            <a:ext cx="4572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42900" indent="-342900">
              <a:defRPr sz="1600">
                <a:solidFill>
                  <a:schemeClr val="tx1"/>
                </a:solidFill>
                <a:latin typeface="Arial" panose="020B0604020202020204" pitchFamily="34" charset="0"/>
              </a:defRPr>
            </a:lvl1pPr>
            <a:lvl2pPr>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lvl="1" eaLnBrk="1" hangingPunct="1">
              <a:spcBef>
                <a:spcPct val="50000"/>
              </a:spcBef>
              <a:buClr>
                <a:schemeClr val="accent1"/>
              </a:buClr>
              <a:buSzPct val="80000"/>
            </a:pPr>
            <a:r>
              <a:rPr kumimoji="1" lang="zh-CN" altLang="en-US" sz="1800" b="1" dirty="0">
                <a:solidFill>
                  <a:srgbClr val="000099"/>
                </a:solidFill>
                <a:ea typeface="宋体" panose="02010600030101010101" pitchFamily="2" charset="-122"/>
              </a:rPr>
              <a:t> </a:t>
            </a:r>
            <a:r>
              <a:rPr kumimoji="1" lang="zh-CN" altLang="en-US" sz="2200" b="1" dirty="0">
                <a:latin typeface="微软雅黑" panose="020B0503020204020204" pitchFamily="34" charset="-122"/>
                <a:ea typeface="微软雅黑" panose="020B0503020204020204" pitchFamily="34" charset="-122"/>
              </a:rPr>
              <a:t>有三种虚拟存储器实现方式：</a:t>
            </a:r>
          </a:p>
          <a:p>
            <a:pPr lvl="1" eaLnBrk="1" hangingPunct="1">
              <a:spcBef>
                <a:spcPct val="50000"/>
              </a:spcBef>
              <a:buClr>
                <a:schemeClr val="accent1"/>
              </a:buClr>
              <a:buFont typeface="Wingdings" panose="05000000000000000000" pitchFamily="2" charset="2"/>
              <a:buNone/>
            </a:pPr>
            <a:r>
              <a:rPr kumimoji="1" lang="zh-CN" altLang="en-US" sz="2200" b="1" dirty="0">
                <a:solidFill>
                  <a:srgbClr val="CC3300"/>
                </a:solidFill>
                <a:latin typeface="微软雅黑" panose="020B0503020204020204" pitchFamily="34" charset="-122"/>
                <a:ea typeface="微软雅黑" panose="020B0503020204020204" pitchFamily="34" charset="-122"/>
              </a:rPr>
              <a:t>     分页式、分段式、段页式</a:t>
            </a:r>
          </a:p>
        </p:txBody>
      </p:sp>
      <p:sp>
        <p:nvSpPr>
          <p:cNvPr id="499721" name="Text Box 9">
            <a:extLst>
              <a:ext uri="{FF2B5EF4-FFF2-40B4-BE49-F238E27FC236}">
                <a16:creationId xmlns:a16="http://schemas.microsoft.com/office/drawing/2014/main" id="{3D7611BB-425F-4793-8D6D-A86FED7E8AD2}"/>
              </a:ext>
            </a:extLst>
          </p:cNvPr>
          <p:cNvSpPr txBox="1">
            <a:spLocks noChangeArrowheads="1"/>
          </p:cNvSpPr>
          <p:nvPr/>
        </p:nvSpPr>
        <p:spPr bwMode="auto">
          <a:xfrm>
            <a:off x="355108" y="5100121"/>
            <a:ext cx="584281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b="1" dirty="0">
                <a:solidFill>
                  <a:schemeClr val="accent2"/>
                </a:solidFill>
                <a:latin typeface="微软雅黑" panose="020B0503020204020204" pitchFamily="34" charset="-122"/>
                <a:ea typeface="微软雅黑" panose="020B0503020204020204" pitchFamily="34" charset="-122"/>
              </a:rPr>
              <a:t>这些问题是由硬件和</a:t>
            </a:r>
            <a:r>
              <a:rPr kumimoji="1" lang="en-US" altLang="zh-CN" sz="2400" b="1" dirty="0">
                <a:solidFill>
                  <a:schemeClr val="accent2"/>
                </a:solidFill>
                <a:latin typeface="微软雅黑" panose="020B0503020204020204" pitchFamily="34" charset="-122"/>
                <a:ea typeface="微软雅黑" panose="020B0503020204020204" pitchFamily="34" charset="-122"/>
              </a:rPr>
              <a:t>OS</a:t>
            </a:r>
            <a:r>
              <a:rPr kumimoji="1" lang="zh-CN" altLang="en-US" sz="2400" b="1" dirty="0">
                <a:solidFill>
                  <a:schemeClr val="accent2"/>
                </a:solidFill>
                <a:latin typeface="微软雅黑" panose="020B0503020204020204" pitchFamily="34" charset="-122"/>
                <a:ea typeface="微软雅黑" panose="020B0503020204020204" pitchFamily="34" charset="-122"/>
              </a:rPr>
              <a:t>共同协调解决的！</a:t>
            </a:r>
          </a:p>
        </p:txBody>
      </p:sp>
      <p:sp>
        <p:nvSpPr>
          <p:cNvPr id="2" name="灯片编号占位符 1">
            <a:extLst>
              <a:ext uri="{FF2B5EF4-FFF2-40B4-BE49-F238E27FC236}">
                <a16:creationId xmlns:a16="http://schemas.microsoft.com/office/drawing/2014/main" id="{9074B11D-FCC0-40BB-8C6F-6912E0B08306}"/>
              </a:ext>
            </a:extLst>
          </p:cNvPr>
          <p:cNvSpPr>
            <a:spLocks noGrp="1"/>
          </p:cNvSpPr>
          <p:nvPr>
            <p:ph type="sldNum" sz="quarter" idx="10"/>
          </p:nvPr>
        </p:nvSpPr>
        <p:spPr/>
        <p:txBody>
          <a:bodyPr/>
          <a:lstStyle/>
          <a:p>
            <a:pPr>
              <a:defRPr/>
            </a:pPr>
            <a:fld id="{E5695708-78D6-49FC-AD1D-A92B2AA36AF2}" type="slidenum">
              <a:rPr lang="zh-CN" altLang="en-US" smtClean="0"/>
              <a:pPr>
                <a:defRPr/>
              </a:pPr>
              <a:t>67</a:t>
            </a:fld>
            <a:endParaRPr lang="zh-CN" altLang="en-US"/>
          </a:p>
        </p:txBody>
      </p:sp>
    </p:spTree>
    <p:extLst>
      <p:ext uri="{BB962C8B-B14F-4D97-AF65-F5344CB8AC3E}">
        <p14:creationId xmlns:p14="http://schemas.microsoft.com/office/powerpoint/2010/main" val="732459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499717">
                                            <p:txEl>
                                              <p:pRg st="0" end="0"/>
                                            </p:txEl>
                                          </p:spTgt>
                                        </p:tgtEl>
                                        <p:attrNameLst>
                                          <p:attrName>style.visibility</p:attrName>
                                        </p:attrNameLst>
                                      </p:cBhvr>
                                      <p:to>
                                        <p:strVal val="visible"/>
                                      </p:to>
                                    </p:set>
                                    <p:animEffect transition="in" filter="wipe(down)">
                                      <p:cBhvr>
                                        <p:cTn id="7" dur="500"/>
                                        <p:tgtEl>
                                          <p:spTgt spid="49971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99717">
                                            <p:txEl>
                                              <p:pRg st="1" end="1"/>
                                            </p:txEl>
                                          </p:spTgt>
                                        </p:tgtEl>
                                        <p:attrNameLst>
                                          <p:attrName>style.visibility</p:attrName>
                                        </p:attrNameLst>
                                      </p:cBhvr>
                                      <p:to>
                                        <p:strVal val="visible"/>
                                      </p:to>
                                    </p:set>
                                    <p:animEffect transition="in" filter="blinds(horizontal)">
                                      <p:cBhvr>
                                        <p:cTn id="12" dur="500"/>
                                        <p:tgtEl>
                                          <p:spTgt spid="499717">
                                            <p:txEl>
                                              <p:pRg st="1" end="1"/>
                                            </p:txEl>
                                          </p:spTgt>
                                        </p:tgtEl>
                                      </p:cBhvr>
                                    </p:animEffect>
                                  </p:childTnLst>
                                  <p:subTnLst>
                                    <p:animClr clrSpc="rgb" dir="cw">
                                      <p:cBhvr override="childStyle">
                                        <p:cTn dur="1" fill="hold" display="0" masterRel="nextClick" afterEffect="1"/>
                                        <p:tgtEl>
                                          <p:spTgt spid="499717">
                                            <p:txEl>
                                              <p:pRg st="1" end="1"/>
                                            </p:txEl>
                                          </p:spTgt>
                                        </p:tgtEl>
                                        <p:attrNameLst>
                                          <p:attrName>ppt_c</p:attrName>
                                        </p:attrNameLst>
                                      </p:cBhvr>
                                      <p:to>
                                        <a:schemeClr val="accent1"/>
                                      </p:to>
                                    </p:animClr>
                                  </p:sub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99717">
                                            <p:txEl>
                                              <p:pRg st="2" end="2"/>
                                            </p:txEl>
                                          </p:spTgt>
                                        </p:tgtEl>
                                        <p:attrNameLst>
                                          <p:attrName>style.visibility</p:attrName>
                                        </p:attrNameLst>
                                      </p:cBhvr>
                                      <p:to>
                                        <p:strVal val="visible"/>
                                      </p:to>
                                    </p:set>
                                    <p:animEffect transition="in" filter="blinds(horizontal)">
                                      <p:cBhvr>
                                        <p:cTn id="17" dur="500"/>
                                        <p:tgtEl>
                                          <p:spTgt spid="499717">
                                            <p:txEl>
                                              <p:pRg st="2" end="2"/>
                                            </p:txEl>
                                          </p:spTgt>
                                        </p:tgtEl>
                                      </p:cBhvr>
                                    </p:animEffect>
                                  </p:childTnLst>
                                  <p:subTnLst>
                                    <p:animClr clrSpc="rgb" dir="cw">
                                      <p:cBhvr override="childStyle">
                                        <p:cTn dur="1" fill="hold" display="0" masterRel="nextClick" afterEffect="1"/>
                                        <p:tgtEl>
                                          <p:spTgt spid="499717">
                                            <p:txEl>
                                              <p:pRg st="2" end="2"/>
                                            </p:txEl>
                                          </p:spTgt>
                                        </p:tgtEl>
                                        <p:attrNameLst>
                                          <p:attrName>ppt_c</p:attrName>
                                        </p:attrNameLst>
                                      </p:cBhvr>
                                      <p:to>
                                        <a:schemeClr val="accent1"/>
                                      </p:to>
                                    </p:animClr>
                                  </p:sub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99717">
                                            <p:txEl>
                                              <p:pRg st="3" end="3"/>
                                            </p:txEl>
                                          </p:spTgt>
                                        </p:tgtEl>
                                        <p:attrNameLst>
                                          <p:attrName>style.visibility</p:attrName>
                                        </p:attrNameLst>
                                      </p:cBhvr>
                                      <p:to>
                                        <p:strVal val="visible"/>
                                      </p:to>
                                    </p:set>
                                    <p:animEffect transition="in" filter="blinds(horizontal)">
                                      <p:cBhvr>
                                        <p:cTn id="22" dur="500"/>
                                        <p:tgtEl>
                                          <p:spTgt spid="499717">
                                            <p:txEl>
                                              <p:pRg st="3" end="3"/>
                                            </p:txEl>
                                          </p:spTgt>
                                        </p:tgtEl>
                                      </p:cBhvr>
                                    </p:animEffect>
                                  </p:childTnLst>
                                  <p:subTnLst>
                                    <p:animClr clrSpc="rgb" dir="cw">
                                      <p:cBhvr override="childStyle">
                                        <p:cTn dur="1" fill="hold" display="0" masterRel="nextClick" afterEffect="1"/>
                                        <p:tgtEl>
                                          <p:spTgt spid="499717">
                                            <p:txEl>
                                              <p:pRg st="3" end="3"/>
                                            </p:txEl>
                                          </p:spTgt>
                                        </p:tgtEl>
                                        <p:attrNameLst>
                                          <p:attrName>ppt_c</p:attrName>
                                        </p:attrNameLst>
                                      </p:cBhvr>
                                      <p:to>
                                        <a:schemeClr val="accent1"/>
                                      </p:to>
                                    </p:animClr>
                                  </p:sub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99717">
                                            <p:txEl>
                                              <p:pRg st="4" end="4"/>
                                            </p:txEl>
                                          </p:spTgt>
                                        </p:tgtEl>
                                        <p:attrNameLst>
                                          <p:attrName>style.visibility</p:attrName>
                                        </p:attrNameLst>
                                      </p:cBhvr>
                                      <p:to>
                                        <p:strVal val="visible"/>
                                      </p:to>
                                    </p:set>
                                    <p:animEffect transition="in" filter="blinds(horizontal)">
                                      <p:cBhvr>
                                        <p:cTn id="27" dur="500"/>
                                        <p:tgtEl>
                                          <p:spTgt spid="499717">
                                            <p:txEl>
                                              <p:pRg st="4" end="4"/>
                                            </p:txEl>
                                          </p:spTgt>
                                        </p:tgtEl>
                                      </p:cBhvr>
                                    </p:animEffect>
                                  </p:childTnLst>
                                  <p:subTnLst>
                                    <p:animClr clrSpc="rgb" dir="cw">
                                      <p:cBhvr override="childStyle">
                                        <p:cTn dur="1" fill="hold" display="0" masterRel="nextClick" afterEffect="1"/>
                                        <p:tgtEl>
                                          <p:spTgt spid="499717">
                                            <p:txEl>
                                              <p:pRg st="4" end="4"/>
                                            </p:txEl>
                                          </p:spTgt>
                                        </p:tgtEl>
                                        <p:attrNameLst>
                                          <p:attrName>ppt_c</p:attrName>
                                        </p:attrNameLst>
                                      </p:cBhvr>
                                      <p:to>
                                        <a:schemeClr val="accent1"/>
                                      </p:to>
                                    </p:animClr>
                                  </p:sub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99717">
                                            <p:txEl>
                                              <p:pRg st="5" end="5"/>
                                            </p:txEl>
                                          </p:spTgt>
                                        </p:tgtEl>
                                        <p:attrNameLst>
                                          <p:attrName>style.visibility</p:attrName>
                                        </p:attrNameLst>
                                      </p:cBhvr>
                                      <p:to>
                                        <p:strVal val="visible"/>
                                      </p:to>
                                    </p:set>
                                    <p:animEffect transition="in" filter="blinds(horizontal)">
                                      <p:cBhvr>
                                        <p:cTn id="32" dur="500"/>
                                        <p:tgtEl>
                                          <p:spTgt spid="499717">
                                            <p:txEl>
                                              <p:pRg st="5" end="5"/>
                                            </p:txEl>
                                          </p:spTgt>
                                        </p:tgtEl>
                                      </p:cBhvr>
                                    </p:animEffect>
                                  </p:childTnLst>
                                  <p:subTnLst>
                                    <p:animClr clrSpc="rgb" dir="cw">
                                      <p:cBhvr override="childStyle">
                                        <p:cTn dur="1" fill="hold" display="0" masterRel="nextClick" afterEffect="1"/>
                                        <p:tgtEl>
                                          <p:spTgt spid="499717">
                                            <p:txEl>
                                              <p:pRg st="5" end="5"/>
                                            </p:txEl>
                                          </p:spTgt>
                                        </p:tgtEl>
                                        <p:attrNameLst>
                                          <p:attrName>ppt_c</p:attrName>
                                        </p:attrNameLst>
                                      </p:cBhvr>
                                      <p:to>
                                        <a:schemeClr val="accent1"/>
                                      </p:to>
                                    </p:animClr>
                                  </p:sub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99717">
                                            <p:txEl>
                                              <p:pRg st="6" end="6"/>
                                            </p:txEl>
                                          </p:spTgt>
                                        </p:tgtEl>
                                        <p:attrNameLst>
                                          <p:attrName>style.visibility</p:attrName>
                                        </p:attrNameLst>
                                      </p:cBhvr>
                                      <p:to>
                                        <p:strVal val="visible"/>
                                      </p:to>
                                    </p:set>
                                    <p:animEffect transition="in" filter="blinds(horizontal)">
                                      <p:cBhvr>
                                        <p:cTn id="37" dur="500"/>
                                        <p:tgtEl>
                                          <p:spTgt spid="499717">
                                            <p:txEl>
                                              <p:pRg st="6" end="6"/>
                                            </p:txEl>
                                          </p:spTgt>
                                        </p:tgtEl>
                                      </p:cBhvr>
                                    </p:animEffect>
                                  </p:childTnLst>
                                  <p:subTnLst>
                                    <p:animClr clrSpc="rgb" dir="cw">
                                      <p:cBhvr override="childStyle">
                                        <p:cTn dur="1" fill="hold" display="0" masterRel="nextClick" afterEffect="1"/>
                                        <p:tgtEl>
                                          <p:spTgt spid="499717">
                                            <p:txEl>
                                              <p:pRg st="6" end="6"/>
                                            </p:txEl>
                                          </p:spTgt>
                                        </p:tgtEl>
                                        <p:attrNameLst>
                                          <p:attrName>ppt_c</p:attrName>
                                        </p:attrNameLst>
                                      </p:cBhvr>
                                      <p:to>
                                        <a:schemeClr val="accent1"/>
                                      </p:to>
                                    </p:animClr>
                                  </p:sub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499717">
                                            <p:txEl>
                                              <p:pRg st="7" end="7"/>
                                            </p:txEl>
                                          </p:spTgt>
                                        </p:tgtEl>
                                        <p:attrNameLst>
                                          <p:attrName>style.visibility</p:attrName>
                                        </p:attrNameLst>
                                      </p:cBhvr>
                                      <p:to>
                                        <p:strVal val="visible"/>
                                      </p:to>
                                    </p:set>
                                    <p:animEffect transition="in" filter="blinds(horizontal)">
                                      <p:cBhvr>
                                        <p:cTn id="42" dur="500"/>
                                        <p:tgtEl>
                                          <p:spTgt spid="499717">
                                            <p:txEl>
                                              <p:pRg st="7" end="7"/>
                                            </p:txEl>
                                          </p:spTgt>
                                        </p:tgtEl>
                                      </p:cBhvr>
                                    </p:animEffect>
                                  </p:childTnLst>
                                  <p:subTnLst>
                                    <p:animClr clrSpc="rgb" dir="cw">
                                      <p:cBhvr override="childStyle">
                                        <p:cTn dur="1" fill="hold" display="0" masterRel="nextClick" afterEffect="1"/>
                                        <p:tgtEl>
                                          <p:spTgt spid="499717">
                                            <p:txEl>
                                              <p:pRg st="7" end="7"/>
                                            </p:txEl>
                                          </p:spTgt>
                                        </p:tgtEl>
                                        <p:attrNameLst>
                                          <p:attrName>ppt_c</p:attrName>
                                        </p:attrNameLst>
                                      </p:cBhvr>
                                      <p:to>
                                        <a:schemeClr val="accent1"/>
                                      </p:to>
                                    </p:animClr>
                                  </p:sub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499717">
                                            <p:txEl>
                                              <p:pRg st="8" end="8"/>
                                            </p:txEl>
                                          </p:spTgt>
                                        </p:tgtEl>
                                        <p:attrNameLst>
                                          <p:attrName>style.visibility</p:attrName>
                                        </p:attrNameLst>
                                      </p:cBhvr>
                                      <p:to>
                                        <p:strVal val="visible"/>
                                      </p:to>
                                    </p:set>
                                    <p:animEffect transition="in" filter="blinds(horizontal)">
                                      <p:cBhvr>
                                        <p:cTn id="47" dur="500"/>
                                        <p:tgtEl>
                                          <p:spTgt spid="499717">
                                            <p:txEl>
                                              <p:pRg st="8" end="8"/>
                                            </p:txEl>
                                          </p:spTgt>
                                        </p:tgtEl>
                                      </p:cBhvr>
                                    </p:animEffect>
                                  </p:childTnLst>
                                  <p:subTnLst>
                                    <p:animClr clrSpc="rgb" dir="cw">
                                      <p:cBhvr override="childStyle">
                                        <p:cTn dur="1" fill="hold" display="0" masterRel="nextClick" afterEffect="1"/>
                                        <p:tgtEl>
                                          <p:spTgt spid="499717">
                                            <p:txEl>
                                              <p:pRg st="8" end="8"/>
                                            </p:txEl>
                                          </p:spTgt>
                                        </p:tgtEl>
                                        <p:attrNameLst>
                                          <p:attrName>ppt_c</p:attrName>
                                        </p:attrNameLst>
                                      </p:cBhvr>
                                      <p:to>
                                        <a:schemeClr val="accent1"/>
                                      </p:to>
                                    </p:animClr>
                                  </p:sub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499717">
                                            <p:txEl>
                                              <p:pRg st="9" end="9"/>
                                            </p:txEl>
                                          </p:spTgt>
                                        </p:tgtEl>
                                        <p:attrNameLst>
                                          <p:attrName>style.visibility</p:attrName>
                                        </p:attrNameLst>
                                      </p:cBhvr>
                                      <p:to>
                                        <p:strVal val="visible"/>
                                      </p:to>
                                    </p:set>
                                    <p:animEffect transition="in" filter="blinds(horizontal)">
                                      <p:cBhvr>
                                        <p:cTn id="52" dur="500"/>
                                        <p:tgtEl>
                                          <p:spTgt spid="499717">
                                            <p:txEl>
                                              <p:pRg st="9" end="9"/>
                                            </p:txEl>
                                          </p:spTgt>
                                        </p:tgtEl>
                                      </p:cBhvr>
                                    </p:animEffect>
                                  </p:childTnLst>
                                  <p:subTnLst>
                                    <p:animClr clrSpc="rgb" dir="cw">
                                      <p:cBhvr override="childStyle">
                                        <p:cTn dur="1" fill="hold" display="0" masterRel="nextClick" afterEffect="1"/>
                                        <p:tgtEl>
                                          <p:spTgt spid="499717">
                                            <p:txEl>
                                              <p:pRg st="9" end="9"/>
                                            </p:txEl>
                                          </p:spTgt>
                                        </p:tgtEl>
                                        <p:attrNameLst>
                                          <p:attrName>ppt_c</p:attrName>
                                        </p:attrNameLst>
                                      </p:cBhvr>
                                      <p:to>
                                        <a:schemeClr val="accent1"/>
                                      </p:to>
                                    </p:animClr>
                                  </p:sub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499721"/>
                                        </p:tgtEl>
                                        <p:attrNameLst>
                                          <p:attrName>style.visibility</p:attrName>
                                        </p:attrNameLst>
                                      </p:cBhvr>
                                      <p:to>
                                        <p:strVal val="visible"/>
                                      </p:to>
                                    </p:set>
                                    <p:animEffect transition="in" filter="blinds(horizontal)">
                                      <p:cBhvr>
                                        <p:cTn id="57" dur="500"/>
                                        <p:tgtEl>
                                          <p:spTgt spid="499721"/>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499720"/>
                                        </p:tgtEl>
                                        <p:attrNameLst>
                                          <p:attrName>style.visibility</p:attrName>
                                        </p:attrNameLst>
                                      </p:cBhvr>
                                      <p:to>
                                        <p:strVal val="visible"/>
                                      </p:to>
                                    </p:set>
                                    <p:animEffect transition="in" filter="blinds(horizontal)">
                                      <p:cBhvr>
                                        <p:cTn id="62" dur="500"/>
                                        <p:tgtEl>
                                          <p:spTgt spid="499720"/>
                                        </p:tgtEl>
                                      </p:cBhvr>
                                    </p:animEffect>
                                  </p:childTnLst>
                                  <p:subTnLst>
                                    <p:animClr clrSpc="rgb" dir="cw">
                                      <p:cBhvr override="childStyle">
                                        <p:cTn dur="1" fill="hold" display="0" masterRel="nextClick" afterEffect="1"/>
                                        <p:tgtEl>
                                          <p:spTgt spid="499720"/>
                                        </p:tgtEl>
                                        <p:attrNameLst>
                                          <p:attrName>ppt_c</p:attrName>
                                        </p:attrNameLst>
                                      </p:cBhvr>
                                      <p:to>
                                        <a:schemeClr val="accent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9720" grpId="0"/>
      <p:bldP spid="499721"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04B24FBA-4319-4291-8AA9-CEC55A8BB6E3}"/>
              </a:ext>
            </a:extLst>
          </p:cNvPr>
          <p:cNvSpPr>
            <a:spLocks noGrp="1"/>
          </p:cNvSpPr>
          <p:nvPr>
            <p:ph type="sldNum" sz="quarter" idx="10"/>
          </p:nvPr>
        </p:nvSpPr>
        <p:spPr/>
        <p:txBody>
          <a:bodyPr/>
          <a:lstStyle/>
          <a:p>
            <a:pPr>
              <a:defRPr/>
            </a:pPr>
            <a:fld id="{E5695708-78D6-49FC-AD1D-A92B2AA36AF2}" type="slidenum">
              <a:rPr lang="zh-CN" altLang="en-US" smtClean="0"/>
              <a:pPr>
                <a:defRPr/>
              </a:pPr>
              <a:t>68</a:t>
            </a:fld>
            <a:endParaRPr lang="zh-CN" altLang="en-US"/>
          </a:p>
        </p:txBody>
      </p:sp>
      <p:sp>
        <p:nvSpPr>
          <p:cNvPr id="3" name="Rectangle 2">
            <a:extLst>
              <a:ext uri="{FF2B5EF4-FFF2-40B4-BE49-F238E27FC236}">
                <a16:creationId xmlns:a16="http://schemas.microsoft.com/office/drawing/2014/main" id="{0640ECBD-BD20-4798-9880-0E1893FC993D}"/>
              </a:ext>
            </a:extLst>
          </p:cNvPr>
          <p:cNvSpPr txBox="1">
            <a:spLocks noChangeArrowheads="1"/>
          </p:cNvSpPr>
          <p:nvPr/>
        </p:nvSpPr>
        <p:spPr bwMode="auto">
          <a:xfrm>
            <a:off x="854075" y="206375"/>
            <a:ext cx="7772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algn="ctr" rtl="0" eaLnBrk="0" fontAlgn="base" hangingPunct="0">
              <a:lnSpc>
                <a:spcPct val="87000"/>
              </a:lnSpc>
              <a:spcBef>
                <a:spcPct val="0"/>
              </a:spcBef>
              <a:spcAft>
                <a:spcPct val="0"/>
              </a:spcAft>
              <a:defRPr sz="3600" b="1" kern="1200">
                <a:solidFill>
                  <a:srgbClr val="CC3300"/>
                </a:solidFill>
                <a:latin typeface="+mj-lt"/>
                <a:ea typeface="+mj-ea"/>
                <a:cs typeface="+mj-cs"/>
              </a:defRPr>
            </a:lvl1pPr>
            <a:lvl2pPr algn="ctr" rtl="0" eaLnBrk="0" fontAlgn="base" hangingPunct="0">
              <a:lnSpc>
                <a:spcPct val="87000"/>
              </a:lnSpc>
              <a:spcBef>
                <a:spcPct val="0"/>
              </a:spcBef>
              <a:spcAft>
                <a:spcPct val="0"/>
              </a:spcAft>
              <a:defRPr sz="3600" b="1">
                <a:solidFill>
                  <a:srgbClr val="CC3300"/>
                </a:solidFill>
                <a:latin typeface="Arial" panose="020B0604020202020204" pitchFamily="34" charset="0"/>
                <a:ea typeface="黑体" panose="02010609060101010101" pitchFamily="49" charset="-122"/>
              </a:defRPr>
            </a:lvl2pPr>
            <a:lvl3pPr algn="ctr" rtl="0" eaLnBrk="0" fontAlgn="base" hangingPunct="0">
              <a:lnSpc>
                <a:spcPct val="87000"/>
              </a:lnSpc>
              <a:spcBef>
                <a:spcPct val="0"/>
              </a:spcBef>
              <a:spcAft>
                <a:spcPct val="0"/>
              </a:spcAft>
              <a:defRPr sz="3600" b="1">
                <a:solidFill>
                  <a:srgbClr val="CC3300"/>
                </a:solidFill>
                <a:latin typeface="Arial" panose="020B0604020202020204" pitchFamily="34" charset="0"/>
                <a:ea typeface="黑体" panose="02010609060101010101" pitchFamily="49" charset="-122"/>
              </a:defRPr>
            </a:lvl3pPr>
            <a:lvl4pPr algn="ctr" rtl="0" eaLnBrk="0" fontAlgn="base" hangingPunct="0">
              <a:lnSpc>
                <a:spcPct val="87000"/>
              </a:lnSpc>
              <a:spcBef>
                <a:spcPct val="0"/>
              </a:spcBef>
              <a:spcAft>
                <a:spcPct val="0"/>
              </a:spcAft>
              <a:defRPr sz="3600" b="1">
                <a:solidFill>
                  <a:srgbClr val="CC3300"/>
                </a:solidFill>
                <a:latin typeface="Arial" panose="020B0604020202020204" pitchFamily="34" charset="0"/>
                <a:ea typeface="黑体" panose="02010609060101010101" pitchFamily="49" charset="-122"/>
              </a:defRPr>
            </a:lvl4pPr>
            <a:lvl5pPr algn="ctr" rtl="0" eaLnBrk="0" fontAlgn="base" hangingPunct="0">
              <a:lnSpc>
                <a:spcPct val="87000"/>
              </a:lnSpc>
              <a:spcBef>
                <a:spcPct val="0"/>
              </a:spcBef>
              <a:spcAft>
                <a:spcPct val="0"/>
              </a:spcAft>
              <a:defRPr sz="3600" b="1">
                <a:solidFill>
                  <a:srgbClr val="CC3300"/>
                </a:solidFill>
                <a:latin typeface="Arial" panose="020B0604020202020204" pitchFamily="34" charset="0"/>
                <a:ea typeface="黑体" panose="02010609060101010101" pitchFamily="49" charset="-122"/>
              </a:defRPr>
            </a:lvl5pPr>
            <a:lvl6pPr marL="457200" algn="ctr" rtl="0" eaLnBrk="0" fontAlgn="base" hangingPunct="0">
              <a:lnSpc>
                <a:spcPct val="87000"/>
              </a:lnSpc>
              <a:spcBef>
                <a:spcPct val="0"/>
              </a:spcBef>
              <a:spcAft>
                <a:spcPct val="0"/>
              </a:spcAft>
              <a:defRPr sz="3600" b="1">
                <a:solidFill>
                  <a:srgbClr val="CC3300"/>
                </a:solidFill>
                <a:latin typeface="Arial" panose="020B0604020202020204" pitchFamily="34" charset="0"/>
                <a:ea typeface="黑体" panose="02010609060101010101" pitchFamily="49" charset="-122"/>
              </a:defRPr>
            </a:lvl6pPr>
            <a:lvl7pPr marL="914400" algn="ctr" rtl="0" eaLnBrk="0" fontAlgn="base" hangingPunct="0">
              <a:lnSpc>
                <a:spcPct val="87000"/>
              </a:lnSpc>
              <a:spcBef>
                <a:spcPct val="0"/>
              </a:spcBef>
              <a:spcAft>
                <a:spcPct val="0"/>
              </a:spcAft>
              <a:defRPr sz="3600" b="1">
                <a:solidFill>
                  <a:srgbClr val="CC3300"/>
                </a:solidFill>
                <a:latin typeface="Arial" panose="020B0604020202020204" pitchFamily="34" charset="0"/>
                <a:ea typeface="黑体" panose="02010609060101010101" pitchFamily="49" charset="-122"/>
              </a:defRPr>
            </a:lvl7pPr>
            <a:lvl8pPr marL="1371600" algn="ctr" rtl="0" eaLnBrk="0" fontAlgn="base" hangingPunct="0">
              <a:lnSpc>
                <a:spcPct val="87000"/>
              </a:lnSpc>
              <a:spcBef>
                <a:spcPct val="0"/>
              </a:spcBef>
              <a:spcAft>
                <a:spcPct val="0"/>
              </a:spcAft>
              <a:defRPr sz="3600" b="1">
                <a:solidFill>
                  <a:srgbClr val="CC3300"/>
                </a:solidFill>
                <a:latin typeface="Arial" panose="020B0604020202020204" pitchFamily="34" charset="0"/>
                <a:ea typeface="黑体" panose="02010609060101010101" pitchFamily="49" charset="-122"/>
              </a:defRPr>
            </a:lvl8pPr>
            <a:lvl9pPr marL="1828800" algn="ctr" rtl="0" eaLnBrk="0" fontAlgn="base" hangingPunct="0">
              <a:lnSpc>
                <a:spcPct val="87000"/>
              </a:lnSpc>
              <a:spcBef>
                <a:spcPct val="0"/>
              </a:spcBef>
              <a:spcAft>
                <a:spcPct val="0"/>
              </a:spcAft>
              <a:defRPr sz="3600" b="1">
                <a:solidFill>
                  <a:srgbClr val="CC3300"/>
                </a:solidFill>
                <a:latin typeface="Arial" panose="020B0604020202020204" pitchFamily="34" charset="0"/>
                <a:ea typeface="黑体" panose="02010609060101010101" pitchFamily="49" charset="-122"/>
              </a:defRPr>
            </a:lvl9pPr>
          </a:lstStyle>
          <a:p>
            <a:pPr eaLnBrk="1" hangingPunct="1"/>
            <a:r>
              <a:rPr lang="zh-CN" altLang="en-US">
                <a:latin typeface="黑体" panose="02010609060101010101" pitchFamily="49" charset="-122"/>
              </a:rPr>
              <a:t>“</a:t>
            </a:r>
            <a:r>
              <a:rPr lang="zh-CN" altLang="en-US"/>
              <a:t>主存</a:t>
            </a:r>
            <a:r>
              <a:rPr lang="en-US" altLang="zh-CN"/>
              <a:t>--</a:t>
            </a:r>
            <a:r>
              <a:rPr lang="zh-CN" altLang="en-US"/>
              <a:t>磁盘</a:t>
            </a:r>
            <a:r>
              <a:rPr lang="zh-CN" altLang="en-US">
                <a:latin typeface="黑体" panose="02010609060101010101" pitchFamily="49" charset="-122"/>
              </a:rPr>
              <a:t>”</a:t>
            </a:r>
            <a:r>
              <a:rPr lang="zh-CN" altLang="en-US"/>
              <a:t>层次</a:t>
            </a:r>
          </a:p>
        </p:txBody>
      </p:sp>
      <p:sp>
        <p:nvSpPr>
          <p:cNvPr id="4" name="Text Box 130">
            <a:extLst>
              <a:ext uri="{FF2B5EF4-FFF2-40B4-BE49-F238E27FC236}">
                <a16:creationId xmlns:a16="http://schemas.microsoft.com/office/drawing/2014/main" id="{3CC7A1BB-0C88-48F3-BADB-F343F43FD335}"/>
              </a:ext>
            </a:extLst>
          </p:cNvPr>
          <p:cNvSpPr txBox="1">
            <a:spLocks noChangeArrowheads="1"/>
          </p:cNvSpPr>
          <p:nvPr/>
        </p:nvSpPr>
        <p:spPr bwMode="auto">
          <a:xfrm>
            <a:off x="538163" y="1106488"/>
            <a:ext cx="8507412" cy="52968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lnSpc>
                <a:spcPct val="120000"/>
              </a:lnSpc>
              <a:spcBef>
                <a:spcPts val="600"/>
              </a:spcBef>
            </a:pPr>
            <a:r>
              <a:rPr kumimoji="1" lang="zh-CN" altLang="en-US" sz="2200" b="1" dirty="0">
                <a:solidFill>
                  <a:srgbClr val="0000FF"/>
                </a:solidFill>
                <a:latin typeface="微软雅黑" panose="020B0503020204020204" pitchFamily="34" charset="-122"/>
                <a:ea typeface="微软雅黑" panose="020B0503020204020204" pitchFamily="34" charset="-122"/>
                <a:cs typeface="Arial" panose="020B0604020202020204" pitchFamily="34" charset="0"/>
              </a:rPr>
              <a:t>与“</a:t>
            </a:r>
            <a:r>
              <a:rPr kumimoji="1" lang="en-US" altLang="zh-CN" sz="2200" b="1" dirty="0">
                <a:solidFill>
                  <a:srgbClr val="0000FF"/>
                </a:solidFill>
                <a:latin typeface="微软雅黑" panose="020B0503020204020204" pitchFamily="34" charset="-122"/>
                <a:ea typeface="微软雅黑" panose="020B0503020204020204" pitchFamily="34" charset="-122"/>
                <a:cs typeface="Arial" panose="020B0604020202020204" pitchFamily="34" charset="0"/>
              </a:rPr>
              <a:t>Cache--</a:t>
            </a:r>
            <a:r>
              <a:rPr kumimoji="1" lang="zh-CN" altLang="en-US" sz="2200" b="1" dirty="0">
                <a:solidFill>
                  <a:srgbClr val="0000FF"/>
                </a:solidFill>
                <a:latin typeface="微软雅黑" panose="020B0503020204020204" pitchFamily="34" charset="-122"/>
                <a:ea typeface="微软雅黑" panose="020B0503020204020204" pitchFamily="34" charset="-122"/>
                <a:cs typeface="Arial" panose="020B0604020202020204" pitchFamily="34" charset="0"/>
              </a:rPr>
              <a:t>主存”层次相比：</a:t>
            </a:r>
          </a:p>
          <a:p>
            <a:pPr marL="342900" indent="-342900" eaLnBrk="1" hangingPunct="1">
              <a:spcBef>
                <a:spcPts val="600"/>
              </a:spcBef>
              <a:buFont typeface="Wingdings" panose="05000000000000000000" pitchFamily="2" charset="2"/>
              <a:buChar char="l"/>
            </a:pPr>
            <a:r>
              <a:rPr kumimoji="1" lang="zh-CN" altLang="en-US" sz="2200" b="1" dirty="0">
                <a:solidFill>
                  <a:srgbClr val="CC0000"/>
                </a:solidFill>
                <a:latin typeface="微软雅黑" panose="020B0503020204020204" pitchFamily="34" charset="-122"/>
                <a:ea typeface="微软雅黑" panose="020B0503020204020204" pitchFamily="34" charset="-122"/>
                <a:cs typeface="Arial" panose="020B0604020202020204" pitchFamily="34" charset="0"/>
              </a:rPr>
              <a:t>页大小比</a:t>
            </a:r>
            <a:r>
              <a:rPr kumimoji="1" lang="en-US" altLang="zh-CN" sz="2200" b="1" dirty="0">
                <a:solidFill>
                  <a:srgbClr val="CC0000"/>
                </a:solidFill>
                <a:latin typeface="微软雅黑" panose="020B0503020204020204" pitchFamily="34" charset="-122"/>
                <a:ea typeface="微软雅黑" panose="020B0503020204020204" pitchFamily="34" charset="-122"/>
                <a:cs typeface="Arial" panose="020B0604020202020204" pitchFamily="34" charset="0"/>
              </a:rPr>
              <a:t>Cache</a:t>
            </a:r>
            <a:r>
              <a:rPr kumimoji="1" lang="zh-CN" altLang="en-US" sz="2200" b="1" dirty="0">
                <a:solidFill>
                  <a:srgbClr val="CC0000"/>
                </a:solidFill>
                <a:latin typeface="微软雅黑" panose="020B0503020204020204" pitchFamily="34" charset="-122"/>
                <a:ea typeface="微软雅黑" panose="020B0503020204020204" pitchFamily="34" charset="-122"/>
                <a:cs typeface="Arial" panose="020B0604020202020204" pitchFamily="34" charset="0"/>
              </a:rPr>
              <a:t>中的</a:t>
            </a:r>
            <a:r>
              <a:rPr kumimoji="1" lang="en-US" altLang="zh-CN" sz="2200" b="1" dirty="0">
                <a:solidFill>
                  <a:srgbClr val="CC0000"/>
                </a:solidFill>
                <a:latin typeface="微软雅黑" panose="020B0503020204020204" pitchFamily="34" charset="-122"/>
                <a:ea typeface="微软雅黑" panose="020B0503020204020204" pitchFamily="34" charset="-122"/>
                <a:cs typeface="Arial" panose="020B0604020202020204" pitchFamily="34" charset="0"/>
              </a:rPr>
              <a:t>Block</a:t>
            </a:r>
            <a:r>
              <a:rPr kumimoji="1" lang="zh-CN" altLang="en-US" sz="2200" b="1" dirty="0">
                <a:solidFill>
                  <a:srgbClr val="CC0000"/>
                </a:solidFill>
                <a:latin typeface="微软雅黑" panose="020B0503020204020204" pitchFamily="34" charset="-122"/>
                <a:ea typeface="微软雅黑" panose="020B0503020204020204" pitchFamily="34" charset="-122"/>
                <a:cs typeface="Arial" panose="020B0604020202020204" pitchFamily="34" charset="0"/>
              </a:rPr>
              <a:t>大得多！</a:t>
            </a:r>
            <a:r>
              <a:rPr kumimoji="1" lang="en-US" altLang="zh-CN" sz="2200" b="1" dirty="0">
                <a:solidFill>
                  <a:srgbClr val="CC0000"/>
                </a:solidFill>
                <a:latin typeface="微软雅黑" panose="020B0503020204020204" pitchFamily="34" charset="-122"/>
                <a:ea typeface="微软雅黑" panose="020B0503020204020204" pitchFamily="34" charset="-122"/>
                <a:cs typeface="Arial" panose="020B0604020202020204" pitchFamily="34" charset="0"/>
              </a:rPr>
              <a:t> </a:t>
            </a:r>
            <a:r>
              <a:rPr kumimoji="1" lang="zh-CN" altLang="en-US" sz="2200" b="1" dirty="0">
                <a:solidFill>
                  <a:srgbClr val="CC0000"/>
                </a:solidFill>
                <a:latin typeface="微软雅黑" panose="020B0503020204020204" pitchFamily="34" charset="-122"/>
                <a:ea typeface="微软雅黑" panose="020B0503020204020204" pitchFamily="34" charset="-122"/>
                <a:cs typeface="Arial" panose="020B0604020202020204" pitchFamily="34" charset="0"/>
              </a:rPr>
              <a:t>页大小可以是</a:t>
            </a:r>
            <a:r>
              <a:rPr kumimoji="1" lang="en-US" altLang="zh-CN" sz="2200" b="1" dirty="0">
                <a:solidFill>
                  <a:srgbClr val="CC0000"/>
                </a:solidFill>
                <a:latin typeface="微软雅黑" panose="020B0503020204020204" pitchFamily="34" charset="-122"/>
                <a:ea typeface="微软雅黑" panose="020B0503020204020204" pitchFamily="34" charset="-122"/>
                <a:cs typeface="Arial" panose="020B0604020202020204" pitchFamily="34" charset="0"/>
              </a:rPr>
              <a:t>2KB~64KB</a:t>
            </a:r>
            <a:r>
              <a:rPr kumimoji="1" lang="zh-CN" altLang="en-US" sz="2200" b="1" dirty="0">
                <a:solidFill>
                  <a:srgbClr val="CC0000"/>
                </a:solidFill>
                <a:latin typeface="微软雅黑" panose="020B0503020204020204" pitchFamily="34" charset="-122"/>
                <a:ea typeface="微软雅黑" panose="020B0503020204020204" pitchFamily="34" charset="-122"/>
                <a:cs typeface="Arial" panose="020B0604020202020204" pitchFamily="34" charset="0"/>
              </a:rPr>
              <a:t>；采用全相联映射！            </a:t>
            </a:r>
            <a:r>
              <a:rPr kumimoji="1" lang="en-US" altLang="zh-CN" sz="2200" b="1" dirty="0">
                <a:solidFill>
                  <a:srgbClr val="CC0000"/>
                </a:solidFill>
                <a:latin typeface="微软雅黑" panose="020B0503020204020204" pitchFamily="34" charset="-122"/>
                <a:ea typeface="微软雅黑" panose="020B0503020204020204" pitchFamily="34" charset="-122"/>
                <a:cs typeface="Arial" panose="020B0604020202020204" pitchFamily="34" charset="0"/>
              </a:rPr>
              <a:t>Why?</a:t>
            </a:r>
          </a:p>
          <a:p>
            <a:pPr eaLnBrk="1" hangingPunct="1">
              <a:spcBef>
                <a:spcPts val="600"/>
              </a:spcBef>
            </a:pPr>
            <a:r>
              <a:rPr kumimoji="1" lang="zh-CN" altLang="en-US" sz="2200" b="1" dirty="0" smtClean="0">
                <a:solidFill>
                  <a:srgbClr val="006600"/>
                </a:solidFill>
                <a:latin typeface="微软雅黑" panose="020B0503020204020204" pitchFamily="34" charset="-122"/>
                <a:ea typeface="微软雅黑" panose="020B0503020204020204" pitchFamily="34" charset="-122"/>
                <a:cs typeface="Arial" panose="020B0604020202020204" pitchFamily="34" charset="0"/>
              </a:rPr>
              <a:t>因</a:t>
            </a:r>
            <a:r>
              <a:rPr kumimoji="1" lang="zh-CN" altLang="en-US" sz="2200" b="1" dirty="0">
                <a:solidFill>
                  <a:srgbClr val="006600"/>
                </a:solidFill>
                <a:latin typeface="微软雅黑" panose="020B0503020204020204" pitchFamily="34" charset="-122"/>
                <a:ea typeface="微软雅黑" panose="020B0503020204020204" pitchFamily="34" charset="-122"/>
                <a:cs typeface="Arial" panose="020B0604020202020204" pitchFamily="34" charset="0"/>
              </a:rPr>
              <a:t>缺页时访问磁盘需要几百万个时钟周期，而</a:t>
            </a:r>
            <a:r>
              <a:rPr kumimoji="1" lang="en-US" altLang="zh-CN" sz="2200" b="1" dirty="0">
                <a:solidFill>
                  <a:srgbClr val="006600"/>
                </a:solidFill>
                <a:latin typeface="微软雅黑" panose="020B0503020204020204" pitchFamily="34" charset="-122"/>
                <a:ea typeface="微软雅黑" panose="020B0503020204020204" pitchFamily="34" charset="-122"/>
                <a:cs typeface="Arial" panose="020B0604020202020204" pitchFamily="34" charset="0"/>
              </a:rPr>
              <a:t>cache</a:t>
            </a:r>
            <a:r>
              <a:rPr kumimoji="1" lang="zh-CN" altLang="en-US" sz="2200" b="1" dirty="0">
                <a:solidFill>
                  <a:srgbClr val="006600"/>
                </a:solidFill>
                <a:latin typeface="微软雅黑" panose="020B0503020204020204" pitchFamily="34" charset="-122"/>
                <a:ea typeface="微软雅黑" panose="020B0503020204020204" pitchFamily="34" charset="-122"/>
                <a:cs typeface="Arial" panose="020B0604020202020204" pitchFamily="34" charset="0"/>
              </a:rPr>
              <a:t>缺失时访问主存仅需几十到几百个时钟周期！缺页的开销比</a:t>
            </a:r>
            <a:r>
              <a:rPr kumimoji="1" lang="en-US" altLang="zh-CN" sz="2200" b="1" dirty="0">
                <a:solidFill>
                  <a:srgbClr val="006600"/>
                </a:solidFill>
                <a:latin typeface="微软雅黑" panose="020B0503020204020204" pitchFamily="34" charset="-122"/>
                <a:ea typeface="微软雅黑" panose="020B0503020204020204" pitchFamily="34" charset="-122"/>
                <a:cs typeface="Arial" panose="020B0604020202020204" pitchFamily="34" charset="0"/>
              </a:rPr>
              <a:t>Cache</a:t>
            </a:r>
            <a:r>
              <a:rPr kumimoji="1" lang="zh-CN" altLang="en-US" sz="2200" b="1" dirty="0">
                <a:solidFill>
                  <a:srgbClr val="006600"/>
                </a:solidFill>
                <a:latin typeface="微软雅黑" panose="020B0503020204020204" pitchFamily="34" charset="-122"/>
                <a:ea typeface="微软雅黑" panose="020B0503020204020204" pitchFamily="34" charset="-122"/>
                <a:cs typeface="Arial" panose="020B0604020202020204" pitchFamily="34" charset="0"/>
              </a:rPr>
              <a:t>缺失开销大得多！</a:t>
            </a:r>
            <a:endParaRPr kumimoji="1" lang="en-US" altLang="zh-CN" sz="2200" b="1" dirty="0">
              <a:solidFill>
                <a:srgbClr val="006600"/>
              </a:solidFill>
              <a:latin typeface="微软雅黑" panose="020B0503020204020204" pitchFamily="34" charset="-122"/>
              <a:ea typeface="微软雅黑" panose="020B0503020204020204" pitchFamily="34" charset="-122"/>
              <a:cs typeface="Arial" panose="020B0604020202020204" pitchFamily="34" charset="0"/>
            </a:endParaRPr>
          </a:p>
          <a:p>
            <a:pPr eaLnBrk="1" hangingPunct="1">
              <a:spcBef>
                <a:spcPts val="600"/>
              </a:spcBef>
            </a:pPr>
            <a:r>
              <a:rPr kumimoji="1" lang="en-US" altLang="zh-CN" sz="2200" b="1" dirty="0">
                <a:solidFill>
                  <a:srgbClr val="006600"/>
                </a:solidFill>
                <a:latin typeface="微软雅黑" panose="020B0503020204020204" pitchFamily="34" charset="-122"/>
                <a:ea typeface="微软雅黑" panose="020B0503020204020204" pitchFamily="34" charset="-122"/>
                <a:cs typeface="Arial" panose="020B0604020202020204" pitchFamily="34" charset="0"/>
              </a:rPr>
              <a:t>       </a:t>
            </a:r>
            <a:r>
              <a:rPr kumimoji="1" lang="zh-CN" altLang="en-US" sz="2200" b="1" dirty="0">
                <a:solidFill>
                  <a:srgbClr val="006600"/>
                </a:solidFill>
                <a:latin typeface="微软雅黑" panose="020B0503020204020204" pitchFamily="34" charset="-122"/>
                <a:ea typeface="微软雅黑" panose="020B0503020204020204" pitchFamily="34" charset="-122"/>
                <a:cs typeface="Arial" panose="020B0604020202020204" pitchFamily="34" charset="0"/>
              </a:rPr>
              <a:t>因此，页命中率比</a:t>
            </a:r>
            <a:r>
              <a:rPr kumimoji="1" lang="en-US" altLang="zh-CN" sz="2200" b="1" dirty="0">
                <a:solidFill>
                  <a:srgbClr val="006600"/>
                </a:solidFill>
                <a:latin typeface="微软雅黑" panose="020B0503020204020204" pitchFamily="34" charset="-122"/>
                <a:ea typeface="微软雅黑" panose="020B0503020204020204" pitchFamily="34" charset="-122"/>
                <a:cs typeface="Arial" panose="020B0604020202020204" pitchFamily="34" charset="0"/>
              </a:rPr>
              <a:t>cache</a:t>
            </a:r>
            <a:r>
              <a:rPr kumimoji="1" lang="zh-CN" altLang="en-US" sz="2200" b="1" dirty="0">
                <a:solidFill>
                  <a:srgbClr val="006600"/>
                </a:solidFill>
                <a:latin typeface="微软雅黑" panose="020B0503020204020204" pitchFamily="34" charset="-122"/>
                <a:ea typeface="微软雅黑" panose="020B0503020204020204" pitchFamily="34" charset="-122"/>
                <a:cs typeface="Arial" panose="020B0604020202020204" pitchFamily="34" charset="0"/>
              </a:rPr>
              <a:t>命中率更重要！采用“</a:t>
            </a:r>
            <a:r>
              <a:rPr kumimoji="1" lang="zh-CN" altLang="en-US" sz="2200" b="1"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大页面</a:t>
            </a:r>
            <a:r>
              <a:rPr kumimoji="1" lang="zh-CN" altLang="en-US" sz="2200" b="1" dirty="0">
                <a:solidFill>
                  <a:srgbClr val="006600"/>
                </a:solidFill>
                <a:latin typeface="微软雅黑" panose="020B0503020204020204" pitchFamily="34" charset="-122"/>
                <a:ea typeface="微软雅黑" panose="020B0503020204020204" pitchFamily="34" charset="-122"/>
                <a:cs typeface="Arial" panose="020B0604020202020204" pitchFamily="34" charset="0"/>
              </a:rPr>
              <a:t>”和“</a:t>
            </a:r>
            <a:r>
              <a:rPr kumimoji="1" lang="zh-CN" altLang="en-US" sz="2200" b="1"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全相联</a:t>
            </a:r>
            <a:r>
              <a:rPr kumimoji="1" lang="zh-CN" altLang="en-US" sz="2200" b="1" dirty="0">
                <a:solidFill>
                  <a:srgbClr val="006600"/>
                </a:solidFill>
                <a:latin typeface="微软雅黑" panose="020B0503020204020204" pitchFamily="34" charset="-122"/>
                <a:ea typeface="微软雅黑" panose="020B0503020204020204" pitchFamily="34" charset="-122"/>
                <a:cs typeface="Arial" panose="020B0604020202020204" pitchFamily="34" charset="0"/>
              </a:rPr>
              <a:t>”可提高页命中率。</a:t>
            </a:r>
            <a:endParaRPr lang="zh-CN" altLang="en-US" sz="2200" b="1" dirty="0">
              <a:solidFill>
                <a:srgbClr val="CC0000"/>
              </a:solidFill>
              <a:latin typeface="微软雅黑" panose="020B0503020204020204" pitchFamily="34" charset="-122"/>
              <a:ea typeface="微软雅黑" panose="020B0503020204020204" pitchFamily="34" charset="-122"/>
              <a:cs typeface="Arial" panose="020B0604020202020204" pitchFamily="34" charset="0"/>
            </a:endParaRPr>
          </a:p>
          <a:p>
            <a:pPr marL="342900" indent="-342900" eaLnBrk="1" hangingPunct="1">
              <a:lnSpc>
                <a:spcPct val="120000"/>
              </a:lnSpc>
              <a:spcBef>
                <a:spcPts val="600"/>
              </a:spcBef>
              <a:buFont typeface="Wingdings" panose="05000000000000000000" pitchFamily="2" charset="2"/>
              <a:buChar char="l"/>
            </a:pPr>
            <a:r>
              <a:rPr lang="zh-CN" altLang="en-US" sz="2200" b="1" dirty="0">
                <a:solidFill>
                  <a:srgbClr val="CC0000"/>
                </a:solidFill>
                <a:latin typeface="微软雅黑" panose="020B0503020204020204" pitchFamily="34" charset="-122"/>
                <a:ea typeface="微软雅黑" panose="020B0503020204020204" pitchFamily="34" charset="-122"/>
                <a:cs typeface="Arial" panose="020B0604020202020204" pitchFamily="34" charset="0"/>
              </a:rPr>
              <a:t>通过软件来处理“缺页”！</a:t>
            </a:r>
            <a:r>
              <a:rPr lang="en-US" altLang="zh-CN" sz="2200" b="1" dirty="0">
                <a:solidFill>
                  <a:srgbClr val="CC0000"/>
                </a:solidFill>
                <a:latin typeface="微软雅黑" panose="020B0503020204020204" pitchFamily="34" charset="-122"/>
                <a:ea typeface="微软雅黑" panose="020B0503020204020204" pitchFamily="34" charset="-122"/>
                <a:cs typeface="Arial" panose="020B0604020202020204" pitchFamily="34" charset="0"/>
              </a:rPr>
              <a:t>Why?</a:t>
            </a:r>
          </a:p>
          <a:p>
            <a:pPr eaLnBrk="1" hangingPunct="1">
              <a:lnSpc>
                <a:spcPct val="120000"/>
              </a:lnSpc>
              <a:spcBef>
                <a:spcPts val="600"/>
              </a:spcBef>
            </a:pPr>
            <a:r>
              <a:rPr kumimoji="1" lang="zh-CN" altLang="en-US" sz="2200" b="1" dirty="0">
                <a:solidFill>
                  <a:srgbClr val="006600"/>
                </a:solidFill>
                <a:latin typeface="微软雅黑" panose="020B0503020204020204" pitchFamily="34" charset="-122"/>
                <a:ea typeface="微软雅黑" panose="020B0503020204020204" pitchFamily="34" charset="-122"/>
                <a:cs typeface="Arial" panose="020B0604020202020204" pitchFamily="34" charset="0"/>
              </a:rPr>
              <a:t>缺页时需要访问磁盘（约几百万个时钟周期）</a:t>
            </a:r>
            <a:r>
              <a:rPr kumimoji="1" lang="en-US" altLang="zh-CN" sz="2200" b="1" dirty="0">
                <a:solidFill>
                  <a:srgbClr val="006600"/>
                </a:solidFill>
                <a:latin typeface="微软雅黑" panose="020B0503020204020204" pitchFamily="34" charset="-122"/>
                <a:ea typeface="微软雅黑" panose="020B0503020204020204" pitchFamily="34" charset="-122"/>
                <a:cs typeface="Arial" panose="020B0604020202020204" pitchFamily="34" charset="0"/>
              </a:rPr>
              <a:t>,</a:t>
            </a:r>
            <a:r>
              <a:rPr kumimoji="1" lang="zh-CN" altLang="en-US" sz="2200" b="1" dirty="0">
                <a:solidFill>
                  <a:srgbClr val="006600"/>
                </a:solidFill>
                <a:latin typeface="微软雅黑" panose="020B0503020204020204" pitchFamily="34" charset="-122"/>
                <a:ea typeface="微软雅黑" panose="020B0503020204020204" pitchFamily="34" charset="-122"/>
                <a:cs typeface="Arial" panose="020B0604020202020204" pitchFamily="34" charset="0"/>
              </a:rPr>
              <a:t>慢！没必要用硬件实现。</a:t>
            </a:r>
            <a:endParaRPr lang="en-US" altLang="zh-CN" sz="2200" b="1" dirty="0">
              <a:solidFill>
                <a:srgbClr val="CC0000"/>
              </a:solidFill>
              <a:latin typeface="微软雅黑" panose="020B0503020204020204" pitchFamily="34" charset="-122"/>
              <a:ea typeface="微软雅黑" panose="020B0503020204020204" pitchFamily="34" charset="-122"/>
              <a:cs typeface="Arial" panose="020B0604020202020204" pitchFamily="34" charset="0"/>
            </a:endParaRPr>
          </a:p>
          <a:p>
            <a:pPr marL="342900" indent="-342900" eaLnBrk="1" hangingPunct="1">
              <a:spcBef>
                <a:spcPts val="600"/>
              </a:spcBef>
              <a:buFont typeface="Wingdings" panose="05000000000000000000" pitchFamily="2" charset="2"/>
              <a:buChar char="l"/>
            </a:pPr>
            <a:r>
              <a:rPr kumimoji="1" lang="zh-CN" altLang="en-US" sz="2200" b="1" dirty="0">
                <a:solidFill>
                  <a:srgbClr val="CC0000"/>
                </a:solidFill>
                <a:latin typeface="微软雅黑" panose="020B0503020204020204" pitchFamily="34" charset="-122"/>
                <a:ea typeface="微软雅黑" panose="020B0503020204020204" pitchFamily="34" charset="-122"/>
                <a:cs typeface="Arial" panose="020B0604020202020204" pitchFamily="34" charset="0"/>
              </a:rPr>
              <a:t>采用</a:t>
            </a:r>
            <a:r>
              <a:rPr kumimoji="1" lang="en-US" altLang="zh-CN" sz="2200" b="1" dirty="0">
                <a:solidFill>
                  <a:srgbClr val="CC0000"/>
                </a:solidFill>
                <a:latin typeface="微软雅黑" panose="020B0503020204020204" pitchFamily="34" charset="-122"/>
                <a:ea typeface="微软雅黑" panose="020B0503020204020204" pitchFamily="34" charset="-122"/>
                <a:cs typeface="Arial" panose="020B0604020202020204" pitchFamily="34" charset="0"/>
              </a:rPr>
              <a:t>Write Back</a:t>
            </a:r>
            <a:r>
              <a:rPr kumimoji="1" lang="zh-CN" altLang="en-US" sz="2200" b="1" dirty="0">
                <a:solidFill>
                  <a:srgbClr val="CC0000"/>
                </a:solidFill>
                <a:latin typeface="微软雅黑" panose="020B0503020204020204" pitchFamily="34" charset="-122"/>
                <a:ea typeface="微软雅黑" panose="020B0503020204020204" pitchFamily="34" charset="-122"/>
                <a:cs typeface="Arial" panose="020B0604020202020204" pitchFamily="34" charset="0"/>
              </a:rPr>
              <a:t>写策略！ </a:t>
            </a:r>
            <a:r>
              <a:rPr kumimoji="1" lang="en-US" altLang="zh-CN" sz="2200" b="1" dirty="0">
                <a:solidFill>
                  <a:srgbClr val="CC0000"/>
                </a:solidFill>
                <a:latin typeface="微软雅黑" panose="020B0503020204020204" pitchFamily="34" charset="-122"/>
                <a:ea typeface="微软雅黑" panose="020B0503020204020204" pitchFamily="34" charset="-122"/>
                <a:cs typeface="Arial" panose="020B0604020202020204" pitchFamily="34" charset="0"/>
              </a:rPr>
              <a:t>Why?</a:t>
            </a:r>
          </a:p>
          <a:p>
            <a:pPr eaLnBrk="1" hangingPunct="1">
              <a:spcBef>
                <a:spcPts val="600"/>
              </a:spcBef>
            </a:pPr>
            <a:r>
              <a:rPr kumimoji="1" lang="zh-CN" altLang="en-US" sz="2200" b="1" dirty="0">
                <a:solidFill>
                  <a:srgbClr val="006600"/>
                </a:solidFill>
                <a:latin typeface="微软雅黑" panose="020B0503020204020204" pitchFamily="34" charset="-122"/>
                <a:ea typeface="微软雅黑" panose="020B0503020204020204" pitchFamily="34" charset="-122"/>
                <a:cs typeface="Arial" panose="020B0604020202020204" pitchFamily="34" charset="0"/>
              </a:rPr>
              <a:t>避免频繁的慢速磁盘访问操作。</a:t>
            </a:r>
          </a:p>
          <a:p>
            <a:pPr marL="342900" indent="-342900" eaLnBrk="1" hangingPunct="1">
              <a:spcBef>
                <a:spcPts val="600"/>
              </a:spcBef>
              <a:buFont typeface="Wingdings" panose="05000000000000000000" pitchFamily="2" charset="2"/>
              <a:buChar char="l"/>
            </a:pPr>
            <a:r>
              <a:rPr kumimoji="1" lang="zh-CN" altLang="en-US" sz="2200" b="1" dirty="0">
                <a:solidFill>
                  <a:srgbClr val="CC0000"/>
                </a:solidFill>
                <a:latin typeface="微软雅黑" panose="020B0503020204020204" pitchFamily="34" charset="-122"/>
                <a:ea typeface="微软雅黑" panose="020B0503020204020204" pitchFamily="34" charset="-122"/>
                <a:cs typeface="Arial" panose="020B0604020202020204" pitchFamily="34" charset="0"/>
              </a:rPr>
              <a:t>地址转换用硬件实现！</a:t>
            </a:r>
            <a:r>
              <a:rPr kumimoji="1" lang="en-US" altLang="zh-CN" sz="2200" b="1" dirty="0">
                <a:solidFill>
                  <a:srgbClr val="CC0000"/>
                </a:solidFill>
                <a:latin typeface="微软雅黑" panose="020B0503020204020204" pitchFamily="34" charset="-122"/>
                <a:ea typeface="微软雅黑" panose="020B0503020204020204" pitchFamily="34" charset="-122"/>
                <a:cs typeface="Arial" panose="020B0604020202020204" pitchFamily="34" charset="0"/>
              </a:rPr>
              <a:t>Why?</a:t>
            </a:r>
          </a:p>
          <a:p>
            <a:pPr eaLnBrk="1" hangingPunct="1">
              <a:spcBef>
                <a:spcPts val="600"/>
              </a:spcBef>
            </a:pPr>
            <a:r>
              <a:rPr kumimoji="1" lang="zh-CN" altLang="en-US" sz="2200" b="1" dirty="0">
                <a:solidFill>
                  <a:srgbClr val="006600"/>
                </a:solidFill>
                <a:latin typeface="微软雅黑" panose="020B0503020204020204" pitchFamily="34" charset="-122"/>
                <a:ea typeface="微软雅黑" panose="020B0503020204020204" pitchFamily="34" charset="-122"/>
                <a:cs typeface="Arial" panose="020B0604020202020204" pitchFamily="34" charset="0"/>
              </a:rPr>
              <a:t>可加快指令执行</a:t>
            </a:r>
            <a:endParaRPr kumimoji="1" lang="zh-CN" altLang="en-US" sz="2200" b="1" dirty="0">
              <a:solidFill>
                <a:srgbClr val="CC0000"/>
              </a:solidFill>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3517386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linds(horizontal)">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blinds(horizontal)">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blinds(horizontal)">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blinds(horizontal)">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blinds(horizontal)">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blinds(horizontal)">
                                      <p:cBhvr>
                                        <p:cTn id="42" dur="500"/>
                                        <p:tgtEl>
                                          <p:spTgt spid="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animEffect transition="in" filter="blinds(horizontal)">
                                      <p:cBhvr>
                                        <p:cTn id="47" dur="500"/>
                                        <p:tgtEl>
                                          <p:spTgt spid="4">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4">
                                            <p:txEl>
                                              <p:pRg st="9" end="9"/>
                                            </p:txEl>
                                          </p:spTgt>
                                        </p:tgtEl>
                                        <p:attrNameLst>
                                          <p:attrName>style.visibility</p:attrName>
                                        </p:attrNameLst>
                                      </p:cBhvr>
                                      <p:to>
                                        <p:strVal val="visible"/>
                                      </p:to>
                                    </p:set>
                                    <p:animEffect transition="in" filter="blinds(horizontal)">
                                      <p:cBhvr>
                                        <p:cTn id="52" dur="5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stretch>
            <a:fillRect/>
          </a:stretch>
        </p:blipFill>
        <p:spPr>
          <a:xfrm>
            <a:off x="227012" y="573979"/>
            <a:ext cx="8677275" cy="4429125"/>
          </a:xfrm>
          <a:prstGeom prst="rect">
            <a:avLst/>
          </a:prstGeom>
        </p:spPr>
      </p:pic>
      <p:sp>
        <p:nvSpPr>
          <p:cNvPr id="142338" name="Rectangle 2">
            <a:extLst>
              <a:ext uri="{FF2B5EF4-FFF2-40B4-BE49-F238E27FC236}">
                <a16:creationId xmlns:a16="http://schemas.microsoft.com/office/drawing/2014/main" id="{DBF0C4C0-EAAB-4DF2-B2EE-CC2B7EAA7E0C}"/>
              </a:ext>
            </a:extLst>
          </p:cNvPr>
          <p:cNvSpPr>
            <a:spLocks noGrp="1" noChangeArrowheads="1"/>
          </p:cNvSpPr>
          <p:nvPr>
            <p:ph type="title" idx="4294967295"/>
          </p:nvPr>
        </p:nvSpPr>
        <p:spPr>
          <a:xfrm>
            <a:off x="3267075" y="41451"/>
            <a:ext cx="2387600" cy="488897"/>
          </a:xfrm>
        </p:spPr>
        <p:txBody>
          <a:bodyPr lIns="91440" tIns="45720" rIns="91440" bIns="45720" anchor="ctr"/>
          <a:lstStyle/>
          <a:p>
            <a:pPr algn="l" eaLnBrk="1" hangingPunct="1"/>
            <a:r>
              <a:rPr lang="zh-CN" altLang="en-US" dirty="0"/>
              <a:t>页表结构</a:t>
            </a:r>
          </a:p>
        </p:txBody>
      </p:sp>
      <p:sp>
        <p:nvSpPr>
          <p:cNvPr id="503811" name="Rectangle 3">
            <a:extLst>
              <a:ext uri="{FF2B5EF4-FFF2-40B4-BE49-F238E27FC236}">
                <a16:creationId xmlns:a16="http://schemas.microsoft.com/office/drawing/2014/main" id="{03B4ECE6-D096-4B7D-BA29-0E14E90509C8}"/>
              </a:ext>
            </a:extLst>
          </p:cNvPr>
          <p:cNvSpPr>
            <a:spLocks noGrp="1" noChangeArrowheads="1"/>
          </p:cNvSpPr>
          <p:nvPr>
            <p:ph type="body" idx="4294967295"/>
          </p:nvPr>
        </p:nvSpPr>
        <p:spPr>
          <a:xfrm>
            <a:off x="227012" y="5118764"/>
            <a:ext cx="8893175" cy="1508105"/>
          </a:xfrm>
          <a:solidFill>
            <a:schemeClr val="bg1"/>
          </a:solidFill>
        </p:spPr>
        <p:txBody>
          <a:bodyPr lIns="91440" tIns="45720" rIns="91440" bIns="45720"/>
          <a:lstStyle/>
          <a:p>
            <a:pPr eaLnBrk="1" hangingPunct="1">
              <a:lnSpc>
                <a:spcPct val="110000"/>
              </a:lnSpc>
              <a:spcBef>
                <a:spcPct val="10000"/>
              </a:spcBef>
            </a:pPr>
            <a:r>
              <a:rPr lang="zh-CN" altLang="en-US" sz="2000" dirty="0">
                <a:latin typeface="微软雅黑" panose="020B0503020204020204" pitchFamily="34" charset="-122"/>
                <a:ea typeface="微软雅黑" panose="020B0503020204020204" pitchFamily="34" charset="-122"/>
              </a:rPr>
              <a:t>每个进程有一个页表，其中有</a:t>
            </a:r>
            <a:r>
              <a:rPr lang="zh-CN" altLang="en-US" sz="2000" dirty="0">
                <a:solidFill>
                  <a:srgbClr val="CC0000"/>
                </a:solidFill>
                <a:latin typeface="微软雅黑" panose="020B0503020204020204" pitchFamily="34" charset="-122"/>
                <a:ea typeface="微软雅黑" panose="020B0503020204020204" pitchFamily="34" charset="-122"/>
              </a:rPr>
              <a:t>装入位、修改（</a:t>
            </a:r>
            <a:r>
              <a:rPr lang="en-US" altLang="zh-CN" sz="2000" dirty="0">
                <a:solidFill>
                  <a:srgbClr val="CC0000"/>
                </a:solidFill>
                <a:latin typeface="微软雅黑" panose="020B0503020204020204" pitchFamily="34" charset="-122"/>
                <a:ea typeface="微软雅黑" panose="020B0503020204020204" pitchFamily="34" charset="-122"/>
              </a:rPr>
              <a:t>Dirt</a:t>
            </a:r>
            <a:r>
              <a:rPr lang="zh-CN" altLang="en-US" sz="2000" dirty="0">
                <a:solidFill>
                  <a:srgbClr val="CC0000"/>
                </a:solidFill>
                <a:latin typeface="微软雅黑" panose="020B0503020204020204" pitchFamily="34" charset="-122"/>
                <a:ea typeface="微软雅黑" panose="020B0503020204020204" pitchFamily="34" charset="-122"/>
              </a:rPr>
              <a:t>）位</a:t>
            </a:r>
            <a:r>
              <a:rPr lang="zh-CN" altLang="en-US" sz="2000" dirty="0" smtClean="0">
                <a:solidFill>
                  <a:srgbClr val="CC0000"/>
                </a:solidFill>
                <a:latin typeface="微软雅黑" panose="020B0503020204020204" pitchFamily="34" charset="-122"/>
                <a:ea typeface="微软雅黑" panose="020B0503020204020204" pitchFamily="34" charset="-122"/>
              </a:rPr>
              <a:t>、</a:t>
            </a:r>
            <a:r>
              <a:rPr lang="zh-CN" altLang="en-US" sz="2000" dirty="0">
                <a:solidFill>
                  <a:srgbClr val="CC0000"/>
                </a:solidFill>
                <a:latin typeface="微软雅黑" panose="020B0503020204020204" pitchFamily="34" charset="-122"/>
                <a:ea typeface="微软雅黑" panose="020B0503020204020204" pitchFamily="34" charset="-122"/>
              </a:rPr>
              <a:t>使用</a:t>
            </a:r>
            <a:r>
              <a:rPr lang="zh-CN" altLang="en-US" sz="2000" dirty="0" smtClean="0">
                <a:solidFill>
                  <a:srgbClr val="CC0000"/>
                </a:solidFill>
                <a:latin typeface="微软雅黑" panose="020B0503020204020204" pitchFamily="34" charset="-122"/>
                <a:ea typeface="微软雅黑" panose="020B0503020204020204" pitchFamily="34" charset="-122"/>
              </a:rPr>
              <a:t>位</a:t>
            </a:r>
            <a:r>
              <a:rPr lang="zh-CN" altLang="en-US" sz="2000" dirty="0">
                <a:solidFill>
                  <a:srgbClr val="CC0000"/>
                </a:solidFill>
                <a:latin typeface="微软雅黑" panose="020B0503020204020204" pitchFamily="34" charset="-122"/>
                <a:ea typeface="微软雅黑" panose="020B0503020204020204" pitchFamily="34" charset="-122"/>
              </a:rPr>
              <a:t>、访问权限位、禁止缓存位、实页号。</a:t>
            </a:r>
            <a:endParaRPr lang="en-US" altLang="zh-CN" sz="2000" dirty="0">
              <a:solidFill>
                <a:srgbClr val="CC0000"/>
              </a:solidFill>
              <a:latin typeface="微软雅黑" panose="020B0503020204020204" pitchFamily="34" charset="-122"/>
              <a:ea typeface="微软雅黑" panose="020B0503020204020204" pitchFamily="34" charset="-122"/>
            </a:endParaRPr>
          </a:p>
          <a:p>
            <a:pPr eaLnBrk="1" hangingPunct="1">
              <a:lnSpc>
                <a:spcPct val="110000"/>
              </a:lnSpc>
              <a:spcBef>
                <a:spcPct val="10000"/>
              </a:spcBef>
            </a:pPr>
            <a:r>
              <a:rPr lang="zh-CN" altLang="en-US" sz="2000" dirty="0">
                <a:latin typeface="微软雅黑" panose="020B0503020204020204" pitchFamily="34" charset="-122"/>
                <a:ea typeface="微软雅黑" panose="020B0503020204020204" pitchFamily="34" charset="-122"/>
              </a:rPr>
              <a:t>一个页表的项数由什么决定？</a:t>
            </a:r>
            <a:endParaRPr lang="en-US" altLang="zh-CN" sz="2000" dirty="0">
              <a:latin typeface="微软雅黑" panose="020B0503020204020204" pitchFamily="34" charset="-122"/>
              <a:ea typeface="微软雅黑" panose="020B0503020204020204" pitchFamily="34" charset="-122"/>
            </a:endParaRPr>
          </a:p>
          <a:p>
            <a:pPr eaLnBrk="1" hangingPunct="1">
              <a:lnSpc>
                <a:spcPct val="110000"/>
              </a:lnSpc>
              <a:spcBef>
                <a:spcPct val="10000"/>
              </a:spcBef>
            </a:pPr>
            <a:r>
              <a:rPr lang="zh-CN" altLang="en-US" sz="2000" dirty="0">
                <a:latin typeface="微软雅黑" panose="020B0503020204020204" pitchFamily="34" charset="-122"/>
                <a:ea typeface="微软雅黑" panose="020B0503020204020204" pitchFamily="34" charset="-122"/>
              </a:rPr>
              <a:t>每个进程的页表大小一样吗？</a:t>
            </a:r>
          </a:p>
        </p:txBody>
      </p:sp>
      <p:sp>
        <p:nvSpPr>
          <p:cNvPr id="503814" name="Rectangle 6">
            <a:extLst>
              <a:ext uri="{FF2B5EF4-FFF2-40B4-BE49-F238E27FC236}">
                <a16:creationId xmlns:a16="http://schemas.microsoft.com/office/drawing/2014/main" id="{C64378A3-2750-4BA0-A402-707141B040CF}"/>
              </a:ext>
            </a:extLst>
          </p:cNvPr>
          <p:cNvSpPr>
            <a:spLocks noChangeArrowheads="1"/>
          </p:cNvSpPr>
          <p:nvPr/>
        </p:nvSpPr>
        <p:spPr bwMode="auto">
          <a:xfrm>
            <a:off x="2104840" y="625598"/>
            <a:ext cx="6165850" cy="48089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lnSpc>
                <a:spcPct val="110000"/>
              </a:lnSpc>
              <a:spcBef>
                <a:spcPct val="20000"/>
              </a:spcBef>
              <a:buClr>
                <a:schemeClr val="accent2"/>
              </a:buClr>
              <a:buSzPct val="80000"/>
              <a:buFont typeface="Wingdings" panose="05000000000000000000" pitchFamily="2" charset="2"/>
              <a:buChar char="u"/>
            </a:pPr>
            <a:r>
              <a:rPr kumimoji="1" lang="zh-CN" altLang="en-US" sz="2000" b="1" dirty="0">
                <a:solidFill>
                  <a:srgbClr val="0000FF"/>
                </a:solidFill>
                <a:ea typeface="微软雅黑" panose="020B0503020204020204" pitchFamily="34" charset="-122"/>
              </a:rPr>
              <a:t>页表存储在主存</a:t>
            </a:r>
            <a:endParaRPr kumimoji="1" lang="en-US" altLang="zh-CN" sz="2000" b="1" dirty="0">
              <a:solidFill>
                <a:srgbClr val="0000FF"/>
              </a:solidFill>
              <a:ea typeface="微软雅黑" panose="020B0503020204020204" pitchFamily="34" charset="-122"/>
            </a:endParaRPr>
          </a:p>
          <a:p>
            <a:pPr eaLnBrk="1" hangingPunct="1">
              <a:lnSpc>
                <a:spcPct val="110000"/>
              </a:lnSpc>
              <a:spcBef>
                <a:spcPct val="20000"/>
              </a:spcBef>
              <a:buClr>
                <a:schemeClr val="accent2"/>
              </a:buClr>
              <a:buSzPct val="80000"/>
              <a:buFont typeface="Wingdings" panose="05000000000000000000" pitchFamily="2" charset="2"/>
              <a:buChar char="u"/>
            </a:pPr>
            <a:r>
              <a:rPr kumimoji="1" lang="zh-CN" altLang="en-US" sz="2000" b="1" dirty="0">
                <a:solidFill>
                  <a:srgbClr val="0000FF"/>
                </a:solidFill>
                <a:ea typeface="微软雅黑" panose="020B0503020204020204" pitchFamily="34" charset="-122"/>
              </a:rPr>
              <a:t>页表首址记录在页表基址寄存器中</a:t>
            </a:r>
          </a:p>
        </p:txBody>
      </p:sp>
      <p:sp>
        <p:nvSpPr>
          <p:cNvPr id="6" name="矩形 5">
            <a:extLst>
              <a:ext uri="{FF2B5EF4-FFF2-40B4-BE49-F238E27FC236}">
                <a16:creationId xmlns:a16="http://schemas.microsoft.com/office/drawing/2014/main" id="{DA01FBB2-0FA9-487E-843E-9E3AB89BF163}"/>
              </a:ext>
            </a:extLst>
          </p:cNvPr>
          <p:cNvSpPr>
            <a:spLocks noChangeArrowheads="1"/>
          </p:cNvSpPr>
          <p:nvPr/>
        </p:nvSpPr>
        <p:spPr bwMode="auto">
          <a:xfrm>
            <a:off x="3814268" y="5813857"/>
            <a:ext cx="4572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1900" b="1" dirty="0">
                <a:solidFill>
                  <a:srgbClr val="CC0000"/>
                </a:solidFill>
                <a:ea typeface="微软雅黑" panose="020B0503020204020204" pitchFamily="34" charset="-122"/>
              </a:rPr>
              <a:t>理论上由虚拟地址空间大小决定。</a:t>
            </a:r>
            <a:endParaRPr kumimoji="1" lang="zh-CN" altLang="en-US" sz="1900" b="1" dirty="0">
              <a:solidFill>
                <a:srgbClr val="666699"/>
              </a:solidFill>
              <a:ea typeface="微软雅黑" panose="020B0503020204020204" pitchFamily="34" charset="-122"/>
            </a:endParaRPr>
          </a:p>
        </p:txBody>
      </p:sp>
      <p:sp>
        <p:nvSpPr>
          <p:cNvPr id="8" name="矩形 7">
            <a:extLst>
              <a:ext uri="{FF2B5EF4-FFF2-40B4-BE49-F238E27FC236}">
                <a16:creationId xmlns:a16="http://schemas.microsoft.com/office/drawing/2014/main" id="{43DD2D5B-B44D-4764-9D03-C05BF5FCDEF4}"/>
              </a:ext>
            </a:extLst>
          </p:cNvPr>
          <p:cNvSpPr>
            <a:spLocks noChangeArrowheads="1"/>
          </p:cNvSpPr>
          <p:nvPr/>
        </p:nvSpPr>
        <p:spPr bwMode="auto">
          <a:xfrm>
            <a:off x="3691324" y="6182202"/>
            <a:ext cx="5324475" cy="6699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1900" b="1" dirty="0">
                <a:solidFill>
                  <a:srgbClr val="CC0000"/>
                </a:solidFill>
                <a:ea typeface="微软雅黑" panose="020B0503020204020204" pitchFamily="34" charset="-122"/>
              </a:rPr>
              <a:t>各进程有相同虚拟空间，故理论上一样。实际大小看具体实现方式，如</a:t>
            </a:r>
            <a:r>
              <a:rPr kumimoji="1" lang="zh-CN" altLang="en-US" sz="1900" b="1" dirty="0">
                <a:solidFill>
                  <a:srgbClr val="CC0000"/>
                </a:solidFill>
                <a:latin typeface="微软雅黑" panose="020B0503020204020204" pitchFamily="34" charset="-122"/>
                <a:ea typeface="微软雅黑" panose="020B0503020204020204" pitchFamily="34" charset="-122"/>
              </a:rPr>
              <a:t>“</a:t>
            </a:r>
            <a:r>
              <a:rPr kumimoji="1" lang="zh-CN" altLang="en-US" sz="1900" b="1" dirty="0">
                <a:solidFill>
                  <a:srgbClr val="CC0000"/>
                </a:solidFill>
                <a:ea typeface="微软雅黑" panose="020B0503020204020204" pitchFamily="34" charset="-122"/>
              </a:rPr>
              <a:t>空洞</a:t>
            </a:r>
            <a:r>
              <a:rPr kumimoji="1" lang="zh-CN" altLang="en-US" sz="1900" b="1" dirty="0">
                <a:solidFill>
                  <a:srgbClr val="CC0000"/>
                </a:solidFill>
                <a:latin typeface="微软雅黑" panose="020B0503020204020204" pitchFamily="34" charset="-122"/>
                <a:ea typeface="微软雅黑" panose="020B0503020204020204" pitchFamily="34" charset="-122"/>
              </a:rPr>
              <a:t>”</a:t>
            </a:r>
            <a:r>
              <a:rPr kumimoji="1" lang="zh-CN" altLang="en-US" sz="1900" b="1" dirty="0">
                <a:solidFill>
                  <a:srgbClr val="CC0000"/>
                </a:solidFill>
                <a:ea typeface="微软雅黑" panose="020B0503020204020204" pitchFamily="34" charset="-122"/>
              </a:rPr>
              <a:t>页面如何处理等</a:t>
            </a:r>
            <a:endParaRPr kumimoji="1" lang="zh-CN" altLang="en-US" sz="1900" b="1" dirty="0">
              <a:solidFill>
                <a:srgbClr val="666699"/>
              </a:solidFill>
              <a:ea typeface="微软雅黑" panose="020B0503020204020204" pitchFamily="34" charset="-122"/>
            </a:endParaRPr>
          </a:p>
        </p:txBody>
      </p:sp>
      <p:sp>
        <p:nvSpPr>
          <p:cNvPr id="2" name="灯片编号占位符 1">
            <a:extLst>
              <a:ext uri="{FF2B5EF4-FFF2-40B4-BE49-F238E27FC236}">
                <a16:creationId xmlns:a16="http://schemas.microsoft.com/office/drawing/2014/main" id="{14A31C5F-6974-4469-8DEE-7C51053A5059}"/>
              </a:ext>
            </a:extLst>
          </p:cNvPr>
          <p:cNvSpPr>
            <a:spLocks noGrp="1"/>
          </p:cNvSpPr>
          <p:nvPr>
            <p:ph type="sldNum" sz="quarter" idx="10"/>
          </p:nvPr>
        </p:nvSpPr>
        <p:spPr/>
        <p:txBody>
          <a:bodyPr/>
          <a:lstStyle/>
          <a:p>
            <a:pPr>
              <a:defRPr/>
            </a:pPr>
            <a:fld id="{E5695708-78D6-49FC-AD1D-A92B2AA36AF2}" type="slidenum">
              <a:rPr lang="zh-CN" altLang="en-US" smtClean="0"/>
              <a:pPr>
                <a:defRPr/>
              </a:pPr>
              <a:t>69</a:t>
            </a:fld>
            <a:endParaRPr lang="zh-CN" altLang="en-US"/>
          </a:p>
        </p:txBody>
      </p:sp>
    </p:spTree>
    <p:extLst>
      <p:ext uri="{BB962C8B-B14F-4D97-AF65-F5344CB8AC3E}">
        <p14:creationId xmlns:p14="http://schemas.microsoft.com/office/powerpoint/2010/main" val="3499438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03814">
                                            <p:txEl>
                                              <p:pRg st="0" end="0"/>
                                            </p:txEl>
                                          </p:spTgt>
                                        </p:tgtEl>
                                        <p:attrNameLst>
                                          <p:attrName>style.visibility</p:attrName>
                                        </p:attrNameLst>
                                      </p:cBhvr>
                                      <p:to>
                                        <p:strVal val="visible"/>
                                      </p:to>
                                    </p:set>
                                    <p:animEffect transition="in" filter="blinds(horizontal)">
                                      <p:cBhvr>
                                        <p:cTn id="7" dur="500"/>
                                        <p:tgtEl>
                                          <p:spTgt spid="5038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03814">
                                            <p:txEl>
                                              <p:pRg st="1" end="1"/>
                                            </p:txEl>
                                          </p:spTgt>
                                        </p:tgtEl>
                                        <p:attrNameLst>
                                          <p:attrName>style.visibility</p:attrName>
                                        </p:attrNameLst>
                                      </p:cBhvr>
                                      <p:to>
                                        <p:strVal val="visible"/>
                                      </p:to>
                                    </p:set>
                                    <p:animEffect transition="in" filter="blinds(horizontal)">
                                      <p:cBhvr>
                                        <p:cTn id="12" dur="500"/>
                                        <p:tgtEl>
                                          <p:spTgt spid="50381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03811">
                                            <p:txEl>
                                              <p:pRg st="0" end="0"/>
                                            </p:txEl>
                                          </p:spTgt>
                                        </p:tgtEl>
                                        <p:attrNameLst>
                                          <p:attrName>style.visibility</p:attrName>
                                        </p:attrNameLst>
                                      </p:cBhvr>
                                      <p:to>
                                        <p:strVal val="visible"/>
                                      </p:to>
                                    </p:set>
                                    <p:animEffect transition="in" filter="blinds(horizontal)">
                                      <p:cBhvr>
                                        <p:cTn id="17" dur="500"/>
                                        <p:tgtEl>
                                          <p:spTgt spid="503811">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503811">
                                            <p:txEl>
                                              <p:pRg st="1" end="1"/>
                                            </p:txEl>
                                          </p:spTgt>
                                        </p:tgtEl>
                                        <p:attrNameLst>
                                          <p:attrName>style.visibility</p:attrName>
                                        </p:attrNameLst>
                                      </p:cBhvr>
                                      <p:to>
                                        <p:strVal val="visible"/>
                                      </p:to>
                                    </p:set>
                                    <p:animEffect transition="in" filter="blinds(horizontal)">
                                      <p:cBhvr>
                                        <p:cTn id="22" dur="500"/>
                                        <p:tgtEl>
                                          <p:spTgt spid="503811">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blinds(horizontal)">
                                      <p:cBhvr>
                                        <p:cTn id="27" dur="500"/>
                                        <p:tgtEl>
                                          <p:spTgt spid="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503811">
                                            <p:txEl>
                                              <p:pRg st="2" end="2"/>
                                            </p:txEl>
                                          </p:spTgt>
                                        </p:tgtEl>
                                        <p:attrNameLst>
                                          <p:attrName>style.visibility</p:attrName>
                                        </p:attrNameLst>
                                      </p:cBhvr>
                                      <p:to>
                                        <p:strVal val="visible"/>
                                      </p:to>
                                    </p:set>
                                    <p:animEffect transition="in" filter="blinds(horizontal)">
                                      <p:cBhvr>
                                        <p:cTn id="32" dur="500"/>
                                        <p:tgtEl>
                                          <p:spTgt spid="503811">
                                            <p:txEl>
                                              <p:pRg st="2" end="2"/>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blinds(horizontal)">
                                      <p:cBhvr>
                                        <p:cTn id="3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96"/>
          <p:cNvSpPr>
            <a:spLocks noChangeArrowheads="1"/>
          </p:cNvSpPr>
          <p:nvPr/>
        </p:nvSpPr>
        <p:spPr bwMode="auto">
          <a:xfrm>
            <a:off x="2681288" y="2493963"/>
            <a:ext cx="6300787" cy="3409950"/>
          </a:xfrm>
          <a:prstGeom prst="rect">
            <a:avLst/>
          </a:prstGeom>
          <a:solidFill>
            <a:schemeClr val="accent1">
              <a:alpha val="20000"/>
            </a:schemeClr>
          </a:solidFill>
          <a:ln w="9525">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1267" name="Rectangle 97"/>
          <p:cNvSpPr>
            <a:spLocks noChangeArrowheads="1"/>
          </p:cNvSpPr>
          <p:nvPr/>
        </p:nvSpPr>
        <p:spPr bwMode="auto">
          <a:xfrm>
            <a:off x="160338" y="2438400"/>
            <a:ext cx="1755775" cy="3419475"/>
          </a:xfrm>
          <a:prstGeom prst="rect">
            <a:avLst/>
          </a:prstGeom>
          <a:solidFill>
            <a:srgbClr val="99CC00">
              <a:alpha val="20000"/>
            </a:srgbClr>
          </a:solidFill>
          <a:ln w="9525">
            <a:solidFill>
              <a:schemeClr val="tx1"/>
            </a:solidFill>
            <a:prstDash val="dash"/>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1268" name="Text Box 98"/>
          <p:cNvSpPr txBox="1">
            <a:spLocks noChangeArrowheads="1"/>
          </p:cNvSpPr>
          <p:nvPr/>
        </p:nvSpPr>
        <p:spPr bwMode="auto">
          <a:xfrm>
            <a:off x="2771775" y="3530600"/>
            <a:ext cx="371475" cy="1287463"/>
          </a:xfrm>
          <a:prstGeom prst="rect">
            <a:avLst/>
          </a:prstGeom>
          <a:noFill/>
          <a:ln w="12700" cap="sq">
            <a:solidFill>
              <a:srgbClr val="00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vert="eaVert" lIns="0" tIns="0" rIns="0" bIns="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20000"/>
              </a:lnSpc>
            </a:pPr>
            <a:r>
              <a:rPr kumimoji="1" lang="zh-CN" altLang="en-US" sz="1800" dirty="0">
                <a:ea typeface="黑体" panose="02010609060101010101" pitchFamily="49" charset="-122"/>
              </a:rPr>
              <a:t>地址寄存器</a:t>
            </a:r>
          </a:p>
        </p:txBody>
      </p:sp>
      <p:sp>
        <p:nvSpPr>
          <p:cNvPr id="11269" name="Text Box 99"/>
          <p:cNvSpPr txBox="1">
            <a:spLocks noChangeArrowheads="1"/>
          </p:cNvSpPr>
          <p:nvPr/>
        </p:nvSpPr>
        <p:spPr bwMode="auto">
          <a:xfrm>
            <a:off x="3338513" y="3532188"/>
            <a:ext cx="360362" cy="1319212"/>
          </a:xfrm>
          <a:prstGeom prst="rect">
            <a:avLst/>
          </a:prstGeom>
          <a:noFill/>
          <a:ln w="12700" cap="sq">
            <a:solidFill>
              <a:srgbClr val="00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vert="eaVert" lIns="0" tIns="0" rIns="0" bIns="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20000"/>
              </a:lnSpc>
            </a:pPr>
            <a:r>
              <a:rPr kumimoji="1" lang="zh-CN" altLang="en-US" sz="1800">
                <a:solidFill>
                  <a:srgbClr val="000000"/>
                </a:solidFill>
                <a:latin typeface="黑体" panose="02010609060101010101" pitchFamily="49" charset="-122"/>
                <a:ea typeface="黑体" panose="02010609060101010101" pitchFamily="49" charset="-122"/>
              </a:rPr>
              <a:t>地址译码器</a:t>
            </a:r>
            <a:endParaRPr kumimoji="1" lang="zh-CN" altLang="en-US" sz="1800">
              <a:latin typeface="黑体" panose="02010609060101010101" pitchFamily="49" charset="-122"/>
              <a:ea typeface="黑体" panose="02010609060101010101" pitchFamily="49" charset="-122"/>
            </a:endParaRPr>
          </a:p>
        </p:txBody>
      </p:sp>
      <p:sp>
        <p:nvSpPr>
          <p:cNvPr id="11270" name="Line 100"/>
          <p:cNvSpPr>
            <a:spLocks noChangeShapeType="1"/>
          </p:cNvSpPr>
          <p:nvPr/>
        </p:nvSpPr>
        <p:spPr bwMode="auto">
          <a:xfrm flipV="1">
            <a:off x="3705225" y="3394075"/>
            <a:ext cx="449263" cy="198438"/>
          </a:xfrm>
          <a:prstGeom prst="line">
            <a:avLst/>
          </a:prstGeom>
          <a:noFill/>
          <a:ln w="9525" cap="sq">
            <a:solidFill>
              <a:srgbClr val="000000"/>
            </a:solidFill>
            <a:round/>
            <a:headEnd type="none" w="sm" len="sm"/>
            <a:tailEnd type="triangle" w="sm" len="sm"/>
          </a:ln>
          <a:effectLst>
            <a:outerShdw dist="17961" dir="2700000" algn="ctr" rotWithShape="0">
              <a:srgbClr val="FFFFFF"/>
            </a:outerShdw>
          </a:effectLst>
          <a:extLst>
            <a:ext uri="{909E8E84-426E-40DD-AFC4-6F175D3DCCD1}">
              <a14:hiddenFill xmlns:a14="http://schemas.microsoft.com/office/drawing/2010/main">
                <a:noFill/>
              </a14:hiddenFill>
            </a:ext>
          </a:extLst>
        </p:spPr>
        <p:txBody>
          <a:bodyPr anchor="ctr"/>
          <a:lstStyle/>
          <a:p>
            <a:endParaRPr lang="zh-CN" altLang="en-US"/>
          </a:p>
        </p:txBody>
      </p:sp>
      <p:sp>
        <p:nvSpPr>
          <p:cNvPr id="11271" name="Line 101"/>
          <p:cNvSpPr>
            <a:spLocks noChangeShapeType="1"/>
          </p:cNvSpPr>
          <p:nvPr/>
        </p:nvSpPr>
        <p:spPr bwMode="auto">
          <a:xfrm flipV="1">
            <a:off x="3702050" y="3492500"/>
            <a:ext cx="449263" cy="196850"/>
          </a:xfrm>
          <a:prstGeom prst="line">
            <a:avLst/>
          </a:prstGeom>
          <a:noFill/>
          <a:ln w="9525" cap="sq">
            <a:solidFill>
              <a:srgbClr val="000000"/>
            </a:solidFill>
            <a:round/>
            <a:headEnd type="none" w="sm" len="sm"/>
            <a:tailEnd type="triangle" w="sm" len="sm"/>
          </a:ln>
          <a:effectLst>
            <a:outerShdw dist="17961" dir="2700000" algn="ctr" rotWithShape="0">
              <a:srgbClr val="FFFFFF"/>
            </a:outerShdw>
          </a:effectLst>
          <a:extLst>
            <a:ext uri="{909E8E84-426E-40DD-AFC4-6F175D3DCCD1}">
              <a14:hiddenFill xmlns:a14="http://schemas.microsoft.com/office/drawing/2010/main">
                <a:noFill/>
              </a14:hiddenFill>
            </a:ext>
          </a:extLst>
        </p:spPr>
        <p:txBody>
          <a:bodyPr anchor="ctr"/>
          <a:lstStyle/>
          <a:p>
            <a:endParaRPr lang="zh-CN" altLang="en-US"/>
          </a:p>
        </p:txBody>
      </p:sp>
      <p:sp>
        <p:nvSpPr>
          <p:cNvPr id="11272" name="Line 102"/>
          <p:cNvSpPr>
            <a:spLocks noChangeShapeType="1"/>
          </p:cNvSpPr>
          <p:nvPr/>
        </p:nvSpPr>
        <p:spPr bwMode="auto">
          <a:xfrm flipV="1">
            <a:off x="3705225" y="3592513"/>
            <a:ext cx="449263" cy="196850"/>
          </a:xfrm>
          <a:prstGeom prst="line">
            <a:avLst/>
          </a:prstGeom>
          <a:noFill/>
          <a:ln w="9525" cap="sq">
            <a:solidFill>
              <a:srgbClr val="000000"/>
            </a:solidFill>
            <a:round/>
            <a:headEnd type="none" w="sm" len="sm"/>
            <a:tailEnd type="triangle" w="sm" len="sm"/>
          </a:ln>
          <a:effectLst>
            <a:outerShdw dist="17961" dir="2700000" algn="ctr" rotWithShape="0">
              <a:srgbClr val="FFFFFF"/>
            </a:outerShdw>
          </a:effectLst>
          <a:extLst>
            <a:ext uri="{909E8E84-426E-40DD-AFC4-6F175D3DCCD1}">
              <a14:hiddenFill xmlns:a14="http://schemas.microsoft.com/office/drawing/2010/main">
                <a:noFill/>
              </a14:hiddenFill>
            </a:ext>
          </a:extLst>
        </p:spPr>
        <p:txBody>
          <a:bodyPr anchor="ctr"/>
          <a:lstStyle/>
          <a:p>
            <a:endParaRPr lang="zh-CN" altLang="en-US"/>
          </a:p>
        </p:txBody>
      </p:sp>
      <p:sp>
        <p:nvSpPr>
          <p:cNvPr id="11273" name="Line 103"/>
          <p:cNvSpPr>
            <a:spLocks noChangeShapeType="1"/>
          </p:cNvSpPr>
          <p:nvPr/>
        </p:nvSpPr>
        <p:spPr bwMode="auto">
          <a:xfrm flipV="1">
            <a:off x="3705225" y="3690938"/>
            <a:ext cx="449263" cy="198437"/>
          </a:xfrm>
          <a:prstGeom prst="line">
            <a:avLst/>
          </a:prstGeom>
          <a:noFill/>
          <a:ln w="9525" cap="sq">
            <a:solidFill>
              <a:srgbClr val="000000"/>
            </a:solidFill>
            <a:round/>
            <a:headEnd type="none" w="sm" len="sm"/>
            <a:tailEnd type="triangle" w="sm" len="sm"/>
          </a:ln>
          <a:effectLst>
            <a:outerShdw dist="17961" dir="2700000" algn="ctr" rotWithShape="0">
              <a:srgbClr val="FFFFFF"/>
            </a:outerShdw>
          </a:effectLst>
          <a:extLst>
            <a:ext uri="{909E8E84-426E-40DD-AFC4-6F175D3DCCD1}">
              <a14:hiddenFill xmlns:a14="http://schemas.microsoft.com/office/drawing/2010/main">
                <a:noFill/>
              </a14:hiddenFill>
            </a:ext>
          </a:extLst>
        </p:spPr>
        <p:txBody>
          <a:bodyPr anchor="ctr"/>
          <a:lstStyle/>
          <a:p>
            <a:endParaRPr lang="zh-CN" altLang="en-US"/>
          </a:p>
        </p:txBody>
      </p:sp>
      <p:sp>
        <p:nvSpPr>
          <p:cNvPr id="11274" name="Line 104"/>
          <p:cNvSpPr>
            <a:spLocks noChangeShapeType="1"/>
          </p:cNvSpPr>
          <p:nvPr/>
        </p:nvSpPr>
        <p:spPr bwMode="auto">
          <a:xfrm>
            <a:off x="3705225" y="4651375"/>
            <a:ext cx="449263" cy="96838"/>
          </a:xfrm>
          <a:prstGeom prst="line">
            <a:avLst/>
          </a:prstGeom>
          <a:noFill/>
          <a:ln w="9525" cap="sq">
            <a:solidFill>
              <a:srgbClr val="000000"/>
            </a:solidFill>
            <a:round/>
            <a:headEnd type="none" w="sm" len="sm"/>
            <a:tailEnd type="triangle" w="sm" len="sm"/>
          </a:ln>
          <a:effectLst>
            <a:outerShdw dist="17961" dir="2700000" algn="ctr" rotWithShape="0">
              <a:srgbClr val="FFFFFF"/>
            </a:outerShdw>
          </a:effectLst>
          <a:extLst>
            <a:ext uri="{909E8E84-426E-40DD-AFC4-6F175D3DCCD1}">
              <a14:hiddenFill xmlns:a14="http://schemas.microsoft.com/office/drawing/2010/main">
                <a:noFill/>
              </a14:hiddenFill>
            </a:ext>
          </a:extLst>
        </p:spPr>
        <p:txBody>
          <a:bodyPr anchor="ctr"/>
          <a:lstStyle/>
          <a:p>
            <a:endParaRPr lang="zh-CN" altLang="en-US"/>
          </a:p>
        </p:txBody>
      </p:sp>
      <p:sp>
        <p:nvSpPr>
          <p:cNvPr id="11275" name="Line 105"/>
          <p:cNvSpPr>
            <a:spLocks noChangeShapeType="1"/>
          </p:cNvSpPr>
          <p:nvPr/>
        </p:nvSpPr>
        <p:spPr bwMode="auto">
          <a:xfrm>
            <a:off x="3705225" y="4716463"/>
            <a:ext cx="449263" cy="100012"/>
          </a:xfrm>
          <a:prstGeom prst="line">
            <a:avLst/>
          </a:prstGeom>
          <a:noFill/>
          <a:ln w="9525" cap="sq">
            <a:solidFill>
              <a:srgbClr val="000000"/>
            </a:solidFill>
            <a:round/>
            <a:headEnd type="none" w="sm" len="sm"/>
            <a:tailEnd type="triangle" w="sm" len="sm"/>
          </a:ln>
          <a:effectLst>
            <a:outerShdw dist="17961" dir="2700000" algn="ctr" rotWithShape="0">
              <a:srgbClr val="FFFFFF"/>
            </a:outerShdw>
          </a:effectLst>
          <a:extLst>
            <a:ext uri="{909E8E84-426E-40DD-AFC4-6F175D3DCCD1}">
              <a14:hiddenFill xmlns:a14="http://schemas.microsoft.com/office/drawing/2010/main">
                <a:noFill/>
              </a14:hiddenFill>
            </a:ext>
          </a:extLst>
        </p:spPr>
        <p:txBody>
          <a:bodyPr anchor="ctr"/>
          <a:lstStyle/>
          <a:p>
            <a:endParaRPr lang="zh-CN" altLang="en-US"/>
          </a:p>
        </p:txBody>
      </p:sp>
      <p:grpSp>
        <p:nvGrpSpPr>
          <p:cNvPr id="2" name="Group 106"/>
          <p:cNvGrpSpPr>
            <a:grpSpLocks/>
          </p:cNvGrpSpPr>
          <p:nvPr/>
        </p:nvGrpSpPr>
        <p:grpSpPr bwMode="auto">
          <a:xfrm>
            <a:off x="3781425" y="4908550"/>
            <a:ext cx="1555750" cy="587375"/>
            <a:chOff x="2249" y="1828"/>
            <a:chExt cx="980" cy="370"/>
          </a:xfrm>
        </p:grpSpPr>
        <p:sp>
          <p:nvSpPr>
            <p:cNvPr id="11363" name="Text Box 107"/>
            <p:cNvSpPr txBox="1">
              <a:spLocks noChangeArrowheads="1"/>
            </p:cNvSpPr>
            <p:nvPr/>
          </p:nvSpPr>
          <p:spPr bwMode="auto">
            <a:xfrm>
              <a:off x="2249" y="1937"/>
              <a:ext cx="980" cy="261"/>
            </a:xfrm>
            <a:prstGeom prst="rect">
              <a:avLst/>
            </a:prstGeom>
            <a:noFill/>
            <a:ln w="12700" cap="sq">
              <a:solidFill>
                <a:srgbClr val="00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0" tIns="0" rIns="0" bIns="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20000"/>
                </a:lnSpc>
              </a:pPr>
              <a:r>
                <a:rPr kumimoji="1" lang="zh-CN" altLang="en-US" sz="1800" dirty="0">
                  <a:ea typeface="黑体" panose="02010609060101010101" pitchFamily="49" charset="-122"/>
                </a:rPr>
                <a:t>读写控制电路</a:t>
              </a:r>
            </a:p>
          </p:txBody>
        </p:sp>
        <p:sp>
          <p:nvSpPr>
            <p:cNvPr id="11364" name="Line 108"/>
            <p:cNvSpPr>
              <a:spLocks noChangeShapeType="1"/>
            </p:cNvSpPr>
            <p:nvPr/>
          </p:nvSpPr>
          <p:spPr bwMode="auto">
            <a:xfrm flipV="1">
              <a:off x="2872" y="1828"/>
              <a:ext cx="0" cy="120"/>
            </a:xfrm>
            <a:prstGeom prst="line">
              <a:avLst/>
            </a:prstGeom>
            <a:noFill/>
            <a:ln w="12700" cap="sq">
              <a:solidFill>
                <a:srgbClr val="000000"/>
              </a:solidFill>
              <a:round/>
              <a:headEnd type="none" w="sm" len="sm"/>
              <a:tailEnd type="triangle" w="sm" len="sm"/>
            </a:ln>
            <a:effectLst>
              <a:outerShdw dist="17961" dir="2700000" algn="ctr" rotWithShape="0">
                <a:srgbClr val="FFFFFF"/>
              </a:outerShdw>
            </a:effectLst>
            <a:extLst>
              <a:ext uri="{909E8E84-426E-40DD-AFC4-6F175D3DCCD1}">
                <a14:hiddenFill xmlns:a14="http://schemas.microsoft.com/office/drawing/2010/main">
                  <a:noFill/>
                </a14:hiddenFill>
              </a:ext>
            </a:extLst>
          </p:spPr>
          <p:txBody>
            <a:bodyPr anchor="ctr"/>
            <a:lstStyle/>
            <a:p>
              <a:endParaRPr lang="zh-CN" altLang="en-US"/>
            </a:p>
          </p:txBody>
        </p:sp>
      </p:grpSp>
      <p:sp>
        <p:nvSpPr>
          <p:cNvPr id="11277" name="Line 109"/>
          <p:cNvSpPr>
            <a:spLocks noChangeShapeType="1"/>
          </p:cNvSpPr>
          <p:nvPr/>
        </p:nvSpPr>
        <p:spPr bwMode="auto">
          <a:xfrm flipV="1">
            <a:off x="1827213" y="5268913"/>
            <a:ext cx="1884362" cy="4762"/>
          </a:xfrm>
          <a:prstGeom prst="line">
            <a:avLst/>
          </a:prstGeom>
          <a:noFill/>
          <a:ln w="28575" cap="sq">
            <a:solidFill>
              <a:schemeClr val="tx1"/>
            </a:solidFill>
            <a:round/>
            <a:headEnd type="none" w="sm" len="sm"/>
            <a:tailEnd type="triangle" w="med" len="med"/>
          </a:ln>
          <a:effectLst>
            <a:outerShdw dist="35921" dir="2700000" algn="ctr" rotWithShape="0">
              <a:srgbClr val="FFFFFF"/>
            </a:outerShdw>
          </a:effectLst>
          <a:extLst>
            <a:ext uri="{909E8E84-426E-40DD-AFC4-6F175D3DCCD1}">
              <a14:hiddenFill xmlns:a14="http://schemas.microsoft.com/office/drawing/2010/main">
                <a:noFill/>
              </a14:hiddenFill>
            </a:ext>
          </a:extLst>
        </p:spPr>
        <p:txBody>
          <a:bodyPr anchor="ctr"/>
          <a:lstStyle/>
          <a:p>
            <a:endParaRPr lang="zh-CN" altLang="en-US"/>
          </a:p>
        </p:txBody>
      </p:sp>
      <p:sp>
        <p:nvSpPr>
          <p:cNvPr id="11278" name="Text Box 110"/>
          <p:cNvSpPr txBox="1">
            <a:spLocks noChangeArrowheads="1"/>
          </p:cNvSpPr>
          <p:nvPr/>
        </p:nvSpPr>
        <p:spPr bwMode="auto">
          <a:xfrm>
            <a:off x="1711325" y="4811713"/>
            <a:ext cx="1239838"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116623" tIns="58311" rIns="116623" bIns="58311"/>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20000"/>
              </a:lnSpc>
            </a:pPr>
            <a:r>
              <a:rPr kumimoji="1" lang="zh-CN" altLang="en-US" sz="1800">
                <a:latin typeface="黑体" panose="02010609060101010101" pitchFamily="49" charset="-122"/>
                <a:ea typeface="黑体" panose="02010609060101010101" pitchFamily="49" charset="-122"/>
              </a:rPr>
              <a:t>控制线</a:t>
            </a:r>
            <a:endParaRPr kumimoji="1" lang="zh-CN" altLang="en-US" sz="1800">
              <a:ea typeface="黑体" panose="02010609060101010101" pitchFamily="49" charset="-122"/>
            </a:endParaRPr>
          </a:p>
        </p:txBody>
      </p:sp>
      <p:sp>
        <p:nvSpPr>
          <p:cNvPr id="11279" name="Text Box 111"/>
          <p:cNvSpPr txBox="1">
            <a:spLocks noChangeArrowheads="1"/>
          </p:cNvSpPr>
          <p:nvPr/>
        </p:nvSpPr>
        <p:spPr bwMode="auto">
          <a:xfrm>
            <a:off x="206375" y="4930775"/>
            <a:ext cx="1846263"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lIns="116623" tIns="58311" rIns="116623" bIns="58311"/>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eaLnBrk="1" hangingPunct="1">
              <a:lnSpc>
                <a:spcPct val="150000"/>
              </a:lnSpc>
            </a:pPr>
            <a:r>
              <a:rPr kumimoji="1" lang="zh-CN" altLang="en-US" sz="1800">
                <a:ea typeface="黑体" panose="02010609060101010101" pitchFamily="49" charset="-122"/>
              </a:rPr>
              <a:t>读</a:t>
            </a:r>
            <a:r>
              <a:rPr kumimoji="1" lang="en-US" altLang="zh-CN" sz="1800">
                <a:ea typeface="黑体" panose="02010609060101010101" pitchFamily="49" charset="-122"/>
              </a:rPr>
              <a:t>/</a:t>
            </a:r>
            <a:r>
              <a:rPr kumimoji="1" lang="zh-CN" altLang="en-US" sz="1800">
                <a:ea typeface="黑体" panose="02010609060101010101" pitchFamily="49" charset="-122"/>
              </a:rPr>
              <a:t>写控制信号</a:t>
            </a:r>
          </a:p>
        </p:txBody>
      </p:sp>
      <p:grpSp>
        <p:nvGrpSpPr>
          <p:cNvPr id="3" name="Group 112"/>
          <p:cNvGrpSpPr>
            <a:grpSpLocks/>
          </p:cNvGrpSpPr>
          <p:nvPr/>
        </p:nvGrpSpPr>
        <p:grpSpPr bwMode="auto">
          <a:xfrm>
            <a:off x="4110038" y="3340100"/>
            <a:ext cx="1609725" cy="1558925"/>
            <a:chOff x="2589" y="854"/>
            <a:chExt cx="1014" cy="982"/>
          </a:xfrm>
        </p:grpSpPr>
        <p:sp>
          <p:nvSpPr>
            <p:cNvPr id="11334" name="Text Box 113"/>
            <p:cNvSpPr txBox="1">
              <a:spLocks noChangeArrowheads="1"/>
            </p:cNvSpPr>
            <p:nvPr/>
          </p:nvSpPr>
          <p:spPr bwMode="auto">
            <a:xfrm>
              <a:off x="3177" y="992"/>
              <a:ext cx="426" cy="7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vert="eaVert" lIns="116623" tIns="58311" rIns="116623" bIns="58311"/>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eaLnBrk="1" hangingPunct="1">
                <a:lnSpc>
                  <a:spcPct val="120000"/>
                </a:lnSpc>
              </a:pPr>
              <a:r>
                <a:rPr kumimoji="1" lang="zh-CN" altLang="en-US" sz="1800">
                  <a:ea typeface="黑体" panose="02010609060101010101" pitchFamily="49" charset="-122"/>
                </a:rPr>
                <a:t>记忆单元</a:t>
              </a:r>
            </a:p>
          </p:txBody>
        </p:sp>
        <p:sp>
          <p:nvSpPr>
            <p:cNvPr id="11335" name="Rectangle 114"/>
            <p:cNvSpPr>
              <a:spLocks noChangeArrowheads="1"/>
            </p:cNvSpPr>
            <p:nvPr/>
          </p:nvSpPr>
          <p:spPr bwMode="auto">
            <a:xfrm>
              <a:off x="2589" y="857"/>
              <a:ext cx="622" cy="979"/>
            </a:xfrm>
            <a:prstGeom prst="rect">
              <a:avLst/>
            </a:prstGeom>
            <a:noFill/>
            <a:ln w="12700" cap="sq">
              <a:solidFill>
                <a:srgbClr val="00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1336" name="Line 115"/>
            <p:cNvSpPr>
              <a:spLocks noChangeShapeType="1"/>
            </p:cNvSpPr>
            <p:nvPr/>
          </p:nvSpPr>
          <p:spPr bwMode="auto">
            <a:xfrm>
              <a:off x="2589" y="1776"/>
              <a:ext cx="622" cy="0"/>
            </a:xfrm>
            <a:prstGeom prst="line">
              <a:avLst/>
            </a:prstGeom>
            <a:noFill/>
            <a:ln w="12700"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nchor="ctr"/>
            <a:lstStyle/>
            <a:p>
              <a:endParaRPr lang="zh-CN" altLang="en-US"/>
            </a:p>
          </p:txBody>
        </p:sp>
        <p:sp>
          <p:nvSpPr>
            <p:cNvPr id="11337" name="Line 116"/>
            <p:cNvSpPr>
              <a:spLocks noChangeShapeType="1"/>
            </p:cNvSpPr>
            <p:nvPr/>
          </p:nvSpPr>
          <p:spPr bwMode="auto">
            <a:xfrm>
              <a:off x="2589" y="1713"/>
              <a:ext cx="622" cy="0"/>
            </a:xfrm>
            <a:prstGeom prst="line">
              <a:avLst/>
            </a:prstGeom>
            <a:noFill/>
            <a:ln w="12700"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nchor="ctr"/>
            <a:lstStyle/>
            <a:p>
              <a:endParaRPr lang="zh-CN" altLang="en-US"/>
            </a:p>
          </p:txBody>
        </p:sp>
        <p:sp>
          <p:nvSpPr>
            <p:cNvPr id="561269" name="Text Box 117"/>
            <p:cNvSpPr txBox="1">
              <a:spLocks noChangeArrowheads="1"/>
            </p:cNvSpPr>
            <p:nvPr/>
          </p:nvSpPr>
          <p:spPr bwMode="auto">
            <a:xfrm>
              <a:off x="2613" y="1140"/>
              <a:ext cx="498" cy="692"/>
            </a:xfrm>
            <a:prstGeom prst="rect">
              <a:avLst/>
            </a:prstGeom>
            <a:noFill/>
            <a:ln w="9525" cap="sq">
              <a:noFill/>
              <a:miter lim="800000"/>
              <a:headEnd type="none" w="sm" len="sm"/>
              <a:tailEnd type="none" w="sm" len="sm"/>
            </a:ln>
            <a:effectLst/>
          </p:spPr>
          <p:txBody>
            <a:bodyPr vert="eaVert" lIns="116623" tIns="58311" rIns="116623" bIns="58311"/>
            <a:lstStyle/>
            <a:p>
              <a:pPr algn="ctr" eaLnBrk="1" hangingPunct="1">
                <a:lnSpc>
                  <a:spcPct val="120000"/>
                </a:lnSpc>
                <a:defRPr/>
              </a:pPr>
              <a:r>
                <a:rPr kumimoji="1" lang="zh-CN" altLang="en-US" sz="900" dirty="0">
                  <a:solidFill>
                    <a:srgbClr val="808080"/>
                  </a:solidFill>
                  <a:effectLst>
                    <a:outerShdw blurRad="38100" dist="38100" dir="2700000" algn="tl">
                      <a:srgbClr val="C0C0C0"/>
                    </a:outerShdw>
                  </a:effectLst>
                  <a:latin typeface="黑体" pitchFamily="49" charset="-122"/>
                  <a:ea typeface="黑体" pitchFamily="49" charset="-122"/>
                  <a:sym typeface="Marlett" pitchFamily="2" charset="2"/>
                </a:rPr>
                <a:t></a:t>
              </a:r>
              <a:endParaRPr kumimoji="1" lang="zh-CN" altLang="en-US" sz="2300" dirty="0">
                <a:ea typeface="宋体" pitchFamily="2" charset="-122"/>
              </a:endParaRPr>
            </a:p>
          </p:txBody>
        </p:sp>
        <p:grpSp>
          <p:nvGrpSpPr>
            <p:cNvPr id="11339" name="Group 118"/>
            <p:cNvGrpSpPr>
              <a:grpSpLocks/>
            </p:cNvGrpSpPr>
            <p:nvPr/>
          </p:nvGrpSpPr>
          <p:grpSpPr bwMode="auto">
            <a:xfrm>
              <a:off x="2589" y="854"/>
              <a:ext cx="622" cy="443"/>
              <a:chOff x="5628" y="10821"/>
              <a:chExt cx="936" cy="609"/>
            </a:xfrm>
          </p:grpSpPr>
          <p:sp>
            <p:nvSpPr>
              <p:cNvPr id="11349" name="Line 119"/>
              <p:cNvSpPr>
                <a:spLocks noChangeShapeType="1"/>
              </p:cNvSpPr>
              <p:nvPr/>
            </p:nvSpPr>
            <p:spPr bwMode="auto">
              <a:xfrm>
                <a:off x="5628" y="10914"/>
                <a:ext cx="936" cy="0"/>
              </a:xfrm>
              <a:prstGeom prst="line">
                <a:avLst/>
              </a:prstGeom>
              <a:noFill/>
              <a:ln w="12700"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nchor="ctr"/>
              <a:lstStyle/>
              <a:p>
                <a:endParaRPr lang="zh-CN" altLang="en-US"/>
              </a:p>
            </p:txBody>
          </p:sp>
          <p:sp>
            <p:nvSpPr>
              <p:cNvPr id="11350" name="Line 120"/>
              <p:cNvSpPr>
                <a:spLocks noChangeShapeType="1"/>
              </p:cNvSpPr>
              <p:nvPr/>
            </p:nvSpPr>
            <p:spPr bwMode="auto">
              <a:xfrm>
                <a:off x="5628" y="11001"/>
                <a:ext cx="936" cy="0"/>
              </a:xfrm>
              <a:prstGeom prst="line">
                <a:avLst/>
              </a:prstGeom>
              <a:noFill/>
              <a:ln w="12700"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nchor="ctr"/>
              <a:lstStyle/>
              <a:p>
                <a:endParaRPr lang="zh-CN" altLang="en-US"/>
              </a:p>
            </p:txBody>
          </p:sp>
          <p:sp>
            <p:nvSpPr>
              <p:cNvPr id="11351" name="Line 121"/>
              <p:cNvSpPr>
                <a:spLocks noChangeShapeType="1"/>
              </p:cNvSpPr>
              <p:nvPr/>
            </p:nvSpPr>
            <p:spPr bwMode="auto">
              <a:xfrm>
                <a:off x="5628" y="11086"/>
                <a:ext cx="936" cy="0"/>
              </a:xfrm>
              <a:prstGeom prst="line">
                <a:avLst/>
              </a:prstGeom>
              <a:noFill/>
              <a:ln w="12700"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nchor="ctr"/>
              <a:lstStyle/>
              <a:p>
                <a:endParaRPr lang="zh-CN" altLang="en-US"/>
              </a:p>
            </p:txBody>
          </p:sp>
          <p:sp>
            <p:nvSpPr>
              <p:cNvPr id="11352" name="Line 122"/>
              <p:cNvSpPr>
                <a:spLocks noChangeShapeType="1"/>
              </p:cNvSpPr>
              <p:nvPr/>
            </p:nvSpPr>
            <p:spPr bwMode="auto">
              <a:xfrm>
                <a:off x="5628" y="11258"/>
                <a:ext cx="936" cy="0"/>
              </a:xfrm>
              <a:prstGeom prst="line">
                <a:avLst/>
              </a:prstGeom>
              <a:noFill/>
              <a:ln w="12700"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nchor="ctr"/>
              <a:lstStyle/>
              <a:p>
                <a:endParaRPr lang="zh-CN" altLang="en-US"/>
              </a:p>
            </p:txBody>
          </p:sp>
          <p:sp>
            <p:nvSpPr>
              <p:cNvPr id="11353" name="Line 123"/>
              <p:cNvSpPr>
                <a:spLocks noChangeShapeType="1"/>
              </p:cNvSpPr>
              <p:nvPr/>
            </p:nvSpPr>
            <p:spPr bwMode="auto">
              <a:xfrm>
                <a:off x="5628" y="11172"/>
                <a:ext cx="936" cy="0"/>
              </a:xfrm>
              <a:prstGeom prst="line">
                <a:avLst/>
              </a:prstGeom>
              <a:noFill/>
              <a:ln w="12700"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nchor="ctr"/>
              <a:lstStyle/>
              <a:p>
                <a:endParaRPr lang="zh-CN" altLang="en-US"/>
              </a:p>
            </p:txBody>
          </p:sp>
          <p:sp>
            <p:nvSpPr>
              <p:cNvPr id="11354" name="Line 124"/>
              <p:cNvSpPr>
                <a:spLocks noChangeShapeType="1"/>
              </p:cNvSpPr>
              <p:nvPr/>
            </p:nvSpPr>
            <p:spPr bwMode="auto">
              <a:xfrm>
                <a:off x="5628" y="11430"/>
                <a:ext cx="936" cy="0"/>
              </a:xfrm>
              <a:prstGeom prst="line">
                <a:avLst/>
              </a:prstGeom>
              <a:noFill/>
              <a:ln w="12700"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nchor="ctr"/>
              <a:lstStyle/>
              <a:p>
                <a:endParaRPr lang="zh-CN" altLang="en-US"/>
              </a:p>
            </p:txBody>
          </p:sp>
          <p:sp>
            <p:nvSpPr>
              <p:cNvPr id="11355" name="Line 125"/>
              <p:cNvSpPr>
                <a:spLocks noChangeShapeType="1"/>
              </p:cNvSpPr>
              <p:nvPr/>
            </p:nvSpPr>
            <p:spPr bwMode="auto">
              <a:xfrm>
                <a:off x="5628" y="11344"/>
                <a:ext cx="936" cy="0"/>
              </a:xfrm>
              <a:prstGeom prst="line">
                <a:avLst/>
              </a:prstGeom>
              <a:noFill/>
              <a:ln w="12700"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nchor="ctr"/>
              <a:lstStyle/>
              <a:p>
                <a:endParaRPr lang="zh-CN" altLang="en-US"/>
              </a:p>
            </p:txBody>
          </p:sp>
          <p:sp>
            <p:nvSpPr>
              <p:cNvPr id="11356" name="Line 126"/>
              <p:cNvSpPr>
                <a:spLocks noChangeShapeType="1"/>
              </p:cNvSpPr>
              <p:nvPr/>
            </p:nvSpPr>
            <p:spPr bwMode="auto">
              <a:xfrm>
                <a:off x="6102" y="10827"/>
                <a:ext cx="0" cy="59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57" name="Line 127"/>
              <p:cNvSpPr>
                <a:spLocks noChangeShapeType="1"/>
              </p:cNvSpPr>
              <p:nvPr/>
            </p:nvSpPr>
            <p:spPr bwMode="auto">
              <a:xfrm>
                <a:off x="6210" y="10827"/>
                <a:ext cx="0" cy="59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58" name="Line 128"/>
              <p:cNvSpPr>
                <a:spLocks noChangeShapeType="1"/>
              </p:cNvSpPr>
              <p:nvPr/>
            </p:nvSpPr>
            <p:spPr bwMode="auto">
              <a:xfrm>
                <a:off x="6336" y="10836"/>
                <a:ext cx="0" cy="59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59" name="Line 129"/>
              <p:cNvSpPr>
                <a:spLocks noChangeShapeType="1"/>
              </p:cNvSpPr>
              <p:nvPr/>
            </p:nvSpPr>
            <p:spPr bwMode="auto">
              <a:xfrm>
                <a:off x="6444" y="10836"/>
                <a:ext cx="0" cy="59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60" name="Line 130"/>
              <p:cNvSpPr>
                <a:spLocks noChangeShapeType="1"/>
              </p:cNvSpPr>
              <p:nvPr/>
            </p:nvSpPr>
            <p:spPr bwMode="auto">
              <a:xfrm>
                <a:off x="5754" y="10836"/>
                <a:ext cx="0" cy="59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61" name="Line 131"/>
              <p:cNvSpPr>
                <a:spLocks noChangeShapeType="1"/>
              </p:cNvSpPr>
              <p:nvPr/>
            </p:nvSpPr>
            <p:spPr bwMode="auto">
              <a:xfrm>
                <a:off x="5882" y="10839"/>
                <a:ext cx="0" cy="59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62" name="Line 132"/>
              <p:cNvSpPr>
                <a:spLocks noChangeShapeType="1"/>
              </p:cNvSpPr>
              <p:nvPr/>
            </p:nvSpPr>
            <p:spPr bwMode="auto">
              <a:xfrm>
                <a:off x="5994" y="10821"/>
                <a:ext cx="0" cy="59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1340" name="Group 133"/>
            <p:cNvGrpSpPr>
              <a:grpSpLocks/>
            </p:cNvGrpSpPr>
            <p:nvPr/>
          </p:nvGrpSpPr>
          <p:grpSpPr bwMode="auto">
            <a:xfrm>
              <a:off x="2666" y="1720"/>
              <a:ext cx="458" cy="103"/>
              <a:chOff x="7470" y="11487"/>
              <a:chExt cx="690" cy="609"/>
            </a:xfrm>
          </p:grpSpPr>
          <p:sp>
            <p:nvSpPr>
              <p:cNvPr id="11342" name="Line 134"/>
              <p:cNvSpPr>
                <a:spLocks noChangeShapeType="1"/>
              </p:cNvSpPr>
              <p:nvPr/>
            </p:nvSpPr>
            <p:spPr bwMode="auto">
              <a:xfrm>
                <a:off x="7818" y="11493"/>
                <a:ext cx="0" cy="59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43" name="Line 135"/>
              <p:cNvSpPr>
                <a:spLocks noChangeShapeType="1"/>
              </p:cNvSpPr>
              <p:nvPr/>
            </p:nvSpPr>
            <p:spPr bwMode="auto">
              <a:xfrm>
                <a:off x="7926" y="11493"/>
                <a:ext cx="0" cy="59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44" name="Line 136"/>
              <p:cNvSpPr>
                <a:spLocks noChangeShapeType="1"/>
              </p:cNvSpPr>
              <p:nvPr/>
            </p:nvSpPr>
            <p:spPr bwMode="auto">
              <a:xfrm>
                <a:off x="8052" y="11502"/>
                <a:ext cx="0" cy="59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45" name="Line 137"/>
              <p:cNvSpPr>
                <a:spLocks noChangeShapeType="1"/>
              </p:cNvSpPr>
              <p:nvPr/>
            </p:nvSpPr>
            <p:spPr bwMode="auto">
              <a:xfrm>
                <a:off x="8160" y="11502"/>
                <a:ext cx="0" cy="59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46" name="Line 138"/>
              <p:cNvSpPr>
                <a:spLocks noChangeShapeType="1"/>
              </p:cNvSpPr>
              <p:nvPr/>
            </p:nvSpPr>
            <p:spPr bwMode="auto">
              <a:xfrm>
                <a:off x="7470" y="11502"/>
                <a:ext cx="0" cy="59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47" name="Line 139"/>
              <p:cNvSpPr>
                <a:spLocks noChangeShapeType="1"/>
              </p:cNvSpPr>
              <p:nvPr/>
            </p:nvSpPr>
            <p:spPr bwMode="auto">
              <a:xfrm>
                <a:off x="7598" y="11505"/>
                <a:ext cx="0" cy="59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48" name="Line 140"/>
              <p:cNvSpPr>
                <a:spLocks noChangeShapeType="1"/>
              </p:cNvSpPr>
              <p:nvPr/>
            </p:nvSpPr>
            <p:spPr bwMode="auto">
              <a:xfrm>
                <a:off x="7710" y="11487"/>
                <a:ext cx="0" cy="59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1341" name="Line 141"/>
            <p:cNvSpPr>
              <a:spLocks noChangeShapeType="1"/>
            </p:cNvSpPr>
            <p:nvPr/>
          </p:nvSpPr>
          <p:spPr bwMode="auto">
            <a:xfrm>
              <a:off x="3171" y="948"/>
              <a:ext cx="147" cy="100"/>
            </a:xfrm>
            <a:prstGeom prst="line">
              <a:avLst/>
            </a:prstGeom>
            <a:noFill/>
            <a:ln w="12700" cap="sq">
              <a:solidFill>
                <a:srgbClr val="000000"/>
              </a:solidFill>
              <a:round/>
              <a:headEnd type="none" w="sm" len="sm"/>
              <a:tailEnd type="arrow" w="sm" len="sm"/>
            </a:ln>
            <a:effectLst>
              <a:outerShdw dist="17961" dir="2700000" algn="ctr" rotWithShape="0">
                <a:srgbClr val="FFFFFF"/>
              </a:outerShdw>
            </a:effectLst>
            <a:extLst>
              <a:ext uri="{909E8E84-426E-40DD-AFC4-6F175D3DCCD1}">
                <a14:hiddenFill xmlns:a14="http://schemas.microsoft.com/office/drawing/2010/main">
                  <a:noFill/>
                </a14:hiddenFill>
              </a:ext>
            </a:extLst>
          </p:spPr>
          <p:txBody>
            <a:bodyPr anchor="ctr"/>
            <a:lstStyle/>
            <a:p>
              <a:endParaRPr lang="zh-CN" altLang="en-US"/>
            </a:p>
          </p:txBody>
        </p:sp>
      </p:grpSp>
      <p:sp>
        <p:nvSpPr>
          <p:cNvPr id="11281" name="Text Box 142"/>
          <p:cNvSpPr txBox="1">
            <a:spLocks noChangeArrowheads="1"/>
          </p:cNvSpPr>
          <p:nvPr/>
        </p:nvSpPr>
        <p:spPr bwMode="auto">
          <a:xfrm>
            <a:off x="1689100" y="2643188"/>
            <a:ext cx="1217613"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116623" tIns="58311" rIns="116623" bIns="58311"/>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20000"/>
              </a:lnSpc>
            </a:pPr>
            <a:r>
              <a:rPr kumimoji="1" lang="zh-CN" altLang="en-US" sz="1800" dirty="0">
                <a:ea typeface="黑体" panose="02010609060101010101" pitchFamily="49" charset="-122"/>
              </a:rPr>
              <a:t>数据线</a:t>
            </a:r>
          </a:p>
        </p:txBody>
      </p:sp>
      <p:sp>
        <p:nvSpPr>
          <p:cNvPr id="11282" name="Freeform 143"/>
          <p:cNvSpPr>
            <a:spLocks/>
          </p:cNvSpPr>
          <p:nvPr/>
        </p:nvSpPr>
        <p:spPr bwMode="auto">
          <a:xfrm>
            <a:off x="1871663" y="3087688"/>
            <a:ext cx="2654300" cy="250825"/>
          </a:xfrm>
          <a:custGeom>
            <a:avLst/>
            <a:gdLst>
              <a:gd name="T0" fmla="*/ 2147483646 w 2688"/>
              <a:gd name="T1" fmla="*/ 2147483646 h 144"/>
              <a:gd name="T2" fmla="*/ 2147483646 w 2688"/>
              <a:gd name="T3" fmla="*/ 0 h 144"/>
              <a:gd name="T4" fmla="*/ 0 w 2688"/>
              <a:gd name="T5" fmla="*/ 0 h 144"/>
              <a:gd name="T6" fmla="*/ 0 60000 65536"/>
              <a:gd name="T7" fmla="*/ 0 60000 65536"/>
              <a:gd name="T8" fmla="*/ 0 60000 65536"/>
            </a:gdLst>
            <a:ahLst/>
            <a:cxnLst>
              <a:cxn ang="T6">
                <a:pos x="T0" y="T1"/>
              </a:cxn>
              <a:cxn ang="T7">
                <a:pos x="T2" y="T3"/>
              </a:cxn>
              <a:cxn ang="T8">
                <a:pos x="T4" y="T5"/>
              </a:cxn>
            </a:cxnLst>
            <a:rect l="0" t="0" r="r" b="b"/>
            <a:pathLst>
              <a:path w="2688" h="144">
                <a:moveTo>
                  <a:pt x="2688" y="144"/>
                </a:moveTo>
                <a:lnTo>
                  <a:pt x="2688" y="0"/>
                </a:lnTo>
                <a:lnTo>
                  <a:pt x="0" y="0"/>
                </a:lnTo>
              </a:path>
            </a:pathLst>
          </a:custGeom>
          <a:noFill/>
          <a:ln w="28575" cmpd="sng">
            <a:solidFill>
              <a:schemeClr val="tx1"/>
            </a:solidFill>
            <a:round/>
            <a:headEnd type="triangle" w="med" len="med"/>
            <a:tailEnd type="triangle" w="med" len="med"/>
          </a:ln>
          <a:effectLst>
            <a:outerShdw dist="35921" dir="2700000" algn="ctr" rotWithShape="0">
              <a:srgbClr val="FFFFFF"/>
            </a:outerShdw>
          </a:effectLst>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283" name="Text Box 144"/>
          <p:cNvSpPr txBox="1">
            <a:spLocks noChangeArrowheads="1"/>
          </p:cNvSpPr>
          <p:nvPr/>
        </p:nvSpPr>
        <p:spPr bwMode="auto">
          <a:xfrm>
            <a:off x="393700" y="2484438"/>
            <a:ext cx="1520825" cy="59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lIns="116623" tIns="58311" rIns="116623" bIns="58311"/>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eaLnBrk="1" hangingPunct="1">
              <a:lnSpc>
                <a:spcPct val="120000"/>
              </a:lnSpc>
            </a:pPr>
            <a:r>
              <a:rPr kumimoji="1" lang="zh-CN" altLang="en-US" sz="1800">
                <a:ea typeface="黑体" panose="02010609060101010101" pitchFamily="49" charset="-122"/>
              </a:rPr>
              <a:t>读</a:t>
            </a:r>
            <a:r>
              <a:rPr kumimoji="1" lang="en-US" altLang="zh-CN" sz="1800">
                <a:ea typeface="黑体" panose="02010609060101010101" pitchFamily="49" charset="-122"/>
              </a:rPr>
              <a:t>/</a:t>
            </a:r>
            <a:r>
              <a:rPr kumimoji="1" lang="zh-CN" altLang="en-US" sz="1800">
                <a:ea typeface="黑体" panose="02010609060101010101" pitchFamily="49" charset="-122"/>
              </a:rPr>
              <a:t>写的数据</a:t>
            </a:r>
          </a:p>
        </p:txBody>
      </p:sp>
      <p:sp>
        <p:nvSpPr>
          <p:cNvPr id="11284" name="Text Box 145"/>
          <p:cNvSpPr txBox="1">
            <a:spLocks noChangeArrowheads="1"/>
          </p:cNvSpPr>
          <p:nvPr/>
        </p:nvSpPr>
        <p:spPr bwMode="auto">
          <a:xfrm>
            <a:off x="1827213" y="3036888"/>
            <a:ext cx="963612" cy="39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6623" tIns="58311" rIns="116623" bIns="58311">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1800" b="1">
                <a:ea typeface="宋体" panose="02010600030101010101" pitchFamily="2" charset="-122"/>
              </a:rPr>
              <a:t>(64</a:t>
            </a:r>
            <a:r>
              <a:rPr kumimoji="1" lang="zh-CN" altLang="en-US" sz="1800" b="1">
                <a:ea typeface="宋体" panose="02010600030101010101" pitchFamily="2" charset="-122"/>
              </a:rPr>
              <a:t>位</a:t>
            </a:r>
            <a:r>
              <a:rPr kumimoji="1" lang="en-US" altLang="zh-CN" sz="1800" b="1">
                <a:ea typeface="宋体" panose="02010600030101010101" pitchFamily="2" charset="-122"/>
              </a:rPr>
              <a:t>)</a:t>
            </a:r>
          </a:p>
        </p:txBody>
      </p:sp>
      <p:sp>
        <p:nvSpPr>
          <p:cNvPr id="11285" name="Text Box 146"/>
          <p:cNvSpPr txBox="1">
            <a:spLocks noChangeArrowheads="1"/>
          </p:cNvSpPr>
          <p:nvPr/>
        </p:nvSpPr>
        <p:spPr bwMode="auto">
          <a:xfrm>
            <a:off x="611188" y="3613150"/>
            <a:ext cx="1366837"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lIns="116623" tIns="58311" rIns="116623" bIns="58311"/>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lnSpc>
                <a:spcPct val="120000"/>
              </a:lnSpc>
            </a:pPr>
            <a:r>
              <a:rPr kumimoji="1" lang="zh-CN" altLang="en-US" sz="1800">
                <a:ea typeface="黑体" panose="02010609060101010101" pitchFamily="49" charset="-122"/>
              </a:rPr>
              <a:t>主存地址</a:t>
            </a:r>
          </a:p>
        </p:txBody>
      </p:sp>
      <p:sp>
        <p:nvSpPr>
          <p:cNvPr id="11286" name="Text Box 147"/>
          <p:cNvSpPr txBox="1">
            <a:spLocks noChangeArrowheads="1"/>
          </p:cNvSpPr>
          <p:nvPr/>
        </p:nvSpPr>
        <p:spPr bwMode="auto">
          <a:xfrm>
            <a:off x="1827213" y="3792538"/>
            <a:ext cx="94456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116623" tIns="58311" rIns="116623" bIns="58311"/>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eaLnBrk="1" hangingPunct="1">
              <a:lnSpc>
                <a:spcPct val="120000"/>
              </a:lnSpc>
            </a:pPr>
            <a:r>
              <a:rPr kumimoji="1" lang="zh-CN" altLang="en-US" sz="1800">
                <a:ea typeface="黑体" panose="02010609060101010101" pitchFamily="49" charset="-122"/>
              </a:rPr>
              <a:t>地址线</a:t>
            </a:r>
          </a:p>
        </p:txBody>
      </p:sp>
      <p:sp>
        <p:nvSpPr>
          <p:cNvPr id="11287" name="Text Box 148"/>
          <p:cNvSpPr txBox="1">
            <a:spLocks noChangeArrowheads="1"/>
          </p:cNvSpPr>
          <p:nvPr/>
        </p:nvSpPr>
        <p:spPr bwMode="auto">
          <a:xfrm>
            <a:off x="1781175" y="4162425"/>
            <a:ext cx="963613"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6623" tIns="58311" rIns="116623" bIns="58311">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1800" b="1">
                <a:ea typeface="宋体" panose="02010600030101010101" pitchFamily="2" charset="-122"/>
              </a:rPr>
              <a:t>(36</a:t>
            </a:r>
            <a:r>
              <a:rPr kumimoji="1" lang="zh-CN" altLang="en-US" sz="1800" b="1">
                <a:ea typeface="宋体" panose="02010600030101010101" pitchFamily="2" charset="-122"/>
              </a:rPr>
              <a:t>位</a:t>
            </a:r>
            <a:r>
              <a:rPr kumimoji="1" lang="en-US" altLang="zh-CN" sz="1800" b="1">
                <a:ea typeface="宋体" panose="02010600030101010101" pitchFamily="2" charset="-122"/>
              </a:rPr>
              <a:t>)</a:t>
            </a:r>
          </a:p>
        </p:txBody>
      </p:sp>
      <p:grpSp>
        <p:nvGrpSpPr>
          <p:cNvPr id="6" name="Group 149"/>
          <p:cNvGrpSpPr>
            <a:grpSpLocks/>
          </p:cNvGrpSpPr>
          <p:nvPr/>
        </p:nvGrpSpPr>
        <p:grpSpPr bwMode="auto">
          <a:xfrm>
            <a:off x="5630863" y="2908300"/>
            <a:ext cx="3216275" cy="2936875"/>
            <a:chOff x="3603" y="582"/>
            <a:chExt cx="2026" cy="1850"/>
          </a:xfrm>
        </p:grpSpPr>
        <p:grpSp>
          <p:nvGrpSpPr>
            <p:cNvPr id="11302" name="Group 150"/>
            <p:cNvGrpSpPr>
              <a:grpSpLocks/>
            </p:cNvGrpSpPr>
            <p:nvPr/>
          </p:nvGrpSpPr>
          <p:grpSpPr bwMode="auto">
            <a:xfrm>
              <a:off x="3603" y="731"/>
              <a:ext cx="1836" cy="1601"/>
              <a:chOff x="2666" y="1073"/>
              <a:chExt cx="1439" cy="1256"/>
            </a:xfrm>
          </p:grpSpPr>
          <p:grpSp>
            <p:nvGrpSpPr>
              <p:cNvPr id="11304" name="Group 151"/>
              <p:cNvGrpSpPr>
                <a:grpSpLocks/>
              </p:cNvGrpSpPr>
              <p:nvPr/>
            </p:nvGrpSpPr>
            <p:grpSpPr bwMode="auto">
              <a:xfrm>
                <a:off x="3273" y="1076"/>
                <a:ext cx="595" cy="1192"/>
                <a:chOff x="4598" y="40"/>
                <a:chExt cx="829" cy="1508"/>
              </a:xfrm>
            </p:grpSpPr>
            <p:sp>
              <p:nvSpPr>
                <p:cNvPr id="11321" name="Rectangle 152"/>
                <p:cNvSpPr>
                  <a:spLocks noChangeArrowheads="1"/>
                </p:cNvSpPr>
                <p:nvPr/>
              </p:nvSpPr>
              <p:spPr bwMode="auto">
                <a:xfrm>
                  <a:off x="4600" y="40"/>
                  <a:ext cx="827" cy="1508"/>
                </a:xfrm>
                <a:prstGeom prst="rect">
                  <a:avLst/>
                </a:prstGeom>
                <a:noFill/>
                <a:ln w="12700" algn="ctr">
                  <a:solidFill>
                    <a:srgbClr val="0033CC"/>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1322" name="Line 153"/>
                <p:cNvSpPr>
                  <a:spLocks noChangeShapeType="1"/>
                </p:cNvSpPr>
                <p:nvPr/>
              </p:nvSpPr>
              <p:spPr bwMode="auto">
                <a:xfrm>
                  <a:off x="4600" y="796"/>
                  <a:ext cx="819" cy="0"/>
                </a:xfrm>
                <a:prstGeom prst="line">
                  <a:avLst/>
                </a:prstGeom>
                <a:noFill/>
                <a:ln w="9525">
                  <a:solidFill>
                    <a:srgbClr val="0033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23" name="Line 154"/>
                <p:cNvSpPr>
                  <a:spLocks noChangeShapeType="1"/>
                </p:cNvSpPr>
                <p:nvPr/>
              </p:nvSpPr>
              <p:spPr bwMode="auto">
                <a:xfrm>
                  <a:off x="4608" y="409"/>
                  <a:ext cx="819" cy="0"/>
                </a:xfrm>
                <a:prstGeom prst="line">
                  <a:avLst/>
                </a:prstGeom>
                <a:noFill/>
                <a:ln w="9525">
                  <a:solidFill>
                    <a:srgbClr val="0033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24" name="Line 155"/>
                <p:cNvSpPr>
                  <a:spLocks noChangeShapeType="1"/>
                </p:cNvSpPr>
                <p:nvPr/>
              </p:nvSpPr>
              <p:spPr bwMode="auto">
                <a:xfrm>
                  <a:off x="4599" y="606"/>
                  <a:ext cx="819" cy="0"/>
                </a:xfrm>
                <a:prstGeom prst="line">
                  <a:avLst/>
                </a:prstGeom>
                <a:noFill/>
                <a:ln w="9525">
                  <a:solidFill>
                    <a:srgbClr val="0033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25" name="Line 156"/>
                <p:cNvSpPr>
                  <a:spLocks noChangeShapeType="1"/>
                </p:cNvSpPr>
                <p:nvPr/>
              </p:nvSpPr>
              <p:spPr bwMode="auto">
                <a:xfrm>
                  <a:off x="4599" y="227"/>
                  <a:ext cx="819" cy="0"/>
                </a:xfrm>
                <a:prstGeom prst="line">
                  <a:avLst/>
                </a:prstGeom>
                <a:noFill/>
                <a:ln w="9525">
                  <a:solidFill>
                    <a:srgbClr val="0033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26" name="Line 157"/>
                <p:cNvSpPr>
                  <a:spLocks noChangeShapeType="1"/>
                </p:cNvSpPr>
                <p:nvPr/>
              </p:nvSpPr>
              <p:spPr bwMode="auto">
                <a:xfrm>
                  <a:off x="4607" y="698"/>
                  <a:ext cx="819" cy="0"/>
                </a:xfrm>
                <a:prstGeom prst="line">
                  <a:avLst/>
                </a:prstGeom>
                <a:noFill/>
                <a:ln w="9525">
                  <a:solidFill>
                    <a:srgbClr val="0033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27" name="Line 158"/>
                <p:cNvSpPr>
                  <a:spLocks noChangeShapeType="1"/>
                </p:cNvSpPr>
                <p:nvPr/>
              </p:nvSpPr>
              <p:spPr bwMode="auto">
                <a:xfrm>
                  <a:off x="4599" y="311"/>
                  <a:ext cx="819" cy="0"/>
                </a:xfrm>
                <a:prstGeom prst="line">
                  <a:avLst/>
                </a:prstGeom>
                <a:noFill/>
                <a:ln w="9525">
                  <a:solidFill>
                    <a:srgbClr val="0033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28" name="Line 159"/>
                <p:cNvSpPr>
                  <a:spLocks noChangeShapeType="1"/>
                </p:cNvSpPr>
                <p:nvPr/>
              </p:nvSpPr>
              <p:spPr bwMode="auto">
                <a:xfrm>
                  <a:off x="4606" y="508"/>
                  <a:ext cx="819" cy="0"/>
                </a:xfrm>
                <a:prstGeom prst="line">
                  <a:avLst/>
                </a:prstGeom>
                <a:noFill/>
                <a:ln w="9525">
                  <a:solidFill>
                    <a:srgbClr val="0033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29" name="Line 160"/>
                <p:cNvSpPr>
                  <a:spLocks noChangeShapeType="1"/>
                </p:cNvSpPr>
                <p:nvPr/>
              </p:nvSpPr>
              <p:spPr bwMode="auto">
                <a:xfrm>
                  <a:off x="4606" y="129"/>
                  <a:ext cx="819" cy="0"/>
                </a:xfrm>
                <a:prstGeom prst="line">
                  <a:avLst/>
                </a:prstGeom>
                <a:noFill/>
                <a:ln w="9525">
                  <a:solidFill>
                    <a:srgbClr val="0033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30" name="Line 161"/>
                <p:cNvSpPr>
                  <a:spLocks noChangeShapeType="1"/>
                </p:cNvSpPr>
                <p:nvPr/>
              </p:nvSpPr>
              <p:spPr bwMode="auto">
                <a:xfrm>
                  <a:off x="4608" y="1433"/>
                  <a:ext cx="819" cy="0"/>
                </a:xfrm>
                <a:prstGeom prst="line">
                  <a:avLst/>
                </a:prstGeom>
                <a:noFill/>
                <a:ln w="9525">
                  <a:solidFill>
                    <a:srgbClr val="0033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31" name="Line 162"/>
                <p:cNvSpPr>
                  <a:spLocks noChangeShapeType="1"/>
                </p:cNvSpPr>
                <p:nvPr/>
              </p:nvSpPr>
              <p:spPr bwMode="auto">
                <a:xfrm>
                  <a:off x="4600" y="887"/>
                  <a:ext cx="819" cy="0"/>
                </a:xfrm>
                <a:prstGeom prst="line">
                  <a:avLst/>
                </a:prstGeom>
                <a:noFill/>
                <a:ln w="9525">
                  <a:solidFill>
                    <a:srgbClr val="0033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32" name="Line 163"/>
                <p:cNvSpPr>
                  <a:spLocks noChangeShapeType="1"/>
                </p:cNvSpPr>
                <p:nvPr/>
              </p:nvSpPr>
              <p:spPr bwMode="auto">
                <a:xfrm>
                  <a:off x="4607" y="1335"/>
                  <a:ext cx="819" cy="0"/>
                </a:xfrm>
                <a:prstGeom prst="line">
                  <a:avLst/>
                </a:prstGeom>
                <a:noFill/>
                <a:ln w="9525">
                  <a:solidFill>
                    <a:srgbClr val="0033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33" name="Line 164"/>
                <p:cNvSpPr>
                  <a:spLocks noChangeShapeType="1"/>
                </p:cNvSpPr>
                <p:nvPr/>
              </p:nvSpPr>
              <p:spPr bwMode="auto">
                <a:xfrm>
                  <a:off x="4598" y="986"/>
                  <a:ext cx="819" cy="0"/>
                </a:xfrm>
                <a:prstGeom prst="line">
                  <a:avLst/>
                </a:prstGeom>
                <a:noFill/>
                <a:ln w="9525">
                  <a:solidFill>
                    <a:srgbClr val="0033CC"/>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1305" name="Text Box 165"/>
              <p:cNvSpPr txBox="1">
                <a:spLocks noChangeArrowheads="1"/>
              </p:cNvSpPr>
              <p:nvPr/>
            </p:nvSpPr>
            <p:spPr bwMode="auto">
              <a:xfrm>
                <a:off x="3452" y="1902"/>
                <a:ext cx="197"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vert="eaVert" lIns="66475" tIns="33237" rIns="66475" bIns="33237"/>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eaLnBrk="1" hangingPunct="1">
                  <a:lnSpc>
                    <a:spcPct val="80000"/>
                  </a:lnSpc>
                </a:pPr>
                <a:r>
                  <a:rPr kumimoji="1" lang="en-US" altLang="zh-CN" sz="1300" b="1">
                    <a:solidFill>
                      <a:srgbClr val="000000"/>
                    </a:solidFill>
                    <a:ea typeface="宋体" panose="02010600030101010101" pitchFamily="2" charset="-122"/>
                  </a:rPr>
                  <a:t>·····		</a:t>
                </a:r>
                <a:endParaRPr kumimoji="1" lang="en-US" altLang="zh-CN" sz="2600">
                  <a:ea typeface="宋体" panose="02010600030101010101" pitchFamily="2" charset="-122"/>
                </a:endParaRPr>
              </a:p>
            </p:txBody>
          </p:sp>
          <p:sp>
            <p:nvSpPr>
              <p:cNvPr id="11306" name="Text Box 166"/>
              <p:cNvSpPr txBox="1">
                <a:spLocks noChangeArrowheads="1"/>
              </p:cNvSpPr>
              <p:nvPr/>
            </p:nvSpPr>
            <p:spPr bwMode="auto">
              <a:xfrm>
                <a:off x="3198" y="1143"/>
                <a:ext cx="756" cy="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66475" tIns="33237" rIns="66475" bIns="33237"/>
              <a:lstStyle>
                <a:lvl1pPr marL="342900" indent="-342900">
                  <a:defRPr sz="1600">
                    <a:solidFill>
                      <a:schemeClr val="tx1"/>
                    </a:solidFill>
                    <a:latin typeface="Arial" panose="020B0604020202020204" pitchFamily="34" charset="0"/>
                  </a:defRPr>
                </a:lvl1pPr>
                <a:lvl2pPr marL="22860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lvl="1" algn="just" eaLnBrk="1" hangingPunct="1">
                  <a:lnSpc>
                    <a:spcPct val="80000"/>
                  </a:lnSpc>
                </a:pPr>
                <a:r>
                  <a:rPr kumimoji="1" lang="en-US" altLang="zh-CN" sz="1300" b="1">
                    <a:solidFill>
                      <a:srgbClr val="000000"/>
                    </a:solidFill>
                    <a:ea typeface="宋体" panose="02010600030101010101" pitchFamily="2" charset="-122"/>
                  </a:rPr>
                  <a:t>01101001</a:t>
                </a:r>
                <a:endParaRPr kumimoji="1" lang="en-US" altLang="zh-CN" sz="2600">
                  <a:ea typeface="宋体" panose="02010600030101010101" pitchFamily="2" charset="-122"/>
                </a:endParaRPr>
              </a:p>
            </p:txBody>
          </p:sp>
          <p:sp>
            <p:nvSpPr>
              <p:cNvPr id="11307" name="Text Box 167"/>
              <p:cNvSpPr txBox="1">
                <a:spLocks noChangeArrowheads="1"/>
              </p:cNvSpPr>
              <p:nvPr/>
            </p:nvSpPr>
            <p:spPr bwMode="auto">
              <a:xfrm>
                <a:off x="3187" y="1361"/>
                <a:ext cx="756" cy="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66475" tIns="33237" rIns="66475" bIns="33237"/>
              <a:lstStyle>
                <a:lvl1pPr marL="342900" indent="-342900">
                  <a:defRPr sz="1600">
                    <a:solidFill>
                      <a:schemeClr val="tx1"/>
                    </a:solidFill>
                    <a:latin typeface="Arial" panose="020B0604020202020204" pitchFamily="34" charset="0"/>
                  </a:defRPr>
                </a:lvl1pPr>
                <a:lvl2pPr marL="22860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lvl="1" algn="just" eaLnBrk="1" hangingPunct="1">
                  <a:lnSpc>
                    <a:spcPct val="80000"/>
                  </a:lnSpc>
                </a:pPr>
                <a:r>
                  <a:rPr kumimoji="1" lang="en-US" altLang="zh-CN" sz="1300" b="1">
                    <a:solidFill>
                      <a:srgbClr val="000000"/>
                    </a:solidFill>
                    <a:ea typeface="宋体" panose="02010600030101010101" pitchFamily="2" charset="-122"/>
                  </a:rPr>
                  <a:t>10101010</a:t>
                </a:r>
                <a:endParaRPr kumimoji="1" lang="en-US" altLang="zh-CN" sz="2600">
                  <a:ea typeface="宋体" panose="02010600030101010101" pitchFamily="2" charset="-122"/>
                </a:endParaRPr>
              </a:p>
            </p:txBody>
          </p:sp>
          <p:sp>
            <p:nvSpPr>
              <p:cNvPr id="11308" name="Text Box 168"/>
              <p:cNvSpPr txBox="1">
                <a:spLocks noChangeArrowheads="1"/>
              </p:cNvSpPr>
              <p:nvPr/>
            </p:nvSpPr>
            <p:spPr bwMode="auto">
              <a:xfrm>
                <a:off x="3898" y="1502"/>
                <a:ext cx="207" cy="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66475" tIns="33237" rIns="66475" bIns="33237"/>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eaLnBrk="1" hangingPunct="1">
                  <a:lnSpc>
                    <a:spcPct val="80000"/>
                  </a:lnSpc>
                </a:pPr>
                <a:r>
                  <a:rPr kumimoji="1" lang="zh-CN" altLang="en-US" sz="1800">
                    <a:solidFill>
                      <a:srgbClr val="000000"/>
                    </a:solidFill>
                    <a:ea typeface="黑体" panose="02010609060101010101" pitchFamily="49" charset="-122"/>
                  </a:rPr>
                  <a:t>存储内容</a:t>
                </a:r>
                <a:endParaRPr kumimoji="1" lang="zh-CN" altLang="en-US" sz="1800">
                  <a:ea typeface="黑体" panose="02010609060101010101" pitchFamily="49" charset="-122"/>
                </a:endParaRPr>
              </a:p>
            </p:txBody>
          </p:sp>
          <p:sp>
            <p:nvSpPr>
              <p:cNvPr id="11309" name="Line 169"/>
              <p:cNvSpPr>
                <a:spLocks noChangeShapeType="1"/>
              </p:cNvSpPr>
              <p:nvPr/>
            </p:nvSpPr>
            <p:spPr bwMode="auto">
              <a:xfrm flipH="1" flipV="1">
                <a:off x="3784" y="1411"/>
                <a:ext cx="148" cy="142"/>
              </a:xfrm>
              <a:prstGeom prst="line">
                <a:avLst/>
              </a:prstGeom>
              <a:noFill/>
              <a:ln w="12700">
                <a:solidFill>
                  <a:srgbClr val="0033CC"/>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grpSp>
            <p:nvGrpSpPr>
              <p:cNvPr id="11310" name="Group 170"/>
              <p:cNvGrpSpPr>
                <a:grpSpLocks/>
              </p:cNvGrpSpPr>
              <p:nvPr/>
            </p:nvGrpSpPr>
            <p:grpSpPr bwMode="auto">
              <a:xfrm>
                <a:off x="2666" y="1073"/>
                <a:ext cx="839" cy="1256"/>
                <a:chOff x="2666" y="1073"/>
                <a:chExt cx="839" cy="1256"/>
              </a:xfrm>
            </p:grpSpPr>
            <p:sp>
              <p:nvSpPr>
                <p:cNvPr id="11311" name="Text Box 171"/>
                <p:cNvSpPr txBox="1">
                  <a:spLocks noChangeArrowheads="1"/>
                </p:cNvSpPr>
                <p:nvPr/>
              </p:nvSpPr>
              <p:spPr bwMode="auto">
                <a:xfrm>
                  <a:off x="2881" y="1143"/>
                  <a:ext cx="622"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66475" tIns="33237" rIns="66475" bIns="33237"/>
                <a:lstStyle>
                  <a:lvl1pPr marL="342900" indent="-342900">
                    <a:defRPr sz="1600">
                      <a:solidFill>
                        <a:schemeClr val="tx1"/>
                      </a:solidFill>
                      <a:latin typeface="Arial" panose="020B0604020202020204" pitchFamily="34" charset="0"/>
                    </a:defRPr>
                  </a:lvl1pPr>
                  <a:lvl2pPr marL="228600" indent="1588">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lvl="1" algn="just" eaLnBrk="1" hangingPunct="1">
                    <a:lnSpc>
                      <a:spcPct val="80000"/>
                    </a:lnSpc>
                  </a:pPr>
                  <a:r>
                    <a:rPr kumimoji="1" lang="en-US" altLang="zh-CN" sz="1300" b="1">
                      <a:solidFill>
                        <a:srgbClr val="990033"/>
                      </a:solidFill>
                      <a:ea typeface="宋体" panose="02010600030101010101" pitchFamily="2" charset="-122"/>
                    </a:rPr>
                    <a:t>00001</a:t>
                  </a:r>
                  <a:endParaRPr kumimoji="1" lang="en-US" altLang="zh-CN" sz="2600">
                    <a:ea typeface="宋体" panose="02010600030101010101" pitchFamily="2" charset="-122"/>
                  </a:endParaRPr>
                </a:p>
              </p:txBody>
            </p:sp>
            <p:sp>
              <p:nvSpPr>
                <p:cNvPr id="11312" name="Text Box 172"/>
                <p:cNvSpPr txBox="1">
                  <a:spLocks noChangeArrowheads="1"/>
                </p:cNvSpPr>
                <p:nvPr/>
              </p:nvSpPr>
              <p:spPr bwMode="auto">
                <a:xfrm>
                  <a:off x="2881" y="1073"/>
                  <a:ext cx="622"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66475" tIns="33237" rIns="66475" bIns="33237"/>
                <a:lstStyle>
                  <a:lvl1pPr marL="342900" indent="-342900">
                    <a:defRPr sz="1600">
                      <a:solidFill>
                        <a:schemeClr val="tx1"/>
                      </a:solidFill>
                      <a:latin typeface="Arial" panose="020B0604020202020204" pitchFamily="34" charset="0"/>
                    </a:defRPr>
                  </a:lvl1pPr>
                  <a:lvl2pPr marL="230188">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lvl="1" algn="just" eaLnBrk="1" hangingPunct="1">
                    <a:lnSpc>
                      <a:spcPct val="80000"/>
                    </a:lnSpc>
                  </a:pPr>
                  <a:r>
                    <a:rPr kumimoji="1" lang="en-US" altLang="zh-CN" sz="1300" b="1">
                      <a:solidFill>
                        <a:srgbClr val="990033"/>
                      </a:solidFill>
                      <a:ea typeface="宋体" panose="02010600030101010101" pitchFamily="2" charset="-122"/>
                    </a:rPr>
                    <a:t>00000</a:t>
                  </a:r>
                  <a:endParaRPr kumimoji="1" lang="en-US" altLang="zh-CN" sz="2600">
                    <a:ea typeface="宋体" panose="02010600030101010101" pitchFamily="2" charset="-122"/>
                  </a:endParaRPr>
                </a:p>
              </p:txBody>
            </p:sp>
            <p:sp>
              <p:nvSpPr>
                <p:cNvPr id="11313" name="Text Box 173"/>
                <p:cNvSpPr txBox="1">
                  <a:spLocks noChangeArrowheads="1"/>
                </p:cNvSpPr>
                <p:nvPr/>
              </p:nvSpPr>
              <p:spPr bwMode="auto">
                <a:xfrm>
                  <a:off x="2881" y="1221"/>
                  <a:ext cx="622"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66475" tIns="33237" rIns="66475" bIns="33237"/>
                <a:lstStyle>
                  <a:lvl1pPr marL="342900" indent="-342900">
                    <a:defRPr sz="1600">
                      <a:solidFill>
                        <a:schemeClr val="tx1"/>
                      </a:solidFill>
                      <a:latin typeface="Arial" panose="020B0604020202020204" pitchFamily="34" charset="0"/>
                    </a:defRPr>
                  </a:lvl1pPr>
                  <a:lvl2pPr marL="230188">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lvl="1" algn="just" eaLnBrk="1" hangingPunct="1">
                    <a:lnSpc>
                      <a:spcPct val="80000"/>
                    </a:lnSpc>
                  </a:pPr>
                  <a:r>
                    <a:rPr kumimoji="1" lang="en-US" altLang="zh-CN" sz="1300" b="1">
                      <a:solidFill>
                        <a:srgbClr val="990033"/>
                      </a:solidFill>
                      <a:ea typeface="宋体" panose="02010600030101010101" pitchFamily="2" charset="-122"/>
                    </a:rPr>
                    <a:t>00010</a:t>
                  </a:r>
                  <a:endParaRPr kumimoji="1" lang="en-US" altLang="zh-CN" sz="2600">
                    <a:ea typeface="宋体" panose="02010600030101010101" pitchFamily="2" charset="-122"/>
                  </a:endParaRPr>
                </a:p>
              </p:txBody>
            </p:sp>
            <p:sp>
              <p:nvSpPr>
                <p:cNvPr id="11314" name="Text Box 174"/>
                <p:cNvSpPr txBox="1">
                  <a:spLocks noChangeArrowheads="1"/>
                </p:cNvSpPr>
                <p:nvPr/>
              </p:nvSpPr>
              <p:spPr bwMode="auto">
                <a:xfrm>
                  <a:off x="2881" y="1293"/>
                  <a:ext cx="622"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66475" tIns="33237" rIns="66475" bIns="33237"/>
                <a:lstStyle>
                  <a:lvl1pPr marL="342900" indent="-342900">
                    <a:defRPr sz="1600">
                      <a:solidFill>
                        <a:schemeClr val="tx1"/>
                      </a:solidFill>
                      <a:latin typeface="Arial" panose="020B0604020202020204" pitchFamily="34" charset="0"/>
                    </a:defRPr>
                  </a:lvl1pPr>
                  <a:lvl2pPr marL="230188">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lvl="1" algn="just" eaLnBrk="1" hangingPunct="1">
                    <a:lnSpc>
                      <a:spcPct val="80000"/>
                    </a:lnSpc>
                  </a:pPr>
                  <a:r>
                    <a:rPr kumimoji="1" lang="en-US" altLang="zh-CN" sz="1300" b="1">
                      <a:solidFill>
                        <a:srgbClr val="990033"/>
                      </a:solidFill>
                      <a:ea typeface="宋体" panose="02010600030101010101" pitchFamily="2" charset="-122"/>
                    </a:rPr>
                    <a:t>00011</a:t>
                  </a:r>
                  <a:endParaRPr kumimoji="1" lang="en-US" altLang="zh-CN" sz="2600">
                    <a:ea typeface="宋体" panose="02010600030101010101" pitchFamily="2" charset="-122"/>
                  </a:endParaRPr>
                </a:p>
              </p:txBody>
            </p:sp>
            <p:sp>
              <p:nvSpPr>
                <p:cNvPr id="11315" name="Text Box 175"/>
                <p:cNvSpPr txBox="1">
                  <a:spLocks noChangeArrowheads="1"/>
                </p:cNvSpPr>
                <p:nvPr/>
              </p:nvSpPr>
              <p:spPr bwMode="auto">
                <a:xfrm>
                  <a:off x="2882" y="1365"/>
                  <a:ext cx="623"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66475" tIns="33237" rIns="66475" bIns="33237"/>
                <a:lstStyle>
                  <a:lvl1pPr marL="342900" indent="-342900">
                    <a:defRPr sz="1600">
                      <a:solidFill>
                        <a:schemeClr val="tx1"/>
                      </a:solidFill>
                      <a:latin typeface="Arial" panose="020B0604020202020204" pitchFamily="34" charset="0"/>
                    </a:defRPr>
                  </a:lvl1pPr>
                  <a:lvl2pPr marL="228600" indent="1588">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lvl="1" algn="just" eaLnBrk="1" hangingPunct="1">
                    <a:lnSpc>
                      <a:spcPct val="80000"/>
                    </a:lnSpc>
                  </a:pPr>
                  <a:r>
                    <a:rPr kumimoji="1" lang="en-US" altLang="zh-CN" sz="1300" b="1">
                      <a:solidFill>
                        <a:srgbClr val="990033"/>
                      </a:solidFill>
                      <a:ea typeface="宋体" panose="02010600030101010101" pitchFamily="2" charset="-122"/>
                    </a:rPr>
                    <a:t>00100</a:t>
                  </a:r>
                  <a:endParaRPr kumimoji="1" lang="en-US" altLang="zh-CN" sz="2600">
                    <a:ea typeface="宋体" panose="02010600030101010101" pitchFamily="2" charset="-122"/>
                  </a:endParaRPr>
                </a:p>
              </p:txBody>
            </p:sp>
            <p:sp>
              <p:nvSpPr>
                <p:cNvPr id="11316" name="Text Box 176"/>
                <p:cNvSpPr txBox="1">
                  <a:spLocks noChangeArrowheads="1"/>
                </p:cNvSpPr>
                <p:nvPr/>
              </p:nvSpPr>
              <p:spPr bwMode="auto">
                <a:xfrm>
                  <a:off x="2882" y="2097"/>
                  <a:ext cx="623"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66475" tIns="33237" rIns="66475" bIns="33237"/>
                <a:lstStyle>
                  <a:lvl1pPr marL="342900" indent="-342900">
                    <a:defRPr sz="1600">
                      <a:solidFill>
                        <a:schemeClr val="tx1"/>
                      </a:solidFill>
                      <a:latin typeface="Arial" panose="020B0604020202020204" pitchFamily="34" charset="0"/>
                    </a:defRPr>
                  </a:lvl1pPr>
                  <a:lvl2pPr marL="228600" indent="1588">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lvl="1" algn="just" eaLnBrk="1" hangingPunct="1">
                    <a:lnSpc>
                      <a:spcPct val="80000"/>
                    </a:lnSpc>
                  </a:pPr>
                  <a:r>
                    <a:rPr kumimoji="1" lang="en-US" altLang="zh-CN" sz="1300" b="1">
                      <a:solidFill>
                        <a:srgbClr val="990033"/>
                      </a:solidFill>
                      <a:ea typeface="宋体" panose="02010600030101010101" pitchFamily="2" charset="-122"/>
                    </a:rPr>
                    <a:t>11110</a:t>
                  </a:r>
                  <a:endParaRPr kumimoji="1" lang="en-US" altLang="zh-CN" sz="2600">
                    <a:ea typeface="宋体" panose="02010600030101010101" pitchFamily="2" charset="-122"/>
                  </a:endParaRPr>
                </a:p>
              </p:txBody>
            </p:sp>
            <p:sp>
              <p:nvSpPr>
                <p:cNvPr id="11317" name="Text Box 177"/>
                <p:cNvSpPr txBox="1">
                  <a:spLocks noChangeArrowheads="1"/>
                </p:cNvSpPr>
                <p:nvPr/>
              </p:nvSpPr>
              <p:spPr bwMode="auto">
                <a:xfrm>
                  <a:off x="2882" y="2184"/>
                  <a:ext cx="623"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66475" tIns="33237" rIns="66475" bIns="33237"/>
                <a:lstStyle>
                  <a:lvl1pPr marL="342900" indent="-342900">
                    <a:defRPr sz="1600">
                      <a:solidFill>
                        <a:schemeClr val="tx1"/>
                      </a:solidFill>
                      <a:latin typeface="Arial" panose="020B0604020202020204" pitchFamily="34" charset="0"/>
                    </a:defRPr>
                  </a:lvl1pPr>
                  <a:lvl2pPr marL="228600" indent="1588">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lvl="1" algn="just" eaLnBrk="1" hangingPunct="1">
                    <a:lnSpc>
                      <a:spcPct val="80000"/>
                    </a:lnSpc>
                  </a:pPr>
                  <a:r>
                    <a:rPr kumimoji="1" lang="en-US" altLang="zh-CN" sz="1300" b="1">
                      <a:solidFill>
                        <a:srgbClr val="990033"/>
                      </a:solidFill>
                      <a:ea typeface="宋体" panose="02010600030101010101" pitchFamily="2" charset="-122"/>
                    </a:rPr>
                    <a:t>11111</a:t>
                  </a:r>
                  <a:endParaRPr kumimoji="1" lang="en-US" altLang="zh-CN" sz="2600">
                    <a:ea typeface="宋体" panose="02010600030101010101" pitchFamily="2" charset="-122"/>
                  </a:endParaRPr>
                </a:p>
              </p:txBody>
            </p:sp>
            <p:sp>
              <p:nvSpPr>
                <p:cNvPr id="11318" name="Text Box 178"/>
                <p:cNvSpPr txBox="1">
                  <a:spLocks noChangeArrowheads="1"/>
                </p:cNvSpPr>
                <p:nvPr/>
              </p:nvSpPr>
              <p:spPr bwMode="auto">
                <a:xfrm>
                  <a:off x="3131" y="1520"/>
                  <a:ext cx="159" cy="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vert="eaVert" lIns="66475" tIns="33237" rIns="66475" bIns="33237"/>
                <a:lstStyle>
                  <a:lvl1pPr marL="342900" indent="-342900">
                    <a:defRPr sz="1600">
                      <a:solidFill>
                        <a:schemeClr val="tx1"/>
                      </a:solidFill>
                      <a:latin typeface="Arial" panose="020B0604020202020204" pitchFamily="34" charset="0"/>
                    </a:defRPr>
                  </a:lvl1pPr>
                  <a:lvl2pPr marL="228600" indent="1588">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lvl="1" algn="just" eaLnBrk="1" hangingPunct="1">
                    <a:lnSpc>
                      <a:spcPct val="80000"/>
                    </a:lnSpc>
                  </a:pPr>
                  <a:r>
                    <a:rPr kumimoji="1" lang="en-US" altLang="zh-CN" sz="1300" b="1">
                      <a:solidFill>
                        <a:srgbClr val="990033"/>
                      </a:solidFill>
                      <a:ea typeface="宋体" panose="02010600030101010101" pitchFamily="2" charset="-122"/>
                    </a:rPr>
                    <a:t>·······</a:t>
                  </a:r>
                  <a:endParaRPr kumimoji="1" lang="en-US" altLang="zh-CN" sz="2600">
                    <a:ea typeface="宋体" panose="02010600030101010101" pitchFamily="2" charset="-122"/>
                  </a:endParaRPr>
                </a:p>
              </p:txBody>
            </p:sp>
            <p:sp>
              <p:nvSpPr>
                <p:cNvPr id="11319" name="Text Box 179"/>
                <p:cNvSpPr txBox="1">
                  <a:spLocks noChangeArrowheads="1"/>
                </p:cNvSpPr>
                <p:nvPr/>
              </p:nvSpPr>
              <p:spPr bwMode="auto">
                <a:xfrm>
                  <a:off x="2666" y="1521"/>
                  <a:ext cx="318"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66475" tIns="33237" rIns="66475" bIns="33237"/>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eaLnBrk="1" hangingPunct="1">
                    <a:lnSpc>
                      <a:spcPct val="80000"/>
                    </a:lnSpc>
                  </a:pPr>
                  <a:r>
                    <a:rPr kumimoji="1" lang="zh-CN" altLang="en-US" sz="1800">
                      <a:ea typeface="黑体" panose="02010609060101010101" pitchFamily="49" charset="-122"/>
                    </a:rPr>
                    <a:t>存储</a:t>
                  </a:r>
                </a:p>
                <a:p>
                  <a:pPr algn="just" eaLnBrk="1" hangingPunct="1">
                    <a:lnSpc>
                      <a:spcPct val="80000"/>
                    </a:lnSpc>
                  </a:pPr>
                  <a:r>
                    <a:rPr kumimoji="1" lang="zh-CN" altLang="en-US" sz="1800">
                      <a:ea typeface="黑体" panose="02010609060101010101" pitchFamily="49" charset="-122"/>
                    </a:rPr>
                    <a:t>单元</a:t>
                  </a:r>
                </a:p>
                <a:p>
                  <a:pPr algn="just" eaLnBrk="1" hangingPunct="1">
                    <a:lnSpc>
                      <a:spcPct val="80000"/>
                    </a:lnSpc>
                  </a:pPr>
                  <a:r>
                    <a:rPr kumimoji="1" lang="zh-CN" altLang="en-US" sz="1800">
                      <a:ea typeface="黑体" panose="02010609060101010101" pitchFamily="49" charset="-122"/>
                    </a:rPr>
                    <a:t>地址</a:t>
                  </a:r>
                </a:p>
              </p:txBody>
            </p:sp>
            <p:sp>
              <p:nvSpPr>
                <p:cNvPr id="11320" name="AutoShape 180"/>
                <p:cNvSpPr>
                  <a:spLocks/>
                </p:cNvSpPr>
                <p:nvPr/>
              </p:nvSpPr>
              <p:spPr bwMode="auto">
                <a:xfrm>
                  <a:off x="2958" y="1119"/>
                  <a:ext cx="56" cy="1113"/>
                </a:xfrm>
                <a:prstGeom prst="leftBrace">
                  <a:avLst>
                    <a:gd name="adj1" fmla="val 165625"/>
                    <a:gd name="adj2" fmla="val 50000"/>
                  </a:avLst>
                </a:prstGeom>
                <a:noFill/>
                <a:ln w="19050">
                  <a:solidFill>
                    <a:srgbClr val="990033"/>
                  </a:solidFill>
                  <a:round/>
                  <a:headEnd/>
                  <a:tailEnd/>
                </a:ln>
                <a:extLst>
                  <a:ext uri="{909E8E84-426E-40DD-AFC4-6F175D3DCCD1}">
                    <a14:hiddenFill xmlns:a14="http://schemas.microsoft.com/office/drawing/2010/main">
                      <a:solidFill>
                        <a:srgbClr val="FFFFFF"/>
                      </a:solidFill>
                    </a14:hiddenFill>
                  </a:ext>
                </a:extLst>
              </p:spPr>
              <p:txBody>
                <a:bodyPr lIns="116623" tIns="58311" rIns="116623" bIns="58311"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230000"/>
                    </a:lnSpc>
                  </a:pPr>
                  <a:endParaRPr kumimoji="1" lang="zh-CN" altLang="en-US" sz="2600">
                    <a:ea typeface="宋体" panose="02010600030101010101" pitchFamily="2" charset="-122"/>
                  </a:endParaRPr>
                </a:p>
              </p:txBody>
            </p:sp>
          </p:grpSp>
        </p:grpSp>
        <p:sp>
          <p:nvSpPr>
            <p:cNvPr id="11303" name="Oval 181"/>
            <p:cNvSpPr>
              <a:spLocks noChangeArrowheads="1"/>
            </p:cNvSpPr>
            <p:nvPr/>
          </p:nvSpPr>
          <p:spPr bwMode="auto">
            <a:xfrm>
              <a:off x="3603" y="582"/>
              <a:ext cx="2026" cy="1850"/>
            </a:xfrm>
            <a:prstGeom prst="ellipse">
              <a:avLst/>
            </a:prstGeom>
            <a:noFill/>
            <a:ln w="19050">
              <a:solidFill>
                <a:srgbClr val="0000CC"/>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grpSp>
      <p:sp>
        <p:nvSpPr>
          <p:cNvPr id="11289" name="Text Box 182"/>
          <p:cNvSpPr txBox="1">
            <a:spLocks noChangeArrowheads="1"/>
          </p:cNvSpPr>
          <p:nvPr/>
        </p:nvSpPr>
        <p:spPr bwMode="auto">
          <a:xfrm>
            <a:off x="611188" y="2892425"/>
            <a:ext cx="1223962" cy="385763"/>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spcBef>
                <a:spcPct val="50000"/>
              </a:spcBef>
            </a:pPr>
            <a:r>
              <a:rPr lang="en-US" altLang="zh-CN" sz="1800">
                <a:ea typeface="宋体" panose="02010600030101010101" pitchFamily="2" charset="-122"/>
              </a:rPr>
              <a:t>MDR</a:t>
            </a:r>
          </a:p>
        </p:txBody>
      </p:sp>
      <p:sp>
        <p:nvSpPr>
          <p:cNvPr id="11290" name="Text Box 183"/>
          <p:cNvSpPr txBox="1">
            <a:spLocks noChangeArrowheads="1"/>
          </p:cNvSpPr>
          <p:nvPr/>
        </p:nvSpPr>
        <p:spPr bwMode="auto">
          <a:xfrm>
            <a:off x="603250" y="3992563"/>
            <a:ext cx="1223963" cy="38576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spcBef>
                <a:spcPct val="50000"/>
              </a:spcBef>
            </a:pPr>
            <a:r>
              <a:rPr lang="en-US" altLang="zh-CN" sz="1800">
                <a:ea typeface="宋体" panose="02010600030101010101" pitchFamily="2" charset="-122"/>
              </a:rPr>
              <a:t>MAR</a:t>
            </a:r>
          </a:p>
        </p:txBody>
      </p:sp>
      <p:sp>
        <p:nvSpPr>
          <p:cNvPr id="11291" name="Line 184"/>
          <p:cNvSpPr>
            <a:spLocks noChangeShapeType="1"/>
          </p:cNvSpPr>
          <p:nvPr/>
        </p:nvSpPr>
        <p:spPr bwMode="auto">
          <a:xfrm>
            <a:off x="3130550" y="4198938"/>
            <a:ext cx="225425"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292" name="Text Box 185"/>
          <p:cNvSpPr txBox="1">
            <a:spLocks noChangeArrowheads="1"/>
          </p:cNvSpPr>
          <p:nvPr/>
        </p:nvSpPr>
        <p:spPr bwMode="auto">
          <a:xfrm>
            <a:off x="250825" y="4648200"/>
            <a:ext cx="9445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lang="en-US" altLang="zh-CN" sz="1800" b="1">
                <a:ea typeface="宋体" panose="02010600030101010101" pitchFamily="2" charset="-122"/>
              </a:rPr>
              <a:t>CPU</a:t>
            </a:r>
          </a:p>
        </p:txBody>
      </p:sp>
      <p:sp>
        <p:nvSpPr>
          <p:cNvPr id="11293" name="Text Box 186"/>
          <p:cNvSpPr txBox="1">
            <a:spLocks noChangeArrowheads="1"/>
          </p:cNvSpPr>
          <p:nvPr/>
        </p:nvSpPr>
        <p:spPr bwMode="auto">
          <a:xfrm>
            <a:off x="5157788" y="2578100"/>
            <a:ext cx="8096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lang="en-US" altLang="zh-CN" sz="1800" b="1">
                <a:ea typeface="宋体" panose="02010600030101010101" pitchFamily="2" charset="-122"/>
              </a:rPr>
              <a:t>MM</a:t>
            </a:r>
          </a:p>
        </p:txBody>
      </p:sp>
      <p:sp>
        <p:nvSpPr>
          <p:cNvPr id="11294" name="Line 187"/>
          <p:cNvSpPr>
            <a:spLocks noChangeShapeType="1"/>
          </p:cNvSpPr>
          <p:nvPr/>
        </p:nvSpPr>
        <p:spPr bwMode="auto">
          <a:xfrm>
            <a:off x="1827213" y="4194175"/>
            <a:ext cx="944562" cy="4763"/>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295" name="Rectangle 192"/>
          <p:cNvSpPr>
            <a:spLocks noGrp="1" noChangeArrowheads="1"/>
          </p:cNvSpPr>
          <p:nvPr>
            <p:ph type="title" idx="4294967295"/>
          </p:nvPr>
        </p:nvSpPr>
        <p:spPr>
          <a:xfrm>
            <a:off x="504825" y="-17463"/>
            <a:ext cx="8639175" cy="569913"/>
          </a:xfrm>
          <a:noFill/>
        </p:spPr>
        <p:txBody>
          <a:bodyPr lIns="91440" tIns="45720" rIns="91440" bIns="45720" anchor="ctr"/>
          <a:lstStyle/>
          <a:p>
            <a:pPr defTabSz="717550" eaLnBrk="1" hangingPunct="1"/>
            <a:r>
              <a:rPr lang="zh-CN" altLang="en-US"/>
              <a:t>主存的结构</a:t>
            </a:r>
          </a:p>
        </p:txBody>
      </p:sp>
      <p:sp>
        <p:nvSpPr>
          <p:cNvPr id="561345" name="Text Box 193"/>
          <p:cNvSpPr txBox="1">
            <a:spLocks noChangeArrowheads="1"/>
          </p:cNvSpPr>
          <p:nvPr/>
        </p:nvSpPr>
        <p:spPr bwMode="auto">
          <a:xfrm>
            <a:off x="476250" y="728663"/>
            <a:ext cx="7875588"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100" b="1">
                <a:latin typeface="微软雅黑" panose="020B0503020204020204" pitchFamily="34" charset="-122"/>
                <a:ea typeface="微软雅黑" panose="020B0503020204020204" pitchFamily="34" charset="-122"/>
              </a:rPr>
              <a:t>问题：主存中存放的是什么信息？</a:t>
            </a:r>
            <a:r>
              <a:rPr kumimoji="1" lang="en-US" altLang="zh-CN" sz="2100" b="1">
                <a:latin typeface="微软雅黑" panose="020B0503020204020204" pitchFamily="34" charset="-122"/>
                <a:ea typeface="微软雅黑" panose="020B0503020204020204" pitchFamily="34" charset="-122"/>
              </a:rPr>
              <a:t>CPU</a:t>
            </a:r>
            <a:r>
              <a:rPr kumimoji="1" lang="zh-CN" altLang="en-US" sz="2100" b="1">
                <a:latin typeface="微软雅黑" panose="020B0503020204020204" pitchFamily="34" charset="-122"/>
                <a:ea typeface="微软雅黑" panose="020B0503020204020204" pitchFamily="34" charset="-122"/>
              </a:rPr>
              <a:t>何时会访问主存？</a:t>
            </a:r>
          </a:p>
        </p:txBody>
      </p:sp>
      <p:sp>
        <p:nvSpPr>
          <p:cNvPr id="561346" name="Text Box 194"/>
          <p:cNvSpPr txBox="1">
            <a:spLocks noChangeArrowheads="1"/>
          </p:cNvSpPr>
          <p:nvPr/>
        </p:nvSpPr>
        <p:spPr bwMode="auto">
          <a:xfrm>
            <a:off x="476250" y="1042988"/>
            <a:ext cx="8099425"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100" b="1">
                <a:solidFill>
                  <a:srgbClr val="0000FF"/>
                </a:solidFill>
                <a:latin typeface="微软雅黑" panose="020B0503020204020204" pitchFamily="34" charset="-122"/>
                <a:ea typeface="微软雅黑" panose="020B0503020204020204" pitchFamily="34" charset="-122"/>
              </a:rPr>
              <a:t>指令及其数据！</a:t>
            </a:r>
            <a:r>
              <a:rPr kumimoji="1" lang="en-US" altLang="zh-CN" sz="2100" b="1">
                <a:solidFill>
                  <a:srgbClr val="0000FF"/>
                </a:solidFill>
                <a:latin typeface="微软雅黑" panose="020B0503020204020204" pitchFamily="34" charset="-122"/>
                <a:ea typeface="微软雅黑" panose="020B0503020204020204" pitchFamily="34" charset="-122"/>
              </a:rPr>
              <a:t>CPU</a:t>
            </a:r>
            <a:r>
              <a:rPr kumimoji="1" lang="zh-CN" altLang="en-US" sz="2100" b="1">
                <a:solidFill>
                  <a:srgbClr val="0000FF"/>
                </a:solidFill>
                <a:latin typeface="微软雅黑" panose="020B0503020204020204" pitchFamily="34" charset="-122"/>
                <a:ea typeface="微软雅黑" panose="020B0503020204020204" pitchFamily="34" charset="-122"/>
              </a:rPr>
              <a:t>执行指令时需要取指令、取数据、存数据！</a:t>
            </a:r>
          </a:p>
        </p:txBody>
      </p:sp>
      <p:sp>
        <p:nvSpPr>
          <p:cNvPr id="4" name="Text Box 194"/>
          <p:cNvSpPr txBox="1">
            <a:spLocks noChangeArrowheads="1"/>
          </p:cNvSpPr>
          <p:nvPr/>
        </p:nvSpPr>
        <p:spPr bwMode="auto">
          <a:xfrm>
            <a:off x="476250" y="1393825"/>
            <a:ext cx="8326438"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100" b="1">
                <a:ea typeface="微软雅黑" panose="020B0503020204020204" pitchFamily="34" charset="-122"/>
              </a:rPr>
              <a:t>问题：地址译码器的输入是什么？输出是什么？可寻址范围多少？</a:t>
            </a:r>
            <a:endParaRPr kumimoji="1" lang="en-US" altLang="zh-CN" sz="2100" b="1">
              <a:ea typeface="微软雅黑" panose="020B0503020204020204" pitchFamily="34" charset="-122"/>
            </a:endParaRPr>
          </a:p>
        </p:txBody>
      </p:sp>
      <p:sp>
        <p:nvSpPr>
          <p:cNvPr id="5" name="Text Box 194"/>
          <p:cNvSpPr txBox="1">
            <a:spLocks noChangeArrowheads="1"/>
          </p:cNvSpPr>
          <p:nvPr/>
        </p:nvSpPr>
        <p:spPr bwMode="auto">
          <a:xfrm>
            <a:off x="431800" y="1708150"/>
            <a:ext cx="832643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100" b="1">
                <a:solidFill>
                  <a:srgbClr val="0000FF"/>
                </a:solidFill>
                <a:latin typeface="微软雅黑" panose="020B0503020204020204" pitchFamily="34" charset="-122"/>
                <a:ea typeface="微软雅黑" panose="020B0503020204020204" pitchFamily="34" charset="-122"/>
              </a:rPr>
              <a:t>输入是地址，输出是地址驱动信号（只有一根地址驱动线被选中）。</a:t>
            </a:r>
          </a:p>
          <a:p>
            <a:pPr eaLnBrk="1" hangingPunct="1"/>
            <a:r>
              <a:rPr kumimoji="1" lang="zh-CN" altLang="en-US" sz="2100" b="1">
                <a:solidFill>
                  <a:srgbClr val="0000FF"/>
                </a:solidFill>
                <a:latin typeface="微软雅黑" panose="020B0503020204020204" pitchFamily="34" charset="-122"/>
                <a:ea typeface="微软雅黑" panose="020B0503020204020204" pitchFamily="34" charset="-122"/>
              </a:rPr>
              <a:t>可寻址范围为</a:t>
            </a:r>
            <a:r>
              <a:rPr kumimoji="1" lang="en-US" altLang="zh-CN" sz="2100" b="1">
                <a:solidFill>
                  <a:srgbClr val="0000FF"/>
                </a:solidFill>
                <a:latin typeface="微软雅黑" panose="020B0503020204020204" pitchFamily="34" charset="-122"/>
                <a:ea typeface="微软雅黑" panose="020B0503020204020204" pitchFamily="34" charset="-122"/>
              </a:rPr>
              <a:t>0</a:t>
            </a:r>
            <a:r>
              <a:rPr kumimoji="1" lang="en-US" altLang="zh-CN" sz="2100" b="1">
                <a:solidFill>
                  <a:srgbClr val="0000FF"/>
                </a:solidFill>
                <a:latin typeface="微软雅黑" panose="020B0503020204020204" pitchFamily="34" charset="-122"/>
                <a:ea typeface="微软雅黑" panose="020B0503020204020204" pitchFamily="34" charset="-122"/>
                <a:cs typeface="Arial" panose="020B0604020202020204" pitchFamily="34" charset="0"/>
              </a:rPr>
              <a:t>~</a:t>
            </a:r>
            <a:r>
              <a:rPr kumimoji="1" lang="en-US" altLang="zh-CN" sz="2100" b="1">
                <a:solidFill>
                  <a:srgbClr val="0000FF"/>
                </a:solidFill>
                <a:latin typeface="微软雅黑" panose="020B0503020204020204" pitchFamily="34" charset="-122"/>
                <a:ea typeface="微软雅黑" panose="020B0503020204020204" pitchFamily="34" charset="-122"/>
              </a:rPr>
              <a:t>2</a:t>
            </a:r>
            <a:r>
              <a:rPr kumimoji="1" lang="en-US" altLang="zh-CN" sz="2100" b="1" baseline="30000">
                <a:solidFill>
                  <a:srgbClr val="0000FF"/>
                </a:solidFill>
                <a:latin typeface="微软雅黑" panose="020B0503020204020204" pitchFamily="34" charset="-122"/>
                <a:ea typeface="微软雅黑" panose="020B0503020204020204" pitchFamily="34" charset="-122"/>
              </a:rPr>
              <a:t>36</a:t>
            </a:r>
            <a:r>
              <a:rPr kumimoji="1" lang="en-US" altLang="zh-CN" sz="2100" b="1">
                <a:solidFill>
                  <a:srgbClr val="0000FF"/>
                </a:solidFill>
                <a:latin typeface="微软雅黑" panose="020B0503020204020204" pitchFamily="34" charset="-122"/>
                <a:ea typeface="微软雅黑" panose="020B0503020204020204" pitchFamily="34" charset="-122"/>
              </a:rPr>
              <a:t>-1</a:t>
            </a:r>
            <a:r>
              <a:rPr kumimoji="1" lang="zh-CN" altLang="en-US" sz="2100" b="1">
                <a:solidFill>
                  <a:srgbClr val="0000FF"/>
                </a:solidFill>
                <a:latin typeface="微软雅黑" panose="020B0503020204020204" pitchFamily="34" charset="-122"/>
                <a:ea typeface="微软雅黑" panose="020B0503020204020204" pitchFamily="34" charset="-122"/>
              </a:rPr>
              <a:t>，即主存地址空间为</a:t>
            </a:r>
            <a:r>
              <a:rPr kumimoji="1" lang="en-US" altLang="zh-CN" sz="2100" b="1">
                <a:solidFill>
                  <a:srgbClr val="0000FF"/>
                </a:solidFill>
                <a:latin typeface="微软雅黑" panose="020B0503020204020204" pitchFamily="34" charset="-122"/>
                <a:ea typeface="微软雅黑" panose="020B0503020204020204" pitchFamily="34" charset="-122"/>
              </a:rPr>
              <a:t>64GB</a:t>
            </a:r>
            <a:r>
              <a:rPr kumimoji="1" lang="zh-CN" altLang="en-US" sz="2100" b="1">
                <a:solidFill>
                  <a:srgbClr val="0000FF"/>
                </a:solidFill>
                <a:latin typeface="微软雅黑" panose="020B0503020204020204" pitchFamily="34" charset="-122"/>
                <a:ea typeface="微软雅黑" panose="020B0503020204020204" pitchFamily="34" charset="-122"/>
              </a:rPr>
              <a:t>（按字节编址时）。</a:t>
            </a:r>
          </a:p>
        </p:txBody>
      </p:sp>
      <p:sp>
        <p:nvSpPr>
          <p:cNvPr id="7" name="Text Box 194"/>
          <p:cNvSpPr txBox="1">
            <a:spLocks noChangeArrowheads="1"/>
          </p:cNvSpPr>
          <p:nvPr/>
        </p:nvSpPr>
        <p:spPr bwMode="auto">
          <a:xfrm>
            <a:off x="0" y="5994400"/>
            <a:ext cx="9143999" cy="694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kumimoji="1" lang="zh-CN" altLang="en-US" sz="2100" b="1" dirty="0">
                <a:solidFill>
                  <a:srgbClr val="FF0000"/>
                </a:solidFill>
                <a:latin typeface="微软雅黑" panose="020B0503020204020204" pitchFamily="34" charset="-122"/>
                <a:ea typeface="微软雅黑" panose="020B0503020204020204" pitchFamily="34" charset="-122"/>
              </a:rPr>
              <a:t>主存地址空间大小不等于主存容量（实际安装的主存大小）！</a:t>
            </a:r>
          </a:p>
          <a:p>
            <a:pPr eaLnBrk="1" hangingPunct="1">
              <a:lnSpc>
                <a:spcPct val="115000"/>
              </a:lnSpc>
            </a:pPr>
            <a:r>
              <a:rPr kumimoji="1" lang="zh-CN" altLang="en-US" sz="2100" b="1" dirty="0">
                <a:solidFill>
                  <a:srgbClr val="FF0000"/>
                </a:solidFill>
                <a:latin typeface="微软雅黑" panose="020B0503020204020204" pitchFamily="34" charset="-122"/>
                <a:ea typeface="微软雅黑" panose="020B0503020204020204" pitchFamily="34" charset="-122"/>
              </a:rPr>
              <a:t>若是字节编址，则每次最多可读</a:t>
            </a:r>
            <a:r>
              <a:rPr kumimoji="1" lang="en-US" altLang="zh-CN" sz="2100" b="1" dirty="0">
                <a:solidFill>
                  <a:srgbClr val="FF0000"/>
                </a:solidFill>
                <a:latin typeface="微软雅黑" panose="020B0503020204020204" pitchFamily="34" charset="-122"/>
                <a:ea typeface="微软雅黑" panose="020B0503020204020204" pitchFamily="34" charset="-122"/>
              </a:rPr>
              <a:t>/</a:t>
            </a:r>
            <a:r>
              <a:rPr kumimoji="1" lang="zh-CN" altLang="en-US" sz="2100" b="1" dirty="0">
                <a:solidFill>
                  <a:srgbClr val="FF0000"/>
                </a:solidFill>
                <a:latin typeface="微软雅黑" panose="020B0503020204020204" pitchFamily="34" charset="-122"/>
                <a:ea typeface="微软雅黑" panose="020B0503020204020204" pitchFamily="34" charset="-122"/>
              </a:rPr>
              <a:t>写</a:t>
            </a:r>
            <a:r>
              <a:rPr kumimoji="1" lang="en-US" altLang="zh-CN" sz="2100" b="1" dirty="0">
                <a:solidFill>
                  <a:srgbClr val="FF0000"/>
                </a:solidFill>
                <a:latin typeface="微软雅黑" panose="020B0503020204020204" pitchFamily="34" charset="-122"/>
                <a:ea typeface="微软雅黑" panose="020B0503020204020204" pitchFamily="34" charset="-122"/>
              </a:rPr>
              <a:t>8</a:t>
            </a:r>
            <a:r>
              <a:rPr kumimoji="1" lang="zh-CN" altLang="en-US" sz="2100" b="1" dirty="0">
                <a:solidFill>
                  <a:srgbClr val="FF0000"/>
                </a:solidFill>
                <a:latin typeface="微软雅黑" panose="020B0503020204020204" pitchFamily="34" charset="-122"/>
                <a:ea typeface="微软雅黑" panose="020B0503020204020204" pitchFamily="34" charset="-122"/>
              </a:rPr>
              <a:t>个单元</a:t>
            </a:r>
            <a:r>
              <a:rPr kumimoji="1" lang="en-US" altLang="zh-CN" sz="2100" b="1" dirty="0">
                <a:solidFill>
                  <a:srgbClr val="FF0000"/>
                </a:solidFill>
                <a:latin typeface="微软雅黑" panose="020B0503020204020204" pitchFamily="34" charset="-122"/>
                <a:ea typeface="微软雅黑" panose="020B0503020204020204" pitchFamily="34" charset="-122"/>
              </a:rPr>
              <a:t>(64</a:t>
            </a:r>
            <a:r>
              <a:rPr kumimoji="1" lang="zh-CN" altLang="en-US" sz="2100" b="1" dirty="0">
                <a:solidFill>
                  <a:srgbClr val="FF0000"/>
                </a:solidFill>
                <a:latin typeface="微软雅黑" panose="020B0503020204020204" pitchFamily="34" charset="-122"/>
                <a:ea typeface="微软雅黑" panose="020B0503020204020204" pitchFamily="34" charset="-122"/>
              </a:rPr>
              <a:t>位</a:t>
            </a:r>
            <a:r>
              <a:rPr kumimoji="1" lang="en-US" altLang="zh-CN" sz="2100" b="1" dirty="0">
                <a:solidFill>
                  <a:srgbClr val="FF0000"/>
                </a:solidFill>
                <a:latin typeface="微软雅黑" panose="020B0503020204020204" pitchFamily="34" charset="-122"/>
                <a:ea typeface="微软雅黑" panose="020B0503020204020204" pitchFamily="34" charset="-122"/>
              </a:rPr>
              <a:t>)</a:t>
            </a:r>
            <a:r>
              <a:rPr kumimoji="1" lang="zh-CN" altLang="en-US" sz="2100" b="1" dirty="0">
                <a:solidFill>
                  <a:srgbClr val="FF0000"/>
                </a:solidFill>
                <a:latin typeface="微软雅黑" panose="020B0503020204020204" pitchFamily="34" charset="-122"/>
                <a:ea typeface="微软雅黑" panose="020B0503020204020204" pitchFamily="34" charset="-122"/>
              </a:rPr>
              <a:t>，给出的是首</a:t>
            </a:r>
            <a:r>
              <a:rPr kumimoji="1" lang="en-US" altLang="zh-CN" sz="2100" b="1" dirty="0">
                <a:solidFill>
                  <a:srgbClr val="FF0000"/>
                </a:solidFill>
                <a:latin typeface="微软雅黑" panose="020B0503020204020204" pitchFamily="34" charset="-122"/>
                <a:ea typeface="微软雅黑" panose="020B0503020204020204" pitchFamily="34" charset="-122"/>
              </a:rPr>
              <a:t>(</a:t>
            </a:r>
            <a:r>
              <a:rPr kumimoji="1" lang="zh-CN" altLang="en-US" sz="2100" b="1" dirty="0">
                <a:solidFill>
                  <a:srgbClr val="FF0000"/>
                </a:solidFill>
                <a:latin typeface="微软雅黑" panose="020B0503020204020204" pitchFamily="34" charset="-122"/>
                <a:ea typeface="微软雅黑" panose="020B0503020204020204" pitchFamily="34" charset="-122"/>
              </a:rPr>
              <a:t>最小</a:t>
            </a:r>
            <a:r>
              <a:rPr kumimoji="1" lang="en-US" altLang="zh-CN" sz="2100" b="1" dirty="0">
                <a:solidFill>
                  <a:srgbClr val="FF0000"/>
                </a:solidFill>
                <a:latin typeface="微软雅黑" panose="020B0503020204020204" pitchFamily="34" charset="-122"/>
                <a:ea typeface="微软雅黑" panose="020B0503020204020204" pitchFamily="34" charset="-122"/>
              </a:rPr>
              <a:t>)</a:t>
            </a:r>
            <a:r>
              <a:rPr kumimoji="1" lang="zh-CN" altLang="en-US" sz="2100" b="1" dirty="0">
                <a:solidFill>
                  <a:srgbClr val="FF0000"/>
                </a:solidFill>
                <a:latin typeface="微软雅黑" panose="020B0503020204020204" pitchFamily="34" charset="-122"/>
                <a:ea typeface="微软雅黑" panose="020B0503020204020204" pitchFamily="34" charset="-122"/>
              </a:rPr>
              <a:t>地址</a:t>
            </a:r>
            <a:r>
              <a:rPr kumimoji="1" lang="en-US" altLang="zh-CN" sz="2100" b="1" dirty="0">
                <a:solidFill>
                  <a:srgbClr val="FF0000"/>
                </a:solidFill>
                <a:latin typeface="微软雅黑" panose="020B0503020204020204" pitchFamily="34" charset="-122"/>
                <a:ea typeface="微软雅黑" panose="020B0503020204020204" pitchFamily="34" charset="-122"/>
              </a:rPr>
              <a:t>.</a:t>
            </a:r>
          </a:p>
        </p:txBody>
      </p:sp>
      <p:sp>
        <p:nvSpPr>
          <p:cNvPr id="11301" name="灯片编号占位符 7"/>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2615CE12-B1F4-48DE-85A5-DEF365086D6E}" type="slidenum">
              <a:rPr lang="zh-CN" altLang="en-US" sz="1200" smtClean="0">
                <a:solidFill>
                  <a:srgbClr val="898989"/>
                </a:solidFill>
              </a:rPr>
              <a:pPr/>
              <a:t>7</a:t>
            </a:fld>
            <a:endParaRPr lang="zh-CN" altLang="en-US" sz="1200">
              <a:solidFill>
                <a:srgbClr val="898989"/>
              </a:solidFill>
            </a:endParaRPr>
          </a:p>
        </p:txBody>
      </p:sp>
      <p:sp>
        <p:nvSpPr>
          <p:cNvPr id="8" name="矩形 7"/>
          <p:cNvSpPr/>
          <p:nvPr/>
        </p:nvSpPr>
        <p:spPr>
          <a:xfrm rot="5400000">
            <a:off x="3662812" y="4121446"/>
            <a:ext cx="530915" cy="258532"/>
          </a:xfrm>
          <a:prstGeom prst="rect">
            <a:avLst/>
          </a:prstGeom>
        </p:spPr>
        <p:txBody>
          <a:bodyPr wrap="none">
            <a:spAutoFit/>
          </a:bodyPr>
          <a:lstStyle/>
          <a:p>
            <a:pPr algn="ctr" eaLnBrk="1" hangingPunct="1">
              <a:lnSpc>
                <a:spcPct val="120000"/>
              </a:lnSpc>
              <a:defRPr/>
            </a:pPr>
            <a:r>
              <a:rPr kumimoji="1" lang="zh-CN" altLang="en-US" sz="900" dirty="0">
                <a:solidFill>
                  <a:srgbClr val="808080"/>
                </a:solidFill>
                <a:effectLst>
                  <a:outerShdw blurRad="38100" dist="38100" dir="2700000" algn="tl">
                    <a:srgbClr val="C0C0C0"/>
                  </a:outerShdw>
                </a:effectLst>
                <a:latin typeface="黑体" pitchFamily="49" charset="-122"/>
                <a:ea typeface="黑体" pitchFamily="49" charset="-122"/>
                <a:sym typeface="Marlett" pitchFamily="2" charset="2"/>
              </a:rPr>
              <a:t></a:t>
            </a:r>
            <a:endParaRPr kumimoji="1" lang="zh-CN" altLang="en-US" sz="900" dirty="0">
              <a:ea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294"/>
                                        </p:tgtEl>
                                        <p:attrNameLst>
                                          <p:attrName>style.visibility</p:attrName>
                                        </p:attrNameLst>
                                      </p:cBhvr>
                                      <p:to>
                                        <p:strVal val="visible"/>
                                      </p:to>
                                    </p:set>
                                    <p:animEffect transition="in" filter="wipe(down)">
                                      <p:cBhvr>
                                        <p:cTn id="7" dur="500"/>
                                        <p:tgtEl>
                                          <p:spTgt spid="1129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1286"/>
                                        </p:tgtEl>
                                        <p:attrNameLst>
                                          <p:attrName>style.visibility</p:attrName>
                                        </p:attrNameLst>
                                      </p:cBhvr>
                                      <p:to>
                                        <p:strVal val="visible"/>
                                      </p:to>
                                    </p:set>
                                    <p:animEffect transition="in" filter="wipe(down)">
                                      <p:cBhvr>
                                        <p:cTn id="10" dur="500"/>
                                        <p:tgtEl>
                                          <p:spTgt spid="11286"/>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1287"/>
                                        </p:tgtEl>
                                        <p:attrNameLst>
                                          <p:attrName>style.visibility</p:attrName>
                                        </p:attrNameLst>
                                      </p:cBhvr>
                                      <p:to>
                                        <p:strVal val="visible"/>
                                      </p:to>
                                    </p:set>
                                    <p:animEffect transition="in" filter="wipe(down)">
                                      <p:cBhvr>
                                        <p:cTn id="13" dur="500"/>
                                        <p:tgtEl>
                                          <p:spTgt spid="11287"/>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1268"/>
                                        </p:tgtEl>
                                        <p:attrNameLst>
                                          <p:attrName>style.visibility</p:attrName>
                                        </p:attrNameLst>
                                      </p:cBhvr>
                                      <p:to>
                                        <p:strVal val="visible"/>
                                      </p:to>
                                    </p:set>
                                    <p:animEffect transition="in" filter="wipe(left)">
                                      <p:cBhvr>
                                        <p:cTn id="18" dur="500"/>
                                        <p:tgtEl>
                                          <p:spTgt spid="11268"/>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11291"/>
                                        </p:tgtEl>
                                        <p:attrNameLst>
                                          <p:attrName>style.visibility</p:attrName>
                                        </p:attrNameLst>
                                      </p:cBhvr>
                                      <p:to>
                                        <p:strVal val="visible"/>
                                      </p:to>
                                    </p:set>
                                    <p:animEffect transition="in" filter="wipe(left)">
                                      <p:cBhvr>
                                        <p:cTn id="21" dur="500"/>
                                        <p:tgtEl>
                                          <p:spTgt spid="11291"/>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11269"/>
                                        </p:tgtEl>
                                        <p:attrNameLst>
                                          <p:attrName>style.visibility</p:attrName>
                                        </p:attrNameLst>
                                      </p:cBhvr>
                                      <p:to>
                                        <p:strVal val="visible"/>
                                      </p:to>
                                    </p:set>
                                    <p:animEffect transition="in" filter="wipe(left)">
                                      <p:cBhvr>
                                        <p:cTn id="24" dur="500"/>
                                        <p:tgtEl>
                                          <p:spTgt spid="11269"/>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1270"/>
                                        </p:tgtEl>
                                        <p:attrNameLst>
                                          <p:attrName>style.visibility</p:attrName>
                                        </p:attrNameLst>
                                      </p:cBhvr>
                                      <p:to>
                                        <p:strVal val="visible"/>
                                      </p:to>
                                    </p:set>
                                    <p:animEffect transition="in" filter="wipe(left)">
                                      <p:cBhvr>
                                        <p:cTn id="29" dur="500"/>
                                        <p:tgtEl>
                                          <p:spTgt spid="11270"/>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11271"/>
                                        </p:tgtEl>
                                        <p:attrNameLst>
                                          <p:attrName>style.visibility</p:attrName>
                                        </p:attrNameLst>
                                      </p:cBhvr>
                                      <p:to>
                                        <p:strVal val="visible"/>
                                      </p:to>
                                    </p:set>
                                    <p:animEffect transition="in" filter="wipe(left)">
                                      <p:cBhvr>
                                        <p:cTn id="32" dur="500"/>
                                        <p:tgtEl>
                                          <p:spTgt spid="11271"/>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11273"/>
                                        </p:tgtEl>
                                        <p:attrNameLst>
                                          <p:attrName>style.visibility</p:attrName>
                                        </p:attrNameLst>
                                      </p:cBhvr>
                                      <p:to>
                                        <p:strVal val="visible"/>
                                      </p:to>
                                    </p:set>
                                    <p:animEffect transition="in" filter="wipe(left)">
                                      <p:cBhvr>
                                        <p:cTn id="35" dur="500"/>
                                        <p:tgtEl>
                                          <p:spTgt spid="11273"/>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11272"/>
                                        </p:tgtEl>
                                        <p:attrNameLst>
                                          <p:attrName>style.visibility</p:attrName>
                                        </p:attrNameLst>
                                      </p:cBhvr>
                                      <p:to>
                                        <p:strVal val="visible"/>
                                      </p:to>
                                    </p:set>
                                    <p:animEffect transition="in" filter="wipe(left)">
                                      <p:cBhvr>
                                        <p:cTn id="38" dur="500"/>
                                        <p:tgtEl>
                                          <p:spTgt spid="11272"/>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11275"/>
                                        </p:tgtEl>
                                        <p:attrNameLst>
                                          <p:attrName>style.visibility</p:attrName>
                                        </p:attrNameLst>
                                      </p:cBhvr>
                                      <p:to>
                                        <p:strVal val="visible"/>
                                      </p:to>
                                    </p:set>
                                    <p:animEffect transition="in" filter="wipe(left)">
                                      <p:cBhvr>
                                        <p:cTn id="41" dur="500"/>
                                        <p:tgtEl>
                                          <p:spTgt spid="11275"/>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11274"/>
                                        </p:tgtEl>
                                        <p:attrNameLst>
                                          <p:attrName>style.visibility</p:attrName>
                                        </p:attrNameLst>
                                      </p:cBhvr>
                                      <p:to>
                                        <p:strVal val="visible"/>
                                      </p:to>
                                    </p:set>
                                    <p:animEffect transition="in" filter="wipe(left)">
                                      <p:cBhvr>
                                        <p:cTn id="44" dur="500"/>
                                        <p:tgtEl>
                                          <p:spTgt spid="11274"/>
                                        </p:tgtEl>
                                      </p:cBhvr>
                                    </p:animEffect>
                                  </p:childTnLst>
                                </p:cTn>
                              </p:par>
                              <p:par>
                                <p:cTn id="45" presetID="22" presetClass="entr" presetSubtype="4" fill="hold" grpId="0" nodeType="with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wipe(down)">
                                      <p:cBhvr>
                                        <p:cTn id="47" dur="500"/>
                                        <p:tgtEl>
                                          <p:spTgt spid="8"/>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1281"/>
                                        </p:tgtEl>
                                        <p:attrNameLst>
                                          <p:attrName>style.visibility</p:attrName>
                                        </p:attrNameLst>
                                      </p:cBhvr>
                                      <p:to>
                                        <p:strVal val="visible"/>
                                      </p:to>
                                    </p:set>
                                    <p:animEffect transition="in" filter="wipe(left)">
                                      <p:cBhvr>
                                        <p:cTn id="52" dur="500"/>
                                        <p:tgtEl>
                                          <p:spTgt spid="11281"/>
                                        </p:tgtEl>
                                      </p:cBhvr>
                                    </p:animEffect>
                                  </p:childTnLst>
                                </p:cTn>
                              </p:par>
                              <p:par>
                                <p:cTn id="53" presetID="22" presetClass="entr" presetSubtype="8" fill="hold" grpId="0" nodeType="withEffect">
                                  <p:stCondLst>
                                    <p:cond delay="0"/>
                                  </p:stCondLst>
                                  <p:childTnLst>
                                    <p:set>
                                      <p:cBhvr>
                                        <p:cTn id="54" dur="1" fill="hold">
                                          <p:stCondLst>
                                            <p:cond delay="0"/>
                                          </p:stCondLst>
                                        </p:cTn>
                                        <p:tgtEl>
                                          <p:spTgt spid="11282"/>
                                        </p:tgtEl>
                                        <p:attrNameLst>
                                          <p:attrName>style.visibility</p:attrName>
                                        </p:attrNameLst>
                                      </p:cBhvr>
                                      <p:to>
                                        <p:strVal val="visible"/>
                                      </p:to>
                                    </p:set>
                                    <p:animEffect transition="in" filter="wipe(left)">
                                      <p:cBhvr>
                                        <p:cTn id="55" dur="500"/>
                                        <p:tgtEl>
                                          <p:spTgt spid="11282"/>
                                        </p:tgtEl>
                                      </p:cBhvr>
                                    </p:animEffect>
                                  </p:childTnLst>
                                </p:cTn>
                              </p:par>
                              <p:par>
                                <p:cTn id="56" presetID="22" presetClass="entr" presetSubtype="8" fill="hold" grpId="0" nodeType="withEffect">
                                  <p:stCondLst>
                                    <p:cond delay="0"/>
                                  </p:stCondLst>
                                  <p:childTnLst>
                                    <p:set>
                                      <p:cBhvr>
                                        <p:cTn id="57" dur="1" fill="hold">
                                          <p:stCondLst>
                                            <p:cond delay="0"/>
                                          </p:stCondLst>
                                        </p:cTn>
                                        <p:tgtEl>
                                          <p:spTgt spid="11284"/>
                                        </p:tgtEl>
                                        <p:attrNameLst>
                                          <p:attrName>style.visibility</p:attrName>
                                        </p:attrNameLst>
                                      </p:cBhvr>
                                      <p:to>
                                        <p:strVal val="visible"/>
                                      </p:to>
                                    </p:set>
                                    <p:animEffect transition="in" filter="wipe(left)">
                                      <p:cBhvr>
                                        <p:cTn id="58" dur="500"/>
                                        <p:tgtEl>
                                          <p:spTgt spid="11284"/>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11278"/>
                                        </p:tgtEl>
                                        <p:attrNameLst>
                                          <p:attrName>style.visibility</p:attrName>
                                        </p:attrNameLst>
                                      </p:cBhvr>
                                      <p:to>
                                        <p:strVal val="visible"/>
                                      </p:to>
                                    </p:set>
                                    <p:animEffect transition="in" filter="wipe(left)">
                                      <p:cBhvr>
                                        <p:cTn id="63" dur="500"/>
                                        <p:tgtEl>
                                          <p:spTgt spid="11278"/>
                                        </p:tgtEl>
                                      </p:cBhvr>
                                    </p:animEffect>
                                  </p:childTnLst>
                                </p:cTn>
                              </p:par>
                              <p:par>
                                <p:cTn id="64" presetID="22" presetClass="entr" presetSubtype="8" fill="hold" grpId="0" nodeType="withEffect">
                                  <p:stCondLst>
                                    <p:cond delay="0"/>
                                  </p:stCondLst>
                                  <p:childTnLst>
                                    <p:set>
                                      <p:cBhvr>
                                        <p:cTn id="65" dur="1" fill="hold">
                                          <p:stCondLst>
                                            <p:cond delay="0"/>
                                          </p:stCondLst>
                                        </p:cTn>
                                        <p:tgtEl>
                                          <p:spTgt spid="11277"/>
                                        </p:tgtEl>
                                        <p:attrNameLst>
                                          <p:attrName>style.visibility</p:attrName>
                                        </p:attrNameLst>
                                      </p:cBhvr>
                                      <p:to>
                                        <p:strVal val="visible"/>
                                      </p:to>
                                    </p:set>
                                    <p:animEffect transition="in" filter="wipe(left)">
                                      <p:cBhvr>
                                        <p:cTn id="66" dur="500"/>
                                        <p:tgtEl>
                                          <p:spTgt spid="11277"/>
                                        </p:tgtEl>
                                      </p:cBhvr>
                                    </p:animEffect>
                                  </p:childTnLst>
                                </p:cTn>
                              </p:par>
                              <p:par>
                                <p:cTn id="67" presetID="22" presetClass="entr" presetSubtype="8" fill="hold" nodeType="withEffect">
                                  <p:stCondLst>
                                    <p:cond delay="0"/>
                                  </p:stCondLst>
                                  <p:childTnLst>
                                    <p:set>
                                      <p:cBhvr>
                                        <p:cTn id="68" dur="1" fill="hold">
                                          <p:stCondLst>
                                            <p:cond delay="0"/>
                                          </p:stCondLst>
                                        </p:cTn>
                                        <p:tgtEl>
                                          <p:spTgt spid="2"/>
                                        </p:tgtEl>
                                        <p:attrNameLst>
                                          <p:attrName>style.visibility</p:attrName>
                                        </p:attrNameLst>
                                      </p:cBhvr>
                                      <p:to>
                                        <p:strVal val="visible"/>
                                      </p:to>
                                    </p:set>
                                    <p:animEffect transition="in" filter="wipe(left)">
                                      <p:cBhvr>
                                        <p:cTn id="69" dur="500"/>
                                        <p:tgtEl>
                                          <p:spTgt spid="2"/>
                                        </p:tgtEl>
                                      </p:cBhvr>
                                    </p:animEffect>
                                  </p:childTnLst>
                                </p:cTn>
                              </p:par>
                            </p:childTnLst>
                          </p:cTn>
                        </p:par>
                      </p:childTnLst>
                    </p:cTn>
                  </p:par>
                  <p:par>
                    <p:cTn id="70" fill="hold">
                      <p:stCondLst>
                        <p:cond delay="indefinite"/>
                      </p:stCondLst>
                      <p:childTnLst>
                        <p:par>
                          <p:cTn id="71" fill="hold">
                            <p:stCondLst>
                              <p:cond delay="0"/>
                            </p:stCondLst>
                            <p:childTnLst>
                              <p:par>
                                <p:cTn id="72" presetID="3" presetClass="entr" presetSubtype="10" fill="hold" grpId="0" nodeType="clickEffect">
                                  <p:stCondLst>
                                    <p:cond delay="0"/>
                                  </p:stCondLst>
                                  <p:childTnLst>
                                    <p:set>
                                      <p:cBhvr>
                                        <p:cTn id="73" dur="1" fill="hold">
                                          <p:stCondLst>
                                            <p:cond delay="0"/>
                                          </p:stCondLst>
                                        </p:cTn>
                                        <p:tgtEl>
                                          <p:spTgt spid="561345"/>
                                        </p:tgtEl>
                                        <p:attrNameLst>
                                          <p:attrName>style.visibility</p:attrName>
                                        </p:attrNameLst>
                                      </p:cBhvr>
                                      <p:to>
                                        <p:strVal val="visible"/>
                                      </p:to>
                                    </p:set>
                                    <p:animEffect transition="in" filter="blinds(horizontal)">
                                      <p:cBhvr>
                                        <p:cTn id="74" dur="500"/>
                                        <p:tgtEl>
                                          <p:spTgt spid="561345"/>
                                        </p:tgtEl>
                                      </p:cBhvr>
                                    </p:animEffect>
                                  </p:childTnLst>
                                </p:cTn>
                              </p:par>
                            </p:childTnLst>
                          </p:cTn>
                        </p:par>
                      </p:childTnLst>
                    </p:cTn>
                  </p:par>
                  <p:par>
                    <p:cTn id="75" fill="hold">
                      <p:stCondLst>
                        <p:cond delay="indefinite"/>
                      </p:stCondLst>
                      <p:childTnLst>
                        <p:par>
                          <p:cTn id="76" fill="hold">
                            <p:stCondLst>
                              <p:cond delay="0"/>
                            </p:stCondLst>
                            <p:childTnLst>
                              <p:par>
                                <p:cTn id="77" presetID="3" presetClass="entr" presetSubtype="10" fill="hold" grpId="0" nodeType="clickEffect">
                                  <p:stCondLst>
                                    <p:cond delay="0"/>
                                  </p:stCondLst>
                                  <p:childTnLst>
                                    <p:set>
                                      <p:cBhvr>
                                        <p:cTn id="78" dur="1" fill="hold">
                                          <p:stCondLst>
                                            <p:cond delay="0"/>
                                          </p:stCondLst>
                                        </p:cTn>
                                        <p:tgtEl>
                                          <p:spTgt spid="561346"/>
                                        </p:tgtEl>
                                        <p:attrNameLst>
                                          <p:attrName>style.visibility</p:attrName>
                                        </p:attrNameLst>
                                      </p:cBhvr>
                                      <p:to>
                                        <p:strVal val="visible"/>
                                      </p:to>
                                    </p:set>
                                    <p:animEffect transition="in" filter="blinds(horizontal)">
                                      <p:cBhvr>
                                        <p:cTn id="79" dur="500"/>
                                        <p:tgtEl>
                                          <p:spTgt spid="561346"/>
                                        </p:tgtEl>
                                      </p:cBhvr>
                                    </p:animEffect>
                                  </p:childTnLst>
                                </p:cTn>
                              </p:par>
                            </p:childTnLst>
                          </p:cTn>
                        </p:par>
                      </p:childTnLst>
                    </p:cTn>
                  </p:par>
                  <p:par>
                    <p:cTn id="80" fill="hold">
                      <p:stCondLst>
                        <p:cond delay="indefinite"/>
                      </p:stCondLst>
                      <p:childTnLst>
                        <p:par>
                          <p:cTn id="81" fill="hold">
                            <p:stCondLst>
                              <p:cond delay="0"/>
                            </p:stCondLst>
                            <p:childTnLst>
                              <p:par>
                                <p:cTn id="82" presetID="3" presetClass="entr" presetSubtype="10" fill="hold" grpId="0" nodeType="clickEffect">
                                  <p:stCondLst>
                                    <p:cond delay="0"/>
                                  </p:stCondLst>
                                  <p:childTnLst>
                                    <p:set>
                                      <p:cBhvr>
                                        <p:cTn id="83" dur="1" fill="hold">
                                          <p:stCondLst>
                                            <p:cond delay="0"/>
                                          </p:stCondLst>
                                        </p:cTn>
                                        <p:tgtEl>
                                          <p:spTgt spid="4"/>
                                        </p:tgtEl>
                                        <p:attrNameLst>
                                          <p:attrName>style.visibility</p:attrName>
                                        </p:attrNameLst>
                                      </p:cBhvr>
                                      <p:to>
                                        <p:strVal val="visible"/>
                                      </p:to>
                                    </p:set>
                                    <p:animEffect transition="in" filter="blinds(horizontal)">
                                      <p:cBhvr>
                                        <p:cTn id="84" dur="500"/>
                                        <p:tgtEl>
                                          <p:spTgt spid="4"/>
                                        </p:tgtEl>
                                      </p:cBhvr>
                                    </p:animEffect>
                                  </p:childTnLst>
                                </p:cTn>
                              </p:par>
                            </p:childTnLst>
                          </p:cTn>
                        </p:par>
                      </p:childTnLst>
                    </p:cTn>
                  </p:par>
                  <p:par>
                    <p:cTn id="85" fill="hold">
                      <p:stCondLst>
                        <p:cond delay="indefinite"/>
                      </p:stCondLst>
                      <p:childTnLst>
                        <p:par>
                          <p:cTn id="86" fill="hold">
                            <p:stCondLst>
                              <p:cond delay="0"/>
                            </p:stCondLst>
                            <p:childTnLst>
                              <p:par>
                                <p:cTn id="87" presetID="3" presetClass="entr" presetSubtype="10" fill="hold" grpId="0" nodeType="clickEffect">
                                  <p:stCondLst>
                                    <p:cond delay="0"/>
                                  </p:stCondLst>
                                  <p:childTnLst>
                                    <p:set>
                                      <p:cBhvr>
                                        <p:cTn id="88" dur="1" fill="hold">
                                          <p:stCondLst>
                                            <p:cond delay="0"/>
                                          </p:stCondLst>
                                        </p:cTn>
                                        <p:tgtEl>
                                          <p:spTgt spid="5"/>
                                        </p:tgtEl>
                                        <p:attrNameLst>
                                          <p:attrName>style.visibility</p:attrName>
                                        </p:attrNameLst>
                                      </p:cBhvr>
                                      <p:to>
                                        <p:strVal val="visible"/>
                                      </p:to>
                                    </p:set>
                                    <p:animEffect transition="in" filter="blinds(horizontal)">
                                      <p:cBhvr>
                                        <p:cTn id="89" dur="500"/>
                                        <p:tgtEl>
                                          <p:spTgt spid="5"/>
                                        </p:tgtEl>
                                      </p:cBhvr>
                                    </p:animEffect>
                                  </p:childTnLst>
                                </p:cTn>
                              </p:par>
                            </p:childTnLst>
                          </p:cTn>
                        </p:par>
                      </p:childTnLst>
                    </p:cTn>
                  </p:par>
                  <p:par>
                    <p:cTn id="90" fill="hold">
                      <p:stCondLst>
                        <p:cond delay="indefinite"/>
                      </p:stCondLst>
                      <p:childTnLst>
                        <p:par>
                          <p:cTn id="91" fill="hold">
                            <p:stCondLst>
                              <p:cond delay="0"/>
                            </p:stCondLst>
                            <p:childTnLst>
                              <p:par>
                                <p:cTn id="92" presetID="3" presetClass="entr" presetSubtype="10" fill="hold" nodeType="clickEffect">
                                  <p:stCondLst>
                                    <p:cond delay="0"/>
                                  </p:stCondLst>
                                  <p:childTnLst>
                                    <p:set>
                                      <p:cBhvr>
                                        <p:cTn id="93" dur="1" fill="hold">
                                          <p:stCondLst>
                                            <p:cond delay="0"/>
                                          </p:stCondLst>
                                        </p:cTn>
                                        <p:tgtEl>
                                          <p:spTgt spid="7">
                                            <p:txEl>
                                              <p:pRg st="0" end="0"/>
                                            </p:txEl>
                                          </p:spTgt>
                                        </p:tgtEl>
                                        <p:attrNameLst>
                                          <p:attrName>style.visibility</p:attrName>
                                        </p:attrNameLst>
                                      </p:cBhvr>
                                      <p:to>
                                        <p:strVal val="visible"/>
                                      </p:to>
                                    </p:set>
                                    <p:animEffect transition="in" filter="blinds(horizontal)">
                                      <p:cBhvr>
                                        <p:cTn id="94" dur="500"/>
                                        <p:tgtEl>
                                          <p:spTgt spid="7">
                                            <p:txEl>
                                              <p:pRg st="0" end="0"/>
                                            </p:txEl>
                                          </p:spTgt>
                                        </p:tgtEl>
                                      </p:cBhvr>
                                    </p:animEffect>
                                  </p:childTnLst>
                                </p:cTn>
                              </p:par>
                            </p:childTnLst>
                          </p:cTn>
                        </p:par>
                      </p:childTnLst>
                    </p:cTn>
                  </p:par>
                  <p:par>
                    <p:cTn id="95" fill="hold">
                      <p:stCondLst>
                        <p:cond delay="indefinite"/>
                      </p:stCondLst>
                      <p:childTnLst>
                        <p:par>
                          <p:cTn id="96" fill="hold">
                            <p:stCondLst>
                              <p:cond delay="0"/>
                            </p:stCondLst>
                            <p:childTnLst>
                              <p:par>
                                <p:cTn id="97" presetID="3" presetClass="entr" presetSubtype="10" fill="hold" nodeType="clickEffect">
                                  <p:stCondLst>
                                    <p:cond delay="0"/>
                                  </p:stCondLst>
                                  <p:childTnLst>
                                    <p:set>
                                      <p:cBhvr>
                                        <p:cTn id="98" dur="1" fill="hold">
                                          <p:stCondLst>
                                            <p:cond delay="0"/>
                                          </p:stCondLst>
                                        </p:cTn>
                                        <p:tgtEl>
                                          <p:spTgt spid="7">
                                            <p:txEl>
                                              <p:pRg st="1" end="1"/>
                                            </p:txEl>
                                          </p:spTgt>
                                        </p:tgtEl>
                                        <p:attrNameLst>
                                          <p:attrName>style.visibility</p:attrName>
                                        </p:attrNameLst>
                                      </p:cBhvr>
                                      <p:to>
                                        <p:strVal val="visible"/>
                                      </p:to>
                                    </p:set>
                                    <p:animEffect transition="in" filter="blinds(horizontal)">
                                      <p:cBhvr>
                                        <p:cTn id="99"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8" grpId="0" animBg="1"/>
      <p:bldP spid="11269" grpId="0" animBg="1"/>
      <p:bldP spid="11270" grpId="0" animBg="1"/>
      <p:bldP spid="11271" grpId="0" animBg="1"/>
      <p:bldP spid="11272" grpId="0" animBg="1"/>
      <p:bldP spid="11273" grpId="0" animBg="1"/>
      <p:bldP spid="11274" grpId="0" animBg="1"/>
      <p:bldP spid="11275" grpId="0" animBg="1"/>
      <p:bldP spid="11277" grpId="0" animBg="1"/>
      <p:bldP spid="11278" grpId="0"/>
      <p:bldP spid="11281" grpId="0"/>
      <p:bldP spid="11282" grpId="0" animBg="1"/>
      <p:bldP spid="11284" grpId="0"/>
      <p:bldP spid="11286" grpId="0"/>
      <p:bldP spid="11287" grpId="0"/>
      <p:bldP spid="11291" grpId="0" animBg="1"/>
      <p:bldP spid="11294" grpId="0" animBg="1"/>
      <p:bldP spid="561345" grpId="0"/>
      <p:bldP spid="561346" grpId="0"/>
      <p:bldP spid="4" grpId="0"/>
      <p:bldP spid="5" grpId="0"/>
      <p:bldP spid="8"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a:extLst>
              <a:ext uri="{FF2B5EF4-FFF2-40B4-BE49-F238E27FC236}">
                <a16:creationId xmlns:a16="http://schemas.microsoft.com/office/drawing/2014/main" id="{89A832F6-59FD-4FD4-A576-02EA89E14207}"/>
              </a:ext>
            </a:extLst>
          </p:cNvPr>
          <p:cNvSpPr>
            <a:spLocks noGrp="1" noChangeArrowheads="1"/>
          </p:cNvSpPr>
          <p:nvPr>
            <p:ph type="title" idx="4294967295"/>
          </p:nvPr>
        </p:nvSpPr>
        <p:spPr>
          <a:xfrm>
            <a:off x="2478088" y="53975"/>
            <a:ext cx="3390900" cy="538163"/>
          </a:xfrm>
          <a:noFill/>
        </p:spPr>
        <p:txBody>
          <a:bodyPr wrap="none"/>
          <a:lstStyle/>
          <a:p>
            <a:pPr eaLnBrk="1" hangingPunct="1"/>
            <a:r>
              <a:rPr lang="zh-CN" altLang="en-US">
                <a:solidFill>
                  <a:srgbClr val="CC0000"/>
                </a:solidFill>
              </a:rPr>
              <a:t>主存中的页表示例</a:t>
            </a:r>
          </a:p>
        </p:txBody>
      </p:sp>
      <p:pic>
        <p:nvPicPr>
          <p:cNvPr id="143363" name="Picture 3">
            <a:extLst>
              <a:ext uri="{FF2B5EF4-FFF2-40B4-BE49-F238E27FC236}">
                <a16:creationId xmlns:a16="http://schemas.microsoft.com/office/drawing/2014/main" id="{A6594BFE-0B42-489A-B01F-2FE4285B02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313" y="700088"/>
            <a:ext cx="8326437" cy="4995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364" name="Rectangle 3">
            <a:extLst>
              <a:ext uri="{FF2B5EF4-FFF2-40B4-BE49-F238E27FC236}">
                <a16:creationId xmlns:a16="http://schemas.microsoft.com/office/drawing/2014/main" id="{C9AC2D08-73F5-4D0C-AE21-E5A5C5C81B31}"/>
              </a:ext>
            </a:extLst>
          </p:cNvPr>
          <p:cNvSpPr txBox="1">
            <a:spLocks noChangeArrowheads="1"/>
          </p:cNvSpPr>
          <p:nvPr/>
        </p:nvSpPr>
        <p:spPr bwMode="auto">
          <a:xfrm>
            <a:off x="31072" y="5677547"/>
            <a:ext cx="9081856" cy="10985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15000"/>
              </a:spcBef>
              <a:buClr>
                <a:schemeClr val="tx1"/>
              </a:buClr>
              <a:buSzPct val="80000"/>
              <a:buFont typeface="Wingdings" panose="05000000000000000000" pitchFamily="2" charset="2"/>
              <a:buChar char="u"/>
            </a:pPr>
            <a:r>
              <a:rPr kumimoji="1" lang="zh-CN" altLang="en-US" sz="2000" b="1" dirty="0">
                <a:solidFill>
                  <a:srgbClr val="D10F0F"/>
                </a:solidFill>
                <a:latin typeface="微软雅黑" panose="020B0503020204020204" pitchFamily="34" charset="-122"/>
                <a:ea typeface="微软雅黑" panose="020B0503020204020204" pitchFamily="34" charset="-122"/>
              </a:rPr>
              <a:t>未分配页</a:t>
            </a:r>
            <a:r>
              <a:rPr kumimoji="1" lang="zh-CN" altLang="en-US" sz="2000" b="1" dirty="0">
                <a:latin typeface="微软雅黑" panose="020B0503020204020204" pitchFamily="34" charset="-122"/>
                <a:ea typeface="微软雅黑" panose="020B0503020204020204" pitchFamily="34" charset="-122"/>
              </a:rPr>
              <a:t>：进程的虚拟地址空间中</a:t>
            </a:r>
            <a:r>
              <a:rPr kumimoji="1" lang="zh-CN" altLang="en-US" sz="2000" b="1" dirty="0">
                <a:solidFill>
                  <a:srgbClr val="C00000"/>
                </a:solidFill>
                <a:latin typeface="微软雅黑" panose="020B0503020204020204" pitchFamily="34" charset="-122"/>
                <a:ea typeface="微软雅黑" panose="020B0503020204020204" pitchFamily="34" charset="-122"/>
              </a:rPr>
              <a:t>“空洞”对应的页</a:t>
            </a:r>
            <a:r>
              <a:rPr kumimoji="1" lang="zh-CN" altLang="en-US" sz="2000" b="1" dirty="0">
                <a:latin typeface="微软雅黑" panose="020B0503020204020204" pitchFamily="34" charset="-122"/>
                <a:ea typeface="微软雅黑" panose="020B0503020204020204" pitchFamily="34" charset="-122"/>
              </a:rPr>
              <a:t>（如</a:t>
            </a:r>
            <a:r>
              <a:rPr kumimoji="1" lang="en-US" altLang="zh-CN" sz="2000" b="1" dirty="0">
                <a:latin typeface="微软雅黑" panose="020B0503020204020204" pitchFamily="34" charset="-122"/>
                <a:ea typeface="微软雅黑" panose="020B0503020204020204" pitchFamily="34" charset="-122"/>
              </a:rPr>
              <a:t>VP0</a:t>
            </a:r>
            <a:r>
              <a:rPr kumimoji="1" lang="zh-CN" altLang="en-US" sz="2000" b="1" dirty="0">
                <a:latin typeface="微软雅黑" panose="020B0503020204020204" pitchFamily="34" charset="-122"/>
                <a:ea typeface="微软雅黑" panose="020B0503020204020204" pitchFamily="34" charset="-122"/>
              </a:rPr>
              <a:t>、</a:t>
            </a:r>
            <a:r>
              <a:rPr kumimoji="1" lang="en-US" altLang="zh-CN" sz="2000" b="1" dirty="0">
                <a:latin typeface="微软雅黑" panose="020B0503020204020204" pitchFamily="34" charset="-122"/>
                <a:ea typeface="微软雅黑" panose="020B0503020204020204" pitchFamily="34" charset="-122"/>
              </a:rPr>
              <a:t>VP4</a:t>
            </a:r>
            <a:r>
              <a:rPr kumimoji="1" lang="zh-CN" altLang="en-US" sz="2000" b="1" dirty="0">
                <a:latin typeface="微软雅黑" panose="020B0503020204020204" pitchFamily="34" charset="-122"/>
                <a:ea typeface="微软雅黑" panose="020B0503020204020204" pitchFamily="34" charset="-122"/>
              </a:rPr>
              <a:t>）</a:t>
            </a:r>
            <a:endParaRPr kumimoji="1" lang="en-US" altLang="zh-CN" sz="2000" b="1" dirty="0">
              <a:latin typeface="微软雅黑" panose="020B0503020204020204" pitchFamily="34" charset="-122"/>
              <a:ea typeface="微软雅黑" panose="020B0503020204020204" pitchFamily="34" charset="-122"/>
            </a:endParaRPr>
          </a:p>
          <a:p>
            <a:pPr eaLnBrk="1" hangingPunct="1">
              <a:spcBef>
                <a:spcPct val="15000"/>
              </a:spcBef>
              <a:buClr>
                <a:schemeClr val="tx1"/>
              </a:buClr>
              <a:buSzPct val="80000"/>
              <a:buFont typeface="Wingdings" panose="05000000000000000000" pitchFamily="2" charset="2"/>
              <a:buChar char="u"/>
            </a:pPr>
            <a:r>
              <a:rPr kumimoji="1" lang="zh-CN" altLang="en-US" sz="2000" b="1" dirty="0">
                <a:solidFill>
                  <a:srgbClr val="D10F0F"/>
                </a:solidFill>
                <a:latin typeface="微软雅黑" panose="020B0503020204020204" pitchFamily="34" charset="-122"/>
                <a:ea typeface="微软雅黑" panose="020B0503020204020204" pitchFamily="34" charset="-122"/>
              </a:rPr>
              <a:t>已分配的缓存页</a:t>
            </a:r>
            <a:r>
              <a:rPr kumimoji="1" lang="zh-CN" altLang="en-US" sz="2000" b="1" dirty="0">
                <a:latin typeface="微软雅黑" panose="020B0503020204020204" pitchFamily="34" charset="-122"/>
                <a:ea typeface="微软雅黑" panose="020B0503020204020204" pitchFamily="34" charset="-122"/>
              </a:rPr>
              <a:t>：有内容</a:t>
            </a:r>
            <a:r>
              <a:rPr kumimoji="1" lang="zh-CN" altLang="en-US" sz="2000" b="1" dirty="0" smtClean="0">
                <a:latin typeface="微软雅黑" panose="020B0503020204020204" pitchFamily="34" charset="-122"/>
                <a:ea typeface="微软雅黑" panose="020B0503020204020204" pitchFamily="34" charset="-122"/>
              </a:rPr>
              <a:t>对应</a:t>
            </a:r>
            <a:r>
              <a:rPr kumimoji="1" lang="zh-CN" altLang="en-US" sz="2000" b="1" dirty="0">
                <a:latin typeface="微软雅黑" panose="020B0503020204020204" pitchFamily="34" charset="-122"/>
                <a:ea typeface="微软雅黑" panose="020B0503020204020204" pitchFamily="34" charset="-122"/>
              </a:rPr>
              <a:t>并</a:t>
            </a:r>
            <a:r>
              <a:rPr kumimoji="1" lang="zh-CN" altLang="en-US" sz="2000" b="1" dirty="0" smtClean="0">
                <a:latin typeface="微软雅黑" panose="020B0503020204020204" pitchFamily="34" charset="-122"/>
                <a:ea typeface="微软雅黑" panose="020B0503020204020204" pitchFamily="34" charset="-122"/>
              </a:rPr>
              <a:t>已</a:t>
            </a:r>
            <a:r>
              <a:rPr kumimoji="1" lang="zh-CN" altLang="en-US" sz="2000" b="1" dirty="0">
                <a:latin typeface="微软雅黑" panose="020B0503020204020204" pitchFamily="34" charset="-122"/>
                <a:ea typeface="微软雅黑" panose="020B0503020204020204" pitchFamily="34" charset="-122"/>
              </a:rPr>
              <a:t>装入主存的页（如</a:t>
            </a:r>
            <a:r>
              <a:rPr kumimoji="1" lang="en-US" altLang="zh-CN" sz="2000" b="1" dirty="0">
                <a:latin typeface="微软雅黑" panose="020B0503020204020204" pitchFamily="34" charset="-122"/>
                <a:ea typeface="微软雅黑" panose="020B0503020204020204" pitchFamily="34" charset="-122"/>
              </a:rPr>
              <a:t>VP1,VP2,VP5,VP7</a:t>
            </a:r>
            <a:r>
              <a:rPr kumimoji="1" lang="zh-CN" altLang="en-US" sz="2000" b="1" dirty="0">
                <a:latin typeface="微软雅黑" panose="020B0503020204020204" pitchFamily="34" charset="-122"/>
                <a:ea typeface="微软雅黑" panose="020B0503020204020204" pitchFamily="34" charset="-122"/>
              </a:rPr>
              <a:t>）</a:t>
            </a:r>
            <a:endParaRPr kumimoji="1" lang="en-US" altLang="zh-CN" sz="2000" b="1" dirty="0">
              <a:latin typeface="微软雅黑" panose="020B0503020204020204" pitchFamily="34" charset="-122"/>
              <a:ea typeface="微软雅黑" panose="020B0503020204020204" pitchFamily="34" charset="-122"/>
            </a:endParaRPr>
          </a:p>
          <a:p>
            <a:pPr eaLnBrk="1" hangingPunct="1">
              <a:spcBef>
                <a:spcPct val="15000"/>
              </a:spcBef>
              <a:buClr>
                <a:schemeClr val="tx1"/>
              </a:buClr>
              <a:buSzPct val="80000"/>
              <a:buFont typeface="Wingdings" panose="05000000000000000000" pitchFamily="2" charset="2"/>
              <a:buChar char="u"/>
            </a:pPr>
            <a:r>
              <a:rPr kumimoji="1" lang="zh-CN" altLang="en-US" sz="2000" b="1" dirty="0">
                <a:solidFill>
                  <a:srgbClr val="D10F0F"/>
                </a:solidFill>
                <a:latin typeface="微软雅黑" panose="020B0503020204020204" pitchFamily="34" charset="-122"/>
                <a:ea typeface="微软雅黑" panose="020B0503020204020204" pitchFamily="34" charset="-122"/>
              </a:rPr>
              <a:t>已分配的未缓存页</a:t>
            </a:r>
            <a:r>
              <a:rPr kumimoji="1" lang="zh-CN" altLang="en-US" sz="2000" b="1" dirty="0">
                <a:latin typeface="微软雅黑" panose="020B0503020204020204" pitchFamily="34" charset="-122"/>
                <a:ea typeface="微软雅黑" panose="020B0503020204020204" pitchFamily="34" charset="-122"/>
              </a:rPr>
              <a:t>：有内容对应但未装入主存的页（如</a:t>
            </a:r>
            <a:r>
              <a:rPr kumimoji="1" lang="en-US" altLang="zh-CN" sz="2000" b="1" dirty="0">
                <a:latin typeface="微软雅黑" panose="020B0503020204020204" pitchFamily="34" charset="-122"/>
                <a:ea typeface="微软雅黑" panose="020B0503020204020204" pitchFamily="34" charset="-122"/>
              </a:rPr>
              <a:t>VP3</a:t>
            </a:r>
            <a:r>
              <a:rPr kumimoji="1" lang="zh-CN" altLang="en-US" sz="2000" b="1" dirty="0">
                <a:latin typeface="微软雅黑" panose="020B0503020204020204" pitchFamily="34" charset="-122"/>
                <a:ea typeface="微软雅黑" panose="020B0503020204020204" pitchFamily="34" charset="-122"/>
              </a:rPr>
              <a:t>、</a:t>
            </a:r>
            <a:r>
              <a:rPr kumimoji="1" lang="en-US" altLang="zh-CN" sz="2000" b="1" dirty="0">
                <a:latin typeface="微软雅黑" panose="020B0503020204020204" pitchFamily="34" charset="-122"/>
                <a:ea typeface="微软雅黑" panose="020B0503020204020204" pitchFamily="34" charset="-122"/>
              </a:rPr>
              <a:t>VP6</a:t>
            </a:r>
            <a:r>
              <a:rPr kumimoji="1" lang="zh-CN" altLang="en-US" sz="2000" b="1" dirty="0">
                <a:latin typeface="微软雅黑" panose="020B0503020204020204" pitchFamily="34" charset="-122"/>
                <a:ea typeface="微软雅黑" panose="020B0503020204020204" pitchFamily="34" charset="-122"/>
              </a:rPr>
              <a:t>）</a:t>
            </a:r>
          </a:p>
        </p:txBody>
      </p:sp>
      <p:sp>
        <p:nvSpPr>
          <p:cNvPr id="2" name="灯片编号占位符 1">
            <a:extLst>
              <a:ext uri="{FF2B5EF4-FFF2-40B4-BE49-F238E27FC236}">
                <a16:creationId xmlns:a16="http://schemas.microsoft.com/office/drawing/2014/main" id="{4D83437A-B73A-4B7F-9A5A-5838DC6E89CC}"/>
              </a:ext>
            </a:extLst>
          </p:cNvPr>
          <p:cNvSpPr>
            <a:spLocks noGrp="1"/>
          </p:cNvSpPr>
          <p:nvPr>
            <p:ph type="sldNum" sz="quarter" idx="10"/>
          </p:nvPr>
        </p:nvSpPr>
        <p:spPr/>
        <p:txBody>
          <a:bodyPr/>
          <a:lstStyle/>
          <a:p>
            <a:pPr>
              <a:defRPr/>
            </a:pPr>
            <a:fld id="{E5695708-78D6-49FC-AD1D-A92B2AA36AF2}" type="slidenum">
              <a:rPr lang="zh-CN" altLang="en-US" smtClean="0"/>
              <a:pPr>
                <a:defRPr/>
              </a:pPr>
              <a:t>70</a:t>
            </a:fld>
            <a:endParaRPr lang="zh-CN" altLang="en-US"/>
          </a:p>
        </p:txBody>
      </p:sp>
      <p:sp>
        <p:nvSpPr>
          <p:cNvPr id="3" name="文本框 2">
            <a:extLst>
              <a:ext uri="{FF2B5EF4-FFF2-40B4-BE49-F238E27FC236}">
                <a16:creationId xmlns:a16="http://schemas.microsoft.com/office/drawing/2014/main" id="{99960409-588C-4DB3-81B5-8731C8F37BC7}"/>
              </a:ext>
            </a:extLst>
          </p:cNvPr>
          <p:cNvSpPr txBox="1"/>
          <p:nvPr/>
        </p:nvSpPr>
        <p:spPr>
          <a:xfrm>
            <a:off x="341313" y="5023407"/>
            <a:ext cx="6036816" cy="400110"/>
          </a:xfrm>
          <a:prstGeom prst="rect">
            <a:avLst/>
          </a:prstGeom>
          <a:noFill/>
        </p:spPr>
        <p:txBody>
          <a:bodyPr wrap="square" rtlCol="0">
            <a:spAutoFit/>
          </a:bodyPr>
          <a:lstStyle/>
          <a:p>
            <a:r>
              <a:rPr lang="zh-CN" altLang="en-US" sz="2000" b="1" dirty="0">
                <a:solidFill>
                  <a:schemeClr val="accent2"/>
                </a:solidFill>
                <a:latin typeface="+mj-ea"/>
                <a:ea typeface="+mj-ea"/>
              </a:rPr>
              <a:t>页表中无虚页号数据项，页表按虚页号顺序存放。</a:t>
            </a:r>
          </a:p>
        </p:txBody>
      </p:sp>
      <p:cxnSp>
        <p:nvCxnSpPr>
          <p:cNvPr id="5" name="直接箭头连接符 4">
            <a:extLst>
              <a:ext uri="{FF2B5EF4-FFF2-40B4-BE49-F238E27FC236}">
                <a16:creationId xmlns:a16="http://schemas.microsoft.com/office/drawing/2014/main" id="{3D7A780E-FF65-4A62-871C-909AEDB1D9FB}"/>
              </a:ext>
            </a:extLst>
          </p:cNvPr>
          <p:cNvCxnSpPr/>
          <p:nvPr/>
        </p:nvCxnSpPr>
        <p:spPr bwMode="auto">
          <a:xfrm flipV="1">
            <a:off x="568172" y="4385569"/>
            <a:ext cx="0" cy="637838"/>
          </a:xfrm>
          <a:prstGeom prst="straightConnector1">
            <a:avLst/>
          </a:prstGeom>
          <a:noFill/>
          <a:ln w="50800" cap="flat" cmpd="sng" algn="ctr">
            <a:solidFill>
              <a:srgbClr val="FE9AAB"/>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 name="椭圆 6">
            <a:extLst>
              <a:ext uri="{FF2B5EF4-FFF2-40B4-BE49-F238E27FC236}">
                <a16:creationId xmlns:a16="http://schemas.microsoft.com/office/drawing/2014/main" id="{8EEC4DE1-B11B-4573-9443-DE0690938834}"/>
              </a:ext>
            </a:extLst>
          </p:cNvPr>
          <p:cNvSpPr/>
          <p:nvPr/>
        </p:nvSpPr>
        <p:spPr bwMode="auto">
          <a:xfrm>
            <a:off x="4394447" y="1182428"/>
            <a:ext cx="497149" cy="337351"/>
          </a:xfrm>
          <a:prstGeom prst="ellipse">
            <a:avLst/>
          </a:prstGeom>
          <a:noFill/>
          <a:ln w="50800" cap="flat" cmpd="sng" algn="ctr">
            <a:solidFill>
              <a:srgbClr val="FE9AAB"/>
            </a:solidFill>
            <a:prstDash val="solid"/>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600" b="0" i="0" u="none" strike="noStrike" cap="none" normalizeH="0" baseline="0">
              <a:ln>
                <a:noFill/>
              </a:ln>
              <a:solidFill>
                <a:schemeClr val="tx1"/>
              </a:solidFill>
              <a:effectLst/>
              <a:latin typeface="Arial" panose="020B0604020202020204" pitchFamily="34" charset="0"/>
            </a:endParaRPr>
          </a:p>
        </p:txBody>
      </p:sp>
      <p:sp>
        <p:nvSpPr>
          <p:cNvPr id="12" name="椭圆 11">
            <a:extLst>
              <a:ext uri="{FF2B5EF4-FFF2-40B4-BE49-F238E27FC236}">
                <a16:creationId xmlns:a16="http://schemas.microsoft.com/office/drawing/2014/main" id="{02B76F39-DA3A-4E1F-951E-B4ED191191C3}"/>
              </a:ext>
            </a:extLst>
          </p:cNvPr>
          <p:cNvSpPr/>
          <p:nvPr/>
        </p:nvSpPr>
        <p:spPr bwMode="auto">
          <a:xfrm>
            <a:off x="4394446" y="2851466"/>
            <a:ext cx="497149" cy="337351"/>
          </a:xfrm>
          <a:prstGeom prst="ellipse">
            <a:avLst/>
          </a:prstGeom>
          <a:noFill/>
          <a:ln w="50800" cap="flat" cmpd="sng" algn="ctr">
            <a:solidFill>
              <a:srgbClr val="FE9AAB"/>
            </a:solidFill>
            <a:prstDash val="solid"/>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600" b="0" i="0" u="none" strike="noStrike" cap="none" normalizeH="0" baseline="0">
              <a:ln>
                <a:noFill/>
              </a:ln>
              <a:solidFill>
                <a:schemeClr val="tx1"/>
              </a:solidFill>
              <a:effectLst/>
              <a:latin typeface="Arial" panose="020B0604020202020204" pitchFamily="34" charset="0"/>
            </a:endParaRPr>
          </a:p>
        </p:txBody>
      </p:sp>
      <p:sp>
        <p:nvSpPr>
          <p:cNvPr id="13" name="椭圆 12">
            <a:extLst>
              <a:ext uri="{FF2B5EF4-FFF2-40B4-BE49-F238E27FC236}">
                <a16:creationId xmlns:a16="http://schemas.microsoft.com/office/drawing/2014/main" id="{FD76A1B2-F57C-45F7-BB1F-021A7B30E4BB}"/>
              </a:ext>
            </a:extLst>
          </p:cNvPr>
          <p:cNvSpPr/>
          <p:nvPr/>
        </p:nvSpPr>
        <p:spPr bwMode="auto">
          <a:xfrm>
            <a:off x="843377" y="1590730"/>
            <a:ext cx="497149" cy="337351"/>
          </a:xfrm>
          <a:prstGeom prst="ellipse">
            <a:avLst/>
          </a:prstGeom>
          <a:noFill/>
          <a:ln w="50800" cap="flat" cmpd="sng" algn="ctr">
            <a:solidFill>
              <a:schemeClr val="accent2"/>
            </a:solidFill>
            <a:prstDash val="solid"/>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600" b="0" i="0" u="none" strike="noStrike" cap="none" normalizeH="0" baseline="0">
              <a:ln>
                <a:noFill/>
              </a:ln>
              <a:solidFill>
                <a:schemeClr val="tx1"/>
              </a:solidFill>
              <a:effectLst/>
              <a:latin typeface="Arial" panose="020B0604020202020204" pitchFamily="34" charset="0"/>
            </a:endParaRPr>
          </a:p>
        </p:txBody>
      </p:sp>
      <p:sp>
        <p:nvSpPr>
          <p:cNvPr id="14" name="椭圆 13">
            <a:extLst>
              <a:ext uri="{FF2B5EF4-FFF2-40B4-BE49-F238E27FC236}">
                <a16:creationId xmlns:a16="http://schemas.microsoft.com/office/drawing/2014/main" id="{6B5C2C67-2CF1-4B4B-875C-C3DCDC21124B}"/>
              </a:ext>
            </a:extLst>
          </p:cNvPr>
          <p:cNvSpPr/>
          <p:nvPr/>
        </p:nvSpPr>
        <p:spPr bwMode="auto">
          <a:xfrm>
            <a:off x="843377" y="2004165"/>
            <a:ext cx="497149" cy="337351"/>
          </a:xfrm>
          <a:prstGeom prst="ellipse">
            <a:avLst/>
          </a:prstGeom>
          <a:noFill/>
          <a:ln w="50800" cap="flat" cmpd="sng" algn="ctr">
            <a:solidFill>
              <a:schemeClr val="accent2"/>
            </a:solidFill>
            <a:prstDash val="solid"/>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600" b="0" i="0" u="none" strike="noStrike" cap="none" normalizeH="0" baseline="0">
              <a:ln>
                <a:noFill/>
              </a:ln>
              <a:solidFill>
                <a:schemeClr val="tx1"/>
              </a:solidFill>
              <a:effectLst/>
              <a:latin typeface="Arial" panose="020B0604020202020204" pitchFamily="34" charset="0"/>
            </a:endParaRPr>
          </a:p>
        </p:txBody>
      </p:sp>
      <p:sp>
        <p:nvSpPr>
          <p:cNvPr id="15" name="椭圆 14">
            <a:extLst>
              <a:ext uri="{FF2B5EF4-FFF2-40B4-BE49-F238E27FC236}">
                <a16:creationId xmlns:a16="http://schemas.microsoft.com/office/drawing/2014/main" id="{28282F38-4A09-4E82-8F88-F0FFC1B96CA4}"/>
              </a:ext>
            </a:extLst>
          </p:cNvPr>
          <p:cNvSpPr/>
          <p:nvPr/>
        </p:nvSpPr>
        <p:spPr bwMode="auto">
          <a:xfrm>
            <a:off x="763478" y="3264023"/>
            <a:ext cx="497149" cy="337351"/>
          </a:xfrm>
          <a:prstGeom prst="ellipse">
            <a:avLst/>
          </a:prstGeom>
          <a:noFill/>
          <a:ln w="50800" cap="flat" cmpd="sng" algn="ctr">
            <a:solidFill>
              <a:schemeClr val="accent2"/>
            </a:solidFill>
            <a:prstDash val="solid"/>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600" b="0" i="0" u="none" strike="noStrike" cap="none" normalizeH="0" baseline="0">
              <a:ln>
                <a:noFill/>
              </a:ln>
              <a:solidFill>
                <a:schemeClr val="tx1"/>
              </a:solidFill>
              <a:effectLst/>
              <a:latin typeface="Arial" panose="020B0604020202020204" pitchFamily="34" charset="0"/>
            </a:endParaRPr>
          </a:p>
        </p:txBody>
      </p:sp>
      <p:sp>
        <p:nvSpPr>
          <p:cNvPr id="16" name="椭圆 15">
            <a:extLst>
              <a:ext uri="{FF2B5EF4-FFF2-40B4-BE49-F238E27FC236}">
                <a16:creationId xmlns:a16="http://schemas.microsoft.com/office/drawing/2014/main" id="{BB944042-ACC6-4F33-8CE5-C9F877553D4F}"/>
              </a:ext>
            </a:extLst>
          </p:cNvPr>
          <p:cNvSpPr/>
          <p:nvPr/>
        </p:nvSpPr>
        <p:spPr bwMode="auto">
          <a:xfrm>
            <a:off x="795032" y="4095766"/>
            <a:ext cx="497149" cy="337351"/>
          </a:xfrm>
          <a:prstGeom prst="ellipse">
            <a:avLst/>
          </a:prstGeom>
          <a:noFill/>
          <a:ln w="50800" cap="flat" cmpd="sng" algn="ctr">
            <a:solidFill>
              <a:schemeClr val="accent2"/>
            </a:solidFill>
            <a:prstDash val="solid"/>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600" b="0" i="0" u="none" strike="noStrike" cap="none" normalizeH="0" baseline="0">
              <a:ln>
                <a:noFill/>
              </a:ln>
              <a:solidFill>
                <a:schemeClr val="tx1"/>
              </a:solidFill>
              <a:effectLst/>
              <a:latin typeface="Arial" panose="020B0604020202020204" pitchFamily="34" charset="0"/>
            </a:endParaRPr>
          </a:p>
        </p:txBody>
      </p:sp>
      <p:sp>
        <p:nvSpPr>
          <p:cNvPr id="17" name="椭圆 16">
            <a:extLst>
              <a:ext uri="{FF2B5EF4-FFF2-40B4-BE49-F238E27FC236}">
                <a16:creationId xmlns:a16="http://schemas.microsoft.com/office/drawing/2014/main" id="{20F3F40B-A4EB-4913-A5B7-E59DE93AC762}"/>
              </a:ext>
            </a:extLst>
          </p:cNvPr>
          <p:cNvSpPr/>
          <p:nvPr/>
        </p:nvSpPr>
        <p:spPr bwMode="auto">
          <a:xfrm>
            <a:off x="816742" y="2423565"/>
            <a:ext cx="497149" cy="337351"/>
          </a:xfrm>
          <a:prstGeom prst="ellipse">
            <a:avLst/>
          </a:prstGeom>
          <a:noFill/>
          <a:ln w="50800" cap="flat" cmpd="sng" algn="ctr">
            <a:solidFill>
              <a:srgbClr val="00B050"/>
            </a:solidFill>
            <a:prstDash val="solid"/>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600" b="0" i="0" u="none" strike="noStrike" cap="none" normalizeH="0" baseline="0">
              <a:ln>
                <a:noFill/>
              </a:ln>
              <a:effectLst/>
              <a:latin typeface="Arial" panose="020B0604020202020204" pitchFamily="34" charset="0"/>
            </a:endParaRPr>
          </a:p>
        </p:txBody>
      </p:sp>
      <p:sp>
        <p:nvSpPr>
          <p:cNvPr id="18" name="椭圆 17">
            <a:extLst>
              <a:ext uri="{FF2B5EF4-FFF2-40B4-BE49-F238E27FC236}">
                <a16:creationId xmlns:a16="http://schemas.microsoft.com/office/drawing/2014/main" id="{D1D9F9A1-5616-4E8B-B15F-18C98C6FBB09}"/>
              </a:ext>
            </a:extLst>
          </p:cNvPr>
          <p:cNvSpPr/>
          <p:nvPr/>
        </p:nvSpPr>
        <p:spPr bwMode="auto">
          <a:xfrm>
            <a:off x="763477" y="3686728"/>
            <a:ext cx="497149" cy="337351"/>
          </a:xfrm>
          <a:prstGeom prst="ellipse">
            <a:avLst/>
          </a:prstGeom>
          <a:noFill/>
          <a:ln w="50800" cap="flat" cmpd="sng" algn="ctr">
            <a:solidFill>
              <a:srgbClr val="00B050"/>
            </a:solidFill>
            <a:prstDash val="solid"/>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600" b="0" i="0" u="none" strike="noStrike" cap="none" normalizeH="0" baseline="0">
              <a:ln>
                <a:noFill/>
              </a:ln>
              <a:effectLst/>
              <a:latin typeface="Arial" panose="020B0604020202020204" pitchFamily="34" charset="0"/>
            </a:endParaRPr>
          </a:p>
        </p:txBody>
      </p:sp>
    </p:spTree>
    <p:extLst>
      <p:ext uri="{BB962C8B-B14F-4D97-AF65-F5344CB8AC3E}">
        <p14:creationId xmlns:p14="http://schemas.microsoft.com/office/powerpoint/2010/main" val="371952200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down)">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grpId="0" nodeType="clickEffect">
                                  <p:stCondLst>
                                    <p:cond delay="0"/>
                                  </p:stCondLst>
                                  <p:childTnLst>
                                    <p:set>
                                      <p:cBhvr>
                                        <p:cTn id="15" dur="1" fill="hold">
                                          <p:stCondLst>
                                            <p:cond delay="0"/>
                                          </p:stCondLst>
                                        </p:cTn>
                                        <p:tgtEl>
                                          <p:spTgt spid="143364">
                                            <p:txEl>
                                              <p:pRg st="0" end="0"/>
                                            </p:txEl>
                                          </p:spTgt>
                                        </p:tgtEl>
                                        <p:attrNameLst>
                                          <p:attrName>style.visibility</p:attrName>
                                        </p:attrNameLst>
                                      </p:cBhvr>
                                      <p:to>
                                        <p:strVal val="visible"/>
                                      </p:to>
                                    </p:set>
                                    <p:animEffect transition="in" filter="wipe(down)">
                                      <p:cBhvr>
                                        <p:cTn id="16" dur="500"/>
                                        <p:tgtEl>
                                          <p:spTgt spid="143364">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ppt_x"/>
                                          </p:val>
                                        </p:tav>
                                        <p:tav tm="100000">
                                          <p:val>
                                            <p:strVal val="#ppt_x"/>
                                          </p:val>
                                        </p:tav>
                                      </p:tavLst>
                                    </p:anim>
                                    <p:anim calcmode="lin" valueType="num">
                                      <p:cBhvr additive="base">
                                        <p:cTn id="22" dur="500" fill="hold"/>
                                        <p:tgtEl>
                                          <p:spTgt spid="7"/>
                                        </p:tgtEl>
                                        <p:attrNameLst>
                                          <p:attrName>ppt_y</p:attrName>
                                        </p:attrNameLst>
                                      </p:cBhvr>
                                      <p:tavLst>
                                        <p:tav tm="0">
                                          <p:val>
                                            <p:strVal val="1+#ppt_h/2"/>
                                          </p:val>
                                        </p:tav>
                                        <p:tav tm="100000">
                                          <p:val>
                                            <p:strVal val="#ppt_y"/>
                                          </p:val>
                                        </p:tav>
                                      </p:tavLst>
                                    </p:anim>
                                  </p:childTnLst>
                                </p:cTn>
                              </p:par>
                            </p:childTnLst>
                          </p:cTn>
                        </p:par>
                        <p:par>
                          <p:cTn id="23" fill="hold">
                            <p:stCondLst>
                              <p:cond delay="500"/>
                            </p:stCondLst>
                            <p:childTnLst>
                              <p:par>
                                <p:cTn id="24" presetID="2" presetClass="entr" presetSubtype="4" fill="hold" grpId="0" nodeType="afterEffect">
                                  <p:stCondLst>
                                    <p:cond delay="25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500" fill="hold"/>
                                        <p:tgtEl>
                                          <p:spTgt spid="12"/>
                                        </p:tgtEl>
                                        <p:attrNameLst>
                                          <p:attrName>ppt_x</p:attrName>
                                        </p:attrNameLst>
                                      </p:cBhvr>
                                      <p:tavLst>
                                        <p:tav tm="0">
                                          <p:val>
                                            <p:strVal val="#ppt_x"/>
                                          </p:val>
                                        </p:tav>
                                        <p:tav tm="100000">
                                          <p:val>
                                            <p:strVal val="#ppt_x"/>
                                          </p:val>
                                        </p:tav>
                                      </p:tavLst>
                                    </p:anim>
                                    <p:anim calcmode="lin" valueType="num">
                                      <p:cBhvr additive="base">
                                        <p:cTn id="27"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43364">
                                            <p:txEl>
                                              <p:pRg st="1" end="1"/>
                                            </p:txEl>
                                          </p:spTgt>
                                        </p:tgtEl>
                                        <p:attrNameLst>
                                          <p:attrName>style.visibility</p:attrName>
                                        </p:attrNameLst>
                                      </p:cBhvr>
                                      <p:to>
                                        <p:strVal val="visible"/>
                                      </p:to>
                                    </p:set>
                                    <p:animEffect transition="in" filter="wipe(down)">
                                      <p:cBhvr>
                                        <p:cTn id="32" dur="500"/>
                                        <p:tgtEl>
                                          <p:spTgt spid="143364">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500" fill="hold"/>
                                        <p:tgtEl>
                                          <p:spTgt spid="13"/>
                                        </p:tgtEl>
                                        <p:attrNameLst>
                                          <p:attrName>ppt_x</p:attrName>
                                        </p:attrNameLst>
                                      </p:cBhvr>
                                      <p:tavLst>
                                        <p:tav tm="0">
                                          <p:val>
                                            <p:strVal val="#ppt_x"/>
                                          </p:val>
                                        </p:tav>
                                        <p:tav tm="100000">
                                          <p:val>
                                            <p:strVal val="#ppt_x"/>
                                          </p:val>
                                        </p:tav>
                                      </p:tavLst>
                                    </p:anim>
                                    <p:anim calcmode="lin" valueType="num">
                                      <p:cBhvr additive="base">
                                        <p:cTn id="38" dur="500" fill="hold"/>
                                        <p:tgtEl>
                                          <p:spTgt spid="13"/>
                                        </p:tgtEl>
                                        <p:attrNameLst>
                                          <p:attrName>ppt_y</p:attrName>
                                        </p:attrNameLst>
                                      </p:cBhvr>
                                      <p:tavLst>
                                        <p:tav tm="0">
                                          <p:val>
                                            <p:strVal val="1+#ppt_h/2"/>
                                          </p:val>
                                        </p:tav>
                                        <p:tav tm="100000">
                                          <p:val>
                                            <p:strVal val="#ppt_y"/>
                                          </p:val>
                                        </p:tav>
                                      </p:tavLst>
                                    </p:anim>
                                  </p:childTnLst>
                                </p:cTn>
                              </p:par>
                            </p:childTnLst>
                          </p:cTn>
                        </p:par>
                        <p:par>
                          <p:cTn id="39" fill="hold">
                            <p:stCondLst>
                              <p:cond delay="500"/>
                            </p:stCondLst>
                            <p:childTnLst>
                              <p:par>
                                <p:cTn id="40" presetID="2" presetClass="entr" presetSubtype="4" fill="hold" grpId="0" nodeType="afterEffect">
                                  <p:stCondLst>
                                    <p:cond delay="0"/>
                                  </p:stCondLst>
                                  <p:childTnLst>
                                    <p:set>
                                      <p:cBhvr>
                                        <p:cTn id="41" dur="1" fill="hold">
                                          <p:stCondLst>
                                            <p:cond delay="0"/>
                                          </p:stCondLst>
                                        </p:cTn>
                                        <p:tgtEl>
                                          <p:spTgt spid="14"/>
                                        </p:tgtEl>
                                        <p:attrNameLst>
                                          <p:attrName>style.visibility</p:attrName>
                                        </p:attrNameLst>
                                      </p:cBhvr>
                                      <p:to>
                                        <p:strVal val="visible"/>
                                      </p:to>
                                    </p:set>
                                    <p:anim calcmode="lin" valueType="num">
                                      <p:cBhvr additive="base">
                                        <p:cTn id="42" dur="500" fill="hold"/>
                                        <p:tgtEl>
                                          <p:spTgt spid="14"/>
                                        </p:tgtEl>
                                        <p:attrNameLst>
                                          <p:attrName>ppt_x</p:attrName>
                                        </p:attrNameLst>
                                      </p:cBhvr>
                                      <p:tavLst>
                                        <p:tav tm="0">
                                          <p:val>
                                            <p:strVal val="#ppt_x"/>
                                          </p:val>
                                        </p:tav>
                                        <p:tav tm="100000">
                                          <p:val>
                                            <p:strVal val="#ppt_x"/>
                                          </p:val>
                                        </p:tav>
                                      </p:tavLst>
                                    </p:anim>
                                    <p:anim calcmode="lin" valueType="num">
                                      <p:cBhvr additive="base">
                                        <p:cTn id="43" dur="500" fill="hold"/>
                                        <p:tgtEl>
                                          <p:spTgt spid="14"/>
                                        </p:tgtEl>
                                        <p:attrNameLst>
                                          <p:attrName>ppt_y</p:attrName>
                                        </p:attrNameLst>
                                      </p:cBhvr>
                                      <p:tavLst>
                                        <p:tav tm="0">
                                          <p:val>
                                            <p:strVal val="1+#ppt_h/2"/>
                                          </p:val>
                                        </p:tav>
                                        <p:tav tm="100000">
                                          <p:val>
                                            <p:strVal val="#ppt_y"/>
                                          </p:val>
                                        </p:tav>
                                      </p:tavLst>
                                    </p:anim>
                                  </p:childTnLst>
                                </p:cTn>
                              </p:par>
                            </p:childTnLst>
                          </p:cTn>
                        </p:par>
                        <p:par>
                          <p:cTn id="44" fill="hold">
                            <p:stCondLst>
                              <p:cond delay="1000"/>
                            </p:stCondLst>
                            <p:childTnLst>
                              <p:par>
                                <p:cTn id="45" presetID="2" presetClass="entr" presetSubtype="4" fill="hold" grpId="0" nodeType="afterEffect">
                                  <p:stCondLst>
                                    <p:cond delay="0"/>
                                  </p:stCondLst>
                                  <p:childTnLst>
                                    <p:set>
                                      <p:cBhvr>
                                        <p:cTn id="46" dur="1" fill="hold">
                                          <p:stCondLst>
                                            <p:cond delay="0"/>
                                          </p:stCondLst>
                                        </p:cTn>
                                        <p:tgtEl>
                                          <p:spTgt spid="15"/>
                                        </p:tgtEl>
                                        <p:attrNameLst>
                                          <p:attrName>style.visibility</p:attrName>
                                        </p:attrNameLst>
                                      </p:cBhvr>
                                      <p:to>
                                        <p:strVal val="visible"/>
                                      </p:to>
                                    </p:set>
                                    <p:anim calcmode="lin" valueType="num">
                                      <p:cBhvr additive="base">
                                        <p:cTn id="47" dur="500" fill="hold"/>
                                        <p:tgtEl>
                                          <p:spTgt spid="15"/>
                                        </p:tgtEl>
                                        <p:attrNameLst>
                                          <p:attrName>ppt_x</p:attrName>
                                        </p:attrNameLst>
                                      </p:cBhvr>
                                      <p:tavLst>
                                        <p:tav tm="0">
                                          <p:val>
                                            <p:strVal val="#ppt_x"/>
                                          </p:val>
                                        </p:tav>
                                        <p:tav tm="100000">
                                          <p:val>
                                            <p:strVal val="#ppt_x"/>
                                          </p:val>
                                        </p:tav>
                                      </p:tavLst>
                                    </p:anim>
                                    <p:anim calcmode="lin" valueType="num">
                                      <p:cBhvr additive="base">
                                        <p:cTn id="48" dur="500" fill="hold"/>
                                        <p:tgtEl>
                                          <p:spTgt spid="15"/>
                                        </p:tgtEl>
                                        <p:attrNameLst>
                                          <p:attrName>ppt_y</p:attrName>
                                        </p:attrNameLst>
                                      </p:cBhvr>
                                      <p:tavLst>
                                        <p:tav tm="0">
                                          <p:val>
                                            <p:strVal val="1+#ppt_h/2"/>
                                          </p:val>
                                        </p:tav>
                                        <p:tav tm="100000">
                                          <p:val>
                                            <p:strVal val="#ppt_y"/>
                                          </p:val>
                                        </p:tav>
                                      </p:tavLst>
                                    </p:anim>
                                  </p:childTnLst>
                                </p:cTn>
                              </p:par>
                            </p:childTnLst>
                          </p:cTn>
                        </p:par>
                        <p:par>
                          <p:cTn id="49" fill="hold">
                            <p:stCondLst>
                              <p:cond delay="1500"/>
                            </p:stCondLst>
                            <p:childTnLst>
                              <p:par>
                                <p:cTn id="50" presetID="2" presetClass="entr" presetSubtype="4" fill="hold" grpId="0" nodeType="afterEffect">
                                  <p:stCondLst>
                                    <p:cond delay="0"/>
                                  </p:stCondLst>
                                  <p:childTnLst>
                                    <p:set>
                                      <p:cBhvr>
                                        <p:cTn id="51" dur="1" fill="hold">
                                          <p:stCondLst>
                                            <p:cond delay="0"/>
                                          </p:stCondLst>
                                        </p:cTn>
                                        <p:tgtEl>
                                          <p:spTgt spid="16"/>
                                        </p:tgtEl>
                                        <p:attrNameLst>
                                          <p:attrName>style.visibility</p:attrName>
                                        </p:attrNameLst>
                                      </p:cBhvr>
                                      <p:to>
                                        <p:strVal val="visible"/>
                                      </p:to>
                                    </p:set>
                                    <p:anim calcmode="lin" valueType="num">
                                      <p:cBhvr additive="base">
                                        <p:cTn id="52" dur="500" fill="hold"/>
                                        <p:tgtEl>
                                          <p:spTgt spid="16"/>
                                        </p:tgtEl>
                                        <p:attrNameLst>
                                          <p:attrName>ppt_x</p:attrName>
                                        </p:attrNameLst>
                                      </p:cBhvr>
                                      <p:tavLst>
                                        <p:tav tm="0">
                                          <p:val>
                                            <p:strVal val="#ppt_x"/>
                                          </p:val>
                                        </p:tav>
                                        <p:tav tm="100000">
                                          <p:val>
                                            <p:strVal val="#ppt_x"/>
                                          </p:val>
                                        </p:tav>
                                      </p:tavLst>
                                    </p:anim>
                                    <p:anim calcmode="lin" valueType="num">
                                      <p:cBhvr additive="base">
                                        <p:cTn id="53"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2" presetClass="entr" presetSubtype="4" fill="hold" grpId="0" nodeType="clickEffect">
                                  <p:stCondLst>
                                    <p:cond delay="0"/>
                                  </p:stCondLst>
                                  <p:childTnLst>
                                    <p:set>
                                      <p:cBhvr>
                                        <p:cTn id="57" dur="1" fill="hold">
                                          <p:stCondLst>
                                            <p:cond delay="0"/>
                                          </p:stCondLst>
                                        </p:cTn>
                                        <p:tgtEl>
                                          <p:spTgt spid="143364">
                                            <p:txEl>
                                              <p:pRg st="2" end="2"/>
                                            </p:txEl>
                                          </p:spTgt>
                                        </p:tgtEl>
                                        <p:attrNameLst>
                                          <p:attrName>style.visibility</p:attrName>
                                        </p:attrNameLst>
                                      </p:cBhvr>
                                      <p:to>
                                        <p:strVal val="visible"/>
                                      </p:to>
                                    </p:set>
                                    <p:animEffect transition="in" filter="wipe(down)">
                                      <p:cBhvr>
                                        <p:cTn id="58" dur="500"/>
                                        <p:tgtEl>
                                          <p:spTgt spid="143364">
                                            <p:txEl>
                                              <p:pRg st="2" end="2"/>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17"/>
                                        </p:tgtEl>
                                        <p:attrNameLst>
                                          <p:attrName>style.visibility</p:attrName>
                                        </p:attrNameLst>
                                      </p:cBhvr>
                                      <p:to>
                                        <p:strVal val="visible"/>
                                      </p:to>
                                    </p:set>
                                    <p:anim calcmode="lin" valueType="num">
                                      <p:cBhvr additive="base">
                                        <p:cTn id="63" dur="500" fill="hold"/>
                                        <p:tgtEl>
                                          <p:spTgt spid="17"/>
                                        </p:tgtEl>
                                        <p:attrNameLst>
                                          <p:attrName>ppt_x</p:attrName>
                                        </p:attrNameLst>
                                      </p:cBhvr>
                                      <p:tavLst>
                                        <p:tav tm="0">
                                          <p:val>
                                            <p:strVal val="#ppt_x"/>
                                          </p:val>
                                        </p:tav>
                                        <p:tav tm="100000">
                                          <p:val>
                                            <p:strVal val="#ppt_x"/>
                                          </p:val>
                                        </p:tav>
                                      </p:tavLst>
                                    </p:anim>
                                    <p:anim calcmode="lin" valueType="num">
                                      <p:cBhvr additive="base">
                                        <p:cTn id="64" dur="500" fill="hold"/>
                                        <p:tgtEl>
                                          <p:spTgt spid="17"/>
                                        </p:tgtEl>
                                        <p:attrNameLst>
                                          <p:attrName>ppt_y</p:attrName>
                                        </p:attrNameLst>
                                      </p:cBhvr>
                                      <p:tavLst>
                                        <p:tav tm="0">
                                          <p:val>
                                            <p:strVal val="1+#ppt_h/2"/>
                                          </p:val>
                                        </p:tav>
                                        <p:tav tm="100000">
                                          <p:val>
                                            <p:strVal val="#ppt_y"/>
                                          </p:val>
                                        </p:tav>
                                      </p:tavLst>
                                    </p:anim>
                                  </p:childTnLst>
                                </p:cTn>
                              </p:par>
                            </p:childTnLst>
                          </p:cTn>
                        </p:par>
                        <p:par>
                          <p:cTn id="65" fill="hold">
                            <p:stCondLst>
                              <p:cond delay="500"/>
                            </p:stCondLst>
                            <p:childTnLst>
                              <p:par>
                                <p:cTn id="66" presetID="2" presetClass="entr" presetSubtype="4" fill="hold" grpId="0" nodeType="afterEffect">
                                  <p:stCondLst>
                                    <p:cond delay="0"/>
                                  </p:stCondLst>
                                  <p:childTnLst>
                                    <p:set>
                                      <p:cBhvr>
                                        <p:cTn id="67" dur="1" fill="hold">
                                          <p:stCondLst>
                                            <p:cond delay="0"/>
                                          </p:stCondLst>
                                        </p:cTn>
                                        <p:tgtEl>
                                          <p:spTgt spid="18"/>
                                        </p:tgtEl>
                                        <p:attrNameLst>
                                          <p:attrName>style.visibility</p:attrName>
                                        </p:attrNameLst>
                                      </p:cBhvr>
                                      <p:to>
                                        <p:strVal val="visible"/>
                                      </p:to>
                                    </p:set>
                                    <p:anim calcmode="lin" valueType="num">
                                      <p:cBhvr additive="base">
                                        <p:cTn id="68" dur="500" fill="hold"/>
                                        <p:tgtEl>
                                          <p:spTgt spid="18"/>
                                        </p:tgtEl>
                                        <p:attrNameLst>
                                          <p:attrName>ppt_x</p:attrName>
                                        </p:attrNameLst>
                                      </p:cBhvr>
                                      <p:tavLst>
                                        <p:tav tm="0">
                                          <p:val>
                                            <p:strVal val="#ppt_x"/>
                                          </p:val>
                                        </p:tav>
                                        <p:tav tm="100000">
                                          <p:val>
                                            <p:strVal val="#ppt_x"/>
                                          </p:val>
                                        </p:tav>
                                      </p:tavLst>
                                    </p:anim>
                                    <p:anim calcmode="lin" valueType="num">
                                      <p:cBhvr additive="base">
                                        <p:cTn id="69"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4" grpId="0" uiExpand="1" build="p"/>
      <p:bldP spid="3" grpId="0"/>
      <p:bldP spid="7" grpId="0" animBg="1"/>
      <p:bldP spid="12" grpId="0" animBg="1"/>
      <p:bldP spid="13" grpId="0" animBg="1"/>
      <p:bldP spid="14" grpId="0" animBg="1"/>
      <p:bldP spid="15" grpId="0" animBg="1"/>
      <p:bldP spid="16" grpId="0" animBg="1"/>
      <p:bldP spid="17" grpId="0" animBg="1"/>
      <p:bldP spid="18"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a:extLst>
              <a:ext uri="{FF2B5EF4-FFF2-40B4-BE49-F238E27FC236}">
                <a16:creationId xmlns:a16="http://schemas.microsoft.com/office/drawing/2014/main" id="{5BBB22C0-F3B4-40FD-9C2B-F7F1C13CA168}"/>
              </a:ext>
            </a:extLst>
          </p:cNvPr>
          <p:cNvSpPr>
            <a:spLocks noGrp="1" noChangeArrowheads="1"/>
          </p:cNvSpPr>
          <p:nvPr>
            <p:ph type="title" idx="4294967295"/>
          </p:nvPr>
        </p:nvSpPr>
        <p:spPr>
          <a:xfrm>
            <a:off x="1254125" y="82550"/>
            <a:ext cx="6884988" cy="528638"/>
          </a:xfrm>
          <a:noFill/>
        </p:spPr>
        <p:txBody>
          <a:bodyPr/>
          <a:lstStyle/>
          <a:p>
            <a:pPr eaLnBrk="1" hangingPunct="1"/>
            <a:r>
              <a:rPr lang="zh-CN" altLang="en-US">
                <a:solidFill>
                  <a:srgbClr val="CC0000"/>
                </a:solidFill>
              </a:rPr>
              <a:t>逻辑地址转换为物理地址的过程</a:t>
            </a:r>
          </a:p>
        </p:txBody>
      </p:sp>
      <p:grpSp>
        <p:nvGrpSpPr>
          <p:cNvPr id="145411" name="Group 43">
            <a:extLst>
              <a:ext uri="{FF2B5EF4-FFF2-40B4-BE49-F238E27FC236}">
                <a16:creationId xmlns:a16="http://schemas.microsoft.com/office/drawing/2014/main" id="{89604E5B-6908-4DA2-8260-EC4EC3A1608E}"/>
              </a:ext>
            </a:extLst>
          </p:cNvPr>
          <p:cNvGrpSpPr>
            <a:grpSpLocks/>
          </p:cNvGrpSpPr>
          <p:nvPr/>
        </p:nvGrpSpPr>
        <p:grpSpPr bwMode="auto">
          <a:xfrm>
            <a:off x="546100" y="1412246"/>
            <a:ext cx="3479800" cy="512934"/>
            <a:chOff x="360" y="2342"/>
            <a:chExt cx="2192" cy="184"/>
          </a:xfrm>
        </p:grpSpPr>
        <p:sp>
          <p:nvSpPr>
            <p:cNvPr id="145452" name="Rectangle 44">
              <a:extLst>
                <a:ext uri="{FF2B5EF4-FFF2-40B4-BE49-F238E27FC236}">
                  <a16:creationId xmlns:a16="http://schemas.microsoft.com/office/drawing/2014/main" id="{0ADB5161-5084-4F27-AC4F-DFE9852907E6}"/>
                </a:ext>
              </a:extLst>
            </p:cNvPr>
            <p:cNvSpPr>
              <a:spLocks noChangeArrowheads="1"/>
            </p:cNvSpPr>
            <p:nvPr/>
          </p:nvSpPr>
          <p:spPr bwMode="auto">
            <a:xfrm>
              <a:off x="737" y="2342"/>
              <a:ext cx="1815"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45453" name="Rectangle 45">
              <a:extLst>
                <a:ext uri="{FF2B5EF4-FFF2-40B4-BE49-F238E27FC236}">
                  <a16:creationId xmlns:a16="http://schemas.microsoft.com/office/drawing/2014/main" id="{6B6E8EA1-DC29-4B37-9B9C-E727B103162C}"/>
                </a:ext>
              </a:extLst>
            </p:cNvPr>
            <p:cNvSpPr>
              <a:spLocks noChangeArrowheads="1"/>
            </p:cNvSpPr>
            <p:nvPr/>
          </p:nvSpPr>
          <p:spPr bwMode="auto">
            <a:xfrm>
              <a:off x="360" y="2362"/>
              <a:ext cx="303"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nSpc>
                  <a:spcPct val="85000"/>
                </a:lnSpc>
              </a:pPr>
              <a:r>
                <a:rPr lang="en-US" altLang="zh-CN" sz="1900" b="1">
                  <a:solidFill>
                    <a:srgbClr val="0000FF"/>
                  </a:solidFill>
                  <a:latin typeface="微软雅黑" panose="020B0503020204020204" pitchFamily="34" charset="-122"/>
                  <a:ea typeface="微软雅黑" panose="020B0503020204020204" pitchFamily="34" charset="-122"/>
                </a:rPr>
                <a:t>VA</a:t>
              </a:r>
            </a:p>
          </p:txBody>
        </p:sp>
        <p:sp>
          <p:nvSpPr>
            <p:cNvPr id="145454" name="Rectangle 46">
              <a:extLst>
                <a:ext uri="{FF2B5EF4-FFF2-40B4-BE49-F238E27FC236}">
                  <a16:creationId xmlns:a16="http://schemas.microsoft.com/office/drawing/2014/main" id="{6526F226-B0B1-4F87-9196-1E434D796123}"/>
                </a:ext>
              </a:extLst>
            </p:cNvPr>
            <p:cNvSpPr>
              <a:spLocks noChangeArrowheads="1"/>
            </p:cNvSpPr>
            <p:nvPr/>
          </p:nvSpPr>
          <p:spPr bwMode="auto">
            <a:xfrm>
              <a:off x="750" y="2362"/>
              <a:ext cx="711"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nSpc>
                  <a:spcPct val="85000"/>
                </a:lnSpc>
              </a:pPr>
              <a:r>
                <a:rPr lang="en-US" altLang="zh-CN" sz="1800" b="1">
                  <a:latin typeface="微软雅黑" panose="020B0503020204020204" pitchFamily="34" charset="-122"/>
                  <a:ea typeface="微软雅黑" panose="020B0503020204020204" pitchFamily="34" charset="-122"/>
                </a:rPr>
                <a:t>page no.</a:t>
              </a:r>
            </a:p>
          </p:txBody>
        </p:sp>
        <p:sp>
          <p:nvSpPr>
            <p:cNvPr id="145455" name="Rectangle 47">
              <a:extLst>
                <a:ext uri="{FF2B5EF4-FFF2-40B4-BE49-F238E27FC236}">
                  <a16:creationId xmlns:a16="http://schemas.microsoft.com/office/drawing/2014/main" id="{35822699-2BC6-4C97-A649-40E3345524A6}"/>
                </a:ext>
              </a:extLst>
            </p:cNvPr>
            <p:cNvSpPr>
              <a:spLocks noChangeArrowheads="1"/>
            </p:cNvSpPr>
            <p:nvPr/>
          </p:nvSpPr>
          <p:spPr bwMode="auto">
            <a:xfrm>
              <a:off x="1978" y="2362"/>
              <a:ext cx="386"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nSpc>
                  <a:spcPct val="85000"/>
                </a:lnSpc>
              </a:pPr>
              <a:r>
                <a:rPr lang="en-US" altLang="zh-CN" sz="1800" b="1">
                  <a:latin typeface="微软雅黑" panose="020B0503020204020204" pitchFamily="34" charset="-122"/>
                  <a:ea typeface="微软雅黑" panose="020B0503020204020204" pitchFamily="34" charset="-122"/>
                </a:rPr>
                <a:t>disp</a:t>
              </a:r>
            </a:p>
          </p:txBody>
        </p:sp>
        <p:sp>
          <p:nvSpPr>
            <p:cNvPr id="145456" name="Line 48">
              <a:extLst>
                <a:ext uri="{FF2B5EF4-FFF2-40B4-BE49-F238E27FC236}">
                  <a16:creationId xmlns:a16="http://schemas.microsoft.com/office/drawing/2014/main" id="{DAA414BD-09E5-4E4A-A671-132D36BB387C}"/>
                </a:ext>
              </a:extLst>
            </p:cNvPr>
            <p:cNvSpPr>
              <a:spLocks noChangeShapeType="1"/>
            </p:cNvSpPr>
            <p:nvPr/>
          </p:nvSpPr>
          <p:spPr bwMode="auto">
            <a:xfrm>
              <a:off x="1798" y="2342"/>
              <a:ext cx="0" cy="18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45412" name="Group 52">
            <a:extLst>
              <a:ext uri="{FF2B5EF4-FFF2-40B4-BE49-F238E27FC236}">
                <a16:creationId xmlns:a16="http://schemas.microsoft.com/office/drawing/2014/main" id="{BB4FCC7D-A9A2-48F7-9A60-BE007E23E356}"/>
              </a:ext>
            </a:extLst>
          </p:cNvPr>
          <p:cNvGrpSpPr>
            <a:grpSpLocks/>
          </p:cNvGrpSpPr>
          <p:nvPr/>
        </p:nvGrpSpPr>
        <p:grpSpPr bwMode="auto">
          <a:xfrm>
            <a:off x="1547813" y="1934710"/>
            <a:ext cx="720725" cy="1963738"/>
            <a:chOff x="1009" y="2550"/>
            <a:chExt cx="454" cy="704"/>
          </a:xfrm>
        </p:grpSpPr>
        <p:sp>
          <p:nvSpPr>
            <p:cNvPr id="145450" name="Line 53">
              <a:extLst>
                <a:ext uri="{FF2B5EF4-FFF2-40B4-BE49-F238E27FC236}">
                  <a16:creationId xmlns:a16="http://schemas.microsoft.com/office/drawing/2014/main" id="{E15E9414-D08F-4F85-BD39-ACD75E39663C}"/>
                </a:ext>
              </a:extLst>
            </p:cNvPr>
            <p:cNvSpPr>
              <a:spLocks noChangeShapeType="1"/>
            </p:cNvSpPr>
            <p:nvPr/>
          </p:nvSpPr>
          <p:spPr bwMode="auto">
            <a:xfrm>
              <a:off x="1009" y="2550"/>
              <a:ext cx="0" cy="704"/>
            </a:xfrm>
            <a:prstGeom prst="line">
              <a:avLst/>
            </a:prstGeom>
            <a:noFill/>
            <a:ln w="28575">
              <a:solidFill>
                <a:srgbClr val="CC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5451" name="Line 54">
              <a:extLst>
                <a:ext uri="{FF2B5EF4-FFF2-40B4-BE49-F238E27FC236}">
                  <a16:creationId xmlns:a16="http://schemas.microsoft.com/office/drawing/2014/main" id="{3D935795-4109-45CB-BBDC-28C1C6D2D681}"/>
                </a:ext>
              </a:extLst>
            </p:cNvPr>
            <p:cNvSpPr>
              <a:spLocks noChangeShapeType="1"/>
            </p:cNvSpPr>
            <p:nvPr/>
          </p:nvSpPr>
          <p:spPr bwMode="auto">
            <a:xfrm flipV="1">
              <a:off x="1009" y="3254"/>
              <a:ext cx="454" cy="0"/>
            </a:xfrm>
            <a:prstGeom prst="line">
              <a:avLst/>
            </a:prstGeom>
            <a:noFill/>
            <a:ln w="28575">
              <a:solidFill>
                <a:srgbClr val="CC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45413" name="Rectangle 55">
            <a:extLst>
              <a:ext uri="{FF2B5EF4-FFF2-40B4-BE49-F238E27FC236}">
                <a16:creationId xmlns:a16="http://schemas.microsoft.com/office/drawing/2014/main" id="{7DC3C941-4F65-4946-9515-3FF54D2A31F2}"/>
              </a:ext>
            </a:extLst>
          </p:cNvPr>
          <p:cNvSpPr>
            <a:spLocks noChangeArrowheads="1"/>
          </p:cNvSpPr>
          <p:nvPr/>
        </p:nvSpPr>
        <p:spPr bwMode="auto">
          <a:xfrm>
            <a:off x="1533525" y="2141085"/>
            <a:ext cx="1143000" cy="30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nSpc>
                <a:spcPct val="85000"/>
              </a:lnSpc>
            </a:pPr>
            <a:r>
              <a:rPr lang="zh-CN" altLang="en-US" sz="2000" b="1" dirty="0">
                <a:solidFill>
                  <a:schemeClr val="accent1"/>
                </a:solidFill>
                <a:ea typeface="微软雅黑" panose="020B0503020204020204" pitchFamily="34" charset="-122"/>
              </a:rPr>
              <a:t>页表索引</a:t>
            </a:r>
          </a:p>
        </p:txBody>
      </p:sp>
      <p:sp>
        <p:nvSpPr>
          <p:cNvPr id="145414" name="Rectangle 57">
            <a:extLst>
              <a:ext uri="{FF2B5EF4-FFF2-40B4-BE49-F238E27FC236}">
                <a16:creationId xmlns:a16="http://schemas.microsoft.com/office/drawing/2014/main" id="{CAFA6719-C342-4C31-B48C-2AD7894CEEEC}"/>
              </a:ext>
            </a:extLst>
          </p:cNvPr>
          <p:cNvSpPr>
            <a:spLocks noChangeArrowheads="1"/>
          </p:cNvSpPr>
          <p:nvPr/>
        </p:nvSpPr>
        <p:spPr bwMode="auto">
          <a:xfrm>
            <a:off x="219075" y="2717348"/>
            <a:ext cx="1189038" cy="5810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63500" tIns="25400" rIns="63500" bIns="2540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nSpc>
                <a:spcPct val="85000"/>
              </a:lnSpc>
            </a:pPr>
            <a:r>
              <a:rPr lang="zh-CN" altLang="en-US" sz="2000" b="1">
                <a:solidFill>
                  <a:schemeClr val="accent1"/>
                </a:solidFill>
                <a:ea typeface="微软雅黑" panose="020B0503020204020204" pitchFamily="34" charset="-122"/>
              </a:rPr>
              <a:t>页表基址寄存器</a:t>
            </a:r>
          </a:p>
        </p:txBody>
      </p:sp>
      <p:sp>
        <p:nvSpPr>
          <p:cNvPr id="145415" name="Line 58">
            <a:extLst>
              <a:ext uri="{FF2B5EF4-FFF2-40B4-BE49-F238E27FC236}">
                <a16:creationId xmlns:a16="http://schemas.microsoft.com/office/drawing/2014/main" id="{2C3CF7FF-6962-41A4-AD93-86F32BFD6BE0}"/>
              </a:ext>
            </a:extLst>
          </p:cNvPr>
          <p:cNvSpPr>
            <a:spLocks noChangeShapeType="1"/>
          </p:cNvSpPr>
          <p:nvPr/>
        </p:nvSpPr>
        <p:spPr bwMode="auto">
          <a:xfrm flipV="1">
            <a:off x="1149350" y="3055485"/>
            <a:ext cx="1147763" cy="0"/>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5416" name="Line 62">
            <a:extLst>
              <a:ext uri="{FF2B5EF4-FFF2-40B4-BE49-F238E27FC236}">
                <a16:creationId xmlns:a16="http://schemas.microsoft.com/office/drawing/2014/main" id="{9AB73C1F-6E44-43BC-B763-11C66B3A11AF}"/>
              </a:ext>
            </a:extLst>
          </p:cNvPr>
          <p:cNvSpPr>
            <a:spLocks noChangeShapeType="1"/>
          </p:cNvSpPr>
          <p:nvPr/>
        </p:nvSpPr>
        <p:spPr bwMode="auto">
          <a:xfrm>
            <a:off x="3402013" y="1944235"/>
            <a:ext cx="0" cy="334963"/>
          </a:xfrm>
          <a:prstGeom prst="line">
            <a:avLst/>
          </a:prstGeom>
          <a:noFill/>
          <a:ln w="28575">
            <a:solidFill>
              <a:srgbClr val="CC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5417" name="Line 63">
            <a:extLst>
              <a:ext uri="{FF2B5EF4-FFF2-40B4-BE49-F238E27FC236}">
                <a16:creationId xmlns:a16="http://schemas.microsoft.com/office/drawing/2014/main" id="{A77AC18B-DA40-4F4F-9B57-44C3681F55A6}"/>
              </a:ext>
            </a:extLst>
          </p:cNvPr>
          <p:cNvSpPr>
            <a:spLocks noChangeShapeType="1"/>
          </p:cNvSpPr>
          <p:nvPr/>
        </p:nvSpPr>
        <p:spPr bwMode="auto">
          <a:xfrm>
            <a:off x="3408363" y="2290310"/>
            <a:ext cx="1635125" cy="0"/>
          </a:xfrm>
          <a:prstGeom prst="line">
            <a:avLst/>
          </a:prstGeom>
          <a:noFill/>
          <a:ln w="28575">
            <a:solidFill>
              <a:srgbClr val="CC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5418" name="Line 64">
            <a:extLst>
              <a:ext uri="{FF2B5EF4-FFF2-40B4-BE49-F238E27FC236}">
                <a16:creationId xmlns:a16="http://schemas.microsoft.com/office/drawing/2014/main" id="{62A173CB-79C3-4217-A42C-B72671C85F7D}"/>
              </a:ext>
            </a:extLst>
          </p:cNvPr>
          <p:cNvSpPr>
            <a:spLocks noChangeShapeType="1"/>
          </p:cNvSpPr>
          <p:nvPr/>
        </p:nvSpPr>
        <p:spPr bwMode="auto">
          <a:xfrm>
            <a:off x="5067300" y="2260148"/>
            <a:ext cx="0" cy="1349375"/>
          </a:xfrm>
          <a:prstGeom prst="line">
            <a:avLst/>
          </a:prstGeom>
          <a:noFill/>
          <a:ln w="28575">
            <a:solidFill>
              <a:srgbClr val="CC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5419" name="Line 65">
            <a:extLst>
              <a:ext uri="{FF2B5EF4-FFF2-40B4-BE49-F238E27FC236}">
                <a16:creationId xmlns:a16="http://schemas.microsoft.com/office/drawing/2014/main" id="{A708C9EE-3CEA-4E79-9C17-7DE9539D486F}"/>
              </a:ext>
            </a:extLst>
          </p:cNvPr>
          <p:cNvSpPr>
            <a:spLocks noChangeShapeType="1"/>
          </p:cNvSpPr>
          <p:nvPr/>
        </p:nvSpPr>
        <p:spPr bwMode="auto">
          <a:xfrm>
            <a:off x="4002088" y="4014335"/>
            <a:ext cx="1019175" cy="0"/>
          </a:xfrm>
          <a:prstGeom prst="line">
            <a:avLst/>
          </a:prstGeom>
          <a:noFill/>
          <a:ln w="28575">
            <a:solidFill>
              <a:srgbClr val="CC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5420" name="Line 66">
            <a:extLst>
              <a:ext uri="{FF2B5EF4-FFF2-40B4-BE49-F238E27FC236}">
                <a16:creationId xmlns:a16="http://schemas.microsoft.com/office/drawing/2014/main" id="{0878389B-544B-471B-ABFB-7E2D77C8B229}"/>
              </a:ext>
            </a:extLst>
          </p:cNvPr>
          <p:cNvSpPr>
            <a:spLocks noChangeShapeType="1"/>
          </p:cNvSpPr>
          <p:nvPr/>
        </p:nvSpPr>
        <p:spPr bwMode="auto">
          <a:xfrm>
            <a:off x="5021263" y="4020685"/>
            <a:ext cx="0" cy="939800"/>
          </a:xfrm>
          <a:prstGeom prst="line">
            <a:avLst/>
          </a:prstGeom>
          <a:noFill/>
          <a:ln w="28575">
            <a:solidFill>
              <a:srgbClr val="CC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45421" name="Group 67">
            <a:extLst>
              <a:ext uri="{FF2B5EF4-FFF2-40B4-BE49-F238E27FC236}">
                <a16:creationId xmlns:a16="http://schemas.microsoft.com/office/drawing/2014/main" id="{D0A3D92C-AACD-4239-9811-50FE20E96613}"/>
              </a:ext>
            </a:extLst>
          </p:cNvPr>
          <p:cNvGrpSpPr>
            <a:grpSpLocks/>
          </p:cNvGrpSpPr>
          <p:nvPr/>
        </p:nvGrpSpPr>
        <p:grpSpPr bwMode="auto">
          <a:xfrm>
            <a:off x="2298700" y="2583998"/>
            <a:ext cx="1892300" cy="3001483"/>
            <a:chOff x="1482" y="2762"/>
            <a:chExt cx="1192" cy="1076"/>
          </a:xfrm>
        </p:grpSpPr>
        <p:sp>
          <p:nvSpPr>
            <p:cNvPr id="145437" name="Line 68">
              <a:extLst>
                <a:ext uri="{FF2B5EF4-FFF2-40B4-BE49-F238E27FC236}">
                  <a16:creationId xmlns:a16="http://schemas.microsoft.com/office/drawing/2014/main" id="{1FD09A68-634F-4F9B-8428-6B372199950E}"/>
                </a:ext>
              </a:extLst>
            </p:cNvPr>
            <p:cNvSpPr>
              <a:spLocks noChangeShapeType="1"/>
            </p:cNvSpPr>
            <p:nvPr/>
          </p:nvSpPr>
          <p:spPr bwMode="auto">
            <a:xfrm>
              <a:off x="1482" y="2790"/>
              <a:ext cx="0" cy="10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5438" name="Line 69">
              <a:extLst>
                <a:ext uri="{FF2B5EF4-FFF2-40B4-BE49-F238E27FC236}">
                  <a16:creationId xmlns:a16="http://schemas.microsoft.com/office/drawing/2014/main" id="{8FEE4F0B-EC12-4AB2-8F66-130AF4F8F9F0}"/>
                </a:ext>
              </a:extLst>
            </p:cNvPr>
            <p:cNvSpPr>
              <a:spLocks noChangeShapeType="1"/>
            </p:cNvSpPr>
            <p:nvPr/>
          </p:nvSpPr>
          <p:spPr bwMode="auto">
            <a:xfrm>
              <a:off x="2674" y="2790"/>
              <a:ext cx="0" cy="10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5439" name="Line 70">
              <a:extLst>
                <a:ext uri="{FF2B5EF4-FFF2-40B4-BE49-F238E27FC236}">
                  <a16:creationId xmlns:a16="http://schemas.microsoft.com/office/drawing/2014/main" id="{5F89E268-39E1-4AED-991A-44B6911750C2}"/>
                </a:ext>
              </a:extLst>
            </p:cNvPr>
            <p:cNvSpPr>
              <a:spLocks noChangeShapeType="1"/>
            </p:cNvSpPr>
            <p:nvPr/>
          </p:nvSpPr>
          <p:spPr bwMode="auto">
            <a:xfrm>
              <a:off x="1486" y="2986"/>
              <a:ext cx="1183"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5440" name="Line 71">
              <a:extLst>
                <a:ext uri="{FF2B5EF4-FFF2-40B4-BE49-F238E27FC236}">
                  <a16:creationId xmlns:a16="http://schemas.microsoft.com/office/drawing/2014/main" id="{5B91FBBC-C9FE-4233-A180-73D6BB5B0685}"/>
                </a:ext>
              </a:extLst>
            </p:cNvPr>
            <p:cNvSpPr>
              <a:spLocks noChangeShapeType="1"/>
            </p:cNvSpPr>
            <p:nvPr/>
          </p:nvSpPr>
          <p:spPr bwMode="auto">
            <a:xfrm>
              <a:off x="1486" y="3170"/>
              <a:ext cx="1183"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5441" name="Line 72">
              <a:extLst>
                <a:ext uri="{FF2B5EF4-FFF2-40B4-BE49-F238E27FC236}">
                  <a16:creationId xmlns:a16="http://schemas.microsoft.com/office/drawing/2014/main" id="{60123FAA-02A0-4ED3-9944-C4109B35D427}"/>
                </a:ext>
              </a:extLst>
            </p:cNvPr>
            <p:cNvSpPr>
              <a:spLocks noChangeShapeType="1"/>
            </p:cNvSpPr>
            <p:nvPr/>
          </p:nvSpPr>
          <p:spPr bwMode="auto">
            <a:xfrm>
              <a:off x="1486" y="3386"/>
              <a:ext cx="1183"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5442" name="Line 73">
              <a:extLst>
                <a:ext uri="{FF2B5EF4-FFF2-40B4-BE49-F238E27FC236}">
                  <a16:creationId xmlns:a16="http://schemas.microsoft.com/office/drawing/2014/main" id="{00ED7AAC-14A2-44D4-BE6A-7219CC381171}"/>
                </a:ext>
              </a:extLst>
            </p:cNvPr>
            <p:cNvSpPr>
              <a:spLocks noChangeShapeType="1"/>
            </p:cNvSpPr>
            <p:nvPr/>
          </p:nvSpPr>
          <p:spPr bwMode="auto">
            <a:xfrm>
              <a:off x="1486" y="3530"/>
              <a:ext cx="1183"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5443" name="Line 74">
              <a:extLst>
                <a:ext uri="{FF2B5EF4-FFF2-40B4-BE49-F238E27FC236}">
                  <a16:creationId xmlns:a16="http://schemas.microsoft.com/office/drawing/2014/main" id="{4A78DF00-B3AA-4904-BE95-BFD20224AC16}"/>
                </a:ext>
              </a:extLst>
            </p:cNvPr>
            <p:cNvSpPr>
              <a:spLocks noChangeShapeType="1"/>
            </p:cNvSpPr>
            <p:nvPr/>
          </p:nvSpPr>
          <p:spPr bwMode="auto">
            <a:xfrm>
              <a:off x="1716" y="2990"/>
              <a:ext cx="0" cy="512"/>
            </a:xfrm>
            <a:prstGeom prst="line">
              <a:avLst/>
            </a:prstGeom>
            <a:noFill/>
            <a:ln w="28575">
              <a:pattFill prst="dkUpDiag">
                <a:fgClr>
                  <a:schemeClr val="tx1"/>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5444" name="Line 75">
              <a:extLst>
                <a:ext uri="{FF2B5EF4-FFF2-40B4-BE49-F238E27FC236}">
                  <a16:creationId xmlns:a16="http://schemas.microsoft.com/office/drawing/2014/main" id="{FBF3EEDD-F207-48D7-BE4E-FC9F1E8AFEB1}"/>
                </a:ext>
              </a:extLst>
            </p:cNvPr>
            <p:cNvSpPr>
              <a:spLocks noChangeShapeType="1"/>
            </p:cNvSpPr>
            <p:nvPr/>
          </p:nvSpPr>
          <p:spPr bwMode="auto">
            <a:xfrm>
              <a:off x="2204" y="2990"/>
              <a:ext cx="0" cy="512"/>
            </a:xfrm>
            <a:prstGeom prst="line">
              <a:avLst/>
            </a:prstGeom>
            <a:noFill/>
            <a:ln w="28575">
              <a:pattFill prst="dkUpDiag">
                <a:fgClr>
                  <a:schemeClr val="tx1"/>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5445" name="Rectangle 76">
              <a:extLst>
                <a:ext uri="{FF2B5EF4-FFF2-40B4-BE49-F238E27FC236}">
                  <a16:creationId xmlns:a16="http://schemas.microsoft.com/office/drawing/2014/main" id="{AE115C85-674F-46F6-BAF8-1145853D047A}"/>
                </a:ext>
              </a:extLst>
            </p:cNvPr>
            <p:cNvSpPr>
              <a:spLocks noChangeArrowheads="1"/>
            </p:cNvSpPr>
            <p:nvPr/>
          </p:nvSpPr>
          <p:spPr bwMode="auto">
            <a:xfrm>
              <a:off x="1581" y="2762"/>
              <a:ext cx="877"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nSpc>
                  <a:spcPct val="85000"/>
                </a:lnSpc>
              </a:pPr>
              <a:r>
                <a:rPr lang="en-US" altLang="zh-CN" sz="1800" b="1" i="1">
                  <a:solidFill>
                    <a:srgbClr val="CC0000"/>
                  </a:solidFill>
                  <a:latin typeface="微软雅黑" panose="020B0503020204020204" pitchFamily="34" charset="-122"/>
                  <a:ea typeface="微软雅黑" panose="020B0503020204020204" pitchFamily="34" charset="-122"/>
                </a:rPr>
                <a:t>Page Table</a:t>
              </a:r>
            </a:p>
          </p:txBody>
        </p:sp>
        <p:sp>
          <p:nvSpPr>
            <p:cNvPr id="145446" name="Rectangle 77">
              <a:extLst>
                <a:ext uri="{FF2B5EF4-FFF2-40B4-BE49-F238E27FC236}">
                  <a16:creationId xmlns:a16="http://schemas.microsoft.com/office/drawing/2014/main" id="{4CF537CC-4C5A-4ACA-A7BB-BDE3E16C9621}"/>
                </a:ext>
              </a:extLst>
            </p:cNvPr>
            <p:cNvSpPr>
              <a:spLocks noChangeArrowheads="1"/>
            </p:cNvSpPr>
            <p:nvPr/>
          </p:nvSpPr>
          <p:spPr bwMode="auto">
            <a:xfrm>
              <a:off x="1500" y="3236"/>
              <a:ext cx="183"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nSpc>
                  <a:spcPct val="85000"/>
                </a:lnSpc>
              </a:pPr>
              <a:r>
                <a:rPr lang="en-US" altLang="zh-CN" sz="1800" b="1" dirty="0">
                  <a:solidFill>
                    <a:srgbClr val="0000FF"/>
                  </a:solidFill>
                  <a:latin typeface="微软雅黑" panose="020B0503020204020204" pitchFamily="34" charset="-122"/>
                  <a:ea typeface="微软雅黑" panose="020B0503020204020204" pitchFamily="34" charset="-122"/>
                </a:rPr>
                <a:t>V</a:t>
              </a:r>
            </a:p>
          </p:txBody>
        </p:sp>
        <p:sp>
          <p:nvSpPr>
            <p:cNvPr id="145447" name="Rectangle 78">
              <a:extLst>
                <a:ext uri="{FF2B5EF4-FFF2-40B4-BE49-F238E27FC236}">
                  <a16:creationId xmlns:a16="http://schemas.microsoft.com/office/drawing/2014/main" id="{2F477E40-70CA-4BA8-84D8-FA4B760342D1}"/>
                </a:ext>
              </a:extLst>
            </p:cNvPr>
            <p:cNvSpPr>
              <a:spLocks noChangeArrowheads="1"/>
            </p:cNvSpPr>
            <p:nvPr/>
          </p:nvSpPr>
          <p:spPr bwMode="auto">
            <a:xfrm>
              <a:off x="1725" y="3138"/>
              <a:ext cx="482" cy="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nSpc>
                  <a:spcPct val="90000"/>
                </a:lnSpc>
              </a:pPr>
              <a:endParaRPr lang="en-US" altLang="zh-CN" sz="1400" b="1">
                <a:solidFill>
                  <a:srgbClr val="0000FF"/>
                </a:solidFill>
                <a:ea typeface="宋体" panose="02010600030101010101" pitchFamily="2" charset="-122"/>
              </a:endParaRPr>
            </a:p>
            <a:p>
              <a:pPr>
                <a:lnSpc>
                  <a:spcPct val="90000"/>
                </a:lnSpc>
              </a:pPr>
              <a:r>
                <a:rPr lang="en-US" altLang="zh-CN" sz="1500" b="1">
                  <a:solidFill>
                    <a:srgbClr val="0000FF"/>
                  </a:solidFill>
                  <a:latin typeface="微软雅黑" panose="020B0503020204020204" pitchFamily="34" charset="-122"/>
                  <a:ea typeface="微软雅黑" panose="020B0503020204020204" pitchFamily="34" charset="-122"/>
                </a:rPr>
                <a:t>Access</a:t>
              </a:r>
            </a:p>
            <a:p>
              <a:pPr>
                <a:lnSpc>
                  <a:spcPct val="90000"/>
                </a:lnSpc>
              </a:pPr>
              <a:r>
                <a:rPr lang="en-US" altLang="zh-CN" sz="1500" b="1">
                  <a:solidFill>
                    <a:srgbClr val="0000FF"/>
                  </a:solidFill>
                  <a:latin typeface="微软雅黑" panose="020B0503020204020204" pitchFamily="34" charset="-122"/>
                  <a:ea typeface="微软雅黑" panose="020B0503020204020204" pitchFamily="34" charset="-122"/>
                </a:rPr>
                <a:t>Rights</a:t>
              </a:r>
            </a:p>
          </p:txBody>
        </p:sp>
        <p:sp>
          <p:nvSpPr>
            <p:cNvPr id="145448" name="Rectangle 79">
              <a:extLst>
                <a:ext uri="{FF2B5EF4-FFF2-40B4-BE49-F238E27FC236}">
                  <a16:creationId xmlns:a16="http://schemas.microsoft.com/office/drawing/2014/main" id="{7F924AD6-0612-4136-A7F5-B6FF9DEA59BF}"/>
                </a:ext>
              </a:extLst>
            </p:cNvPr>
            <p:cNvSpPr>
              <a:spLocks noChangeArrowheads="1"/>
            </p:cNvSpPr>
            <p:nvPr/>
          </p:nvSpPr>
          <p:spPr bwMode="auto">
            <a:xfrm>
              <a:off x="2294" y="3210"/>
              <a:ext cx="347"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nSpc>
                  <a:spcPct val="85000"/>
                </a:lnSpc>
              </a:pPr>
              <a:r>
                <a:rPr lang="en-US" altLang="zh-CN" sz="1800" b="1">
                  <a:solidFill>
                    <a:srgbClr val="0000FF"/>
                  </a:solidFill>
                  <a:latin typeface="微软雅黑" panose="020B0503020204020204" pitchFamily="34" charset="-122"/>
                  <a:ea typeface="微软雅黑" panose="020B0503020204020204" pitchFamily="34" charset="-122"/>
                </a:rPr>
                <a:t>PF#</a:t>
              </a:r>
            </a:p>
          </p:txBody>
        </p:sp>
        <p:sp>
          <p:nvSpPr>
            <p:cNvPr id="145449" name="Rectangle 80">
              <a:extLst>
                <a:ext uri="{FF2B5EF4-FFF2-40B4-BE49-F238E27FC236}">
                  <a16:creationId xmlns:a16="http://schemas.microsoft.com/office/drawing/2014/main" id="{B7B6939D-E7EA-4DCF-BC59-2ED2054397CF}"/>
                </a:ext>
              </a:extLst>
            </p:cNvPr>
            <p:cNvSpPr>
              <a:spLocks noChangeArrowheads="1"/>
            </p:cNvSpPr>
            <p:nvPr/>
          </p:nvSpPr>
          <p:spPr bwMode="auto">
            <a:xfrm>
              <a:off x="1563" y="3634"/>
              <a:ext cx="992"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lnSpc>
                  <a:spcPct val="85000"/>
                </a:lnSpc>
              </a:pPr>
              <a:r>
                <a:rPr lang="zh-CN" altLang="en-US" sz="1900" b="1">
                  <a:solidFill>
                    <a:schemeClr val="accent1"/>
                  </a:solidFill>
                  <a:ea typeface="微软雅黑" panose="020B0503020204020204" pitchFamily="34" charset="-122"/>
                </a:rPr>
                <a:t>页表位于主存</a:t>
              </a:r>
            </a:p>
          </p:txBody>
        </p:sp>
      </p:grpSp>
      <p:grpSp>
        <p:nvGrpSpPr>
          <p:cNvPr id="145422" name="Group 82">
            <a:extLst>
              <a:ext uri="{FF2B5EF4-FFF2-40B4-BE49-F238E27FC236}">
                <a16:creationId xmlns:a16="http://schemas.microsoft.com/office/drawing/2014/main" id="{8EAA07D1-48F3-4FC7-907E-6200626D9447}"/>
              </a:ext>
            </a:extLst>
          </p:cNvPr>
          <p:cNvGrpSpPr>
            <a:grpSpLocks/>
          </p:cNvGrpSpPr>
          <p:nvPr/>
        </p:nvGrpSpPr>
        <p:grpSpPr bwMode="auto">
          <a:xfrm>
            <a:off x="4437063" y="4928735"/>
            <a:ext cx="3527425" cy="512763"/>
            <a:chOff x="2820" y="3618"/>
            <a:chExt cx="2222" cy="184"/>
          </a:xfrm>
        </p:grpSpPr>
        <p:sp>
          <p:nvSpPr>
            <p:cNvPr id="145432" name="Rectangle 83">
              <a:extLst>
                <a:ext uri="{FF2B5EF4-FFF2-40B4-BE49-F238E27FC236}">
                  <a16:creationId xmlns:a16="http://schemas.microsoft.com/office/drawing/2014/main" id="{F3C0CD56-C591-4D90-AEDD-EAA59D754605}"/>
                </a:ext>
              </a:extLst>
            </p:cNvPr>
            <p:cNvSpPr>
              <a:spLocks noChangeArrowheads="1"/>
            </p:cNvSpPr>
            <p:nvPr/>
          </p:nvSpPr>
          <p:spPr bwMode="auto">
            <a:xfrm>
              <a:off x="2820" y="3618"/>
              <a:ext cx="1815"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45433" name="Rectangle 84">
              <a:extLst>
                <a:ext uri="{FF2B5EF4-FFF2-40B4-BE49-F238E27FC236}">
                  <a16:creationId xmlns:a16="http://schemas.microsoft.com/office/drawing/2014/main" id="{A8819DEF-374D-4340-BEE2-0E9F176C08B5}"/>
                </a:ext>
              </a:extLst>
            </p:cNvPr>
            <p:cNvSpPr>
              <a:spLocks noChangeArrowheads="1"/>
            </p:cNvSpPr>
            <p:nvPr/>
          </p:nvSpPr>
          <p:spPr bwMode="auto">
            <a:xfrm>
              <a:off x="2834" y="3638"/>
              <a:ext cx="778"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nSpc>
                  <a:spcPct val="85000"/>
                </a:lnSpc>
              </a:pPr>
              <a:r>
                <a:rPr lang="en-US" altLang="zh-CN" sz="1800" b="1">
                  <a:latin typeface="微软雅黑" panose="020B0503020204020204" pitchFamily="34" charset="-122"/>
                  <a:ea typeface="微软雅黑" panose="020B0503020204020204" pitchFamily="34" charset="-122"/>
                </a:rPr>
                <a:t>frame no.</a:t>
              </a:r>
            </a:p>
          </p:txBody>
        </p:sp>
        <p:sp>
          <p:nvSpPr>
            <p:cNvPr id="145434" name="Rectangle 85">
              <a:extLst>
                <a:ext uri="{FF2B5EF4-FFF2-40B4-BE49-F238E27FC236}">
                  <a16:creationId xmlns:a16="http://schemas.microsoft.com/office/drawing/2014/main" id="{CC4BE490-97A3-49A9-8C26-0535F778D6A6}"/>
                </a:ext>
              </a:extLst>
            </p:cNvPr>
            <p:cNvSpPr>
              <a:spLocks noChangeArrowheads="1"/>
            </p:cNvSpPr>
            <p:nvPr/>
          </p:nvSpPr>
          <p:spPr bwMode="auto">
            <a:xfrm>
              <a:off x="4062" y="3638"/>
              <a:ext cx="386"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nSpc>
                  <a:spcPct val="85000"/>
                </a:lnSpc>
              </a:pPr>
              <a:r>
                <a:rPr lang="en-US" altLang="zh-CN" sz="1800" b="1">
                  <a:latin typeface="微软雅黑" panose="020B0503020204020204" pitchFamily="34" charset="-122"/>
                  <a:ea typeface="微软雅黑" panose="020B0503020204020204" pitchFamily="34" charset="-122"/>
                </a:rPr>
                <a:t>disp</a:t>
              </a:r>
            </a:p>
          </p:txBody>
        </p:sp>
        <p:sp>
          <p:nvSpPr>
            <p:cNvPr id="145435" name="Line 86">
              <a:extLst>
                <a:ext uri="{FF2B5EF4-FFF2-40B4-BE49-F238E27FC236}">
                  <a16:creationId xmlns:a16="http://schemas.microsoft.com/office/drawing/2014/main" id="{8C72E5D5-C962-4552-B2FC-E5EC05A1AC4E}"/>
                </a:ext>
              </a:extLst>
            </p:cNvPr>
            <p:cNvSpPr>
              <a:spLocks noChangeShapeType="1"/>
            </p:cNvSpPr>
            <p:nvPr/>
          </p:nvSpPr>
          <p:spPr bwMode="auto">
            <a:xfrm>
              <a:off x="3881" y="3618"/>
              <a:ext cx="0" cy="18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5436" name="Rectangle 87">
              <a:extLst>
                <a:ext uri="{FF2B5EF4-FFF2-40B4-BE49-F238E27FC236}">
                  <a16:creationId xmlns:a16="http://schemas.microsoft.com/office/drawing/2014/main" id="{3C88045A-D5B9-4B0E-9B5D-3183B588715A}"/>
                </a:ext>
              </a:extLst>
            </p:cNvPr>
            <p:cNvSpPr>
              <a:spLocks noChangeArrowheads="1"/>
            </p:cNvSpPr>
            <p:nvPr/>
          </p:nvSpPr>
          <p:spPr bwMode="auto">
            <a:xfrm>
              <a:off x="4748" y="3640"/>
              <a:ext cx="294"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nSpc>
                  <a:spcPct val="85000"/>
                </a:lnSpc>
              </a:pPr>
              <a:r>
                <a:rPr lang="en-US" altLang="zh-CN" sz="1900" b="1">
                  <a:solidFill>
                    <a:srgbClr val="0000FF"/>
                  </a:solidFill>
                  <a:latin typeface="微软雅黑" panose="020B0503020204020204" pitchFamily="34" charset="-122"/>
                  <a:ea typeface="微软雅黑" panose="020B0503020204020204" pitchFamily="34" charset="-122"/>
                </a:rPr>
                <a:t>PA</a:t>
              </a:r>
            </a:p>
          </p:txBody>
        </p:sp>
      </p:grpSp>
      <p:sp>
        <p:nvSpPr>
          <p:cNvPr id="660524" name="Text Box 89">
            <a:extLst>
              <a:ext uri="{FF2B5EF4-FFF2-40B4-BE49-F238E27FC236}">
                <a16:creationId xmlns:a16="http://schemas.microsoft.com/office/drawing/2014/main" id="{FDBEE39E-D318-44DD-A5FB-BD36D2280F79}"/>
              </a:ext>
            </a:extLst>
          </p:cNvPr>
          <p:cNvSpPr txBox="1">
            <a:spLocks noChangeArrowheads="1"/>
          </p:cNvSpPr>
          <p:nvPr/>
        </p:nvSpPr>
        <p:spPr bwMode="auto">
          <a:xfrm>
            <a:off x="5584825" y="1509260"/>
            <a:ext cx="3124167" cy="1969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20000"/>
              </a:spcBef>
            </a:pPr>
            <a:r>
              <a:rPr kumimoji="1" lang="zh-CN" altLang="en-US" sz="2000" b="1"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当装入位</a:t>
            </a:r>
            <a:r>
              <a:rPr kumimoji="1" lang="en-US" altLang="zh-CN" sz="2000" b="1"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V=0</a:t>
            </a:r>
            <a:r>
              <a:rPr kumimoji="1" lang="zh-CN" altLang="en-US" sz="2000" b="1"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时</a:t>
            </a:r>
            <a:r>
              <a:rPr kumimoji="1" lang="zh-CN" altLang="en-US" sz="2000" b="1" dirty="0">
                <a:solidFill>
                  <a:srgbClr val="006600"/>
                </a:solidFill>
                <a:latin typeface="微软雅黑" panose="020B0503020204020204" pitchFamily="34" charset="-122"/>
                <a:ea typeface="微软雅黑" panose="020B0503020204020204" pitchFamily="34" charset="-122"/>
                <a:cs typeface="Arial" panose="020B0604020202020204" pitchFamily="34" charset="0"/>
              </a:rPr>
              <a:t>，发生缺页</a:t>
            </a:r>
          </a:p>
          <a:p>
            <a:pPr eaLnBrk="1" hangingPunct="1">
              <a:spcBef>
                <a:spcPct val="20000"/>
              </a:spcBef>
            </a:pPr>
            <a:r>
              <a:rPr kumimoji="1" lang="zh-CN" altLang="en-US" sz="2000" b="1"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当读写操作不符合存取权限（</a:t>
            </a:r>
            <a:r>
              <a:rPr kumimoji="1" lang="en-US" altLang="zh-CN" sz="2000" b="1"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Access Right</a:t>
            </a:r>
            <a:r>
              <a:rPr kumimoji="1" lang="zh-CN" altLang="en-US" sz="2000" b="1"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）时</a:t>
            </a:r>
            <a:r>
              <a:rPr kumimoji="1" lang="zh-CN" altLang="en-US" sz="2000" b="1" dirty="0">
                <a:solidFill>
                  <a:srgbClr val="006600"/>
                </a:solidFill>
                <a:latin typeface="微软雅黑" panose="020B0503020204020204" pitchFamily="34" charset="-122"/>
                <a:ea typeface="微软雅黑" panose="020B0503020204020204" pitchFamily="34" charset="-122"/>
                <a:cs typeface="Arial" panose="020B0604020202020204" pitchFamily="34" charset="0"/>
              </a:rPr>
              <a:t>，发生保护违例</a:t>
            </a:r>
            <a:endParaRPr kumimoji="1" lang="en-US" altLang="zh-CN" sz="2000" b="1" dirty="0">
              <a:solidFill>
                <a:srgbClr val="006600"/>
              </a:solidFill>
              <a:latin typeface="微软雅黑" panose="020B0503020204020204" pitchFamily="34" charset="-122"/>
              <a:ea typeface="微软雅黑" panose="020B0503020204020204" pitchFamily="34" charset="-122"/>
              <a:cs typeface="Arial" panose="020B0604020202020204" pitchFamily="34" charset="0"/>
            </a:endParaRPr>
          </a:p>
          <a:p>
            <a:pPr eaLnBrk="1" hangingPunct="1">
              <a:spcBef>
                <a:spcPct val="20000"/>
              </a:spcBef>
            </a:pPr>
            <a:r>
              <a:rPr kumimoji="1" lang="en-US" altLang="zh-CN" sz="2000" b="1"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PF#</a:t>
            </a:r>
            <a:r>
              <a:rPr kumimoji="1" lang="zh-CN" altLang="en-US" sz="2000" b="1"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为对应的物理页号</a:t>
            </a:r>
            <a:r>
              <a:rPr kumimoji="1" lang="zh-CN" altLang="en-US" sz="2000" b="1" dirty="0">
                <a:solidFill>
                  <a:srgbClr val="006600"/>
                </a:solidFill>
                <a:latin typeface="微软雅黑" panose="020B0503020204020204" pitchFamily="34" charset="-122"/>
                <a:ea typeface="微软雅黑" panose="020B0503020204020204" pitchFamily="34" charset="-122"/>
                <a:cs typeface="Arial" panose="020B0604020202020204" pitchFamily="34" charset="0"/>
              </a:rPr>
              <a:t>（页框号或实页号）</a:t>
            </a:r>
          </a:p>
        </p:txBody>
      </p:sp>
      <p:sp>
        <p:nvSpPr>
          <p:cNvPr id="660525" name="Line 90">
            <a:extLst>
              <a:ext uri="{FF2B5EF4-FFF2-40B4-BE49-F238E27FC236}">
                <a16:creationId xmlns:a16="http://schemas.microsoft.com/office/drawing/2014/main" id="{612F670A-96D8-46EF-AD84-D961A5A4109E}"/>
              </a:ext>
            </a:extLst>
          </p:cNvPr>
          <p:cNvSpPr>
            <a:spLocks noChangeShapeType="1"/>
          </p:cNvSpPr>
          <p:nvPr/>
        </p:nvSpPr>
        <p:spPr bwMode="auto">
          <a:xfrm flipH="1">
            <a:off x="2543174" y="1688647"/>
            <a:ext cx="3033713" cy="2181301"/>
          </a:xfrm>
          <a:prstGeom prst="line">
            <a:avLst/>
          </a:prstGeom>
          <a:noFill/>
          <a:ln w="9525">
            <a:solidFill>
              <a:srgbClr val="006600"/>
            </a:solidFill>
            <a:round/>
            <a:headEnd/>
            <a:tailEnd type="triangle" w="med" len="med"/>
          </a:ln>
          <a:extLst>
            <a:ext uri="{909E8E84-426E-40DD-AFC4-6F175D3DCCD1}">
              <a14:hiddenFill xmlns:a14="http://schemas.microsoft.com/office/drawing/2010/main">
                <a:noFill/>
              </a14:hiddenFill>
            </a:ext>
          </a:extLst>
        </p:spPr>
        <p:txBody>
          <a:bodyPr wrap="square" lIns="0" tIns="0" rIns="0" bIns="0">
            <a:spAutoFit/>
          </a:bodyPr>
          <a:lstStyle/>
          <a:p>
            <a:endParaRPr lang="zh-CN" altLang="en-US"/>
          </a:p>
        </p:txBody>
      </p:sp>
      <p:sp>
        <p:nvSpPr>
          <p:cNvPr id="660526" name="Line 91">
            <a:extLst>
              <a:ext uri="{FF2B5EF4-FFF2-40B4-BE49-F238E27FC236}">
                <a16:creationId xmlns:a16="http://schemas.microsoft.com/office/drawing/2014/main" id="{C7ACDC8C-76A5-4E97-86C7-F0CB9045CAAF}"/>
              </a:ext>
            </a:extLst>
          </p:cNvPr>
          <p:cNvSpPr>
            <a:spLocks noChangeShapeType="1"/>
          </p:cNvSpPr>
          <p:nvPr/>
        </p:nvSpPr>
        <p:spPr bwMode="auto">
          <a:xfrm flipH="1">
            <a:off x="3173411" y="2144259"/>
            <a:ext cx="2379663" cy="1675215"/>
          </a:xfrm>
          <a:prstGeom prst="line">
            <a:avLst/>
          </a:prstGeom>
          <a:noFill/>
          <a:ln w="9525">
            <a:solidFill>
              <a:srgbClr val="006600"/>
            </a:solidFill>
            <a:round/>
            <a:headEnd/>
            <a:tailEnd type="triangle" w="med" len="med"/>
          </a:ln>
          <a:extLst>
            <a:ext uri="{909E8E84-426E-40DD-AFC4-6F175D3DCCD1}">
              <a14:hiddenFill xmlns:a14="http://schemas.microsoft.com/office/drawing/2010/main">
                <a:noFill/>
              </a14:hiddenFill>
            </a:ext>
          </a:extLst>
        </p:spPr>
        <p:txBody>
          <a:bodyPr wrap="square" lIns="0" tIns="0" rIns="0" bIns="0">
            <a:spAutoFit/>
          </a:bodyPr>
          <a:lstStyle/>
          <a:p>
            <a:endParaRPr lang="zh-CN" altLang="en-US"/>
          </a:p>
        </p:txBody>
      </p:sp>
      <p:sp>
        <p:nvSpPr>
          <p:cNvPr id="660527" name="Line 91">
            <a:extLst>
              <a:ext uri="{FF2B5EF4-FFF2-40B4-BE49-F238E27FC236}">
                <a16:creationId xmlns:a16="http://schemas.microsoft.com/office/drawing/2014/main" id="{8757F386-4999-4DF3-8B69-90995221E648}"/>
              </a:ext>
            </a:extLst>
          </p:cNvPr>
          <p:cNvSpPr>
            <a:spLocks noChangeShapeType="1"/>
          </p:cNvSpPr>
          <p:nvPr/>
        </p:nvSpPr>
        <p:spPr bwMode="auto">
          <a:xfrm flipH="1">
            <a:off x="3989388" y="2974526"/>
            <a:ext cx="1417637" cy="827084"/>
          </a:xfrm>
          <a:prstGeom prst="line">
            <a:avLst/>
          </a:prstGeom>
          <a:noFill/>
          <a:ln w="9525">
            <a:solidFill>
              <a:srgbClr val="006600"/>
            </a:solidFill>
            <a:round/>
            <a:headEnd/>
            <a:tailEnd type="triangle" w="med" len="med"/>
          </a:ln>
          <a:extLst>
            <a:ext uri="{909E8E84-426E-40DD-AFC4-6F175D3DCCD1}">
              <a14:hiddenFill xmlns:a14="http://schemas.microsoft.com/office/drawing/2010/main">
                <a:noFill/>
              </a14:hiddenFill>
            </a:ext>
          </a:extLst>
        </p:spPr>
        <p:txBody>
          <a:bodyPr wrap="square" lIns="0" tIns="0" rIns="0" bIns="0">
            <a:spAutoFit/>
          </a:bodyPr>
          <a:lstStyle/>
          <a:p>
            <a:endParaRPr lang="zh-CN" altLang="en-US"/>
          </a:p>
        </p:txBody>
      </p:sp>
      <p:sp>
        <p:nvSpPr>
          <p:cNvPr id="145427" name="Line 48">
            <a:extLst>
              <a:ext uri="{FF2B5EF4-FFF2-40B4-BE49-F238E27FC236}">
                <a16:creationId xmlns:a16="http://schemas.microsoft.com/office/drawing/2014/main" id="{71A6070B-2734-4C7C-B9A2-89F88A7FE3E2}"/>
              </a:ext>
            </a:extLst>
          </p:cNvPr>
          <p:cNvSpPr>
            <a:spLocks noChangeShapeType="1"/>
          </p:cNvSpPr>
          <p:nvPr/>
        </p:nvSpPr>
        <p:spPr bwMode="auto">
          <a:xfrm>
            <a:off x="5067300" y="3609523"/>
            <a:ext cx="1709738" cy="0"/>
          </a:xfrm>
          <a:prstGeom prst="line">
            <a:avLst/>
          </a:prstGeom>
          <a:noFill/>
          <a:ln w="28575">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endParaRPr lang="zh-CN" altLang="en-US"/>
          </a:p>
        </p:txBody>
      </p:sp>
      <p:sp>
        <p:nvSpPr>
          <p:cNvPr id="145428" name="Line 49">
            <a:extLst>
              <a:ext uri="{FF2B5EF4-FFF2-40B4-BE49-F238E27FC236}">
                <a16:creationId xmlns:a16="http://schemas.microsoft.com/office/drawing/2014/main" id="{4378EB0A-BA02-48B4-88D8-DEE55122441C}"/>
              </a:ext>
            </a:extLst>
          </p:cNvPr>
          <p:cNvSpPr>
            <a:spLocks noChangeShapeType="1"/>
          </p:cNvSpPr>
          <p:nvPr/>
        </p:nvSpPr>
        <p:spPr bwMode="auto">
          <a:xfrm>
            <a:off x="6777038" y="3609523"/>
            <a:ext cx="0" cy="1350962"/>
          </a:xfrm>
          <a:prstGeom prst="line">
            <a:avLst/>
          </a:prstGeom>
          <a:noFill/>
          <a:ln w="28575">
            <a:solidFill>
              <a:srgbClr val="CC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endParaRPr lang="zh-CN" altLang="en-US"/>
          </a:p>
        </p:txBody>
      </p:sp>
      <p:sp>
        <p:nvSpPr>
          <p:cNvPr id="145429" name="Rectangle 50">
            <a:extLst>
              <a:ext uri="{FF2B5EF4-FFF2-40B4-BE49-F238E27FC236}">
                <a16:creationId xmlns:a16="http://schemas.microsoft.com/office/drawing/2014/main" id="{5DE8370F-E83F-47AC-B995-0156A2641319}"/>
              </a:ext>
            </a:extLst>
          </p:cNvPr>
          <p:cNvSpPr>
            <a:spLocks noChangeArrowheads="1"/>
          </p:cNvSpPr>
          <p:nvPr/>
        </p:nvSpPr>
        <p:spPr bwMode="auto">
          <a:xfrm>
            <a:off x="3045619" y="1022390"/>
            <a:ext cx="22463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2000" b="1" dirty="0" err="1">
                <a:latin typeface="微软雅黑" panose="020B0503020204020204" pitchFamily="34" charset="-122"/>
                <a:ea typeface="微软雅黑" panose="020B0503020204020204" pitchFamily="34" charset="-122"/>
              </a:rPr>
              <a:t>disp</a:t>
            </a:r>
            <a:r>
              <a:rPr lang="zh-CN" altLang="en-US" sz="2000" b="1" dirty="0">
                <a:latin typeface="微软雅黑" panose="020B0503020204020204" pitchFamily="34" charset="-122"/>
                <a:ea typeface="微软雅黑" panose="020B0503020204020204" pitchFamily="34" charset="-122"/>
              </a:rPr>
              <a:t>为页内偏移量</a:t>
            </a:r>
          </a:p>
        </p:txBody>
      </p:sp>
      <p:sp>
        <p:nvSpPr>
          <p:cNvPr id="660531" name="Text Box 51">
            <a:extLst>
              <a:ext uri="{FF2B5EF4-FFF2-40B4-BE49-F238E27FC236}">
                <a16:creationId xmlns:a16="http://schemas.microsoft.com/office/drawing/2014/main" id="{CC241CC3-0628-411B-A015-42AEBDCDF6AE}"/>
              </a:ext>
            </a:extLst>
          </p:cNvPr>
          <p:cNvSpPr txBox="1">
            <a:spLocks noChangeArrowheads="1"/>
          </p:cNvSpPr>
          <p:nvPr/>
        </p:nvSpPr>
        <p:spPr bwMode="auto">
          <a:xfrm>
            <a:off x="6877051" y="2440436"/>
            <a:ext cx="14938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r>
              <a:rPr lang="zh-CN" altLang="en-US" sz="2000" b="1" dirty="0">
                <a:solidFill>
                  <a:srgbClr val="A50021"/>
                </a:solidFill>
                <a:latin typeface="微软雅黑" panose="020B0503020204020204" pitchFamily="34" charset="-122"/>
                <a:ea typeface="微软雅黑" panose="020B0503020204020204" pitchFamily="34" charset="-122"/>
              </a:rPr>
              <a:t>访问越权</a:t>
            </a:r>
          </a:p>
        </p:txBody>
      </p:sp>
      <p:sp>
        <p:nvSpPr>
          <p:cNvPr id="145431" name="Text Box 52">
            <a:extLst>
              <a:ext uri="{FF2B5EF4-FFF2-40B4-BE49-F238E27FC236}">
                <a16:creationId xmlns:a16="http://schemas.microsoft.com/office/drawing/2014/main" id="{933BD9FD-3658-421A-8A3D-E0B224A1A4B6}"/>
              </a:ext>
            </a:extLst>
          </p:cNvPr>
          <p:cNvSpPr txBox="1">
            <a:spLocks noChangeArrowheads="1"/>
          </p:cNvSpPr>
          <p:nvPr/>
        </p:nvSpPr>
        <p:spPr bwMode="auto">
          <a:xfrm>
            <a:off x="75011" y="5472433"/>
            <a:ext cx="869987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r>
              <a:rPr lang="zh-CN" altLang="en-US" sz="1800" b="1" dirty="0">
                <a:latin typeface="微软雅黑" panose="020B0503020204020204" pitchFamily="34" charset="-122"/>
                <a:ea typeface="微软雅黑" panose="020B0503020204020204" pitchFamily="34" charset="-122"/>
              </a:rPr>
              <a:t>问题：虚拟页与主存页框之间采用全相联方式进行映射</a:t>
            </a:r>
            <a:r>
              <a:rPr lang="zh-CN" altLang="en-US" sz="1800" b="1" dirty="0" smtClean="0">
                <a:latin typeface="微软雅黑" panose="020B0503020204020204" pitchFamily="34" charset="-122"/>
                <a:ea typeface="微软雅黑" panose="020B0503020204020204" pitchFamily="34" charset="-122"/>
              </a:rPr>
              <a:t>，</a:t>
            </a:r>
            <a:r>
              <a:rPr lang="zh-CN" altLang="en-US" sz="1800" b="1" dirty="0">
                <a:latin typeface="微软雅黑" panose="020B0503020204020204" pitchFamily="34" charset="-122"/>
                <a:ea typeface="微软雅黑" panose="020B0503020204020204" pitchFamily="34" charset="-122"/>
              </a:rPr>
              <a:t>但</a:t>
            </a:r>
            <a:r>
              <a:rPr lang="zh-CN" altLang="en-US" sz="1800" b="1" dirty="0" smtClean="0">
                <a:latin typeface="微软雅黑" panose="020B0503020204020204" pitchFamily="34" charset="-122"/>
                <a:ea typeface="微软雅黑" panose="020B0503020204020204" pitchFamily="34" charset="-122"/>
              </a:rPr>
              <a:t>为何没有像全</a:t>
            </a:r>
            <a:r>
              <a:rPr lang="zh-CN" altLang="en-US" sz="1800" b="1" dirty="0">
                <a:latin typeface="微软雅黑" panose="020B0503020204020204" pitchFamily="34" charset="-122"/>
                <a:ea typeface="微软雅黑" panose="020B0503020204020204" pitchFamily="34" charset="-122"/>
              </a:rPr>
              <a:t>相联</a:t>
            </a:r>
            <a:r>
              <a:rPr lang="en-US" altLang="zh-CN" sz="1800" b="1" dirty="0" smtClean="0">
                <a:latin typeface="微软雅黑" panose="020B0503020204020204" pitchFamily="34" charset="-122"/>
                <a:ea typeface="微软雅黑" panose="020B0503020204020204" pitchFamily="34" charset="-122"/>
              </a:rPr>
              <a:t>Cache</a:t>
            </a:r>
            <a:r>
              <a:rPr lang="zh-CN" altLang="en-US" sz="1800" b="1" dirty="0" smtClean="0">
                <a:latin typeface="微软雅黑" panose="020B0503020204020204" pitchFamily="34" charset="-122"/>
                <a:ea typeface="微软雅黑" panose="020B0503020204020204" pitchFamily="34" charset="-122"/>
              </a:rPr>
              <a:t>中的</a:t>
            </a:r>
            <a:r>
              <a:rPr lang="en-US" altLang="zh-CN" sz="1800" b="1" dirty="0" smtClean="0">
                <a:latin typeface="微软雅黑" panose="020B0503020204020204" pitchFamily="34" charset="-122"/>
                <a:ea typeface="微软雅黑" panose="020B0503020204020204" pitchFamily="34" charset="-122"/>
              </a:rPr>
              <a:t>Tag</a:t>
            </a:r>
            <a:r>
              <a:rPr lang="zh-CN" altLang="en-US" sz="1800" b="1" dirty="0" smtClean="0">
                <a:latin typeface="微软雅黑" panose="020B0503020204020204" pitchFamily="34" charset="-122"/>
                <a:ea typeface="微软雅黑" panose="020B0503020204020204" pitchFamily="34" charset="-122"/>
              </a:rPr>
              <a:t>？</a:t>
            </a:r>
            <a:endParaRPr lang="zh-CN" altLang="en-US" sz="1800" b="1" dirty="0">
              <a:latin typeface="微软雅黑" panose="020B0503020204020204" pitchFamily="34" charset="-122"/>
              <a:ea typeface="微软雅黑" panose="020B0503020204020204" pitchFamily="34" charset="-122"/>
            </a:endParaRPr>
          </a:p>
        </p:txBody>
      </p:sp>
      <p:sp>
        <p:nvSpPr>
          <p:cNvPr id="2" name="灯片编号占位符 1">
            <a:extLst>
              <a:ext uri="{FF2B5EF4-FFF2-40B4-BE49-F238E27FC236}">
                <a16:creationId xmlns:a16="http://schemas.microsoft.com/office/drawing/2014/main" id="{14DDFE15-EB28-42F3-9B0E-9B54A09E22F0}"/>
              </a:ext>
            </a:extLst>
          </p:cNvPr>
          <p:cNvSpPr>
            <a:spLocks noGrp="1"/>
          </p:cNvSpPr>
          <p:nvPr>
            <p:ph type="sldNum" sz="quarter" idx="10"/>
          </p:nvPr>
        </p:nvSpPr>
        <p:spPr>
          <a:xfrm>
            <a:off x="8708992" y="6486244"/>
            <a:ext cx="435008" cy="365125"/>
          </a:xfrm>
        </p:spPr>
        <p:txBody>
          <a:bodyPr/>
          <a:lstStyle/>
          <a:p>
            <a:pPr>
              <a:defRPr/>
            </a:pPr>
            <a:fld id="{E5695708-78D6-49FC-AD1D-A92B2AA36AF2}" type="slidenum">
              <a:rPr lang="zh-CN" altLang="en-US" smtClean="0"/>
              <a:pPr>
                <a:defRPr/>
              </a:pPr>
              <a:t>71</a:t>
            </a:fld>
            <a:endParaRPr lang="zh-CN" altLang="en-US" dirty="0"/>
          </a:p>
        </p:txBody>
      </p:sp>
      <p:sp>
        <p:nvSpPr>
          <p:cNvPr id="3" name="文本框 2">
            <a:extLst>
              <a:ext uri="{FF2B5EF4-FFF2-40B4-BE49-F238E27FC236}">
                <a16:creationId xmlns:a16="http://schemas.microsoft.com/office/drawing/2014/main" id="{5B7EB7F1-484F-4B2F-A1F5-7696BCE44831}"/>
              </a:ext>
            </a:extLst>
          </p:cNvPr>
          <p:cNvSpPr txBox="1"/>
          <p:nvPr/>
        </p:nvSpPr>
        <p:spPr>
          <a:xfrm>
            <a:off x="553350" y="684395"/>
            <a:ext cx="8233649" cy="400110"/>
          </a:xfrm>
          <a:prstGeom prst="rect">
            <a:avLst/>
          </a:prstGeom>
          <a:noFill/>
        </p:spPr>
        <p:txBody>
          <a:bodyPr wrap="square" rtlCol="0">
            <a:spAutoFit/>
          </a:bodyPr>
          <a:lstStyle/>
          <a:p>
            <a:r>
              <a:rPr lang="zh-CN" altLang="en-US" sz="2000" b="1" dirty="0">
                <a:solidFill>
                  <a:schemeClr val="accent2"/>
                </a:solidFill>
                <a:latin typeface="+mj-ea"/>
                <a:ea typeface="+mj-ea"/>
              </a:rPr>
              <a:t>转换</a:t>
            </a:r>
            <a:r>
              <a:rPr lang="zh-CN" altLang="en-US" sz="2000" b="1" dirty="0" smtClean="0">
                <a:solidFill>
                  <a:schemeClr val="accent2"/>
                </a:solidFill>
                <a:latin typeface="+mj-ea"/>
                <a:ea typeface="+mj-ea"/>
              </a:rPr>
              <a:t>由硬件</a:t>
            </a:r>
            <a:r>
              <a:rPr lang="en-US" altLang="zh-CN" sz="2000" b="1" dirty="0" smtClean="0">
                <a:solidFill>
                  <a:schemeClr val="accent2"/>
                </a:solidFill>
                <a:latin typeface="+mj-ea"/>
                <a:ea typeface="+mj-ea"/>
              </a:rPr>
              <a:t>--</a:t>
            </a:r>
            <a:r>
              <a:rPr lang="en-US" altLang="zh-CN" sz="2000" b="1" dirty="0" smtClean="0">
                <a:solidFill>
                  <a:srgbClr val="FF0000"/>
                </a:solidFill>
                <a:latin typeface="+mj-ea"/>
                <a:ea typeface="+mj-ea"/>
              </a:rPr>
              <a:t>CPU</a:t>
            </a:r>
            <a:r>
              <a:rPr lang="zh-CN" altLang="en-US" sz="2000" b="1" dirty="0">
                <a:solidFill>
                  <a:srgbClr val="FF0000"/>
                </a:solidFill>
                <a:latin typeface="+mj-ea"/>
                <a:ea typeface="+mj-ea"/>
              </a:rPr>
              <a:t>中的存储管理部件</a:t>
            </a:r>
            <a:r>
              <a:rPr lang="en-US" altLang="zh-CN" sz="2000" b="1" dirty="0">
                <a:solidFill>
                  <a:srgbClr val="FF0000"/>
                </a:solidFill>
                <a:latin typeface="+mj-ea"/>
                <a:ea typeface="+mj-ea"/>
              </a:rPr>
              <a:t>MMU(Memory Management Unit)</a:t>
            </a:r>
            <a:r>
              <a:rPr lang="zh-CN" altLang="en-US" sz="2000" b="1" dirty="0">
                <a:solidFill>
                  <a:schemeClr val="accent2"/>
                </a:solidFill>
                <a:latin typeface="+mj-ea"/>
                <a:ea typeface="+mj-ea"/>
              </a:rPr>
              <a:t>完成</a:t>
            </a:r>
          </a:p>
        </p:txBody>
      </p:sp>
      <p:sp>
        <p:nvSpPr>
          <p:cNvPr id="4" name="文本框 3">
            <a:extLst>
              <a:ext uri="{FF2B5EF4-FFF2-40B4-BE49-F238E27FC236}">
                <a16:creationId xmlns:a16="http://schemas.microsoft.com/office/drawing/2014/main" id="{E5CA8DDF-893C-471E-926E-DEEF344981DB}"/>
              </a:ext>
            </a:extLst>
          </p:cNvPr>
          <p:cNvSpPr txBox="1"/>
          <p:nvPr/>
        </p:nvSpPr>
        <p:spPr>
          <a:xfrm>
            <a:off x="87125" y="6071536"/>
            <a:ext cx="8699875" cy="707886"/>
          </a:xfrm>
          <a:prstGeom prst="rect">
            <a:avLst/>
          </a:prstGeom>
          <a:noFill/>
        </p:spPr>
        <p:txBody>
          <a:bodyPr wrap="square" rtlCol="0">
            <a:spAutoFit/>
          </a:bodyPr>
          <a:lstStyle/>
          <a:p>
            <a:r>
              <a:rPr lang="zh-CN" altLang="en-US" sz="2000" dirty="0">
                <a:solidFill>
                  <a:schemeClr val="accent2"/>
                </a:solidFill>
                <a:latin typeface="+mj-ea"/>
                <a:ea typeface="+mj-ea"/>
              </a:rPr>
              <a:t>页表中的表项是按</a:t>
            </a:r>
            <a:r>
              <a:rPr lang="zh-CN" altLang="en-US" sz="2000" dirty="0">
                <a:solidFill>
                  <a:srgbClr val="FF0000"/>
                </a:solidFill>
                <a:latin typeface="+mj-ea"/>
                <a:ea typeface="+mj-ea"/>
              </a:rPr>
              <a:t>虚页</a:t>
            </a:r>
            <a:r>
              <a:rPr lang="zh-CN" altLang="en-US" sz="2000" dirty="0" smtClean="0">
                <a:solidFill>
                  <a:srgbClr val="FF0000"/>
                </a:solidFill>
                <a:latin typeface="+mj-ea"/>
                <a:ea typeface="+mj-ea"/>
              </a:rPr>
              <a:t>号顺序</a:t>
            </a:r>
            <a:r>
              <a:rPr lang="zh-CN" altLang="en-US" sz="2000" dirty="0">
                <a:solidFill>
                  <a:srgbClr val="FF0000"/>
                </a:solidFill>
                <a:latin typeface="+mj-ea"/>
                <a:ea typeface="+mj-ea"/>
              </a:rPr>
              <a:t>存放</a:t>
            </a:r>
            <a:r>
              <a:rPr lang="zh-CN" altLang="en-US" sz="2000" dirty="0" smtClean="0">
                <a:solidFill>
                  <a:srgbClr val="FF0000"/>
                </a:solidFill>
                <a:latin typeface="+mj-ea"/>
                <a:ea typeface="+mj-ea"/>
              </a:rPr>
              <a:t>，</a:t>
            </a:r>
            <a:r>
              <a:rPr lang="zh-CN" altLang="en-US" sz="2000" dirty="0" smtClean="0">
                <a:solidFill>
                  <a:schemeClr val="accent2"/>
                </a:solidFill>
                <a:latin typeface="+mj-ea"/>
                <a:ea typeface="+mj-ea"/>
              </a:rPr>
              <a:t>转换时直接用</a:t>
            </a:r>
            <a:r>
              <a:rPr lang="en-US" altLang="zh-CN" sz="2000" dirty="0" smtClean="0">
                <a:solidFill>
                  <a:schemeClr val="accent2"/>
                </a:solidFill>
                <a:latin typeface="+mj-ea"/>
                <a:ea typeface="+mj-ea"/>
              </a:rPr>
              <a:t>VA</a:t>
            </a:r>
            <a:r>
              <a:rPr lang="zh-CN" altLang="en-US" sz="2000" dirty="0" smtClean="0">
                <a:solidFill>
                  <a:schemeClr val="accent2"/>
                </a:solidFill>
                <a:latin typeface="+mj-ea"/>
                <a:ea typeface="+mj-ea"/>
              </a:rPr>
              <a:t>中的</a:t>
            </a:r>
            <a:r>
              <a:rPr lang="zh-CN" altLang="en-US" sz="2000" dirty="0" smtClean="0">
                <a:solidFill>
                  <a:srgbClr val="FF0000"/>
                </a:solidFill>
                <a:latin typeface="+mj-ea"/>
                <a:ea typeface="+mj-ea"/>
              </a:rPr>
              <a:t>高位地址</a:t>
            </a:r>
            <a:r>
              <a:rPr lang="en-US" altLang="zh-CN" sz="2000" dirty="0" smtClean="0">
                <a:solidFill>
                  <a:srgbClr val="FF0000"/>
                </a:solidFill>
                <a:latin typeface="+mj-ea"/>
                <a:ea typeface="+mj-ea"/>
              </a:rPr>
              <a:t>(</a:t>
            </a:r>
            <a:r>
              <a:rPr lang="zh-CN" altLang="en-US" sz="2000" dirty="0" smtClean="0">
                <a:solidFill>
                  <a:srgbClr val="FF0000"/>
                </a:solidFill>
                <a:latin typeface="+mj-ea"/>
                <a:ea typeface="+mj-ea"/>
              </a:rPr>
              <a:t>虚页号</a:t>
            </a:r>
            <a:r>
              <a:rPr lang="en-US" altLang="zh-CN" sz="2000" dirty="0" smtClean="0">
                <a:solidFill>
                  <a:srgbClr val="FF0000"/>
                </a:solidFill>
                <a:latin typeface="+mj-ea"/>
                <a:ea typeface="+mj-ea"/>
              </a:rPr>
              <a:t>)</a:t>
            </a:r>
            <a:r>
              <a:rPr lang="zh-CN" altLang="en-US" sz="2000" dirty="0" smtClean="0">
                <a:solidFill>
                  <a:srgbClr val="FF0000"/>
                </a:solidFill>
                <a:latin typeface="+mj-ea"/>
                <a:ea typeface="+mj-ea"/>
              </a:rPr>
              <a:t>即可定位表项，</a:t>
            </a:r>
            <a:r>
              <a:rPr lang="zh-CN" altLang="en-US" sz="2000" dirty="0" smtClean="0">
                <a:solidFill>
                  <a:schemeClr val="accent2"/>
                </a:solidFill>
                <a:latin typeface="+mj-ea"/>
                <a:ea typeface="+mj-ea"/>
              </a:rPr>
              <a:t>故页表中不存在</a:t>
            </a:r>
            <a:r>
              <a:rPr lang="en-US" altLang="zh-CN" sz="2000" dirty="0" smtClean="0">
                <a:solidFill>
                  <a:schemeClr val="accent2"/>
                </a:solidFill>
                <a:latin typeface="+mj-ea"/>
                <a:ea typeface="+mj-ea"/>
              </a:rPr>
              <a:t>Tag</a:t>
            </a:r>
            <a:r>
              <a:rPr lang="zh-CN" altLang="en-US" sz="2000" dirty="0">
                <a:solidFill>
                  <a:schemeClr val="accent2"/>
                </a:solidFill>
                <a:latin typeface="+mj-ea"/>
                <a:ea typeface="+mj-ea"/>
              </a:rPr>
              <a:t>项</a:t>
            </a:r>
            <a:r>
              <a:rPr lang="zh-CN" altLang="en-US" sz="2000" dirty="0" smtClean="0">
                <a:solidFill>
                  <a:schemeClr val="accent2"/>
                </a:solidFill>
                <a:latin typeface="+mj-ea"/>
                <a:ea typeface="+mj-ea"/>
              </a:rPr>
              <a:t>。</a:t>
            </a:r>
            <a:endParaRPr lang="zh-CN" altLang="en-US" sz="2000" dirty="0">
              <a:solidFill>
                <a:schemeClr val="accent2"/>
              </a:solidFill>
              <a:latin typeface="+mj-ea"/>
              <a:ea typeface="+mj-ea"/>
            </a:endParaRPr>
          </a:p>
        </p:txBody>
      </p:sp>
    </p:spTree>
    <p:extLst>
      <p:ext uri="{BB962C8B-B14F-4D97-AF65-F5344CB8AC3E}">
        <p14:creationId xmlns:p14="http://schemas.microsoft.com/office/powerpoint/2010/main" val="21554144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45411"/>
                                        </p:tgtEl>
                                        <p:attrNameLst>
                                          <p:attrName>style.visibility</p:attrName>
                                        </p:attrNameLst>
                                      </p:cBhvr>
                                      <p:to>
                                        <p:strVal val="visible"/>
                                      </p:to>
                                    </p:set>
                                    <p:animEffect transition="in" filter="wipe(down)">
                                      <p:cBhvr>
                                        <p:cTn id="12" dur="500"/>
                                        <p:tgtEl>
                                          <p:spTgt spid="1454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45429"/>
                                        </p:tgtEl>
                                        <p:attrNameLst>
                                          <p:attrName>style.visibility</p:attrName>
                                        </p:attrNameLst>
                                      </p:cBhvr>
                                      <p:to>
                                        <p:strVal val="visible"/>
                                      </p:to>
                                    </p:set>
                                    <p:animEffect transition="in" filter="wipe(down)">
                                      <p:cBhvr>
                                        <p:cTn id="17" dur="500"/>
                                        <p:tgtEl>
                                          <p:spTgt spid="14542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45414"/>
                                        </p:tgtEl>
                                        <p:attrNameLst>
                                          <p:attrName>style.visibility</p:attrName>
                                        </p:attrNameLst>
                                      </p:cBhvr>
                                      <p:to>
                                        <p:strVal val="visible"/>
                                      </p:to>
                                    </p:set>
                                    <p:animEffect transition="in" filter="wipe(down)">
                                      <p:cBhvr>
                                        <p:cTn id="22" dur="500"/>
                                        <p:tgtEl>
                                          <p:spTgt spid="145414"/>
                                        </p:tgtEl>
                                      </p:cBhvr>
                                    </p:animEffect>
                                  </p:childTnLst>
                                </p:cTn>
                              </p:par>
                            </p:childTnLst>
                          </p:cTn>
                        </p:par>
                        <p:par>
                          <p:cTn id="23" fill="hold">
                            <p:stCondLst>
                              <p:cond delay="500"/>
                            </p:stCondLst>
                            <p:childTnLst>
                              <p:par>
                                <p:cTn id="24" presetID="22" presetClass="entr" presetSubtype="8" fill="hold" grpId="0" nodeType="afterEffect">
                                  <p:stCondLst>
                                    <p:cond delay="0"/>
                                  </p:stCondLst>
                                  <p:childTnLst>
                                    <p:set>
                                      <p:cBhvr>
                                        <p:cTn id="25" dur="1" fill="hold">
                                          <p:stCondLst>
                                            <p:cond delay="0"/>
                                          </p:stCondLst>
                                        </p:cTn>
                                        <p:tgtEl>
                                          <p:spTgt spid="145415"/>
                                        </p:tgtEl>
                                        <p:attrNameLst>
                                          <p:attrName>style.visibility</p:attrName>
                                        </p:attrNameLst>
                                      </p:cBhvr>
                                      <p:to>
                                        <p:strVal val="visible"/>
                                      </p:to>
                                    </p:set>
                                    <p:animEffect transition="in" filter="wipe(left)">
                                      <p:cBhvr>
                                        <p:cTn id="26" dur="500"/>
                                        <p:tgtEl>
                                          <p:spTgt spid="145415"/>
                                        </p:tgtEl>
                                      </p:cBhvr>
                                    </p:animEffect>
                                  </p:childTnLst>
                                </p:cTn>
                              </p:par>
                            </p:childTnLst>
                          </p:cTn>
                        </p:par>
                        <p:par>
                          <p:cTn id="27" fill="hold">
                            <p:stCondLst>
                              <p:cond delay="1000"/>
                            </p:stCondLst>
                            <p:childTnLst>
                              <p:par>
                                <p:cTn id="28" presetID="22" presetClass="entr" presetSubtype="4" fill="hold" nodeType="afterEffect">
                                  <p:stCondLst>
                                    <p:cond delay="0"/>
                                  </p:stCondLst>
                                  <p:childTnLst>
                                    <p:set>
                                      <p:cBhvr>
                                        <p:cTn id="29" dur="1" fill="hold">
                                          <p:stCondLst>
                                            <p:cond delay="0"/>
                                          </p:stCondLst>
                                        </p:cTn>
                                        <p:tgtEl>
                                          <p:spTgt spid="145421"/>
                                        </p:tgtEl>
                                        <p:attrNameLst>
                                          <p:attrName>style.visibility</p:attrName>
                                        </p:attrNameLst>
                                      </p:cBhvr>
                                      <p:to>
                                        <p:strVal val="visible"/>
                                      </p:to>
                                    </p:set>
                                    <p:animEffect transition="in" filter="wipe(down)">
                                      <p:cBhvr>
                                        <p:cTn id="30" dur="500"/>
                                        <p:tgtEl>
                                          <p:spTgt spid="145421"/>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nodeType="clickEffect">
                                  <p:stCondLst>
                                    <p:cond delay="0"/>
                                  </p:stCondLst>
                                  <p:childTnLst>
                                    <p:set>
                                      <p:cBhvr>
                                        <p:cTn id="34" dur="1" fill="hold">
                                          <p:stCondLst>
                                            <p:cond delay="0"/>
                                          </p:stCondLst>
                                        </p:cTn>
                                        <p:tgtEl>
                                          <p:spTgt spid="145412"/>
                                        </p:tgtEl>
                                        <p:attrNameLst>
                                          <p:attrName>style.visibility</p:attrName>
                                        </p:attrNameLst>
                                      </p:cBhvr>
                                      <p:to>
                                        <p:strVal val="visible"/>
                                      </p:to>
                                    </p:set>
                                    <p:animEffect transition="in" filter="wipe(up)">
                                      <p:cBhvr>
                                        <p:cTn id="35" dur="500"/>
                                        <p:tgtEl>
                                          <p:spTgt spid="145412"/>
                                        </p:tgtEl>
                                      </p:cBhvr>
                                    </p:animEffect>
                                  </p:childTnLst>
                                </p:cTn>
                              </p:par>
                            </p:childTnLst>
                          </p:cTn>
                        </p:par>
                        <p:par>
                          <p:cTn id="36" fill="hold">
                            <p:stCondLst>
                              <p:cond delay="500"/>
                            </p:stCondLst>
                            <p:childTnLst>
                              <p:par>
                                <p:cTn id="37" presetID="22" presetClass="entr" presetSubtype="4" fill="hold" grpId="0" nodeType="afterEffect">
                                  <p:stCondLst>
                                    <p:cond delay="0"/>
                                  </p:stCondLst>
                                  <p:childTnLst>
                                    <p:set>
                                      <p:cBhvr>
                                        <p:cTn id="38" dur="1" fill="hold">
                                          <p:stCondLst>
                                            <p:cond delay="0"/>
                                          </p:stCondLst>
                                        </p:cTn>
                                        <p:tgtEl>
                                          <p:spTgt spid="145413"/>
                                        </p:tgtEl>
                                        <p:attrNameLst>
                                          <p:attrName>style.visibility</p:attrName>
                                        </p:attrNameLst>
                                      </p:cBhvr>
                                      <p:to>
                                        <p:strVal val="visible"/>
                                      </p:to>
                                    </p:set>
                                    <p:animEffect transition="in" filter="wipe(down)">
                                      <p:cBhvr>
                                        <p:cTn id="39" dur="500"/>
                                        <p:tgtEl>
                                          <p:spTgt spid="145413"/>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145419"/>
                                        </p:tgtEl>
                                        <p:attrNameLst>
                                          <p:attrName>style.visibility</p:attrName>
                                        </p:attrNameLst>
                                      </p:cBhvr>
                                      <p:to>
                                        <p:strVal val="visible"/>
                                      </p:to>
                                    </p:set>
                                    <p:animEffect transition="in" filter="wipe(left)">
                                      <p:cBhvr>
                                        <p:cTn id="44" dur="500"/>
                                        <p:tgtEl>
                                          <p:spTgt spid="145419"/>
                                        </p:tgtEl>
                                      </p:cBhvr>
                                    </p:animEffect>
                                  </p:childTnLst>
                                </p:cTn>
                              </p:par>
                            </p:childTnLst>
                          </p:cTn>
                        </p:par>
                        <p:par>
                          <p:cTn id="45" fill="hold">
                            <p:stCondLst>
                              <p:cond delay="500"/>
                            </p:stCondLst>
                            <p:childTnLst>
                              <p:par>
                                <p:cTn id="46" presetID="22" presetClass="entr" presetSubtype="1" fill="hold" grpId="0" nodeType="afterEffect">
                                  <p:stCondLst>
                                    <p:cond delay="0"/>
                                  </p:stCondLst>
                                  <p:childTnLst>
                                    <p:set>
                                      <p:cBhvr>
                                        <p:cTn id="47" dur="1" fill="hold">
                                          <p:stCondLst>
                                            <p:cond delay="0"/>
                                          </p:stCondLst>
                                        </p:cTn>
                                        <p:tgtEl>
                                          <p:spTgt spid="145420"/>
                                        </p:tgtEl>
                                        <p:attrNameLst>
                                          <p:attrName>style.visibility</p:attrName>
                                        </p:attrNameLst>
                                      </p:cBhvr>
                                      <p:to>
                                        <p:strVal val="visible"/>
                                      </p:to>
                                    </p:set>
                                    <p:animEffect transition="in" filter="wipe(up)">
                                      <p:cBhvr>
                                        <p:cTn id="48" dur="500"/>
                                        <p:tgtEl>
                                          <p:spTgt spid="145420"/>
                                        </p:tgtEl>
                                      </p:cBhvr>
                                    </p:animEffect>
                                  </p:childTnLst>
                                </p:cTn>
                              </p:par>
                            </p:childTnLst>
                          </p:cTn>
                        </p:par>
                        <p:par>
                          <p:cTn id="49" fill="hold">
                            <p:stCondLst>
                              <p:cond delay="1000"/>
                            </p:stCondLst>
                            <p:childTnLst>
                              <p:par>
                                <p:cTn id="50" presetID="22" presetClass="entr" presetSubtype="4" fill="hold" nodeType="afterEffect">
                                  <p:stCondLst>
                                    <p:cond delay="0"/>
                                  </p:stCondLst>
                                  <p:childTnLst>
                                    <p:set>
                                      <p:cBhvr>
                                        <p:cTn id="51" dur="1" fill="hold">
                                          <p:stCondLst>
                                            <p:cond delay="0"/>
                                          </p:stCondLst>
                                        </p:cTn>
                                        <p:tgtEl>
                                          <p:spTgt spid="145422"/>
                                        </p:tgtEl>
                                        <p:attrNameLst>
                                          <p:attrName>style.visibility</p:attrName>
                                        </p:attrNameLst>
                                      </p:cBhvr>
                                      <p:to>
                                        <p:strVal val="visible"/>
                                      </p:to>
                                    </p:set>
                                    <p:animEffect transition="in" filter="wipe(down)">
                                      <p:cBhvr>
                                        <p:cTn id="52" dur="500"/>
                                        <p:tgtEl>
                                          <p:spTgt spid="145422"/>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145416"/>
                                        </p:tgtEl>
                                        <p:attrNameLst>
                                          <p:attrName>style.visibility</p:attrName>
                                        </p:attrNameLst>
                                      </p:cBhvr>
                                      <p:to>
                                        <p:strVal val="visible"/>
                                      </p:to>
                                    </p:set>
                                    <p:animEffect transition="in" filter="wipe(up)">
                                      <p:cBhvr>
                                        <p:cTn id="57" dur="500"/>
                                        <p:tgtEl>
                                          <p:spTgt spid="145416"/>
                                        </p:tgtEl>
                                      </p:cBhvr>
                                    </p:animEffect>
                                  </p:childTnLst>
                                </p:cTn>
                              </p:par>
                              <p:par>
                                <p:cTn id="58" presetID="22" presetClass="entr" presetSubtype="1" fill="hold" grpId="0" nodeType="withEffect">
                                  <p:stCondLst>
                                    <p:cond delay="0"/>
                                  </p:stCondLst>
                                  <p:childTnLst>
                                    <p:set>
                                      <p:cBhvr>
                                        <p:cTn id="59" dur="1" fill="hold">
                                          <p:stCondLst>
                                            <p:cond delay="0"/>
                                          </p:stCondLst>
                                        </p:cTn>
                                        <p:tgtEl>
                                          <p:spTgt spid="145417"/>
                                        </p:tgtEl>
                                        <p:attrNameLst>
                                          <p:attrName>style.visibility</p:attrName>
                                        </p:attrNameLst>
                                      </p:cBhvr>
                                      <p:to>
                                        <p:strVal val="visible"/>
                                      </p:to>
                                    </p:set>
                                    <p:animEffect transition="in" filter="wipe(up)">
                                      <p:cBhvr>
                                        <p:cTn id="60" dur="500"/>
                                        <p:tgtEl>
                                          <p:spTgt spid="145417"/>
                                        </p:tgtEl>
                                      </p:cBhvr>
                                    </p:animEffect>
                                  </p:childTnLst>
                                </p:cTn>
                              </p:par>
                              <p:par>
                                <p:cTn id="61" presetID="22" presetClass="entr" presetSubtype="1" fill="hold" grpId="0" nodeType="withEffect">
                                  <p:stCondLst>
                                    <p:cond delay="0"/>
                                  </p:stCondLst>
                                  <p:childTnLst>
                                    <p:set>
                                      <p:cBhvr>
                                        <p:cTn id="62" dur="1" fill="hold">
                                          <p:stCondLst>
                                            <p:cond delay="0"/>
                                          </p:stCondLst>
                                        </p:cTn>
                                        <p:tgtEl>
                                          <p:spTgt spid="145418"/>
                                        </p:tgtEl>
                                        <p:attrNameLst>
                                          <p:attrName>style.visibility</p:attrName>
                                        </p:attrNameLst>
                                      </p:cBhvr>
                                      <p:to>
                                        <p:strVal val="visible"/>
                                      </p:to>
                                    </p:set>
                                    <p:animEffect transition="in" filter="wipe(up)">
                                      <p:cBhvr>
                                        <p:cTn id="63" dur="500"/>
                                        <p:tgtEl>
                                          <p:spTgt spid="145418"/>
                                        </p:tgtEl>
                                      </p:cBhvr>
                                    </p:animEffect>
                                  </p:childTnLst>
                                </p:cTn>
                              </p:par>
                              <p:par>
                                <p:cTn id="64" presetID="22" presetClass="entr" presetSubtype="1" fill="hold" grpId="0" nodeType="withEffect">
                                  <p:stCondLst>
                                    <p:cond delay="0"/>
                                  </p:stCondLst>
                                  <p:childTnLst>
                                    <p:set>
                                      <p:cBhvr>
                                        <p:cTn id="65" dur="1" fill="hold">
                                          <p:stCondLst>
                                            <p:cond delay="0"/>
                                          </p:stCondLst>
                                        </p:cTn>
                                        <p:tgtEl>
                                          <p:spTgt spid="145427"/>
                                        </p:tgtEl>
                                        <p:attrNameLst>
                                          <p:attrName>style.visibility</p:attrName>
                                        </p:attrNameLst>
                                      </p:cBhvr>
                                      <p:to>
                                        <p:strVal val="visible"/>
                                      </p:to>
                                    </p:set>
                                    <p:animEffect transition="in" filter="wipe(up)">
                                      <p:cBhvr>
                                        <p:cTn id="66" dur="500"/>
                                        <p:tgtEl>
                                          <p:spTgt spid="145427"/>
                                        </p:tgtEl>
                                      </p:cBhvr>
                                    </p:animEffect>
                                  </p:childTnLst>
                                </p:cTn>
                              </p:par>
                              <p:par>
                                <p:cTn id="67" presetID="22" presetClass="entr" presetSubtype="1" fill="hold" grpId="0" nodeType="withEffect">
                                  <p:stCondLst>
                                    <p:cond delay="0"/>
                                  </p:stCondLst>
                                  <p:childTnLst>
                                    <p:set>
                                      <p:cBhvr>
                                        <p:cTn id="68" dur="1" fill="hold">
                                          <p:stCondLst>
                                            <p:cond delay="0"/>
                                          </p:stCondLst>
                                        </p:cTn>
                                        <p:tgtEl>
                                          <p:spTgt spid="145428"/>
                                        </p:tgtEl>
                                        <p:attrNameLst>
                                          <p:attrName>style.visibility</p:attrName>
                                        </p:attrNameLst>
                                      </p:cBhvr>
                                      <p:to>
                                        <p:strVal val="visible"/>
                                      </p:to>
                                    </p:set>
                                    <p:animEffect transition="in" filter="wipe(up)">
                                      <p:cBhvr>
                                        <p:cTn id="69" dur="500"/>
                                        <p:tgtEl>
                                          <p:spTgt spid="145428"/>
                                        </p:tgtEl>
                                      </p:cBhvr>
                                    </p:animEffect>
                                  </p:childTnLst>
                                </p:cTn>
                              </p:par>
                            </p:childTnLst>
                          </p:cTn>
                        </p:par>
                      </p:childTnLst>
                    </p:cTn>
                  </p:par>
                  <p:par>
                    <p:cTn id="70" fill="hold">
                      <p:stCondLst>
                        <p:cond delay="indefinite"/>
                      </p:stCondLst>
                      <p:childTnLst>
                        <p:par>
                          <p:cTn id="71" fill="hold">
                            <p:stCondLst>
                              <p:cond delay="0"/>
                            </p:stCondLst>
                            <p:childTnLst>
                              <p:par>
                                <p:cTn id="72" presetID="3" presetClass="entr" presetSubtype="10" fill="hold" nodeType="clickEffect">
                                  <p:stCondLst>
                                    <p:cond delay="0"/>
                                  </p:stCondLst>
                                  <p:childTnLst>
                                    <p:set>
                                      <p:cBhvr>
                                        <p:cTn id="73" dur="1" fill="hold">
                                          <p:stCondLst>
                                            <p:cond delay="0"/>
                                          </p:stCondLst>
                                        </p:cTn>
                                        <p:tgtEl>
                                          <p:spTgt spid="660524">
                                            <p:txEl>
                                              <p:pRg st="0" end="0"/>
                                            </p:txEl>
                                          </p:spTgt>
                                        </p:tgtEl>
                                        <p:attrNameLst>
                                          <p:attrName>style.visibility</p:attrName>
                                        </p:attrNameLst>
                                      </p:cBhvr>
                                      <p:to>
                                        <p:strVal val="visible"/>
                                      </p:to>
                                    </p:set>
                                    <p:animEffect transition="in" filter="blinds(horizontal)">
                                      <p:cBhvr>
                                        <p:cTn id="74" dur="500"/>
                                        <p:tgtEl>
                                          <p:spTgt spid="660524">
                                            <p:txEl>
                                              <p:pRg st="0" end="0"/>
                                            </p:txEl>
                                          </p:spTgt>
                                        </p:tgtEl>
                                      </p:cBhvr>
                                    </p:animEffect>
                                  </p:childTnLst>
                                </p:cTn>
                              </p:par>
                            </p:childTnLst>
                          </p:cTn>
                        </p:par>
                        <p:par>
                          <p:cTn id="75" fill="hold">
                            <p:stCondLst>
                              <p:cond delay="500"/>
                            </p:stCondLst>
                            <p:childTnLst>
                              <p:par>
                                <p:cTn id="76" presetID="3" presetClass="entr" presetSubtype="10" fill="hold" nodeType="afterEffect">
                                  <p:stCondLst>
                                    <p:cond delay="0"/>
                                  </p:stCondLst>
                                  <p:childTnLst>
                                    <p:set>
                                      <p:cBhvr>
                                        <p:cTn id="77" dur="1" fill="hold">
                                          <p:stCondLst>
                                            <p:cond delay="0"/>
                                          </p:stCondLst>
                                        </p:cTn>
                                        <p:tgtEl>
                                          <p:spTgt spid="660525"/>
                                        </p:tgtEl>
                                        <p:attrNameLst>
                                          <p:attrName>style.visibility</p:attrName>
                                        </p:attrNameLst>
                                      </p:cBhvr>
                                      <p:to>
                                        <p:strVal val="visible"/>
                                      </p:to>
                                    </p:set>
                                    <p:animEffect transition="in" filter="blinds(horizontal)">
                                      <p:cBhvr>
                                        <p:cTn id="78" dur="500"/>
                                        <p:tgtEl>
                                          <p:spTgt spid="660525"/>
                                        </p:tgtEl>
                                      </p:cBhvr>
                                    </p:animEffect>
                                  </p:childTnLst>
                                </p:cTn>
                              </p:par>
                            </p:childTnLst>
                          </p:cTn>
                        </p:par>
                      </p:childTnLst>
                    </p:cTn>
                  </p:par>
                  <p:par>
                    <p:cTn id="79" fill="hold">
                      <p:stCondLst>
                        <p:cond delay="indefinite"/>
                      </p:stCondLst>
                      <p:childTnLst>
                        <p:par>
                          <p:cTn id="80" fill="hold">
                            <p:stCondLst>
                              <p:cond delay="0"/>
                            </p:stCondLst>
                            <p:childTnLst>
                              <p:par>
                                <p:cTn id="81" presetID="3" presetClass="entr" presetSubtype="10" fill="hold" nodeType="clickEffect">
                                  <p:stCondLst>
                                    <p:cond delay="0"/>
                                  </p:stCondLst>
                                  <p:childTnLst>
                                    <p:set>
                                      <p:cBhvr>
                                        <p:cTn id="82" dur="1" fill="hold">
                                          <p:stCondLst>
                                            <p:cond delay="0"/>
                                          </p:stCondLst>
                                        </p:cTn>
                                        <p:tgtEl>
                                          <p:spTgt spid="660524">
                                            <p:txEl>
                                              <p:pRg st="1" end="1"/>
                                            </p:txEl>
                                          </p:spTgt>
                                        </p:tgtEl>
                                        <p:attrNameLst>
                                          <p:attrName>style.visibility</p:attrName>
                                        </p:attrNameLst>
                                      </p:cBhvr>
                                      <p:to>
                                        <p:strVal val="visible"/>
                                      </p:to>
                                    </p:set>
                                    <p:animEffect transition="in" filter="blinds(horizontal)">
                                      <p:cBhvr>
                                        <p:cTn id="83" dur="500"/>
                                        <p:tgtEl>
                                          <p:spTgt spid="660524">
                                            <p:txEl>
                                              <p:pRg st="1" end="1"/>
                                            </p:txEl>
                                          </p:spTgt>
                                        </p:tgtEl>
                                      </p:cBhvr>
                                    </p:animEffect>
                                  </p:childTnLst>
                                </p:cTn>
                              </p:par>
                            </p:childTnLst>
                          </p:cTn>
                        </p:par>
                        <p:par>
                          <p:cTn id="84" fill="hold">
                            <p:stCondLst>
                              <p:cond delay="500"/>
                            </p:stCondLst>
                            <p:childTnLst>
                              <p:par>
                                <p:cTn id="85" presetID="3" presetClass="entr" presetSubtype="10" fill="hold" nodeType="afterEffect">
                                  <p:stCondLst>
                                    <p:cond delay="0"/>
                                  </p:stCondLst>
                                  <p:childTnLst>
                                    <p:set>
                                      <p:cBhvr>
                                        <p:cTn id="86" dur="1" fill="hold">
                                          <p:stCondLst>
                                            <p:cond delay="0"/>
                                          </p:stCondLst>
                                        </p:cTn>
                                        <p:tgtEl>
                                          <p:spTgt spid="660526"/>
                                        </p:tgtEl>
                                        <p:attrNameLst>
                                          <p:attrName>style.visibility</p:attrName>
                                        </p:attrNameLst>
                                      </p:cBhvr>
                                      <p:to>
                                        <p:strVal val="visible"/>
                                      </p:to>
                                    </p:set>
                                    <p:animEffect transition="in" filter="blinds(horizontal)">
                                      <p:cBhvr>
                                        <p:cTn id="87" dur="500"/>
                                        <p:tgtEl>
                                          <p:spTgt spid="660526"/>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grpId="0" nodeType="clickEffect">
                                  <p:stCondLst>
                                    <p:cond delay="0"/>
                                  </p:stCondLst>
                                  <p:childTnLst>
                                    <p:set>
                                      <p:cBhvr>
                                        <p:cTn id="91" dur="1" fill="hold">
                                          <p:stCondLst>
                                            <p:cond delay="0"/>
                                          </p:stCondLst>
                                        </p:cTn>
                                        <p:tgtEl>
                                          <p:spTgt spid="660531"/>
                                        </p:tgtEl>
                                        <p:attrNameLst>
                                          <p:attrName>style.visibility</p:attrName>
                                        </p:attrNameLst>
                                      </p:cBhvr>
                                      <p:to>
                                        <p:strVal val="visible"/>
                                      </p:to>
                                    </p:set>
                                    <p:animEffect transition="in" filter="blinds(horizontal)">
                                      <p:cBhvr>
                                        <p:cTn id="92" dur="500"/>
                                        <p:tgtEl>
                                          <p:spTgt spid="660531"/>
                                        </p:tgtEl>
                                      </p:cBhvr>
                                    </p:animEffect>
                                  </p:childTnLst>
                                </p:cTn>
                              </p:par>
                            </p:childTnLst>
                          </p:cTn>
                        </p:par>
                      </p:childTnLst>
                    </p:cTn>
                  </p:par>
                  <p:par>
                    <p:cTn id="93" fill="hold">
                      <p:stCondLst>
                        <p:cond delay="indefinite"/>
                      </p:stCondLst>
                      <p:childTnLst>
                        <p:par>
                          <p:cTn id="94" fill="hold">
                            <p:stCondLst>
                              <p:cond delay="0"/>
                            </p:stCondLst>
                            <p:childTnLst>
                              <p:par>
                                <p:cTn id="95" presetID="3" presetClass="entr" presetSubtype="10" fill="hold" nodeType="clickEffect">
                                  <p:stCondLst>
                                    <p:cond delay="0"/>
                                  </p:stCondLst>
                                  <p:childTnLst>
                                    <p:set>
                                      <p:cBhvr>
                                        <p:cTn id="96" dur="1" fill="hold">
                                          <p:stCondLst>
                                            <p:cond delay="0"/>
                                          </p:stCondLst>
                                        </p:cTn>
                                        <p:tgtEl>
                                          <p:spTgt spid="660524">
                                            <p:txEl>
                                              <p:pRg st="2" end="2"/>
                                            </p:txEl>
                                          </p:spTgt>
                                        </p:tgtEl>
                                        <p:attrNameLst>
                                          <p:attrName>style.visibility</p:attrName>
                                        </p:attrNameLst>
                                      </p:cBhvr>
                                      <p:to>
                                        <p:strVal val="visible"/>
                                      </p:to>
                                    </p:set>
                                    <p:animEffect transition="in" filter="blinds(horizontal)">
                                      <p:cBhvr>
                                        <p:cTn id="97" dur="500"/>
                                        <p:tgtEl>
                                          <p:spTgt spid="660524">
                                            <p:txEl>
                                              <p:pRg st="2" end="2"/>
                                            </p:txEl>
                                          </p:spTgt>
                                        </p:tgtEl>
                                      </p:cBhvr>
                                    </p:animEffect>
                                  </p:childTnLst>
                                </p:cTn>
                              </p:par>
                            </p:childTnLst>
                          </p:cTn>
                        </p:par>
                        <p:par>
                          <p:cTn id="98" fill="hold">
                            <p:stCondLst>
                              <p:cond delay="500"/>
                            </p:stCondLst>
                            <p:childTnLst>
                              <p:par>
                                <p:cTn id="99" presetID="3" presetClass="entr" presetSubtype="10" fill="hold" nodeType="afterEffect">
                                  <p:stCondLst>
                                    <p:cond delay="0"/>
                                  </p:stCondLst>
                                  <p:childTnLst>
                                    <p:set>
                                      <p:cBhvr>
                                        <p:cTn id="100" dur="1" fill="hold">
                                          <p:stCondLst>
                                            <p:cond delay="0"/>
                                          </p:stCondLst>
                                        </p:cTn>
                                        <p:tgtEl>
                                          <p:spTgt spid="660527"/>
                                        </p:tgtEl>
                                        <p:attrNameLst>
                                          <p:attrName>style.visibility</p:attrName>
                                        </p:attrNameLst>
                                      </p:cBhvr>
                                      <p:to>
                                        <p:strVal val="visible"/>
                                      </p:to>
                                    </p:set>
                                    <p:animEffect transition="in" filter="blinds(horizontal)">
                                      <p:cBhvr>
                                        <p:cTn id="101" dur="500"/>
                                        <p:tgtEl>
                                          <p:spTgt spid="660527"/>
                                        </p:tgtEl>
                                      </p:cBhvr>
                                    </p:animEffect>
                                  </p:childTnLst>
                                </p:cTn>
                              </p:par>
                            </p:childTnLst>
                          </p:cTn>
                        </p:par>
                      </p:childTnLst>
                    </p:cTn>
                  </p:par>
                  <p:par>
                    <p:cTn id="102" fill="hold">
                      <p:stCondLst>
                        <p:cond delay="indefinite"/>
                      </p:stCondLst>
                      <p:childTnLst>
                        <p:par>
                          <p:cTn id="103" fill="hold">
                            <p:stCondLst>
                              <p:cond delay="0"/>
                            </p:stCondLst>
                            <p:childTnLst>
                              <p:par>
                                <p:cTn id="104" presetID="22" presetClass="entr" presetSubtype="4" fill="hold" grpId="0" nodeType="clickEffect">
                                  <p:stCondLst>
                                    <p:cond delay="0"/>
                                  </p:stCondLst>
                                  <p:childTnLst>
                                    <p:set>
                                      <p:cBhvr>
                                        <p:cTn id="105" dur="1" fill="hold">
                                          <p:stCondLst>
                                            <p:cond delay="0"/>
                                          </p:stCondLst>
                                        </p:cTn>
                                        <p:tgtEl>
                                          <p:spTgt spid="145431"/>
                                        </p:tgtEl>
                                        <p:attrNameLst>
                                          <p:attrName>style.visibility</p:attrName>
                                        </p:attrNameLst>
                                      </p:cBhvr>
                                      <p:to>
                                        <p:strVal val="visible"/>
                                      </p:to>
                                    </p:set>
                                    <p:animEffect transition="in" filter="wipe(down)">
                                      <p:cBhvr>
                                        <p:cTn id="106" dur="500"/>
                                        <p:tgtEl>
                                          <p:spTgt spid="145431"/>
                                        </p:tgtEl>
                                      </p:cBhvr>
                                    </p:animEffect>
                                  </p:childTnLst>
                                </p:cTn>
                              </p:par>
                            </p:childTnLst>
                          </p:cTn>
                        </p:par>
                      </p:childTnLst>
                    </p:cTn>
                  </p:par>
                  <p:par>
                    <p:cTn id="107" fill="hold">
                      <p:stCondLst>
                        <p:cond delay="indefinite"/>
                      </p:stCondLst>
                      <p:childTnLst>
                        <p:par>
                          <p:cTn id="108" fill="hold">
                            <p:stCondLst>
                              <p:cond delay="0"/>
                            </p:stCondLst>
                            <p:childTnLst>
                              <p:par>
                                <p:cTn id="109" presetID="22" presetClass="entr" presetSubtype="4" fill="hold" grpId="0" nodeType="clickEffect">
                                  <p:stCondLst>
                                    <p:cond delay="0"/>
                                  </p:stCondLst>
                                  <p:childTnLst>
                                    <p:set>
                                      <p:cBhvr>
                                        <p:cTn id="110" dur="1" fill="hold">
                                          <p:stCondLst>
                                            <p:cond delay="0"/>
                                          </p:stCondLst>
                                        </p:cTn>
                                        <p:tgtEl>
                                          <p:spTgt spid="4"/>
                                        </p:tgtEl>
                                        <p:attrNameLst>
                                          <p:attrName>style.visibility</p:attrName>
                                        </p:attrNameLst>
                                      </p:cBhvr>
                                      <p:to>
                                        <p:strVal val="visible"/>
                                      </p:to>
                                    </p:set>
                                    <p:animEffect transition="in" filter="wipe(down)">
                                      <p:cBhvr>
                                        <p:cTn id="1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3" grpId="0"/>
      <p:bldP spid="145414" grpId="0" animBg="1"/>
      <p:bldP spid="145415" grpId="0" animBg="1"/>
      <p:bldP spid="145416" grpId="0" animBg="1"/>
      <p:bldP spid="145417" grpId="0" animBg="1"/>
      <p:bldP spid="145418" grpId="0" animBg="1"/>
      <p:bldP spid="145419" grpId="0" animBg="1"/>
      <p:bldP spid="145420" grpId="0" animBg="1"/>
      <p:bldP spid="145427" grpId="0" animBg="1"/>
      <p:bldP spid="145428" grpId="0" animBg="1"/>
      <p:bldP spid="145429" grpId="0"/>
      <p:bldP spid="660531" grpId="0"/>
      <p:bldP spid="145431" grpId="0"/>
      <p:bldP spid="3" grpId="0"/>
      <p:bldP spid="4"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a:extLst>
              <a:ext uri="{FF2B5EF4-FFF2-40B4-BE49-F238E27FC236}">
                <a16:creationId xmlns:a16="http://schemas.microsoft.com/office/drawing/2014/main" id="{8A7199CF-427A-46C7-9344-8E9D4E9B8251}"/>
              </a:ext>
            </a:extLst>
          </p:cNvPr>
          <p:cNvSpPr>
            <a:spLocks noGrp="1" noChangeArrowheads="1"/>
          </p:cNvSpPr>
          <p:nvPr>
            <p:ph type="title" idx="4294967295"/>
          </p:nvPr>
        </p:nvSpPr>
        <p:spPr>
          <a:xfrm>
            <a:off x="1300163" y="98425"/>
            <a:ext cx="5838825" cy="538163"/>
          </a:xfrm>
          <a:noFill/>
        </p:spPr>
        <p:txBody>
          <a:bodyPr wrap="none"/>
          <a:lstStyle/>
          <a:p>
            <a:pPr eaLnBrk="1" hangingPunct="1"/>
            <a:r>
              <a:rPr lang="zh-CN" altLang="en-US">
                <a:solidFill>
                  <a:srgbClr val="CC0000"/>
                </a:solidFill>
              </a:rPr>
              <a:t>信息访问中可能出现的异常情况</a:t>
            </a:r>
          </a:p>
        </p:txBody>
      </p:sp>
      <p:sp>
        <p:nvSpPr>
          <p:cNvPr id="514051" name="Rectangle 3">
            <a:extLst>
              <a:ext uri="{FF2B5EF4-FFF2-40B4-BE49-F238E27FC236}">
                <a16:creationId xmlns:a16="http://schemas.microsoft.com/office/drawing/2014/main" id="{500AC311-656F-4A8E-BAC3-48CE51CC6DFF}"/>
              </a:ext>
            </a:extLst>
          </p:cNvPr>
          <p:cNvSpPr>
            <a:spLocks noChangeArrowheads="1"/>
          </p:cNvSpPr>
          <p:nvPr/>
        </p:nvSpPr>
        <p:spPr bwMode="auto">
          <a:xfrm>
            <a:off x="239713" y="868363"/>
            <a:ext cx="8761412" cy="5933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nSpc>
                <a:spcPct val="115000"/>
              </a:lnSpc>
              <a:spcBef>
                <a:spcPct val="15000"/>
              </a:spcBef>
            </a:pPr>
            <a:r>
              <a:rPr lang="zh-CN" altLang="en-US" sz="2000" b="1" dirty="0">
                <a:latin typeface="微软雅黑" panose="020B0503020204020204" pitchFamily="34" charset="-122"/>
                <a:ea typeface="微软雅黑" panose="020B0503020204020204" pitchFamily="34" charset="-122"/>
              </a:rPr>
              <a:t>可能有两种异常情况：</a:t>
            </a:r>
          </a:p>
          <a:p>
            <a:pPr>
              <a:lnSpc>
                <a:spcPct val="115000"/>
              </a:lnSpc>
              <a:spcBef>
                <a:spcPct val="15000"/>
              </a:spcBef>
            </a:pPr>
            <a:r>
              <a:rPr lang="en-US" altLang="zh-CN" sz="2000" b="1" dirty="0">
                <a:solidFill>
                  <a:srgbClr val="0000FF"/>
                </a:solidFill>
                <a:latin typeface="微软雅黑" panose="020B0503020204020204" pitchFamily="34" charset="-122"/>
                <a:ea typeface="微软雅黑" panose="020B0503020204020204" pitchFamily="34" charset="-122"/>
              </a:rPr>
              <a:t>1</a:t>
            </a:r>
            <a:r>
              <a:rPr lang="zh-CN" altLang="en-US" sz="2000" b="1" dirty="0">
                <a:solidFill>
                  <a:srgbClr val="0000FF"/>
                </a:solidFill>
                <a:latin typeface="微软雅黑" panose="020B0503020204020204" pitchFamily="34" charset="-122"/>
                <a:ea typeface="微软雅黑" panose="020B0503020204020204" pitchFamily="34" charset="-122"/>
              </a:rPr>
              <a:t>）缺页（ </a:t>
            </a:r>
            <a:r>
              <a:rPr lang="en-US" altLang="zh-CN" sz="2000" b="1" dirty="0">
                <a:solidFill>
                  <a:srgbClr val="0000FF"/>
                </a:solidFill>
                <a:latin typeface="微软雅黑" panose="020B0503020204020204" pitchFamily="34" charset="-122"/>
                <a:ea typeface="微软雅黑" panose="020B0503020204020204" pitchFamily="34" charset="-122"/>
              </a:rPr>
              <a:t>page fault</a:t>
            </a:r>
            <a:r>
              <a:rPr lang="zh-CN" altLang="en-US" sz="2000" b="1" dirty="0">
                <a:solidFill>
                  <a:srgbClr val="0000FF"/>
                </a:solidFill>
                <a:latin typeface="微软雅黑" panose="020B0503020204020204" pitchFamily="34" charset="-122"/>
                <a:ea typeface="微软雅黑" panose="020B0503020204020204" pitchFamily="34" charset="-122"/>
              </a:rPr>
              <a:t>）</a:t>
            </a:r>
            <a:r>
              <a:rPr lang="zh-CN" altLang="en-US" sz="2000" b="1" dirty="0">
                <a:solidFill>
                  <a:srgbClr val="CC0000"/>
                </a:solidFill>
                <a:latin typeface="微软雅黑" panose="020B0503020204020204" pitchFamily="34" charset="-122"/>
                <a:ea typeface="微软雅黑" panose="020B0503020204020204" pitchFamily="34" charset="-122"/>
              </a:rPr>
              <a:t> </a:t>
            </a:r>
          </a:p>
          <a:p>
            <a:pPr>
              <a:lnSpc>
                <a:spcPct val="115000"/>
              </a:lnSpc>
              <a:spcBef>
                <a:spcPct val="15000"/>
              </a:spcBef>
            </a:pPr>
            <a:r>
              <a:rPr lang="zh-CN" altLang="en-US" sz="2000" b="1" dirty="0">
                <a:solidFill>
                  <a:srgbClr val="CC0000"/>
                </a:solidFill>
                <a:latin typeface="微软雅黑" panose="020B0503020204020204" pitchFamily="34" charset="-122"/>
                <a:ea typeface="微软雅黑" panose="020B0503020204020204" pitchFamily="34" charset="-122"/>
              </a:rPr>
              <a:t>     产生条件：</a:t>
            </a:r>
            <a:r>
              <a:rPr lang="zh-CN" altLang="en-US" sz="2000" b="1" dirty="0">
                <a:solidFill>
                  <a:srgbClr val="006600"/>
                </a:solidFill>
                <a:latin typeface="微软雅黑" panose="020B0503020204020204" pitchFamily="34" charset="-122"/>
                <a:ea typeface="微软雅黑" panose="020B0503020204020204" pitchFamily="34" charset="-122"/>
              </a:rPr>
              <a:t>当</a:t>
            </a:r>
            <a:r>
              <a:rPr lang="en-US" altLang="zh-CN" sz="2000" b="1" dirty="0">
                <a:solidFill>
                  <a:srgbClr val="006600"/>
                </a:solidFill>
                <a:latin typeface="微软雅黑" panose="020B0503020204020204" pitchFamily="34" charset="-122"/>
                <a:ea typeface="微软雅黑" panose="020B0503020204020204" pitchFamily="34" charset="-122"/>
              </a:rPr>
              <a:t>Valid</a:t>
            </a:r>
            <a:r>
              <a:rPr lang="zh-CN" altLang="en-US" sz="2000" b="1" dirty="0">
                <a:solidFill>
                  <a:srgbClr val="006600"/>
                </a:solidFill>
                <a:latin typeface="微软雅黑" panose="020B0503020204020204" pitchFamily="34" charset="-122"/>
                <a:ea typeface="微软雅黑" panose="020B0503020204020204" pitchFamily="34" charset="-122"/>
              </a:rPr>
              <a:t>（有效位 </a:t>
            </a:r>
            <a:r>
              <a:rPr lang="en-US" altLang="zh-CN" sz="2000" b="1" dirty="0">
                <a:solidFill>
                  <a:srgbClr val="006600"/>
                </a:solidFill>
                <a:latin typeface="微软雅黑" panose="020B0503020204020204" pitchFamily="34" charset="-122"/>
                <a:ea typeface="微软雅黑" panose="020B0503020204020204" pitchFamily="34" charset="-122"/>
              </a:rPr>
              <a:t>/ </a:t>
            </a:r>
            <a:r>
              <a:rPr lang="zh-CN" altLang="en-US" sz="2000" b="1" dirty="0">
                <a:solidFill>
                  <a:srgbClr val="006600"/>
                </a:solidFill>
                <a:latin typeface="微软雅黑" panose="020B0503020204020204" pitchFamily="34" charset="-122"/>
                <a:ea typeface="微软雅黑" panose="020B0503020204020204" pitchFamily="34" charset="-122"/>
              </a:rPr>
              <a:t>装入位）为 </a:t>
            </a:r>
            <a:r>
              <a:rPr lang="en-US" altLang="zh-CN" sz="2000" b="1" dirty="0">
                <a:solidFill>
                  <a:srgbClr val="006600"/>
                </a:solidFill>
                <a:latin typeface="微软雅黑" panose="020B0503020204020204" pitchFamily="34" charset="-122"/>
                <a:ea typeface="微软雅黑" panose="020B0503020204020204" pitchFamily="34" charset="-122"/>
              </a:rPr>
              <a:t>0 </a:t>
            </a:r>
            <a:r>
              <a:rPr lang="zh-CN" altLang="en-US" sz="2000" b="1" dirty="0">
                <a:solidFill>
                  <a:srgbClr val="006600"/>
                </a:solidFill>
                <a:latin typeface="微软雅黑" panose="020B0503020204020204" pitchFamily="34" charset="-122"/>
                <a:ea typeface="微软雅黑" panose="020B0503020204020204" pitchFamily="34" charset="-122"/>
              </a:rPr>
              <a:t>时</a:t>
            </a:r>
          </a:p>
          <a:p>
            <a:pPr eaLnBrk="1" hangingPunct="1">
              <a:lnSpc>
                <a:spcPct val="115000"/>
              </a:lnSpc>
              <a:spcBef>
                <a:spcPct val="15000"/>
              </a:spcBef>
            </a:pPr>
            <a:r>
              <a:rPr lang="zh-CN" altLang="en-US" sz="2000" b="1" dirty="0">
                <a:solidFill>
                  <a:srgbClr val="0000FF"/>
                </a:solidFill>
                <a:latin typeface="微软雅黑" panose="020B0503020204020204" pitchFamily="34" charset="-122"/>
                <a:ea typeface="微软雅黑" panose="020B0503020204020204" pitchFamily="34" charset="-122"/>
              </a:rPr>
              <a:t>     </a:t>
            </a:r>
            <a:r>
              <a:rPr lang="zh-CN" altLang="en-US" sz="2000" b="1" dirty="0">
                <a:solidFill>
                  <a:srgbClr val="CC0000"/>
                </a:solidFill>
                <a:latin typeface="微软雅黑" panose="020B0503020204020204" pitchFamily="34" charset="-122"/>
                <a:ea typeface="微软雅黑" panose="020B0503020204020204" pitchFamily="34" charset="-122"/>
              </a:rPr>
              <a:t>相应处理：</a:t>
            </a:r>
            <a:endParaRPr lang="en-US" altLang="zh-CN" sz="2000" b="1" dirty="0">
              <a:solidFill>
                <a:srgbClr val="CC0000"/>
              </a:solidFill>
              <a:latin typeface="微软雅黑" panose="020B0503020204020204" pitchFamily="34" charset="-122"/>
              <a:ea typeface="微软雅黑" panose="020B0503020204020204" pitchFamily="34" charset="-122"/>
            </a:endParaRPr>
          </a:p>
          <a:p>
            <a:pPr marL="342900" indent="-342900" eaLnBrk="1" hangingPunct="1">
              <a:lnSpc>
                <a:spcPct val="115000"/>
              </a:lnSpc>
              <a:spcBef>
                <a:spcPct val="15000"/>
              </a:spcBef>
              <a:buClr>
                <a:srgbClr val="C00000"/>
              </a:buClr>
              <a:buFont typeface="Wingdings" panose="05000000000000000000" pitchFamily="2" charset="2"/>
              <a:buChar char="l"/>
            </a:pPr>
            <a:r>
              <a:rPr lang="zh-CN" altLang="en-US" sz="2000" b="1" dirty="0">
                <a:solidFill>
                  <a:srgbClr val="25793B"/>
                </a:solidFill>
                <a:latin typeface="微软雅黑" panose="020B0503020204020204" pitchFamily="34" charset="-122"/>
                <a:ea typeface="微软雅黑" panose="020B0503020204020204" pitchFamily="34" charset="-122"/>
              </a:rPr>
              <a:t>调出</a:t>
            </a:r>
            <a:r>
              <a:rPr lang="zh-CN" altLang="en-US" sz="2000" b="1" dirty="0" smtClean="0">
                <a:solidFill>
                  <a:srgbClr val="25793B"/>
                </a:solidFill>
                <a:latin typeface="微软雅黑" panose="020B0503020204020204" pitchFamily="34" charset="-122"/>
                <a:ea typeface="微软雅黑" panose="020B0503020204020204" pitchFamily="34" charset="-122"/>
              </a:rPr>
              <a:t>操作系统</a:t>
            </a:r>
            <a:r>
              <a:rPr lang="zh-CN" altLang="en-US" sz="2000" b="1" dirty="0">
                <a:solidFill>
                  <a:srgbClr val="25793B"/>
                </a:solidFill>
                <a:latin typeface="微软雅黑" panose="020B0503020204020204" pitchFamily="34" charset="-122"/>
                <a:ea typeface="微软雅黑" panose="020B0503020204020204" pitchFamily="34" charset="-122"/>
              </a:rPr>
              <a:t>中</a:t>
            </a:r>
            <a:r>
              <a:rPr lang="zh-CN" altLang="en-US" sz="2000" b="1" dirty="0" smtClean="0">
                <a:solidFill>
                  <a:srgbClr val="25793B"/>
                </a:solidFill>
                <a:latin typeface="微软雅黑" panose="020B0503020204020204" pitchFamily="34" charset="-122"/>
                <a:ea typeface="微软雅黑" panose="020B0503020204020204" pitchFamily="34" charset="-122"/>
              </a:rPr>
              <a:t>的</a:t>
            </a:r>
            <a:r>
              <a:rPr lang="zh-CN" altLang="en-US" sz="2000" b="1" dirty="0">
                <a:solidFill>
                  <a:srgbClr val="FF0000"/>
                </a:solidFill>
                <a:latin typeface="微软雅黑" panose="020B0503020204020204" pitchFamily="34" charset="-122"/>
                <a:ea typeface="微软雅黑" panose="020B0503020204020204" pitchFamily="34" charset="-122"/>
              </a:rPr>
              <a:t>缺页</a:t>
            </a:r>
            <a:r>
              <a:rPr lang="zh-CN" altLang="en-US" sz="2000" b="1" dirty="0" smtClean="0">
                <a:solidFill>
                  <a:srgbClr val="FF0000"/>
                </a:solidFill>
                <a:latin typeface="微软雅黑" panose="020B0503020204020204" pitchFamily="34" charset="-122"/>
                <a:ea typeface="微软雅黑" panose="020B0503020204020204" pitchFamily="34" charset="-122"/>
              </a:rPr>
              <a:t>异常处理程序，</a:t>
            </a:r>
            <a:r>
              <a:rPr lang="zh-CN" altLang="en-US" sz="2000" b="1" dirty="0" smtClean="0">
                <a:solidFill>
                  <a:srgbClr val="006600"/>
                </a:solidFill>
                <a:latin typeface="微软雅黑" panose="020B0503020204020204" pitchFamily="34" charset="-122"/>
                <a:ea typeface="微软雅黑" panose="020B0503020204020204" pitchFamily="34" charset="-122"/>
              </a:rPr>
              <a:t>从</a:t>
            </a:r>
            <a:r>
              <a:rPr lang="zh-CN" altLang="en-US" sz="2000" b="1" dirty="0">
                <a:solidFill>
                  <a:srgbClr val="006600"/>
                </a:solidFill>
                <a:latin typeface="微软雅黑" panose="020B0503020204020204" pitchFamily="34" charset="-122"/>
                <a:ea typeface="微软雅黑" panose="020B0503020204020204" pitchFamily="34" charset="-122"/>
              </a:rPr>
              <a:t>磁盘读页到内存。</a:t>
            </a:r>
            <a:endParaRPr lang="en-US" altLang="zh-CN" sz="2000" b="1" dirty="0">
              <a:solidFill>
                <a:srgbClr val="006600"/>
              </a:solidFill>
              <a:latin typeface="微软雅黑" panose="020B0503020204020204" pitchFamily="34" charset="-122"/>
              <a:ea typeface="微软雅黑" panose="020B0503020204020204" pitchFamily="34" charset="-122"/>
            </a:endParaRPr>
          </a:p>
          <a:p>
            <a:pPr marL="342900" indent="-342900" eaLnBrk="1" hangingPunct="1">
              <a:lnSpc>
                <a:spcPct val="115000"/>
              </a:lnSpc>
              <a:spcBef>
                <a:spcPct val="15000"/>
              </a:spcBef>
              <a:buClr>
                <a:srgbClr val="C00000"/>
              </a:buClr>
              <a:buFont typeface="Wingdings" panose="05000000000000000000" pitchFamily="2" charset="2"/>
              <a:buChar char="l"/>
            </a:pPr>
            <a:r>
              <a:rPr lang="zh-CN" altLang="en-US" sz="2000" b="1" dirty="0">
                <a:solidFill>
                  <a:srgbClr val="006600"/>
                </a:solidFill>
                <a:latin typeface="微软雅黑" panose="020B0503020204020204" pitchFamily="34" charset="-122"/>
                <a:ea typeface="微软雅黑" panose="020B0503020204020204" pitchFamily="34" charset="-122"/>
              </a:rPr>
              <a:t>若内存没有空间，则还要从内存选择一页替换到磁盘上，替换算法类似于</a:t>
            </a:r>
            <a:r>
              <a:rPr lang="en-US" altLang="zh-CN" sz="2000" b="1" dirty="0">
                <a:solidFill>
                  <a:srgbClr val="006600"/>
                </a:solidFill>
                <a:latin typeface="微软雅黑" panose="020B0503020204020204" pitchFamily="34" charset="-122"/>
                <a:ea typeface="微软雅黑" panose="020B0503020204020204" pitchFamily="34" charset="-122"/>
              </a:rPr>
              <a:t>Cache</a:t>
            </a:r>
            <a:r>
              <a:rPr lang="zh-CN" altLang="en-US" sz="2000" b="1" dirty="0">
                <a:solidFill>
                  <a:srgbClr val="006600"/>
                </a:solidFill>
                <a:latin typeface="微软雅黑" panose="020B0503020204020204" pitchFamily="34" charset="-122"/>
                <a:ea typeface="微软雅黑" panose="020B0503020204020204" pitchFamily="34" charset="-122"/>
              </a:rPr>
              <a:t>。</a:t>
            </a:r>
            <a:endParaRPr lang="en-US" altLang="zh-CN" sz="2000" b="1" dirty="0">
              <a:solidFill>
                <a:srgbClr val="006600"/>
              </a:solidFill>
              <a:latin typeface="微软雅黑" panose="020B0503020204020204" pitchFamily="34" charset="-122"/>
              <a:ea typeface="微软雅黑" panose="020B0503020204020204" pitchFamily="34" charset="-122"/>
            </a:endParaRPr>
          </a:p>
          <a:p>
            <a:pPr marL="342900" indent="-342900" eaLnBrk="1" hangingPunct="1">
              <a:lnSpc>
                <a:spcPct val="115000"/>
              </a:lnSpc>
              <a:spcBef>
                <a:spcPct val="15000"/>
              </a:spcBef>
              <a:buClr>
                <a:srgbClr val="C00000"/>
              </a:buClr>
              <a:buFont typeface="Wingdings" panose="05000000000000000000" pitchFamily="2" charset="2"/>
              <a:buChar char="l"/>
            </a:pPr>
            <a:r>
              <a:rPr lang="zh-CN" altLang="en-US" sz="2000" b="1" dirty="0">
                <a:solidFill>
                  <a:srgbClr val="006600"/>
                </a:solidFill>
                <a:latin typeface="微软雅黑" panose="020B0503020204020204" pitchFamily="34" charset="-122"/>
                <a:ea typeface="微软雅黑" panose="020B0503020204020204" pitchFamily="34" charset="-122"/>
              </a:rPr>
              <a:t>淘汰时，</a:t>
            </a:r>
            <a:r>
              <a:rPr lang="zh-CN" altLang="en-US" sz="2000" b="1" dirty="0" smtClean="0">
                <a:solidFill>
                  <a:srgbClr val="006600"/>
                </a:solidFill>
                <a:latin typeface="微软雅黑" panose="020B0503020204020204" pitchFamily="34" charset="-122"/>
                <a:ea typeface="微软雅黑" panose="020B0503020204020204" pitchFamily="34" charset="-122"/>
              </a:rPr>
              <a:t>根据</a:t>
            </a:r>
            <a:r>
              <a:rPr lang="zh-CN" altLang="en-US" sz="2000" b="1" dirty="0" smtClean="0">
                <a:solidFill>
                  <a:srgbClr val="FF0000"/>
                </a:solidFill>
                <a:latin typeface="微软雅黑" panose="020B0503020204020204" pitchFamily="34" charset="-122"/>
                <a:ea typeface="微软雅黑" panose="020B0503020204020204" pitchFamily="34" charset="-122"/>
              </a:rPr>
              <a:t>修改位“</a:t>
            </a:r>
            <a:r>
              <a:rPr lang="en-US" altLang="zh-CN" sz="2000" b="1" dirty="0" smtClean="0">
                <a:solidFill>
                  <a:srgbClr val="FF0000"/>
                </a:solidFill>
                <a:latin typeface="微软雅黑" panose="020B0503020204020204" pitchFamily="34" charset="-122"/>
                <a:ea typeface="微软雅黑" panose="020B0503020204020204" pitchFamily="34" charset="-122"/>
              </a:rPr>
              <a:t>dirty”</a:t>
            </a:r>
            <a:r>
              <a:rPr lang="zh-CN" altLang="en-US" sz="2000" b="1" dirty="0" smtClean="0">
                <a:solidFill>
                  <a:srgbClr val="006600"/>
                </a:solidFill>
                <a:latin typeface="微软雅黑" panose="020B0503020204020204" pitchFamily="34" charset="-122"/>
                <a:ea typeface="微软雅黑" panose="020B0503020204020204" pitchFamily="34" charset="-122"/>
              </a:rPr>
              <a:t>确定</a:t>
            </a:r>
            <a:r>
              <a:rPr lang="zh-CN" altLang="en-US" sz="2000" b="1" dirty="0">
                <a:solidFill>
                  <a:srgbClr val="006600"/>
                </a:solidFill>
                <a:latin typeface="微软雅黑" panose="020B0503020204020204" pitchFamily="34" charset="-122"/>
                <a:ea typeface="微软雅黑" panose="020B0503020204020204" pitchFamily="34" charset="-122"/>
              </a:rPr>
              <a:t>是否要写磁盘</a:t>
            </a:r>
            <a:r>
              <a:rPr lang="zh-CN" altLang="en-US" sz="2000" b="1" dirty="0" smtClean="0">
                <a:solidFill>
                  <a:srgbClr val="006600"/>
                </a:solidFill>
                <a:latin typeface="微软雅黑" panose="020B0503020204020204" pitchFamily="34" charset="-122"/>
                <a:ea typeface="微软雅黑" panose="020B0503020204020204" pitchFamily="34" charset="-122"/>
              </a:rPr>
              <a:t>，即采用</a:t>
            </a:r>
            <a:r>
              <a:rPr lang="zh-CN" altLang="en-US" sz="2000" b="1" dirty="0">
                <a:solidFill>
                  <a:srgbClr val="006600"/>
                </a:solidFill>
                <a:latin typeface="微软雅黑" panose="020B0503020204020204" pitchFamily="34" charset="-122"/>
                <a:ea typeface="微软雅黑" panose="020B0503020204020204" pitchFamily="34" charset="-122"/>
              </a:rPr>
              <a:t>回写法。</a:t>
            </a:r>
          </a:p>
          <a:p>
            <a:pPr eaLnBrk="1" hangingPunct="1">
              <a:lnSpc>
                <a:spcPct val="115000"/>
              </a:lnSpc>
              <a:spcBef>
                <a:spcPct val="15000"/>
              </a:spcBef>
            </a:pPr>
            <a:r>
              <a:rPr lang="zh-CN" altLang="en-US" sz="2000" b="1" dirty="0">
                <a:solidFill>
                  <a:srgbClr val="0000FF"/>
                </a:solidFill>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当前指令执行被阻塞，当前进程被挂起，处理结束回到原指令继续执行</a:t>
            </a:r>
          </a:p>
          <a:p>
            <a:pPr>
              <a:lnSpc>
                <a:spcPct val="115000"/>
              </a:lnSpc>
              <a:spcBef>
                <a:spcPct val="15000"/>
              </a:spcBef>
            </a:pPr>
            <a:r>
              <a:rPr lang="en-US" altLang="zh-CN" sz="2000" b="1" dirty="0">
                <a:solidFill>
                  <a:srgbClr val="0000FF"/>
                </a:solidFill>
                <a:latin typeface="微软雅黑" panose="020B0503020204020204" pitchFamily="34" charset="-122"/>
                <a:ea typeface="微软雅黑" panose="020B0503020204020204" pitchFamily="34" charset="-122"/>
              </a:rPr>
              <a:t>2</a:t>
            </a:r>
            <a:r>
              <a:rPr lang="zh-CN" altLang="en-US" sz="2000" b="1" dirty="0">
                <a:solidFill>
                  <a:srgbClr val="0000FF"/>
                </a:solidFill>
                <a:latin typeface="微软雅黑" panose="020B0503020204020204" pitchFamily="34" charset="-122"/>
                <a:ea typeface="微软雅黑" panose="020B0503020204020204" pitchFamily="34" charset="-122"/>
              </a:rPr>
              <a:t>）保护违例（ </a:t>
            </a:r>
            <a:r>
              <a:rPr lang="en-US" altLang="zh-CN" sz="2000" b="1" dirty="0" err="1">
                <a:solidFill>
                  <a:srgbClr val="0000FF"/>
                </a:solidFill>
                <a:latin typeface="微软雅黑" panose="020B0503020204020204" pitchFamily="34" charset="-122"/>
                <a:ea typeface="微软雅黑" panose="020B0503020204020204" pitchFamily="34" charset="-122"/>
              </a:rPr>
              <a:t>protection_violation_fault</a:t>
            </a:r>
            <a:r>
              <a:rPr lang="en-US" altLang="zh-CN" sz="2000" b="1" dirty="0">
                <a:solidFill>
                  <a:srgbClr val="0000FF"/>
                </a:solidFill>
                <a:latin typeface="微软雅黑" panose="020B0503020204020204" pitchFamily="34" charset="-122"/>
                <a:ea typeface="微软雅黑" panose="020B0503020204020204" pitchFamily="34" charset="-122"/>
              </a:rPr>
              <a:t> </a:t>
            </a:r>
            <a:r>
              <a:rPr lang="zh-CN" altLang="en-US" sz="2000" b="1" dirty="0">
                <a:solidFill>
                  <a:srgbClr val="0000FF"/>
                </a:solidFill>
                <a:latin typeface="微软雅黑" panose="020B0503020204020204" pitchFamily="34" charset="-122"/>
                <a:ea typeface="微软雅黑" panose="020B0503020204020204" pitchFamily="34" charset="-122"/>
              </a:rPr>
              <a:t>）或访问违例</a:t>
            </a:r>
          </a:p>
          <a:p>
            <a:pPr>
              <a:lnSpc>
                <a:spcPct val="115000"/>
              </a:lnSpc>
              <a:spcBef>
                <a:spcPct val="15000"/>
              </a:spcBef>
            </a:pPr>
            <a:r>
              <a:rPr lang="en-US" altLang="zh-CN" sz="2000" b="1" dirty="0">
                <a:solidFill>
                  <a:srgbClr val="CC0000"/>
                </a:solidFill>
                <a:latin typeface="微软雅黑" panose="020B0503020204020204" pitchFamily="34" charset="-122"/>
                <a:ea typeface="微软雅黑" panose="020B0503020204020204" pitchFamily="34" charset="-122"/>
              </a:rPr>
              <a:t>      </a:t>
            </a:r>
            <a:r>
              <a:rPr lang="zh-CN" altLang="en-US" sz="2000" b="1" dirty="0">
                <a:solidFill>
                  <a:srgbClr val="CC0000"/>
                </a:solidFill>
                <a:latin typeface="微软雅黑" panose="020B0503020204020204" pitchFamily="34" charset="-122"/>
                <a:ea typeface="微软雅黑" panose="020B0503020204020204" pitchFamily="34" charset="-122"/>
              </a:rPr>
              <a:t>产生条件： </a:t>
            </a:r>
            <a:r>
              <a:rPr lang="zh-CN" altLang="en-US" sz="2000" b="1" dirty="0">
                <a:solidFill>
                  <a:srgbClr val="006600"/>
                </a:solidFill>
                <a:latin typeface="微软雅黑" panose="020B0503020204020204" pitchFamily="34" charset="-122"/>
                <a:ea typeface="微软雅黑" panose="020B0503020204020204" pitchFamily="34" charset="-122"/>
              </a:rPr>
              <a:t>当</a:t>
            </a:r>
            <a:r>
              <a:rPr lang="en-US" altLang="zh-CN" sz="2000" b="1" dirty="0">
                <a:solidFill>
                  <a:srgbClr val="006600"/>
                </a:solidFill>
                <a:latin typeface="微软雅黑" panose="020B0503020204020204" pitchFamily="34" charset="-122"/>
                <a:ea typeface="微软雅黑" panose="020B0503020204020204" pitchFamily="34" charset="-122"/>
              </a:rPr>
              <a:t>Access Rights (</a:t>
            </a:r>
            <a:r>
              <a:rPr lang="zh-CN" altLang="en-US" sz="2000" b="1" dirty="0">
                <a:solidFill>
                  <a:srgbClr val="006600"/>
                </a:solidFill>
                <a:latin typeface="微软雅黑" panose="020B0503020204020204" pitchFamily="34" charset="-122"/>
                <a:ea typeface="微软雅黑" panose="020B0503020204020204" pitchFamily="34" charset="-122"/>
              </a:rPr>
              <a:t>存取权限</a:t>
            </a:r>
            <a:r>
              <a:rPr lang="en-US" altLang="zh-CN" sz="2000" b="1" dirty="0">
                <a:solidFill>
                  <a:srgbClr val="006600"/>
                </a:solidFill>
                <a:latin typeface="微软雅黑" panose="020B0503020204020204" pitchFamily="34" charset="-122"/>
                <a:ea typeface="微软雅黑" panose="020B0503020204020204" pitchFamily="34" charset="-122"/>
              </a:rPr>
              <a:t>)</a:t>
            </a:r>
            <a:r>
              <a:rPr lang="zh-CN" altLang="en-US" sz="2000" b="1" dirty="0">
                <a:solidFill>
                  <a:srgbClr val="006600"/>
                </a:solidFill>
                <a:latin typeface="微软雅黑" panose="020B0503020204020204" pitchFamily="34" charset="-122"/>
                <a:ea typeface="微软雅黑" panose="020B0503020204020204" pitchFamily="34" charset="-122"/>
              </a:rPr>
              <a:t>与所指定的具体操作不相符时</a:t>
            </a:r>
          </a:p>
          <a:p>
            <a:pPr>
              <a:lnSpc>
                <a:spcPct val="115000"/>
              </a:lnSpc>
              <a:spcBef>
                <a:spcPct val="15000"/>
              </a:spcBef>
            </a:pPr>
            <a:r>
              <a:rPr lang="zh-CN" altLang="en-US" sz="2000" b="1" dirty="0">
                <a:solidFill>
                  <a:srgbClr val="0000FF"/>
                </a:solidFill>
                <a:latin typeface="微软雅黑" panose="020B0503020204020204" pitchFamily="34" charset="-122"/>
                <a:ea typeface="微软雅黑" panose="020B0503020204020204" pitchFamily="34" charset="-122"/>
              </a:rPr>
              <a:t>      </a:t>
            </a:r>
            <a:r>
              <a:rPr lang="zh-CN" altLang="en-US" sz="2000" b="1" dirty="0">
                <a:solidFill>
                  <a:srgbClr val="CC0000"/>
                </a:solidFill>
                <a:latin typeface="微软雅黑" panose="020B0503020204020204" pitchFamily="34" charset="-122"/>
                <a:ea typeface="微软雅黑" panose="020B0503020204020204" pitchFamily="34" charset="-122"/>
              </a:rPr>
              <a:t>相应处理：</a:t>
            </a:r>
            <a:r>
              <a:rPr lang="zh-CN" altLang="en-US" sz="2000" b="1" dirty="0">
                <a:solidFill>
                  <a:srgbClr val="006600"/>
                </a:solidFill>
                <a:latin typeface="微软雅黑" panose="020B0503020204020204" pitchFamily="34" charset="-122"/>
                <a:ea typeface="微软雅黑" panose="020B0503020204020204" pitchFamily="34" charset="-122"/>
              </a:rPr>
              <a:t>在屏幕上显示“内存保护错”或“访问违例”信息</a:t>
            </a:r>
            <a:endParaRPr lang="zh-CN" altLang="en-US" sz="2000" b="1" dirty="0">
              <a:solidFill>
                <a:srgbClr val="0000FF"/>
              </a:solidFill>
              <a:latin typeface="微软雅黑" panose="020B0503020204020204" pitchFamily="34" charset="-122"/>
              <a:ea typeface="微软雅黑" panose="020B0503020204020204" pitchFamily="34" charset="-122"/>
            </a:endParaRPr>
          </a:p>
          <a:p>
            <a:pPr>
              <a:lnSpc>
                <a:spcPct val="115000"/>
              </a:lnSpc>
              <a:spcBef>
                <a:spcPct val="15000"/>
              </a:spcBef>
            </a:pPr>
            <a:r>
              <a:rPr lang="zh-CN" altLang="en-US" sz="2000" b="1" dirty="0">
                <a:solidFill>
                  <a:srgbClr val="0000FF"/>
                </a:solidFill>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当前指令的执行被阻塞，当前进程被终止</a:t>
            </a:r>
          </a:p>
          <a:p>
            <a:pPr>
              <a:lnSpc>
                <a:spcPct val="115000"/>
              </a:lnSpc>
              <a:spcBef>
                <a:spcPct val="15000"/>
              </a:spcBef>
            </a:pPr>
            <a:r>
              <a:rPr lang="en-US" altLang="zh-CN" sz="2000" b="1" dirty="0">
                <a:solidFill>
                  <a:srgbClr val="006600"/>
                </a:solidFill>
                <a:latin typeface="微软雅黑" panose="020B0503020204020204" pitchFamily="34" charset="-122"/>
                <a:ea typeface="微软雅黑" panose="020B0503020204020204" pitchFamily="34" charset="-122"/>
              </a:rPr>
              <a:t>      </a:t>
            </a:r>
            <a:r>
              <a:rPr lang="en-US" altLang="zh-CN" sz="2000" b="1" dirty="0">
                <a:solidFill>
                  <a:srgbClr val="0000FF"/>
                </a:solidFill>
                <a:latin typeface="微软雅黑" panose="020B0503020204020204" pitchFamily="34" charset="-122"/>
                <a:ea typeface="微软雅黑" panose="020B0503020204020204" pitchFamily="34" charset="-122"/>
              </a:rPr>
              <a:t>     Access Rights (</a:t>
            </a:r>
            <a:r>
              <a:rPr lang="zh-CN" altLang="en-US" sz="2000" b="1" dirty="0">
                <a:solidFill>
                  <a:srgbClr val="0000FF"/>
                </a:solidFill>
                <a:latin typeface="微软雅黑" panose="020B0503020204020204" pitchFamily="34" charset="-122"/>
                <a:ea typeface="微软雅黑" panose="020B0503020204020204" pitchFamily="34" charset="-122"/>
              </a:rPr>
              <a:t>存取权限</a:t>
            </a:r>
            <a:r>
              <a:rPr lang="en-US" altLang="zh-CN" sz="2000" b="1" dirty="0">
                <a:solidFill>
                  <a:srgbClr val="0000FF"/>
                </a:solidFill>
                <a:latin typeface="微软雅黑" panose="020B0503020204020204" pitchFamily="34" charset="-122"/>
                <a:ea typeface="微软雅黑" panose="020B0503020204020204" pitchFamily="34" charset="-122"/>
              </a:rPr>
              <a:t>)</a:t>
            </a:r>
            <a:r>
              <a:rPr lang="zh-CN" altLang="en-US" sz="2000" b="1" dirty="0">
                <a:solidFill>
                  <a:srgbClr val="0000FF"/>
                </a:solidFill>
                <a:latin typeface="微软雅黑" panose="020B0503020204020204" pitchFamily="34" charset="-122"/>
                <a:ea typeface="微软雅黑" panose="020B0503020204020204" pitchFamily="34" charset="-122"/>
              </a:rPr>
              <a:t>可能的取值</a:t>
            </a:r>
            <a:r>
              <a:rPr lang="zh-CN" altLang="en-US" sz="2000" b="1" dirty="0" smtClean="0">
                <a:solidFill>
                  <a:srgbClr val="0000FF"/>
                </a:solidFill>
                <a:latin typeface="微软雅黑" panose="020B0503020204020204" pitchFamily="34" charset="-122"/>
                <a:ea typeface="微软雅黑" panose="020B0503020204020204" pitchFamily="34" charset="-122"/>
              </a:rPr>
              <a:t>有：</a:t>
            </a:r>
            <a:endParaRPr lang="zh-CN" altLang="en-US" sz="2000" b="1" dirty="0">
              <a:solidFill>
                <a:srgbClr val="0000FF"/>
              </a:solidFill>
              <a:latin typeface="微软雅黑" panose="020B0503020204020204" pitchFamily="34" charset="-122"/>
              <a:ea typeface="微软雅黑" panose="020B0503020204020204" pitchFamily="34" charset="-122"/>
            </a:endParaRPr>
          </a:p>
          <a:p>
            <a:pPr>
              <a:lnSpc>
                <a:spcPct val="115000"/>
              </a:lnSpc>
              <a:spcBef>
                <a:spcPct val="15000"/>
              </a:spcBef>
            </a:pPr>
            <a:r>
              <a:rPr lang="en-US" altLang="zh-CN" sz="2000" b="1" dirty="0">
                <a:solidFill>
                  <a:srgbClr val="0000FF"/>
                </a:solidFill>
                <a:latin typeface="微软雅黑" panose="020B0503020204020204" pitchFamily="34" charset="-122"/>
                <a:ea typeface="微软雅黑" panose="020B0503020204020204" pitchFamily="34" charset="-122"/>
              </a:rPr>
              <a:t>           </a:t>
            </a:r>
            <a:r>
              <a:rPr lang="en-US" altLang="zh-CN" sz="2000" b="1" dirty="0">
                <a:solidFill>
                  <a:schemeClr val="accent1"/>
                </a:solidFill>
                <a:latin typeface="微软雅黑" panose="020B0503020204020204" pitchFamily="34" charset="-122"/>
                <a:ea typeface="微软雅黑" panose="020B0503020204020204" pitchFamily="34" charset="-122"/>
              </a:rPr>
              <a:t>R = Read-only,  R/W = read/write,  X = execute only</a:t>
            </a:r>
          </a:p>
        </p:txBody>
      </p:sp>
      <p:sp>
        <p:nvSpPr>
          <p:cNvPr id="147460" name="Rectangle 5">
            <a:extLst>
              <a:ext uri="{FF2B5EF4-FFF2-40B4-BE49-F238E27FC236}">
                <a16:creationId xmlns:a16="http://schemas.microsoft.com/office/drawing/2014/main" id="{9628DD8A-59F0-4BC7-A5E8-5C990D84DE04}"/>
              </a:ext>
            </a:extLst>
          </p:cNvPr>
          <p:cNvSpPr>
            <a:spLocks noChangeArrowheads="1"/>
          </p:cNvSpPr>
          <p:nvPr/>
        </p:nvSpPr>
        <p:spPr bwMode="auto">
          <a:xfrm>
            <a:off x="4953000" y="5910263"/>
            <a:ext cx="127000" cy="28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nSpc>
                <a:spcPct val="85000"/>
              </a:lnSpc>
            </a:pPr>
            <a:endParaRPr lang="zh-CN" altLang="en-US" sz="1800" b="1">
              <a:ea typeface="宋体" panose="02010600030101010101" pitchFamily="2" charset="-122"/>
            </a:endParaRPr>
          </a:p>
        </p:txBody>
      </p:sp>
      <p:sp>
        <p:nvSpPr>
          <p:cNvPr id="2" name="灯片编号占位符 1">
            <a:extLst>
              <a:ext uri="{FF2B5EF4-FFF2-40B4-BE49-F238E27FC236}">
                <a16:creationId xmlns:a16="http://schemas.microsoft.com/office/drawing/2014/main" id="{B2B7452B-DD89-46F0-B560-CEA050D3256D}"/>
              </a:ext>
            </a:extLst>
          </p:cNvPr>
          <p:cNvSpPr>
            <a:spLocks noGrp="1"/>
          </p:cNvSpPr>
          <p:nvPr>
            <p:ph type="sldNum" sz="quarter" idx="10"/>
          </p:nvPr>
        </p:nvSpPr>
        <p:spPr/>
        <p:txBody>
          <a:bodyPr/>
          <a:lstStyle/>
          <a:p>
            <a:pPr>
              <a:defRPr/>
            </a:pPr>
            <a:fld id="{E5695708-78D6-49FC-AD1D-A92B2AA36AF2}" type="slidenum">
              <a:rPr lang="zh-CN" altLang="en-US" smtClean="0"/>
              <a:pPr>
                <a:defRPr/>
              </a:pPr>
              <a:t>72</a:t>
            </a:fld>
            <a:endParaRPr lang="zh-CN" altLang="en-US"/>
          </a:p>
        </p:txBody>
      </p:sp>
      <p:pic>
        <p:nvPicPr>
          <p:cNvPr id="4" name="图片 3">
            <a:extLst>
              <a:ext uri="{FF2B5EF4-FFF2-40B4-BE49-F238E27FC236}">
                <a16:creationId xmlns:a16="http://schemas.microsoft.com/office/drawing/2014/main" id="{4AA15BE5-0FBA-42EF-99BD-4B17099D4F96}"/>
              </a:ext>
            </a:extLst>
          </p:cNvPr>
          <p:cNvPicPr>
            <a:picLocks noChangeAspect="1"/>
          </p:cNvPicPr>
          <p:nvPr/>
        </p:nvPicPr>
        <p:blipFill>
          <a:blip r:embed="rId3"/>
          <a:stretch>
            <a:fillRect/>
          </a:stretch>
        </p:blipFill>
        <p:spPr>
          <a:xfrm>
            <a:off x="3170761" y="1345681"/>
            <a:ext cx="5162309" cy="244617"/>
          </a:xfrm>
          <a:prstGeom prst="rect">
            <a:avLst/>
          </a:prstGeom>
        </p:spPr>
      </p:pic>
    </p:spTree>
    <p:extLst>
      <p:ext uri="{BB962C8B-B14F-4D97-AF65-F5344CB8AC3E}">
        <p14:creationId xmlns:p14="http://schemas.microsoft.com/office/powerpoint/2010/main" val="251545691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514051">
                                            <p:txEl>
                                              <p:pRg st="0" end="0"/>
                                            </p:txEl>
                                          </p:spTgt>
                                        </p:tgtEl>
                                        <p:attrNameLst>
                                          <p:attrName>style.visibility</p:attrName>
                                        </p:attrNameLst>
                                      </p:cBhvr>
                                      <p:to>
                                        <p:strVal val="visible"/>
                                      </p:to>
                                    </p:set>
                                    <p:animEffect transition="in" filter="wipe(down)">
                                      <p:cBhvr>
                                        <p:cTn id="7" dur="500"/>
                                        <p:tgtEl>
                                          <p:spTgt spid="51405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14051">
                                            <p:txEl>
                                              <p:pRg st="1" end="1"/>
                                            </p:txEl>
                                          </p:spTgt>
                                        </p:tgtEl>
                                        <p:attrNameLst>
                                          <p:attrName>style.visibility</p:attrName>
                                        </p:attrNameLst>
                                      </p:cBhvr>
                                      <p:to>
                                        <p:strVal val="visible"/>
                                      </p:to>
                                    </p:set>
                                    <p:animEffect transition="in" filter="wipe(down)">
                                      <p:cBhvr>
                                        <p:cTn id="12" dur="500"/>
                                        <p:tgtEl>
                                          <p:spTgt spid="514051">
                                            <p:txEl>
                                              <p:pRg st="1" end="1"/>
                                            </p:txEl>
                                          </p:spTgt>
                                        </p:tgtEl>
                                      </p:cBhvr>
                                    </p:animEffect>
                                  </p:childTnLst>
                                </p:cTn>
                              </p:par>
                            </p:childTnLst>
                          </p:cTn>
                        </p:par>
                        <p:par>
                          <p:cTn id="13" fill="hold">
                            <p:stCondLst>
                              <p:cond delay="500"/>
                            </p:stCondLst>
                            <p:childTnLst>
                              <p:par>
                                <p:cTn id="14" presetID="22" presetClass="entr" presetSubtype="4" fill="hold" nodeType="afterEffect">
                                  <p:stCondLst>
                                    <p:cond delay="0"/>
                                  </p:stCondLst>
                                  <p:childTnLst>
                                    <p:set>
                                      <p:cBhvr>
                                        <p:cTn id="15" dur="1" fill="hold">
                                          <p:stCondLst>
                                            <p:cond delay="0"/>
                                          </p:stCondLst>
                                        </p:cTn>
                                        <p:tgtEl>
                                          <p:spTgt spid="514051">
                                            <p:txEl>
                                              <p:pRg st="8" end="8"/>
                                            </p:txEl>
                                          </p:spTgt>
                                        </p:tgtEl>
                                        <p:attrNameLst>
                                          <p:attrName>style.visibility</p:attrName>
                                        </p:attrNameLst>
                                      </p:cBhvr>
                                      <p:to>
                                        <p:strVal val="visible"/>
                                      </p:to>
                                    </p:set>
                                    <p:animEffect transition="in" filter="wipe(down)">
                                      <p:cBhvr>
                                        <p:cTn id="16" dur="500"/>
                                        <p:tgtEl>
                                          <p:spTgt spid="514051">
                                            <p:txEl>
                                              <p:pRg st="8" end="8"/>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wipe(down)">
                                      <p:cBhvr>
                                        <p:cTn id="21" dur="500"/>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514051">
                                            <p:txEl>
                                              <p:pRg st="2" end="2"/>
                                            </p:txEl>
                                          </p:spTgt>
                                        </p:tgtEl>
                                        <p:attrNameLst>
                                          <p:attrName>style.visibility</p:attrName>
                                        </p:attrNameLst>
                                      </p:cBhvr>
                                      <p:to>
                                        <p:strVal val="visible"/>
                                      </p:to>
                                    </p:set>
                                    <p:animEffect transition="in" filter="blinds(horizontal)">
                                      <p:cBhvr>
                                        <p:cTn id="26" dur="500"/>
                                        <p:tgtEl>
                                          <p:spTgt spid="514051">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514051">
                                            <p:txEl>
                                              <p:pRg st="3" end="3"/>
                                            </p:txEl>
                                          </p:spTgt>
                                        </p:tgtEl>
                                        <p:attrNameLst>
                                          <p:attrName>style.visibility</p:attrName>
                                        </p:attrNameLst>
                                      </p:cBhvr>
                                      <p:to>
                                        <p:strVal val="visible"/>
                                      </p:to>
                                    </p:set>
                                    <p:animEffect transition="in" filter="blinds(horizontal)">
                                      <p:cBhvr>
                                        <p:cTn id="31" dur="500"/>
                                        <p:tgtEl>
                                          <p:spTgt spid="514051">
                                            <p:txEl>
                                              <p:pRg st="3" end="3"/>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514051">
                                            <p:txEl>
                                              <p:pRg st="4" end="4"/>
                                            </p:txEl>
                                          </p:spTgt>
                                        </p:tgtEl>
                                        <p:attrNameLst>
                                          <p:attrName>style.visibility</p:attrName>
                                        </p:attrNameLst>
                                      </p:cBhvr>
                                      <p:to>
                                        <p:strVal val="visible"/>
                                      </p:to>
                                    </p:set>
                                    <p:animEffect transition="in" filter="blinds(horizontal)">
                                      <p:cBhvr>
                                        <p:cTn id="36" dur="500"/>
                                        <p:tgtEl>
                                          <p:spTgt spid="514051">
                                            <p:txEl>
                                              <p:pRg st="4" end="4"/>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514051">
                                            <p:txEl>
                                              <p:pRg st="5" end="5"/>
                                            </p:txEl>
                                          </p:spTgt>
                                        </p:tgtEl>
                                        <p:attrNameLst>
                                          <p:attrName>style.visibility</p:attrName>
                                        </p:attrNameLst>
                                      </p:cBhvr>
                                      <p:to>
                                        <p:strVal val="visible"/>
                                      </p:to>
                                    </p:set>
                                    <p:animEffect transition="in" filter="blinds(horizontal)">
                                      <p:cBhvr>
                                        <p:cTn id="41" dur="500"/>
                                        <p:tgtEl>
                                          <p:spTgt spid="514051">
                                            <p:txEl>
                                              <p:pRg st="5" end="5"/>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nodeType="clickEffect">
                                  <p:stCondLst>
                                    <p:cond delay="0"/>
                                  </p:stCondLst>
                                  <p:childTnLst>
                                    <p:set>
                                      <p:cBhvr>
                                        <p:cTn id="45" dur="1" fill="hold">
                                          <p:stCondLst>
                                            <p:cond delay="0"/>
                                          </p:stCondLst>
                                        </p:cTn>
                                        <p:tgtEl>
                                          <p:spTgt spid="514051">
                                            <p:txEl>
                                              <p:pRg st="6" end="6"/>
                                            </p:txEl>
                                          </p:spTgt>
                                        </p:tgtEl>
                                        <p:attrNameLst>
                                          <p:attrName>style.visibility</p:attrName>
                                        </p:attrNameLst>
                                      </p:cBhvr>
                                      <p:to>
                                        <p:strVal val="visible"/>
                                      </p:to>
                                    </p:set>
                                    <p:animEffect transition="in" filter="blinds(horizontal)">
                                      <p:cBhvr>
                                        <p:cTn id="46" dur="500"/>
                                        <p:tgtEl>
                                          <p:spTgt spid="514051">
                                            <p:txEl>
                                              <p:pRg st="6" end="6"/>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nodeType="clickEffect">
                                  <p:stCondLst>
                                    <p:cond delay="0"/>
                                  </p:stCondLst>
                                  <p:childTnLst>
                                    <p:set>
                                      <p:cBhvr>
                                        <p:cTn id="50" dur="1" fill="hold">
                                          <p:stCondLst>
                                            <p:cond delay="0"/>
                                          </p:stCondLst>
                                        </p:cTn>
                                        <p:tgtEl>
                                          <p:spTgt spid="514051">
                                            <p:txEl>
                                              <p:pRg st="7" end="7"/>
                                            </p:txEl>
                                          </p:spTgt>
                                        </p:tgtEl>
                                        <p:attrNameLst>
                                          <p:attrName>style.visibility</p:attrName>
                                        </p:attrNameLst>
                                      </p:cBhvr>
                                      <p:to>
                                        <p:strVal val="visible"/>
                                      </p:to>
                                    </p:set>
                                    <p:animEffect transition="in" filter="blinds(horizontal)">
                                      <p:cBhvr>
                                        <p:cTn id="51" dur="500"/>
                                        <p:tgtEl>
                                          <p:spTgt spid="514051">
                                            <p:txEl>
                                              <p:pRg st="7" end="7"/>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3" presetClass="entr" presetSubtype="10" fill="hold" nodeType="clickEffect">
                                  <p:stCondLst>
                                    <p:cond delay="0"/>
                                  </p:stCondLst>
                                  <p:childTnLst>
                                    <p:set>
                                      <p:cBhvr>
                                        <p:cTn id="55" dur="1" fill="hold">
                                          <p:stCondLst>
                                            <p:cond delay="0"/>
                                          </p:stCondLst>
                                        </p:cTn>
                                        <p:tgtEl>
                                          <p:spTgt spid="514051">
                                            <p:txEl>
                                              <p:pRg st="9" end="9"/>
                                            </p:txEl>
                                          </p:spTgt>
                                        </p:tgtEl>
                                        <p:attrNameLst>
                                          <p:attrName>style.visibility</p:attrName>
                                        </p:attrNameLst>
                                      </p:cBhvr>
                                      <p:to>
                                        <p:strVal val="visible"/>
                                      </p:to>
                                    </p:set>
                                    <p:animEffect transition="in" filter="blinds(horizontal)">
                                      <p:cBhvr>
                                        <p:cTn id="56" dur="500"/>
                                        <p:tgtEl>
                                          <p:spTgt spid="514051">
                                            <p:txEl>
                                              <p:pRg st="9" end="9"/>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3" presetClass="entr" presetSubtype="10" fill="hold" nodeType="clickEffect">
                                  <p:stCondLst>
                                    <p:cond delay="0"/>
                                  </p:stCondLst>
                                  <p:childTnLst>
                                    <p:set>
                                      <p:cBhvr>
                                        <p:cTn id="60" dur="1" fill="hold">
                                          <p:stCondLst>
                                            <p:cond delay="0"/>
                                          </p:stCondLst>
                                        </p:cTn>
                                        <p:tgtEl>
                                          <p:spTgt spid="514051">
                                            <p:txEl>
                                              <p:pRg st="10" end="10"/>
                                            </p:txEl>
                                          </p:spTgt>
                                        </p:tgtEl>
                                        <p:attrNameLst>
                                          <p:attrName>style.visibility</p:attrName>
                                        </p:attrNameLst>
                                      </p:cBhvr>
                                      <p:to>
                                        <p:strVal val="visible"/>
                                      </p:to>
                                    </p:set>
                                    <p:animEffect transition="in" filter="blinds(horizontal)">
                                      <p:cBhvr>
                                        <p:cTn id="61" dur="500"/>
                                        <p:tgtEl>
                                          <p:spTgt spid="514051">
                                            <p:txEl>
                                              <p:pRg st="10" end="10"/>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3" presetClass="entr" presetSubtype="10" fill="hold" nodeType="clickEffect">
                                  <p:stCondLst>
                                    <p:cond delay="0"/>
                                  </p:stCondLst>
                                  <p:childTnLst>
                                    <p:set>
                                      <p:cBhvr>
                                        <p:cTn id="65" dur="1" fill="hold">
                                          <p:stCondLst>
                                            <p:cond delay="0"/>
                                          </p:stCondLst>
                                        </p:cTn>
                                        <p:tgtEl>
                                          <p:spTgt spid="514051">
                                            <p:txEl>
                                              <p:pRg st="11" end="11"/>
                                            </p:txEl>
                                          </p:spTgt>
                                        </p:tgtEl>
                                        <p:attrNameLst>
                                          <p:attrName>style.visibility</p:attrName>
                                        </p:attrNameLst>
                                      </p:cBhvr>
                                      <p:to>
                                        <p:strVal val="visible"/>
                                      </p:to>
                                    </p:set>
                                    <p:animEffect transition="in" filter="blinds(horizontal)">
                                      <p:cBhvr>
                                        <p:cTn id="66" dur="500"/>
                                        <p:tgtEl>
                                          <p:spTgt spid="514051">
                                            <p:txEl>
                                              <p:pRg st="11" end="11"/>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3" presetClass="entr" presetSubtype="10" fill="hold" nodeType="clickEffect">
                                  <p:stCondLst>
                                    <p:cond delay="0"/>
                                  </p:stCondLst>
                                  <p:childTnLst>
                                    <p:set>
                                      <p:cBhvr>
                                        <p:cTn id="70" dur="1" fill="hold">
                                          <p:stCondLst>
                                            <p:cond delay="0"/>
                                          </p:stCondLst>
                                        </p:cTn>
                                        <p:tgtEl>
                                          <p:spTgt spid="514051">
                                            <p:txEl>
                                              <p:pRg st="12" end="12"/>
                                            </p:txEl>
                                          </p:spTgt>
                                        </p:tgtEl>
                                        <p:attrNameLst>
                                          <p:attrName>style.visibility</p:attrName>
                                        </p:attrNameLst>
                                      </p:cBhvr>
                                      <p:to>
                                        <p:strVal val="visible"/>
                                      </p:to>
                                    </p:set>
                                    <p:animEffect transition="in" filter="blinds(horizontal)">
                                      <p:cBhvr>
                                        <p:cTn id="71" dur="500"/>
                                        <p:tgtEl>
                                          <p:spTgt spid="514051">
                                            <p:txEl>
                                              <p:pRg st="12" end="12"/>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3" presetClass="entr" presetSubtype="10" fill="hold" nodeType="clickEffect">
                                  <p:stCondLst>
                                    <p:cond delay="0"/>
                                  </p:stCondLst>
                                  <p:childTnLst>
                                    <p:set>
                                      <p:cBhvr>
                                        <p:cTn id="75" dur="1" fill="hold">
                                          <p:stCondLst>
                                            <p:cond delay="0"/>
                                          </p:stCondLst>
                                        </p:cTn>
                                        <p:tgtEl>
                                          <p:spTgt spid="514051">
                                            <p:txEl>
                                              <p:pRg st="13" end="13"/>
                                            </p:txEl>
                                          </p:spTgt>
                                        </p:tgtEl>
                                        <p:attrNameLst>
                                          <p:attrName>style.visibility</p:attrName>
                                        </p:attrNameLst>
                                      </p:cBhvr>
                                      <p:to>
                                        <p:strVal val="visible"/>
                                      </p:to>
                                    </p:set>
                                    <p:animEffect transition="in" filter="blinds(horizontal)">
                                      <p:cBhvr>
                                        <p:cTn id="76" dur="500"/>
                                        <p:tgtEl>
                                          <p:spTgt spid="514051">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a:extLst>
              <a:ext uri="{FF2B5EF4-FFF2-40B4-BE49-F238E27FC236}">
                <a16:creationId xmlns:a16="http://schemas.microsoft.com/office/drawing/2014/main" id="{25C9C227-33B3-4C26-9658-42111AA77B83}"/>
              </a:ext>
            </a:extLst>
          </p:cNvPr>
          <p:cNvSpPr>
            <a:spLocks noGrp="1" noChangeArrowheads="1"/>
          </p:cNvSpPr>
          <p:nvPr>
            <p:ph type="title" idx="4294967295"/>
          </p:nvPr>
        </p:nvSpPr>
        <p:spPr>
          <a:xfrm>
            <a:off x="2062248" y="98425"/>
            <a:ext cx="4743285" cy="479747"/>
          </a:xfrm>
          <a:noFill/>
        </p:spPr>
        <p:txBody>
          <a:bodyPr wrap="none"/>
          <a:lstStyle/>
          <a:p>
            <a:pPr eaLnBrk="1" hangingPunct="1"/>
            <a:r>
              <a:rPr lang="en-US" altLang="zh-CN" sz="3200" dirty="0">
                <a:solidFill>
                  <a:srgbClr val="CC0000"/>
                </a:solidFill>
              </a:rPr>
              <a:t>TLB--- </a:t>
            </a:r>
            <a:r>
              <a:rPr lang="zh-CN" altLang="en-US" sz="3200" dirty="0">
                <a:solidFill>
                  <a:srgbClr val="CC0000"/>
                </a:solidFill>
              </a:rPr>
              <a:t>实现快速地址转换</a:t>
            </a:r>
            <a:endParaRPr lang="en-US" altLang="zh-CN" sz="3200" dirty="0">
              <a:solidFill>
                <a:srgbClr val="CC0000"/>
              </a:solidFill>
            </a:endParaRPr>
          </a:p>
        </p:txBody>
      </p:sp>
      <p:sp>
        <p:nvSpPr>
          <p:cNvPr id="526339" name="Rectangle 3">
            <a:extLst>
              <a:ext uri="{FF2B5EF4-FFF2-40B4-BE49-F238E27FC236}">
                <a16:creationId xmlns:a16="http://schemas.microsoft.com/office/drawing/2014/main" id="{1DC79046-6F43-4C13-ADEC-0868A37429F2}"/>
              </a:ext>
            </a:extLst>
          </p:cNvPr>
          <p:cNvSpPr>
            <a:spLocks noChangeArrowheads="1"/>
          </p:cNvSpPr>
          <p:nvPr/>
        </p:nvSpPr>
        <p:spPr bwMode="auto">
          <a:xfrm>
            <a:off x="297742" y="1109300"/>
            <a:ext cx="8846258" cy="13208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63500" tIns="25400" rIns="63500" bIns="2540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nSpc>
                <a:spcPct val="125000"/>
              </a:lnSpc>
              <a:spcBef>
                <a:spcPct val="20000"/>
              </a:spcBef>
            </a:pPr>
            <a:r>
              <a:rPr lang="zh-CN" altLang="en-US" sz="2200" b="1" dirty="0">
                <a:latin typeface="微软雅黑" panose="020B0503020204020204" pitchFamily="34" charset="-122"/>
                <a:ea typeface="微软雅黑" panose="020B0503020204020204" pitchFamily="34" charset="-122"/>
              </a:rPr>
              <a:t>为减少访存次数，把经常要查的页表项放到</a:t>
            </a:r>
            <a:r>
              <a:rPr lang="en-US" altLang="zh-CN" sz="2200" b="1" dirty="0">
                <a:latin typeface="微软雅黑" panose="020B0503020204020204" pitchFamily="34" charset="-122"/>
                <a:ea typeface="微软雅黑" panose="020B0503020204020204" pitchFamily="34" charset="-122"/>
              </a:rPr>
              <a:t>Cache</a:t>
            </a:r>
            <a:r>
              <a:rPr lang="zh-CN" altLang="en-US" sz="2200" b="1" dirty="0">
                <a:latin typeface="微软雅黑" panose="020B0503020204020204" pitchFamily="34" charset="-122"/>
                <a:ea typeface="微软雅黑" panose="020B0503020204020204" pitchFamily="34" charset="-122"/>
              </a:rPr>
              <a:t>中，这种在</a:t>
            </a:r>
            <a:r>
              <a:rPr lang="en-US" altLang="zh-CN" sz="2200" b="1" dirty="0">
                <a:latin typeface="微软雅黑" panose="020B0503020204020204" pitchFamily="34" charset="-122"/>
                <a:ea typeface="微软雅黑" panose="020B0503020204020204" pitchFamily="34" charset="-122"/>
              </a:rPr>
              <a:t>Cache</a:t>
            </a:r>
            <a:r>
              <a:rPr lang="zh-CN" altLang="en-US" sz="2200" b="1" dirty="0">
                <a:latin typeface="微软雅黑" panose="020B0503020204020204" pitchFamily="34" charset="-122"/>
                <a:ea typeface="微软雅黑" panose="020B0503020204020204" pitchFamily="34" charset="-122"/>
              </a:rPr>
              <a:t>中的页表项组成的页表称为</a:t>
            </a:r>
            <a:r>
              <a:rPr lang="en-US" altLang="zh-CN" sz="2200" b="1" dirty="0">
                <a:solidFill>
                  <a:srgbClr val="FF0000"/>
                </a:solidFill>
                <a:latin typeface="微软雅黑" panose="020B0503020204020204" pitchFamily="34" charset="-122"/>
                <a:ea typeface="微软雅黑" panose="020B0503020204020204" pitchFamily="34" charset="-122"/>
              </a:rPr>
              <a:t>TLB</a:t>
            </a:r>
            <a:r>
              <a:rPr lang="zh-CN" altLang="en-US" sz="2200" b="1" i="1" dirty="0">
                <a:solidFill>
                  <a:srgbClr val="FF6600"/>
                </a:solidFill>
                <a:latin typeface="微软雅黑" panose="020B0503020204020204" pitchFamily="34" charset="-122"/>
                <a:ea typeface="微软雅黑" panose="020B0503020204020204" pitchFamily="34" charset="-122"/>
              </a:rPr>
              <a:t>（</a:t>
            </a:r>
            <a:r>
              <a:rPr lang="en-US" altLang="zh-CN" sz="2200" b="1" i="1" dirty="0">
                <a:solidFill>
                  <a:srgbClr val="FF6600"/>
                </a:solidFill>
                <a:latin typeface="微软雅黑" panose="020B0503020204020204" pitchFamily="34" charset="-122"/>
                <a:ea typeface="微软雅黑" panose="020B0503020204020204" pitchFamily="34" charset="-122"/>
              </a:rPr>
              <a:t>Translation Lookaside Buffer</a:t>
            </a:r>
            <a:r>
              <a:rPr lang="zh-CN" altLang="en-US" sz="2200" b="1" i="1" dirty="0">
                <a:solidFill>
                  <a:srgbClr val="FF6600"/>
                </a:solidFill>
                <a:latin typeface="微软雅黑" panose="020B0503020204020204" pitchFamily="34" charset="-122"/>
                <a:ea typeface="微软雅黑" panose="020B0503020204020204" pitchFamily="34" charset="-122"/>
              </a:rPr>
              <a:t>）</a:t>
            </a:r>
            <a:r>
              <a:rPr lang="en-US" altLang="zh-CN" sz="2200" b="1" dirty="0">
                <a:latin typeface="微软雅黑" panose="020B0503020204020204" pitchFamily="34" charset="-122"/>
                <a:ea typeface="微软雅黑" panose="020B0503020204020204" pitchFamily="34" charset="-122"/>
              </a:rPr>
              <a:t> </a:t>
            </a:r>
            <a:r>
              <a:rPr lang="zh-CN" altLang="en-US" sz="2200" b="1" dirty="0" smtClean="0">
                <a:latin typeface="微软雅黑" panose="020B0503020204020204" pitchFamily="34" charset="-122"/>
                <a:ea typeface="微软雅黑" panose="020B0503020204020204" pitchFamily="34" charset="-122"/>
              </a:rPr>
              <a:t>，中文一般称为</a:t>
            </a:r>
            <a:r>
              <a:rPr lang="zh-CN" altLang="en-US" sz="2200" b="1" i="1" dirty="0">
                <a:solidFill>
                  <a:srgbClr val="CC0000"/>
                </a:solidFill>
                <a:latin typeface="微软雅黑" panose="020B0503020204020204" pitchFamily="34" charset="-122"/>
                <a:ea typeface="微软雅黑" panose="020B0503020204020204" pitchFamily="34" charset="-122"/>
              </a:rPr>
              <a:t>快表，</a:t>
            </a:r>
            <a:r>
              <a:rPr lang="zh-CN" altLang="en-US" sz="2200" b="1" i="1" dirty="0">
                <a:solidFill>
                  <a:schemeClr val="accent2"/>
                </a:solidFill>
                <a:latin typeface="微软雅黑" panose="020B0503020204020204" pitchFamily="34" charset="-122"/>
                <a:ea typeface="微软雅黑" panose="020B0503020204020204" pitchFamily="34" charset="-122"/>
              </a:rPr>
              <a:t>或</a:t>
            </a:r>
            <a:r>
              <a:rPr lang="zh-CN" altLang="en-US" sz="2200" b="1" i="1" dirty="0">
                <a:solidFill>
                  <a:srgbClr val="CC0000"/>
                </a:solidFill>
                <a:latin typeface="微软雅黑" panose="020B0503020204020204" pitchFamily="34" charset="-122"/>
                <a:ea typeface="微软雅黑" panose="020B0503020204020204" pitchFamily="34" charset="-122"/>
              </a:rPr>
              <a:t>页表缓冲。</a:t>
            </a:r>
          </a:p>
        </p:txBody>
      </p:sp>
      <p:sp>
        <p:nvSpPr>
          <p:cNvPr id="151556" name="Rectangle 12">
            <a:extLst>
              <a:ext uri="{FF2B5EF4-FFF2-40B4-BE49-F238E27FC236}">
                <a16:creationId xmlns:a16="http://schemas.microsoft.com/office/drawing/2014/main" id="{82695122-28DC-4E3D-B2F2-377F47D7FBF7}"/>
              </a:ext>
            </a:extLst>
          </p:cNvPr>
          <p:cNvSpPr>
            <a:spLocks noChangeArrowheads="1"/>
          </p:cNvSpPr>
          <p:nvPr/>
        </p:nvSpPr>
        <p:spPr bwMode="auto">
          <a:xfrm>
            <a:off x="5365750" y="3672670"/>
            <a:ext cx="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endParaRPr lang="zh-CN" altLang="en-US" b="1">
              <a:latin typeface="Times New Roman" panose="02020603050405020304" pitchFamily="18" charset="0"/>
              <a:ea typeface="宋体" panose="02010600030101010101" pitchFamily="2" charset="-122"/>
            </a:endParaRPr>
          </a:p>
        </p:txBody>
      </p:sp>
      <p:sp>
        <p:nvSpPr>
          <p:cNvPr id="151557" name="Rectangle 13">
            <a:extLst>
              <a:ext uri="{FF2B5EF4-FFF2-40B4-BE49-F238E27FC236}">
                <a16:creationId xmlns:a16="http://schemas.microsoft.com/office/drawing/2014/main" id="{B230A23D-8766-48DB-A4C7-5BB875B9EC62}"/>
              </a:ext>
            </a:extLst>
          </p:cNvPr>
          <p:cNvSpPr>
            <a:spLocks noChangeArrowheads="1"/>
          </p:cNvSpPr>
          <p:nvPr/>
        </p:nvSpPr>
        <p:spPr bwMode="auto">
          <a:xfrm>
            <a:off x="3186113" y="3634570"/>
            <a:ext cx="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endParaRPr lang="zh-CN" altLang="en-US" b="1">
              <a:latin typeface="Times New Roman" panose="02020603050405020304" pitchFamily="18" charset="0"/>
              <a:ea typeface="宋体" panose="02010600030101010101" pitchFamily="2" charset="-122"/>
            </a:endParaRPr>
          </a:p>
        </p:txBody>
      </p:sp>
      <p:grpSp>
        <p:nvGrpSpPr>
          <p:cNvPr id="2" name="Group 200">
            <a:extLst>
              <a:ext uri="{FF2B5EF4-FFF2-40B4-BE49-F238E27FC236}">
                <a16:creationId xmlns:a16="http://schemas.microsoft.com/office/drawing/2014/main" id="{76924E2A-536C-49E0-B7D2-AD5E93EE545E}"/>
              </a:ext>
            </a:extLst>
          </p:cNvPr>
          <p:cNvGrpSpPr>
            <a:grpSpLocks/>
          </p:cNvGrpSpPr>
          <p:nvPr/>
        </p:nvGrpSpPr>
        <p:grpSpPr bwMode="auto">
          <a:xfrm>
            <a:off x="500063" y="3407557"/>
            <a:ext cx="8101012" cy="1171575"/>
            <a:chOff x="720" y="1314"/>
            <a:chExt cx="4336" cy="681"/>
          </a:xfrm>
        </p:grpSpPr>
        <p:sp>
          <p:nvSpPr>
            <p:cNvPr id="151571" name="Rectangle 4">
              <a:extLst>
                <a:ext uri="{FF2B5EF4-FFF2-40B4-BE49-F238E27FC236}">
                  <a16:creationId xmlns:a16="http://schemas.microsoft.com/office/drawing/2014/main" id="{E253867F-A353-4A3C-9A89-1F1B7E7CB87C}"/>
                </a:ext>
              </a:extLst>
            </p:cNvPr>
            <p:cNvSpPr>
              <a:spLocks noChangeArrowheads="1"/>
            </p:cNvSpPr>
            <p:nvPr/>
          </p:nvSpPr>
          <p:spPr bwMode="auto">
            <a:xfrm>
              <a:off x="720" y="1316"/>
              <a:ext cx="4320" cy="65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51572" name="Rectangle 5">
              <a:extLst>
                <a:ext uri="{FF2B5EF4-FFF2-40B4-BE49-F238E27FC236}">
                  <a16:creationId xmlns:a16="http://schemas.microsoft.com/office/drawing/2014/main" id="{8D0726A4-D74E-45B2-84CC-142527E3C1C5}"/>
                </a:ext>
              </a:extLst>
            </p:cNvPr>
            <p:cNvSpPr>
              <a:spLocks noChangeArrowheads="1"/>
            </p:cNvSpPr>
            <p:nvPr/>
          </p:nvSpPr>
          <p:spPr bwMode="auto">
            <a:xfrm>
              <a:off x="720" y="1364"/>
              <a:ext cx="4278"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nSpc>
                  <a:spcPct val="85000"/>
                </a:lnSpc>
              </a:pPr>
              <a:r>
                <a:rPr lang="zh-CN" altLang="en-US" b="1">
                  <a:ea typeface="宋体" panose="02010600030101010101" pitchFamily="2" charset="-122"/>
                </a:rPr>
                <a:t> </a:t>
              </a:r>
              <a:r>
                <a:rPr lang="en-US" altLang="zh-CN" sz="1800" b="1">
                  <a:latin typeface="微软雅黑" panose="020B0503020204020204" pitchFamily="34" charset="-122"/>
                  <a:ea typeface="微软雅黑" panose="020B0503020204020204" pitchFamily="34" charset="-122"/>
                </a:rPr>
                <a:t>Virtual Address      Physical Address        Dirty   Ref     Valid    Access</a:t>
              </a:r>
            </a:p>
          </p:txBody>
        </p:sp>
        <p:sp>
          <p:nvSpPr>
            <p:cNvPr id="151573" name="Line 6">
              <a:extLst>
                <a:ext uri="{FF2B5EF4-FFF2-40B4-BE49-F238E27FC236}">
                  <a16:creationId xmlns:a16="http://schemas.microsoft.com/office/drawing/2014/main" id="{1A946512-C19D-4070-BD94-CF793877AC83}"/>
                </a:ext>
              </a:extLst>
            </p:cNvPr>
            <p:cNvSpPr>
              <a:spLocks noChangeShapeType="1"/>
            </p:cNvSpPr>
            <p:nvPr/>
          </p:nvSpPr>
          <p:spPr bwMode="auto">
            <a:xfrm flipH="1">
              <a:off x="1920" y="1316"/>
              <a:ext cx="0" cy="64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1574" name="Line 7">
              <a:extLst>
                <a:ext uri="{FF2B5EF4-FFF2-40B4-BE49-F238E27FC236}">
                  <a16:creationId xmlns:a16="http://schemas.microsoft.com/office/drawing/2014/main" id="{C2FE3D56-4877-4DA4-B673-7C6F46BBD4F3}"/>
                </a:ext>
              </a:extLst>
            </p:cNvPr>
            <p:cNvSpPr>
              <a:spLocks noChangeShapeType="1"/>
            </p:cNvSpPr>
            <p:nvPr/>
          </p:nvSpPr>
          <p:spPr bwMode="auto">
            <a:xfrm>
              <a:off x="3216" y="1314"/>
              <a:ext cx="0" cy="6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1575" name="Line 8">
              <a:extLst>
                <a:ext uri="{FF2B5EF4-FFF2-40B4-BE49-F238E27FC236}">
                  <a16:creationId xmlns:a16="http://schemas.microsoft.com/office/drawing/2014/main" id="{737A15FA-58E8-46A4-91F7-DB185C96EDEF}"/>
                </a:ext>
              </a:extLst>
            </p:cNvPr>
            <p:cNvSpPr>
              <a:spLocks noChangeShapeType="1"/>
            </p:cNvSpPr>
            <p:nvPr/>
          </p:nvSpPr>
          <p:spPr bwMode="auto">
            <a:xfrm>
              <a:off x="3648" y="1316"/>
              <a:ext cx="0" cy="66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1576" name="Line 9">
              <a:extLst>
                <a:ext uri="{FF2B5EF4-FFF2-40B4-BE49-F238E27FC236}">
                  <a16:creationId xmlns:a16="http://schemas.microsoft.com/office/drawing/2014/main" id="{3308B4CA-9E2C-4B2A-BA87-DEB1BCA696C8}"/>
                </a:ext>
              </a:extLst>
            </p:cNvPr>
            <p:cNvSpPr>
              <a:spLocks noChangeShapeType="1"/>
            </p:cNvSpPr>
            <p:nvPr/>
          </p:nvSpPr>
          <p:spPr bwMode="auto">
            <a:xfrm flipH="1">
              <a:off x="3984" y="1316"/>
              <a:ext cx="0" cy="67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1577" name="Line 10">
              <a:extLst>
                <a:ext uri="{FF2B5EF4-FFF2-40B4-BE49-F238E27FC236}">
                  <a16:creationId xmlns:a16="http://schemas.microsoft.com/office/drawing/2014/main" id="{7F0CA4D5-B544-4199-8FEC-87F1DE20DFD7}"/>
                </a:ext>
              </a:extLst>
            </p:cNvPr>
            <p:cNvSpPr>
              <a:spLocks noChangeShapeType="1"/>
            </p:cNvSpPr>
            <p:nvPr/>
          </p:nvSpPr>
          <p:spPr bwMode="auto">
            <a:xfrm>
              <a:off x="4464" y="1316"/>
              <a:ext cx="0" cy="64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1578" name="Line 11">
              <a:extLst>
                <a:ext uri="{FF2B5EF4-FFF2-40B4-BE49-F238E27FC236}">
                  <a16:creationId xmlns:a16="http://schemas.microsoft.com/office/drawing/2014/main" id="{95CD671D-3B82-4C23-998B-35DAA77A5CEC}"/>
                </a:ext>
              </a:extLst>
            </p:cNvPr>
            <p:cNvSpPr>
              <a:spLocks noChangeShapeType="1"/>
            </p:cNvSpPr>
            <p:nvPr/>
          </p:nvSpPr>
          <p:spPr bwMode="auto">
            <a:xfrm>
              <a:off x="728" y="1652"/>
              <a:ext cx="432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1579" name="Text Box 15">
              <a:extLst>
                <a:ext uri="{FF2B5EF4-FFF2-40B4-BE49-F238E27FC236}">
                  <a16:creationId xmlns:a16="http://schemas.microsoft.com/office/drawing/2014/main" id="{975C48EC-9C62-4C87-BA28-A4777F60CFF0}"/>
                </a:ext>
              </a:extLst>
            </p:cNvPr>
            <p:cNvSpPr txBox="1">
              <a:spLocks noChangeArrowheads="1"/>
            </p:cNvSpPr>
            <p:nvPr/>
          </p:nvSpPr>
          <p:spPr bwMode="auto">
            <a:xfrm>
              <a:off x="811" y="1442"/>
              <a:ext cx="568"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1800" b="1">
                  <a:ea typeface="黑体" panose="02010609060101010101" pitchFamily="49" charset="-122"/>
                </a:rPr>
                <a:t>      (tag)</a:t>
              </a:r>
            </a:p>
          </p:txBody>
        </p:sp>
      </p:grpSp>
      <p:sp>
        <p:nvSpPr>
          <p:cNvPr id="526535" name="Text Box 199">
            <a:extLst>
              <a:ext uri="{FF2B5EF4-FFF2-40B4-BE49-F238E27FC236}">
                <a16:creationId xmlns:a16="http://schemas.microsoft.com/office/drawing/2014/main" id="{16BBECE8-F297-4670-B636-F9832B67CEE2}"/>
              </a:ext>
            </a:extLst>
          </p:cNvPr>
          <p:cNvSpPr txBox="1">
            <a:spLocks noChangeArrowheads="1"/>
          </p:cNvSpPr>
          <p:nvPr/>
        </p:nvSpPr>
        <p:spPr bwMode="auto">
          <a:xfrm>
            <a:off x="319088" y="680652"/>
            <a:ext cx="5851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b="1">
                <a:solidFill>
                  <a:schemeClr val="accent1"/>
                </a:solidFill>
                <a:latin typeface="Times New Roman" panose="02020603050405020304" pitchFamily="18" charset="0"/>
                <a:ea typeface="微软雅黑" panose="020B0503020204020204" pitchFamily="34" charset="-122"/>
              </a:rPr>
              <a:t>问题：一次存储器引用要访问几次主存？</a:t>
            </a:r>
          </a:p>
        </p:txBody>
      </p:sp>
      <p:sp>
        <p:nvSpPr>
          <p:cNvPr id="526545" name="Rectangle 209">
            <a:extLst>
              <a:ext uri="{FF2B5EF4-FFF2-40B4-BE49-F238E27FC236}">
                <a16:creationId xmlns:a16="http://schemas.microsoft.com/office/drawing/2014/main" id="{FC1E27B5-0A46-44AC-8A7A-E9C0018FFD92}"/>
              </a:ext>
            </a:extLst>
          </p:cNvPr>
          <p:cNvSpPr>
            <a:spLocks noChangeArrowheads="1"/>
          </p:cNvSpPr>
          <p:nvPr/>
        </p:nvSpPr>
        <p:spPr bwMode="auto">
          <a:xfrm>
            <a:off x="6073774" y="783840"/>
            <a:ext cx="273409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400" b="1" dirty="0">
                <a:solidFill>
                  <a:srgbClr val="CC0000"/>
                </a:solidFill>
                <a:latin typeface="微软雅黑" panose="020B0503020204020204" pitchFamily="34" charset="-122"/>
                <a:ea typeface="微软雅黑" panose="020B0503020204020204" pitchFamily="34" charset="-122"/>
              </a:rPr>
              <a:t> 0/1 / 2 / 3</a:t>
            </a:r>
            <a:r>
              <a:rPr kumimoji="1" lang="zh-CN" altLang="en-US" sz="2400" b="1" dirty="0" smtClean="0">
                <a:solidFill>
                  <a:srgbClr val="CC0000"/>
                </a:solidFill>
                <a:latin typeface="微软雅黑" panose="020B0503020204020204" pitchFamily="34" charset="-122"/>
                <a:ea typeface="微软雅黑" panose="020B0503020204020204" pitchFamily="34" charset="-122"/>
              </a:rPr>
              <a:t>次</a:t>
            </a:r>
            <a:endParaRPr kumimoji="1" lang="zh-CN" altLang="en-US" sz="2400" b="1" dirty="0">
              <a:solidFill>
                <a:srgbClr val="CC0000"/>
              </a:solidFill>
              <a:latin typeface="微软雅黑" panose="020B0503020204020204" pitchFamily="34" charset="-122"/>
              <a:ea typeface="微软雅黑" panose="020B0503020204020204" pitchFamily="34" charset="-122"/>
            </a:endParaRPr>
          </a:p>
        </p:txBody>
      </p:sp>
      <p:sp>
        <p:nvSpPr>
          <p:cNvPr id="526547" name="Text Box 211">
            <a:extLst>
              <a:ext uri="{FF2B5EF4-FFF2-40B4-BE49-F238E27FC236}">
                <a16:creationId xmlns:a16="http://schemas.microsoft.com/office/drawing/2014/main" id="{F2540C2D-91FC-4308-92A6-9645C5228AE3}"/>
              </a:ext>
            </a:extLst>
          </p:cNvPr>
          <p:cNvSpPr txBox="1">
            <a:spLocks noChangeArrowheads="1"/>
          </p:cNvSpPr>
          <p:nvPr/>
        </p:nvSpPr>
        <p:spPr bwMode="auto">
          <a:xfrm>
            <a:off x="3065463" y="4098120"/>
            <a:ext cx="19351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000" b="1">
                <a:solidFill>
                  <a:srgbClr val="0000FF"/>
                </a:solidFill>
                <a:ea typeface="微软雅黑" panose="020B0503020204020204" pitchFamily="34" charset="-122"/>
              </a:rPr>
              <a:t>对应物理页框号</a:t>
            </a:r>
          </a:p>
        </p:txBody>
      </p:sp>
      <p:sp>
        <p:nvSpPr>
          <p:cNvPr id="151563" name="Text Box 225">
            <a:extLst>
              <a:ext uri="{FF2B5EF4-FFF2-40B4-BE49-F238E27FC236}">
                <a16:creationId xmlns:a16="http://schemas.microsoft.com/office/drawing/2014/main" id="{AA9D76C3-5D8A-4ED6-9A64-4C803D643295}"/>
              </a:ext>
            </a:extLst>
          </p:cNvPr>
          <p:cNvSpPr txBox="1">
            <a:spLocks noChangeArrowheads="1"/>
          </p:cNvSpPr>
          <p:nvPr/>
        </p:nvSpPr>
        <p:spPr bwMode="auto">
          <a:xfrm>
            <a:off x="0" y="1777608"/>
            <a:ext cx="9620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526562" name="Text Box 226">
            <a:extLst>
              <a:ext uri="{FF2B5EF4-FFF2-40B4-BE49-F238E27FC236}">
                <a16:creationId xmlns:a16="http://schemas.microsoft.com/office/drawing/2014/main" id="{F0FE22B0-2C77-42B6-8745-16B91BEC1EA2}"/>
              </a:ext>
            </a:extLst>
          </p:cNvPr>
          <p:cNvSpPr txBox="1">
            <a:spLocks noChangeArrowheads="1"/>
          </p:cNvSpPr>
          <p:nvPr/>
        </p:nvSpPr>
        <p:spPr bwMode="auto">
          <a:xfrm>
            <a:off x="500063" y="5948465"/>
            <a:ext cx="8326438" cy="3718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342900" indent="-342900" eaLnBrk="1" hangingPunct="1">
              <a:lnSpc>
                <a:spcPct val="120000"/>
              </a:lnSpc>
              <a:spcBef>
                <a:spcPct val="50000"/>
              </a:spcBef>
              <a:buFont typeface="Wingdings" panose="05000000000000000000" pitchFamily="2" charset="2"/>
              <a:buChar char="u"/>
            </a:pPr>
            <a:r>
              <a:rPr kumimoji="1" lang="en-US" altLang="zh-CN" sz="2200" b="1" dirty="0">
                <a:solidFill>
                  <a:srgbClr val="CC0000"/>
                </a:solidFill>
                <a:latin typeface="微软雅黑" panose="020B0503020204020204" pitchFamily="34" charset="-122"/>
                <a:ea typeface="微软雅黑" panose="020B0503020204020204" pitchFamily="34" charset="-122"/>
              </a:rPr>
              <a:t>TLB</a:t>
            </a:r>
            <a:r>
              <a:rPr kumimoji="1" lang="zh-CN" altLang="en-US" sz="2200" b="1" dirty="0">
                <a:solidFill>
                  <a:srgbClr val="CC0000"/>
                </a:solidFill>
                <a:latin typeface="微软雅黑" panose="020B0503020204020204" pitchFamily="34" charset="-122"/>
                <a:ea typeface="微软雅黑" panose="020B0503020204020204" pitchFamily="34" charset="-122"/>
              </a:rPr>
              <a:t>全相联时，</a:t>
            </a:r>
            <a:r>
              <a:rPr kumimoji="1" lang="zh-CN" altLang="en-US" sz="2200" b="1" dirty="0">
                <a:solidFill>
                  <a:schemeClr val="accent2"/>
                </a:solidFill>
                <a:latin typeface="微软雅黑" panose="020B0503020204020204" pitchFamily="34" charset="-122"/>
                <a:ea typeface="微软雅黑" panose="020B0503020204020204" pitchFamily="34" charset="-122"/>
              </a:rPr>
              <a:t>没有</a:t>
            </a:r>
            <a:r>
              <a:rPr kumimoji="1" lang="en-US" altLang="zh-CN" sz="2200" b="1" dirty="0">
                <a:solidFill>
                  <a:schemeClr val="accent2"/>
                </a:solidFill>
                <a:latin typeface="微软雅黑" panose="020B0503020204020204" pitchFamily="34" charset="-122"/>
                <a:ea typeface="微软雅黑" panose="020B0503020204020204" pitchFamily="34" charset="-122"/>
              </a:rPr>
              <a:t>index</a:t>
            </a:r>
            <a:r>
              <a:rPr kumimoji="1" lang="zh-CN" altLang="en-US" sz="2200" b="1" dirty="0">
                <a:solidFill>
                  <a:schemeClr val="accent2"/>
                </a:solidFill>
                <a:latin typeface="微软雅黑" panose="020B0503020204020204" pitchFamily="34" charset="-122"/>
                <a:ea typeface="微软雅黑" panose="020B0503020204020204" pitchFamily="34" charset="-122"/>
              </a:rPr>
              <a:t>，虚页号需与每个</a:t>
            </a:r>
            <a:r>
              <a:rPr kumimoji="1" lang="en-US" altLang="zh-CN" sz="2200" b="1" dirty="0">
                <a:solidFill>
                  <a:schemeClr val="accent2"/>
                </a:solidFill>
                <a:latin typeface="微软雅黑" panose="020B0503020204020204" pitchFamily="34" charset="-122"/>
                <a:ea typeface="微软雅黑" panose="020B0503020204020204" pitchFamily="34" charset="-122"/>
              </a:rPr>
              <a:t>tag</a:t>
            </a:r>
            <a:r>
              <a:rPr kumimoji="1" lang="zh-CN" altLang="en-US" sz="2200" b="1" dirty="0">
                <a:solidFill>
                  <a:schemeClr val="accent2"/>
                </a:solidFill>
                <a:latin typeface="微软雅黑" panose="020B0503020204020204" pitchFamily="34" charset="-122"/>
                <a:ea typeface="微软雅黑" panose="020B0503020204020204" pitchFamily="34" charset="-122"/>
              </a:rPr>
              <a:t>比较。</a:t>
            </a:r>
          </a:p>
        </p:txBody>
      </p:sp>
      <p:cxnSp>
        <p:nvCxnSpPr>
          <p:cNvPr id="27" name="直接连接符 26">
            <a:extLst>
              <a:ext uri="{FF2B5EF4-FFF2-40B4-BE49-F238E27FC236}">
                <a16:creationId xmlns:a16="http://schemas.microsoft.com/office/drawing/2014/main" id="{AE8DDAAF-5220-4243-AA36-D810E84063A8}"/>
              </a:ext>
            </a:extLst>
          </p:cNvPr>
          <p:cNvCxnSpPr>
            <a:cxnSpLocks noChangeShapeType="1"/>
          </p:cNvCxnSpPr>
          <p:nvPr/>
        </p:nvCxnSpPr>
        <p:spPr bwMode="auto">
          <a:xfrm flipH="1">
            <a:off x="1984375" y="3017032"/>
            <a:ext cx="946150" cy="404813"/>
          </a:xfrm>
          <a:prstGeom prst="line">
            <a:avLst/>
          </a:prstGeom>
          <a:noFill/>
          <a:ln w="19050" algn="ctr">
            <a:solidFill>
              <a:schemeClr val="tx1"/>
            </a:solidFill>
            <a:round/>
            <a:headEnd/>
            <a:tailEnd type="triangle" w="med" len="med"/>
          </a:ln>
          <a:extLst>
            <a:ext uri="{909E8E84-426E-40DD-AFC4-6F175D3DCCD1}">
              <a14:hiddenFill xmlns:a14="http://schemas.microsoft.com/office/drawing/2010/main">
                <a:noFill/>
              </a14:hiddenFill>
            </a:ext>
          </a:extLst>
        </p:spPr>
      </p:cxnSp>
      <p:grpSp>
        <p:nvGrpSpPr>
          <p:cNvPr id="3" name="组合 47">
            <a:extLst>
              <a:ext uri="{FF2B5EF4-FFF2-40B4-BE49-F238E27FC236}">
                <a16:creationId xmlns:a16="http://schemas.microsoft.com/office/drawing/2014/main" id="{61B55B4C-3495-491B-BAE9-868620A15682}"/>
              </a:ext>
            </a:extLst>
          </p:cNvPr>
          <p:cNvGrpSpPr>
            <a:grpSpLocks/>
          </p:cNvGrpSpPr>
          <p:nvPr/>
        </p:nvGrpSpPr>
        <p:grpSpPr bwMode="auto">
          <a:xfrm>
            <a:off x="2749550" y="3017032"/>
            <a:ext cx="5805488" cy="990600"/>
            <a:chOff x="2816804" y="3113965"/>
            <a:chExt cx="5805645" cy="991555"/>
          </a:xfrm>
        </p:grpSpPr>
        <p:sp>
          <p:nvSpPr>
            <p:cNvPr id="151569" name="TextBox 23">
              <a:extLst>
                <a:ext uri="{FF2B5EF4-FFF2-40B4-BE49-F238E27FC236}">
                  <a16:creationId xmlns:a16="http://schemas.microsoft.com/office/drawing/2014/main" id="{0A4195EF-1B3B-418B-A460-4664628BA6C7}"/>
                </a:ext>
              </a:extLst>
            </p:cNvPr>
            <p:cNvSpPr txBox="1">
              <a:spLocks noChangeArrowheads="1"/>
            </p:cNvSpPr>
            <p:nvPr/>
          </p:nvSpPr>
          <p:spPr bwMode="auto">
            <a:xfrm>
              <a:off x="2816804" y="3520455"/>
              <a:ext cx="5805645" cy="585065"/>
            </a:xfrm>
            <a:prstGeom prst="rect">
              <a:avLst/>
            </a:prstGeom>
            <a:solidFill>
              <a:srgbClr val="FF0000">
                <a:alpha val="18823"/>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en-US" altLang="zh-CN" sz="1800" b="1" i="1">
                <a:solidFill>
                  <a:srgbClr val="666699"/>
                </a:solidFill>
                <a:ea typeface="华文新魏" panose="02010800040101010101" pitchFamily="2" charset="-122"/>
              </a:endParaRPr>
            </a:p>
          </p:txBody>
        </p:sp>
        <p:cxnSp>
          <p:nvCxnSpPr>
            <p:cNvPr id="151570" name="直接连接符 31">
              <a:extLst>
                <a:ext uri="{FF2B5EF4-FFF2-40B4-BE49-F238E27FC236}">
                  <a16:creationId xmlns:a16="http://schemas.microsoft.com/office/drawing/2014/main" id="{2C5FA317-2372-4436-9ABD-390D1BE0A8FF}"/>
                </a:ext>
              </a:extLst>
            </p:cNvPr>
            <p:cNvCxnSpPr>
              <a:cxnSpLocks noChangeShapeType="1"/>
            </p:cNvCxnSpPr>
            <p:nvPr/>
          </p:nvCxnSpPr>
          <p:spPr bwMode="auto">
            <a:xfrm>
              <a:off x="4436985" y="3113965"/>
              <a:ext cx="810090" cy="405045"/>
            </a:xfrm>
            <a:prstGeom prst="line">
              <a:avLst/>
            </a:prstGeom>
            <a:noFill/>
            <a:ln w="19050" algn="ctr">
              <a:solidFill>
                <a:schemeClr val="tx1"/>
              </a:solidFill>
              <a:round/>
              <a:headEnd/>
              <a:tailEnd type="triangle" w="med" len="med"/>
            </a:ln>
            <a:extLst>
              <a:ext uri="{909E8E84-426E-40DD-AFC4-6F175D3DCCD1}">
                <a14:hiddenFill xmlns:a14="http://schemas.microsoft.com/office/drawing/2010/main">
                  <a:noFill/>
                </a14:hiddenFill>
              </a:ext>
            </a:extLst>
          </p:spPr>
        </p:cxnSp>
      </p:grpSp>
      <p:sp>
        <p:nvSpPr>
          <p:cNvPr id="47" name="Text Box 210">
            <a:extLst>
              <a:ext uri="{FF2B5EF4-FFF2-40B4-BE49-F238E27FC236}">
                <a16:creationId xmlns:a16="http://schemas.microsoft.com/office/drawing/2014/main" id="{4926202E-2B9B-4FDC-965F-D960A1577A06}"/>
              </a:ext>
            </a:extLst>
          </p:cNvPr>
          <p:cNvSpPr txBox="1">
            <a:spLocks noChangeArrowheads="1"/>
          </p:cNvSpPr>
          <p:nvPr/>
        </p:nvSpPr>
        <p:spPr bwMode="auto">
          <a:xfrm>
            <a:off x="319088" y="2602695"/>
            <a:ext cx="814546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400" b="1">
                <a:solidFill>
                  <a:srgbClr val="0000FF"/>
                </a:solidFill>
                <a:latin typeface="微软雅黑" panose="020B0503020204020204" pitchFamily="34" charset="-122"/>
                <a:ea typeface="微软雅黑" panose="020B0503020204020204" pitchFamily="34" charset="-122"/>
              </a:rPr>
              <a:t>TLB</a:t>
            </a:r>
            <a:r>
              <a:rPr kumimoji="1" lang="zh-CN" altLang="en-US" sz="2400" b="1">
                <a:solidFill>
                  <a:srgbClr val="0000FF"/>
                </a:solidFill>
                <a:latin typeface="微软雅黑" panose="020B0503020204020204" pitchFamily="34" charset="-122"/>
                <a:ea typeface="微软雅黑" panose="020B0503020204020204" pitchFamily="34" charset="-122"/>
              </a:rPr>
              <a:t>中的页表项：</a:t>
            </a:r>
            <a:r>
              <a:rPr kumimoji="1" lang="en-US" altLang="zh-CN" sz="2400" b="1">
                <a:latin typeface="微软雅黑" panose="020B0503020204020204" pitchFamily="34" charset="-122"/>
                <a:ea typeface="微软雅黑" panose="020B0503020204020204" pitchFamily="34" charset="-122"/>
              </a:rPr>
              <a:t>tag</a:t>
            </a:r>
            <a:r>
              <a:rPr kumimoji="1" lang="en-US" altLang="zh-CN" sz="2400" b="1">
                <a:solidFill>
                  <a:srgbClr val="0000FF"/>
                </a:solidFill>
                <a:latin typeface="微软雅黑" panose="020B0503020204020204" pitchFamily="34" charset="-122"/>
                <a:ea typeface="微软雅黑" panose="020B0503020204020204" pitchFamily="34" charset="-122"/>
              </a:rPr>
              <a:t>+</a:t>
            </a:r>
            <a:r>
              <a:rPr kumimoji="1" lang="zh-CN" altLang="en-US" sz="2400" b="1">
                <a:latin typeface="微软雅黑" panose="020B0503020204020204" pitchFamily="34" charset="-122"/>
                <a:ea typeface="微软雅黑" panose="020B0503020204020204" pitchFamily="34" charset="-122"/>
              </a:rPr>
              <a:t>主存页表项</a:t>
            </a:r>
          </a:p>
        </p:txBody>
      </p:sp>
      <p:sp>
        <p:nvSpPr>
          <p:cNvPr id="664603" name="Rectangle 27">
            <a:extLst>
              <a:ext uri="{FF2B5EF4-FFF2-40B4-BE49-F238E27FC236}">
                <a16:creationId xmlns:a16="http://schemas.microsoft.com/office/drawing/2014/main" id="{D0A24DE3-8273-4D17-BC6B-2D3E802E5A38}"/>
              </a:ext>
            </a:extLst>
          </p:cNvPr>
          <p:cNvSpPr>
            <a:spLocks noChangeArrowheads="1"/>
          </p:cNvSpPr>
          <p:nvPr/>
        </p:nvSpPr>
        <p:spPr bwMode="auto">
          <a:xfrm>
            <a:off x="3430588" y="2645557"/>
            <a:ext cx="1539875" cy="319088"/>
          </a:xfrm>
          <a:prstGeom prst="rect">
            <a:avLst/>
          </a:prstGeom>
          <a:solidFill>
            <a:srgbClr val="FF8398">
              <a:alpha val="34901"/>
            </a:srgbClr>
          </a:solidFill>
          <a:ln>
            <a:noFill/>
          </a:ln>
          <a:effectLst/>
          <a:extLs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4" name="灯片编号占位符 3">
            <a:extLst>
              <a:ext uri="{FF2B5EF4-FFF2-40B4-BE49-F238E27FC236}">
                <a16:creationId xmlns:a16="http://schemas.microsoft.com/office/drawing/2014/main" id="{E42FB60F-5C67-4303-AB66-623734175935}"/>
              </a:ext>
            </a:extLst>
          </p:cNvPr>
          <p:cNvSpPr>
            <a:spLocks noGrp="1"/>
          </p:cNvSpPr>
          <p:nvPr>
            <p:ph type="sldNum" sz="quarter" idx="10"/>
          </p:nvPr>
        </p:nvSpPr>
        <p:spPr/>
        <p:txBody>
          <a:bodyPr/>
          <a:lstStyle/>
          <a:p>
            <a:pPr>
              <a:defRPr/>
            </a:pPr>
            <a:fld id="{E5695708-78D6-49FC-AD1D-A92B2AA36AF2}" type="slidenum">
              <a:rPr lang="zh-CN" altLang="en-US" smtClean="0"/>
              <a:pPr>
                <a:defRPr/>
              </a:pPr>
              <a:t>73</a:t>
            </a:fld>
            <a:endParaRPr lang="zh-CN" altLang="en-US" dirty="0"/>
          </a:p>
        </p:txBody>
      </p:sp>
      <p:sp>
        <p:nvSpPr>
          <p:cNvPr id="5" name="文本框 4">
            <a:extLst>
              <a:ext uri="{FF2B5EF4-FFF2-40B4-BE49-F238E27FC236}">
                <a16:creationId xmlns:a16="http://schemas.microsoft.com/office/drawing/2014/main" id="{F593ACC4-EA60-49A2-8976-B9D5A43484EC}"/>
              </a:ext>
            </a:extLst>
          </p:cNvPr>
          <p:cNvSpPr txBox="1"/>
          <p:nvPr/>
        </p:nvSpPr>
        <p:spPr>
          <a:xfrm>
            <a:off x="473847" y="4564090"/>
            <a:ext cx="7791680" cy="430887"/>
          </a:xfrm>
          <a:prstGeom prst="rect">
            <a:avLst/>
          </a:prstGeom>
          <a:noFill/>
        </p:spPr>
        <p:txBody>
          <a:bodyPr wrap="square" rtlCol="0">
            <a:spAutoFit/>
          </a:bodyPr>
          <a:lstStyle/>
          <a:p>
            <a:r>
              <a:rPr kumimoji="1" lang="en-US" altLang="zh-CN" sz="2200" b="1" dirty="0">
                <a:solidFill>
                  <a:srgbClr val="0000FF"/>
                </a:solidFill>
                <a:latin typeface="微软雅黑" panose="020B0503020204020204" pitchFamily="34" charset="-122"/>
                <a:ea typeface="微软雅黑" panose="020B0503020204020204" pitchFamily="34" charset="-122"/>
              </a:rPr>
              <a:t>TLB</a:t>
            </a:r>
            <a:r>
              <a:rPr kumimoji="1" lang="zh-CN" altLang="en-US" sz="2200" b="1" dirty="0">
                <a:solidFill>
                  <a:srgbClr val="0000FF"/>
                </a:solidFill>
                <a:latin typeface="微软雅黑" panose="020B0503020204020204" pitchFamily="34" charset="-122"/>
                <a:ea typeface="微软雅黑" panose="020B0503020204020204" pitchFamily="34" charset="-122"/>
              </a:rPr>
              <a:t>与页表之间有</a:t>
            </a:r>
            <a:r>
              <a:rPr kumimoji="1" lang="zh-CN" altLang="en-US" sz="2200" b="1" dirty="0">
                <a:solidFill>
                  <a:srgbClr val="FF0000"/>
                </a:solidFill>
                <a:latin typeface="微软雅黑" panose="020B0503020204020204" pitchFamily="34" charset="-122"/>
                <a:ea typeface="微软雅黑" panose="020B0503020204020204" pitchFamily="34" charset="-122"/>
              </a:rPr>
              <a:t>组相联</a:t>
            </a:r>
            <a:r>
              <a:rPr kumimoji="1" lang="zh-CN" altLang="en-US" sz="2200" b="1" dirty="0">
                <a:solidFill>
                  <a:srgbClr val="0000FF"/>
                </a:solidFill>
                <a:latin typeface="微软雅黑" panose="020B0503020204020204" pitchFamily="34" charset="-122"/>
                <a:ea typeface="微软雅黑" panose="020B0503020204020204" pitchFamily="34" charset="-122"/>
              </a:rPr>
              <a:t>和</a:t>
            </a:r>
            <a:r>
              <a:rPr kumimoji="1" lang="zh-CN" altLang="en-US" sz="2200" b="1" dirty="0">
                <a:solidFill>
                  <a:srgbClr val="FF0000"/>
                </a:solidFill>
                <a:latin typeface="微软雅黑" panose="020B0503020204020204" pitchFamily="34" charset="-122"/>
                <a:ea typeface="微软雅黑" panose="020B0503020204020204" pitchFamily="34" charset="-122"/>
              </a:rPr>
              <a:t>全相联</a:t>
            </a:r>
            <a:r>
              <a:rPr kumimoji="1" lang="zh-CN" altLang="en-US" sz="2200" b="1" dirty="0">
                <a:solidFill>
                  <a:srgbClr val="0000FF"/>
                </a:solidFill>
                <a:latin typeface="微软雅黑" panose="020B0503020204020204" pitchFamily="34" charset="-122"/>
                <a:ea typeface="微软雅黑" panose="020B0503020204020204" pitchFamily="34" charset="-122"/>
              </a:rPr>
              <a:t>映射方式</a:t>
            </a:r>
          </a:p>
        </p:txBody>
      </p:sp>
      <p:sp>
        <p:nvSpPr>
          <p:cNvPr id="30" name="Text Box 226">
            <a:extLst>
              <a:ext uri="{FF2B5EF4-FFF2-40B4-BE49-F238E27FC236}">
                <a16:creationId xmlns:a16="http://schemas.microsoft.com/office/drawing/2014/main" id="{0C4A5D11-08A0-426C-A3B9-3E4EA9858B25}"/>
              </a:ext>
            </a:extLst>
          </p:cNvPr>
          <p:cNvSpPr txBox="1">
            <a:spLocks noChangeArrowheads="1"/>
          </p:cNvSpPr>
          <p:nvPr/>
        </p:nvSpPr>
        <p:spPr bwMode="auto">
          <a:xfrm>
            <a:off x="481428" y="4993951"/>
            <a:ext cx="8326438" cy="778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342900" indent="-342900" eaLnBrk="1" hangingPunct="1">
              <a:lnSpc>
                <a:spcPct val="120000"/>
              </a:lnSpc>
              <a:spcBef>
                <a:spcPct val="50000"/>
              </a:spcBef>
              <a:buFont typeface="Wingdings" panose="05000000000000000000" pitchFamily="2" charset="2"/>
              <a:buChar char="u"/>
            </a:pPr>
            <a:r>
              <a:rPr kumimoji="1" lang="en-US" altLang="zh-CN" sz="2200" b="1" dirty="0">
                <a:solidFill>
                  <a:srgbClr val="CC0000"/>
                </a:solidFill>
                <a:latin typeface="微软雅黑" panose="020B0503020204020204" pitchFamily="34" charset="-122"/>
                <a:ea typeface="微软雅黑" panose="020B0503020204020204" pitchFamily="34" charset="-122"/>
              </a:rPr>
              <a:t>TLB</a:t>
            </a:r>
            <a:r>
              <a:rPr kumimoji="1" lang="zh-CN" altLang="en-US" sz="2200" b="1" dirty="0">
                <a:solidFill>
                  <a:srgbClr val="CC0000"/>
                </a:solidFill>
                <a:latin typeface="微软雅黑" panose="020B0503020204020204" pitchFamily="34" charset="-122"/>
                <a:ea typeface="微软雅黑" panose="020B0503020204020204" pitchFamily="34" charset="-122"/>
              </a:rPr>
              <a:t>组相联时，</a:t>
            </a:r>
            <a:r>
              <a:rPr kumimoji="1" lang="zh-CN" altLang="en-US" sz="2200" b="1" dirty="0">
                <a:solidFill>
                  <a:srgbClr val="0000FF"/>
                </a:solidFill>
                <a:latin typeface="微软雅黑" panose="020B0503020204020204" pitchFamily="34" charset="-122"/>
                <a:ea typeface="微软雅黑" panose="020B0503020204020204" pitchFamily="34" charset="-122"/>
              </a:rPr>
              <a:t>虚页号被分成</a:t>
            </a:r>
            <a:r>
              <a:rPr kumimoji="1" lang="en-US" altLang="zh-CN" sz="2200" b="1" dirty="0" err="1">
                <a:solidFill>
                  <a:srgbClr val="0000FF"/>
                </a:solidFill>
                <a:latin typeface="微软雅黑" panose="020B0503020204020204" pitchFamily="34" charset="-122"/>
                <a:ea typeface="微软雅黑" panose="020B0503020204020204" pitchFamily="34" charset="-122"/>
              </a:rPr>
              <a:t>tag+index</a:t>
            </a:r>
            <a:r>
              <a:rPr kumimoji="1" lang="zh-CN" altLang="en-US" sz="2200" b="1" dirty="0">
                <a:solidFill>
                  <a:srgbClr val="0000FF"/>
                </a:solidFill>
                <a:latin typeface="微软雅黑" panose="020B0503020204020204" pitchFamily="34" charset="-122"/>
                <a:ea typeface="微软雅黑" panose="020B0503020204020204" pitchFamily="34" charset="-122"/>
              </a:rPr>
              <a:t>，</a:t>
            </a:r>
            <a:r>
              <a:rPr kumimoji="1" lang="en-US" altLang="zh-CN" sz="2200" b="1" dirty="0">
                <a:solidFill>
                  <a:srgbClr val="0000FF"/>
                </a:solidFill>
                <a:latin typeface="微软雅黑" panose="020B0503020204020204" pitchFamily="34" charset="-122"/>
                <a:ea typeface="微软雅黑" panose="020B0503020204020204" pitchFamily="34" charset="-122"/>
              </a:rPr>
              <a:t>index</a:t>
            </a:r>
            <a:r>
              <a:rPr kumimoji="1" lang="zh-CN" altLang="en-US" sz="2200" b="1" dirty="0">
                <a:solidFill>
                  <a:srgbClr val="0000FF"/>
                </a:solidFill>
                <a:latin typeface="微软雅黑" panose="020B0503020204020204" pitchFamily="34" charset="-122"/>
                <a:ea typeface="微软雅黑" panose="020B0503020204020204" pitchFamily="34" charset="-122"/>
              </a:rPr>
              <a:t>用于定位组，</a:t>
            </a:r>
            <a:r>
              <a:rPr kumimoji="1" lang="en-US" altLang="zh-CN" sz="2200" b="1" dirty="0">
                <a:solidFill>
                  <a:srgbClr val="0000FF"/>
                </a:solidFill>
                <a:latin typeface="微软雅黑" panose="020B0503020204020204" pitchFamily="34" charset="-122"/>
                <a:ea typeface="微软雅黑" panose="020B0503020204020204" pitchFamily="34" charset="-122"/>
              </a:rPr>
              <a:t>tag</a:t>
            </a:r>
            <a:r>
              <a:rPr kumimoji="1" lang="zh-CN" altLang="en-US" sz="2200" b="1" dirty="0">
                <a:solidFill>
                  <a:srgbClr val="0000FF"/>
                </a:solidFill>
                <a:latin typeface="微软雅黑" panose="020B0503020204020204" pitchFamily="34" charset="-122"/>
                <a:ea typeface="微软雅黑" panose="020B0503020204020204" pitchFamily="34" charset="-122"/>
              </a:rPr>
              <a:t>用于与组内的页表项中的</a:t>
            </a:r>
            <a:r>
              <a:rPr kumimoji="1" lang="en-US" altLang="zh-CN" sz="2200" b="1" dirty="0">
                <a:solidFill>
                  <a:srgbClr val="0000FF"/>
                </a:solidFill>
                <a:latin typeface="微软雅黑" panose="020B0503020204020204" pitchFamily="34" charset="-122"/>
                <a:ea typeface="微软雅黑" panose="020B0503020204020204" pitchFamily="34" charset="-122"/>
              </a:rPr>
              <a:t>tag</a:t>
            </a:r>
            <a:r>
              <a:rPr kumimoji="1" lang="zh-CN" altLang="en-US" sz="2200" b="1" dirty="0">
                <a:solidFill>
                  <a:srgbClr val="0000FF"/>
                </a:solidFill>
                <a:latin typeface="微软雅黑" panose="020B0503020204020204" pitchFamily="34" charset="-122"/>
                <a:ea typeface="微软雅黑" panose="020B0503020204020204" pitchFamily="34" charset="-122"/>
              </a:rPr>
              <a:t>比较。</a:t>
            </a:r>
            <a:endParaRPr kumimoji="1" lang="zh-CN" altLang="en-US" sz="2200" b="1" dirty="0">
              <a:solidFill>
                <a:srgbClr val="CC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6423878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26535">
                                            <p:txEl>
                                              <p:pRg st="0" end="0"/>
                                            </p:txEl>
                                          </p:spTgt>
                                        </p:tgtEl>
                                        <p:attrNameLst>
                                          <p:attrName>style.visibility</p:attrName>
                                        </p:attrNameLst>
                                      </p:cBhvr>
                                      <p:to>
                                        <p:strVal val="visible"/>
                                      </p:to>
                                    </p:set>
                                    <p:animEffect transition="in" filter="blinds(horizontal)">
                                      <p:cBhvr>
                                        <p:cTn id="7" dur="500"/>
                                        <p:tgtEl>
                                          <p:spTgt spid="52653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26545"/>
                                        </p:tgtEl>
                                        <p:attrNameLst>
                                          <p:attrName>style.visibility</p:attrName>
                                        </p:attrNameLst>
                                      </p:cBhvr>
                                      <p:to>
                                        <p:strVal val="visible"/>
                                      </p:to>
                                    </p:set>
                                    <p:animEffect transition="in" filter="blinds(horizontal)">
                                      <p:cBhvr>
                                        <p:cTn id="12" dur="500"/>
                                        <p:tgtEl>
                                          <p:spTgt spid="52654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26339">
                                            <p:txEl>
                                              <p:pRg st="0" end="0"/>
                                            </p:txEl>
                                          </p:spTgt>
                                        </p:tgtEl>
                                        <p:attrNameLst>
                                          <p:attrName>style.visibility</p:attrName>
                                        </p:attrNameLst>
                                      </p:cBhvr>
                                      <p:to>
                                        <p:strVal val="visible"/>
                                      </p:to>
                                    </p:set>
                                    <p:animEffect transition="in" filter="blinds(horizontal)">
                                      <p:cBhvr>
                                        <p:cTn id="17" dur="500"/>
                                        <p:tgtEl>
                                          <p:spTgt spid="526339">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7"/>
                                        </p:tgtEl>
                                        <p:attrNameLst>
                                          <p:attrName>style.visibility</p:attrName>
                                        </p:attrNameLst>
                                      </p:cBhvr>
                                      <p:to>
                                        <p:strVal val="visible"/>
                                      </p:to>
                                    </p:set>
                                    <p:animEffect transition="in" filter="blinds(horizontal)">
                                      <p:cBhvr>
                                        <p:cTn id="22" dur="500"/>
                                        <p:tgtEl>
                                          <p:spTgt spid="4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blinds(horizontal)">
                                      <p:cBhvr>
                                        <p:cTn id="27" dur="500"/>
                                        <p:tgtEl>
                                          <p:spTgt spid="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26547"/>
                                        </p:tgtEl>
                                        <p:attrNameLst>
                                          <p:attrName>style.visibility</p:attrName>
                                        </p:attrNameLst>
                                      </p:cBhvr>
                                      <p:to>
                                        <p:strVal val="visible"/>
                                      </p:to>
                                    </p:set>
                                    <p:animEffect transition="in" filter="blinds(horizontal)">
                                      <p:cBhvr>
                                        <p:cTn id="32" dur="500"/>
                                        <p:tgtEl>
                                          <p:spTgt spid="52654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blinds(horizontal)">
                                      <p:cBhvr>
                                        <p:cTn id="37" dur="500"/>
                                        <p:tgtEl>
                                          <p:spTgt spid="27"/>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664603"/>
                                        </p:tgtEl>
                                        <p:attrNameLst>
                                          <p:attrName>style.visibility</p:attrName>
                                        </p:attrNameLst>
                                      </p:cBhvr>
                                      <p:to>
                                        <p:strVal val="visible"/>
                                      </p:to>
                                    </p:set>
                                    <p:animEffect transition="in" filter="blinds(horizontal)">
                                      <p:cBhvr>
                                        <p:cTn id="42" dur="500"/>
                                        <p:tgtEl>
                                          <p:spTgt spid="664603"/>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3"/>
                                        </p:tgtEl>
                                        <p:attrNameLst>
                                          <p:attrName>style.visibility</p:attrName>
                                        </p:attrNameLst>
                                      </p:cBhvr>
                                      <p:to>
                                        <p:strVal val="visible"/>
                                      </p:to>
                                    </p:set>
                                    <p:animEffect transition="in" filter="blinds(horizontal)">
                                      <p:cBhvr>
                                        <p:cTn id="47" dur="500"/>
                                        <p:tgtEl>
                                          <p:spTgt spid="3"/>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4" fill="hold" nodeType="clickEffect">
                                  <p:stCondLst>
                                    <p:cond delay="0"/>
                                  </p:stCondLst>
                                  <p:childTnLst>
                                    <p:set>
                                      <p:cBhvr>
                                        <p:cTn id="51" dur="1" fill="hold">
                                          <p:stCondLst>
                                            <p:cond delay="0"/>
                                          </p:stCondLst>
                                        </p:cTn>
                                        <p:tgtEl>
                                          <p:spTgt spid="5">
                                            <p:txEl>
                                              <p:pRg st="0" end="0"/>
                                            </p:txEl>
                                          </p:spTgt>
                                        </p:tgtEl>
                                        <p:attrNameLst>
                                          <p:attrName>style.visibility</p:attrName>
                                        </p:attrNameLst>
                                      </p:cBhvr>
                                      <p:to>
                                        <p:strVal val="visible"/>
                                      </p:to>
                                    </p:set>
                                    <p:animEffect transition="in" filter="wipe(down)">
                                      <p:cBhvr>
                                        <p:cTn id="52" dur="500"/>
                                        <p:tgtEl>
                                          <p:spTgt spid="5">
                                            <p:txEl>
                                              <p:pRg st="0" end="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30"/>
                                        </p:tgtEl>
                                        <p:attrNameLst>
                                          <p:attrName>style.visibility</p:attrName>
                                        </p:attrNameLst>
                                      </p:cBhvr>
                                      <p:to>
                                        <p:strVal val="visible"/>
                                      </p:to>
                                    </p:set>
                                    <p:animEffect transition="in" filter="blinds(horizontal)">
                                      <p:cBhvr>
                                        <p:cTn id="57" dur="500"/>
                                        <p:tgtEl>
                                          <p:spTgt spid="30"/>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526562"/>
                                        </p:tgtEl>
                                        <p:attrNameLst>
                                          <p:attrName>style.visibility</p:attrName>
                                        </p:attrNameLst>
                                      </p:cBhvr>
                                      <p:to>
                                        <p:strVal val="visible"/>
                                      </p:to>
                                    </p:set>
                                    <p:animEffect transition="in" filter="blinds(horizontal)">
                                      <p:cBhvr>
                                        <p:cTn id="62" dur="500"/>
                                        <p:tgtEl>
                                          <p:spTgt spid="5265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6545" grpId="0"/>
      <p:bldP spid="526547" grpId="0"/>
      <p:bldP spid="526562" grpId="0"/>
      <p:bldP spid="47" grpId="0"/>
      <p:bldP spid="664603" grpId="0" animBg="1"/>
      <p:bldP spid="30"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a:extLst>
              <a:ext uri="{FF2B5EF4-FFF2-40B4-BE49-F238E27FC236}">
                <a16:creationId xmlns:a16="http://schemas.microsoft.com/office/drawing/2014/main" id="{578E7161-E874-43F1-AB02-6910CA562D88}"/>
              </a:ext>
            </a:extLst>
          </p:cNvPr>
          <p:cNvSpPr>
            <a:spLocks noGrp="1" noChangeArrowheads="1"/>
          </p:cNvSpPr>
          <p:nvPr>
            <p:ph type="title" idx="4294967295"/>
          </p:nvPr>
        </p:nvSpPr>
        <p:spPr>
          <a:xfrm>
            <a:off x="2529525" y="98425"/>
            <a:ext cx="3808735" cy="479747"/>
          </a:xfrm>
          <a:noFill/>
        </p:spPr>
        <p:txBody>
          <a:bodyPr wrap="none"/>
          <a:lstStyle/>
          <a:p>
            <a:pPr eaLnBrk="1" hangingPunct="1"/>
            <a:r>
              <a:rPr lang="zh-CN" altLang="en-US" sz="3200" dirty="0" smtClean="0">
                <a:solidFill>
                  <a:srgbClr val="CC0000"/>
                </a:solidFill>
              </a:rPr>
              <a:t>通过</a:t>
            </a:r>
            <a:r>
              <a:rPr lang="en-US" altLang="zh-CN" sz="3200" dirty="0" smtClean="0">
                <a:solidFill>
                  <a:srgbClr val="CC0000"/>
                </a:solidFill>
              </a:rPr>
              <a:t>TLB</a:t>
            </a:r>
            <a:r>
              <a:rPr lang="zh-CN" altLang="en-US" sz="3200" dirty="0" smtClean="0">
                <a:solidFill>
                  <a:srgbClr val="CC0000"/>
                </a:solidFill>
              </a:rPr>
              <a:t>访存的过程</a:t>
            </a:r>
            <a:endParaRPr lang="en-US" altLang="zh-CN" sz="3200" dirty="0">
              <a:solidFill>
                <a:srgbClr val="CC0000"/>
              </a:solidFill>
            </a:endParaRPr>
          </a:p>
        </p:txBody>
      </p:sp>
      <p:sp>
        <p:nvSpPr>
          <p:cNvPr id="785621" name="Text Box 213">
            <a:extLst>
              <a:ext uri="{FF2B5EF4-FFF2-40B4-BE49-F238E27FC236}">
                <a16:creationId xmlns:a16="http://schemas.microsoft.com/office/drawing/2014/main" id="{78769C14-55B6-4203-838F-A3022038A1A4}"/>
              </a:ext>
            </a:extLst>
          </p:cNvPr>
          <p:cNvSpPr txBox="1">
            <a:spLocks noChangeArrowheads="1"/>
          </p:cNvSpPr>
          <p:nvPr/>
        </p:nvSpPr>
        <p:spPr bwMode="auto">
          <a:xfrm>
            <a:off x="206375" y="1763713"/>
            <a:ext cx="1350963"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000" b="1" dirty="0">
                <a:solidFill>
                  <a:srgbClr val="0000FF"/>
                </a:solidFill>
                <a:ea typeface="黑体" panose="02010609060101010101" pitchFamily="49" charset="-122"/>
              </a:rPr>
              <a:t>先由虚页号到</a:t>
            </a:r>
            <a:r>
              <a:rPr kumimoji="1" lang="en-US" altLang="zh-CN" sz="2000" b="1" dirty="0">
                <a:solidFill>
                  <a:srgbClr val="0000FF"/>
                </a:solidFill>
                <a:ea typeface="黑体" panose="02010609060101010101" pitchFamily="49" charset="-122"/>
              </a:rPr>
              <a:t>TLB</a:t>
            </a:r>
            <a:r>
              <a:rPr kumimoji="1" lang="zh-CN" altLang="en-US" sz="2000" b="1" dirty="0">
                <a:solidFill>
                  <a:srgbClr val="0000FF"/>
                </a:solidFill>
                <a:ea typeface="黑体" panose="02010609060101010101" pitchFamily="49" charset="-122"/>
              </a:rPr>
              <a:t>中找</a:t>
            </a:r>
            <a:endParaRPr kumimoji="1" lang="en-US" altLang="zh-CN" sz="2000" b="1" dirty="0">
              <a:solidFill>
                <a:srgbClr val="0000FF"/>
              </a:solidFill>
              <a:ea typeface="黑体" panose="02010609060101010101" pitchFamily="49" charset="-122"/>
            </a:endParaRPr>
          </a:p>
        </p:txBody>
      </p:sp>
      <p:grpSp>
        <p:nvGrpSpPr>
          <p:cNvPr id="153604" name="Group 224">
            <a:extLst>
              <a:ext uri="{FF2B5EF4-FFF2-40B4-BE49-F238E27FC236}">
                <a16:creationId xmlns:a16="http://schemas.microsoft.com/office/drawing/2014/main" id="{1D8526CE-BAFE-465D-B6EA-B269D8748C51}"/>
              </a:ext>
            </a:extLst>
          </p:cNvPr>
          <p:cNvGrpSpPr>
            <a:grpSpLocks/>
          </p:cNvGrpSpPr>
          <p:nvPr/>
        </p:nvGrpSpPr>
        <p:grpSpPr bwMode="auto">
          <a:xfrm>
            <a:off x="566738" y="1044575"/>
            <a:ext cx="8201025" cy="5068888"/>
            <a:chOff x="237" y="1947"/>
            <a:chExt cx="5039" cy="2244"/>
          </a:xfrm>
        </p:grpSpPr>
        <p:sp>
          <p:nvSpPr>
            <p:cNvPr id="153611" name="Rectangle 6">
              <a:extLst>
                <a:ext uri="{FF2B5EF4-FFF2-40B4-BE49-F238E27FC236}">
                  <a16:creationId xmlns:a16="http://schemas.microsoft.com/office/drawing/2014/main" id="{57CA0041-FAE1-435E-9135-A02ADC1FABD7}"/>
                </a:ext>
              </a:extLst>
            </p:cNvPr>
            <p:cNvSpPr>
              <a:spLocks noChangeArrowheads="1"/>
            </p:cNvSpPr>
            <p:nvPr/>
          </p:nvSpPr>
          <p:spPr bwMode="auto">
            <a:xfrm>
              <a:off x="2330" y="2819"/>
              <a:ext cx="1" cy="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endParaRPr lang="zh-CN" altLang="en-US" b="1">
                <a:latin typeface="Times New Roman" panose="02020603050405020304" pitchFamily="18" charset="0"/>
                <a:ea typeface="宋体" panose="02010600030101010101" pitchFamily="2" charset="-122"/>
              </a:endParaRPr>
            </a:p>
          </p:txBody>
        </p:sp>
        <p:sp>
          <p:nvSpPr>
            <p:cNvPr id="153612" name="Freeform 17">
              <a:extLst>
                <a:ext uri="{FF2B5EF4-FFF2-40B4-BE49-F238E27FC236}">
                  <a16:creationId xmlns:a16="http://schemas.microsoft.com/office/drawing/2014/main" id="{3367D2D0-E222-47D6-A88B-2C573ED1F119}"/>
                </a:ext>
              </a:extLst>
            </p:cNvPr>
            <p:cNvSpPr>
              <a:spLocks/>
            </p:cNvSpPr>
            <p:nvPr/>
          </p:nvSpPr>
          <p:spPr bwMode="auto">
            <a:xfrm>
              <a:off x="881" y="2233"/>
              <a:ext cx="445" cy="1369"/>
            </a:xfrm>
            <a:custGeom>
              <a:avLst/>
              <a:gdLst>
                <a:gd name="T0" fmla="*/ 0 w 283"/>
                <a:gd name="T1" fmla="*/ 0 h 1605"/>
                <a:gd name="T2" fmla="*/ 0 w 283"/>
                <a:gd name="T3" fmla="*/ 126 h 1605"/>
                <a:gd name="T4" fmla="*/ 395548 w 283"/>
                <a:gd name="T5" fmla="*/ 126 h 1605"/>
                <a:gd name="T6" fmla="*/ 0 60000 65536"/>
                <a:gd name="T7" fmla="*/ 0 60000 65536"/>
                <a:gd name="T8" fmla="*/ 0 60000 65536"/>
                <a:gd name="T9" fmla="*/ 0 w 283"/>
                <a:gd name="T10" fmla="*/ 0 h 1605"/>
                <a:gd name="T11" fmla="*/ 283 w 283"/>
                <a:gd name="T12" fmla="*/ 1605 h 1605"/>
              </a:gdLst>
              <a:ahLst/>
              <a:cxnLst>
                <a:cxn ang="T6">
                  <a:pos x="T0" y="T1"/>
                </a:cxn>
                <a:cxn ang="T7">
                  <a:pos x="T2" y="T3"/>
                </a:cxn>
                <a:cxn ang="T8">
                  <a:pos x="T4" y="T5"/>
                </a:cxn>
              </a:cxnLst>
              <a:rect l="T9" t="T10" r="T11" b="T12"/>
              <a:pathLst>
                <a:path w="283" h="1605">
                  <a:moveTo>
                    <a:pt x="0" y="0"/>
                  </a:moveTo>
                  <a:lnTo>
                    <a:pt x="0" y="1605"/>
                  </a:lnTo>
                  <a:lnTo>
                    <a:pt x="283" y="1605"/>
                  </a:lnTo>
                </a:path>
              </a:pathLst>
            </a:custGeom>
            <a:noFill/>
            <a:ln w="2857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153613" name="Group 18">
              <a:extLst>
                <a:ext uri="{FF2B5EF4-FFF2-40B4-BE49-F238E27FC236}">
                  <a16:creationId xmlns:a16="http://schemas.microsoft.com/office/drawing/2014/main" id="{BAACF00C-71B9-4D3C-BA14-01B85AD787E1}"/>
                </a:ext>
              </a:extLst>
            </p:cNvPr>
            <p:cNvGrpSpPr>
              <a:grpSpLocks/>
            </p:cNvGrpSpPr>
            <p:nvPr/>
          </p:nvGrpSpPr>
          <p:grpSpPr bwMode="auto">
            <a:xfrm>
              <a:off x="2698" y="2276"/>
              <a:ext cx="1292" cy="892"/>
              <a:chOff x="2698" y="2276"/>
              <a:chExt cx="1292" cy="892"/>
            </a:xfrm>
          </p:grpSpPr>
          <p:sp>
            <p:nvSpPr>
              <p:cNvPr id="153778" name="Freeform 19">
                <a:extLst>
                  <a:ext uri="{FF2B5EF4-FFF2-40B4-BE49-F238E27FC236}">
                    <a16:creationId xmlns:a16="http://schemas.microsoft.com/office/drawing/2014/main" id="{1FE552DC-8D45-45A0-9506-171E964D7588}"/>
                  </a:ext>
                </a:extLst>
              </p:cNvPr>
              <p:cNvSpPr>
                <a:spLocks/>
              </p:cNvSpPr>
              <p:nvPr/>
            </p:nvSpPr>
            <p:spPr bwMode="auto">
              <a:xfrm>
                <a:off x="3932" y="3108"/>
                <a:ext cx="58" cy="27"/>
              </a:xfrm>
              <a:custGeom>
                <a:avLst/>
                <a:gdLst>
                  <a:gd name="T0" fmla="*/ 4909 w 41"/>
                  <a:gd name="T1" fmla="*/ 0 h 32"/>
                  <a:gd name="T2" fmla="*/ 0 w 41"/>
                  <a:gd name="T3" fmla="*/ 3 h 32"/>
                  <a:gd name="T4" fmla="*/ 10521 w 41"/>
                  <a:gd name="T5" fmla="*/ 3 h 32"/>
                  <a:gd name="T6" fmla="*/ 5632 w 41"/>
                  <a:gd name="T7" fmla="*/ 0 h 32"/>
                  <a:gd name="T8" fmla="*/ 5632 w 41"/>
                  <a:gd name="T9" fmla="*/ 0 h 32"/>
                  <a:gd name="T10" fmla="*/ 4909 w 41"/>
                  <a:gd name="T11" fmla="*/ 0 h 32"/>
                  <a:gd name="T12" fmla="*/ 0 60000 65536"/>
                  <a:gd name="T13" fmla="*/ 0 60000 65536"/>
                  <a:gd name="T14" fmla="*/ 0 60000 65536"/>
                  <a:gd name="T15" fmla="*/ 0 60000 65536"/>
                  <a:gd name="T16" fmla="*/ 0 60000 65536"/>
                  <a:gd name="T17" fmla="*/ 0 60000 65536"/>
                  <a:gd name="T18" fmla="*/ 0 w 41"/>
                  <a:gd name="T19" fmla="*/ 0 h 32"/>
                  <a:gd name="T20" fmla="*/ 41 w 41"/>
                  <a:gd name="T21" fmla="*/ 32 h 32"/>
                </a:gdLst>
                <a:ahLst/>
                <a:cxnLst>
                  <a:cxn ang="T12">
                    <a:pos x="T0" y="T1"/>
                  </a:cxn>
                  <a:cxn ang="T13">
                    <a:pos x="T2" y="T3"/>
                  </a:cxn>
                  <a:cxn ang="T14">
                    <a:pos x="T4" y="T5"/>
                  </a:cxn>
                  <a:cxn ang="T15">
                    <a:pos x="T6" y="T7"/>
                  </a:cxn>
                  <a:cxn ang="T16">
                    <a:pos x="T8" y="T9"/>
                  </a:cxn>
                  <a:cxn ang="T17">
                    <a:pos x="T10" y="T11"/>
                  </a:cxn>
                </a:cxnLst>
                <a:rect l="T18" t="T19" r="T20" b="T21"/>
                <a:pathLst>
                  <a:path w="41" h="32">
                    <a:moveTo>
                      <a:pt x="19" y="0"/>
                    </a:moveTo>
                    <a:lnTo>
                      <a:pt x="0" y="28"/>
                    </a:lnTo>
                    <a:lnTo>
                      <a:pt x="41" y="32"/>
                    </a:lnTo>
                    <a:lnTo>
                      <a:pt x="22" y="0"/>
                    </a:lnTo>
                    <a:lnTo>
                      <a:pt x="19" y="0"/>
                    </a:lnTo>
                    <a:close/>
                  </a:path>
                </a:pathLst>
              </a:custGeom>
              <a:solidFill>
                <a:srgbClr val="EB75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3779" name="Freeform 20">
                <a:extLst>
                  <a:ext uri="{FF2B5EF4-FFF2-40B4-BE49-F238E27FC236}">
                    <a16:creationId xmlns:a16="http://schemas.microsoft.com/office/drawing/2014/main" id="{10A805F5-C521-4BEA-921D-CEB75DC6A794}"/>
                  </a:ext>
                </a:extLst>
              </p:cNvPr>
              <p:cNvSpPr>
                <a:spLocks/>
              </p:cNvSpPr>
              <p:nvPr/>
            </p:nvSpPr>
            <p:spPr bwMode="auto">
              <a:xfrm>
                <a:off x="3932" y="3108"/>
                <a:ext cx="58" cy="27"/>
              </a:xfrm>
              <a:custGeom>
                <a:avLst/>
                <a:gdLst>
                  <a:gd name="T0" fmla="*/ 4909 w 41"/>
                  <a:gd name="T1" fmla="*/ 0 h 32"/>
                  <a:gd name="T2" fmla="*/ 0 w 41"/>
                  <a:gd name="T3" fmla="*/ 3 h 32"/>
                  <a:gd name="T4" fmla="*/ 10521 w 41"/>
                  <a:gd name="T5" fmla="*/ 3 h 32"/>
                  <a:gd name="T6" fmla="*/ 5632 w 41"/>
                  <a:gd name="T7" fmla="*/ 0 h 32"/>
                  <a:gd name="T8" fmla="*/ 5632 w 41"/>
                  <a:gd name="T9" fmla="*/ 0 h 32"/>
                  <a:gd name="T10" fmla="*/ 0 60000 65536"/>
                  <a:gd name="T11" fmla="*/ 0 60000 65536"/>
                  <a:gd name="T12" fmla="*/ 0 60000 65536"/>
                  <a:gd name="T13" fmla="*/ 0 60000 65536"/>
                  <a:gd name="T14" fmla="*/ 0 60000 65536"/>
                  <a:gd name="T15" fmla="*/ 0 w 41"/>
                  <a:gd name="T16" fmla="*/ 0 h 32"/>
                  <a:gd name="T17" fmla="*/ 41 w 41"/>
                  <a:gd name="T18" fmla="*/ 32 h 32"/>
                </a:gdLst>
                <a:ahLst/>
                <a:cxnLst>
                  <a:cxn ang="T10">
                    <a:pos x="T0" y="T1"/>
                  </a:cxn>
                  <a:cxn ang="T11">
                    <a:pos x="T2" y="T3"/>
                  </a:cxn>
                  <a:cxn ang="T12">
                    <a:pos x="T4" y="T5"/>
                  </a:cxn>
                  <a:cxn ang="T13">
                    <a:pos x="T6" y="T7"/>
                  </a:cxn>
                  <a:cxn ang="T14">
                    <a:pos x="T8" y="T9"/>
                  </a:cxn>
                </a:cxnLst>
                <a:rect l="T15" t="T16" r="T17" b="T18"/>
                <a:pathLst>
                  <a:path w="41" h="32">
                    <a:moveTo>
                      <a:pt x="19" y="0"/>
                    </a:moveTo>
                    <a:lnTo>
                      <a:pt x="0" y="28"/>
                    </a:lnTo>
                    <a:lnTo>
                      <a:pt x="41" y="32"/>
                    </a:lnTo>
                    <a:lnTo>
                      <a:pt x="22" y="0"/>
                    </a:lnTo>
                  </a:path>
                </a:pathLst>
              </a:custGeom>
              <a:noFill/>
              <a:ln w="3175">
                <a:solidFill>
                  <a:srgbClr val="EB75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780" name="Freeform 21">
                <a:extLst>
                  <a:ext uri="{FF2B5EF4-FFF2-40B4-BE49-F238E27FC236}">
                    <a16:creationId xmlns:a16="http://schemas.microsoft.com/office/drawing/2014/main" id="{1D3DF4F7-B45F-4C0B-9442-262CF1F405D3}"/>
                  </a:ext>
                </a:extLst>
              </p:cNvPr>
              <p:cNvSpPr>
                <a:spLocks/>
              </p:cNvSpPr>
              <p:nvPr/>
            </p:nvSpPr>
            <p:spPr bwMode="auto">
              <a:xfrm>
                <a:off x="3932" y="2852"/>
                <a:ext cx="58" cy="28"/>
              </a:xfrm>
              <a:custGeom>
                <a:avLst/>
                <a:gdLst>
                  <a:gd name="T0" fmla="*/ 3769 w 41"/>
                  <a:gd name="T1" fmla="*/ 0 h 32"/>
                  <a:gd name="T2" fmla="*/ 0 w 41"/>
                  <a:gd name="T3" fmla="*/ 4 h 32"/>
                  <a:gd name="T4" fmla="*/ 10521 w 41"/>
                  <a:gd name="T5" fmla="*/ 4 h 32"/>
                  <a:gd name="T6" fmla="*/ 3769 w 41"/>
                  <a:gd name="T7" fmla="*/ 2 h 32"/>
                  <a:gd name="T8" fmla="*/ 3769 w 41"/>
                  <a:gd name="T9" fmla="*/ 2 h 32"/>
                  <a:gd name="T10" fmla="*/ 3769 w 41"/>
                  <a:gd name="T11" fmla="*/ 0 h 32"/>
                  <a:gd name="T12" fmla="*/ 0 60000 65536"/>
                  <a:gd name="T13" fmla="*/ 0 60000 65536"/>
                  <a:gd name="T14" fmla="*/ 0 60000 65536"/>
                  <a:gd name="T15" fmla="*/ 0 60000 65536"/>
                  <a:gd name="T16" fmla="*/ 0 60000 65536"/>
                  <a:gd name="T17" fmla="*/ 0 60000 65536"/>
                  <a:gd name="T18" fmla="*/ 0 w 41"/>
                  <a:gd name="T19" fmla="*/ 0 h 32"/>
                  <a:gd name="T20" fmla="*/ 41 w 41"/>
                  <a:gd name="T21" fmla="*/ 32 h 32"/>
                </a:gdLst>
                <a:ahLst/>
                <a:cxnLst>
                  <a:cxn ang="T12">
                    <a:pos x="T0" y="T1"/>
                  </a:cxn>
                  <a:cxn ang="T13">
                    <a:pos x="T2" y="T3"/>
                  </a:cxn>
                  <a:cxn ang="T14">
                    <a:pos x="T4" y="T5"/>
                  </a:cxn>
                  <a:cxn ang="T15">
                    <a:pos x="T6" y="T7"/>
                  </a:cxn>
                  <a:cxn ang="T16">
                    <a:pos x="T8" y="T9"/>
                  </a:cxn>
                  <a:cxn ang="T17">
                    <a:pos x="T10" y="T11"/>
                  </a:cxn>
                </a:cxnLst>
                <a:rect l="T18" t="T19" r="T20" b="T21"/>
                <a:pathLst>
                  <a:path w="41" h="32">
                    <a:moveTo>
                      <a:pt x="15" y="0"/>
                    </a:moveTo>
                    <a:lnTo>
                      <a:pt x="0" y="32"/>
                    </a:lnTo>
                    <a:lnTo>
                      <a:pt x="41" y="30"/>
                    </a:lnTo>
                    <a:lnTo>
                      <a:pt x="15" y="2"/>
                    </a:lnTo>
                    <a:lnTo>
                      <a:pt x="15" y="0"/>
                    </a:lnTo>
                    <a:close/>
                  </a:path>
                </a:pathLst>
              </a:custGeom>
              <a:solidFill>
                <a:srgbClr val="EB75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3781" name="Freeform 22">
                <a:extLst>
                  <a:ext uri="{FF2B5EF4-FFF2-40B4-BE49-F238E27FC236}">
                    <a16:creationId xmlns:a16="http://schemas.microsoft.com/office/drawing/2014/main" id="{EEDB87DC-1971-451D-BE85-2E7CDA46ECFB}"/>
                  </a:ext>
                </a:extLst>
              </p:cNvPr>
              <p:cNvSpPr>
                <a:spLocks/>
              </p:cNvSpPr>
              <p:nvPr/>
            </p:nvSpPr>
            <p:spPr bwMode="auto">
              <a:xfrm>
                <a:off x="3932" y="2852"/>
                <a:ext cx="58" cy="28"/>
              </a:xfrm>
              <a:custGeom>
                <a:avLst/>
                <a:gdLst>
                  <a:gd name="T0" fmla="*/ 3769 w 41"/>
                  <a:gd name="T1" fmla="*/ 0 h 32"/>
                  <a:gd name="T2" fmla="*/ 0 w 41"/>
                  <a:gd name="T3" fmla="*/ 4 h 32"/>
                  <a:gd name="T4" fmla="*/ 10521 w 41"/>
                  <a:gd name="T5" fmla="*/ 4 h 32"/>
                  <a:gd name="T6" fmla="*/ 3769 w 41"/>
                  <a:gd name="T7" fmla="*/ 2 h 32"/>
                  <a:gd name="T8" fmla="*/ 3769 w 41"/>
                  <a:gd name="T9" fmla="*/ 2 h 32"/>
                  <a:gd name="T10" fmla="*/ 0 60000 65536"/>
                  <a:gd name="T11" fmla="*/ 0 60000 65536"/>
                  <a:gd name="T12" fmla="*/ 0 60000 65536"/>
                  <a:gd name="T13" fmla="*/ 0 60000 65536"/>
                  <a:gd name="T14" fmla="*/ 0 60000 65536"/>
                  <a:gd name="T15" fmla="*/ 0 w 41"/>
                  <a:gd name="T16" fmla="*/ 0 h 32"/>
                  <a:gd name="T17" fmla="*/ 41 w 41"/>
                  <a:gd name="T18" fmla="*/ 32 h 32"/>
                </a:gdLst>
                <a:ahLst/>
                <a:cxnLst>
                  <a:cxn ang="T10">
                    <a:pos x="T0" y="T1"/>
                  </a:cxn>
                  <a:cxn ang="T11">
                    <a:pos x="T2" y="T3"/>
                  </a:cxn>
                  <a:cxn ang="T12">
                    <a:pos x="T4" y="T5"/>
                  </a:cxn>
                  <a:cxn ang="T13">
                    <a:pos x="T6" y="T7"/>
                  </a:cxn>
                  <a:cxn ang="T14">
                    <a:pos x="T8" y="T9"/>
                  </a:cxn>
                </a:cxnLst>
                <a:rect l="T15" t="T16" r="T17" b="T18"/>
                <a:pathLst>
                  <a:path w="41" h="32">
                    <a:moveTo>
                      <a:pt x="15" y="0"/>
                    </a:moveTo>
                    <a:lnTo>
                      <a:pt x="0" y="32"/>
                    </a:lnTo>
                    <a:lnTo>
                      <a:pt x="41" y="30"/>
                    </a:lnTo>
                    <a:lnTo>
                      <a:pt x="15" y="2"/>
                    </a:lnTo>
                  </a:path>
                </a:pathLst>
              </a:custGeom>
              <a:noFill/>
              <a:ln w="3175">
                <a:solidFill>
                  <a:srgbClr val="EB75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782" name="Freeform 23">
                <a:extLst>
                  <a:ext uri="{FF2B5EF4-FFF2-40B4-BE49-F238E27FC236}">
                    <a16:creationId xmlns:a16="http://schemas.microsoft.com/office/drawing/2014/main" id="{1841A131-F60B-4F56-A465-AC1E46E69653}"/>
                  </a:ext>
                </a:extLst>
              </p:cNvPr>
              <p:cNvSpPr>
                <a:spLocks/>
              </p:cNvSpPr>
              <p:nvPr/>
            </p:nvSpPr>
            <p:spPr bwMode="auto">
              <a:xfrm>
                <a:off x="3932" y="2678"/>
                <a:ext cx="58" cy="28"/>
              </a:xfrm>
              <a:custGeom>
                <a:avLst/>
                <a:gdLst>
                  <a:gd name="T0" fmla="*/ 4368 w 41"/>
                  <a:gd name="T1" fmla="*/ 0 h 32"/>
                  <a:gd name="T2" fmla="*/ 0 w 41"/>
                  <a:gd name="T3" fmla="*/ 4 h 32"/>
                  <a:gd name="T4" fmla="*/ 10521 w 41"/>
                  <a:gd name="T5" fmla="*/ 4 h 32"/>
                  <a:gd name="T6" fmla="*/ 4909 w 41"/>
                  <a:gd name="T7" fmla="*/ 0 h 32"/>
                  <a:gd name="T8" fmla="*/ 4909 w 41"/>
                  <a:gd name="T9" fmla="*/ 0 h 32"/>
                  <a:gd name="T10" fmla="*/ 4368 w 41"/>
                  <a:gd name="T11" fmla="*/ 0 h 32"/>
                  <a:gd name="T12" fmla="*/ 0 60000 65536"/>
                  <a:gd name="T13" fmla="*/ 0 60000 65536"/>
                  <a:gd name="T14" fmla="*/ 0 60000 65536"/>
                  <a:gd name="T15" fmla="*/ 0 60000 65536"/>
                  <a:gd name="T16" fmla="*/ 0 60000 65536"/>
                  <a:gd name="T17" fmla="*/ 0 60000 65536"/>
                  <a:gd name="T18" fmla="*/ 0 w 41"/>
                  <a:gd name="T19" fmla="*/ 0 h 32"/>
                  <a:gd name="T20" fmla="*/ 41 w 41"/>
                  <a:gd name="T21" fmla="*/ 32 h 32"/>
                </a:gdLst>
                <a:ahLst/>
                <a:cxnLst>
                  <a:cxn ang="T12">
                    <a:pos x="T0" y="T1"/>
                  </a:cxn>
                  <a:cxn ang="T13">
                    <a:pos x="T2" y="T3"/>
                  </a:cxn>
                  <a:cxn ang="T14">
                    <a:pos x="T4" y="T5"/>
                  </a:cxn>
                  <a:cxn ang="T15">
                    <a:pos x="T6" y="T7"/>
                  </a:cxn>
                  <a:cxn ang="T16">
                    <a:pos x="T8" y="T9"/>
                  </a:cxn>
                  <a:cxn ang="T17">
                    <a:pos x="T10" y="T11"/>
                  </a:cxn>
                </a:cxnLst>
                <a:rect l="T18" t="T19" r="T20" b="T21"/>
                <a:pathLst>
                  <a:path w="41" h="32">
                    <a:moveTo>
                      <a:pt x="17" y="0"/>
                    </a:moveTo>
                    <a:lnTo>
                      <a:pt x="0" y="30"/>
                    </a:lnTo>
                    <a:lnTo>
                      <a:pt x="41" y="32"/>
                    </a:lnTo>
                    <a:lnTo>
                      <a:pt x="19" y="0"/>
                    </a:lnTo>
                    <a:lnTo>
                      <a:pt x="17" y="0"/>
                    </a:lnTo>
                    <a:close/>
                  </a:path>
                </a:pathLst>
              </a:custGeom>
              <a:solidFill>
                <a:srgbClr val="EB75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3783" name="Freeform 24">
                <a:extLst>
                  <a:ext uri="{FF2B5EF4-FFF2-40B4-BE49-F238E27FC236}">
                    <a16:creationId xmlns:a16="http://schemas.microsoft.com/office/drawing/2014/main" id="{FE0AA303-98CB-46B0-A5AA-168C4A7CA384}"/>
                  </a:ext>
                </a:extLst>
              </p:cNvPr>
              <p:cNvSpPr>
                <a:spLocks/>
              </p:cNvSpPr>
              <p:nvPr/>
            </p:nvSpPr>
            <p:spPr bwMode="auto">
              <a:xfrm>
                <a:off x="3932" y="2678"/>
                <a:ext cx="58" cy="28"/>
              </a:xfrm>
              <a:custGeom>
                <a:avLst/>
                <a:gdLst>
                  <a:gd name="T0" fmla="*/ 4368 w 41"/>
                  <a:gd name="T1" fmla="*/ 0 h 32"/>
                  <a:gd name="T2" fmla="*/ 0 w 41"/>
                  <a:gd name="T3" fmla="*/ 4 h 32"/>
                  <a:gd name="T4" fmla="*/ 10521 w 41"/>
                  <a:gd name="T5" fmla="*/ 4 h 32"/>
                  <a:gd name="T6" fmla="*/ 4909 w 41"/>
                  <a:gd name="T7" fmla="*/ 0 h 32"/>
                  <a:gd name="T8" fmla="*/ 4909 w 41"/>
                  <a:gd name="T9" fmla="*/ 0 h 32"/>
                  <a:gd name="T10" fmla="*/ 0 60000 65536"/>
                  <a:gd name="T11" fmla="*/ 0 60000 65536"/>
                  <a:gd name="T12" fmla="*/ 0 60000 65536"/>
                  <a:gd name="T13" fmla="*/ 0 60000 65536"/>
                  <a:gd name="T14" fmla="*/ 0 60000 65536"/>
                  <a:gd name="T15" fmla="*/ 0 w 41"/>
                  <a:gd name="T16" fmla="*/ 0 h 32"/>
                  <a:gd name="T17" fmla="*/ 41 w 41"/>
                  <a:gd name="T18" fmla="*/ 32 h 32"/>
                </a:gdLst>
                <a:ahLst/>
                <a:cxnLst>
                  <a:cxn ang="T10">
                    <a:pos x="T0" y="T1"/>
                  </a:cxn>
                  <a:cxn ang="T11">
                    <a:pos x="T2" y="T3"/>
                  </a:cxn>
                  <a:cxn ang="T12">
                    <a:pos x="T4" y="T5"/>
                  </a:cxn>
                  <a:cxn ang="T13">
                    <a:pos x="T6" y="T7"/>
                  </a:cxn>
                  <a:cxn ang="T14">
                    <a:pos x="T8" y="T9"/>
                  </a:cxn>
                </a:cxnLst>
                <a:rect l="T15" t="T16" r="T17" b="T18"/>
                <a:pathLst>
                  <a:path w="41" h="32">
                    <a:moveTo>
                      <a:pt x="17" y="0"/>
                    </a:moveTo>
                    <a:lnTo>
                      <a:pt x="0" y="30"/>
                    </a:lnTo>
                    <a:lnTo>
                      <a:pt x="41" y="32"/>
                    </a:lnTo>
                    <a:lnTo>
                      <a:pt x="19" y="0"/>
                    </a:lnTo>
                  </a:path>
                </a:pathLst>
              </a:custGeom>
              <a:noFill/>
              <a:ln w="3175">
                <a:solidFill>
                  <a:srgbClr val="EB75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784" name="Freeform 25">
                <a:extLst>
                  <a:ext uri="{FF2B5EF4-FFF2-40B4-BE49-F238E27FC236}">
                    <a16:creationId xmlns:a16="http://schemas.microsoft.com/office/drawing/2014/main" id="{EDC0521D-DAC4-433E-9F12-52F7581882FF}"/>
                  </a:ext>
                </a:extLst>
              </p:cNvPr>
              <p:cNvSpPr>
                <a:spLocks/>
              </p:cNvSpPr>
              <p:nvPr/>
            </p:nvSpPr>
            <p:spPr bwMode="auto">
              <a:xfrm>
                <a:off x="3937" y="2434"/>
                <a:ext cx="53" cy="30"/>
              </a:xfrm>
              <a:custGeom>
                <a:avLst/>
                <a:gdLst>
                  <a:gd name="T0" fmla="*/ 0 w 37"/>
                  <a:gd name="T1" fmla="*/ 0 h 34"/>
                  <a:gd name="T2" fmla="*/ 0 w 37"/>
                  <a:gd name="T3" fmla="*/ 4 h 34"/>
                  <a:gd name="T4" fmla="*/ 11607 w 37"/>
                  <a:gd name="T5" fmla="*/ 4 h 34"/>
                  <a:gd name="T6" fmla="*/ 0 w 37"/>
                  <a:gd name="T7" fmla="*/ 2 h 34"/>
                  <a:gd name="T8" fmla="*/ 0 w 37"/>
                  <a:gd name="T9" fmla="*/ 2 h 34"/>
                  <a:gd name="T10" fmla="*/ 0 w 37"/>
                  <a:gd name="T11" fmla="*/ 0 h 34"/>
                  <a:gd name="T12" fmla="*/ 0 60000 65536"/>
                  <a:gd name="T13" fmla="*/ 0 60000 65536"/>
                  <a:gd name="T14" fmla="*/ 0 60000 65536"/>
                  <a:gd name="T15" fmla="*/ 0 60000 65536"/>
                  <a:gd name="T16" fmla="*/ 0 60000 65536"/>
                  <a:gd name="T17" fmla="*/ 0 60000 65536"/>
                  <a:gd name="T18" fmla="*/ 0 w 37"/>
                  <a:gd name="T19" fmla="*/ 0 h 34"/>
                  <a:gd name="T20" fmla="*/ 37 w 37"/>
                  <a:gd name="T21" fmla="*/ 34 h 34"/>
                </a:gdLst>
                <a:ahLst/>
                <a:cxnLst>
                  <a:cxn ang="T12">
                    <a:pos x="T0" y="T1"/>
                  </a:cxn>
                  <a:cxn ang="T13">
                    <a:pos x="T2" y="T3"/>
                  </a:cxn>
                  <a:cxn ang="T14">
                    <a:pos x="T4" y="T5"/>
                  </a:cxn>
                  <a:cxn ang="T15">
                    <a:pos x="T6" y="T7"/>
                  </a:cxn>
                  <a:cxn ang="T16">
                    <a:pos x="T8" y="T9"/>
                  </a:cxn>
                  <a:cxn ang="T17">
                    <a:pos x="T10" y="T11"/>
                  </a:cxn>
                </a:cxnLst>
                <a:rect l="T18" t="T19" r="T20" b="T21"/>
                <a:pathLst>
                  <a:path w="37" h="34">
                    <a:moveTo>
                      <a:pt x="0" y="0"/>
                    </a:moveTo>
                    <a:lnTo>
                      <a:pt x="0" y="34"/>
                    </a:lnTo>
                    <a:lnTo>
                      <a:pt x="37" y="18"/>
                    </a:lnTo>
                    <a:lnTo>
                      <a:pt x="0" y="2"/>
                    </a:lnTo>
                    <a:lnTo>
                      <a:pt x="0" y="0"/>
                    </a:lnTo>
                    <a:close/>
                  </a:path>
                </a:pathLst>
              </a:custGeom>
              <a:solidFill>
                <a:srgbClr val="EB75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3785" name="Freeform 26">
                <a:extLst>
                  <a:ext uri="{FF2B5EF4-FFF2-40B4-BE49-F238E27FC236}">
                    <a16:creationId xmlns:a16="http://schemas.microsoft.com/office/drawing/2014/main" id="{A0DA4BC7-694B-4FF8-83BF-AFFE6B33C640}"/>
                  </a:ext>
                </a:extLst>
              </p:cNvPr>
              <p:cNvSpPr>
                <a:spLocks/>
              </p:cNvSpPr>
              <p:nvPr/>
            </p:nvSpPr>
            <p:spPr bwMode="auto">
              <a:xfrm>
                <a:off x="3937" y="2434"/>
                <a:ext cx="53" cy="30"/>
              </a:xfrm>
              <a:custGeom>
                <a:avLst/>
                <a:gdLst>
                  <a:gd name="T0" fmla="*/ 0 w 37"/>
                  <a:gd name="T1" fmla="*/ 0 h 34"/>
                  <a:gd name="T2" fmla="*/ 0 w 37"/>
                  <a:gd name="T3" fmla="*/ 4 h 34"/>
                  <a:gd name="T4" fmla="*/ 11607 w 37"/>
                  <a:gd name="T5" fmla="*/ 4 h 34"/>
                  <a:gd name="T6" fmla="*/ 0 w 37"/>
                  <a:gd name="T7" fmla="*/ 2 h 34"/>
                  <a:gd name="T8" fmla="*/ 0 w 37"/>
                  <a:gd name="T9" fmla="*/ 2 h 34"/>
                  <a:gd name="T10" fmla="*/ 0 60000 65536"/>
                  <a:gd name="T11" fmla="*/ 0 60000 65536"/>
                  <a:gd name="T12" fmla="*/ 0 60000 65536"/>
                  <a:gd name="T13" fmla="*/ 0 60000 65536"/>
                  <a:gd name="T14" fmla="*/ 0 60000 65536"/>
                  <a:gd name="T15" fmla="*/ 0 w 37"/>
                  <a:gd name="T16" fmla="*/ 0 h 34"/>
                  <a:gd name="T17" fmla="*/ 37 w 37"/>
                  <a:gd name="T18" fmla="*/ 34 h 34"/>
                </a:gdLst>
                <a:ahLst/>
                <a:cxnLst>
                  <a:cxn ang="T10">
                    <a:pos x="T0" y="T1"/>
                  </a:cxn>
                  <a:cxn ang="T11">
                    <a:pos x="T2" y="T3"/>
                  </a:cxn>
                  <a:cxn ang="T12">
                    <a:pos x="T4" y="T5"/>
                  </a:cxn>
                  <a:cxn ang="T13">
                    <a:pos x="T6" y="T7"/>
                  </a:cxn>
                  <a:cxn ang="T14">
                    <a:pos x="T8" y="T9"/>
                  </a:cxn>
                </a:cxnLst>
                <a:rect l="T15" t="T16" r="T17" b="T18"/>
                <a:pathLst>
                  <a:path w="37" h="34">
                    <a:moveTo>
                      <a:pt x="0" y="0"/>
                    </a:moveTo>
                    <a:lnTo>
                      <a:pt x="0" y="34"/>
                    </a:lnTo>
                    <a:lnTo>
                      <a:pt x="37" y="18"/>
                    </a:lnTo>
                    <a:lnTo>
                      <a:pt x="0" y="2"/>
                    </a:lnTo>
                  </a:path>
                </a:pathLst>
              </a:custGeom>
              <a:noFill/>
              <a:ln w="3175">
                <a:solidFill>
                  <a:srgbClr val="EB75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786" name="Freeform 27">
                <a:extLst>
                  <a:ext uri="{FF2B5EF4-FFF2-40B4-BE49-F238E27FC236}">
                    <a16:creationId xmlns:a16="http://schemas.microsoft.com/office/drawing/2014/main" id="{17055DED-855C-469F-92FC-04BCD885C663}"/>
                  </a:ext>
                </a:extLst>
              </p:cNvPr>
              <p:cNvSpPr>
                <a:spLocks/>
              </p:cNvSpPr>
              <p:nvPr/>
            </p:nvSpPr>
            <p:spPr bwMode="auto">
              <a:xfrm>
                <a:off x="2701" y="2446"/>
                <a:ext cx="1252" cy="7"/>
              </a:xfrm>
              <a:custGeom>
                <a:avLst/>
                <a:gdLst>
                  <a:gd name="T0" fmla="*/ 0 w 885"/>
                  <a:gd name="T1" fmla="*/ 4 h 8"/>
                  <a:gd name="T2" fmla="*/ 227737 w 885"/>
                  <a:gd name="T3" fmla="*/ 4 h 8"/>
                  <a:gd name="T4" fmla="*/ 227737 w 885"/>
                  <a:gd name="T5" fmla="*/ 0 h 8"/>
                  <a:gd name="T6" fmla="*/ 531 w 885"/>
                  <a:gd name="T7" fmla="*/ 0 h 8"/>
                  <a:gd name="T8" fmla="*/ 531 w 885"/>
                  <a:gd name="T9" fmla="*/ 4 h 8"/>
                  <a:gd name="T10" fmla="*/ 531 w 885"/>
                  <a:gd name="T11" fmla="*/ 4 h 8"/>
                  <a:gd name="T12" fmla="*/ 0 w 885"/>
                  <a:gd name="T13" fmla="*/ 4 h 8"/>
                  <a:gd name="T14" fmla="*/ 0 60000 65536"/>
                  <a:gd name="T15" fmla="*/ 0 60000 65536"/>
                  <a:gd name="T16" fmla="*/ 0 60000 65536"/>
                  <a:gd name="T17" fmla="*/ 0 60000 65536"/>
                  <a:gd name="T18" fmla="*/ 0 60000 65536"/>
                  <a:gd name="T19" fmla="*/ 0 60000 65536"/>
                  <a:gd name="T20" fmla="*/ 0 60000 65536"/>
                  <a:gd name="T21" fmla="*/ 0 w 885"/>
                  <a:gd name="T22" fmla="*/ 0 h 8"/>
                  <a:gd name="T23" fmla="*/ 885 w 885"/>
                  <a:gd name="T24" fmla="*/ 8 h 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85" h="8">
                    <a:moveTo>
                      <a:pt x="0" y="8"/>
                    </a:moveTo>
                    <a:lnTo>
                      <a:pt x="885" y="8"/>
                    </a:lnTo>
                    <a:lnTo>
                      <a:pt x="885" y="0"/>
                    </a:lnTo>
                    <a:lnTo>
                      <a:pt x="2" y="0"/>
                    </a:lnTo>
                    <a:lnTo>
                      <a:pt x="2" y="8"/>
                    </a:lnTo>
                    <a:lnTo>
                      <a:pt x="0" y="8"/>
                    </a:lnTo>
                    <a:close/>
                  </a:path>
                </a:pathLst>
              </a:custGeom>
              <a:solidFill>
                <a:srgbClr val="EB75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3787" name="Freeform 28">
                <a:extLst>
                  <a:ext uri="{FF2B5EF4-FFF2-40B4-BE49-F238E27FC236}">
                    <a16:creationId xmlns:a16="http://schemas.microsoft.com/office/drawing/2014/main" id="{4096D9D6-AF33-4FC5-8D11-DF6E81BF9DAA}"/>
                  </a:ext>
                </a:extLst>
              </p:cNvPr>
              <p:cNvSpPr>
                <a:spLocks/>
              </p:cNvSpPr>
              <p:nvPr/>
            </p:nvSpPr>
            <p:spPr bwMode="auto">
              <a:xfrm>
                <a:off x="2701" y="2446"/>
                <a:ext cx="1252" cy="7"/>
              </a:xfrm>
              <a:custGeom>
                <a:avLst/>
                <a:gdLst>
                  <a:gd name="T0" fmla="*/ 0 w 885"/>
                  <a:gd name="T1" fmla="*/ 4 h 8"/>
                  <a:gd name="T2" fmla="*/ 227737 w 885"/>
                  <a:gd name="T3" fmla="*/ 4 h 8"/>
                  <a:gd name="T4" fmla="*/ 227737 w 885"/>
                  <a:gd name="T5" fmla="*/ 0 h 8"/>
                  <a:gd name="T6" fmla="*/ 531 w 885"/>
                  <a:gd name="T7" fmla="*/ 0 h 8"/>
                  <a:gd name="T8" fmla="*/ 531 w 885"/>
                  <a:gd name="T9" fmla="*/ 4 h 8"/>
                  <a:gd name="T10" fmla="*/ 531 w 885"/>
                  <a:gd name="T11" fmla="*/ 4 h 8"/>
                  <a:gd name="T12" fmla="*/ 0 60000 65536"/>
                  <a:gd name="T13" fmla="*/ 0 60000 65536"/>
                  <a:gd name="T14" fmla="*/ 0 60000 65536"/>
                  <a:gd name="T15" fmla="*/ 0 60000 65536"/>
                  <a:gd name="T16" fmla="*/ 0 60000 65536"/>
                  <a:gd name="T17" fmla="*/ 0 60000 65536"/>
                  <a:gd name="T18" fmla="*/ 0 w 885"/>
                  <a:gd name="T19" fmla="*/ 0 h 8"/>
                  <a:gd name="T20" fmla="*/ 885 w 885"/>
                  <a:gd name="T21" fmla="*/ 8 h 8"/>
                </a:gdLst>
                <a:ahLst/>
                <a:cxnLst>
                  <a:cxn ang="T12">
                    <a:pos x="T0" y="T1"/>
                  </a:cxn>
                  <a:cxn ang="T13">
                    <a:pos x="T2" y="T3"/>
                  </a:cxn>
                  <a:cxn ang="T14">
                    <a:pos x="T4" y="T5"/>
                  </a:cxn>
                  <a:cxn ang="T15">
                    <a:pos x="T6" y="T7"/>
                  </a:cxn>
                  <a:cxn ang="T16">
                    <a:pos x="T8" y="T9"/>
                  </a:cxn>
                  <a:cxn ang="T17">
                    <a:pos x="T10" y="T11"/>
                  </a:cxn>
                </a:cxnLst>
                <a:rect l="T18" t="T19" r="T20" b="T21"/>
                <a:pathLst>
                  <a:path w="885" h="8">
                    <a:moveTo>
                      <a:pt x="0" y="8"/>
                    </a:moveTo>
                    <a:lnTo>
                      <a:pt x="885" y="8"/>
                    </a:lnTo>
                    <a:lnTo>
                      <a:pt x="885" y="0"/>
                    </a:lnTo>
                    <a:lnTo>
                      <a:pt x="2" y="0"/>
                    </a:lnTo>
                    <a:lnTo>
                      <a:pt x="2" y="8"/>
                    </a:lnTo>
                  </a:path>
                </a:pathLst>
              </a:custGeom>
              <a:noFill/>
              <a:ln w="3175">
                <a:solidFill>
                  <a:srgbClr val="EB75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788" name="Freeform 29">
                <a:extLst>
                  <a:ext uri="{FF2B5EF4-FFF2-40B4-BE49-F238E27FC236}">
                    <a16:creationId xmlns:a16="http://schemas.microsoft.com/office/drawing/2014/main" id="{5A246D48-4CB9-4A1A-8C64-77FC77EB9669}"/>
                  </a:ext>
                </a:extLst>
              </p:cNvPr>
              <p:cNvSpPr>
                <a:spLocks/>
              </p:cNvSpPr>
              <p:nvPr/>
            </p:nvSpPr>
            <p:spPr bwMode="auto">
              <a:xfrm>
                <a:off x="2710" y="2276"/>
                <a:ext cx="1249" cy="423"/>
              </a:xfrm>
              <a:custGeom>
                <a:avLst/>
                <a:gdLst>
                  <a:gd name="T0" fmla="*/ 0 w 882"/>
                  <a:gd name="T1" fmla="*/ 3 h 491"/>
                  <a:gd name="T2" fmla="*/ 229461 w 882"/>
                  <a:gd name="T3" fmla="*/ 46 h 491"/>
                  <a:gd name="T4" fmla="*/ 230670 w 882"/>
                  <a:gd name="T5" fmla="*/ 45 h 491"/>
                  <a:gd name="T6" fmla="*/ 1536 w 882"/>
                  <a:gd name="T7" fmla="*/ 0 h 491"/>
                  <a:gd name="T8" fmla="*/ 541 w 882"/>
                  <a:gd name="T9" fmla="*/ 3 h 491"/>
                  <a:gd name="T10" fmla="*/ 541 w 882"/>
                  <a:gd name="T11" fmla="*/ 3 h 491"/>
                  <a:gd name="T12" fmla="*/ 0 w 882"/>
                  <a:gd name="T13" fmla="*/ 3 h 491"/>
                  <a:gd name="T14" fmla="*/ 0 60000 65536"/>
                  <a:gd name="T15" fmla="*/ 0 60000 65536"/>
                  <a:gd name="T16" fmla="*/ 0 60000 65536"/>
                  <a:gd name="T17" fmla="*/ 0 60000 65536"/>
                  <a:gd name="T18" fmla="*/ 0 60000 65536"/>
                  <a:gd name="T19" fmla="*/ 0 60000 65536"/>
                  <a:gd name="T20" fmla="*/ 0 60000 65536"/>
                  <a:gd name="T21" fmla="*/ 0 w 882"/>
                  <a:gd name="T22" fmla="*/ 0 h 491"/>
                  <a:gd name="T23" fmla="*/ 882 w 882"/>
                  <a:gd name="T24" fmla="*/ 491 h 49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82" h="491">
                    <a:moveTo>
                      <a:pt x="0" y="8"/>
                    </a:moveTo>
                    <a:lnTo>
                      <a:pt x="878" y="491"/>
                    </a:lnTo>
                    <a:lnTo>
                      <a:pt x="882" y="483"/>
                    </a:lnTo>
                    <a:lnTo>
                      <a:pt x="6" y="0"/>
                    </a:lnTo>
                    <a:lnTo>
                      <a:pt x="2" y="8"/>
                    </a:lnTo>
                    <a:lnTo>
                      <a:pt x="0" y="8"/>
                    </a:lnTo>
                    <a:close/>
                  </a:path>
                </a:pathLst>
              </a:custGeom>
              <a:solidFill>
                <a:srgbClr val="EB75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3789" name="Freeform 30">
                <a:extLst>
                  <a:ext uri="{FF2B5EF4-FFF2-40B4-BE49-F238E27FC236}">
                    <a16:creationId xmlns:a16="http://schemas.microsoft.com/office/drawing/2014/main" id="{030BA8A5-3160-4590-B4BA-D85719984C81}"/>
                  </a:ext>
                </a:extLst>
              </p:cNvPr>
              <p:cNvSpPr>
                <a:spLocks/>
              </p:cNvSpPr>
              <p:nvPr/>
            </p:nvSpPr>
            <p:spPr bwMode="auto">
              <a:xfrm>
                <a:off x="2710" y="2276"/>
                <a:ext cx="1249" cy="423"/>
              </a:xfrm>
              <a:custGeom>
                <a:avLst/>
                <a:gdLst>
                  <a:gd name="T0" fmla="*/ 0 w 882"/>
                  <a:gd name="T1" fmla="*/ 3 h 491"/>
                  <a:gd name="T2" fmla="*/ 229461 w 882"/>
                  <a:gd name="T3" fmla="*/ 46 h 491"/>
                  <a:gd name="T4" fmla="*/ 230670 w 882"/>
                  <a:gd name="T5" fmla="*/ 45 h 491"/>
                  <a:gd name="T6" fmla="*/ 1536 w 882"/>
                  <a:gd name="T7" fmla="*/ 0 h 491"/>
                  <a:gd name="T8" fmla="*/ 541 w 882"/>
                  <a:gd name="T9" fmla="*/ 3 h 491"/>
                  <a:gd name="T10" fmla="*/ 541 w 882"/>
                  <a:gd name="T11" fmla="*/ 3 h 491"/>
                  <a:gd name="T12" fmla="*/ 0 60000 65536"/>
                  <a:gd name="T13" fmla="*/ 0 60000 65536"/>
                  <a:gd name="T14" fmla="*/ 0 60000 65536"/>
                  <a:gd name="T15" fmla="*/ 0 60000 65536"/>
                  <a:gd name="T16" fmla="*/ 0 60000 65536"/>
                  <a:gd name="T17" fmla="*/ 0 60000 65536"/>
                  <a:gd name="T18" fmla="*/ 0 w 882"/>
                  <a:gd name="T19" fmla="*/ 0 h 491"/>
                  <a:gd name="T20" fmla="*/ 882 w 882"/>
                  <a:gd name="T21" fmla="*/ 491 h 491"/>
                </a:gdLst>
                <a:ahLst/>
                <a:cxnLst>
                  <a:cxn ang="T12">
                    <a:pos x="T0" y="T1"/>
                  </a:cxn>
                  <a:cxn ang="T13">
                    <a:pos x="T2" y="T3"/>
                  </a:cxn>
                  <a:cxn ang="T14">
                    <a:pos x="T4" y="T5"/>
                  </a:cxn>
                  <a:cxn ang="T15">
                    <a:pos x="T6" y="T7"/>
                  </a:cxn>
                  <a:cxn ang="T16">
                    <a:pos x="T8" y="T9"/>
                  </a:cxn>
                  <a:cxn ang="T17">
                    <a:pos x="T10" y="T11"/>
                  </a:cxn>
                </a:cxnLst>
                <a:rect l="T18" t="T19" r="T20" b="T21"/>
                <a:pathLst>
                  <a:path w="882" h="491">
                    <a:moveTo>
                      <a:pt x="0" y="8"/>
                    </a:moveTo>
                    <a:lnTo>
                      <a:pt x="878" y="491"/>
                    </a:lnTo>
                    <a:lnTo>
                      <a:pt x="882" y="483"/>
                    </a:lnTo>
                    <a:lnTo>
                      <a:pt x="6" y="0"/>
                    </a:lnTo>
                    <a:lnTo>
                      <a:pt x="2" y="8"/>
                    </a:lnTo>
                  </a:path>
                </a:pathLst>
              </a:custGeom>
              <a:noFill/>
              <a:ln w="3175">
                <a:solidFill>
                  <a:srgbClr val="EB75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790" name="Freeform 31">
                <a:extLst>
                  <a:ext uri="{FF2B5EF4-FFF2-40B4-BE49-F238E27FC236}">
                    <a16:creationId xmlns:a16="http://schemas.microsoft.com/office/drawing/2014/main" id="{9F09D2FD-E9E2-4346-9434-AC0572974669}"/>
                  </a:ext>
                </a:extLst>
              </p:cNvPr>
              <p:cNvSpPr>
                <a:spLocks/>
              </p:cNvSpPr>
              <p:nvPr/>
            </p:nvSpPr>
            <p:spPr bwMode="auto">
              <a:xfrm>
                <a:off x="2701" y="2534"/>
                <a:ext cx="1258" cy="341"/>
              </a:xfrm>
              <a:custGeom>
                <a:avLst/>
                <a:gdLst>
                  <a:gd name="T0" fmla="*/ 0 w 889"/>
                  <a:gd name="T1" fmla="*/ 3 h 395"/>
                  <a:gd name="T2" fmla="*/ 229270 w 889"/>
                  <a:gd name="T3" fmla="*/ 38 h 395"/>
                  <a:gd name="T4" fmla="*/ 229829 w 889"/>
                  <a:gd name="T5" fmla="*/ 37 h 395"/>
                  <a:gd name="T6" fmla="*/ 1312 w 889"/>
                  <a:gd name="T7" fmla="*/ 0 h 395"/>
                  <a:gd name="T8" fmla="*/ 539 w 889"/>
                  <a:gd name="T9" fmla="*/ 3 h 395"/>
                  <a:gd name="T10" fmla="*/ 539 w 889"/>
                  <a:gd name="T11" fmla="*/ 3 h 395"/>
                  <a:gd name="T12" fmla="*/ 0 w 889"/>
                  <a:gd name="T13" fmla="*/ 3 h 395"/>
                  <a:gd name="T14" fmla="*/ 0 60000 65536"/>
                  <a:gd name="T15" fmla="*/ 0 60000 65536"/>
                  <a:gd name="T16" fmla="*/ 0 60000 65536"/>
                  <a:gd name="T17" fmla="*/ 0 60000 65536"/>
                  <a:gd name="T18" fmla="*/ 0 60000 65536"/>
                  <a:gd name="T19" fmla="*/ 0 60000 65536"/>
                  <a:gd name="T20" fmla="*/ 0 60000 65536"/>
                  <a:gd name="T21" fmla="*/ 0 w 889"/>
                  <a:gd name="T22" fmla="*/ 0 h 395"/>
                  <a:gd name="T23" fmla="*/ 889 w 889"/>
                  <a:gd name="T24" fmla="*/ 395 h 39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89" h="395">
                    <a:moveTo>
                      <a:pt x="0" y="6"/>
                    </a:moveTo>
                    <a:lnTo>
                      <a:pt x="887" y="395"/>
                    </a:lnTo>
                    <a:lnTo>
                      <a:pt x="889" y="387"/>
                    </a:lnTo>
                    <a:lnTo>
                      <a:pt x="5" y="0"/>
                    </a:lnTo>
                    <a:lnTo>
                      <a:pt x="2" y="6"/>
                    </a:lnTo>
                    <a:lnTo>
                      <a:pt x="0" y="6"/>
                    </a:lnTo>
                    <a:close/>
                  </a:path>
                </a:pathLst>
              </a:custGeom>
              <a:solidFill>
                <a:srgbClr val="EB75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3791" name="Freeform 32">
                <a:extLst>
                  <a:ext uri="{FF2B5EF4-FFF2-40B4-BE49-F238E27FC236}">
                    <a16:creationId xmlns:a16="http://schemas.microsoft.com/office/drawing/2014/main" id="{949AA5EC-1677-4B72-B25D-3C7A230CCF8C}"/>
                  </a:ext>
                </a:extLst>
              </p:cNvPr>
              <p:cNvSpPr>
                <a:spLocks/>
              </p:cNvSpPr>
              <p:nvPr/>
            </p:nvSpPr>
            <p:spPr bwMode="auto">
              <a:xfrm>
                <a:off x="2701" y="2534"/>
                <a:ext cx="1258" cy="341"/>
              </a:xfrm>
              <a:custGeom>
                <a:avLst/>
                <a:gdLst>
                  <a:gd name="T0" fmla="*/ 0 w 889"/>
                  <a:gd name="T1" fmla="*/ 3 h 395"/>
                  <a:gd name="T2" fmla="*/ 229270 w 889"/>
                  <a:gd name="T3" fmla="*/ 38 h 395"/>
                  <a:gd name="T4" fmla="*/ 229829 w 889"/>
                  <a:gd name="T5" fmla="*/ 37 h 395"/>
                  <a:gd name="T6" fmla="*/ 1312 w 889"/>
                  <a:gd name="T7" fmla="*/ 0 h 395"/>
                  <a:gd name="T8" fmla="*/ 539 w 889"/>
                  <a:gd name="T9" fmla="*/ 3 h 395"/>
                  <a:gd name="T10" fmla="*/ 539 w 889"/>
                  <a:gd name="T11" fmla="*/ 3 h 395"/>
                  <a:gd name="T12" fmla="*/ 0 60000 65536"/>
                  <a:gd name="T13" fmla="*/ 0 60000 65536"/>
                  <a:gd name="T14" fmla="*/ 0 60000 65536"/>
                  <a:gd name="T15" fmla="*/ 0 60000 65536"/>
                  <a:gd name="T16" fmla="*/ 0 60000 65536"/>
                  <a:gd name="T17" fmla="*/ 0 60000 65536"/>
                  <a:gd name="T18" fmla="*/ 0 w 889"/>
                  <a:gd name="T19" fmla="*/ 0 h 395"/>
                  <a:gd name="T20" fmla="*/ 889 w 889"/>
                  <a:gd name="T21" fmla="*/ 395 h 395"/>
                </a:gdLst>
                <a:ahLst/>
                <a:cxnLst>
                  <a:cxn ang="T12">
                    <a:pos x="T0" y="T1"/>
                  </a:cxn>
                  <a:cxn ang="T13">
                    <a:pos x="T2" y="T3"/>
                  </a:cxn>
                  <a:cxn ang="T14">
                    <a:pos x="T4" y="T5"/>
                  </a:cxn>
                  <a:cxn ang="T15">
                    <a:pos x="T6" y="T7"/>
                  </a:cxn>
                  <a:cxn ang="T16">
                    <a:pos x="T8" y="T9"/>
                  </a:cxn>
                  <a:cxn ang="T17">
                    <a:pos x="T10" y="T11"/>
                  </a:cxn>
                </a:cxnLst>
                <a:rect l="T18" t="T19" r="T20" b="T21"/>
                <a:pathLst>
                  <a:path w="889" h="395">
                    <a:moveTo>
                      <a:pt x="0" y="6"/>
                    </a:moveTo>
                    <a:lnTo>
                      <a:pt x="887" y="395"/>
                    </a:lnTo>
                    <a:lnTo>
                      <a:pt x="889" y="387"/>
                    </a:lnTo>
                    <a:lnTo>
                      <a:pt x="5" y="0"/>
                    </a:lnTo>
                    <a:lnTo>
                      <a:pt x="2" y="6"/>
                    </a:lnTo>
                  </a:path>
                </a:pathLst>
              </a:custGeom>
              <a:noFill/>
              <a:ln w="3175">
                <a:solidFill>
                  <a:srgbClr val="EB75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792" name="Freeform 33">
                <a:extLst>
                  <a:ext uri="{FF2B5EF4-FFF2-40B4-BE49-F238E27FC236}">
                    <a16:creationId xmlns:a16="http://schemas.microsoft.com/office/drawing/2014/main" id="{19B32A3C-46D8-4665-BC54-2D4EE933FBA6}"/>
                  </a:ext>
                </a:extLst>
              </p:cNvPr>
              <p:cNvSpPr>
                <a:spLocks/>
              </p:cNvSpPr>
              <p:nvPr/>
            </p:nvSpPr>
            <p:spPr bwMode="auto">
              <a:xfrm>
                <a:off x="2701" y="2706"/>
                <a:ext cx="1262" cy="421"/>
              </a:xfrm>
              <a:custGeom>
                <a:avLst/>
                <a:gdLst>
                  <a:gd name="T0" fmla="*/ 0 w 892"/>
                  <a:gd name="T1" fmla="*/ 3 h 488"/>
                  <a:gd name="T2" fmla="*/ 227989 w 892"/>
                  <a:gd name="T3" fmla="*/ 46 h 488"/>
                  <a:gd name="T4" fmla="*/ 229752 w 892"/>
                  <a:gd name="T5" fmla="*/ 46 h 488"/>
                  <a:gd name="T6" fmla="*/ 1856 w 892"/>
                  <a:gd name="T7" fmla="*/ 0 h 488"/>
                  <a:gd name="T8" fmla="*/ 531 w 892"/>
                  <a:gd name="T9" fmla="*/ 3 h 488"/>
                  <a:gd name="T10" fmla="*/ 531 w 892"/>
                  <a:gd name="T11" fmla="*/ 3 h 488"/>
                  <a:gd name="T12" fmla="*/ 0 w 892"/>
                  <a:gd name="T13" fmla="*/ 3 h 488"/>
                  <a:gd name="T14" fmla="*/ 0 60000 65536"/>
                  <a:gd name="T15" fmla="*/ 0 60000 65536"/>
                  <a:gd name="T16" fmla="*/ 0 60000 65536"/>
                  <a:gd name="T17" fmla="*/ 0 60000 65536"/>
                  <a:gd name="T18" fmla="*/ 0 60000 65536"/>
                  <a:gd name="T19" fmla="*/ 0 60000 65536"/>
                  <a:gd name="T20" fmla="*/ 0 60000 65536"/>
                  <a:gd name="T21" fmla="*/ 0 w 892"/>
                  <a:gd name="T22" fmla="*/ 0 h 488"/>
                  <a:gd name="T23" fmla="*/ 892 w 892"/>
                  <a:gd name="T24" fmla="*/ 488 h 48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92" h="488">
                    <a:moveTo>
                      <a:pt x="0" y="6"/>
                    </a:moveTo>
                    <a:lnTo>
                      <a:pt x="885" y="488"/>
                    </a:lnTo>
                    <a:lnTo>
                      <a:pt x="892" y="482"/>
                    </a:lnTo>
                    <a:lnTo>
                      <a:pt x="7" y="0"/>
                    </a:lnTo>
                    <a:lnTo>
                      <a:pt x="2" y="6"/>
                    </a:lnTo>
                    <a:lnTo>
                      <a:pt x="0" y="6"/>
                    </a:lnTo>
                    <a:close/>
                  </a:path>
                </a:pathLst>
              </a:custGeom>
              <a:solidFill>
                <a:srgbClr val="EB75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3793" name="Freeform 34">
                <a:extLst>
                  <a:ext uri="{FF2B5EF4-FFF2-40B4-BE49-F238E27FC236}">
                    <a16:creationId xmlns:a16="http://schemas.microsoft.com/office/drawing/2014/main" id="{BB6FC253-7095-48BD-96BF-4C12C791E963}"/>
                  </a:ext>
                </a:extLst>
              </p:cNvPr>
              <p:cNvSpPr>
                <a:spLocks/>
              </p:cNvSpPr>
              <p:nvPr/>
            </p:nvSpPr>
            <p:spPr bwMode="auto">
              <a:xfrm>
                <a:off x="2701" y="2706"/>
                <a:ext cx="1262" cy="421"/>
              </a:xfrm>
              <a:custGeom>
                <a:avLst/>
                <a:gdLst>
                  <a:gd name="T0" fmla="*/ 0 w 892"/>
                  <a:gd name="T1" fmla="*/ 3 h 488"/>
                  <a:gd name="T2" fmla="*/ 227989 w 892"/>
                  <a:gd name="T3" fmla="*/ 46 h 488"/>
                  <a:gd name="T4" fmla="*/ 229752 w 892"/>
                  <a:gd name="T5" fmla="*/ 46 h 488"/>
                  <a:gd name="T6" fmla="*/ 1856 w 892"/>
                  <a:gd name="T7" fmla="*/ 0 h 488"/>
                  <a:gd name="T8" fmla="*/ 531 w 892"/>
                  <a:gd name="T9" fmla="*/ 3 h 488"/>
                  <a:gd name="T10" fmla="*/ 531 w 892"/>
                  <a:gd name="T11" fmla="*/ 3 h 488"/>
                  <a:gd name="T12" fmla="*/ 0 60000 65536"/>
                  <a:gd name="T13" fmla="*/ 0 60000 65536"/>
                  <a:gd name="T14" fmla="*/ 0 60000 65536"/>
                  <a:gd name="T15" fmla="*/ 0 60000 65536"/>
                  <a:gd name="T16" fmla="*/ 0 60000 65536"/>
                  <a:gd name="T17" fmla="*/ 0 60000 65536"/>
                  <a:gd name="T18" fmla="*/ 0 w 892"/>
                  <a:gd name="T19" fmla="*/ 0 h 488"/>
                  <a:gd name="T20" fmla="*/ 892 w 892"/>
                  <a:gd name="T21" fmla="*/ 488 h 488"/>
                </a:gdLst>
                <a:ahLst/>
                <a:cxnLst>
                  <a:cxn ang="T12">
                    <a:pos x="T0" y="T1"/>
                  </a:cxn>
                  <a:cxn ang="T13">
                    <a:pos x="T2" y="T3"/>
                  </a:cxn>
                  <a:cxn ang="T14">
                    <a:pos x="T4" y="T5"/>
                  </a:cxn>
                  <a:cxn ang="T15">
                    <a:pos x="T6" y="T7"/>
                  </a:cxn>
                  <a:cxn ang="T16">
                    <a:pos x="T8" y="T9"/>
                  </a:cxn>
                  <a:cxn ang="T17">
                    <a:pos x="T10" y="T11"/>
                  </a:cxn>
                </a:cxnLst>
                <a:rect l="T18" t="T19" r="T20" b="T21"/>
                <a:pathLst>
                  <a:path w="892" h="488">
                    <a:moveTo>
                      <a:pt x="0" y="6"/>
                    </a:moveTo>
                    <a:lnTo>
                      <a:pt x="885" y="488"/>
                    </a:lnTo>
                    <a:lnTo>
                      <a:pt x="892" y="482"/>
                    </a:lnTo>
                    <a:lnTo>
                      <a:pt x="7" y="0"/>
                    </a:lnTo>
                    <a:lnTo>
                      <a:pt x="2" y="6"/>
                    </a:lnTo>
                  </a:path>
                </a:pathLst>
              </a:custGeom>
              <a:noFill/>
              <a:ln w="3175">
                <a:solidFill>
                  <a:srgbClr val="EB75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794" name="Freeform 35">
                <a:extLst>
                  <a:ext uri="{FF2B5EF4-FFF2-40B4-BE49-F238E27FC236}">
                    <a16:creationId xmlns:a16="http://schemas.microsoft.com/office/drawing/2014/main" id="{C84FEE91-2D45-445F-8035-C2F518F302FF}"/>
                  </a:ext>
                </a:extLst>
              </p:cNvPr>
              <p:cNvSpPr>
                <a:spLocks/>
              </p:cNvSpPr>
              <p:nvPr/>
            </p:nvSpPr>
            <p:spPr bwMode="auto">
              <a:xfrm>
                <a:off x="3937" y="2457"/>
                <a:ext cx="53" cy="33"/>
              </a:xfrm>
              <a:custGeom>
                <a:avLst/>
                <a:gdLst>
                  <a:gd name="T0" fmla="*/ 0 w 37"/>
                  <a:gd name="T1" fmla="*/ 3 h 38"/>
                  <a:gd name="T2" fmla="*/ 9640 w 37"/>
                  <a:gd name="T3" fmla="*/ 4 h 38"/>
                  <a:gd name="T4" fmla="*/ 11607 w 37"/>
                  <a:gd name="T5" fmla="*/ 0 h 38"/>
                  <a:gd name="T6" fmla="*/ 0 w 37"/>
                  <a:gd name="T7" fmla="*/ 3 h 38"/>
                  <a:gd name="T8" fmla="*/ 0 w 37"/>
                  <a:gd name="T9" fmla="*/ 3 h 38"/>
                  <a:gd name="T10" fmla="*/ 0 60000 65536"/>
                  <a:gd name="T11" fmla="*/ 0 60000 65536"/>
                  <a:gd name="T12" fmla="*/ 0 60000 65536"/>
                  <a:gd name="T13" fmla="*/ 0 60000 65536"/>
                  <a:gd name="T14" fmla="*/ 0 60000 65536"/>
                  <a:gd name="T15" fmla="*/ 0 w 37"/>
                  <a:gd name="T16" fmla="*/ 0 h 38"/>
                  <a:gd name="T17" fmla="*/ 37 w 37"/>
                  <a:gd name="T18" fmla="*/ 38 h 38"/>
                </a:gdLst>
                <a:ahLst/>
                <a:cxnLst>
                  <a:cxn ang="T10">
                    <a:pos x="T0" y="T1"/>
                  </a:cxn>
                  <a:cxn ang="T11">
                    <a:pos x="T2" y="T3"/>
                  </a:cxn>
                  <a:cxn ang="T12">
                    <a:pos x="T4" y="T5"/>
                  </a:cxn>
                  <a:cxn ang="T13">
                    <a:pos x="T6" y="T7"/>
                  </a:cxn>
                  <a:cxn ang="T14">
                    <a:pos x="T8" y="T9"/>
                  </a:cxn>
                </a:cxnLst>
                <a:rect l="T15" t="T16" r="T17" b="T18"/>
                <a:pathLst>
                  <a:path w="37" h="38">
                    <a:moveTo>
                      <a:pt x="0" y="18"/>
                    </a:moveTo>
                    <a:lnTo>
                      <a:pt x="31" y="38"/>
                    </a:lnTo>
                    <a:lnTo>
                      <a:pt x="37" y="0"/>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3795" name="Freeform 36">
                <a:extLst>
                  <a:ext uri="{FF2B5EF4-FFF2-40B4-BE49-F238E27FC236}">
                    <a16:creationId xmlns:a16="http://schemas.microsoft.com/office/drawing/2014/main" id="{47721390-B72F-4DD2-B73A-6D87D66C8630}"/>
                  </a:ext>
                </a:extLst>
              </p:cNvPr>
              <p:cNvSpPr>
                <a:spLocks/>
              </p:cNvSpPr>
              <p:nvPr/>
            </p:nvSpPr>
            <p:spPr bwMode="auto">
              <a:xfrm>
                <a:off x="3940" y="2545"/>
                <a:ext cx="50" cy="32"/>
              </a:xfrm>
              <a:custGeom>
                <a:avLst/>
                <a:gdLst>
                  <a:gd name="T0" fmla="*/ 0 w 35"/>
                  <a:gd name="T1" fmla="*/ 3 h 37"/>
                  <a:gd name="T2" fmla="*/ 9319 w 35"/>
                  <a:gd name="T3" fmla="*/ 3 h 37"/>
                  <a:gd name="T4" fmla="*/ 10409 w 35"/>
                  <a:gd name="T5" fmla="*/ 0 h 37"/>
                  <a:gd name="T6" fmla="*/ 0 w 35"/>
                  <a:gd name="T7" fmla="*/ 3 h 37"/>
                  <a:gd name="T8" fmla="*/ 0 w 35"/>
                  <a:gd name="T9" fmla="*/ 3 h 37"/>
                  <a:gd name="T10" fmla="*/ 0 w 35"/>
                  <a:gd name="T11" fmla="*/ 3 h 37"/>
                  <a:gd name="T12" fmla="*/ 0 60000 65536"/>
                  <a:gd name="T13" fmla="*/ 0 60000 65536"/>
                  <a:gd name="T14" fmla="*/ 0 60000 65536"/>
                  <a:gd name="T15" fmla="*/ 0 60000 65536"/>
                  <a:gd name="T16" fmla="*/ 0 60000 65536"/>
                  <a:gd name="T17" fmla="*/ 0 60000 65536"/>
                  <a:gd name="T18" fmla="*/ 0 w 35"/>
                  <a:gd name="T19" fmla="*/ 0 h 37"/>
                  <a:gd name="T20" fmla="*/ 35 w 35"/>
                  <a:gd name="T21" fmla="*/ 37 h 37"/>
                </a:gdLst>
                <a:ahLst/>
                <a:cxnLst>
                  <a:cxn ang="T12">
                    <a:pos x="T0" y="T1"/>
                  </a:cxn>
                  <a:cxn ang="T13">
                    <a:pos x="T2" y="T3"/>
                  </a:cxn>
                  <a:cxn ang="T14">
                    <a:pos x="T4" y="T5"/>
                  </a:cxn>
                  <a:cxn ang="T15">
                    <a:pos x="T6" y="T7"/>
                  </a:cxn>
                  <a:cxn ang="T16">
                    <a:pos x="T8" y="T9"/>
                  </a:cxn>
                  <a:cxn ang="T17">
                    <a:pos x="T10" y="T11"/>
                  </a:cxn>
                </a:cxnLst>
                <a:rect l="T18" t="T19" r="T20" b="T21"/>
                <a:pathLst>
                  <a:path w="35" h="37">
                    <a:moveTo>
                      <a:pt x="0" y="19"/>
                    </a:moveTo>
                    <a:lnTo>
                      <a:pt x="31" y="37"/>
                    </a:lnTo>
                    <a:lnTo>
                      <a:pt x="35" y="0"/>
                    </a:lnTo>
                    <a:lnTo>
                      <a:pt x="0" y="21"/>
                    </a:lnTo>
                    <a:lnTo>
                      <a:pt x="0"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3796" name="Freeform 37">
                <a:extLst>
                  <a:ext uri="{FF2B5EF4-FFF2-40B4-BE49-F238E27FC236}">
                    <a16:creationId xmlns:a16="http://schemas.microsoft.com/office/drawing/2014/main" id="{FB8FD039-46FA-4A5E-AD57-E0A2F6182EE3}"/>
                  </a:ext>
                </a:extLst>
              </p:cNvPr>
              <p:cNvSpPr>
                <a:spLocks/>
              </p:cNvSpPr>
              <p:nvPr/>
            </p:nvSpPr>
            <p:spPr bwMode="auto">
              <a:xfrm>
                <a:off x="3932" y="2625"/>
                <a:ext cx="58" cy="27"/>
              </a:xfrm>
              <a:custGeom>
                <a:avLst/>
                <a:gdLst>
                  <a:gd name="T0" fmla="*/ 0 w 41"/>
                  <a:gd name="T1" fmla="*/ 0 h 32"/>
                  <a:gd name="T2" fmla="*/ 4368 w 41"/>
                  <a:gd name="T3" fmla="*/ 3 h 32"/>
                  <a:gd name="T4" fmla="*/ 10521 w 41"/>
                  <a:gd name="T5" fmla="*/ 0 h 32"/>
                  <a:gd name="T6" fmla="*/ 0 w 41"/>
                  <a:gd name="T7" fmla="*/ 2 h 32"/>
                  <a:gd name="T8" fmla="*/ 0 w 41"/>
                  <a:gd name="T9" fmla="*/ 2 h 32"/>
                  <a:gd name="T10" fmla="*/ 0 w 41"/>
                  <a:gd name="T11" fmla="*/ 0 h 32"/>
                  <a:gd name="T12" fmla="*/ 0 60000 65536"/>
                  <a:gd name="T13" fmla="*/ 0 60000 65536"/>
                  <a:gd name="T14" fmla="*/ 0 60000 65536"/>
                  <a:gd name="T15" fmla="*/ 0 60000 65536"/>
                  <a:gd name="T16" fmla="*/ 0 60000 65536"/>
                  <a:gd name="T17" fmla="*/ 0 60000 65536"/>
                  <a:gd name="T18" fmla="*/ 0 w 41"/>
                  <a:gd name="T19" fmla="*/ 0 h 32"/>
                  <a:gd name="T20" fmla="*/ 41 w 41"/>
                  <a:gd name="T21" fmla="*/ 32 h 32"/>
                </a:gdLst>
                <a:ahLst/>
                <a:cxnLst>
                  <a:cxn ang="T12">
                    <a:pos x="T0" y="T1"/>
                  </a:cxn>
                  <a:cxn ang="T13">
                    <a:pos x="T2" y="T3"/>
                  </a:cxn>
                  <a:cxn ang="T14">
                    <a:pos x="T4" y="T5"/>
                  </a:cxn>
                  <a:cxn ang="T15">
                    <a:pos x="T6" y="T7"/>
                  </a:cxn>
                  <a:cxn ang="T16">
                    <a:pos x="T8" y="T9"/>
                  </a:cxn>
                  <a:cxn ang="T17">
                    <a:pos x="T10" y="T11"/>
                  </a:cxn>
                </a:cxnLst>
                <a:rect l="T18" t="T19" r="T20" b="T21"/>
                <a:pathLst>
                  <a:path w="41" h="32">
                    <a:moveTo>
                      <a:pt x="0" y="0"/>
                    </a:moveTo>
                    <a:lnTo>
                      <a:pt x="17" y="32"/>
                    </a:lnTo>
                    <a:lnTo>
                      <a:pt x="41" y="0"/>
                    </a:lnTo>
                    <a:lnTo>
                      <a:pt x="0" y="2"/>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3797" name="Freeform 38">
                <a:extLst>
                  <a:ext uri="{FF2B5EF4-FFF2-40B4-BE49-F238E27FC236}">
                    <a16:creationId xmlns:a16="http://schemas.microsoft.com/office/drawing/2014/main" id="{0CAD5474-8217-4B96-A384-318196D47132}"/>
                  </a:ext>
                </a:extLst>
              </p:cNvPr>
              <p:cNvSpPr>
                <a:spLocks/>
              </p:cNvSpPr>
              <p:nvPr/>
            </p:nvSpPr>
            <p:spPr bwMode="auto">
              <a:xfrm>
                <a:off x="3932" y="2713"/>
                <a:ext cx="58" cy="29"/>
              </a:xfrm>
              <a:custGeom>
                <a:avLst/>
                <a:gdLst>
                  <a:gd name="T0" fmla="*/ 0 w 41"/>
                  <a:gd name="T1" fmla="*/ 3 h 34"/>
                  <a:gd name="T2" fmla="*/ 5632 w 41"/>
                  <a:gd name="T3" fmla="*/ 3 h 34"/>
                  <a:gd name="T4" fmla="*/ 10521 w 41"/>
                  <a:gd name="T5" fmla="*/ 0 h 34"/>
                  <a:gd name="T6" fmla="*/ 0 w 41"/>
                  <a:gd name="T7" fmla="*/ 3 h 34"/>
                  <a:gd name="T8" fmla="*/ 0 w 41"/>
                  <a:gd name="T9" fmla="*/ 3 h 34"/>
                  <a:gd name="T10" fmla="*/ 0 w 41"/>
                  <a:gd name="T11" fmla="*/ 3 h 34"/>
                  <a:gd name="T12" fmla="*/ 0 60000 65536"/>
                  <a:gd name="T13" fmla="*/ 0 60000 65536"/>
                  <a:gd name="T14" fmla="*/ 0 60000 65536"/>
                  <a:gd name="T15" fmla="*/ 0 60000 65536"/>
                  <a:gd name="T16" fmla="*/ 0 60000 65536"/>
                  <a:gd name="T17" fmla="*/ 0 60000 65536"/>
                  <a:gd name="T18" fmla="*/ 0 w 41"/>
                  <a:gd name="T19" fmla="*/ 0 h 34"/>
                  <a:gd name="T20" fmla="*/ 41 w 41"/>
                  <a:gd name="T21" fmla="*/ 34 h 34"/>
                </a:gdLst>
                <a:ahLst/>
                <a:cxnLst>
                  <a:cxn ang="T12">
                    <a:pos x="T0" y="T1"/>
                  </a:cxn>
                  <a:cxn ang="T13">
                    <a:pos x="T2" y="T3"/>
                  </a:cxn>
                  <a:cxn ang="T14">
                    <a:pos x="T4" y="T5"/>
                  </a:cxn>
                  <a:cxn ang="T15">
                    <a:pos x="T6" y="T7"/>
                  </a:cxn>
                  <a:cxn ang="T16">
                    <a:pos x="T8" y="T9"/>
                  </a:cxn>
                  <a:cxn ang="T17">
                    <a:pos x="T10" y="T11"/>
                  </a:cxn>
                </a:cxnLst>
                <a:rect l="T18" t="T19" r="T20" b="T21"/>
                <a:pathLst>
                  <a:path w="41" h="34">
                    <a:moveTo>
                      <a:pt x="0" y="4"/>
                    </a:moveTo>
                    <a:lnTo>
                      <a:pt x="22" y="34"/>
                    </a:lnTo>
                    <a:lnTo>
                      <a:pt x="41" y="0"/>
                    </a:lnTo>
                    <a:lnTo>
                      <a:pt x="0" y="6"/>
                    </a:lnTo>
                    <a:lnTo>
                      <a:pt x="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3798" name="Freeform 39">
                <a:extLst>
                  <a:ext uri="{FF2B5EF4-FFF2-40B4-BE49-F238E27FC236}">
                    <a16:creationId xmlns:a16="http://schemas.microsoft.com/office/drawing/2014/main" id="{44F7DA7A-2C52-4A2D-AE64-0D000A0B4575}"/>
                  </a:ext>
                </a:extLst>
              </p:cNvPr>
              <p:cNvSpPr>
                <a:spLocks/>
              </p:cNvSpPr>
              <p:nvPr/>
            </p:nvSpPr>
            <p:spPr bwMode="auto">
              <a:xfrm>
                <a:off x="3935" y="2801"/>
                <a:ext cx="55" cy="32"/>
              </a:xfrm>
              <a:custGeom>
                <a:avLst/>
                <a:gdLst>
                  <a:gd name="T0" fmla="*/ 0 w 39"/>
                  <a:gd name="T1" fmla="*/ 3 h 38"/>
                  <a:gd name="T2" fmla="*/ 6824 w 39"/>
                  <a:gd name="T3" fmla="*/ 3 h 38"/>
                  <a:gd name="T4" fmla="*/ 9624 w 39"/>
                  <a:gd name="T5" fmla="*/ 0 h 38"/>
                  <a:gd name="T6" fmla="*/ 499 w 39"/>
                  <a:gd name="T7" fmla="*/ 3 h 38"/>
                  <a:gd name="T8" fmla="*/ 499 w 39"/>
                  <a:gd name="T9" fmla="*/ 3 h 38"/>
                  <a:gd name="T10" fmla="*/ 0 w 39"/>
                  <a:gd name="T11" fmla="*/ 3 h 38"/>
                  <a:gd name="T12" fmla="*/ 0 60000 65536"/>
                  <a:gd name="T13" fmla="*/ 0 60000 65536"/>
                  <a:gd name="T14" fmla="*/ 0 60000 65536"/>
                  <a:gd name="T15" fmla="*/ 0 60000 65536"/>
                  <a:gd name="T16" fmla="*/ 0 60000 65536"/>
                  <a:gd name="T17" fmla="*/ 0 60000 65536"/>
                  <a:gd name="T18" fmla="*/ 0 w 39"/>
                  <a:gd name="T19" fmla="*/ 0 h 38"/>
                  <a:gd name="T20" fmla="*/ 39 w 39"/>
                  <a:gd name="T21" fmla="*/ 38 h 38"/>
                </a:gdLst>
                <a:ahLst/>
                <a:cxnLst>
                  <a:cxn ang="T12">
                    <a:pos x="T0" y="T1"/>
                  </a:cxn>
                  <a:cxn ang="T13">
                    <a:pos x="T2" y="T3"/>
                  </a:cxn>
                  <a:cxn ang="T14">
                    <a:pos x="T4" y="T5"/>
                  </a:cxn>
                  <a:cxn ang="T15">
                    <a:pos x="T6" y="T7"/>
                  </a:cxn>
                  <a:cxn ang="T16">
                    <a:pos x="T8" y="T9"/>
                  </a:cxn>
                  <a:cxn ang="T17">
                    <a:pos x="T10" y="T11"/>
                  </a:cxn>
                </a:cxnLst>
                <a:rect l="T18" t="T19" r="T20" b="T21"/>
                <a:pathLst>
                  <a:path w="39" h="38">
                    <a:moveTo>
                      <a:pt x="0" y="14"/>
                    </a:moveTo>
                    <a:lnTo>
                      <a:pt x="28" y="38"/>
                    </a:lnTo>
                    <a:lnTo>
                      <a:pt x="39" y="0"/>
                    </a:lnTo>
                    <a:lnTo>
                      <a:pt x="2" y="16"/>
                    </a:lnTo>
                    <a:lnTo>
                      <a:pt x="0"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3799" name="Freeform 40">
                <a:extLst>
                  <a:ext uri="{FF2B5EF4-FFF2-40B4-BE49-F238E27FC236}">
                    <a16:creationId xmlns:a16="http://schemas.microsoft.com/office/drawing/2014/main" id="{A7361EB9-FC5D-4128-8E3E-033888118A09}"/>
                  </a:ext>
                </a:extLst>
              </p:cNvPr>
              <p:cNvSpPr>
                <a:spLocks/>
              </p:cNvSpPr>
              <p:nvPr/>
            </p:nvSpPr>
            <p:spPr bwMode="auto">
              <a:xfrm>
                <a:off x="3932" y="2885"/>
                <a:ext cx="58" cy="28"/>
              </a:xfrm>
              <a:custGeom>
                <a:avLst/>
                <a:gdLst>
                  <a:gd name="T0" fmla="*/ 0 w 41"/>
                  <a:gd name="T1" fmla="*/ 4 h 32"/>
                  <a:gd name="T2" fmla="*/ 5632 w 41"/>
                  <a:gd name="T3" fmla="*/ 4 h 32"/>
                  <a:gd name="T4" fmla="*/ 10521 w 41"/>
                  <a:gd name="T5" fmla="*/ 0 h 32"/>
                  <a:gd name="T6" fmla="*/ 0 w 41"/>
                  <a:gd name="T7" fmla="*/ 4 h 32"/>
                  <a:gd name="T8" fmla="*/ 0 w 41"/>
                  <a:gd name="T9" fmla="*/ 4 h 32"/>
                  <a:gd name="T10" fmla="*/ 0 w 41"/>
                  <a:gd name="T11" fmla="*/ 4 h 32"/>
                  <a:gd name="T12" fmla="*/ 0 60000 65536"/>
                  <a:gd name="T13" fmla="*/ 0 60000 65536"/>
                  <a:gd name="T14" fmla="*/ 0 60000 65536"/>
                  <a:gd name="T15" fmla="*/ 0 60000 65536"/>
                  <a:gd name="T16" fmla="*/ 0 60000 65536"/>
                  <a:gd name="T17" fmla="*/ 0 60000 65536"/>
                  <a:gd name="T18" fmla="*/ 0 w 41"/>
                  <a:gd name="T19" fmla="*/ 0 h 32"/>
                  <a:gd name="T20" fmla="*/ 41 w 41"/>
                  <a:gd name="T21" fmla="*/ 32 h 32"/>
                </a:gdLst>
                <a:ahLst/>
                <a:cxnLst>
                  <a:cxn ang="T12">
                    <a:pos x="T0" y="T1"/>
                  </a:cxn>
                  <a:cxn ang="T13">
                    <a:pos x="T2" y="T3"/>
                  </a:cxn>
                  <a:cxn ang="T14">
                    <a:pos x="T4" y="T5"/>
                  </a:cxn>
                  <a:cxn ang="T15">
                    <a:pos x="T6" y="T7"/>
                  </a:cxn>
                  <a:cxn ang="T16">
                    <a:pos x="T8" y="T9"/>
                  </a:cxn>
                  <a:cxn ang="T17">
                    <a:pos x="T10" y="T11"/>
                  </a:cxn>
                </a:cxnLst>
                <a:rect l="T18" t="T19" r="T20" b="T21"/>
                <a:pathLst>
                  <a:path w="41" h="32">
                    <a:moveTo>
                      <a:pt x="0" y="4"/>
                    </a:moveTo>
                    <a:lnTo>
                      <a:pt x="22" y="32"/>
                    </a:lnTo>
                    <a:lnTo>
                      <a:pt x="41" y="0"/>
                    </a:lnTo>
                    <a:lnTo>
                      <a:pt x="0" y="6"/>
                    </a:lnTo>
                    <a:lnTo>
                      <a:pt x="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3800" name="Freeform 41">
                <a:extLst>
                  <a:ext uri="{FF2B5EF4-FFF2-40B4-BE49-F238E27FC236}">
                    <a16:creationId xmlns:a16="http://schemas.microsoft.com/office/drawing/2014/main" id="{F1C34E0B-B4CD-416A-9BA1-7408B71F3974}"/>
                  </a:ext>
                </a:extLst>
              </p:cNvPr>
              <p:cNvSpPr>
                <a:spLocks/>
              </p:cNvSpPr>
              <p:nvPr/>
            </p:nvSpPr>
            <p:spPr bwMode="auto">
              <a:xfrm>
                <a:off x="3932" y="2961"/>
                <a:ext cx="58" cy="28"/>
              </a:xfrm>
              <a:custGeom>
                <a:avLst/>
                <a:gdLst>
                  <a:gd name="T0" fmla="*/ 0 w 41"/>
                  <a:gd name="T1" fmla="*/ 0 h 32"/>
                  <a:gd name="T2" fmla="*/ 2259 w 41"/>
                  <a:gd name="T3" fmla="*/ 4 h 32"/>
                  <a:gd name="T4" fmla="*/ 10521 w 41"/>
                  <a:gd name="T5" fmla="*/ 4 h 32"/>
                  <a:gd name="T6" fmla="*/ 530 w 41"/>
                  <a:gd name="T7" fmla="*/ 0 h 32"/>
                  <a:gd name="T8" fmla="*/ 530 w 41"/>
                  <a:gd name="T9" fmla="*/ 0 h 32"/>
                  <a:gd name="T10" fmla="*/ 0 w 41"/>
                  <a:gd name="T11" fmla="*/ 0 h 32"/>
                  <a:gd name="T12" fmla="*/ 0 60000 65536"/>
                  <a:gd name="T13" fmla="*/ 0 60000 65536"/>
                  <a:gd name="T14" fmla="*/ 0 60000 65536"/>
                  <a:gd name="T15" fmla="*/ 0 60000 65536"/>
                  <a:gd name="T16" fmla="*/ 0 60000 65536"/>
                  <a:gd name="T17" fmla="*/ 0 60000 65536"/>
                  <a:gd name="T18" fmla="*/ 0 w 41"/>
                  <a:gd name="T19" fmla="*/ 0 h 32"/>
                  <a:gd name="T20" fmla="*/ 41 w 41"/>
                  <a:gd name="T21" fmla="*/ 32 h 32"/>
                </a:gdLst>
                <a:ahLst/>
                <a:cxnLst>
                  <a:cxn ang="T12">
                    <a:pos x="T0" y="T1"/>
                  </a:cxn>
                  <a:cxn ang="T13">
                    <a:pos x="T2" y="T3"/>
                  </a:cxn>
                  <a:cxn ang="T14">
                    <a:pos x="T4" y="T5"/>
                  </a:cxn>
                  <a:cxn ang="T15">
                    <a:pos x="T6" y="T7"/>
                  </a:cxn>
                  <a:cxn ang="T16">
                    <a:pos x="T8" y="T9"/>
                  </a:cxn>
                  <a:cxn ang="T17">
                    <a:pos x="T10" y="T11"/>
                  </a:cxn>
                </a:cxnLst>
                <a:rect l="T18" t="T19" r="T20" b="T21"/>
                <a:pathLst>
                  <a:path w="41" h="32">
                    <a:moveTo>
                      <a:pt x="0" y="0"/>
                    </a:moveTo>
                    <a:lnTo>
                      <a:pt x="9" y="32"/>
                    </a:lnTo>
                    <a:lnTo>
                      <a:pt x="41" y="10"/>
                    </a:lnTo>
                    <a:lnTo>
                      <a:pt x="2"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3801" name="Freeform 42">
                <a:extLst>
                  <a:ext uri="{FF2B5EF4-FFF2-40B4-BE49-F238E27FC236}">
                    <a16:creationId xmlns:a16="http://schemas.microsoft.com/office/drawing/2014/main" id="{84F366AF-D51A-447A-A422-58DBEE4C07BB}"/>
                  </a:ext>
                </a:extLst>
              </p:cNvPr>
              <p:cNvSpPr>
                <a:spLocks/>
              </p:cNvSpPr>
              <p:nvPr/>
            </p:nvSpPr>
            <p:spPr bwMode="auto">
              <a:xfrm>
                <a:off x="3932" y="3047"/>
                <a:ext cx="58" cy="28"/>
              </a:xfrm>
              <a:custGeom>
                <a:avLst/>
                <a:gdLst>
                  <a:gd name="T0" fmla="*/ 0 w 41"/>
                  <a:gd name="T1" fmla="*/ 0 h 32"/>
                  <a:gd name="T2" fmla="*/ 2259 w 41"/>
                  <a:gd name="T3" fmla="*/ 4 h 32"/>
                  <a:gd name="T4" fmla="*/ 10521 w 41"/>
                  <a:gd name="T5" fmla="*/ 4 h 32"/>
                  <a:gd name="T6" fmla="*/ 530 w 41"/>
                  <a:gd name="T7" fmla="*/ 0 h 32"/>
                  <a:gd name="T8" fmla="*/ 530 w 41"/>
                  <a:gd name="T9" fmla="*/ 0 h 32"/>
                  <a:gd name="T10" fmla="*/ 0 w 41"/>
                  <a:gd name="T11" fmla="*/ 0 h 32"/>
                  <a:gd name="T12" fmla="*/ 0 60000 65536"/>
                  <a:gd name="T13" fmla="*/ 0 60000 65536"/>
                  <a:gd name="T14" fmla="*/ 0 60000 65536"/>
                  <a:gd name="T15" fmla="*/ 0 60000 65536"/>
                  <a:gd name="T16" fmla="*/ 0 60000 65536"/>
                  <a:gd name="T17" fmla="*/ 0 60000 65536"/>
                  <a:gd name="T18" fmla="*/ 0 w 41"/>
                  <a:gd name="T19" fmla="*/ 0 h 32"/>
                  <a:gd name="T20" fmla="*/ 41 w 41"/>
                  <a:gd name="T21" fmla="*/ 32 h 32"/>
                </a:gdLst>
                <a:ahLst/>
                <a:cxnLst>
                  <a:cxn ang="T12">
                    <a:pos x="T0" y="T1"/>
                  </a:cxn>
                  <a:cxn ang="T13">
                    <a:pos x="T2" y="T3"/>
                  </a:cxn>
                  <a:cxn ang="T14">
                    <a:pos x="T4" y="T5"/>
                  </a:cxn>
                  <a:cxn ang="T15">
                    <a:pos x="T6" y="T7"/>
                  </a:cxn>
                  <a:cxn ang="T16">
                    <a:pos x="T8" y="T9"/>
                  </a:cxn>
                  <a:cxn ang="T17">
                    <a:pos x="T10" y="T11"/>
                  </a:cxn>
                </a:cxnLst>
                <a:rect l="T18" t="T19" r="T20" b="T21"/>
                <a:pathLst>
                  <a:path w="41" h="32">
                    <a:moveTo>
                      <a:pt x="0" y="0"/>
                    </a:moveTo>
                    <a:lnTo>
                      <a:pt x="9" y="32"/>
                    </a:lnTo>
                    <a:lnTo>
                      <a:pt x="41" y="10"/>
                    </a:lnTo>
                    <a:lnTo>
                      <a:pt x="2"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3802" name="Freeform 43">
                <a:extLst>
                  <a:ext uri="{FF2B5EF4-FFF2-40B4-BE49-F238E27FC236}">
                    <a16:creationId xmlns:a16="http://schemas.microsoft.com/office/drawing/2014/main" id="{FB5EBAF8-4339-4522-B81F-D352CBA41827}"/>
                  </a:ext>
                </a:extLst>
              </p:cNvPr>
              <p:cNvSpPr>
                <a:spLocks/>
              </p:cNvSpPr>
              <p:nvPr/>
            </p:nvSpPr>
            <p:spPr bwMode="auto">
              <a:xfrm>
                <a:off x="3932" y="3142"/>
                <a:ext cx="58" cy="26"/>
              </a:xfrm>
              <a:custGeom>
                <a:avLst/>
                <a:gdLst>
                  <a:gd name="T0" fmla="*/ 0 w 41"/>
                  <a:gd name="T1" fmla="*/ 0 h 30"/>
                  <a:gd name="T2" fmla="*/ 4368 w 41"/>
                  <a:gd name="T3" fmla="*/ 3 h 30"/>
                  <a:gd name="T4" fmla="*/ 10521 w 41"/>
                  <a:gd name="T5" fmla="*/ 0 h 30"/>
                  <a:gd name="T6" fmla="*/ 0 w 41"/>
                  <a:gd name="T7" fmla="*/ 0 h 30"/>
                  <a:gd name="T8" fmla="*/ 0 w 41"/>
                  <a:gd name="T9" fmla="*/ 0 h 30"/>
                  <a:gd name="T10" fmla="*/ 0 60000 65536"/>
                  <a:gd name="T11" fmla="*/ 0 60000 65536"/>
                  <a:gd name="T12" fmla="*/ 0 60000 65536"/>
                  <a:gd name="T13" fmla="*/ 0 60000 65536"/>
                  <a:gd name="T14" fmla="*/ 0 60000 65536"/>
                  <a:gd name="T15" fmla="*/ 0 w 41"/>
                  <a:gd name="T16" fmla="*/ 0 h 30"/>
                  <a:gd name="T17" fmla="*/ 41 w 41"/>
                  <a:gd name="T18" fmla="*/ 30 h 30"/>
                </a:gdLst>
                <a:ahLst/>
                <a:cxnLst>
                  <a:cxn ang="T10">
                    <a:pos x="T0" y="T1"/>
                  </a:cxn>
                  <a:cxn ang="T11">
                    <a:pos x="T2" y="T3"/>
                  </a:cxn>
                  <a:cxn ang="T12">
                    <a:pos x="T4" y="T5"/>
                  </a:cxn>
                  <a:cxn ang="T13">
                    <a:pos x="T6" y="T7"/>
                  </a:cxn>
                  <a:cxn ang="T14">
                    <a:pos x="T8" y="T9"/>
                  </a:cxn>
                </a:cxnLst>
                <a:rect l="T15" t="T16" r="T17" b="T18"/>
                <a:pathLst>
                  <a:path w="41" h="30">
                    <a:moveTo>
                      <a:pt x="0" y="0"/>
                    </a:moveTo>
                    <a:lnTo>
                      <a:pt x="17" y="30"/>
                    </a:lnTo>
                    <a:lnTo>
                      <a:pt x="41"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3803" name="Freeform 44">
                <a:extLst>
                  <a:ext uri="{FF2B5EF4-FFF2-40B4-BE49-F238E27FC236}">
                    <a16:creationId xmlns:a16="http://schemas.microsoft.com/office/drawing/2014/main" id="{A1454064-4306-4643-A166-5967FCDF9E6C}"/>
                  </a:ext>
                </a:extLst>
              </p:cNvPr>
              <p:cNvSpPr>
                <a:spLocks/>
              </p:cNvSpPr>
              <p:nvPr/>
            </p:nvSpPr>
            <p:spPr bwMode="auto">
              <a:xfrm>
                <a:off x="3932" y="2765"/>
                <a:ext cx="58" cy="27"/>
              </a:xfrm>
              <a:custGeom>
                <a:avLst/>
                <a:gdLst>
                  <a:gd name="T0" fmla="*/ 4368 w 41"/>
                  <a:gd name="T1" fmla="*/ 0 h 32"/>
                  <a:gd name="T2" fmla="*/ 0 w 41"/>
                  <a:gd name="T3" fmla="*/ 3 h 32"/>
                  <a:gd name="T4" fmla="*/ 10521 w 41"/>
                  <a:gd name="T5" fmla="*/ 3 h 32"/>
                  <a:gd name="T6" fmla="*/ 4909 w 41"/>
                  <a:gd name="T7" fmla="*/ 0 h 32"/>
                  <a:gd name="T8" fmla="*/ 4909 w 41"/>
                  <a:gd name="T9" fmla="*/ 0 h 32"/>
                  <a:gd name="T10" fmla="*/ 4368 w 41"/>
                  <a:gd name="T11" fmla="*/ 0 h 32"/>
                  <a:gd name="T12" fmla="*/ 0 60000 65536"/>
                  <a:gd name="T13" fmla="*/ 0 60000 65536"/>
                  <a:gd name="T14" fmla="*/ 0 60000 65536"/>
                  <a:gd name="T15" fmla="*/ 0 60000 65536"/>
                  <a:gd name="T16" fmla="*/ 0 60000 65536"/>
                  <a:gd name="T17" fmla="*/ 0 60000 65536"/>
                  <a:gd name="T18" fmla="*/ 0 w 41"/>
                  <a:gd name="T19" fmla="*/ 0 h 32"/>
                  <a:gd name="T20" fmla="*/ 41 w 41"/>
                  <a:gd name="T21" fmla="*/ 32 h 32"/>
                </a:gdLst>
                <a:ahLst/>
                <a:cxnLst>
                  <a:cxn ang="T12">
                    <a:pos x="T0" y="T1"/>
                  </a:cxn>
                  <a:cxn ang="T13">
                    <a:pos x="T2" y="T3"/>
                  </a:cxn>
                  <a:cxn ang="T14">
                    <a:pos x="T4" y="T5"/>
                  </a:cxn>
                  <a:cxn ang="T15">
                    <a:pos x="T6" y="T7"/>
                  </a:cxn>
                  <a:cxn ang="T16">
                    <a:pos x="T8" y="T9"/>
                  </a:cxn>
                  <a:cxn ang="T17">
                    <a:pos x="T10" y="T11"/>
                  </a:cxn>
                </a:cxnLst>
                <a:rect l="T18" t="T19" r="T20" b="T21"/>
                <a:pathLst>
                  <a:path w="41" h="32">
                    <a:moveTo>
                      <a:pt x="17" y="0"/>
                    </a:moveTo>
                    <a:lnTo>
                      <a:pt x="0" y="30"/>
                    </a:lnTo>
                    <a:lnTo>
                      <a:pt x="41" y="32"/>
                    </a:lnTo>
                    <a:lnTo>
                      <a:pt x="19" y="0"/>
                    </a:lnTo>
                    <a:lnTo>
                      <a:pt x="17" y="0"/>
                    </a:lnTo>
                    <a:close/>
                  </a:path>
                </a:pathLst>
              </a:custGeom>
              <a:solidFill>
                <a:srgbClr val="EB75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3804" name="Freeform 45">
                <a:extLst>
                  <a:ext uri="{FF2B5EF4-FFF2-40B4-BE49-F238E27FC236}">
                    <a16:creationId xmlns:a16="http://schemas.microsoft.com/office/drawing/2014/main" id="{2712F225-D6C7-4F12-B4F8-727FFE188064}"/>
                  </a:ext>
                </a:extLst>
              </p:cNvPr>
              <p:cNvSpPr>
                <a:spLocks/>
              </p:cNvSpPr>
              <p:nvPr/>
            </p:nvSpPr>
            <p:spPr bwMode="auto">
              <a:xfrm>
                <a:off x="3932" y="2765"/>
                <a:ext cx="58" cy="27"/>
              </a:xfrm>
              <a:custGeom>
                <a:avLst/>
                <a:gdLst>
                  <a:gd name="T0" fmla="*/ 4368 w 41"/>
                  <a:gd name="T1" fmla="*/ 0 h 32"/>
                  <a:gd name="T2" fmla="*/ 0 w 41"/>
                  <a:gd name="T3" fmla="*/ 3 h 32"/>
                  <a:gd name="T4" fmla="*/ 10521 w 41"/>
                  <a:gd name="T5" fmla="*/ 3 h 32"/>
                  <a:gd name="T6" fmla="*/ 4909 w 41"/>
                  <a:gd name="T7" fmla="*/ 0 h 32"/>
                  <a:gd name="T8" fmla="*/ 4909 w 41"/>
                  <a:gd name="T9" fmla="*/ 0 h 32"/>
                  <a:gd name="T10" fmla="*/ 0 60000 65536"/>
                  <a:gd name="T11" fmla="*/ 0 60000 65536"/>
                  <a:gd name="T12" fmla="*/ 0 60000 65536"/>
                  <a:gd name="T13" fmla="*/ 0 60000 65536"/>
                  <a:gd name="T14" fmla="*/ 0 60000 65536"/>
                  <a:gd name="T15" fmla="*/ 0 w 41"/>
                  <a:gd name="T16" fmla="*/ 0 h 32"/>
                  <a:gd name="T17" fmla="*/ 41 w 41"/>
                  <a:gd name="T18" fmla="*/ 32 h 32"/>
                </a:gdLst>
                <a:ahLst/>
                <a:cxnLst>
                  <a:cxn ang="T10">
                    <a:pos x="T0" y="T1"/>
                  </a:cxn>
                  <a:cxn ang="T11">
                    <a:pos x="T2" y="T3"/>
                  </a:cxn>
                  <a:cxn ang="T12">
                    <a:pos x="T4" y="T5"/>
                  </a:cxn>
                  <a:cxn ang="T13">
                    <a:pos x="T6" y="T7"/>
                  </a:cxn>
                  <a:cxn ang="T14">
                    <a:pos x="T8" y="T9"/>
                  </a:cxn>
                </a:cxnLst>
                <a:rect l="T15" t="T16" r="T17" b="T18"/>
                <a:pathLst>
                  <a:path w="41" h="32">
                    <a:moveTo>
                      <a:pt x="17" y="0"/>
                    </a:moveTo>
                    <a:lnTo>
                      <a:pt x="0" y="30"/>
                    </a:lnTo>
                    <a:lnTo>
                      <a:pt x="41" y="32"/>
                    </a:lnTo>
                    <a:lnTo>
                      <a:pt x="19" y="0"/>
                    </a:lnTo>
                  </a:path>
                </a:pathLst>
              </a:custGeom>
              <a:noFill/>
              <a:ln w="3175">
                <a:solidFill>
                  <a:srgbClr val="EB75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805" name="Freeform 46">
                <a:extLst>
                  <a:ext uri="{FF2B5EF4-FFF2-40B4-BE49-F238E27FC236}">
                    <a16:creationId xmlns:a16="http://schemas.microsoft.com/office/drawing/2014/main" id="{388944C3-DFFF-49E4-9D6D-BFA75DC01448}"/>
                  </a:ext>
                </a:extLst>
              </p:cNvPr>
              <p:cNvSpPr>
                <a:spLocks/>
              </p:cNvSpPr>
              <p:nvPr/>
            </p:nvSpPr>
            <p:spPr bwMode="auto">
              <a:xfrm>
                <a:off x="2698" y="2360"/>
                <a:ext cx="1261" cy="425"/>
              </a:xfrm>
              <a:custGeom>
                <a:avLst/>
                <a:gdLst>
                  <a:gd name="T0" fmla="*/ 0 w 891"/>
                  <a:gd name="T1" fmla="*/ 3 h 493"/>
                  <a:gd name="T2" fmla="*/ 229772 w 891"/>
                  <a:gd name="T3" fmla="*/ 46 h 493"/>
                  <a:gd name="T4" fmla="*/ 230872 w 891"/>
                  <a:gd name="T5" fmla="*/ 45 h 493"/>
                  <a:gd name="T6" fmla="*/ 1857 w 891"/>
                  <a:gd name="T7" fmla="*/ 0 h 493"/>
                  <a:gd name="T8" fmla="*/ 539 w 891"/>
                  <a:gd name="T9" fmla="*/ 3 h 493"/>
                  <a:gd name="T10" fmla="*/ 539 w 891"/>
                  <a:gd name="T11" fmla="*/ 3 h 493"/>
                  <a:gd name="T12" fmla="*/ 0 w 891"/>
                  <a:gd name="T13" fmla="*/ 3 h 493"/>
                  <a:gd name="T14" fmla="*/ 0 60000 65536"/>
                  <a:gd name="T15" fmla="*/ 0 60000 65536"/>
                  <a:gd name="T16" fmla="*/ 0 60000 65536"/>
                  <a:gd name="T17" fmla="*/ 0 60000 65536"/>
                  <a:gd name="T18" fmla="*/ 0 60000 65536"/>
                  <a:gd name="T19" fmla="*/ 0 60000 65536"/>
                  <a:gd name="T20" fmla="*/ 0 60000 65536"/>
                  <a:gd name="T21" fmla="*/ 0 w 891"/>
                  <a:gd name="T22" fmla="*/ 0 h 493"/>
                  <a:gd name="T23" fmla="*/ 891 w 891"/>
                  <a:gd name="T24" fmla="*/ 493 h 49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91" h="493">
                    <a:moveTo>
                      <a:pt x="0" y="6"/>
                    </a:moveTo>
                    <a:lnTo>
                      <a:pt x="887" y="493"/>
                    </a:lnTo>
                    <a:lnTo>
                      <a:pt x="891" y="485"/>
                    </a:lnTo>
                    <a:lnTo>
                      <a:pt x="7" y="0"/>
                    </a:lnTo>
                    <a:lnTo>
                      <a:pt x="2" y="6"/>
                    </a:lnTo>
                    <a:lnTo>
                      <a:pt x="0" y="6"/>
                    </a:lnTo>
                    <a:close/>
                  </a:path>
                </a:pathLst>
              </a:custGeom>
              <a:solidFill>
                <a:srgbClr val="EB75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3806" name="Freeform 47">
                <a:extLst>
                  <a:ext uri="{FF2B5EF4-FFF2-40B4-BE49-F238E27FC236}">
                    <a16:creationId xmlns:a16="http://schemas.microsoft.com/office/drawing/2014/main" id="{978E1892-4D69-4A00-8D23-9FCB74D931B0}"/>
                  </a:ext>
                </a:extLst>
              </p:cNvPr>
              <p:cNvSpPr>
                <a:spLocks/>
              </p:cNvSpPr>
              <p:nvPr/>
            </p:nvSpPr>
            <p:spPr bwMode="auto">
              <a:xfrm>
                <a:off x="2698" y="2360"/>
                <a:ext cx="1261" cy="425"/>
              </a:xfrm>
              <a:custGeom>
                <a:avLst/>
                <a:gdLst>
                  <a:gd name="T0" fmla="*/ 0 w 891"/>
                  <a:gd name="T1" fmla="*/ 3 h 493"/>
                  <a:gd name="T2" fmla="*/ 229772 w 891"/>
                  <a:gd name="T3" fmla="*/ 46 h 493"/>
                  <a:gd name="T4" fmla="*/ 230872 w 891"/>
                  <a:gd name="T5" fmla="*/ 45 h 493"/>
                  <a:gd name="T6" fmla="*/ 1857 w 891"/>
                  <a:gd name="T7" fmla="*/ 0 h 493"/>
                  <a:gd name="T8" fmla="*/ 539 w 891"/>
                  <a:gd name="T9" fmla="*/ 3 h 493"/>
                  <a:gd name="T10" fmla="*/ 539 w 891"/>
                  <a:gd name="T11" fmla="*/ 3 h 493"/>
                  <a:gd name="T12" fmla="*/ 0 60000 65536"/>
                  <a:gd name="T13" fmla="*/ 0 60000 65536"/>
                  <a:gd name="T14" fmla="*/ 0 60000 65536"/>
                  <a:gd name="T15" fmla="*/ 0 60000 65536"/>
                  <a:gd name="T16" fmla="*/ 0 60000 65536"/>
                  <a:gd name="T17" fmla="*/ 0 60000 65536"/>
                  <a:gd name="T18" fmla="*/ 0 w 891"/>
                  <a:gd name="T19" fmla="*/ 0 h 493"/>
                  <a:gd name="T20" fmla="*/ 891 w 891"/>
                  <a:gd name="T21" fmla="*/ 493 h 493"/>
                </a:gdLst>
                <a:ahLst/>
                <a:cxnLst>
                  <a:cxn ang="T12">
                    <a:pos x="T0" y="T1"/>
                  </a:cxn>
                  <a:cxn ang="T13">
                    <a:pos x="T2" y="T3"/>
                  </a:cxn>
                  <a:cxn ang="T14">
                    <a:pos x="T4" y="T5"/>
                  </a:cxn>
                  <a:cxn ang="T15">
                    <a:pos x="T6" y="T7"/>
                  </a:cxn>
                  <a:cxn ang="T16">
                    <a:pos x="T8" y="T9"/>
                  </a:cxn>
                  <a:cxn ang="T17">
                    <a:pos x="T10" y="T11"/>
                  </a:cxn>
                </a:cxnLst>
                <a:rect l="T18" t="T19" r="T20" b="T21"/>
                <a:pathLst>
                  <a:path w="891" h="493">
                    <a:moveTo>
                      <a:pt x="0" y="6"/>
                    </a:moveTo>
                    <a:lnTo>
                      <a:pt x="887" y="493"/>
                    </a:lnTo>
                    <a:lnTo>
                      <a:pt x="891" y="485"/>
                    </a:lnTo>
                    <a:lnTo>
                      <a:pt x="7" y="0"/>
                    </a:lnTo>
                    <a:lnTo>
                      <a:pt x="2" y="6"/>
                    </a:lnTo>
                  </a:path>
                </a:pathLst>
              </a:custGeom>
              <a:noFill/>
              <a:ln w="3175">
                <a:solidFill>
                  <a:srgbClr val="EB75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153614" name="Group 48">
              <a:extLst>
                <a:ext uri="{FF2B5EF4-FFF2-40B4-BE49-F238E27FC236}">
                  <a16:creationId xmlns:a16="http://schemas.microsoft.com/office/drawing/2014/main" id="{5BA9ECC9-6F68-42DC-A923-F4CC3E6C502D}"/>
                </a:ext>
              </a:extLst>
            </p:cNvPr>
            <p:cNvGrpSpPr>
              <a:grpSpLocks/>
            </p:cNvGrpSpPr>
            <p:nvPr/>
          </p:nvGrpSpPr>
          <p:grpSpPr bwMode="auto">
            <a:xfrm>
              <a:off x="1873" y="2474"/>
              <a:ext cx="2101" cy="1660"/>
              <a:chOff x="1873" y="2474"/>
              <a:chExt cx="2101" cy="1660"/>
            </a:xfrm>
          </p:grpSpPr>
          <p:sp>
            <p:nvSpPr>
              <p:cNvPr id="153763" name="Line 49">
                <a:extLst>
                  <a:ext uri="{FF2B5EF4-FFF2-40B4-BE49-F238E27FC236}">
                    <a16:creationId xmlns:a16="http://schemas.microsoft.com/office/drawing/2014/main" id="{F84301DF-A721-4913-9181-6D61D85957E7}"/>
                  </a:ext>
                </a:extLst>
              </p:cNvPr>
              <p:cNvSpPr>
                <a:spLocks noChangeShapeType="1"/>
              </p:cNvSpPr>
              <p:nvPr/>
            </p:nvSpPr>
            <p:spPr bwMode="auto">
              <a:xfrm flipV="1">
                <a:off x="1883" y="2474"/>
                <a:ext cx="2086" cy="1403"/>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764" name="Line 50">
                <a:extLst>
                  <a:ext uri="{FF2B5EF4-FFF2-40B4-BE49-F238E27FC236}">
                    <a16:creationId xmlns:a16="http://schemas.microsoft.com/office/drawing/2014/main" id="{F5A89C59-0408-43CC-A13B-45EA6283032C}"/>
                  </a:ext>
                </a:extLst>
              </p:cNvPr>
              <p:cNvSpPr>
                <a:spLocks noChangeShapeType="1"/>
              </p:cNvSpPr>
              <p:nvPr/>
            </p:nvSpPr>
            <p:spPr bwMode="auto">
              <a:xfrm flipV="1">
                <a:off x="1888" y="2559"/>
                <a:ext cx="2086" cy="1575"/>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765" name="Line 51">
                <a:extLst>
                  <a:ext uri="{FF2B5EF4-FFF2-40B4-BE49-F238E27FC236}">
                    <a16:creationId xmlns:a16="http://schemas.microsoft.com/office/drawing/2014/main" id="{C9B544A4-D2E1-4463-B317-8981A42905D8}"/>
                  </a:ext>
                </a:extLst>
              </p:cNvPr>
              <p:cNvSpPr>
                <a:spLocks noChangeShapeType="1"/>
              </p:cNvSpPr>
              <p:nvPr/>
            </p:nvSpPr>
            <p:spPr bwMode="auto">
              <a:xfrm flipV="1">
                <a:off x="1883" y="2635"/>
                <a:ext cx="2073" cy="552"/>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766" name="Line 52">
                <a:extLst>
                  <a:ext uri="{FF2B5EF4-FFF2-40B4-BE49-F238E27FC236}">
                    <a16:creationId xmlns:a16="http://schemas.microsoft.com/office/drawing/2014/main" id="{351FC72B-F757-4D55-9844-481B2A21B4CB}"/>
                  </a:ext>
                </a:extLst>
              </p:cNvPr>
              <p:cNvSpPr>
                <a:spLocks noChangeShapeType="1"/>
              </p:cNvSpPr>
              <p:nvPr/>
            </p:nvSpPr>
            <p:spPr bwMode="auto">
              <a:xfrm flipV="1">
                <a:off x="1883" y="2725"/>
                <a:ext cx="2076" cy="722"/>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767" name="Line 53">
                <a:extLst>
                  <a:ext uri="{FF2B5EF4-FFF2-40B4-BE49-F238E27FC236}">
                    <a16:creationId xmlns:a16="http://schemas.microsoft.com/office/drawing/2014/main" id="{F1F6330C-AB3C-418C-A501-4F3991D25DFF}"/>
                  </a:ext>
                </a:extLst>
              </p:cNvPr>
              <p:cNvSpPr>
                <a:spLocks noChangeShapeType="1"/>
              </p:cNvSpPr>
              <p:nvPr/>
            </p:nvSpPr>
            <p:spPr bwMode="auto">
              <a:xfrm flipV="1">
                <a:off x="1888" y="2818"/>
                <a:ext cx="2078" cy="1145"/>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768" name="Line 54">
                <a:extLst>
                  <a:ext uri="{FF2B5EF4-FFF2-40B4-BE49-F238E27FC236}">
                    <a16:creationId xmlns:a16="http://schemas.microsoft.com/office/drawing/2014/main" id="{0FA00ACB-7AB5-419C-9B16-790F2CDCBA23}"/>
                  </a:ext>
                </a:extLst>
              </p:cNvPr>
              <p:cNvSpPr>
                <a:spLocks noChangeShapeType="1"/>
              </p:cNvSpPr>
              <p:nvPr/>
            </p:nvSpPr>
            <p:spPr bwMode="auto">
              <a:xfrm flipV="1">
                <a:off x="1883" y="2897"/>
                <a:ext cx="2076" cy="72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769" name="Line 55">
                <a:extLst>
                  <a:ext uri="{FF2B5EF4-FFF2-40B4-BE49-F238E27FC236}">
                    <a16:creationId xmlns:a16="http://schemas.microsoft.com/office/drawing/2014/main" id="{220AE7BA-4ACC-4E32-B615-843EC40D1EBC}"/>
                  </a:ext>
                </a:extLst>
              </p:cNvPr>
              <p:cNvSpPr>
                <a:spLocks noChangeShapeType="1"/>
              </p:cNvSpPr>
              <p:nvPr/>
            </p:nvSpPr>
            <p:spPr bwMode="auto">
              <a:xfrm flipV="1">
                <a:off x="1883" y="2973"/>
                <a:ext cx="2070" cy="300"/>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770" name="Line 56">
                <a:extLst>
                  <a:ext uri="{FF2B5EF4-FFF2-40B4-BE49-F238E27FC236}">
                    <a16:creationId xmlns:a16="http://schemas.microsoft.com/office/drawing/2014/main" id="{887B5D5B-6039-467D-9468-DE7C09EEADA0}"/>
                  </a:ext>
                </a:extLst>
              </p:cNvPr>
              <p:cNvSpPr>
                <a:spLocks noChangeShapeType="1"/>
              </p:cNvSpPr>
              <p:nvPr/>
            </p:nvSpPr>
            <p:spPr bwMode="auto">
              <a:xfrm flipV="1">
                <a:off x="1873" y="3059"/>
                <a:ext cx="2083" cy="299"/>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771" name="Line 57">
                <a:extLst>
                  <a:ext uri="{FF2B5EF4-FFF2-40B4-BE49-F238E27FC236}">
                    <a16:creationId xmlns:a16="http://schemas.microsoft.com/office/drawing/2014/main" id="{17062AAE-107E-4048-8BFA-52AAE64B3B3C}"/>
                  </a:ext>
                </a:extLst>
              </p:cNvPr>
              <p:cNvSpPr>
                <a:spLocks noChangeShapeType="1"/>
              </p:cNvSpPr>
              <p:nvPr/>
            </p:nvSpPr>
            <p:spPr bwMode="auto">
              <a:xfrm flipV="1">
                <a:off x="1883" y="3152"/>
                <a:ext cx="2070" cy="556"/>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772" name="Freeform 58">
                <a:extLst>
                  <a:ext uri="{FF2B5EF4-FFF2-40B4-BE49-F238E27FC236}">
                    <a16:creationId xmlns:a16="http://schemas.microsoft.com/office/drawing/2014/main" id="{C1AAC4A8-8A6F-4175-8CC0-269480031DB7}"/>
                  </a:ext>
                </a:extLst>
              </p:cNvPr>
              <p:cNvSpPr>
                <a:spLocks/>
              </p:cNvSpPr>
              <p:nvPr/>
            </p:nvSpPr>
            <p:spPr bwMode="auto">
              <a:xfrm>
                <a:off x="3782" y="3595"/>
                <a:ext cx="52" cy="30"/>
              </a:xfrm>
              <a:custGeom>
                <a:avLst/>
                <a:gdLst>
                  <a:gd name="T0" fmla="*/ 1174 w 37"/>
                  <a:gd name="T1" fmla="*/ 0 h 34"/>
                  <a:gd name="T2" fmla="*/ 0 w 37"/>
                  <a:gd name="T3" fmla="*/ 4 h 34"/>
                  <a:gd name="T4" fmla="*/ 8605 w 37"/>
                  <a:gd name="T5" fmla="*/ 4 h 34"/>
                  <a:gd name="T6" fmla="*/ 1174 w 37"/>
                  <a:gd name="T7" fmla="*/ 0 h 34"/>
                  <a:gd name="T8" fmla="*/ 1174 w 37"/>
                  <a:gd name="T9" fmla="*/ 0 h 34"/>
                  <a:gd name="T10" fmla="*/ 0 60000 65536"/>
                  <a:gd name="T11" fmla="*/ 0 60000 65536"/>
                  <a:gd name="T12" fmla="*/ 0 60000 65536"/>
                  <a:gd name="T13" fmla="*/ 0 60000 65536"/>
                  <a:gd name="T14" fmla="*/ 0 60000 65536"/>
                  <a:gd name="T15" fmla="*/ 0 w 37"/>
                  <a:gd name="T16" fmla="*/ 0 h 34"/>
                  <a:gd name="T17" fmla="*/ 37 w 37"/>
                  <a:gd name="T18" fmla="*/ 34 h 34"/>
                </a:gdLst>
                <a:ahLst/>
                <a:cxnLst>
                  <a:cxn ang="T10">
                    <a:pos x="T0" y="T1"/>
                  </a:cxn>
                  <a:cxn ang="T11">
                    <a:pos x="T2" y="T3"/>
                  </a:cxn>
                  <a:cxn ang="T12">
                    <a:pos x="T4" y="T5"/>
                  </a:cxn>
                  <a:cxn ang="T13">
                    <a:pos x="T6" y="T7"/>
                  </a:cxn>
                  <a:cxn ang="T14">
                    <a:pos x="T8" y="T9"/>
                  </a:cxn>
                </a:cxnLst>
                <a:rect l="T15" t="T16" r="T17" b="T18"/>
                <a:pathLst>
                  <a:path w="37" h="34">
                    <a:moveTo>
                      <a:pt x="5" y="0"/>
                    </a:moveTo>
                    <a:lnTo>
                      <a:pt x="0" y="34"/>
                    </a:lnTo>
                    <a:lnTo>
                      <a:pt x="37" y="22"/>
                    </a:lnTo>
                    <a:lnTo>
                      <a:pt x="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3773" name="Freeform 59">
                <a:extLst>
                  <a:ext uri="{FF2B5EF4-FFF2-40B4-BE49-F238E27FC236}">
                    <a16:creationId xmlns:a16="http://schemas.microsoft.com/office/drawing/2014/main" id="{090E99B9-40EC-4DA9-A98A-9AD0A7092521}"/>
                  </a:ext>
                </a:extLst>
              </p:cNvPr>
              <p:cNvSpPr>
                <a:spLocks/>
              </p:cNvSpPr>
              <p:nvPr/>
            </p:nvSpPr>
            <p:spPr bwMode="auto">
              <a:xfrm>
                <a:off x="3779" y="3839"/>
                <a:ext cx="55" cy="28"/>
              </a:xfrm>
              <a:custGeom>
                <a:avLst/>
                <a:gdLst>
                  <a:gd name="T0" fmla="*/ 0 w 39"/>
                  <a:gd name="T1" fmla="*/ 0 h 32"/>
                  <a:gd name="T2" fmla="*/ 2142 w 39"/>
                  <a:gd name="T3" fmla="*/ 4 h 32"/>
                  <a:gd name="T4" fmla="*/ 9624 w 39"/>
                  <a:gd name="T5" fmla="*/ 4 h 32"/>
                  <a:gd name="T6" fmla="*/ 0 w 39"/>
                  <a:gd name="T7" fmla="*/ 0 h 32"/>
                  <a:gd name="T8" fmla="*/ 0 w 39"/>
                  <a:gd name="T9" fmla="*/ 0 h 32"/>
                  <a:gd name="T10" fmla="*/ 0 60000 65536"/>
                  <a:gd name="T11" fmla="*/ 0 60000 65536"/>
                  <a:gd name="T12" fmla="*/ 0 60000 65536"/>
                  <a:gd name="T13" fmla="*/ 0 60000 65536"/>
                  <a:gd name="T14" fmla="*/ 0 60000 65536"/>
                  <a:gd name="T15" fmla="*/ 0 w 39"/>
                  <a:gd name="T16" fmla="*/ 0 h 32"/>
                  <a:gd name="T17" fmla="*/ 39 w 39"/>
                  <a:gd name="T18" fmla="*/ 32 h 32"/>
                </a:gdLst>
                <a:ahLst/>
                <a:cxnLst>
                  <a:cxn ang="T10">
                    <a:pos x="T0" y="T1"/>
                  </a:cxn>
                  <a:cxn ang="T11">
                    <a:pos x="T2" y="T3"/>
                  </a:cxn>
                  <a:cxn ang="T12">
                    <a:pos x="T4" y="T5"/>
                  </a:cxn>
                  <a:cxn ang="T13">
                    <a:pos x="T6" y="T7"/>
                  </a:cxn>
                  <a:cxn ang="T14">
                    <a:pos x="T8" y="T9"/>
                  </a:cxn>
                </a:cxnLst>
                <a:rect l="T15" t="T16" r="T17" b="T18"/>
                <a:pathLst>
                  <a:path w="39" h="32">
                    <a:moveTo>
                      <a:pt x="0" y="0"/>
                    </a:moveTo>
                    <a:lnTo>
                      <a:pt x="9" y="32"/>
                    </a:lnTo>
                    <a:lnTo>
                      <a:pt x="39" y="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3774" name="Freeform 60">
                <a:extLst>
                  <a:ext uri="{FF2B5EF4-FFF2-40B4-BE49-F238E27FC236}">
                    <a16:creationId xmlns:a16="http://schemas.microsoft.com/office/drawing/2014/main" id="{3854C68F-429C-42CE-BF3F-0A0DA68FAF1E}"/>
                  </a:ext>
                </a:extLst>
              </p:cNvPr>
              <p:cNvSpPr>
                <a:spLocks/>
              </p:cNvSpPr>
              <p:nvPr/>
            </p:nvSpPr>
            <p:spPr bwMode="auto">
              <a:xfrm>
                <a:off x="3779" y="3717"/>
                <a:ext cx="55" cy="29"/>
              </a:xfrm>
              <a:custGeom>
                <a:avLst/>
                <a:gdLst>
                  <a:gd name="T0" fmla="*/ 0 w 39"/>
                  <a:gd name="T1" fmla="*/ 0 h 34"/>
                  <a:gd name="T2" fmla="*/ 993 w 39"/>
                  <a:gd name="T3" fmla="*/ 3 h 34"/>
                  <a:gd name="T4" fmla="*/ 9624 w 39"/>
                  <a:gd name="T5" fmla="*/ 3 h 34"/>
                  <a:gd name="T6" fmla="*/ 499 w 39"/>
                  <a:gd name="T7" fmla="*/ 0 h 34"/>
                  <a:gd name="T8" fmla="*/ 499 w 39"/>
                  <a:gd name="T9" fmla="*/ 0 h 34"/>
                  <a:gd name="T10" fmla="*/ 0 w 39"/>
                  <a:gd name="T11" fmla="*/ 0 h 34"/>
                  <a:gd name="T12" fmla="*/ 0 60000 65536"/>
                  <a:gd name="T13" fmla="*/ 0 60000 65536"/>
                  <a:gd name="T14" fmla="*/ 0 60000 65536"/>
                  <a:gd name="T15" fmla="*/ 0 60000 65536"/>
                  <a:gd name="T16" fmla="*/ 0 60000 65536"/>
                  <a:gd name="T17" fmla="*/ 0 60000 65536"/>
                  <a:gd name="T18" fmla="*/ 0 w 39"/>
                  <a:gd name="T19" fmla="*/ 0 h 34"/>
                  <a:gd name="T20" fmla="*/ 39 w 39"/>
                  <a:gd name="T21" fmla="*/ 34 h 34"/>
                </a:gdLst>
                <a:ahLst/>
                <a:cxnLst>
                  <a:cxn ang="T12">
                    <a:pos x="T0" y="T1"/>
                  </a:cxn>
                  <a:cxn ang="T13">
                    <a:pos x="T2" y="T3"/>
                  </a:cxn>
                  <a:cxn ang="T14">
                    <a:pos x="T4" y="T5"/>
                  </a:cxn>
                  <a:cxn ang="T15">
                    <a:pos x="T6" y="T7"/>
                  </a:cxn>
                  <a:cxn ang="T16">
                    <a:pos x="T8" y="T9"/>
                  </a:cxn>
                  <a:cxn ang="T17">
                    <a:pos x="T10" y="T11"/>
                  </a:cxn>
                </a:cxnLst>
                <a:rect l="T18" t="T19" r="T20" b="T21"/>
                <a:pathLst>
                  <a:path w="39" h="34">
                    <a:moveTo>
                      <a:pt x="0" y="0"/>
                    </a:moveTo>
                    <a:lnTo>
                      <a:pt x="4" y="34"/>
                    </a:lnTo>
                    <a:lnTo>
                      <a:pt x="39" y="16"/>
                    </a:lnTo>
                    <a:lnTo>
                      <a:pt x="2"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3775" name="Line 61">
                <a:extLst>
                  <a:ext uri="{FF2B5EF4-FFF2-40B4-BE49-F238E27FC236}">
                    <a16:creationId xmlns:a16="http://schemas.microsoft.com/office/drawing/2014/main" id="{90C07138-DF4E-4CF8-957F-71C51E3A2B41}"/>
                  </a:ext>
                </a:extLst>
              </p:cNvPr>
              <p:cNvSpPr>
                <a:spLocks noChangeShapeType="1"/>
              </p:cNvSpPr>
              <p:nvPr/>
            </p:nvSpPr>
            <p:spPr bwMode="auto">
              <a:xfrm>
                <a:off x="1873" y="3530"/>
                <a:ext cx="1961" cy="84"/>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776" name="Line 62">
                <a:extLst>
                  <a:ext uri="{FF2B5EF4-FFF2-40B4-BE49-F238E27FC236}">
                    <a16:creationId xmlns:a16="http://schemas.microsoft.com/office/drawing/2014/main" id="{941612E1-AE36-42C9-AD0D-FBEB1E6321F1}"/>
                  </a:ext>
                </a:extLst>
              </p:cNvPr>
              <p:cNvSpPr>
                <a:spLocks noChangeShapeType="1"/>
              </p:cNvSpPr>
              <p:nvPr/>
            </p:nvSpPr>
            <p:spPr bwMode="auto">
              <a:xfrm flipV="1">
                <a:off x="1883" y="3851"/>
                <a:ext cx="1920" cy="197"/>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777" name="Line 63">
                <a:extLst>
                  <a:ext uri="{FF2B5EF4-FFF2-40B4-BE49-F238E27FC236}">
                    <a16:creationId xmlns:a16="http://schemas.microsoft.com/office/drawing/2014/main" id="{D53FC199-27C0-4377-8321-A5F086F64D5A}"/>
                  </a:ext>
                </a:extLst>
              </p:cNvPr>
              <p:cNvSpPr>
                <a:spLocks noChangeShapeType="1"/>
              </p:cNvSpPr>
              <p:nvPr/>
            </p:nvSpPr>
            <p:spPr bwMode="auto">
              <a:xfrm flipV="1">
                <a:off x="1873" y="3731"/>
                <a:ext cx="1961" cy="58"/>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53615" name="Group 64">
              <a:extLst>
                <a:ext uri="{FF2B5EF4-FFF2-40B4-BE49-F238E27FC236}">
                  <a16:creationId xmlns:a16="http://schemas.microsoft.com/office/drawing/2014/main" id="{235E99AA-09C0-4EF9-8CEE-D705BE0B40C3}"/>
                </a:ext>
              </a:extLst>
            </p:cNvPr>
            <p:cNvGrpSpPr>
              <a:grpSpLocks/>
            </p:cNvGrpSpPr>
            <p:nvPr/>
          </p:nvGrpSpPr>
          <p:grpSpPr bwMode="auto">
            <a:xfrm>
              <a:off x="3996" y="2237"/>
              <a:ext cx="1280" cy="983"/>
              <a:chOff x="3996" y="2237"/>
              <a:chExt cx="1280" cy="983"/>
            </a:xfrm>
          </p:grpSpPr>
          <p:sp>
            <p:nvSpPr>
              <p:cNvPr id="153753" name="Freeform 65">
                <a:extLst>
                  <a:ext uri="{FF2B5EF4-FFF2-40B4-BE49-F238E27FC236}">
                    <a16:creationId xmlns:a16="http://schemas.microsoft.com/office/drawing/2014/main" id="{4B49BC17-FD15-4609-A88F-07D878794A28}"/>
                  </a:ext>
                </a:extLst>
              </p:cNvPr>
              <p:cNvSpPr>
                <a:spLocks/>
              </p:cNvSpPr>
              <p:nvPr/>
            </p:nvSpPr>
            <p:spPr bwMode="auto">
              <a:xfrm>
                <a:off x="3996" y="2448"/>
                <a:ext cx="1252" cy="86"/>
              </a:xfrm>
              <a:custGeom>
                <a:avLst/>
                <a:gdLst>
                  <a:gd name="T0" fmla="*/ 227737 w 885"/>
                  <a:gd name="T1" fmla="*/ 9 h 100"/>
                  <a:gd name="T2" fmla="*/ 227737 w 885"/>
                  <a:gd name="T3" fmla="*/ 0 h 100"/>
                  <a:gd name="T4" fmla="*/ 0 w 885"/>
                  <a:gd name="T5" fmla="*/ 0 h 100"/>
                  <a:gd name="T6" fmla="*/ 0 w 885"/>
                  <a:gd name="T7" fmla="*/ 9 h 100"/>
                  <a:gd name="T8" fmla="*/ 227737 w 885"/>
                  <a:gd name="T9" fmla="*/ 9 h 100"/>
                  <a:gd name="T10" fmla="*/ 227737 w 885"/>
                  <a:gd name="T11" fmla="*/ 9 h 100"/>
                  <a:gd name="T12" fmla="*/ 0 60000 65536"/>
                  <a:gd name="T13" fmla="*/ 0 60000 65536"/>
                  <a:gd name="T14" fmla="*/ 0 60000 65536"/>
                  <a:gd name="T15" fmla="*/ 0 60000 65536"/>
                  <a:gd name="T16" fmla="*/ 0 60000 65536"/>
                  <a:gd name="T17" fmla="*/ 0 60000 65536"/>
                  <a:gd name="T18" fmla="*/ 0 w 885"/>
                  <a:gd name="T19" fmla="*/ 0 h 100"/>
                  <a:gd name="T20" fmla="*/ 885 w 885"/>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885" h="100">
                    <a:moveTo>
                      <a:pt x="885" y="100"/>
                    </a:moveTo>
                    <a:lnTo>
                      <a:pt x="885" y="0"/>
                    </a:lnTo>
                    <a:lnTo>
                      <a:pt x="0" y="0"/>
                    </a:lnTo>
                    <a:lnTo>
                      <a:pt x="0" y="100"/>
                    </a:lnTo>
                    <a:lnTo>
                      <a:pt x="885" y="100"/>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754" name="Freeform 66">
                <a:extLst>
                  <a:ext uri="{FF2B5EF4-FFF2-40B4-BE49-F238E27FC236}">
                    <a16:creationId xmlns:a16="http://schemas.microsoft.com/office/drawing/2014/main" id="{D7A03CD6-8207-4DD0-8BCB-423FB52727B2}"/>
                  </a:ext>
                </a:extLst>
              </p:cNvPr>
              <p:cNvSpPr>
                <a:spLocks/>
              </p:cNvSpPr>
              <p:nvPr/>
            </p:nvSpPr>
            <p:spPr bwMode="auto">
              <a:xfrm>
                <a:off x="3996" y="2534"/>
                <a:ext cx="1252" cy="87"/>
              </a:xfrm>
              <a:custGeom>
                <a:avLst/>
                <a:gdLst>
                  <a:gd name="T0" fmla="*/ 227737 w 885"/>
                  <a:gd name="T1" fmla="*/ 9 h 101"/>
                  <a:gd name="T2" fmla="*/ 227737 w 885"/>
                  <a:gd name="T3" fmla="*/ 0 h 101"/>
                  <a:gd name="T4" fmla="*/ 0 w 885"/>
                  <a:gd name="T5" fmla="*/ 0 h 101"/>
                  <a:gd name="T6" fmla="*/ 0 w 885"/>
                  <a:gd name="T7" fmla="*/ 9 h 101"/>
                  <a:gd name="T8" fmla="*/ 227737 w 885"/>
                  <a:gd name="T9" fmla="*/ 9 h 101"/>
                  <a:gd name="T10" fmla="*/ 227737 w 885"/>
                  <a:gd name="T11" fmla="*/ 9 h 101"/>
                  <a:gd name="T12" fmla="*/ 0 60000 65536"/>
                  <a:gd name="T13" fmla="*/ 0 60000 65536"/>
                  <a:gd name="T14" fmla="*/ 0 60000 65536"/>
                  <a:gd name="T15" fmla="*/ 0 60000 65536"/>
                  <a:gd name="T16" fmla="*/ 0 60000 65536"/>
                  <a:gd name="T17" fmla="*/ 0 60000 65536"/>
                  <a:gd name="T18" fmla="*/ 0 w 885"/>
                  <a:gd name="T19" fmla="*/ 0 h 101"/>
                  <a:gd name="T20" fmla="*/ 885 w 885"/>
                  <a:gd name="T21" fmla="*/ 101 h 101"/>
                </a:gdLst>
                <a:ahLst/>
                <a:cxnLst>
                  <a:cxn ang="T12">
                    <a:pos x="T0" y="T1"/>
                  </a:cxn>
                  <a:cxn ang="T13">
                    <a:pos x="T2" y="T3"/>
                  </a:cxn>
                  <a:cxn ang="T14">
                    <a:pos x="T4" y="T5"/>
                  </a:cxn>
                  <a:cxn ang="T15">
                    <a:pos x="T6" y="T7"/>
                  </a:cxn>
                  <a:cxn ang="T16">
                    <a:pos x="T8" y="T9"/>
                  </a:cxn>
                  <a:cxn ang="T17">
                    <a:pos x="T10" y="T11"/>
                  </a:cxn>
                </a:cxnLst>
                <a:rect l="T18" t="T19" r="T20" b="T21"/>
                <a:pathLst>
                  <a:path w="885" h="101">
                    <a:moveTo>
                      <a:pt x="885" y="99"/>
                    </a:moveTo>
                    <a:lnTo>
                      <a:pt x="885" y="0"/>
                    </a:lnTo>
                    <a:lnTo>
                      <a:pt x="0" y="0"/>
                    </a:lnTo>
                    <a:lnTo>
                      <a:pt x="0" y="101"/>
                    </a:lnTo>
                    <a:lnTo>
                      <a:pt x="885" y="101"/>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755" name="Freeform 67">
                <a:extLst>
                  <a:ext uri="{FF2B5EF4-FFF2-40B4-BE49-F238E27FC236}">
                    <a16:creationId xmlns:a16="http://schemas.microsoft.com/office/drawing/2014/main" id="{529ECDF9-FCB3-4D18-9D86-E2CDFBFF9FB9}"/>
                  </a:ext>
                </a:extLst>
              </p:cNvPr>
              <p:cNvSpPr>
                <a:spLocks/>
              </p:cNvSpPr>
              <p:nvPr/>
            </p:nvSpPr>
            <p:spPr bwMode="auto">
              <a:xfrm>
                <a:off x="3996" y="2621"/>
                <a:ext cx="1252" cy="85"/>
              </a:xfrm>
              <a:custGeom>
                <a:avLst/>
                <a:gdLst>
                  <a:gd name="T0" fmla="*/ 227737 w 885"/>
                  <a:gd name="T1" fmla="*/ 10 h 98"/>
                  <a:gd name="T2" fmla="*/ 227737 w 885"/>
                  <a:gd name="T3" fmla="*/ 0 h 98"/>
                  <a:gd name="T4" fmla="*/ 0 w 885"/>
                  <a:gd name="T5" fmla="*/ 0 h 98"/>
                  <a:gd name="T6" fmla="*/ 0 w 885"/>
                  <a:gd name="T7" fmla="*/ 10 h 98"/>
                  <a:gd name="T8" fmla="*/ 227737 w 885"/>
                  <a:gd name="T9" fmla="*/ 10 h 98"/>
                  <a:gd name="T10" fmla="*/ 227737 w 885"/>
                  <a:gd name="T11" fmla="*/ 10 h 98"/>
                  <a:gd name="T12" fmla="*/ 0 60000 65536"/>
                  <a:gd name="T13" fmla="*/ 0 60000 65536"/>
                  <a:gd name="T14" fmla="*/ 0 60000 65536"/>
                  <a:gd name="T15" fmla="*/ 0 60000 65536"/>
                  <a:gd name="T16" fmla="*/ 0 60000 65536"/>
                  <a:gd name="T17" fmla="*/ 0 60000 65536"/>
                  <a:gd name="T18" fmla="*/ 0 w 885"/>
                  <a:gd name="T19" fmla="*/ 0 h 98"/>
                  <a:gd name="T20" fmla="*/ 885 w 885"/>
                  <a:gd name="T21" fmla="*/ 98 h 98"/>
                </a:gdLst>
                <a:ahLst/>
                <a:cxnLst>
                  <a:cxn ang="T12">
                    <a:pos x="T0" y="T1"/>
                  </a:cxn>
                  <a:cxn ang="T13">
                    <a:pos x="T2" y="T3"/>
                  </a:cxn>
                  <a:cxn ang="T14">
                    <a:pos x="T4" y="T5"/>
                  </a:cxn>
                  <a:cxn ang="T15">
                    <a:pos x="T6" y="T7"/>
                  </a:cxn>
                  <a:cxn ang="T16">
                    <a:pos x="T8" y="T9"/>
                  </a:cxn>
                  <a:cxn ang="T17">
                    <a:pos x="T10" y="T11"/>
                  </a:cxn>
                </a:cxnLst>
                <a:rect l="T18" t="T19" r="T20" b="T21"/>
                <a:pathLst>
                  <a:path w="885" h="98">
                    <a:moveTo>
                      <a:pt x="885" y="98"/>
                    </a:moveTo>
                    <a:lnTo>
                      <a:pt x="885" y="0"/>
                    </a:lnTo>
                    <a:lnTo>
                      <a:pt x="0" y="0"/>
                    </a:lnTo>
                    <a:lnTo>
                      <a:pt x="0" y="98"/>
                    </a:lnTo>
                    <a:lnTo>
                      <a:pt x="885" y="98"/>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756" name="Freeform 68">
                <a:extLst>
                  <a:ext uri="{FF2B5EF4-FFF2-40B4-BE49-F238E27FC236}">
                    <a16:creationId xmlns:a16="http://schemas.microsoft.com/office/drawing/2014/main" id="{0D31D790-B685-43FD-9210-503CBD53EA06}"/>
                  </a:ext>
                </a:extLst>
              </p:cNvPr>
              <p:cNvSpPr>
                <a:spLocks/>
              </p:cNvSpPr>
              <p:nvPr/>
            </p:nvSpPr>
            <p:spPr bwMode="auto">
              <a:xfrm>
                <a:off x="3996" y="2706"/>
                <a:ext cx="1252" cy="86"/>
              </a:xfrm>
              <a:custGeom>
                <a:avLst/>
                <a:gdLst>
                  <a:gd name="T0" fmla="*/ 227737 w 885"/>
                  <a:gd name="T1" fmla="*/ 9 h 100"/>
                  <a:gd name="T2" fmla="*/ 227737 w 885"/>
                  <a:gd name="T3" fmla="*/ 0 h 100"/>
                  <a:gd name="T4" fmla="*/ 0 w 885"/>
                  <a:gd name="T5" fmla="*/ 0 h 100"/>
                  <a:gd name="T6" fmla="*/ 0 w 885"/>
                  <a:gd name="T7" fmla="*/ 9 h 100"/>
                  <a:gd name="T8" fmla="*/ 227737 w 885"/>
                  <a:gd name="T9" fmla="*/ 9 h 100"/>
                  <a:gd name="T10" fmla="*/ 227737 w 885"/>
                  <a:gd name="T11" fmla="*/ 9 h 100"/>
                  <a:gd name="T12" fmla="*/ 0 60000 65536"/>
                  <a:gd name="T13" fmla="*/ 0 60000 65536"/>
                  <a:gd name="T14" fmla="*/ 0 60000 65536"/>
                  <a:gd name="T15" fmla="*/ 0 60000 65536"/>
                  <a:gd name="T16" fmla="*/ 0 60000 65536"/>
                  <a:gd name="T17" fmla="*/ 0 60000 65536"/>
                  <a:gd name="T18" fmla="*/ 0 w 885"/>
                  <a:gd name="T19" fmla="*/ 0 h 100"/>
                  <a:gd name="T20" fmla="*/ 885 w 885"/>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885" h="100">
                    <a:moveTo>
                      <a:pt x="885" y="98"/>
                    </a:moveTo>
                    <a:lnTo>
                      <a:pt x="885" y="0"/>
                    </a:lnTo>
                    <a:lnTo>
                      <a:pt x="0" y="0"/>
                    </a:lnTo>
                    <a:lnTo>
                      <a:pt x="0" y="100"/>
                    </a:lnTo>
                    <a:lnTo>
                      <a:pt x="885" y="100"/>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757" name="Freeform 69">
                <a:extLst>
                  <a:ext uri="{FF2B5EF4-FFF2-40B4-BE49-F238E27FC236}">
                    <a16:creationId xmlns:a16="http://schemas.microsoft.com/office/drawing/2014/main" id="{EAE147AC-6812-465E-B2CA-2467B964020C}"/>
                  </a:ext>
                </a:extLst>
              </p:cNvPr>
              <p:cNvSpPr>
                <a:spLocks/>
              </p:cNvSpPr>
              <p:nvPr/>
            </p:nvSpPr>
            <p:spPr bwMode="auto">
              <a:xfrm>
                <a:off x="3996" y="2792"/>
                <a:ext cx="1252" cy="85"/>
              </a:xfrm>
              <a:custGeom>
                <a:avLst/>
                <a:gdLst>
                  <a:gd name="T0" fmla="*/ 227737 w 885"/>
                  <a:gd name="T1" fmla="*/ 10 h 98"/>
                  <a:gd name="T2" fmla="*/ 227737 w 885"/>
                  <a:gd name="T3" fmla="*/ 0 h 98"/>
                  <a:gd name="T4" fmla="*/ 0 w 885"/>
                  <a:gd name="T5" fmla="*/ 0 h 98"/>
                  <a:gd name="T6" fmla="*/ 0 w 885"/>
                  <a:gd name="T7" fmla="*/ 10 h 98"/>
                  <a:gd name="T8" fmla="*/ 227737 w 885"/>
                  <a:gd name="T9" fmla="*/ 10 h 98"/>
                  <a:gd name="T10" fmla="*/ 227737 w 885"/>
                  <a:gd name="T11" fmla="*/ 10 h 98"/>
                  <a:gd name="T12" fmla="*/ 0 60000 65536"/>
                  <a:gd name="T13" fmla="*/ 0 60000 65536"/>
                  <a:gd name="T14" fmla="*/ 0 60000 65536"/>
                  <a:gd name="T15" fmla="*/ 0 60000 65536"/>
                  <a:gd name="T16" fmla="*/ 0 60000 65536"/>
                  <a:gd name="T17" fmla="*/ 0 60000 65536"/>
                  <a:gd name="T18" fmla="*/ 0 w 885"/>
                  <a:gd name="T19" fmla="*/ 0 h 98"/>
                  <a:gd name="T20" fmla="*/ 885 w 885"/>
                  <a:gd name="T21" fmla="*/ 98 h 98"/>
                </a:gdLst>
                <a:ahLst/>
                <a:cxnLst>
                  <a:cxn ang="T12">
                    <a:pos x="T0" y="T1"/>
                  </a:cxn>
                  <a:cxn ang="T13">
                    <a:pos x="T2" y="T3"/>
                  </a:cxn>
                  <a:cxn ang="T14">
                    <a:pos x="T4" y="T5"/>
                  </a:cxn>
                  <a:cxn ang="T15">
                    <a:pos x="T6" y="T7"/>
                  </a:cxn>
                  <a:cxn ang="T16">
                    <a:pos x="T8" y="T9"/>
                  </a:cxn>
                  <a:cxn ang="T17">
                    <a:pos x="T10" y="T11"/>
                  </a:cxn>
                </a:cxnLst>
                <a:rect l="T18" t="T19" r="T20" b="T21"/>
                <a:pathLst>
                  <a:path w="885" h="98">
                    <a:moveTo>
                      <a:pt x="885" y="98"/>
                    </a:moveTo>
                    <a:lnTo>
                      <a:pt x="885" y="0"/>
                    </a:lnTo>
                    <a:lnTo>
                      <a:pt x="0" y="0"/>
                    </a:lnTo>
                    <a:lnTo>
                      <a:pt x="0" y="98"/>
                    </a:lnTo>
                    <a:lnTo>
                      <a:pt x="885" y="98"/>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758" name="Freeform 70">
                <a:extLst>
                  <a:ext uri="{FF2B5EF4-FFF2-40B4-BE49-F238E27FC236}">
                    <a16:creationId xmlns:a16="http://schemas.microsoft.com/office/drawing/2014/main" id="{0B5BA939-0258-4766-9F01-FE1CFC2262BF}"/>
                  </a:ext>
                </a:extLst>
              </p:cNvPr>
              <p:cNvSpPr>
                <a:spLocks/>
              </p:cNvSpPr>
              <p:nvPr/>
            </p:nvSpPr>
            <p:spPr bwMode="auto">
              <a:xfrm>
                <a:off x="3996" y="2877"/>
                <a:ext cx="1252" cy="86"/>
              </a:xfrm>
              <a:custGeom>
                <a:avLst/>
                <a:gdLst>
                  <a:gd name="T0" fmla="*/ 227737 w 885"/>
                  <a:gd name="T1" fmla="*/ 9 h 100"/>
                  <a:gd name="T2" fmla="*/ 227737 w 885"/>
                  <a:gd name="T3" fmla="*/ 0 h 100"/>
                  <a:gd name="T4" fmla="*/ 0 w 885"/>
                  <a:gd name="T5" fmla="*/ 0 h 100"/>
                  <a:gd name="T6" fmla="*/ 0 w 885"/>
                  <a:gd name="T7" fmla="*/ 9 h 100"/>
                  <a:gd name="T8" fmla="*/ 227737 w 885"/>
                  <a:gd name="T9" fmla="*/ 9 h 100"/>
                  <a:gd name="T10" fmla="*/ 227737 w 885"/>
                  <a:gd name="T11" fmla="*/ 9 h 100"/>
                  <a:gd name="T12" fmla="*/ 0 60000 65536"/>
                  <a:gd name="T13" fmla="*/ 0 60000 65536"/>
                  <a:gd name="T14" fmla="*/ 0 60000 65536"/>
                  <a:gd name="T15" fmla="*/ 0 60000 65536"/>
                  <a:gd name="T16" fmla="*/ 0 60000 65536"/>
                  <a:gd name="T17" fmla="*/ 0 60000 65536"/>
                  <a:gd name="T18" fmla="*/ 0 w 885"/>
                  <a:gd name="T19" fmla="*/ 0 h 100"/>
                  <a:gd name="T20" fmla="*/ 885 w 885"/>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885" h="100">
                    <a:moveTo>
                      <a:pt x="885" y="98"/>
                    </a:moveTo>
                    <a:lnTo>
                      <a:pt x="885" y="0"/>
                    </a:lnTo>
                    <a:lnTo>
                      <a:pt x="0" y="0"/>
                    </a:lnTo>
                    <a:lnTo>
                      <a:pt x="0" y="100"/>
                    </a:lnTo>
                    <a:lnTo>
                      <a:pt x="885" y="100"/>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759" name="Freeform 71">
                <a:extLst>
                  <a:ext uri="{FF2B5EF4-FFF2-40B4-BE49-F238E27FC236}">
                    <a16:creationId xmlns:a16="http://schemas.microsoft.com/office/drawing/2014/main" id="{DBA9718F-0471-43A2-ACD5-869370CCA748}"/>
                  </a:ext>
                </a:extLst>
              </p:cNvPr>
              <p:cNvSpPr>
                <a:spLocks/>
              </p:cNvSpPr>
              <p:nvPr/>
            </p:nvSpPr>
            <p:spPr bwMode="auto">
              <a:xfrm>
                <a:off x="3996" y="2963"/>
                <a:ext cx="1252" cy="84"/>
              </a:xfrm>
              <a:custGeom>
                <a:avLst/>
                <a:gdLst>
                  <a:gd name="T0" fmla="*/ 227737 w 885"/>
                  <a:gd name="T1" fmla="*/ 8 h 98"/>
                  <a:gd name="T2" fmla="*/ 227737 w 885"/>
                  <a:gd name="T3" fmla="*/ 0 h 98"/>
                  <a:gd name="T4" fmla="*/ 0 w 885"/>
                  <a:gd name="T5" fmla="*/ 0 h 98"/>
                  <a:gd name="T6" fmla="*/ 0 w 885"/>
                  <a:gd name="T7" fmla="*/ 8 h 98"/>
                  <a:gd name="T8" fmla="*/ 227737 w 885"/>
                  <a:gd name="T9" fmla="*/ 8 h 98"/>
                  <a:gd name="T10" fmla="*/ 227737 w 885"/>
                  <a:gd name="T11" fmla="*/ 8 h 98"/>
                  <a:gd name="T12" fmla="*/ 0 60000 65536"/>
                  <a:gd name="T13" fmla="*/ 0 60000 65536"/>
                  <a:gd name="T14" fmla="*/ 0 60000 65536"/>
                  <a:gd name="T15" fmla="*/ 0 60000 65536"/>
                  <a:gd name="T16" fmla="*/ 0 60000 65536"/>
                  <a:gd name="T17" fmla="*/ 0 60000 65536"/>
                  <a:gd name="T18" fmla="*/ 0 w 885"/>
                  <a:gd name="T19" fmla="*/ 0 h 98"/>
                  <a:gd name="T20" fmla="*/ 885 w 885"/>
                  <a:gd name="T21" fmla="*/ 98 h 98"/>
                </a:gdLst>
                <a:ahLst/>
                <a:cxnLst>
                  <a:cxn ang="T12">
                    <a:pos x="T0" y="T1"/>
                  </a:cxn>
                  <a:cxn ang="T13">
                    <a:pos x="T2" y="T3"/>
                  </a:cxn>
                  <a:cxn ang="T14">
                    <a:pos x="T4" y="T5"/>
                  </a:cxn>
                  <a:cxn ang="T15">
                    <a:pos x="T6" y="T7"/>
                  </a:cxn>
                  <a:cxn ang="T16">
                    <a:pos x="T8" y="T9"/>
                  </a:cxn>
                  <a:cxn ang="T17">
                    <a:pos x="T10" y="T11"/>
                  </a:cxn>
                </a:cxnLst>
                <a:rect l="T18" t="T19" r="T20" b="T21"/>
                <a:pathLst>
                  <a:path w="885" h="98">
                    <a:moveTo>
                      <a:pt x="885" y="98"/>
                    </a:moveTo>
                    <a:lnTo>
                      <a:pt x="885" y="0"/>
                    </a:lnTo>
                    <a:lnTo>
                      <a:pt x="0" y="0"/>
                    </a:lnTo>
                    <a:lnTo>
                      <a:pt x="0" y="98"/>
                    </a:lnTo>
                    <a:lnTo>
                      <a:pt x="885" y="98"/>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760" name="Freeform 72">
                <a:extLst>
                  <a:ext uri="{FF2B5EF4-FFF2-40B4-BE49-F238E27FC236}">
                    <a16:creationId xmlns:a16="http://schemas.microsoft.com/office/drawing/2014/main" id="{CDE51348-28A3-4C65-A9CA-1C89E96BE6F6}"/>
                  </a:ext>
                </a:extLst>
              </p:cNvPr>
              <p:cNvSpPr>
                <a:spLocks/>
              </p:cNvSpPr>
              <p:nvPr/>
            </p:nvSpPr>
            <p:spPr bwMode="auto">
              <a:xfrm>
                <a:off x="3996" y="3047"/>
                <a:ext cx="1252" cy="86"/>
              </a:xfrm>
              <a:custGeom>
                <a:avLst/>
                <a:gdLst>
                  <a:gd name="T0" fmla="*/ 227737 w 885"/>
                  <a:gd name="T1" fmla="*/ 9 h 100"/>
                  <a:gd name="T2" fmla="*/ 227737 w 885"/>
                  <a:gd name="T3" fmla="*/ 0 h 100"/>
                  <a:gd name="T4" fmla="*/ 0 w 885"/>
                  <a:gd name="T5" fmla="*/ 0 h 100"/>
                  <a:gd name="T6" fmla="*/ 0 w 885"/>
                  <a:gd name="T7" fmla="*/ 9 h 100"/>
                  <a:gd name="T8" fmla="*/ 227737 w 885"/>
                  <a:gd name="T9" fmla="*/ 9 h 100"/>
                  <a:gd name="T10" fmla="*/ 227737 w 885"/>
                  <a:gd name="T11" fmla="*/ 9 h 100"/>
                  <a:gd name="T12" fmla="*/ 0 60000 65536"/>
                  <a:gd name="T13" fmla="*/ 0 60000 65536"/>
                  <a:gd name="T14" fmla="*/ 0 60000 65536"/>
                  <a:gd name="T15" fmla="*/ 0 60000 65536"/>
                  <a:gd name="T16" fmla="*/ 0 60000 65536"/>
                  <a:gd name="T17" fmla="*/ 0 60000 65536"/>
                  <a:gd name="T18" fmla="*/ 0 w 885"/>
                  <a:gd name="T19" fmla="*/ 0 h 100"/>
                  <a:gd name="T20" fmla="*/ 885 w 885"/>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885" h="100">
                    <a:moveTo>
                      <a:pt x="885" y="100"/>
                    </a:moveTo>
                    <a:lnTo>
                      <a:pt x="885" y="0"/>
                    </a:lnTo>
                    <a:lnTo>
                      <a:pt x="0" y="0"/>
                    </a:lnTo>
                    <a:lnTo>
                      <a:pt x="0" y="100"/>
                    </a:lnTo>
                    <a:lnTo>
                      <a:pt x="885" y="100"/>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761" name="Freeform 73">
                <a:extLst>
                  <a:ext uri="{FF2B5EF4-FFF2-40B4-BE49-F238E27FC236}">
                    <a16:creationId xmlns:a16="http://schemas.microsoft.com/office/drawing/2014/main" id="{2B3F4191-FEBA-48EE-BAA2-3AF83434D2DA}"/>
                  </a:ext>
                </a:extLst>
              </p:cNvPr>
              <p:cNvSpPr>
                <a:spLocks/>
              </p:cNvSpPr>
              <p:nvPr/>
            </p:nvSpPr>
            <p:spPr bwMode="auto">
              <a:xfrm>
                <a:off x="3996" y="3133"/>
                <a:ext cx="1252" cy="87"/>
              </a:xfrm>
              <a:custGeom>
                <a:avLst/>
                <a:gdLst>
                  <a:gd name="T0" fmla="*/ 227737 w 885"/>
                  <a:gd name="T1" fmla="*/ 10 h 100"/>
                  <a:gd name="T2" fmla="*/ 227737 w 885"/>
                  <a:gd name="T3" fmla="*/ 0 h 100"/>
                  <a:gd name="T4" fmla="*/ 0 w 885"/>
                  <a:gd name="T5" fmla="*/ 0 h 100"/>
                  <a:gd name="T6" fmla="*/ 0 w 885"/>
                  <a:gd name="T7" fmla="*/ 11 h 100"/>
                  <a:gd name="T8" fmla="*/ 227737 w 885"/>
                  <a:gd name="T9" fmla="*/ 11 h 100"/>
                  <a:gd name="T10" fmla="*/ 227737 w 885"/>
                  <a:gd name="T11" fmla="*/ 11 h 100"/>
                  <a:gd name="T12" fmla="*/ 0 60000 65536"/>
                  <a:gd name="T13" fmla="*/ 0 60000 65536"/>
                  <a:gd name="T14" fmla="*/ 0 60000 65536"/>
                  <a:gd name="T15" fmla="*/ 0 60000 65536"/>
                  <a:gd name="T16" fmla="*/ 0 60000 65536"/>
                  <a:gd name="T17" fmla="*/ 0 60000 65536"/>
                  <a:gd name="T18" fmla="*/ 0 w 885"/>
                  <a:gd name="T19" fmla="*/ 0 h 100"/>
                  <a:gd name="T20" fmla="*/ 885 w 885"/>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885" h="100">
                    <a:moveTo>
                      <a:pt x="885" y="98"/>
                    </a:moveTo>
                    <a:lnTo>
                      <a:pt x="885" y="0"/>
                    </a:lnTo>
                    <a:lnTo>
                      <a:pt x="0" y="0"/>
                    </a:lnTo>
                    <a:lnTo>
                      <a:pt x="0" y="100"/>
                    </a:lnTo>
                    <a:lnTo>
                      <a:pt x="885" y="100"/>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762" name="Text Box 74">
                <a:extLst>
                  <a:ext uri="{FF2B5EF4-FFF2-40B4-BE49-F238E27FC236}">
                    <a16:creationId xmlns:a16="http://schemas.microsoft.com/office/drawing/2014/main" id="{7F47D943-C504-47A5-B673-D8F54EF18F26}"/>
                  </a:ext>
                </a:extLst>
              </p:cNvPr>
              <p:cNvSpPr txBox="1">
                <a:spLocks noChangeArrowheads="1"/>
              </p:cNvSpPr>
              <p:nvPr/>
            </p:nvSpPr>
            <p:spPr bwMode="auto">
              <a:xfrm>
                <a:off x="4068" y="2237"/>
                <a:ext cx="1208"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1800" b="1">
                    <a:latin typeface="Times New Roman" panose="02020603050405020304" pitchFamily="18" charset="0"/>
                    <a:ea typeface="宋体" panose="02010600030101010101" pitchFamily="2" charset="-122"/>
                  </a:rPr>
                  <a:t>Physical memory</a:t>
                </a:r>
              </a:p>
            </p:txBody>
          </p:sp>
        </p:grpSp>
        <p:grpSp>
          <p:nvGrpSpPr>
            <p:cNvPr id="153616" name="Group 75">
              <a:extLst>
                <a:ext uri="{FF2B5EF4-FFF2-40B4-BE49-F238E27FC236}">
                  <a16:creationId xmlns:a16="http://schemas.microsoft.com/office/drawing/2014/main" id="{5911EB2C-FADE-444E-8A61-8271F4895C29}"/>
                </a:ext>
              </a:extLst>
            </p:cNvPr>
            <p:cNvGrpSpPr>
              <a:grpSpLocks/>
            </p:cNvGrpSpPr>
            <p:nvPr/>
          </p:nvGrpSpPr>
          <p:grpSpPr bwMode="auto">
            <a:xfrm>
              <a:off x="237" y="1953"/>
              <a:ext cx="1208" cy="280"/>
              <a:chOff x="237" y="1953"/>
              <a:chExt cx="1208" cy="280"/>
            </a:xfrm>
          </p:grpSpPr>
          <p:sp>
            <p:nvSpPr>
              <p:cNvPr id="153751" name="Freeform 76">
                <a:extLst>
                  <a:ext uri="{FF2B5EF4-FFF2-40B4-BE49-F238E27FC236}">
                    <a16:creationId xmlns:a16="http://schemas.microsoft.com/office/drawing/2014/main" id="{BB6211FC-9D96-4E5A-A959-4FB9A241F853}"/>
                  </a:ext>
                </a:extLst>
              </p:cNvPr>
              <p:cNvSpPr>
                <a:spLocks/>
              </p:cNvSpPr>
              <p:nvPr/>
            </p:nvSpPr>
            <p:spPr bwMode="auto">
              <a:xfrm>
                <a:off x="377" y="2147"/>
                <a:ext cx="879" cy="86"/>
              </a:xfrm>
              <a:custGeom>
                <a:avLst/>
                <a:gdLst>
                  <a:gd name="T0" fmla="*/ 160677 w 621"/>
                  <a:gd name="T1" fmla="*/ 9 h 100"/>
                  <a:gd name="T2" fmla="*/ 161243 w 621"/>
                  <a:gd name="T3" fmla="*/ 0 h 100"/>
                  <a:gd name="T4" fmla="*/ 0 w 621"/>
                  <a:gd name="T5" fmla="*/ 0 h 100"/>
                  <a:gd name="T6" fmla="*/ 0 w 621"/>
                  <a:gd name="T7" fmla="*/ 9 h 100"/>
                  <a:gd name="T8" fmla="*/ 161243 w 621"/>
                  <a:gd name="T9" fmla="*/ 9 h 100"/>
                  <a:gd name="T10" fmla="*/ 161243 w 621"/>
                  <a:gd name="T11" fmla="*/ 9 h 100"/>
                  <a:gd name="T12" fmla="*/ 0 60000 65536"/>
                  <a:gd name="T13" fmla="*/ 0 60000 65536"/>
                  <a:gd name="T14" fmla="*/ 0 60000 65536"/>
                  <a:gd name="T15" fmla="*/ 0 60000 65536"/>
                  <a:gd name="T16" fmla="*/ 0 60000 65536"/>
                  <a:gd name="T17" fmla="*/ 0 60000 65536"/>
                  <a:gd name="T18" fmla="*/ 0 w 621"/>
                  <a:gd name="T19" fmla="*/ 0 h 100"/>
                  <a:gd name="T20" fmla="*/ 621 w 621"/>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621" h="100">
                    <a:moveTo>
                      <a:pt x="619" y="100"/>
                    </a:moveTo>
                    <a:lnTo>
                      <a:pt x="621" y="0"/>
                    </a:lnTo>
                    <a:lnTo>
                      <a:pt x="0" y="0"/>
                    </a:lnTo>
                    <a:lnTo>
                      <a:pt x="0" y="100"/>
                    </a:lnTo>
                    <a:lnTo>
                      <a:pt x="621" y="100"/>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752" name="Text Box 77">
                <a:extLst>
                  <a:ext uri="{FF2B5EF4-FFF2-40B4-BE49-F238E27FC236}">
                    <a16:creationId xmlns:a16="http://schemas.microsoft.com/office/drawing/2014/main" id="{1437A977-FDBD-4316-851E-EB9AB0951C3E}"/>
                  </a:ext>
                </a:extLst>
              </p:cNvPr>
              <p:cNvSpPr txBox="1">
                <a:spLocks noChangeArrowheads="1"/>
              </p:cNvSpPr>
              <p:nvPr/>
            </p:nvSpPr>
            <p:spPr bwMode="auto">
              <a:xfrm>
                <a:off x="237" y="1953"/>
                <a:ext cx="1208"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1800" b="1">
                    <a:latin typeface="Times New Roman" panose="02020603050405020304" pitchFamily="18" charset="0"/>
                    <a:ea typeface="宋体" panose="02010600030101010101" pitchFamily="2" charset="-122"/>
                  </a:rPr>
                  <a:t>virtual page #</a:t>
                </a:r>
              </a:p>
            </p:txBody>
          </p:sp>
        </p:grpSp>
        <p:grpSp>
          <p:nvGrpSpPr>
            <p:cNvPr id="153617" name="Group 78">
              <a:extLst>
                <a:ext uri="{FF2B5EF4-FFF2-40B4-BE49-F238E27FC236}">
                  <a16:creationId xmlns:a16="http://schemas.microsoft.com/office/drawing/2014/main" id="{2E544DEB-C8AF-467E-9080-32C073407EA9}"/>
                </a:ext>
              </a:extLst>
            </p:cNvPr>
            <p:cNvGrpSpPr>
              <a:grpSpLocks/>
            </p:cNvGrpSpPr>
            <p:nvPr/>
          </p:nvGrpSpPr>
          <p:grpSpPr bwMode="auto">
            <a:xfrm>
              <a:off x="3734" y="3208"/>
              <a:ext cx="1511" cy="983"/>
              <a:chOff x="3734" y="3208"/>
              <a:chExt cx="1511" cy="983"/>
            </a:xfrm>
          </p:grpSpPr>
          <p:sp>
            <p:nvSpPr>
              <p:cNvPr id="153741" name="Freeform 79">
                <a:extLst>
                  <a:ext uri="{FF2B5EF4-FFF2-40B4-BE49-F238E27FC236}">
                    <a16:creationId xmlns:a16="http://schemas.microsoft.com/office/drawing/2014/main" id="{7DE76F18-D8A8-4B28-8B37-65A1D236582B}"/>
                  </a:ext>
                </a:extLst>
              </p:cNvPr>
              <p:cNvSpPr>
                <a:spLocks/>
              </p:cNvSpPr>
              <p:nvPr/>
            </p:nvSpPr>
            <p:spPr bwMode="auto">
              <a:xfrm>
                <a:off x="3734" y="3416"/>
                <a:ext cx="1511" cy="775"/>
              </a:xfrm>
              <a:custGeom>
                <a:avLst/>
                <a:gdLst>
                  <a:gd name="T0" fmla="*/ 275284 w 1068"/>
                  <a:gd name="T1" fmla="*/ 843 h 671"/>
                  <a:gd name="T2" fmla="*/ 273696 w 1068"/>
                  <a:gd name="T3" fmla="*/ 713 h 671"/>
                  <a:gd name="T4" fmla="*/ 268420 w 1068"/>
                  <a:gd name="T5" fmla="*/ 577 h 671"/>
                  <a:gd name="T6" fmla="*/ 260360 w 1068"/>
                  <a:gd name="T7" fmla="*/ 462 h 671"/>
                  <a:gd name="T8" fmla="*/ 249141 w 1068"/>
                  <a:gd name="T9" fmla="*/ 335 h 671"/>
                  <a:gd name="T10" fmla="*/ 235335 w 1068"/>
                  <a:gd name="T11" fmla="*/ 243 h 671"/>
                  <a:gd name="T12" fmla="*/ 219108 w 1068"/>
                  <a:gd name="T13" fmla="*/ 158 h 671"/>
                  <a:gd name="T14" fmla="*/ 201160 w 1068"/>
                  <a:gd name="T15" fmla="*/ 77 h 671"/>
                  <a:gd name="T16" fmla="*/ 181245 w 1068"/>
                  <a:gd name="T17" fmla="*/ 43 h 671"/>
                  <a:gd name="T18" fmla="*/ 160139 w 1068"/>
                  <a:gd name="T19" fmla="*/ 0 h 671"/>
                  <a:gd name="T20" fmla="*/ 137829 w 1068"/>
                  <a:gd name="T21" fmla="*/ 0 h 671"/>
                  <a:gd name="T22" fmla="*/ 115545 w 1068"/>
                  <a:gd name="T23" fmla="*/ 0 h 671"/>
                  <a:gd name="T24" fmla="*/ 94456 w 1068"/>
                  <a:gd name="T25" fmla="*/ 43 h 671"/>
                  <a:gd name="T26" fmla="*/ 74533 w 1068"/>
                  <a:gd name="T27" fmla="*/ 77 h 671"/>
                  <a:gd name="T28" fmla="*/ 56630 w 1068"/>
                  <a:gd name="T29" fmla="*/ 158 h 671"/>
                  <a:gd name="T30" fmla="*/ 40356 w 1068"/>
                  <a:gd name="T31" fmla="*/ 243 h 671"/>
                  <a:gd name="T32" fmla="*/ 26662 w 1068"/>
                  <a:gd name="T33" fmla="*/ 335 h 671"/>
                  <a:gd name="T34" fmla="*/ 15485 w 1068"/>
                  <a:gd name="T35" fmla="*/ 462 h 671"/>
                  <a:gd name="T36" fmla="*/ 7436 w 1068"/>
                  <a:gd name="T37" fmla="*/ 577 h 671"/>
                  <a:gd name="T38" fmla="*/ 2128 w 1068"/>
                  <a:gd name="T39" fmla="*/ 713 h 671"/>
                  <a:gd name="T40" fmla="*/ 0 w 1068"/>
                  <a:gd name="T41" fmla="*/ 843 h 671"/>
                  <a:gd name="T42" fmla="*/ 0 w 1068"/>
                  <a:gd name="T43" fmla="*/ 5878 h 671"/>
                  <a:gd name="T44" fmla="*/ 2128 w 1068"/>
                  <a:gd name="T45" fmla="*/ 6005 h 671"/>
                  <a:gd name="T46" fmla="*/ 7436 w 1068"/>
                  <a:gd name="T47" fmla="*/ 6153 h 671"/>
                  <a:gd name="T48" fmla="*/ 15485 w 1068"/>
                  <a:gd name="T49" fmla="*/ 6268 h 671"/>
                  <a:gd name="T50" fmla="*/ 26662 w 1068"/>
                  <a:gd name="T51" fmla="*/ 6393 h 671"/>
                  <a:gd name="T52" fmla="*/ 40356 w 1068"/>
                  <a:gd name="T53" fmla="*/ 6495 h 671"/>
                  <a:gd name="T54" fmla="*/ 56630 w 1068"/>
                  <a:gd name="T55" fmla="*/ 6567 h 671"/>
                  <a:gd name="T56" fmla="*/ 74533 w 1068"/>
                  <a:gd name="T57" fmla="*/ 6622 h 671"/>
                  <a:gd name="T58" fmla="*/ 94456 w 1068"/>
                  <a:gd name="T59" fmla="*/ 6682 h 671"/>
                  <a:gd name="T60" fmla="*/ 115545 w 1068"/>
                  <a:gd name="T61" fmla="*/ 6708 h 671"/>
                  <a:gd name="T62" fmla="*/ 137829 w 1068"/>
                  <a:gd name="T63" fmla="*/ 6728 h 671"/>
                  <a:gd name="T64" fmla="*/ 160139 w 1068"/>
                  <a:gd name="T65" fmla="*/ 6708 h 671"/>
                  <a:gd name="T66" fmla="*/ 181245 w 1068"/>
                  <a:gd name="T67" fmla="*/ 6682 h 671"/>
                  <a:gd name="T68" fmla="*/ 201160 w 1068"/>
                  <a:gd name="T69" fmla="*/ 6622 h 671"/>
                  <a:gd name="T70" fmla="*/ 219108 w 1068"/>
                  <a:gd name="T71" fmla="*/ 6567 h 671"/>
                  <a:gd name="T72" fmla="*/ 235335 w 1068"/>
                  <a:gd name="T73" fmla="*/ 6495 h 671"/>
                  <a:gd name="T74" fmla="*/ 249141 w 1068"/>
                  <a:gd name="T75" fmla="*/ 6393 h 671"/>
                  <a:gd name="T76" fmla="*/ 260360 w 1068"/>
                  <a:gd name="T77" fmla="*/ 6268 h 671"/>
                  <a:gd name="T78" fmla="*/ 268420 w 1068"/>
                  <a:gd name="T79" fmla="*/ 6153 h 671"/>
                  <a:gd name="T80" fmla="*/ 273696 w 1068"/>
                  <a:gd name="T81" fmla="*/ 6005 h 671"/>
                  <a:gd name="T82" fmla="*/ 275284 w 1068"/>
                  <a:gd name="T83" fmla="*/ 5878 h 671"/>
                  <a:gd name="T84" fmla="*/ 275284 w 1068"/>
                  <a:gd name="T85" fmla="*/ 843 h 671"/>
                  <a:gd name="T86" fmla="*/ 275284 w 1068"/>
                  <a:gd name="T87" fmla="*/ 843 h 671"/>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068"/>
                  <a:gd name="T133" fmla="*/ 0 h 671"/>
                  <a:gd name="T134" fmla="*/ 1068 w 1068"/>
                  <a:gd name="T135" fmla="*/ 671 h 671"/>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068" h="671">
                    <a:moveTo>
                      <a:pt x="1068" y="84"/>
                    </a:moveTo>
                    <a:lnTo>
                      <a:pt x="1062" y="70"/>
                    </a:lnTo>
                    <a:lnTo>
                      <a:pt x="1042" y="58"/>
                    </a:lnTo>
                    <a:lnTo>
                      <a:pt x="1010" y="46"/>
                    </a:lnTo>
                    <a:lnTo>
                      <a:pt x="967" y="34"/>
                    </a:lnTo>
                    <a:lnTo>
                      <a:pt x="913" y="24"/>
                    </a:lnTo>
                    <a:lnTo>
                      <a:pt x="850" y="16"/>
                    </a:lnTo>
                    <a:lnTo>
                      <a:pt x="781" y="8"/>
                    </a:lnTo>
                    <a:lnTo>
                      <a:pt x="703" y="4"/>
                    </a:lnTo>
                    <a:lnTo>
                      <a:pt x="621" y="0"/>
                    </a:lnTo>
                    <a:lnTo>
                      <a:pt x="535" y="0"/>
                    </a:lnTo>
                    <a:lnTo>
                      <a:pt x="449" y="0"/>
                    </a:lnTo>
                    <a:lnTo>
                      <a:pt x="367" y="4"/>
                    </a:lnTo>
                    <a:lnTo>
                      <a:pt x="289" y="8"/>
                    </a:lnTo>
                    <a:lnTo>
                      <a:pt x="220" y="16"/>
                    </a:lnTo>
                    <a:lnTo>
                      <a:pt x="157" y="24"/>
                    </a:lnTo>
                    <a:lnTo>
                      <a:pt x="103" y="34"/>
                    </a:lnTo>
                    <a:lnTo>
                      <a:pt x="60" y="46"/>
                    </a:lnTo>
                    <a:lnTo>
                      <a:pt x="28" y="58"/>
                    </a:lnTo>
                    <a:lnTo>
                      <a:pt x="8" y="70"/>
                    </a:lnTo>
                    <a:lnTo>
                      <a:pt x="0" y="84"/>
                    </a:lnTo>
                    <a:lnTo>
                      <a:pt x="0" y="585"/>
                    </a:lnTo>
                    <a:lnTo>
                      <a:pt x="8" y="599"/>
                    </a:lnTo>
                    <a:lnTo>
                      <a:pt x="28" y="613"/>
                    </a:lnTo>
                    <a:lnTo>
                      <a:pt x="60" y="625"/>
                    </a:lnTo>
                    <a:lnTo>
                      <a:pt x="103" y="637"/>
                    </a:lnTo>
                    <a:lnTo>
                      <a:pt x="157" y="647"/>
                    </a:lnTo>
                    <a:lnTo>
                      <a:pt x="220" y="655"/>
                    </a:lnTo>
                    <a:lnTo>
                      <a:pt x="289" y="661"/>
                    </a:lnTo>
                    <a:lnTo>
                      <a:pt x="367" y="667"/>
                    </a:lnTo>
                    <a:lnTo>
                      <a:pt x="449" y="669"/>
                    </a:lnTo>
                    <a:lnTo>
                      <a:pt x="535" y="671"/>
                    </a:lnTo>
                    <a:lnTo>
                      <a:pt x="621" y="669"/>
                    </a:lnTo>
                    <a:lnTo>
                      <a:pt x="703" y="667"/>
                    </a:lnTo>
                    <a:lnTo>
                      <a:pt x="781" y="661"/>
                    </a:lnTo>
                    <a:lnTo>
                      <a:pt x="850" y="655"/>
                    </a:lnTo>
                    <a:lnTo>
                      <a:pt x="913" y="647"/>
                    </a:lnTo>
                    <a:lnTo>
                      <a:pt x="967" y="637"/>
                    </a:lnTo>
                    <a:lnTo>
                      <a:pt x="1010" y="625"/>
                    </a:lnTo>
                    <a:lnTo>
                      <a:pt x="1042" y="613"/>
                    </a:lnTo>
                    <a:lnTo>
                      <a:pt x="1062" y="599"/>
                    </a:lnTo>
                    <a:lnTo>
                      <a:pt x="1068" y="585"/>
                    </a:lnTo>
                    <a:lnTo>
                      <a:pt x="1068" y="84"/>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742" name="Freeform 80">
                <a:extLst>
                  <a:ext uri="{FF2B5EF4-FFF2-40B4-BE49-F238E27FC236}">
                    <a16:creationId xmlns:a16="http://schemas.microsoft.com/office/drawing/2014/main" id="{3346730D-BC92-40E5-9267-B7EF0A751DC2}"/>
                  </a:ext>
                </a:extLst>
              </p:cNvPr>
              <p:cNvSpPr>
                <a:spLocks/>
              </p:cNvSpPr>
              <p:nvPr/>
            </p:nvSpPr>
            <p:spPr bwMode="auto">
              <a:xfrm>
                <a:off x="3837" y="3616"/>
                <a:ext cx="1353" cy="87"/>
              </a:xfrm>
              <a:custGeom>
                <a:avLst/>
                <a:gdLst>
                  <a:gd name="T0" fmla="*/ 247218 w 956"/>
                  <a:gd name="T1" fmla="*/ 9 h 101"/>
                  <a:gd name="T2" fmla="*/ 247673 w 956"/>
                  <a:gd name="T3" fmla="*/ 0 h 101"/>
                  <a:gd name="T4" fmla="*/ 0 w 956"/>
                  <a:gd name="T5" fmla="*/ 0 h 101"/>
                  <a:gd name="T6" fmla="*/ 0 w 956"/>
                  <a:gd name="T7" fmla="*/ 9 h 101"/>
                  <a:gd name="T8" fmla="*/ 247673 w 956"/>
                  <a:gd name="T9" fmla="*/ 9 h 101"/>
                  <a:gd name="T10" fmla="*/ 247673 w 956"/>
                  <a:gd name="T11" fmla="*/ 9 h 101"/>
                  <a:gd name="T12" fmla="*/ 247218 w 956"/>
                  <a:gd name="T13" fmla="*/ 9 h 101"/>
                  <a:gd name="T14" fmla="*/ 0 60000 65536"/>
                  <a:gd name="T15" fmla="*/ 0 60000 65536"/>
                  <a:gd name="T16" fmla="*/ 0 60000 65536"/>
                  <a:gd name="T17" fmla="*/ 0 60000 65536"/>
                  <a:gd name="T18" fmla="*/ 0 60000 65536"/>
                  <a:gd name="T19" fmla="*/ 0 60000 65536"/>
                  <a:gd name="T20" fmla="*/ 0 60000 65536"/>
                  <a:gd name="T21" fmla="*/ 0 w 956"/>
                  <a:gd name="T22" fmla="*/ 0 h 101"/>
                  <a:gd name="T23" fmla="*/ 956 w 956"/>
                  <a:gd name="T24" fmla="*/ 101 h 10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56" h="101">
                    <a:moveTo>
                      <a:pt x="954" y="101"/>
                    </a:moveTo>
                    <a:lnTo>
                      <a:pt x="956" y="0"/>
                    </a:lnTo>
                    <a:lnTo>
                      <a:pt x="0" y="0"/>
                    </a:lnTo>
                    <a:lnTo>
                      <a:pt x="0" y="101"/>
                    </a:lnTo>
                    <a:lnTo>
                      <a:pt x="956" y="101"/>
                    </a:lnTo>
                    <a:lnTo>
                      <a:pt x="954" y="101"/>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3743" name="Freeform 81">
                <a:extLst>
                  <a:ext uri="{FF2B5EF4-FFF2-40B4-BE49-F238E27FC236}">
                    <a16:creationId xmlns:a16="http://schemas.microsoft.com/office/drawing/2014/main" id="{EF7D79E6-49D6-4016-BEE9-88DAC2D885F1}"/>
                  </a:ext>
                </a:extLst>
              </p:cNvPr>
              <p:cNvSpPr>
                <a:spLocks/>
              </p:cNvSpPr>
              <p:nvPr/>
            </p:nvSpPr>
            <p:spPr bwMode="auto">
              <a:xfrm>
                <a:off x="3837" y="3616"/>
                <a:ext cx="1353" cy="87"/>
              </a:xfrm>
              <a:custGeom>
                <a:avLst/>
                <a:gdLst>
                  <a:gd name="T0" fmla="*/ 247218 w 956"/>
                  <a:gd name="T1" fmla="*/ 9 h 101"/>
                  <a:gd name="T2" fmla="*/ 247673 w 956"/>
                  <a:gd name="T3" fmla="*/ 0 h 101"/>
                  <a:gd name="T4" fmla="*/ 0 w 956"/>
                  <a:gd name="T5" fmla="*/ 0 h 101"/>
                  <a:gd name="T6" fmla="*/ 0 w 956"/>
                  <a:gd name="T7" fmla="*/ 9 h 101"/>
                  <a:gd name="T8" fmla="*/ 247673 w 956"/>
                  <a:gd name="T9" fmla="*/ 9 h 101"/>
                  <a:gd name="T10" fmla="*/ 247673 w 956"/>
                  <a:gd name="T11" fmla="*/ 9 h 101"/>
                  <a:gd name="T12" fmla="*/ 0 60000 65536"/>
                  <a:gd name="T13" fmla="*/ 0 60000 65536"/>
                  <a:gd name="T14" fmla="*/ 0 60000 65536"/>
                  <a:gd name="T15" fmla="*/ 0 60000 65536"/>
                  <a:gd name="T16" fmla="*/ 0 60000 65536"/>
                  <a:gd name="T17" fmla="*/ 0 60000 65536"/>
                  <a:gd name="T18" fmla="*/ 0 w 956"/>
                  <a:gd name="T19" fmla="*/ 0 h 101"/>
                  <a:gd name="T20" fmla="*/ 956 w 956"/>
                  <a:gd name="T21" fmla="*/ 101 h 101"/>
                </a:gdLst>
                <a:ahLst/>
                <a:cxnLst>
                  <a:cxn ang="T12">
                    <a:pos x="T0" y="T1"/>
                  </a:cxn>
                  <a:cxn ang="T13">
                    <a:pos x="T2" y="T3"/>
                  </a:cxn>
                  <a:cxn ang="T14">
                    <a:pos x="T4" y="T5"/>
                  </a:cxn>
                  <a:cxn ang="T15">
                    <a:pos x="T6" y="T7"/>
                  </a:cxn>
                  <a:cxn ang="T16">
                    <a:pos x="T8" y="T9"/>
                  </a:cxn>
                  <a:cxn ang="T17">
                    <a:pos x="T10" y="T11"/>
                  </a:cxn>
                </a:cxnLst>
                <a:rect l="T18" t="T19" r="T20" b="T21"/>
                <a:pathLst>
                  <a:path w="956" h="101">
                    <a:moveTo>
                      <a:pt x="954" y="101"/>
                    </a:moveTo>
                    <a:lnTo>
                      <a:pt x="956" y="0"/>
                    </a:lnTo>
                    <a:lnTo>
                      <a:pt x="0" y="0"/>
                    </a:lnTo>
                    <a:lnTo>
                      <a:pt x="0" y="101"/>
                    </a:lnTo>
                    <a:lnTo>
                      <a:pt x="956" y="101"/>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744" name="Freeform 82">
                <a:extLst>
                  <a:ext uri="{FF2B5EF4-FFF2-40B4-BE49-F238E27FC236}">
                    <a16:creationId xmlns:a16="http://schemas.microsoft.com/office/drawing/2014/main" id="{5DC72B36-F842-43DC-B500-DAF82CB65896}"/>
                  </a:ext>
                </a:extLst>
              </p:cNvPr>
              <p:cNvSpPr>
                <a:spLocks/>
              </p:cNvSpPr>
              <p:nvPr/>
            </p:nvSpPr>
            <p:spPr bwMode="auto">
              <a:xfrm>
                <a:off x="3837" y="3732"/>
                <a:ext cx="1353" cy="87"/>
              </a:xfrm>
              <a:custGeom>
                <a:avLst/>
                <a:gdLst>
                  <a:gd name="T0" fmla="*/ 247218 w 956"/>
                  <a:gd name="T1" fmla="*/ 10 h 100"/>
                  <a:gd name="T2" fmla="*/ 247673 w 956"/>
                  <a:gd name="T3" fmla="*/ 0 h 100"/>
                  <a:gd name="T4" fmla="*/ 0 w 956"/>
                  <a:gd name="T5" fmla="*/ 0 h 100"/>
                  <a:gd name="T6" fmla="*/ 0 w 956"/>
                  <a:gd name="T7" fmla="*/ 11 h 100"/>
                  <a:gd name="T8" fmla="*/ 247673 w 956"/>
                  <a:gd name="T9" fmla="*/ 11 h 100"/>
                  <a:gd name="T10" fmla="*/ 247673 w 956"/>
                  <a:gd name="T11" fmla="*/ 11 h 100"/>
                  <a:gd name="T12" fmla="*/ 247218 w 956"/>
                  <a:gd name="T13" fmla="*/ 10 h 100"/>
                  <a:gd name="T14" fmla="*/ 0 60000 65536"/>
                  <a:gd name="T15" fmla="*/ 0 60000 65536"/>
                  <a:gd name="T16" fmla="*/ 0 60000 65536"/>
                  <a:gd name="T17" fmla="*/ 0 60000 65536"/>
                  <a:gd name="T18" fmla="*/ 0 60000 65536"/>
                  <a:gd name="T19" fmla="*/ 0 60000 65536"/>
                  <a:gd name="T20" fmla="*/ 0 60000 65536"/>
                  <a:gd name="T21" fmla="*/ 0 w 956"/>
                  <a:gd name="T22" fmla="*/ 0 h 100"/>
                  <a:gd name="T23" fmla="*/ 956 w 956"/>
                  <a:gd name="T24" fmla="*/ 100 h 1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56" h="100">
                    <a:moveTo>
                      <a:pt x="954" y="98"/>
                    </a:moveTo>
                    <a:lnTo>
                      <a:pt x="956" y="0"/>
                    </a:lnTo>
                    <a:lnTo>
                      <a:pt x="0" y="0"/>
                    </a:lnTo>
                    <a:lnTo>
                      <a:pt x="0" y="100"/>
                    </a:lnTo>
                    <a:lnTo>
                      <a:pt x="956" y="100"/>
                    </a:lnTo>
                    <a:lnTo>
                      <a:pt x="954" y="98"/>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3745" name="Freeform 83">
                <a:extLst>
                  <a:ext uri="{FF2B5EF4-FFF2-40B4-BE49-F238E27FC236}">
                    <a16:creationId xmlns:a16="http://schemas.microsoft.com/office/drawing/2014/main" id="{F0F1F987-EA05-4AC5-8A35-BBFE5DB3AF23}"/>
                  </a:ext>
                </a:extLst>
              </p:cNvPr>
              <p:cNvSpPr>
                <a:spLocks/>
              </p:cNvSpPr>
              <p:nvPr/>
            </p:nvSpPr>
            <p:spPr bwMode="auto">
              <a:xfrm>
                <a:off x="3837" y="3732"/>
                <a:ext cx="1353" cy="87"/>
              </a:xfrm>
              <a:custGeom>
                <a:avLst/>
                <a:gdLst>
                  <a:gd name="T0" fmla="*/ 247218 w 956"/>
                  <a:gd name="T1" fmla="*/ 10 h 100"/>
                  <a:gd name="T2" fmla="*/ 247673 w 956"/>
                  <a:gd name="T3" fmla="*/ 0 h 100"/>
                  <a:gd name="T4" fmla="*/ 0 w 956"/>
                  <a:gd name="T5" fmla="*/ 0 h 100"/>
                  <a:gd name="T6" fmla="*/ 0 w 956"/>
                  <a:gd name="T7" fmla="*/ 11 h 100"/>
                  <a:gd name="T8" fmla="*/ 247673 w 956"/>
                  <a:gd name="T9" fmla="*/ 11 h 100"/>
                  <a:gd name="T10" fmla="*/ 247673 w 956"/>
                  <a:gd name="T11" fmla="*/ 11 h 100"/>
                  <a:gd name="T12" fmla="*/ 0 60000 65536"/>
                  <a:gd name="T13" fmla="*/ 0 60000 65536"/>
                  <a:gd name="T14" fmla="*/ 0 60000 65536"/>
                  <a:gd name="T15" fmla="*/ 0 60000 65536"/>
                  <a:gd name="T16" fmla="*/ 0 60000 65536"/>
                  <a:gd name="T17" fmla="*/ 0 60000 65536"/>
                  <a:gd name="T18" fmla="*/ 0 w 956"/>
                  <a:gd name="T19" fmla="*/ 0 h 100"/>
                  <a:gd name="T20" fmla="*/ 956 w 956"/>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956" h="100">
                    <a:moveTo>
                      <a:pt x="954" y="98"/>
                    </a:moveTo>
                    <a:lnTo>
                      <a:pt x="956" y="0"/>
                    </a:lnTo>
                    <a:lnTo>
                      <a:pt x="0" y="0"/>
                    </a:lnTo>
                    <a:lnTo>
                      <a:pt x="0" y="100"/>
                    </a:lnTo>
                    <a:lnTo>
                      <a:pt x="956" y="100"/>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746" name="Freeform 84">
                <a:extLst>
                  <a:ext uri="{FF2B5EF4-FFF2-40B4-BE49-F238E27FC236}">
                    <a16:creationId xmlns:a16="http://schemas.microsoft.com/office/drawing/2014/main" id="{68E3ECB5-5B94-4EBE-856A-E45641626F6F}"/>
                  </a:ext>
                </a:extLst>
              </p:cNvPr>
              <p:cNvSpPr>
                <a:spLocks/>
              </p:cNvSpPr>
              <p:nvPr/>
            </p:nvSpPr>
            <p:spPr bwMode="auto">
              <a:xfrm>
                <a:off x="3837" y="3846"/>
                <a:ext cx="1353" cy="86"/>
              </a:xfrm>
              <a:custGeom>
                <a:avLst/>
                <a:gdLst>
                  <a:gd name="T0" fmla="*/ 247218 w 956"/>
                  <a:gd name="T1" fmla="*/ 9 h 100"/>
                  <a:gd name="T2" fmla="*/ 247673 w 956"/>
                  <a:gd name="T3" fmla="*/ 0 h 100"/>
                  <a:gd name="T4" fmla="*/ 0 w 956"/>
                  <a:gd name="T5" fmla="*/ 0 h 100"/>
                  <a:gd name="T6" fmla="*/ 0 w 956"/>
                  <a:gd name="T7" fmla="*/ 9 h 100"/>
                  <a:gd name="T8" fmla="*/ 247673 w 956"/>
                  <a:gd name="T9" fmla="*/ 9 h 100"/>
                  <a:gd name="T10" fmla="*/ 247673 w 956"/>
                  <a:gd name="T11" fmla="*/ 9 h 100"/>
                  <a:gd name="T12" fmla="*/ 247218 w 956"/>
                  <a:gd name="T13" fmla="*/ 9 h 100"/>
                  <a:gd name="T14" fmla="*/ 0 60000 65536"/>
                  <a:gd name="T15" fmla="*/ 0 60000 65536"/>
                  <a:gd name="T16" fmla="*/ 0 60000 65536"/>
                  <a:gd name="T17" fmla="*/ 0 60000 65536"/>
                  <a:gd name="T18" fmla="*/ 0 60000 65536"/>
                  <a:gd name="T19" fmla="*/ 0 60000 65536"/>
                  <a:gd name="T20" fmla="*/ 0 60000 65536"/>
                  <a:gd name="T21" fmla="*/ 0 w 956"/>
                  <a:gd name="T22" fmla="*/ 0 h 100"/>
                  <a:gd name="T23" fmla="*/ 956 w 956"/>
                  <a:gd name="T24" fmla="*/ 100 h 1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56" h="100">
                    <a:moveTo>
                      <a:pt x="954" y="100"/>
                    </a:moveTo>
                    <a:lnTo>
                      <a:pt x="956" y="0"/>
                    </a:lnTo>
                    <a:lnTo>
                      <a:pt x="0" y="0"/>
                    </a:lnTo>
                    <a:lnTo>
                      <a:pt x="0" y="100"/>
                    </a:lnTo>
                    <a:lnTo>
                      <a:pt x="956" y="100"/>
                    </a:lnTo>
                    <a:lnTo>
                      <a:pt x="954" y="10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3747" name="Freeform 85">
                <a:extLst>
                  <a:ext uri="{FF2B5EF4-FFF2-40B4-BE49-F238E27FC236}">
                    <a16:creationId xmlns:a16="http://schemas.microsoft.com/office/drawing/2014/main" id="{8F8F3AF2-E882-4E27-A70F-3DE3B736327D}"/>
                  </a:ext>
                </a:extLst>
              </p:cNvPr>
              <p:cNvSpPr>
                <a:spLocks/>
              </p:cNvSpPr>
              <p:nvPr/>
            </p:nvSpPr>
            <p:spPr bwMode="auto">
              <a:xfrm>
                <a:off x="3837" y="3846"/>
                <a:ext cx="1353" cy="86"/>
              </a:xfrm>
              <a:custGeom>
                <a:avLst/>
                <a:gdLst>
                  <a:gd name="T0" fmla="*/ 247218 w 956"/>
                  <a:gd name="T1" fmla="*/ 9 h 100"/>
                  <a:gd name="T2" fmla="*/ 247673 w 956"/>
                  <a:gd name="T3" fmla="*/ 0 h 100"/>
                  <a:gd name="T4" fmla="*/ 0 w 956"/>
                  <a:gd name="T5" fmla="*/ 0 h 100"/>
                  <a:gd name="T6" fmla="*/ 0 w 956"/>
                  <a:gd name="T7" fmla="*/ 9 h 100"/>
                  <a:gd name="T8" fmla="*/ 247673 w 956"/>
                  <a:gd name="T9" fmla="*/ 9 h 100"/>
                  <a:gd name="T10" fmla="*/ 247673 w 956"/>
                  <a:gd name="T11" fmla="*/ 9 h 100"/>
                  <a:gd name="T12" fmla="*/ 0 60000 65536"/>
                  <a:gd name="T13" fmla="*/ 0 60000 65536"/>
                  <a:gd name="T14" fmla="*/ 0 60000 65536"/>
                  <a:gd name="T15" fmla="*/ 0 60000 65536"/>
                  <a:gd name="T16" fmla="*/ 0 60000 65536"/>
                  <a:gd name="T17" fmla="*/ 0 60000 65536"/>
                  <a:gd name="T18" fmla="*/ 0 w 956"/>
                  <a:gd name="T19" fmla="*/ 0 h 100"/>
                  <a:gd name="T20" fmla="*/ 956 w 956"/>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956" h="100">
                    <a:moveTo>
                      <a:pt x="954" y="100"/>
                    </a:moveTo>
                    <a:lnTo>
                      <a:pt x="956" y="0"/>
                    </a:lnTo>
                    <a:lnTo>
                      <a:pt x="0" y="0"/>
                    </a:lnTo>
                    <a:lnTo>
                      <a:pt x="0" y="100"/>
                    </a:lnTo>
                    <a:lnTo>
                      <a:pt x="956" y="100"/>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748" name="Freeform 86">
                <a:extLst>
                  <a:ext uri="{FF2B5EF4-FFF2-40B4-BE49-F238E27FC236}">
                    <a16:creationId xmlns:a16="http://schemas.microsoft.com/office/drawing/2014/main" id="{00D4C577-9D5B-429D-9C42-41093BF967D8}"/>
                  </a:ext>
                </a:extLst>
              </p:cNvPr>
              <p:cNvSpPr>
                <a:spLocks/>
              </p:cNvSpPr>
              <p:nvPr/>
            </p:nvSpPr>
            <p:spPr bwMode="auto">
              <a:xfrm>
                <a:off x="3734" y="3506"/>
                <a:ext cx="1511" cy="74"/>
              </a:xfrm>
              <a:custGeom>
                <a:avLst/>
                <a:gdLst>
                  <a:gd name="T0" fmla="*/ 0 w 1068"/>
                  <a:gd name="T1" fmla="*/ 0 h 86"/>
                  <a:gd name="T2" fmla="*/ 2128 w 1068"/>
                  <a:gd name="T3" fmla="*/ 3 h 86"/>
                  <a:gd name="T4" fmla="*/ 7436 w 1068"/>
                  <a:gd name="T5" fmla="*/ 3 h 86"/>
                  <a:gd name="T6" fmla="*/ 15485 w 1068"/>
                  <a:gd name="T7" fmla="*/ 3 h 86"/>
                  <a:gd name="T8" fmla="*/ 26662 w 1068"/>
                  <a:gd name="T9" fmla="*/ 5 h 86"/>
                  <a:gd name="T10" fmla="*/ 40356 w 1068"/>
                  <a:gd name="T11" fmla="*/ 6 h 86"/>
                  <a:gd name="T12" fmla="*/ 56630 w 1068"/>
                  <a:gd name="T13" fmla="*/ 7 h 86"/>
                  <a:gd name="T14" fmla="*/ 74533 w 1068"/>
                  <a:gd name="T15" fmla="*/ 7 h 86"/>
                  <a:gd name="T16" fmla="*/ 94456 w 1068"/>
                  <a:gd name="T17" fmla="*/ 8 h 86"/>
                  <a:gd name="T18" fmla="*/ 115545 w 1068"/>
                  <a:gd name="T19" fmla="*/ 8 h 86"/>
                  <a:gd name="T20" fmla="*/ 137829 w 1068"/>
                  <a:gd name="T21" fmla="*/ 8 h 86"/>
                  <a:gd name="T22" fmla="*/ 160139 w 1068"/>
                  <a:gd name="T23" fmla="*/ 8 h 86"/>
                  <a:gd name="T24" fmla="*/ 181245 w 1068"/>
                  <a:gd name="T25" fmla="*/ 8 h 86"/>
                  <a:gd name="T26" fmla="*/ 201160 w 1068"/>
                  <a:gd name="T27" fmla="*/ 7 h 86"/>
                  <a:gd name="T28" fmla="*/ 219108 w 1068"/>
                  <a:gd name="T29" fmla="*/ 7 h 86"/>
                  <a:gd name="T30" fmla="*/ 235335 w 1068"/>
                  <a:gd name="T31" fmla="*/ 6 h 86"/>
                  <a:gd name="T32" fmla="*/ 249141 w 1068"/>
                  <a:gd name="T33" fmla="*/ 5 h 86"/>
                  <a:gd name="T34" fmla="*/ 260360 w 1068"/>
                  <a:gd name="T35" fmla="*/ 3 h 86"/>
                  <a:gd name="T36" fmla="*/ 268420 w 1068"/>
                  <a:gd name="T37" fmla="*/ 3 h 86"/>
                  <a:gd name="T38" fmla="*/ 273696 w 1068"/>
                  <a:gd name="T39" fmla="*/ 3 h 86"/>
                  <a:gd name="T40" fmla="*/ 275284 w 1068"/>
                  <a:gd name="T41" fmla="*/ 0 h 8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068"/>
                  <a:gd name="T64" fmla="*/ 0 h 86"/>
                  <a:gd name="T65" fmla="*/ 1068 w 1068"/>
                  <a:gd name="T66" fmla="*/ 86 h 8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068" h="86">
                    <a:moveTo>
                      <a:pt x="0" y="0"/>
                    </a:moveTo>
                    <a:lnTo>
                      <a:pt x="8" y="14"/>
                    </a:lnTo>
                    <a:lnTo>
                      <a:pt x="28" y="28"/>
                    </a:lnTo>
                    <a:lnTo>
                      <a:pt x="60" y="40"/>
                    </a:lnTo>
                    <a:lnTo>
                      <a:pt x="103" y="52"/>
                    </a:lnTo>
                    <a:lnTo>
                      <a:pt x="157" y="62"/>
                    </a:lnTo>
                    <a:lnTo>
                      <a:pt x="220" y="70"/>
                    </a:lnTo>
                    <a:lnTo>
                      <a:pt x="289" y="78"/>
                    </a:lnTo>
                    <a:lnTo>
                      <a:pt x="367" y="82"/>
                    </a:lnTo>
                    <a:lnTo>
                      <a:pt x="449" y="86"/>
                    </a:lnTo>
                    <a:lnTo>
                      <a:pt x="535" y="86"/>
                    </a:lnTo>
                    <a:lnTo>
                      <a:pt x="621" y="86"/>
                    </a:lnTo>
                    <a:lnTo>
                      <a:pt x="703" y="82"/>
                    </a:lnTo>
                    <a:lnTo>
                      <a:pt x="781" y="78"/>
                    </a:lnTo>
                    <a:lnTo>
                      <a:pt x="850" y="70"/>
                    </a:lnTo>
                    <a:lnTo>
                      <a:pt x="913" y="62"/>
                    </a:lnTo>
                    <a:lnTo>
                      <a:pt x="967" y="52"/>
                    </a:lnTo>
                    <a:lnTo>
                      <a:pt x="1010" y="40"/>
                    </a:lnTo>
                    <a:lnTo>
                      <a:pt x="1042" y="28"/>
                    </a:lnTo>
                    <a:lnTo>
                      <a:pt x="1062" y="14"/>
                    </a:lnTo>
                    <a:lnTo>
                      <a:pt x="1068" y="0"/>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749" name="Line 87">
                <a:extLst>
                  <a:ext uri="{FF2B5EF4-FFF2-40B4-BE49-F238E27FC236}">
                    <a16:creationId xmlns:a16="http://schemas.microsoft.com/office/drawing/2014/main" id="{CF68DDE5-DCBA-4914-8585-C9E62F2DF82C}"/>
                  </a:ext>
                </a:extLst>
              </p:cNvPr>
              <p:cNvSpPr>
                <a:spLocks noChangeShapeType="1"/>
              </p:cNvSpPr>
              <p:nvPr/>
            </p:nvSpPr>
            <p:spPr bwMode="auto">
              <a:xfrm>
                <a:off x="4499" y="3994"/>
                <a:ext cx="2" cy="178"/>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750" name="Text Box 88">
                <a:extLst>
                  <a:ext uri="{FF2B5EF4-FFF2-40B4-BE49-F238E27FC236}">
                    <a16:creationId xmlns:a16="http://schemas.microsoft.com/office/drawing/2014/main" id="{0B35C136-5B43-4ADD-A746-DB1A119C351E}"/>
                  </a:ext>
                </a:extLst>
              </p:cNvPr>
              <p:cNvSpPr txBox="1">
                <a:spLocks noChangeArrowheads="1"/>
              </p:cNvSpPr>
              <p:nvPr/>
            </p:nvSpPr>
            <p:spPr bwMode="auto">
              <a:xfrm>
                <a:off x="3994" y="3208"/>
                <a:ext cx="897"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1800" b="1">
                    <a:latin typeface="Times New Roman" panose="02020603050405020304" pitchFamily="18" charset="0"/>
                    <a:ea typeface="宋体" panose="02010600030101010101" pitchFamily="2" charset="-122"/>
                  </a:rPr>
                  <a:t>Disk storage</a:t>
                </a:r>
              </a:p>
            </p:txBody>
          </p:sp>
        </p:grpSp>
        <p:grpSp>
          <p:nvGrpSpPr>
            <p:cNvPr id="153618" name="Group 93">
              <a:extLst>
                <a:ext uri="{FF2B5EF4-FFF2-40B4-BE49-F238E27FC236}">
                  <a16:creationId xmlns:a16="http://schemas.microsoft.com/office/drawing/2014/main" id="{72840AC2-0D13-435E-92E2-FC1413AEE4FE}"/>
                </a:ext>
              </a:extLst>
            </p:cNvPr>
            <p:cNvGrpSpPr>
              <a:grpSpLocks/>
            </p:cNvGrpSpPr>
            <p:nvPr/>
          </p:nvGrpSpPr>
          <p:grpSpPr bwMode="auto">
            <a:xfrm>
              <a:off x="1199" y="1947"/>
              <a:ext cx="2143" cy="809"/>
              <a:chOff x="1199" y="1947"/>
              <a:chExt cx="2143" cy="809"/>
            </a:xfrm>
          </p:grpSpPr>
          <p:grpSp>
            <p:nvGrpSpPr>
              <p:cNvPr id="153697" name="Group 94">
                <a:extLst>
                  <a:ext uri="{FF2B5EF4-FFF2-40B4-BE49-F238E27FC236}">
                    <a16:creationId xmlns:a16="http://schemas.microsoft.com/office/drawing/2014/main" id="{8F47C5C1-15B9-4699-A5BF-51EA4B81856F}"/>
                  </a:ext>
                </a:extLst>
              </p:cNvPr>
              <p:cNvGrpSpPr>
                <a:grpSpLocks/>
              </p:cNvGrpSpPr>
              <p:nvPr/>
            </p:nvGrpSpPr>
            <p:grpSpPr bwMode="auto">
              <a:xfrm>
                <a:off x="1199" y="1954"/>
                <a:ext cx="2143" cy="802"/>
                <a:chOff x="1199" y="1954"/>
                <a:chExt cx="2143" cy="802"/>
              </a:xfrm>
            </p:grpSpPr>
            <p:sp>
              <p:nvSpPr>
                <p:cNvPr id="153699" name="Text Box 95">
                  <a:extLst>
                    <a:ext uri="{FF2B5EF4-FFF2-40B4-BE49-F238E27FC236}">
                      <a16:creationId xmlns:a16="http://schemas.microsoft.com/office/drawing/2014/main" id="{4118D802-8DD1-43D4-B9AA-D932A886F7D3}"/>
                    </a:ext>
                  </a:extLst>
                </p:cNvPr>
                <p:cNvSpPr txBox="1">
                  <a:spLocks noChangeArrowheads="1"/>
                </p:cNvSpPr>
                <p:nvPr/>
              </p:nvSpPr>
              <p:spPr bwMode="auto">
                <a:xfrm>
                  <a:off x="2299" y="1954"/>
                  <a:ext cx="1043"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1800" b="1">
                      <a:latin typeface="Times New Roman" panose="02020603050405020304" pitchFamily="18" charset="0"/>
                      <a:ea typeface="宋体" panose="02010600030101010101" pitchFamily="2" charset="-122"/>
                    </a:rPr>
                    <a:t>page frame #</a:t>
                  </a:r>
                </a:p>
              </p:txBody>
            </p:sp>
            <p:grpSp>
              <p:nvGrpSpPr>
                <p:cNvPr id="153700" name="Group 96">
                  <a:extLst>
                    <a:ext uri="{FF2B5EF4-FFF2-40B4-BE49-F238E27FC236}">
                      <a16:creationId xmlns:a16="http://schemas.microsoft.com/office/drawing/2014/main" id="{26FF104E-EC88-4CBF-8AF5-E35AD755E1DF}"/>
                    </a:ext>
                  </a:extLst>
                </p:cNvPr>
                <p:cNvGrpSpPr>
                  <a:grpSpLocks/>
                </p:cNvGrpSpPr>
                <p:nvPr/>
              </p:nvGrpSpPr>
              <p:grpSpPr bwMode="auto">
                <a:xfrm>
                  <a:off x="1326" y="1954"/>
                  <a:ext cx="1815" cy="802"/>
                  <a:chOff x="1326" y="1954"/>
                  <a:chExt cx="1815" cy="802"/>
                </a:xfrm>
              </p:grpSpPr>
              <p:sp>
                <p:nvSpPr>
                  <p:cNvPr id="153702" name="Freeform 97">
                    <a:extLst>
                      <a:ext uri="{FF2B5EF4-FFF2-40B4-BE49-F238E27FC236}">
                        <a16:creationId xmlns:a16="http://schemas.microsoft.com/office/drawing/2014/main" id="{0D425A33-5464-45DC-BE90-0D65A2E12A17}"/>
                      </a:ext>
                    </a:extLst>
                  </p:cNvPr>
                  <p:cNvSpPr>
                    <a:spLocks/>
                  </p:cNvSpPr>
                  <p:nvPr/>
                </p:nvSpPr>
                <p:spPr bwMode="auto">
                  <a:xfrm>
                    <a:off x="2292" y="2580"/>
                    <a:ext cx="849" cy="86"/>
                  </a:xfrm>
                  <a:custGeom>
                    <a:avLst/>
                    <a:gdLst>
                      <a:gd name="T0" fmla="*/ 154909 w 600"/>
                      <a:gd name="T1" fmla="*/ 9 h 100"/>
                      <a:gd name="T2" fmla="*/ 154909 w 600"/>
                      <a:gd name="T3" fmla="*/ 0 h 100"/>
                      <a:gd name="T4" fmla="*/ 0 w 600"/>
                      <a:gd name="T5" fmla="*/ 0 h 100"/>
                      <a:gd name="T6" fmla="*/ 0 w 600"/>
                      <a:gd name="T7" fmla="*/ 9 h 100"/>
                      <a:gd name="T8" fmla="*/ 154909 w 600"/>
                      <a:gd name="T9" fmla="*/ 9 h 100"/>
                      <a:gd name="T10" fmla="*/ 154909 w 600"/>
                      <a:gd name="T11" fmla="*/ 9 h 100"/>
                      <a:gd name="T12" fmla="*/ 0 60000 65536"/>
                      <a:gd name="T13" fmla="*/ 0 60000 65536"/>
                      <a:gd name="T14" fmla="*/ 0 60000 65536"/>
                      <a:gd name="T15" fmla="*/ 0 60000 65536"/>
                      <a:gd name="T16" fmla="*/ 0 60000 65536"/>
                      <a:gd name="T17" fmla="*/ 0 60000 65536"/>
                      <a:gd name="T18" fmla="*/ 0 w 600"/>
                      <a:gd name="T19" fmla="*/ 0 h 100"/>
                      <a:gd name="T20" fmla="*/ 600 w 600"/>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600" h="100">
                        <a:moveTo>
                          <a:pt x="600" y="98"/>
                        </a:moveTo>
                        <a:lnTo>
                          <a:pt x="600" y="0"/>
                        </a:lnTo>
                        <a:lnTo>
                          <a:pt x="0" y="0"/>
                        </a:lnTo>
                        <a:lnTo>
                          <a:pt x="0" y="100"/>
                        </a:lnTo>
                        <a:lnTo>
                          <a:pt x="600" y="100"/>
                        </a:lnTo>
                      </a:path>
                    </a:pathLst>
                  </a:custGeom>
                  <a:noFill/>
                  <a:ln w="14288">
                    <a:solidFill>
                      <a:srgbClr val="FF66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703" name="Freeform 98">
                    <a:extLst>
                      <a:ext uri="{FF2B5EF4-FFF2-40B4-BE49-F238E27FC236}">
                        <a16:creationId xmlns:a16="http://schemas.microsoft.com/office/drawing/2014/main" id="{7F48576E-D0B9-47A9-A6D3-C77770F9B5EE}"/>
                      </a:ext>
                    </a:extLst>
                  </p:cNvPr>
                  <p:cNvSpPr>
                    <a:spLocks/>
                  </p:cNvSpPr>
                  <p:nvPr/>
                </p:nvSpPr>
                <p:spPr bwMode="auto">
                  <a:xfrm>
                    <a:off x="1326" y="2321"/>
                    <a:ext cx="129" cy="86"/>
                  </a:xfrm>
                  <a:custGeom>
                    <a:avLst/>
                    <a:gdLst>
                      <a:gd name="T0" fmla="*/ 24154 w 91"/>
                      <a:gd name="T1" fmla="*/ 9 h 100"/>
                      <a:gd name="T2" fmla="*/ 24154 w 91"/>
                      <a:gd name="T3" fmla="*/ 0 h 100"/>
                      <a:gd name="T4" fmla="*/ 0 w 91"/>
                      <a:gd name="T5" fmla="*/ 0 h 100"/>
                      <a:gd name="T6" fmla="*/ 0 w 91"/>
                      <a:gd name="T7" fmla="*/ 9 h 100"/>
                      <a:gd name="T8" fmla="*/ 24154 w 91"/>
                      <a:gd name="T9" fmla="*/ 9 h 100"/>
                      <a:gd name="T10" fmla="*/ 24154 w 91"/>
                      <a:gd name="T11" fmla="*/ 9 h 100"/>
                      <a:gd name="T12" fmla="*/ 0 60000 65536"/>
                      <a:gd name="T13" fmla="*/ 0 60000 65536"/>
                      <a:gd name="T14" fmla="*/ 0 60000 65536"/>
                      <a:gd name="T15" fmla="*/ 0 60000 65536"/>
                      <a:gd name="T16" fmla="*/ 0 60000 65536"/>
                      <a:gd name="T17" fmla="*/ 0 60000 65536"/>
                      <a:gd name="T18" fmla="*/ 0 w 91"/>
                      <a:gd name="T19" fmla="*/ 0 h 100"/>
                      <a:gd name="T20" fmla="*/ 91 w 91"/>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91" h="100">
                        <a:moveTo>
                          <a:pt x="91" y="98"/>
                        </a:moveTo>
                        <a:lnTo>
                          <a:pt x="91" y="0"/>
                        </a:lnTo>
                        <a:lnTo>
                          <a:pt x="0" y="0"/>
                        </a:lnTo>
                        <a:lnTo>
                          <a:pt x="0" y="100"/>
                        </a:lnTo>
                        <a:lnTo>
                          <a:pt x="91" y="100"/>
                        </a:lnTo>
                      </a:path>
                    </a:pathLst>
                  </a:custGeom>
                  <a:noFill/>
                  <a:ln w="14288">
                    <a:solidFill>
                      <a:srgbClr val="FF66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704" name="Freeform 99">
                    <a:extLst>
                      <a:ext uri="{FF2B5EF4-FFF2-40B4-BE49-F238E27FC236}">
                        <a16:creationId xmlns:a16="http://schemas.microsoft.com/office/drawing/2014/main" id="{F499B4F5-4AAD-4976-AF9A-330DCE01949A}"/>
                      </a:ext>
                    </a:extLst>
                  </p:cNvPr>
                  <p:cNvSpPr>
                    <a:spLocks/>
                  </p:cNvSpPr>
                  <p:nvPr/>
                </p:nvSpPr>
                <p:spPr bwMode="auto">
                  <a:xfrm>
                    <a:off x="1326" y="2493"/>
                    <a:ext cx="129" cy="87"/>
                  </a:xfrm>
                  <a:custGeom>
                    <a:avLst/>
                    <a:gdLst>
                      <a:gd name="T0" fmla="*/ 24154 w 91"/>
                      <a:gd name="T1" fmla="*/ 9 h 101"/>
                      <a:gd name="T2" fmla="*/ 24154 w 91"/>
                      <a:gd name="T3" fmla="*/ 0 h 101"/>
                      <a:gd name="T4" fmla="*/ 0 w 91"/>
                      <a:gd name="T5" fmla="*/ 0 h 101"/>
                      <a:gd name="T6" fmla="*/ 0 w 91"/>
                      <a:gd name="T7" fmla="*/ 9 h 101"/>
                      <a:gd name="T8" fmla="*/ 24154 w 91"/>
                      <a:gd name="T9" fmla="*/ 9 h 101"/>
                      <a:gd name="T10" fmla="*/ 24154 w 91"/>
                      <a:gd name="T11" fmla="*/ 9 h 101"/>
                      <a:gd name="T12" fmla="*/ 0 60000 65536"/>
                      <a:gd name="T13" fmla="*/ 0 60000 65536"/>
                      <a:gd name="T14" fmla="*/ 0 60000 65536"/>
                      <a:gd name="T15" fmla="*/ 0 60000 65536"/>
                      <a:gd name="T16" fmla="*/ 0 60000 65536"/>
                      <a:gd name="T17" fmla="*/ 0 60000 65536"/>
                      <a:gd name="T18" fmla="*/ 0 w 91"/>
                      <a:gd name="T19" fmla="*/ 0 h 101"/>
                      <a:gd name="T20" fmla="*/ 91 w 91"/>
                      <a:gd name="T21" fmla="*/ 101 h 101"/>
                    </a:gdLst>
                    <a:ahLst/>
                    <a:cxnLst>
                      <a:cxn ang="T12">
                        <a:pos x="T0" y="T1"/>
                      </a:cxn>
                      <a:cxn ang="T13">
                        <a:pos x="T2" y="T3"/>
                      </a:cxn>
                      <a:cxn ang="T14">
                        <a:pos x="T4" y="T5"/>
                      </a:cxn>
                      <a:cxn ang="T15">
                        <a:pos x="T6" y="T7"/>
                      </a:cxn>
                      <a:cxn ang="T16">
                        <a:pos x="T8" y="T9"/>
                      </a:cxn>
                      <a:cxn ang="T17">
                        <a:pos x="T10" y="T11"/>
                      </a:cxn>
                    </a:cxnLst>
                    <a:rect l="T18" t="T19" r="T20" b="T21"/>
                    <a:pathLst>
                      <a:path w="91" h="101">
                        <a:moveTo>
                          <a:pt x="91" y="99"/>
                        </a:moveTo>
                        <a:lnTo>
                          <a:pt x="91" y="0"/>
                        </a:lnTo>
                        <a:lnTo>
                          <a:pt x="0" y="0"/>
                        </a:lnTo>
                        <a:lnTo>
                          <a:pt x="0" y="101"/>
                        </a:lnTo>
                        <a:lnTo>
                          <a:pt x="91" y="101"/>
                        </a:lnTo>
                      </a:path>
                    </a:pathLst>
                  </a:custGeom>
                  <a:noFill/>
                  <a:ln w="14288">
                    <a:solidFill>
                      <a:srgbClr val="FF66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705" name="Freeform 100">
                    <a:extLst>
                      <a:ext uri="{FF2B5EF4-FFF2-40B4-BE49-F238E27FC236}">
                        <a16:creationId xmlns:a16="http://schemas.microsoft.com/office/drawing/2014/main" id="{387F4E6A-6EA8-4963-B22D-E8C0428CE978}"/>
                      </a:ext>
                    </a:extLst>
                  </p:cNvPr>
                  <p:cNvSpPr>
                    <a:spLocks/>
                  </p:cNvSpPr>
                  <p:nvPr/>
                </p:nvSpPr>
                <p:spPr bwMode="auto">
                  <a:xfrm>
                    <a:off x="1326" y="2666"/>
                    <a:ext cx="129" cy="86"/>
                  </a:xfrm>
                  <a:custGeom>
                    <a:avLst/>
                    <a:gdLst>
                      <a:gd name="T0" fmla="*/ 24154 w 91"/>
                      <a:gd name="T1" fmla="*/ 9 h 100"/>
                      <a:gd name="T2" fmla="*/ 24154 w 91"/>
                      <a:gd name="T3" fmla="*/ 0 h 100"/>
                      <a:gd name="T4" fmla="*/ 0 w 91"/>
                      <a:gd name="T5" fmla="*/ 0 h 100"/>
                      <a:gd name="T6" fmla="*/ 0 w 91"/>
                      <a:gd name="T7" fmla="*/ 9 h 100"/>
                      <a:gd name="T8" fmla="*/ 24154 w 91"/>
                      <a:gd name="T9" fmla="*/ 9 h 100"/>
                      <a:gd name="T10" fmla="*/ 24154 w 91"/>
                      <a:gd name="T11" fmla="*/ 9 h 100"/>
                      <a:gd name="T12" fmla="*/ 0 60000 65536"/>
                      <a:gd name="T13" fmla="*/ 0 60000 65536"/>
                      <a:gd name="T14" fmla="*/ 0 60000 65536"/>
                      <a:gd name="T15" fmla="*/ 0 60000 65536"/>
                      <a:gd name="T16" fmla="*/ 0 60000 65536"/>
                      <a:gd name="T17" fmla="*/ 0 60000 65536"/>
                      <a:gd name="T18" fmla="*/ 0 w 91"/>
                      <a:gd name="T19" fmla="*/ 0 h 100"/>
                      <a:gd name="T20" fmla="*/ 91 w 91"/>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91" h="100">
                        <a:moveTo>
                          <a:pt x="91" y="98"/>
                        </a:moveTo>
                        <a:lnTo>
                          <a:pt x="91" y="0"/>
                        </a:lnTo>
                        <a:lnTo>
                          <a:pt x="0" y="0"/>
                        </a:lnTo>
                        <a:lnTo>
                          <a:pt x="0" y="100"/>
                        </a:lnTo>
                        <a:lnTo>
                          <a:pt x="91" y="100"/>
                        </a:lnTo>
                      </a:path>
                    </a:pathLst>
                  </a:custGeom>
                  <a:noFill/>
                  <a:ln w="14288">
                    <a:solidFill>
                      <a:srgbClr val="FF66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706" name="Freeform 101">
                    <a:extLst>
                      <a:ext uri="{FF2B5EF4-FFF2-40B4-BE49-F238E27FC236}">
                        <a16:creationId xmlns:a16="http://schemas.microsoft.com/office/drawing/2014/main" id="{0141040E-F411-4228-BE46-C8930783582B}"/>
                      </a:ext>
                    </a:extLst>
                  </p:cNvPr>
                  <p:cNvSpPr>
                    <a:spLocks/>
                  </p:cNvSpPr>
                  <p:nvPr/>
                </p:nvSpPr>
                <p:spPr bwMode="auto">
                  <a:xfrm>
                    <a:off x="1455" y="2321"/>
                    <a:ext cx="837" cy="86"/>
                  </a:xfrm>
                  <a:custGeom>
                    <a:avLst/>
                    <a:gdLst>
                      <a:gd name="T0" fmla="*/ 154725 w 591"/>
                      <a:gd name="T1" fmla="*/ 9 h 100"/>
                      <a:gd name="T2" fmla="*/ 154725 w 591"/>
                      <a:gd name="T3" fmla="*/ 0 h 100"/>
                      <a:gd name="T4" fmla="*/ 0 w 591"/>
                      <a:gd name="T5" fmla="*/ 0 h 100"/>
                      <a:gd name="T6" fmla="*/ 0 w 591"/>
                      <a:gd name="T7" fmla="*/ 9 h 100"/>
                      <a:gd name="T8" fmla="*/ 154725 w 591"/>
                      <a:gd name="T9" fmla="*/ 9 h 100"/>
                      <a:gd name="T10" fmla="*/ 154725 w 591"/>
                      <a:gd name="T11" fmla="*/ 9 h 100"/>
                      <a:gd name="T12" fmla="*/ 0 60000 65536"/>
                      <a:gd name="T13" fmla="*/ 0 60000 65536"/>
                      <a:gd name="T14" fmla="*/ 0 60000 65536"/>
                      <a:gd name="T15" fmla="*/ 0 60000 65536"/>
                      <a:gd name="T16" fmla="*/ 0 60000 65536"/>
                      <a:gd name="T17" fmla="*/ 0 60000 65536"/>
                      <a:gd name="T18" fmla="*/ 0 w 591"/>
                      <a:gd name="T19" fmla="*/ 0 h 100"/>
                      <a:gd name="T20" fmla="*/ 591 w 591"/>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591" h="100">
                        <a:moveTo>
                          <a:pt x="591" y="98"/>
                        </a:moveTo>
                        <a:lnTo>
                          <a:pt x="591" y="0"/>
                        </a:lnTo>
                        <a:lnTo>
                          <a:pt x="0" y="0"/>
                        </a:lnTo>
                        <a:lnTo>
                          <a:pt x="0" y="100"/>
                        </a:lnTo>
                        <a:lnTo>
                          <a:pt x="591" y="100"/>
                        </a:lnTo>
                      </a:path>
                    </a:pathLst>
                  </a:custGeom>
                  <a:noFill/>
                  <a:ln w="14288">
                    <a:solidFill>
                      <a:srgbClr val="FF66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707" name="Freeform 102">
                    <a:extLst>
                      <a:ext uri="{FF2B5EF4-FFF2-40B4-BE49-F238E27FC236}">
                        <a16:creationId xmlns:a16="http://schemas.microsoft.com/office/drawing/2014/main" id="{19CEC94E-FD40-42DE-8272-07F3BAC0BBBC}"/>
                      </a:ext>
                    </a:extLst>
                  </p:cNvPr>
                  <p:cNvSpPr>
                    <a:spLocks/>
                  </p:cNvSpPr>
                  <p:nvPr/>
                </p:nvSpPr>
                <p:spPr bwMode="auto">
                  <a:xfrm>
                    <a:off x="1455" y="2493"/>
                    <a:ext cx="837" cy="87"/>
                  </a:xfrm>
                  <a:custGeom>
                    <a:avLst/>
                    <a:gdLst>
                      <a:gd name="T0" fmla="*/ 154725 w 591"/>
                      <a:gd name="T1" fmla="*/ 9 h 101"/>
                      <a:gd name="T2" fmla="*/ 154725 w 591"/>
                      <a:gd name="T3" fmla="*/ 0 h 101"/>
                      <a:gd name="T4" fmla="*/ 0 w 591"/>
                      <a:gd name="T5" fmla="*/ 0 h 101"/>
                      <a:gd name="T6" fmla="*/ 0 w 591"/>
                      <a:gd name="T7" fmla="*/ 9 h 101"/>
                      <a:gd name="T8" fmla="*/ 154725 w 591"/>
                      <a:gd name="T9" fmla="*/ 9 h 101"/>
                      <a:gd name="T10" fmla="*/ 154725 w 591"/>
                      <a:gd name="T11" fmla="*/ 9 h 101"/>
                      <a:gd name="T12" fmla="*/ 0 60000 65536"/>
                      <a:gd name="T13" fmla="*/ 0 60000 65536"/>
                      <a:gd name="T14" fmla="*/ 0 60000 65536"/>
                      <a:gd name="T15" fmla="*/ 0 60000 65536"/>
                      <a:gd name="T16" fmla="*/ 0 60000 65536"/>
                      <a:gd name="T17" fmla="*/ 0 60000 65536"/>
                      <a:gd name="T18" fmla="*/ 0 w 591"/>
                      <a:gd name="T19" fmla="*/ 0 h 101"/>
                      <a:gd name="T20" fmla="*/ 591 w 591"/>
                      <a:gd name="T21" fmla="*/ 101 h 101"/>
                    </a:gdLst>
                    <a:ahLst/>
                    <a:cxnLst>
                      <a:cxn ang="T12">
                        <a:pos x="T0" y="T1"/>
                      </a:cxn>
                      <a:cxn ang="T13">
                        <a:pos x="T2" y="T3"/>
                      </a:cxn>
                      <a:cxn ang="T14">
                        <a:pos x="T4" y="T5"/>
                      </a:cxn>
                      <a:cxn ang="T15">
                        <a:pos x="T6" y="T7"/>
                      </a:cxn>
                      <a:cxn ang="T16">
                        <a:pos x="T8" y="T9"/>
                      </a:cxn>
                      <a:cxn ang="T17">
                        <a:pos x="T10" y="T11"/>
                      </a:cxn>
                    </a:cxnLst>
                    <a:rect l="T18" t="T19" r="T20" b="T21"/>
                    <a:pathLst>
                      <a:path w="591" h="101">
                        <a:moveTo>
                          <a:pt x="591" y="99"/>
                        </a:moveTo>
                        <a:lnTo>
                          <a:pt x="591" y="0"/>
                        </a:lnTo>
                        <a:lnTo>
                          <a:pt x="0" y="0"/>
                        </a:lnTo>
                        <a:lnTo>
                          <a:pt x="0" y="101"/>
                        </a:lnTo>
                        <a:lnTo>
                          <a:pt x="591" y="101"/>
                        </a:lnTo>
                      </a:path>
                    </a:pathLst>
                  </a:custGeom>
                  <a:noFill/>
                  <a:ln w="14288">
                    <a:solidFill>
                      <a:srgbClr val="FF66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708" name="Freeform 103">
                    <a:extLst>
                      <a:ext uri="{FF2B5EF4-FFF2-40B4-BE49-F238E27FC236}">
                        <a16:creationId xmlns:a16="http://schemas.microsoft.com/office/drawing/2014/main" id="{1A72D843-F2BA-4E54-A43E-065FFEF963CD}"/>
                      </a:ext>
                    </a:extLst>
                  </p:cNvPr>
                  <p:cNvSpPr>
                    <a:spLocks/>
                  </p:cNvSpPr>
                  <p:nvPr/>
                </p:nvSpPr>
                <p:spPr bwMode="auto">
                  <a:xfrm>
                    <a:off x="1455" y="2666"/>
                    <a:ext cx="837" cy="86"/>
                  </a:xfrm>
                  <a:custGeom>
                    <a:avLst/>
                    <a:gdLst>
                      <a:gd name="T0" fmla="*/ 154725 w 591"/>
                      <a:gd name="T1" fmla="*/ 9 h 100"/>
                      <a:gd name="T2" fmla="*/ 154725 w 591"/>
                      <a:gd name="T3" fmla="*/ 0 h 100"/>
                      <a:gd name="T4" fmla="*/ 0 w 591"/>
                      <a:gd name="T5" fmla="*/ 0 h 100"/>
                      <a:gd name="T6" fmla="*/ 0 w 591"/>
                      <a:gd name="T7" fmla="*/ 9 h 100"/>
                      <a:gd name="T8" fmla="*/ 154725 w 591"/>
                      <a:gd name="T9" fmla="*/ 9 h 100"/>
                      <a:gd name="T10" fmla="*/ 154725 w 591"/>
                      <a:gd name="T11" fmla="*/ 9 h 100"/>
                      <a:gd name="T12" fmla="*/ 0 60000 65536"/>
                      <a:gd name="T13" fmla="*/ 0 60000 65536"/>
                      <a:gd name="T14" fmla="*/ 0 60000 65536"/>
                      <a:gd name="T15" fmla="*/ 0 60000 65536"/>
                      <a:gd name="T16" fmla="*/ 0 60000 65536"/>
                      <a:gd name="T17" fmla="*/ 0 60000 65536"/>
                      <a:gd name="T18" fmla="*/ 0 w 591"/>
                      <a:gd name="T19" fmla="*/ 0 h 100"/>
                      <a:gd name="T20" fmla="*/ 591 w 591"/>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591" h="100">
                        <a:moveTo>
                          <a:pt x="591" y="98"/>
                        </a:moveTo>
                        <a:lnTo>
                          <a:pt x="591" y="0"/>
                        </a:lnTo>
                        <a:lnTo>
                          <a:pt x="0" y="0"/>
                        </a:lnTo>
                        <a:lnTo>
                          <a:pt x="0" y="100"/>
                        </a:lnTo>
                        <a:lnTo>
                          <a:pt x="591" y="100"/>
                        </a:lnTo>
                      </a:path>
                    </a:pathLst>
                  </a:custGeom>
                  <a:noFill/>
                  <a:ln w="14288">
                    <a:solidFill>
                      <a:srgbClr val="FF66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709" name="Freeform 104">
                    <a:extLst>
                      <a:ext uri="{FF2B5EF4-FFF2-40B4-BE49-F238E27FC236}">
                        <a16:creationId xmlns:a16="http://schemas.microsoft.com/office/drawing/2014/main" id="{13611B64-0879-49C3-A599-6C87D5457788}"/>
                      </a:ext>
                    </a:extLst>
                  </p:cNvPr>
                  <p:cNvSpPr>
                    <a:spLocks/>
                  </p:cNvSpPr>
                  <p:nvPr/>
                </p:nvSpPr>
                <p:spPr bwMode="auto">
                  <a:xfrm>
                    <a:off x="2292" y="2580"/>
                    <a:ext cx="849" cy="86"/>
                  </a:xfrm>
                  <a:custGeom>
                    <a:avLst/>
                    <a:gdLst>
                      <a:gd name="T0" fmla="*/ 154909 w 600"/>
                      <a:gd name="T1" fmla="*/ 9 h 100"/>
                      <a:gd name="T2" fmla="*/ 154909 w 600"/>
                      <a:gd name="T3" fmla="*/ 0 h 100"/>
                      <a:gd name="T4" fmla="*/ 0 w 600"/>
                      <a:gd name="T5" fmla="*/ 0 h 100"/>
                      <a:gd name="T6" fmla="*/ 0 w 600"/>
                      <a:gd name="T7" fmla="*/ 9 h 100"/>
                      <a:gd name="T8" fmla="*/ 154909 w 600"/>
                      <a:gd name="T9" fmla="*/ 9 h 100"/>
                      <a:gd name="T10" fmla="*/ 154909 w 600"/>
                      <a:gd name="T11" fmla="*/ 9 h 100"/>
                      <a:gd name="T12" fmla="*/ 0 60000 65536"/>
                      <a:gd name="T13" fmla="*/ 0 60000 65536"/>
                      <a:gd name="T14" fmla="*/ 0 60000 65536"/>
                      <a:gd name="T15" fmla="*/ 0 60000 65536"/>
                      <a:gd name="T16" fmla="*/ 0 60000 65536"/>
                      <a:gd name="T17" fmla="*/ 0 60000 65536"/>
                      <a:gd name="T18" fmla="*/ 0 w 600"/>
                      <a:gd name="T19" fmla="*/ 0 h 100"/>
                      <a:gd name="T20" fmla="*/ 600 w 600"/>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600" h="100">
                        <a:moveTo>
                          <a:pt x="600" y="98"/>
                        </a:moveTo>
                        <a:lnTo>
                          <a:pt x="600" y="0"/>
                        </a:lnTo>
                        <a:lnTo>
                          <a:pt x="0" y="0"/>
                        </a:lnTo>
                        <a:lnTo>
                          <a:pt x="0" y="100"/>
                        </a:lnTo>
                        <a:lnTo>
                          <a:pt x="600" y="100"/>
                        </a:lnTo>
                      </a:path>
                    </a:pathLst>
                  </a:custGeom>
                  <a:noFill/>
                  <a:ln w="14288">
                    <a:solidFill>
                      <a:srgbClr val="FF66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710" name="Freeform 105">
                    <a:extLst>
                      <a:ext uri="{FF2B5EF4-FFF2-40B4-BE49-F238E27FC236}">
                        <a16:creationId xmlns:a16="http://schemas.microsoft.com/office/drawing/2014/main" id="{37108715-7859-4162-849C-4098B91C3A5E}"/>
                      </a:ext>
                    </a:extLst>
                  </p:cNvPr>
                  <p:cNvSpPr>
                    <a:spLocks/>
                  </p:cNvSpPr>
                  <p:nvPr/>
                </p:nvSpPr>
                <p:spPr bwMode="auto">
                  <a:xfrm>
                    <a:off x="1326" y="2234"/>
                    <a:ext cx="129" cy="87"/>
                  </a:xfrm>
                  <a:custGeom>
                    <a:avLst/>
                    <a:gdLst>
                      <a:gd name="T0" fmla="*/ 24154 w 91"/>
                      <a:gd name="T1" fmla="*/ 10 h 100"/>
                      <a:gd name="T2" fmla="*/ 24154 w 91"/>
                      <a:gd name="T3" fmla="*/ 0 h 100"/>
                      <a:gd name="T4" fmla="*/ 0 w 91"/>
                      <a:gd name="T5" fmla="*/ 0 h 100"/>
                      <a:gd name="T6" fmla="*/ 0 w 91"/>
                      <a:gd name="T7" fmla="*/ 11 h 100"/>
                      <a:gd name="T8" fmla="*/ 24154 w 91"/>
                      <a:gd name="T9" fmla="*/ 11 h 100"/>
                      <a:gd name="T10" fmla="*/ 24154 w 91"/>
                      <a:gd name="T11" fmla="*/ 11 h 100"/>
                      <a:gd name="T12" fmla="*/ 0 60000 65536"/>
                      <a:gd name="T13" fmla="*/ 0 60000 65536"/>
                      <a:gd name="T14" fmla="*/ 0 60000 65536"/>
                      <a:gd name="T15" fmla="*/ 0 60000 65536"/>
                      <a:gd name="T16" fmla="*/ 0 60000 65536"/>
                      <a:gd name="T17" fmla="*/ 0 60000 65536"/>
                      <a:gd name="T18" fmla="*/ 0 w 91"/>
                      <a:gd name="T19" fmla="*/ 0 h 100"/>
                      <a:gd name="T20" fmla="*/ 91 w 91"/>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91" h="100">
                        <a:moveTo>
                          <a:pt x="91" y="98"/>
                        </a:moveTo>
                        <a:lnTo>
                          <a:pt x="91" y="0"/>
                        </a:lnTo>
                        <a:lnTo>
                          <a:pt x="0" y="0"/>
                        </a:lnTo>
                        <a:lnTo>
                          <a:pt x="0" y="100"/>
                        </a:lnTo>
                        <a:lnTo>
                          <a:pt x="91" y="100"/>
                        </a:lnTo>
                      </a:path>
                    </a:pathLst>
                  </a:custGeom>
                  <a:noFill/>
                  <a:ln w="14288">
                    <a:solidFill>
                      <a:srgbClr val="FF66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711" name="Freeform 106">
                    <a:extLst>
                      <a:ext uri="{FF2B5EF4-FFF2-40B4-BE49-F238E27FC236}">
                        <a16:creationId xmlns:a16="http://schemas.microsoft.com/office/drawing/2014/main" id="{45112D5D-7225-4E59-85CE-38A82CD2E5B1}"/>
                      </a:ext>
                    </a:extLst>
                  </p:cNvPr>
                  <p:cNvSpPr>
                    <a:spLocks/>
                  </p:cNvSpPr>
                  <p:nvPr/>
                </p:nvSpPr>
                <p:spPr bwMode="auto">
                  <a:xfrm>
                    <a:off x="1326" y="2407"/>
                    <a:ext cx="129" cy="86"/>
                  </a:xfrm>
                  <a:custGeom>
                    <a:avLst/>
                    <a:gdLst>
                      <a:gd name="T0" fmla="*/ 24154 w 91"/>
                      <a:gd name="T1" fmla="*/ 9 h 100"/>
                      <a:gd name="T2" fmla="*/ 24154 w 91"/>
                      <a:gd name="T3" fmla="*/ 0 h 100"/>
                      <a:gd name="T4" fmla="*/ 0 w 91"/>
                      <a:gd name="T5" fmla="*/ 0 h 100"/>
                      <a:gd name="T6" fmla="*/ 0 w 91"/>
                      <a:gd name="T7" fmla="*/ 9 h 100"/>
                      <a:gd name="T8" fmla="*/ 24154 w 91"/>
                      <a:gd name="T9" fmla="*/ 9 h 100"/>
                      <a:gd name="T10" fmla="*/ 24154 w 91"/>
                      <a:gd name="T11" fmla="*/ 9 h 100"/>
                      <a:gd name="T12" fmla="*/ 0 60000 65536"/>
                      <a:gd name="T13" fmla="*/ 0 60000 65536"/>
                      <a:gd name="T14" fmla="*/ 0 60000 65536"/>
                      <a:gd name="T15" fmla="*/ 0 60000 65536"/>
                      <a:gd name="T16" fmla="*/ 0 60000 65536"/>
                      <a:gd name="T17" fmla="*/ 0 60000 65536"/>
                      <a:gd name="T18" fmla="*/ 0 w 91"/>
                      <a:gd name="T19" fmla="*/ 0 h 100"/>
                      <a:gd name="T20" fmla="*/ 91 w 91"/>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91" h="100">
                        <a:moveTo>
                          <a:pt x="91" y="98"/>
                        </a:moveTo>
                        <a:lnTo>
                          <a:pt x="91" y="0"/>
                        </a:lnTo>
                        <a:lnTo>
                          <a:pt x="0" y="0"/>
                        </a:lnTo>
                        <a:lnTo>
                          <a:pt x="0" y="100"/>
                        </a:lnTo>
                        <a:lnTo>
                          <a:pt x="91" y="100"/>
                        </a:lnTo>
                      </a:path>
                    </a:pathLst>
                  </a:custGeom>
                  <a:noFill/>
                  <a:ln w="14288">
                    <a:solidFill>
                      <a:srgbClr val="FF66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712" name="Freeform 107">
                    <a:extLst>
                      <a:ext uri="{FF2B5EF4-FFF2-40B4-BE49-F238E27FC236}">
                        <a16:creationId xmlns:a16="http://schemas.microsoft.com/office/drawing/2014/main" id="{1C68421C-7FF1-4B5E-81F6-FA80209A56B9}"/>
                      </a:ext>
                    </a:extLst>
                  </p:cNvPr>
                  <p:cNvSpPr>
                    <a:spLocks/>
                  </p:cNvSpPr>
                  <p:nvPr/>
                </p:nvSpPr>
                <p:spPr bwMode="auto">
                  <a:xfrm>
                    <a:off x="1326" y="2580"/>
                    <a:ext cx="129" cy="86"/>
                  </a:xfrm>
                  <a:custGeom>
                    <a:avLst/>
                    <a:gdLst>
                      <a:gd name="T0" fmla="*/ 24154 w 91"/>
                      <a:gd name="T1" fmla="*/ 9 h 100"/>
                      <a:gd name="T2" fmla="*/ 24154 w 91"/>
                      <a:gd name="T3" fmla="*/ 0 h 100"/>
                      <a:gd name="T4" fmla="*/ 0 w 91"/>
                      <a:gd name="T5" fmla="*/ 0 h 100"/>
                      <a:gd name="T6" fmla="*/ 0 w 91"/>
                      <a:gd name="T7" fmla="*/ 9 h 100"/>
                      <a:gd name="T8" fmla="*/ 24154 w 91"/>
                      <a:gd name="T9" fmla="*/ 9 h 100"/>
                      <a:gd name="T10" fmla="*/ 24154 w 91"/>
                      <a:gd name="T11" fmla="*/ 9 h 100"/>
                      <a:gd name="T12" fmla="*/ 0 60000 65536"/>
                      <a:gd name="T13" fmla="*/ 0 60000 65536"/>
                      <a:gd name="T14" fmla="*/ 0 60000 65536"/>
                      <a:gd name="T15" fmla="*/ 0 60000 65536"/>
                      <a:gd name="T16" fmla="*/ 0 60000 65536"/>
                      <a:gd name="T17" fmla="*/ 0 60000 65536"/>
                      <a:gd name="T18" fmla="*/ 0 w 91"/>
                      <a:gd name="T19" fmla="*/ 0 h 100"/>
                      <a:gd name="T20" fmla="*/ 91 w 91"/>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91" h="100">
                        <a:moveTo>
                          <a:pt x="91" y="98"/>
                        </a:moveTo>
                        <a:lnTo>
                          <a:pt x="91" y="0"/>
                        </a:lnTo>
                        <a:lnTo>
                          <a:pt x="0" y="0"/>
                        </a:lnTo>
                        <a:lnTo>
                          <a:pt x="0" y="100"/>
                        </a:lnTo>
                        <a:lnTo>
                          <a:pt x="91" y="100"/>
                        </a:lnTo>
                      </a:path>
                    </a:pathLst>
                  </a:custGeom>
                  <a:noFill/>
                  <a:ln w="14288">
                    <a:solidFill>
                      <a:srgbClr val="FF66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713" name="Freeform 108">
                    <a:extLst>
                      <a:ext uri="{FF2B5EF4-FFF2-40B4-BE49-F238E27FC236}">
                        <a16:creationId xmlns:a16="http://schemas.microsoft.com/office/drawing/2014/main" id="{0DC35458-15AC-4719-A7D2-418C12242720}"/>
                      </a:ext>
                    </a:extLst>
                  </p:cNvPr>
                  <p:cNvSpPr>
                    <a:spLocks/>
                  </p:cNvSpPr>
                  <p:nvPr/>
                </p:nvSpPr>
                <p:spPr bwMode="auto">
                  <a:xfrm>
                    <a:off x="2292" y="2148"/>
                    <a:ext cx="849" cy="86"/>
                  </a:xfrm>
                  <a:custGeom>
                    <a:avLst/>
                    <a:gdLst>
                      <a:gd name="T0" fmla="*/ 154909 w 600"/>
                      <a:gd name="T1" fmla="*/ 9 h 100"/>
                      <a:gd name="T2" fmla="*/ 154909 w 600"/>
                      <a:gd name="T3" fmla="*/ 0 h 100"/>
                      <a:gd name="T4" fmla="*/ 0 w 600"/>
                      <a:gd name="T5" fmla="*/ 0 h 100"/>
                      <a:gd name="T6" fmla="*/ 0 w 600"/>
                      <a:gd name="T7" fmla="*/ 9 h 100"/>
                      <a:gd name="T8" fmla="*/ 154909 w 600"/>
                      <a:gd name="T9" fmla="*/ 9 h 100"/>
                      <a:gd name="T10" fmla="*/ 154909 w 600"/>
                      <a:gd name="T11" fmla="*/ 9 h 100"/>
                      <a:gd name="T12" fmla="*/ 0 60000 65536"/>
                      <a:gd name="T13" fmla="*/ 0 60000 65536"/>
                      <a:gd name="T14" fmla="*/ 0 60000 65536"/>
                      <a:gd name="T15" fmla="*/ 0 60000 65536"/>
                      <a:gd name="T16" fmla="*/ 0 60000 65536"/>
                      <a:gd name="T17" fmla="*/ 0 60000 65536"/>
                      <a:gd name="T18" fmla="*/ 0 w 600"/>
                      <a:gd name="T19" fmla="*/ 0 h 100"/>
                      <a:gd name="T20" fmla="*/ 600 w 600"/>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600" h="100">
                        <a:moveTo>
                          <a:pt x="600" y="98"/>
                        </a:moveTo>
                        <a:lnTo>
                          <a:pt x="600" y="0"/>
                        </a:lnTo>
                        <a:lnTo>
                          <a:pt x="0" y="0"/>
                        </a:lnTo>
                        <a:lnTo>
                          <a:pt x="0" y="100"/>
                        </a:lnTo>
                        <a:lnTo>
                          <a:pt x="600" y="100"/>
                        </a:lnTo>
                      </a:path>
                    </a:pathLst>
                  </a:custGeom>
                  <a:noFill/>
                  <a:ln w="14288">
                    <a:solidFill>
                      <a:srgbClr val="FF66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714" name="Freeform 109">
                    <a:extLst>
                      <a:ext uri="{FF2B5EF4-FFF2-40B4-BE49-F238E27FC236}">
                        <a16:creationId xmlns:a16="http://schemas.microsoft.com/office/drawing/2014/main" id="{3987852D-86C2-4A0F-9BFB-1B03D69FBE6B}"/>
                      </a:ext>
                    </a:extLst>
                  </p:cNvPr>
                  <p:cNvSpPr>
                    <a:spLocks/>
                  </p:cNvSpPr>
                  <p:nvPr/>
                </p:nvSpPr>
                <p:spPr bwMode="auto">
                  <a:xfrm>
                    <a:off x="1326" y="2148"/>
                    <a:ext cx="129" cy="86"/>
                  </a:xfrm>
                  <a:custGeom>
                    <a:avLst/>
                    <a:gdLst>
                      <a:gd name="T0" fmla="*/ 24154 w 91"/>
                      <a:gd name="T1" fmla="*/ 9 h 100"/>
                      <a:gd name="T2" fmla="*/ 24154 w 91"/>
                      <a:gd name="T3" fmla="*/ 0 h 100"/>
                      <a:gd name="T4" fmla="*/ 0 w 91"/>
                      <a:gd name="T5" fmla="*/ 0 h 100"/>
                      <a:gd name="T6" fmla="*/ 0 w 91"/>
                      <a:gd name="T7" fmla="*/ 9 h 100"/>
                      <a:gd name="T8" fmla="*/ 24154 w 91"/>
                      <a:gd name="T9" fmla="*/ 9 h 100"/>
                      <a:gd name="T10" fmla="*/ 24154 w 91"/>
                      <a:gd name="T11" fmla="*/ 9 h 100"/>
                      <a:gd name="T12" fmla="*/ 0 60000 65536"/>
                      <a:gd name="T13" fmla="*/ 0 60000 65536"/>
                      <a:gd name="T14" fmla="*/ 0 60000 65536"/>
                      <a:gd name="T15" fmla="*/ 0 60000 65536"/>
                      <a:gd name="T16" fmla="*/ 0 60000 65536"/>
                      <a:gd name="T17" fmla="*/ 0 60000 65536"/>
                      <a:gd name="T18" fmla="*/ 0 w 91"/>
                      <a:gd name="T19" fmla="*/ 0 h 100"/>
                      <a:gd name="T20" fmla="*/ 91 w 91"/>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91" h="100">
                        <a:moveTo>
                          <a:pt x="91" y="98"/>
                        </a:moveTo>
                        <a:lnTo>
                          <a:pt x="91" y="0"/>
                        </a:lnTo>
                        <a:lnTo>
                          <a:pt x="0" y="0"/>
                        </a:lnTo>
                        <a:lnTo>
                          <a:pt x="0" y="100"/>
                        </a:lnTo>
                        <a:lnTo>
                          <a:pt x="91" y="100"/>
                        </a:lnTo>
                      </a:path>
                    </a:pathLst>
                  </a:custGeom>
                  <a:noFill/>
                  <a:ln w="14288">
                    <a:solidFill>
                      <a:srgbClr val="FF66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715" name="Rectangle 110">
                    <a:extLst>
                      <a:ext uri="{FF2B5EF4-FFF2-40B4-BE49-F238E27FC236}">
                        <a16:creationId xmlns:a16="http://schemas.microsoft.com/office/drawing/2014/main" id="{065410FD-CB3D-4EB9-A869-D398B051A347}"/>
                      </a:ext>
                    </a:extLst>
                  </p:cNvPr>
                  <p:cNvSpPr>
                    <a:spLocks noChangeArrowheads="1"/>
                  </p:cNvSpPr>
                  <p:nvPr/>
                </p:nvSpPr>
                <p:spPr bwMode="auto">
                  <a:xfrm>
                    <a:off x="1360" y="2243"/>
                    <a:ext cx="52" cy="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1200" b="1">
                        <a:solidFill>
                          <a:srgbClr val="000000"/>
                        </a:solidFill>
                        <a:ea typeface="宋体" panose="02010600030101010101" pitchFamily="2" charset="-122"/>
                      </a:rPr>
                      <a:t>1</a:t>
                    </a:r>
                  </a:p>
                </p:txBody>
              </p:sp>
              <p:sp>
                <p:nvSpPr>
                  <p:cNvPr id="153716" name="Rectangle 111">
                    <a:extLst>
                      <a:ext uri="{FF2B5EF4-FFF2-40B4-BE49-F238E27FC236}">
                        <a16:creationId xmlns:a16="http://schemas.microsoft.com/office/drawing/2014/main" id="{A5177400-744E-4C4C-A225-EF9252380C04}"/>
                      </a:ext>
                    </a:extLst>
                  </p:cNvPr>
                  <p:cNvSpPr>
                    <a:spLocks noChangeArrowheads="1"/>
                  </p:cNvSpPr>
                  <p:nvPr/>
                </p:nvSpPr>
                <p:spPr bwMode="auto">
                  <a:xfrm>
                    <a:off x="1360" y="2329"/>
                    <a:ext cx="52" cy="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1200" b="1">
                        <a:solidFill>
                          <a:srgbClr val="000000"/>
                        </a:solidFill>
                        <a:ea typeface="宋体" panose="02010600030101010101" pitchFamily="2" charset="-122"/>
                      </a:rPr>
                      <a:t>1</a:t>
                    </a:r>
                  </a:p>
                </p:txBody>
              </p:sp>
              <p:sp>
                <p:nvSpPr>
                  <p:cNvPr id="153717" name="Rectangle 112">
                    <a:extLst>
                      <a:ext uri="{FF2B5EF4-FFF2-40B4-BE49-F238E27FC236}">
                        <a16:creationId xmlns:a16="http://schemas.microsoft.com/office/drawing/2014/main" id="{F7F83EF3-6F9F-43FA-903D-1C1C5CD5469B}"/>
                      </a:ext>
                    </a:extLst>
                  </p:cNvPr>
                  <p:cNvSpPr>
                    <a:spLocks noChangeArrowheads="1"/>
                  </p:cNvSpPr>
                  <p:nvPr/>
                </p:nvSpPr>
                <p:spPr bwMode="auto">
                  <a:xfrm>
                    <a:off x="1360" y="2415"/>
                    <a:ext cx="52" cy="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1200" b="1">
                        <a:solidFill>
                          <a:srgbClr val="000000"/>
                        </a:solidFill>
                        <a:ea typeface="宋体" panose="02010600030101010101" pitchFamily="2" charset="-122"/>
                      </a:rPr>
                      <a:t>1</a:t>
                    </a:r>
                  </a:p>
                </p:txBody>
              </p:sp>
              <p:sp>
                <p:nvSpPr>
                  <p:cNvPr id="153718" name="Rectangle 113">
                    <a:extLst>
                      <a:ext uri="{FF2B5EF4-FFF2-40B4-BE49-F238E27FC236}">
                        <a16:creationId xmlns:a16="http://schemas.microsoft.com/office/drawing/2014/main" id="{A9FA771B-6E43-42FE-BD5B-6A8314D330D3}"/>
                      </a:ext>
                    </a:extLst>
                  </p:cNvPr>
                  <p:cNvSpPr>
                    <a:spLocks noChangeArrowheads="1"/>
                  </p:cNvSpPr>
                  <p:nvPr/>
                </p:nvSpPr>
                <p:spPr bwMode="auto">
                  <a:xfrm>
                    <a:off x="1360" y="2503"/>
                    <a:ext cx="52" cy="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1200" b="1">
                        <a:solidFill>
                          <a:srgbClr val="000000"/>
                        </a:solidFill>
                        <a:ea typeface="宋体" panose="02010600030101010101" pitchFamily="2" charset="-122"/>
                      </a:rPr>
                      <a:t>1</a:t>
                    </a:r>
                  </a:p>
                </p:txBody>
              </p:sp>
              <p:sp>
                <p:nvSpPr>
                  <p:cNvPr id="153719" name="Rectangle 114">
                    <a:extLst>
                      <a:ext uri="{FF2B5EF4-FFF2-40B4-BE49-F238E27FC236}">
                        <a16:creationId xmlns:a16="http://schemas.microsoft.com/office/drawing/2014/main" id="{B7E72AF5-9D63-4C90-9B5D-F53DD9B8CCF0}"/>
                      </a:ext>
                    </a:extLst>
                  </p:cNvPr>
                  <p:cNvSpPr>
                    <a:spLocks noChangeArrowheads="1"/>
                  </p:cNvSpPr>
                  <p:nvPr/>
                </p:nvSpPr>
                <p:spPr bwMode="auto">
                  <a:xfrm>
                    <a:off x="1360" y="2589"/>
                    <a:ext cx="52" cy="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1200" b="1">
                        <a:solidFill>
                          <a:srgbClr val="000000"/>
                        </a:solidFill>
                        <a:ea typeface="宋体" panose="02010600030101010101" pitchFamily="2" charset="-122"/>
                      </a:rPr>
                      <a:t>0</a:t>
                    </a:r>
                  </a:p>
                </p:txBody>
              </p:sp>
              <p:sp>
                <p:nvSpPr>
                  <p:cNvPr id="153720" name="Rectangle 115">
                    <a:extLst>
                      <a:ext uri="{FF2B5EF4-FFF2-40B4-BE49-F238E27FC236}">
                        <a16:creationId xmlns:a16="http://schemas.microsoft.com/office/drawing/2014/main" id="{149872C2-AC36-4A3B-A3FE-2FC24059474A}"/>
                      </a:ext>
                    </a:extLst>
                  </p:cNvPr>
                  <p:cNvSpPr>
                    <a:spLocks noChangeArrowheads="1"/>
                  </p:cNvSpPr>
                  <p:nvPr/>
                </p:nvSpPr>
                <p:spPr bwMode="auto">
                  <a:xfrm>
                    <a:off x="1360" y="2675"/>
                    <a:ext cx="52" cy="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1200" b="1">
                        <a:solidFill>
                          <a:srgbClr val="000000"/>
                        </a:solidFill>
                        <a:ea typeface="宋体" panose="02010600030101010101" pitchFamily="2" charset="-122"/>
                      </a:rPr>
                      <a:t>1</a:t>
                    </a:r>
                  </a:p>
                </p:txBody>
              </p:sp>
              <p:sp>
                <p:nvSpPr>
                  <p:cNvPr id="153721" name="Freeform 116">
                    <a:extLst>
                      <a:ext uri="{FF2B5EF4-FFF2-40B4-BE49-F238E27FC236}">
                        <a16:creationId xmlns:a16="http://schemas.microsoft.com/office/drawing/2014/main" id="{CF6AEEC7-F2E8-4397-93D6-7459495BCBBB}"/>
                      </a:ext>
                    </a:extLst>
                  </p:cNvPr>
                  <p:cNvSpPr>
                    <a:spLocks/>
                  </p:cNvSpPr>
                  <p:nvPr/>
                </p:nvSpPr>
                <p:spPr bwMode="auto">
                  <a:xfrm>
                    <a:off x="1455" y="2234"/>
                    <a:ext cx="837" cy="87"/>
                  </a:xfrm>
                  <a:custGeom>
                    <a:avLst/>
                    <a:gdLst>
                      <a:gd name="T0" fmla="*/ 154725 w 591"/>
                      <a:gd name="T1" fmla="*/ 10 h 100"/>
                      <a:gd name="T2" fmla="*/ 154725 w 591"/>
                      <a:gd name="T3" fmla="*/ 0 h 100"/>
                      <a:gd name="T4" fmla="*/ 0 w 591"/>
                      <a:gd name="T5" fmla="*/ 0 h 100"/>
                      <a:gd name="T6" fmla="*/ 0 w 591"/>
                      <a:gd name="T7" fmla="*/ 11 h 100"/>
                      <a:gd name="T8" fmla="*/ 154725 w 591"/>
                      <a:gd name="T9" fmla="*/ 11 h 100"/>
                      <a:gd name="T10" fmla="*/ 154725 w 591"/>
                      <a:gd name="T11" fmla="*/ 11 h 100"/>
                      <a:gd name="T12" fmla="*/ 0 60000 65536"/>
                      <a:gd name="T13" fmla="*/ 0 60000 65536"/>
                      <a:gd name="T14" fmla="*/ 0 60000 65536"/>
                      <a:gd name="T15" fmla="*/ 0 60000 65536"/>
                      <a:gd name="T16" fmla="*/ 0 60000 65536"/>
                      <a:gd name="T17" fmla="*/ 0 60000 65536"/>
                      <a:gd name="T18" fmla="*/ 0 w 591"/>
                      <a:gd name="T19" fmla="*/ 0 h 100"/>
                      <a:gd name="T20" fmla="*/ 591 w 591"/>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591" h="100">
                        <a:moveTo>
                          <a:pt x="591" y="98"/>
                        </a:moveTo>
                        <a:lnTo>
                          <a:pt x="591" y="0"/>
                        </a:lnTo>
                        <a:lnTo>
                          <a:pt x="0" y="0"/>
                        </a:lnTo>
                        <a:lnTo>
                          <a:pt x="0" y="100"/>
                        </a:lnTo>
                        <a:lnTo>
                          <a:pt x="591" y="100"/>
                        </a:lnTo>
                      </a:path>
                    </a:pathLst>
                  </a:custGeom>
                  <a:noFill/>
                  <a:ln w="14288">
                    <a:solidFill>
                      <a:srgbClr val="FF66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722" name="Freeform 117">
                    <a:extLst>
                      <a:ext uri="{FF2B5EF4-FFF2-40B4-BE49-F238E27FC236}">
                        <a16:creationId xmlns:a16="http://schemas.microsoft.com/office/drawing/2014/main" id="{8B6A3D99-D54A-4B1D-9612-AAC1162A5CCD}"/>
                      </a:ext>
                    </a:extLst>
                  </p:cNvPr>
                  <p:cNvSpPr>
                    <a:spLocks/>
                  </p:cNvSpPr>
                  <p:nvPr/>
                </p:nvSpPr>
                <p:spPr bwMode="auto">
                  <a:xfrm>
                    <a:off x="1455" y="2407"/>
                    <a:ext cx="837" cy="86"/>
                  </a:xfrm>
                  <a:custGeom>
                    <a:avLst/>
                    <a:gdLst>
                      <a:gd name="T0" fmla="*/ 154725 w 591"/>
                      <a:gd name="T1" fmla="*/ 9 h 100"/>
                      <a:gd name="T2" fmla="*/ 154725 w 591"/>
                      <a:gd name="T3" fmla="*/ 0 h 100"/>
                      <a:gd name="T4" fmla="*/ 0 w 591"/>
                      <a:gd name="T5" fmla="*/ 0 h 100"/>
                      <a:gd name="T6" fmla="*/ 0 w 591"/>
                      <a:gd name="T7" fmla="*/ 9 h 100"/>
                      <a:gd name="T8" fmla="*/ 154725 w 591"/>
                      <a:gd name="T9" fmla="*/ 9 h 100"/>
                      <a:gd name="T10" fmla="*/ 154725 w 591"/>
                      <a:gd name="T11" fmla="*/ 9 h 100"/>
                      <a:gd name="T12" fmla="*/ 0 60000 65536"/>
                      <a:gd name="T13" fmla="*/ 0 60000 65536"/>
                      <a:gd name="T14" fmla="*/ 0 60000 65536"/>
                      <a:gd name="T15" fmla="*/ 0 60000 65536"/>
                      <a:gd name="T16" fmla="*/ 0 60000 65536"/>
                      <a:gd name="T17" fmla="*/ 0 60000 65536"/>
                      <a:gd name="T18" fmla="*/ 0 w 591"/>
                      <a:gd name="T19" fmla="*/ 0 h 100"/>
                      <a:gd name="T20" fmla="*/ 591 w 591"/>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591" h="100">
                        <a:moveTo>
                          <a:pt x="591" y="98"/>
                        </a:moveTo>
                        <a:lnTo>
                          <a:pt x="591" y="0"/>
                        </a:lnTo>
                        <a:lnTo>
                          <a:pt x="0" y="0"/>
                        </a:lnTo>
                        <a:lnTo>
                          <a:pt x="0" y="100"/>
                        </a:lnTo>
                        <a:lnTo>
                          <a:pt x="591" y="100"/>
                        </a:lnTo>
                      </a:path>
                    </a:pathLst>
                  </a:custGeom>
                  <a:noFill/>
                  <a:ln w="14288">
                    <a:solidFill>
                      <a:srgbClr val="FF66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723" name="Freeform 118">
                    <a:extLst>
                      <a:ext uri="{FF2B5EF4-FFF2-40B4-BE49-F238E27FC236}">
                        <a16:creationId xmlns:a16="http://schemas.microsoft.com/office/drawing/2014/main" id="{D5C8D98F-8A33-4764-9F66-1047EE5CD73D}"/>
                      </a:ext>
                    </a:extLst>
                  </p:cNvPr>
                  <p:cNvSpPr>
                    <a:spLocks/>
                  </p:cNvSpPr>
                  <p:nvPr/>
                </p:nvSpPr>
                <p:spPr bwMode="auto">
                  <a:xfrm>
                    <a:off x="1455" y="2580"/>
                    <a:ext cx="837" cy="86"/>
                  </a:xfrm>
                  <a:custGeom>
                    <a:avLst/>
                    <a:gdLst>
                      <a:gd name="T0" fmla="*/ 154725 w 591"/>
                      <a:gd name="T1" fmla="*/ 9 h 100"/>
                      <a:gd name="T2" fmla="*/ 154725 w 591"/>
                      <a:gd name="T3" fmla="*/ 0 h 100"/>
                      <a:gd name="T4" fmla="*/ 0 w 591"/>
                      <a:gd name="T5" fmla="*/ 0 h 100"/>
                      <a:gd name="T6" fmla="*/ 0 w 591"/>
                      <a:gd name="T7" fmla="*/ 9 h 100"/>
                      <a:gd name="T8" fmla="*/ 154725 w 591"/>
                      <a:gd name="T9" fmla="*/ 9 h 100"/>
                      <a:gd name="T10" fmla="*/ 154725 w 591"/>
                      <a:gd name="T11" fmla="*/ 9 h 100"/>
                      <a:gd name="T12" fmla="*/ 0 60000 65536"/>
                      <a:gd name="T13" fmla="*/ 0 60000 65536"/>
                      <a:gd name="T14" fmla="*/ 0 60000 65536"/>
                      <a:gd name="T15" fmla="*/ 0 60000 65536"/>
                      <a:gd name="T16" fmla="*/ 0 60000 65536"/>
                      <a:gd name="T17" fmla="*/ 0 60000 65536"/>
                      <a:gd name="T18" fmla="*/ 0 w 591"/>
                      <a:gd name="T19" fmla="*/ 0 h 100"/>
                      <a:gd name="T20" fmla="*/ 591 w 591"/>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591" h="100">
                        <a:moveTo>
                          <a:pt x="591" y="98"/>
                        </a:moveTo>
                        <a:lnTo>
                          <a:pt x="591" y="0"/>
                        </a:lnTo>
                        <a:lnTo>
                          <a:pt x="0" y="0"/>
                        </a:lnTo>
                        <a:lnTo>
                          <a:pt x="0" y="100"/>
                        </a:lnTo>
                        <a:lnTo>
                          <a:pt x="591" y="100"/>
                        </a:lnTo>
                      </a:path>
                    </a:pathLst>
                  </a:custGeom>
                  <a:noFill/>
                  <a:ln w="14288">
                    <a:solidFill>
                      <a:srgbClr val="FF66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724" name="Freeform 119">
                    <a:extLst>
                      <a:ext uri="{FF2B5EF4-FFF2-40B4-BE49-F238E27FC236}">
                        <a16:creationId xmlns:a16="http://schemas.microsoft.com/office/drawing/2014/main" id="{CA84B331-6BF4-4E72-B406-13E2473FC178}"/>
                      </a:ext>
                    </a:extLst>
                  </p:cNvPr>
                  <p:cNvSpPr>
                    <a:spLocks/>
                  </p:cNvSpPr>
                  <p:nvPr/>
                </p:nvSpPr>
                <p:spPr bwMode="auto">
                  <a:xfrm>
                    <a:off x="1455" y="2148"/>
                    <a:ext cx="837" cy="86"/>
                  </a:xfrm>
                  <a:custGeom>
                    <a:avLst/>
                    <a:gdLst>
                      <a:gd name="T0" fmla="*/ 154725 w 591"/>
                      <a:gd name="T1" fmla="*/ 9 h 100"/>
                      <a:gd name="T2" fmla="*/ 154725 w 591"/>
                      <a:gd name="T3" fmla="*/ 0 h 100"/>
                      <a:gd name="T4" fmla="*/ 0 w 591"/>
                      <a:gd name="T5" fmla="*/ 0 h 100"/>
                      <a:gd name="T6" fmla="*/ 0 w 591"/>
                      <a:gd name="T7" fmla="*/ 9 h 100"/>
                      <a:gd name="T8" fmla="*/ 154725 w 591"/>
                      <a:gd name="T9" fmla="*/ 9 h 100"/>
                      <a:gd name="T10" fmla="*/ 154725 w 591"/>
                      <a:gd name="T11" fmla="*/ 9 h 100"/>
                      <a:gd name="T12" fmla="*/ 0 60000 65536"/>
                      <a:gd name="T13" fmla="*/ 0 60000 65536"/>
                      <a:gd name="T14" fmla="*/ 0 60000 65536"/>
                      <a:gd name="T15" fmla="*/ 0 60000 65536"/>
                      <a:gd name="T16" fmla="*/ 0 60000 65536"/>
                      <a:gd name="T17" fmla="*/ 0 60000 65536"/>
                      <a:gd name="T18" fmla="*/ 0 w 591"/>
                      <a:gd name="T19" fmla="*/ 0 h 100"/>
                      <a:gd name="T20" fmla="*/ 591 w 591"/>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591" h="100">
                        <a:moveTo>
                          <a:pt x="591" y="98"/>
                        </a:moveTo>
                        <a:lnTo>
                          <a:pt x="591" y="0"/>
                        </a:lnTo>
                        <a:lnTo>
                          <a:pt x="0" y="0"/>
                        </a:lnTo>
                        <a:lnTo>
                          <a:pt x="0" y="100"/>
                        </a:lnTo>
                        <a:lnTo>
                          <a:pt x="591" y="100"/>
                        </a:lnTo>
                      </a:path>
                    </a:pathLst>
                  </a:custGeom>
                  <a:noFill/>
                  <a:ln w="14288">
                    <a:solidFill>
                      <a:srgbClr val="FF66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725" name="Freeform 120">
                    <a:extLst>
                      <a:ext uri="{FF2B5EF4-FFF2-40B4-BE49-F238E27FC236}">
                        <a16:creationId xmlns:a16="http://schemas.microsoft.com/office/drawing/2014/main" id="{470D6CAB-33EA-4A69-B859-6A829D059BBA}"/>
                      </a:ext>
                    </a:extLst>
                  </p:cNvPr>
                  <p:cNvSpPr>
                    <a:spLocks/>
                  </p:cNvSpPr>
                  <p:nvPr/>
                </p:nvSpPr>
                <p:spPr bwMode="auto">
                  <a:xfrm>
                    <a:off x="2685" y="2264"/>
                    <a:ext cx="52" cy="27"/>
                  </a:xfrm>
                  <a:custGeom>
                    <a:avLst/>
                    <a:gdLst>
                      <a:gd name="T0" fmla="*/ 4083 w 37"/>
                      <a:gd name="T1" fmla="*/ 3 h 32"/>
                      <a:gd name="T2" fmla="*/ 5130 w 37"/>
                      <a:gd name="T3" fmla="*/ 3 h 32"/>
                      <a:gd name="T4" fmla="*/ 5588 w 37"/>
                      <a:gd name="T5" fmla="*/ 3 h 32"/>
                      <a:gd name="T6" fmla="*/ 6437 w 37"/>
                      <a:gd name="T7" fmla="*/ 3 h 32"/>
                      <a:gd name="T8" fmla="*/ 7210 w 37"/>
                      <a:gd name="T9" fmla="*/ 3 h 32"/>
                      <a:gd name="T10" fmla="*/ 7614 w 37"/>
                      <a:gd name="T11" fmla="*/ 3 h 32"/>
                      <a:gd name="T12" fmla="*/ 7614 w 37"/>
                      <a:gd name="T13" fmla="*/ 3 h 32"/>
                      <a:gd name="T14" fmla="*/ 8064 w 37"/>
                      <a:gd name="T15" fmla="*/ 3 h 32"/>
                      <a:gd name="T16" fmla="*/ 8605 w 37"/>
                      <a:gd name="T17" fmla="*/ 3 h 32"/>
                      <a:gd name="T18" fmla="*/ 8605 w 37"/>
                      <a:gd name="T19" fmla="*/ 3 h 32"/>
                      <a:gd name="T20" fmla="*/ 8605 w 37"/>
                      <a:gd name="T21" fmla="*/ 3 h 32"/>
                      <a:gd name="T22" fmla="*/ 8605 w 37"/>
                      <a:gd name="T23" fmla="*/ 3 h 32"/>
                      <a:gd name="T24" fmla="*/ 8605 w 37"/>
                      <a:gd name="T25" fmla="*/ 3 h 32"/>
                      <a:gd name="T26" fmla="*/ 8064 w 37"/>
                      <a:gd name="T27" fmla="*/ 3 h 32"/>
                      <a:gd name="T28" fmla="*/ 7614 w 37"/>
                      <a:gd name="T29" fmla="*/ 3 h 32"/>
                      <a:gd name="T30" fmla="*/ 7614 w 37"/>
                      <a:gd name="T31" fmla="*/ 3 h 32"/>
                      <a:gd name="T32" fmla="*/ 7210 w 37"/>
                      <a:gd name="T33" fmla="*/ 2 h 32"/>
                      <a:gd name="T34" fmla="*/ 6437 w 37"/>
                      <a:gd name="T35" fmla="*/ 0 h 32"/>
                      <a:gd name="T36" fmla="*/ 5588 w 37"/>
                      <a:gd name="T37" fmla="*/ 0 h 32"/>
                      <a:gd name="T38" fmla="*/ 5130 w 37"/>
                      <a:gd name="T39" fmla="*/ 0 h 32"/>
                      <a:gd name="T40" fmla="*/ 4580 w 37"/>
                      <a:gd name="T41" fmla="*/ 0 h 32"/>
                      <a:gd name="T42" fmla="*/ 3650 w 37"/>
                      <a:gd name="T43" fmla="*/ 0 h 32"/>
                      <a:gd name="T44" fmla="*/ 2905 w 37"/>
                      <a:gd name="T45" fmla="*/ 0 h 32"/>
                      <a:gd name="T46" fmla="*/ 2490 w 37"/>
                      <a:gd name="T47" fmla="*/ 0 h 32"/>
                      <a:gd name="T48" fmla="*/ 2067 w 37"/>
                      <a:gd name="T49" fmla="*/ 2 h 32"/>
                      <a:gd name="T50" fmla="*/ 1650 w 37"/>
                      <a:gd name="T51" fmla="*/ 3 h 32"/>
                      <a:gd name="T52" fmla="*/ 1174 w 37"/>
                      <a:gd name="T53" fmla="*/ 3 h 32"/>
                      <a:gd name="T54" fmla="*/ 638 w 37"/>
                      <a:gd name="T55" fmla="*/ 3 h 32"/>
                      <a:gd name="T56" fmla="*/ 638 w 37"/>
                      <a:gd name="T57" fmla="*/ 3 h 32"/>
                      <a:gd name="T58" fmla="*/ 0 w 37"/>
                      <a:gd name="T59" fmla="*/ 3 h 32"/>
                      <a:gd name="T60" fmla="*/ 0 w 37"/>
                      <a:gd name="T61" fmla="*/ 3 h 32"/>
                      <a:gd name="T62" fmla="*/ 0 w 37"/>
                      <a:gd name="T63" fmla="*/ 3 h 32"/>
                      <a:gd name="T64" fmla="*/ 638 w 37"/>
                      <a:gd name="T65" fmla="*/ 3 h 32"/>
                      <a:gd name="T66" fmla="*/ 638 w 37"/>
                      <a:gd name="T67" fmla="*/ 3 h 32"/>
                      <a:gd name="T68" fmla="*/ 1174 w 37"/>
                      <a:gd name="T69" fmla="*/ 3 h 32"/>
                      <a:gd name="T70" fmla="*/ 1650 w 37"/>
                      <a:gd name="T71" fmla="*/ 3 h 32"/>
                      <a:gd name="T72" fmla="*/ 2067 w 37"/>
                      <a:gd name="T73" fmla="*/ 3 h 32"/>
                      <a:gd name="T74" fmla="*/ 2490 w 37"/>
                      <a:gd name="T75" fmla="*/ 3 h 32"/>
                      <a:gd name="T76" fmla="*/ 2905 w 37"/>
                      <a:gd name="T77" fmla="*/ 3 h 32"/>
                      <a:gd name="T78" fmla="*/ 3650 w 37"/>
                      <a:gd name="T79" fmla="*/ 3 h 32"/>
                      <a:gd name="T80" fmla="*/ 4580 w 37"/>
                      <a:gd name="T81" fmla="*/ 3 h 32"/>
                      <a:gd name="T82" fmla="*/ 4580 w 37"/>
                      <a:gd name="T83" fmla="*/ 3 h 32"/>
                      <a:gd name="T84" fmla="*/ 4083 w 37"/>
                      <a:gd name="T85" fmla="*/ 3 h 3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7"/>
                      <a:gd name="T130" fmla="*/ 0 h 32"/>
                      <a:gd name="T131" fmla="*/ 37 w 37"/>
                      <a:gd name="T132" fmla="*/ 32 h 32"/>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7" h="32">
                        <a:moveTo>
                          <a:pt x="18" y="32"/>
                        </a:moveTo>
                        <a:lnTo>
                          <a:pt x="22" y="32"/>
                        </a:lnTo>
                        <a:lnTo>
                          <a:pt x="24" y="32"/>
                        </a:lnTo>
                        <a:lnTo>
                          <a:pt x="28" y="30"/>
                        </a:lnTo>
                        <a:lnTo>
                          <a:pt x="31" y="30"/>
                        </a:lnTo>
                        <a:lnTo>
                          <a:pt x="33" y="28"/>
                        </a:lnTo>
                        <a:lnTo>
                          <a:pt x="33" y="26"/>
                        </a:lnTo>
                        <a:lnTo>
                          <a:pt x="35" y="24"/>
                        </a:lnTo>
                        <a:lnTo>
                          <a:pt x="37" y="20"/>
                        </a:lnTo>
                        <a:lnTo>
                          <a:pt x="37" y="18"/>
                        </a:lnTo>
                        <a:lnTo>
                          <a:pt x="37" y="16"/>
                        </a:lnTo>
                        <a:lnTo>
                          <a:pt x="37" y="12"/>
                        </a:lnTo>
                        <a:lnTo>
                          <a:pt x="37" y="10"/>
                        </a:lnTo>
                        <a:lnTo>
                          <a:pt x="35" y="8"/>
                        </a:lnTo>
                        <a:lnTo>
                          <a:pt x="33" y="6"/>
                        </a:lnTo>
                        <a:lnTo>
                          <a:pt x="33" y="4"/>
                        </a:lnTo>
                        <a:lnTo>
                          <a:pt x="31" y="2"/>
                        </a:lnTo>
                        <a:lnTo>
                          <a:pt x="28" y="0"/>
                        </a:lnTo>
                        <a:lnTo>
                          <a:pt x="24" y="0"/>
                        </a:lnTo>
                        <a:lnTo>
                          <a:pt x="22" y="0"/>
                        </a:lnTo>
                        <a:lnTo>
                          <a:pt x="20" y="0"/>
                        </a:lnTo>
                        <a:lnTo>
                          <a:pt x="16" y="0"/>
                        </a:lnTo>
                        <a:lnTo>
                          <a:pt x="13" y="0"/>
                        </a:lnTo>
                        <a:lnTo>
                          <a:pt x="11" y="0"/>
                        </a:lnTo>
                        <a:lnTo>
                          <a:pt x="9" y="2"/>
                        </a:lnTo>
                        <a:lnTo>
                          <a:pt x="7" y="4"/>
                        </a:lnTo>
                        <a:lnTo>
                          <a:pt x="5" y="6"/>
                        </a:lnTo>
                        <a:lnTo>
                          <a:pt x="3" y="8"/>
                        </a:lnTo>
                        <a:lnTo>
                          <a:pt x="3" y="10"/>
                        </a:lnTo>
                        <a:lnTo>
                          <a:pt x="0" y="12"/>
                        </a:lnTo>
                        <a:lnTo>
                          <a:pt x="0" y="16"/>
                        </a:lnTo>
                        <a:lnTo>
                          <a:pt x="0" y="18"/>
                        </a:lnTo>
                        <a:lnTo>
                          <a:pt x="3" y="20"/>
                        </a:lnTo>
                        <a:lnTo>
                          <a:pt x="3" y="24"/>
                        </a:lnTo>
                        <a:lnTo>
                          <a:pt x="5" y="26"/>
                        </a:lnTo>
                        <a:lnTo>
                          <a:pt x="7" y="28"/>
                        </a:lnTo>
                        <a:lnTo>
                          <a:pt x="9" y="30"/>
                        </a:lnTo>
                        <a:lnTo>
                          <a:pt x="11" y="30"/>
                        </a:lnTo>
                        <a:lnTo>
                          <a:pt x="13" y="32"/>
                        </a:lnTo>
                        <a:lnTo>
                          <a:pt x="16" y="32"/>
                        </a:lnTo>
                        <a:lnTo>
                          <a:pt x="20" y="32"/>
                        </a:lnTo>
                        <a:lnTo>
                          <a:pt x="18" y="32"/>
                        </a:lnTo>
                        <a:close/>
                      </a:path>
                    </a:pathLst>
                  </a:custGeom>
                  <a:solidFill>
                    <a:srgbClr val="EB7500"/>
                  </a:solidFill>
                  <a:ln w="9525">
                    <a:solidFill>
                      <a:srgbClr val="FF6600"/>
                    </a:solidFill>
                    <a:round/>
                    <a:headEnd/>
                    <a:tailEnd/>
                  </a:ln>
                </p:spPr>
                <p:txBody>
                  <a:bodyPr/>
                  <a:lstStyle/>
                  <a:p>
                    <a:endParaRPr lang="zh-CN" altLang="en-US"/>
                  </a:p>
                </p:txBody>
              </p:sp>
              <p:sp>
                <p:nvSpPr>
                  <p:cNvPr id="153726" name="Freeform 121">
                    <a:extLst>
                      <a:ext uri="{FF2B5EF4-FFF2-40B4-BE49-F238E27FC236}">
                        <a16:creationId xmlns:a16="http://schemas.microsoft.com/office/drawing/2014/main" id="{E58C1007-191B-4BC3-9512-935307393510}"/>
                      </a:ext>
                    </a:extLst>
                  </p:cNvPr>
                  <p:cNvSpPr>
                    <a:spLocks/>
                  </p:cNvSpPr>
                  <p:nvPr/>
                </p:nvSpPr>
                <p:spPr bwMode="auto">
                  <a:xfrm>
                    <a:off x="2685" y="2264"/>
                    <a:ext cx="52" cy="27"/>
                  </a:xfrm>
                  <a:custGeom>
                    <a:avLst/>
                    <a:gdLst>
                      <a:gd name="T0" fmla="*/ 4083 w 37"/>
                      <a:gd name="T1" fmla="*/ 3 h 32"/>
                      <a:gd name="T2" fmla="*/ 5130 w 37"/>
                      <a:gd name="T3" fmla="*/ 3 h 32"/>
                      <a:gd name="T4" fmla="*/ 5588 w 37"/>
                      <a:gd name="T5" fmla="*/ 3 h 32"/>
                      <a:gd name="T6" fmla="*/ 6437 w 37"/>
                      <a:gd name="T7" fmla="*/ 3 h 32"/>
                      <a:gd name="T8" fmla="*/ 7210 w 37"/>
                      <a:gd name="T9" fmla="*/ 3 h 32"/>
                      <a:gd name="T10" fmla="*/ 7614 w 37"/>
                      <a:gd name="T11" fmla="*/ 3 h 32"/>
                      <a:gd name="T12" fmla="*/ 7614 w 37"/>
                      <a:gd name="T13" fmla="*/ 3 h 32"/>
                      <a:gd name="T14" fmla="*/ 8064 w 37"/>
                      <a:gd name="T15" fmla="*/ 3 h 32"/>
                      <a:gd name="T16" fmla="*/ 8605 w 37"/>
                      <a:gd name="T17" fmla="*/ 3 h 32"/>
                      <a:gd name="T18" fmla="*/ 8605 w 37"/>
                      <a:gd name="T19" fmla="*/ 3 h 32"/>
                      <a:gd name="T20" fmla="*/ 8605 w 37"/>
                      <a:gd name="T21" fmla="*/ 3 h 32"/>
                      <a:gd name="T22" fmla="*/ 8605 w 37"/>
                      <a:gd name="T23" fmla="*/ 3 h 32"/>
                      <a:gd name="T24" fmla="*/ 8605 w 37"/>
                      <a:gd name="T25" fmla="*/ 3 h 32"/>
                      <a:gd name="T26" fmla="*/ 8064 w 37"/>
                      <a:gd name="T27" fmla="*/ 3 h 32"/>
                      <a:gd name="T28" fmla="*/ 7614 w 37"/>
                      <a:gd name="T29" fmla="*/ 3 h 32"/>
                      <a:gd name="T30" fmla="*/ 7614 w 37"/>
                      <a:gd name="T31" fmla="*/ 3 h 32"/>
                      <a:gd name="T32" fmla="*/ 7210 w 37"/>
                      <a:gd name="T33" fmla="*/ 2 h 32"/>
                      <a:gd name="T34" fmla="*/ 6437 w 37"/>
                      <a:gd name="T35" fmla="*/ 0 h 32"/>
                      <a:gd name="T36" fmla="*/ 5588 w 37"/>
                      <a:gd name="T37" fmla="*/ 0 h 32"/>
                      <a:gd name="T38" fmla="*/ 5130 w 37"/>
                      <a:gd name="T39" fmla="*/ 0 h 32"/>
                      <a:gd name="T40" fmla="*/ 4580 w 37"/>
                      <a:gd name="T41" fmla="*/ 0 h 32"/>
                      <a:gd name="T42" fmla="*/ 3650 w 37"/>
                      <a:gd name="T43" fmla="*/ 0 h 32"/>
                      <a:gd name="T44" fmla="*/ 2905 w 37"/>
                      <a:gd name="T45" fmla="*/ 0 h 32"/>
                      <a:gd name="T46" fmla="*/ 2490 w 37"/>
                      <a:gd name="T47" fmla="*/ 0 h 32"/>
                      <a:gd name="T48" fmla="*/ 2067 w 37"/>
                      <a:gd name="T49" fmla="*/ 2 h 32"/>
                      <a:gd name="T50" fmla="*/ 1650 w 37"/>
                      <a:gd name="T51" fmla="*/ 3 h 32"/>
                      <a:gd name="T52" fmla="*/ 1174 w 37"/>
                      <a:gd name="T53" fmla="*/ 3 h 32"/>
                      <a:gd name="T54" fmla="*/ 638 w 37"/>
                      <a:gd name="T55" fmla="*/ 3 h 32"/>
                      <a:gd name="T56" fmla="*/ 638 w 37"/>
                      <a:gd name="T57" fmla="*/ 3 h 32"/>
                      <a:gd name="T58" fmla="*/ 0 w 37"/>
                      <a:gd name="T59" fmla="*/ 3 h 32"/>
                      <a:gd name="T60" fmla="*/ 0 w 37"/>
                      <a:gd name="T61" fmla="*/ 3 h 32"/>
                      <a:gd name="T62" fmla="*/ 0 w 37"/>
                      <a:gd name="T63" fmla="*/ 3 h 32"/>
                      <a:gd name="T64" fmla="*/ 638 w 37"/>
                      <a:gd name="T65" fmla="*/ 3 h 32"/>
                      <a:gd name="T66" fmla="*/ 638 w 37"/>
                      <a:gd name="T67" fmla="*/ 3 h 32"/>
                      <a:gd name="T68" fmla="*/ 1174 w 37"/>
                      <a:gd name="T69" fmla="*/ 3 h 32"/>
                      <a:gd name="T70" fmla="*/ 1650 w 37"/>
                      <a:gd name="T71" fmla="*/ 3 h 32"/>
                      <a:gd name="T72" fmla="*/ 2067 w 37"/>
                      <a:gd name="T73" fmla="*/ 3 h 32"/>
                      <a:gd name="T74" fmla="*/ 2490 w 37"/>
                      <a:gd name="T75" fmla="*/ 3 h 32"/>
                      <a:gd name="T76" fmla="*/ 2905 w 37"/>
                      <a:gd name="T77" fmla="*/ 3 h 32"/>
                      <a:gd name="T78" fmla="*/ 3650 w 37"/>
                      <a:gd name="T79" fmla="*/ 3 h 32"/>
                      <a:gd name="T80" fmla="*/ 4580 w 37"/>
                      <a:gd name="T81" fmla="*/ 3 h 32"/>
                      <a:gd name="T82" fmla="*/ 4580 w 37"/>
                      <a:gd name="T83" fmla="*/ 3 h 3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7"/>
                      <a:gd name="T127" fmla="*/ 0 h 32"/>
                      <a:gd name="T128" fmla="*/ 37 w 37"/>
                      <a:gd name="T129" fmla="*/ 32 h 32"/>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7" h="32">
                        <a:moveTo>
                          <a:pt x="18" y="32"/>
                        </a:moveTo>
                        <a:lnTo>
                          <a:pt x="22" y="32"/>
                        </a:lnTo>
                        <a:lnTo>
                          <a:pt x="24" y="32"/>
                        </a:lnTo>
                        <a:lnTo>
                          <a:pt x="28" y="30"/>
                        </a:lnTo>
                        <a:lnTo>
                          <a:pt x="31" y="30"/>
                        </a:lnTo>
                        <a:lnTo>
                          <a:pt x="33" y="28"/>
                        </a:lnTo>
                        <a:lnTo>
                          <a:pt x="33" y="26"/>
                        </a:lnTo>
                        <a:lnTo>
                          <a:pt x="35" y="24"/>
                        </a:lnTo>
                        <a:lnTo>
                          <a:pt x="37" y="20"/>
                        </a:lnTo>
                        <a:lnTo>
                          <a:pt x="37" y="18"/>
                        </a:lnTo>
                        <a:lnTo>
                          <a:pt x="37" y="16"/>
                        </a:lnTo>
                        <a:lnTo>
                          <a:pt x="37" y="12"/>
                        </a:lnTo>
                        <a:lnTo>
                          <a:pt x="37" y="10"/>
                        </a:lnTo>
                        <a:lnTo>
                          <a:pt x="35" y="8"/>
                        </a:lnTo>
                        <a:lnTo>
                          <a:pt x="33" y="6"/>
                        </a:lnTo>
                        <a:lnTo>
                          <a:pt x="33" y="4"/>
                        </a:lnTo>
                        <a:lnTo>
                          <a:pt x="31" y="2"/>
                        </a:lnTo>
                        <a:lnTo>
                          <a:pt x="28" y="0"/>
                        </a:lnTo>
                        <a:lnTo>
                          <a:pt x="24" y="0"/>
                        </a:lnTo>
                        <a:lnTo>
                          <a:pt x="22" y="0"/>
                        </a:lnTo>
                        <a:lnTo>
                          <a:pt x="20" y="0"/>
                        </a:lnTo>
                        <a:lnTo>
                          <a:pt x="16" y="0"/>
                        </a:lnTo>
                        <a:lnTo>
                          <a:pt x="13" y="0"/>
                        </a:lnTo>
                        <a:lnTo>
                          <a:pt x="11" y="0"/>
                        </a:lnTo>
                        <a:lnTo>
                          <a:pt x="9" y="2"/>
                        </a:lnTo>
                        <a:lnTo>
                          <a:pt x="7" y="4"/>
                        </a:lnTo>
                        <a:lnTo>
                          <a:pt x="5" y="6"/>
                        </a:lnTo>
                        <a:lnTo>
                          <a:pt x="3" y="8"/>
                        </a:lnTo>
                        <a:lnTo>
                          <a:pt x="3" y="10"/>
                        </a:lnTo>
                        <a:lnTo>
                          <a:pt x="0" y="12"/>
                        </a:lnTo>
                        <a:lnTo>
                          <a:pt x="0" y="16"/>
                        </a:lnTo>
                        <a:lnTo>
                          <a:pt x="0" y="18"/>
                        </a:lnTo>
                        <a:lnTo>
                          <a:pt x="3" y="20"/>
                        </a:lnTo>
                        <a:lnTo>
                          <a:pt x="3" y="24"/>
                        </a:lnTo>
                        <a:lnTo>
                          <a:pt x="5" y="26"/>
                        </a:lnTo>
                        <a:lnTo>
                          <a:pt x="7" y="28"/>
                        </a:lnTo>
                        <a:lnTo>
                          <a:pt x="9" y="30"/>
                        </a:lnTo>
                        <a:lnTo>
                          <a:pt x="11" y="30"/>
                        </a:lnTo>
                        <a:lnTo>
                          <a:pt x="13" y="32"/>
                        </a:lnTo>
                        <a:lnTo>
                          <a:pt x="16" y="32"/>
                        </a:lnTo>
                        <a:lnTo>
                          <a:pt x="20" y="32"/>
                        </a:lnTo>
                      </a:path>
                    </a:pathLst>
                  </a:custGeom>
                  <a:noFill/>
                  <a:ln w="3175">
                    <a:solidFill>
                      <a:srgbClr val="FF66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727" name="Freeform 122">
                    <a:extLst>
                      <a:ext uri="{FF2B5EF4-FFF2-40B4-BE49-F238E27FC236}">
                        <a16:creationId xmlns:a16="http://schemas.microsoft.com/office/drawing/2014/main" id="{C27DC86A-6C1D-4F01-BEFF-EEE9883A58C1}"/>
                      </a:ext>
                    </a:extLst>
                  </p:cNvPr>
                  <p:cNvSpPr>
                    <a:spLocks/>
                  </p:cNvSpPr>
                  <p:nvPr/>
                </p:nvSpPr>
                <p:spPr bwMode="auto">
                  <a:xfrm>
                    <a:off x="2685" y="2436"/>
                    <a:ext cx="52" cy="28"/>
                  </a:xfrm>
                  <a:custGeom>
                    <a:avLst/>
                    <a:gdLst>
                      <a:gd name="T0" fmla="*/ 4083 w 37"/>
                      <a:gd name="T1" fmla="*/ 4 h 32"/>
                      <a:gd name="T2" fmla="*/ 5130 w 37"/>
                      <a:gd name="T3" fmla="*/ 4 h 32"/>
                      <a:gd name="T4" fmla="*/ 5588 w 37"/>
                      <a:gd name="T5" fmla="*/ 4 h 32"/>
                      <a:gd name="T6" fmla="*/ 6437 w 37"/>
                      <a:gd name="T7" fmla="*/ 4 h 32"/>
                      <a:gd name="T8" fmla="*/ 7210 w 37"/>
                      <a:gd name="T9" fmla="*/ 4 h 32"/>
                      <a:gd name="T10" fmla="*/ 7614 w 37"/>
                      <a:gd name="T11" fmla="*/ 4 h 32"/>
                      <a:gd name="T12" fmla="*/ 7614 w 37"/>
                      <a:gd name="T13" fmla="*/ 4 h 32"/>
                      <a:gd name="T14" fmla="*/ 8064 w 37"/>
                      <a:gd name="T15" fmla="*/ 4 h 32"/>
                      <a:gd name="T16" fmla="*/ 8605 w 37"/>
                      <a:gd name="T17" fmla="*/ 4 h 32"/>
                      <a:gd name="T18" fmla="*/ 8605 w 37"/>
                      <a:gd name="T19" fmla="*/ 4 h 32"/>
                      <a:gd name="T20" fmla="*/ 8605 w 37"/>
                      <a:gd name="T21" fmla="*/ 4 h 32"/>
                      <a:gd name="T22" fmla="*/ 8605 w 37"/>
                      <a:gd name="T23" fmla="*/ 4 h 32"/>
                      <a:gd name="T24" fmla="*/ 8605 w 37"/>
                      <a:gd name="T25" fmla="*/ 4 h 32"/>
                      <a:gd name="T26" fmla="*/ 8064 w 37"/>
                      <a:gd name="T27" fmla="*/ 4 h 32"/>
                      <a:gd name="T28" fmla="*/ 7614 w 37"/>
                      <a:gd name="T29" fmla="*/ 4 h 32"/>
                      <a:gd name="T30" fmla="*/ 7614 w 37"/>
                      <a:gd name="T31" fmla="*/ 4 h 32"/>
                      <a:gd name="T32" fmla="*/ 7210 w 37"/>
                      <a:gd name="T33" fmla="*/ 2 h 32"/>
                      <a:gd name="T34" fmla="*/ 6437 w 37"/>
                      <a:gd name="T35" fmla="*/ 0 h 32"/>
                      <a:gd name="T36" fmla="*/ 5588 w 37"/>
                      <a:gd name="T37" fmla="*/ 0 h 32"/>
                      <a:gd name="T38" fmla="*/ 5130 w 37"/>
                      <a:gd name="T39" fmla="*/ 0 h 32"/>
                      <a:gd name="T40" fmla="*/ 4580 w 37"/>
                      <a:gd name="T41" fmla="*/ 0 h 32"/>
                      <a:gd name="T42" fmla="*/ 3650 w 37"/>
                      <a:gd name="T43" fmla="*/ 0 h 32"/>
                      <a:gd name="T44" fmla="*/ 2905 w 37"/>
                      <a:gd name="T45" fmla="*/ 0 h 32"/>
                      <a:gd name="T46" fmla="*/ 2490 w 37"/>
                      <a:gd name="T47" fmla="*/ 0 h 32"/>
                      <a:gd name="T48" fmla="*/ 2067 w 37"/>
                      <a:gd name="T49" fmla="*/ 2 h 32"/>
                      <a:gd name="T50" fmla="*/ 1650 w 37"/>
                      <a:gd name="T51" fmla="*/ 4 h 32"/>
                      <a:gd name="T52" fmla="*/ 1174 w 37"/>
                      <a:gd name="T53" fmla="*/ 4 h 32"/>
                      <a:gd name="T54" fmla="*/ 638 w 37"/>
                      <a:gd name="T55" fmla="*/ 4 h 32"/>
                      <a:gd name="T56" fmla="*/ 638 w 37"/>
                      <a:gd name="T57" fmla="*/ 4 h 32"/>
                      <a:gd name="T58" fmla="*/ 0 w 37"/>
                      <a:gd name="T59" fmla="*/ 4 h 32"/>
                      <a:gd name="T60" fmla="*/ 0 w 37"/>
                      <a:gd name="T61" fmla="*/ 4 h 32"/>
                      <a:gd name="T62" fmla="*/ 0 w 37"/>
                      <a:gd name="T63" fmla="*/ 4 h 32"/>
                      <a:gd name="T64" fmla="*/ 638 w 37"/>
                      <a:gd name="T65" fmla="*/ 4 h 32"/>
                      <a:gd name="T66" fmla="*/ 638 w 37"/>
                      <a:gd name="T67" fmla="*/ 4 h 32"/>
                      <a:gd name="T68" fmla="*/ 1174 w 37"/>
                      <a:gd name="T69" fmla="*/ 4 h 32"/>
                      <a:gd name="T70" fmla="*/ 1650 w 37"/>
                      <a:gd name="T71" fmla="*/ 4 h 32"/>
                      <a:gd name="T72" fmla="*/ 2067 w 37"/>
                      <a:gd name="T73" fmla="*/ 4 h 32"/>
                      <a:gd name="T74" fmla="*/ 2490 w 37"/>
                      <a:gd name="T75" fmla="*/ 4 h 32"/>
                      <a:gd name="T76" fmla="*/ 2905 w 37"/>
                      <a:gd name="T77" fmla="*/ 4 h 32"/>
                      <a:gd name="T78" fmla="*/ 3650 w 37"/>
                      <a:gd name="T79" fmla="*/ 4 h 32"/>
                      <a:gd name="T80" fmla="*/ 4580 w 37"/>
                      <a:gd name="T81" fmla="*/ 4 h 32"/>
                      <a:gd name="T82" fmla="*/ 4580 w 37"/>
                      <a:gd name="T83" fmla="*/ 4 h 32"/>
                      <a:gd name="T84" fmla="*/ 4083 w 37"/>
                      <a:gd name="T85" fmla="*/ 4 h 3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7"/>
                      <a:gd name="T130" fmla="*/ 0 h 32"/>
                      <a:gd name="T131" fmla="*/ 37 w 37"/>
                      <a:gd name="T132" fmla="*/ 32 h 32"/>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7" h="32">
                        <a:moveTo>
                          <a:pt x="18" y="32"/>
                        </a:moveTo>
                        <a:lnTo>
                          <a:pt x="22" y="32"/>
                        </a:lnTo>
                        <a:lnTo>
                          <a:pt x="24" y="32"/>
                        </a:lnTo>
                        <a:lnTo>
                          <a:pt x="28" y="30"/>
                        </a:lnTo>
                        <a:lnTo>
                          <a:pt x="31" y="30"/>
                        </a:lnTo>
                        <a:lnTo>
                          <a:pt x="33" y="28"/>
                        </a:lnTo>
                        <a:lnTo>
                          <a:pt x="33" y="26"/>
                        </a:lnTo>
                        <a:lnTo>
                          <a:pt x="35" y="24"/>
                        </a:lnTo>
                        <a:lnTo>
                          <a:pt x="37" y="20"/>
                        </a:lnTo>
                        <a:lnTo>
                          <a:pt x="37" y="18"/>
                        </a:lnTo>
                        <a:lnTo>
                          <a:pt x="37" y="16"/>
                        </a:lnTo>
                        <a:lnTo>
                          <a:pt x="37" y="12"/>
                        </a:lnTo>
                        <a:lnTo>
                          <a:pt x="37" y="10"/>
                        </a:lnTo>
                        <a:lnTo>
                          <a:pt x="35" y="8"/>
                        </a:lnTo>
                        <a:lnTo>
                          <a:pt x="33" y="6"/>
                        </a:lnTo>
                        <a:lnTo>
                          <a:pt x="33" y="4"/>
                        </a:lnTo>
                        <a:lnTo>
                          <a:pt x="31" y="2"/>
                        </a:lnTo>
                        <a:lnTo>
                          <a:pt x="28" y="0"/>
                        </a:lnTo>
                        <a:lnTo>
                          <a:pt x="24" y="0"/>
                        </a:lnTo>
                        <a:lnTo>
                          <a:pt x="22" y="0"/>
                        </a:lnTo>
                        <a:lnTo>
                          <a:pt x="20" y="0"/>
                        </a:lnTo>
                        <a:lnTo>
                          <a:pt x="16" y="0"/>
                        </a:lnTo>
                        <a:lnTo>
                          <a:pt x="13" y="0"/>
                        </a:lnTo>
                        <a:lnTo>
                          <a:pt x="11" y="0"/>
                        </a:lnTo>
                        <a:lnTo>
                          <a:pt x="9" y="2"/>
                        </a:lnTo>
                        <a:lnTo>
                          <a:pt x="7" y="4"/>
                        </a:lnTo>
                        <a:lnTo>
                          <a:pt x="5" y="6"/>
                        </a:lnTo>
                        <a:lnTo>
                          <a:pt x="3" y="8"/>
                        </a:lnTo>
                        <a:lnTo>
                          <a:pt x="3" y="10"/>
                        </a:lnTo>
                        <a:lnTo>
                          <a:pt x="0" y="12"/>
                        </a:lnTo>
                        <a:lnTo>
                          <a:pt x="0" y="16"/>
                        </a:lnTo>
                        <a:lnTo>
                          <a:pt x="0" y="18"/>
                        </a:lnTo>
                        <a:lnTo>
                          <a:pt x="3" y="20"/>
                        </a:lnTo>
                        <a:lnTo>
                          <a:pt x="3" y="24"/>
                        </a:lnTo>
                        <a:lnTo>
                          <a:pt x="5" y="26"/>
                        </a:lnTo>
                        <a:lnTo>
                          <a:pt x="7" y="28"/>
                        </a:lnTo>
                        <a:lnTo>
                          <a:pt x="9" y="30"/>
                        </a:lnTo>
                        <a:lnTo>
                          <a:pt x="11" y="30"/>
                        </a:lnTo>
                        <a:lnTo>
                          <a:pt x="13" y="32"/>
                        </a:lnTo>
                        <a:lnTo>
                          <a:pt x="16" y="32"/>
                        </a:lnTo>
                        <a:lnTo>
                          <a:pt x="20" y="32"/>
                        </a:lnTo>
                        <a:lnTo>
                          <a:pt x="18" y="32"/>
                        </a:lnTo>
                        <a:close/>
                      </a:path>
                    </a:pathLst>
                  </a:custGeom>
                  <a:solidFill>
                    <a:srgbClr val="EB7500"/>
                  </a:solidFill>
                  <a:ln w="9525">
                    <a:solidFill>
                      <a:srgbClr val="FF6600"/>
                    </a:solidFill>
                    <a:round/>
                    <a:headEnd/>
                    <a:tailEnd/>
                  </a:ln>
                </p:spPr>
                <p:txBody>
                  <a:bodyPr/>
                  <a:lstStyle/>
                  <a:p>
                    <a:endParaRPr lang="zh-CN" altLang="en-US"/>
                  </a:p>
                </p:txBody>
              </p:sp>
              <p:sp>
                <p:nvSpPr>
                  <p:cNvPr id="153728" name="Freeform 123">
                    <a:extLst>
                      <a:ext uri="{FF2B5EF4-FFF2-40B4-BE49-F238E27FC236}">
                        <a16:creationId xmlns:a16="http://schemas.microsoft.com/office/drawing/2014/main" id="{E977F1E2-8605-44AB-AB9B-F975E4B72BB2}"/>
                      </a:ext>
                    </a:extLst>
                  </p:cNvPr>
                  <p:cNvSpPr>
                    <a:spLocks/>
                  </p:cNvSpPr>
                  <p:nvPr/>
                </p:nvSpPr>
                <p:spPr bwMode="auto">
                  <a:xfrm>
                    <a:off x="2685" y="2436"/>
                    <a:ext cx="52" cy="28"/>
                  </a:xfrm>
                  <a:custGeom>
                    <a:avLst/>
                    <a:gdLst>
                      <a:gd name="T0" fmla="*/ 4083 w 37"/>
                      <a:gd name="T1" fmla="*/ 4 h 32"/>
                      <a:gd name="T2" fmla="*/ 5130 w 37"/>
                      <a:gd name="T3" fmla="*/ 4 h 32"/>
                      <a:gd name="T4" fmla="*/ 5588 w 37"/>
                      <a:gd name="T5" fmla="*/ 4 h 32"/>
                      <a:gd name="T6" fmla="*/ 6437 w 37"/>
                      <a:gd name="T7" fmla="*/ 4 h 32"/>
                      <a:gd name="T8" fmla="*/ 7210 w 37"/>
                      <a:gd name="T9" fmla="*/ 4 h 32"/>
                      <a:gd name="T10" fmla="*/ 7614 w 37"/>
                      <a:gd name="T11" fmla="*/ 4 h 32"/>
                      <a:gd name="T12" fmla="*/ 7614 w 37"/>
                      <a:gd name="T13" fmla="*/ 4 h 32"/>
                      <a:gd name="T14" fmla="*/ 8064 w 37"/>
                      <a:gd name="T15" fmla="*/ 4 h 32"/>
                      <a:gd name="T16" fmla="*/ 8605 w 37"/>
                      <a:gd name="T17" fmla="*/ 4 h 32"/>
                      <a:gd name="T18" fmla="*/ 8605 w 37"/>
                      <a:gd name="T19" fmla="*/ 4 h 32"/>
                      <a:gd name="T20" fmla="*/ 8605 w 37"/>
                      <a:gd name="T21" fmla="*/ 4 h 32"/>
                      <a:gd name="T22" fmla="*/ 8605 w 37"/>
                      <a:gd name="T23" fmla="*/ 4 h 32"/>
                      <a:gd name="T24" fmla="*/ 8605 w 37"/>
                      <a:gd name="T25" fmla="*/ 4 h 32"/>
                      <a:gd name="T26" fmla="*/ 8064 w 37"/>
                      <a:gd name="T27" fmla="*/ 4 h 32"/>
                      <a:gd name="T28" fmla="*/ 7614 w 37"/>
                      <a:gd name="T29" fmla="*/ 4 h 32"/>
                      <a:gd name="T30" fmla="*/ 7614 w 37"/>
                      <a:gd name="T31" fmla="*/ 4 h 32"/>
                      <a:gd name="T32" fmla="*/ 7210 w 37"/>
                      <a:gd name="T33" fmla="*/ 2 h 32"/>
                      <a:gd name="T34" fmla="*/ 6437 w 37"/>
                      <a:gd name="T35" fmla="*/ 0 h 32"/>
                      <a:gd name="T36" fmla="*/ 5588 w 37"/>
                      <a:gd name="T37" fmla="*/ 0 h 32"/>
                      <a:gd name="T38" fmla="*/ 5130 w 37"/>
                      <a:gd name="T39" fmla="*/ 0 h 32"/>
                      <a:gd name="T40" fmla="*/ 4580 w 37"/>
                      <a:gd name="T41" fmla="*/ 0 h 32"/>
                      <a:gd name="T42" fmla="*/ 3650 w 37"/>
                      <a:gd name="T43" fmla="*/ 0 h 32"/>
                      <a:gd name="T44" fmla="*/ 2905 w 37"/>
                      <a:gd name="T45" fmla="*/ 0 h 32"/>
                      <a:gd name="T46" fmla="*/ 2490 w 37"/>
                      <a:gd name="T47" fmla="*/ 0 h 32"/>
                      <a:gd name="T48" fmla="*/ 2067 w 37"/>
                      <a:gd name="T49" fmla="*/ 2 h 32"/>
                      <a:gd name="T50" fmla="*/ 1650 w 37"/>
                      <a:gd name="T51" fmla="*/ 4 h 32"/>
                      <a:gd name="T52" fmla="*/ 1174 w 37"/>
                      <a:gd name="T53" fmla="*/ 4 h 32"/>
                      <a:gd name="T54" fmla="*/ 638 w 37"/>
                      <a:gd name="T55" fmla="*/ 4 h 32"/>
                      <a:gd name="T56" fmla="*/ 638 w 37"/>
                      <a:gd name="T57" fmla="*/ 4 h 32"/>
                      <a:gd name="T58" fmla="*/ 0 w 37"/>
                      <a:gd name="T59" fmla="*/ 4 h 32"/>
                      <a:gd name="T60" fmla="*/ 0 w 37"/>
                      <a:gd name="T61" fmla="*/ 4 h 32"/>
                      <a:gd name="T62" fmla="*/ 0 w 37"/>
                      <a:gd name="T63" fmla="*/ 4 h 32"/>
                      <a:gd name="T64" fmla="*/ 638 w 37"/>
                      <a:gd name="T65" fmla="*/ 4 h 32"/>
                      <a:gd name="T66" fmla="*/ 638 w 37"/>
                      <a:gd name="T67" fmla="*/ 4 h 32"/>
                      <a:gd name="T68" fmla="*/ 1174 w 37"/>
                      <a:gd name="T69" fmla="*/ 4 h 32"/>
                      <a:gd name="T70" fmla="*/ 1650 w 37"/>
                      <a:gd name="T71" fmla="*/ 4 h 32"/>
                      <a:gd name="T72" fmla="*/ 2067 w 37"/>
                      <a:gd name="T73" fmla="*/ 4 h 32"/>
                      <a:gd name="T74" fmla="*/ 2490 w 37"/>
                      <a:gd name="T75" fmla="*/ 4 h 32"/>
                      <a:gd name="T76" fmla="*/ 2905 w 37"/>
                      <a:gd name="T77" fmla="*/ 4 h 32"/>
                      <a:gd name="T78" fmla="*/ 3650 w 37"/>
                      <a:gd name="T79" fmla="*/ 4 h 32"/>
                      <a:gd name="T80" fmla="*/ 4580 w 37"/>
                      <a:gd name="T81" fmla="*/ 4 h 32"/>
                      <a:gd name="T82" fmla="*/ 4580 w 37"/>
                      <a:gd name="T83" fmla="*/ 4 h 3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7"/>
                      <a:gd name="T127" fmla="*/ 0 h 32"/>
                      <a:gd name="T128" fmla="*/ 37 w 37"/>
                      <a:gd name="T129" fmla="*/ 32 h 32"/>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7" h="32">
                        <a:moveTo>
                          <a:pt x="18" y="32"/>
                        </a:moveTo>
                        <a:lnTo>
                          <a:pt x="22" y="32"/>
                        </a:lnTo>
                        <a:lnTo>
                          <a:pt x="24" y="32"/>
                        </a:lnTo>
                        <a:lnTo>
                          <a:pt x="28" y="30"/>
                        </a:lnTo>
                        <a:lnTo>
                          <a:pt x="31" y="30"/>
                        </a:lnTo>
                        <a:lnTo>
                          <a:pt x="33" y="28"/>
                        </a:lnTo>
                        <a:lnTo>
                          <a:pt x="33" y="26"/>
                        </a:lnTo>
                        <a:lnTo>
                          <a:pt x="35" y="24"/>
                        </a:lnTo>
                        <a:lnTo>
                          <a:pt x="37" y="20"/>
                        </a:lnTo>
                        <a:lnTo>
                          <a:pt x="37" y="18"/>
                        </a:lnTo>
                        <a:lnTo>
                          <a:pt x="37" y="16"/>
                        </a:lnTo>
                        <a:lnTo>
                          <a:pt x="37" y="12"/>
                        </a:lnTo>
                        <a:lnTo>
                          <a:pt x="37" y="10"/>
                        </a:lnTo>
                        <a:lnTo>
                          <a:pt x="35" y="8"/>
                        </a:lnTo>
                        <a:lnTo>
                          <a:pt x="33" y="6"/>
                        </a:lnTo>
                        <a:lnTo>
                          <a:pt x="33" y="4"/>
                        </a:lnTo>
                        <a:lnTo>
                          <a:pt x="31" y="2"/>
                        </a:lnTo>
                        <a:lnTo>
                          <a:pt x="28" y="0"/>
                        </a:lnTo>
                        <a:lnTo>
                          <a:pt x="24" y="0"/>
                        </a:lnTo>
                        <a:lnTo>
                          <a:pt x="22" y="0"/>
                        </a:lnTo>
                        <a:lnTo>
                          <a:pt x="20" y="0"/>
                        </a:lnTo>
                        <a:lnTo>
                          <a:pt x="16" y="0"/>
                        </a:lnTo>
                        <a:lnTo>
                          <a:pt x="13" y="0"/>
                        </a:lnTo>
                        <a:lnTo>
                          <a:pt x="11" y="0"/>
                        </a:lnTo>
                        <a:lnTo>
                          <a:pt x="9" y="2"/>
                        </a:lnTo>
                        <a:lnTo>
                          <a:pt x="7" y="4"/>
                        </a:lnTo>
                        <a:lnTo>
                          <a:pt x="5" y="6"/>
                        </a:lnTo>
                        <a:lnTo>
                          <a:pt x="3" y="8"/>
                        </a:lnTo>
                        <a:lnTo>
                          <a:pt x="3" y="10"/>
                        </a:lnTo>
                        <a:lnTo>
                          <a:pt x="0" y="12"/>
                        </a:lnTo>
                        <a:lnTo>
                          <a:pt x="0" y="16"/>
                        </a:lnTo>
                        <a:lnTo>
                          <a:pt x="0" y="18"/>
                        </a:lnTo>
                        <a:lnTo>
                          <a:pt x="3" y="20"/>
                        </a:lnTo>
                        <a:lnTo>
                          <a:pt x="3" y="24"/>
                        </a:lnTo>
                        <a:lnTo>
                          <a:pt x="5" y="26"/>
                        </a:lnTo>
                        <a:lnTo>
                          <a:pt x="7" y="28"/>
                        </a:lnTo>
                        <a:lnTo>
                          <a:pt x="9" y="30"/>
                        </a:lnTo>
                        <a:lnTo>
                          <a:pt x="11" y="30"/>
                        </a:lnTo>
                        <a:lnTo>
                          <a:pt x="13" y="32"/>
                        </a:lnTo>
                        <a:lnTo>
                          <a:pt x="16" y="32"/>
                        </a:lnTo>
                        <a:lnTo>
                          <a:pt x="20" y="32"/>
                        </a:lnTo>
                      </a:path>
                    </a:pathLst>
                  </a:custGeom>
                  <a:noFill/>
                  <a:ln w="3175">
                    <a:solidFill>
                      <a:srgbClr val="FF66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729" name="Freeform 124">
                    <a:extLst>
                      <a:ext uri="{FF2B5EF4-FFF2-40B4-BE49-F238E27FC236}">
                        <a16:creationId xmlns:a16="http://schemas.microsoft.com/office/drawing/2014/main" id="{4DD7A565-3545-4281-9459-7FF650217210}"/>
                      </a:ext>
                    </a:extLst>
                  </p:cNvPr>
                  <p:cNvSpPr>
                    <a:spLocks/>
                  </p:cNvSpPr>
                  <p:nvPr/>
                </p:nvSpPr>
                <p:spPr bwMode="auto">
                  <a:xfrm>
                    <a:off x="2685" y="2522"/>
                    <a:ext cx="52" cy="29"/>
                  </a:xfrm>
                  <a:custGeom>
                    <a:avLst/>
                    <a:gdLst>
                      <a:gd name="T0" fmla="*/ 4083 w 37"/>
                      <a:gd name="T1" fmla="*/ 4 h 33"/>
                      <a:gd name="T2" fmla="*/ 5130 w 37"/>
                      <a:gd name="T3" fmla="*/ 4 h 33"/>
                      <a:gd name="T4" fmla="*/ 5588 w 37"/>
                      <a:gd name="T5" fmla="*/ 4 h 33"/>
                      <a:gd name="T6" fmla="*/ 6437 w 37"/>
                      <a:gd name="T7" fmla="*/ 4 h 33"/>
                      <a:gd name="T8" fmla="*/ 7210 w 37"/>
                      <a:gd name="T9" fmla="*/ 4 h 33"/>
                      <a:gd name="T10" fmla="*/ 7614 w 37"/>
                      <a:gd name="T11" fmla="*/ 4 h 33"/>
                      <a:gd name="T12" fmla="*/ 7614 w 37"/>
                      <a:gd name="T13" fmla="*/ 4 h 33"/>
                      <a:gd name="T14" fmla="*/ 8064 w 37"/>
                      <a:gd name="T15" fmla="*/ 4 h 33"/>
                      <a:gd name="T16" fmla="*/ 8605 w 37"/>
                      <a:gd name="T17" fmla="*/ 4 h 33"/>
                      <a:gd name="T18" fmla="*/ 8605 w 37"/>
                      <a:gd name="T19" fmla="*/ 4 h 33"/>
                      <a:gd name="T20" fmla="*/ 8605 w 37"/>
                      <a:gd name="T21" fmla="*/ 4 h 33"/>
                      <a:gd name="T22" fmla="*/ 8605 w 37"/>
                      <a:gd name="T23" fmla="*/ 4 h 33"/>
                      <a:gd name="T24" fmla="*/ 8605 w 37"/>
                      <a:gd name="T25" fmla="*/ 4 h 33"/>
                      <a:gd name="T26" fmla="*/ 8064 w 37"/>
                      <a:gd name="T27" fmla="*/ 4 h 33"/>
                      <a:gd name="T28" fmla="*/ 7614 w 37"/>
                      <a:gd name="T29" fmla="*/ 4 h 33"/>
                      <a:gd name="T30" fmla="*/ 7614 w 37"/>
                      <a:gd name="T31" fmla="*/ 4 h 33"/>
                      <a:gd name="T32" fmla="*/ 7210 w 37"/>
                      <a:gd name="T33" fmla="*/ 2 h 33"/>
                      <a:gd name="T34" fmla="*/ 6437 w 37"/>
                      <a:gd name="T35" fmla="*/ 0 h 33"/>
                      <a:gd name="T36" fmla="*/ 5588 w 37"/>
                      <a:gd name="T37" fmla="*/ 0 h 33"/>
                      <a:gd name="T38" fmla="*/ 5130 w 37"/>
                      <a:gd name="T39" fmla="*/ 0 h 33"/>
                      <a:gd name="T40" fmla="*/ 4580 w 37"/>
                      <a:gd name="T41" fmla="*/ 0 h 33"/>
                      <a:gd name="T42" fmla="*/ 3650 w 37"/>
                      <a:gd name="T43" fmla="*/ 0 h 33"/>
                      <a:gd name="T44" fmla="*/ 2905 w 37"/>
                      <a:gd name="T45" fmla="*/ 0 h 33"/>
                      <a:gd name="T46" fmla="*/ 2490 w 37"/>
                      <a:gd name="T47" fmla="*/ 0 h 33"/>
                      <a:gd name="T48" fmla="*/ 2067 w 37"/>
                      <a:gd name="T49" fmla="*/ 2 h 33"/>
                      <a:gd name="T50" fmla="*/ 1650 w 37"/>
                      <a:gd name="T51" fmla="*/ 4 h 33"/>
                      <a:gd name="T52" fmla="*/ 1174 w 37"/>
                      <a:gd name="T53" fmla="*/ 4 h 33"/>
                      <a:gd name="T54" fmla="*/ 638 w 37"/>
                      <a:gd name="T55" fmla="*/ 4 h 33"/>
                      <a:gd name="T56" fmla="*/ 638 w 37"/>
                      <a:gd name="T57" fmla="*/ 4 h 33"/>
                      <a:gd name="T58" fmla="*/ 0 w 37"/>
                      <a:gd name="T59" fmla="*/ 4 h 33"/>
                      <a:gd name="T60" fmla="*/ 0 w 37"/>
                      <a:gd name="T61" fmla="*/ 4 h 33"/>
                      <a:gd name="T62" fmla="*/ 0 w 37"/>
                      <a:gd name="T63" fmla="*/ 4 h 33"/>
                      <a:gd name="T64" fmla="*/ 638 w 37"/>
                      <a:gd name="T65" fmla="*/ 4 h 33"/>
                      <a:gd name="T66" fmla="*/ 638 w 37"/>
                      <a:gd name="T67" fmla="*/ 4 h 33"/>
                      <a:gd name="T68" fmla="*/ 1174 w 37"/>
                      <a:gd name="T69" fmla="*/ 4 h 33"/>
                      <a:gd name="T70" fmla="*/ 1650 w 37"/>
                      <a:gd name="T71" fmla="*/ 4 h 33"/>
                      <a:gd name="T72" fmla="*/ 2067 w 37"/>
                      <a:gd name="T73" fmla="*/ 4 h 33"/>
                      <a:gd name="T74" fmla="*/ 2490 w 37"/>
                      <a:gd name="T75" fmla="*/ 4 h 33"/>
                      <a:gd name="T76" fmla="*/ 2905 w 37"/>
                      <a:gd name="T77" fmla="*/ 4 h 33"/>
                      <a:gd name="T78" fmla="*/ 3650 w 37"/>
                      <a:gd name="T79" fmla="*/ 4 h 33"/>
                      <a:gd name="T80" fmla="*/ 4580 w 37"/>
                      <a:gd name="T81" fmla="*/ 4 h 33"/>
                      <a:gd name="T82" fmla="*/ 4580 w 37"/>
                      <a:gd name="T83" fmla="*/ 4 h 33"/>
                      <a:gd name="T84" fmla="*/ 4083 w 37"/>
                      <a:gd name="T85" fmla="*/ 4 h 3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7"/>
                      <a:gd name="T130" fmla="*/ 0 h 33"/>
                      <a:gd name="T131" fmla="*/ 37 w 37"/>
                      <a:gd name="T132" fmla="*/ 33 h 3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7" h="33">
                        <a:moveTo>
                          <a:pt x="18" y="33"/>
                        </a:moveTo>
                        <a:lnTo>
                          <a:pt x="22" y="33"/>
                        </a:lnTo>
                        <a:lnTo>
                          <a:pt x="24" y="33"/>
                        </a:lnTo>
                        <a:lnTo>
                          <a:pt x="28" y="31"/>
                        </a:lnTo>
                        <a:lnTo>
                          <a:pt x="31" y="31"/>
                        </a:lnTo>
                        <a:lnTo>
                          <a:pt x="33" y="29"/>
                        </a:lnTo>
                        <a:lnTo>
                          <a:pt x="33" y="26"/>
                        </a:lnTo>
                        <a:lnTo>
                          <a:pt x="35" y="24"/>
                        </a:lnTo>
                        <a:lnTo>
                          <a:pt x="37" y="20"/>
                        </a:lnTo>
                        <a:lnTo>
                          <a:pt x="37" y="18"/>
                        </a:lnTo>
                        <a:lnTo>
                          <a:pt x="37" y="16"/>
                        </a:lnTo>
                        <a:lnTo>
                          <a:pt x="37" y="12"/>
                        </a:lnTo>
                        <a:lnTo>
                          <a:pt x="37" y="10"/>
                        </a:lnTo>
                        <a:lnTo>
                          <a:pt x="35" y="8"/>
                        </a:lnTo>
                        <a:lnTo>
                          <a:pt x="33" y="6"/>
                        </a:lnTo>
                        <a:lnTo>
                          <a:pt x="33" y="4"/>
                        </a:lnTo>
                        <a:lnTo>
                          <a:pt x="31" y="2"/>
                        </a:lnTo>
                        <a:lnTo>
                          <a:pt x="28" y="0"/>
                        </a:lnTo>
                        <a:lnTo>
                          <a:pt x="24" y="0"/>
                        </a:lnTo>
                        <a:lnTo>
                          <a:pt x="22" y="0"/>
                        </a:lnTo>
                        <a:lnTo>
                          <a:pt x="20" y="0"/>
                        </a:lnTo>
                        <a:lnTo>
                          <a:pt x="16" y="0"/>
                        </a:lnTo>
                        <a:lnTo>
                          <a:pt x="13" y="0"/>
                        </a:lnTo>
                        <a:lnTo>
                          <a:pt x="11" y="0"/>
                        </a:lnTo>
                        <a:lnTo>
                          <a:pt x="9" y="2"/>
                        </a:lnTo>
                        <a:lnTo>
                          <a:pt x="7" y="4"/>
                        </a:lnTo>
                        <a:lnTo>
                          <a:pt x="5" y="6"/>
                        </a:lnTo>
                        <a:lnTo>
                          <a:pt x="3" y="8"/>
                        </a:lnTo>
                        <a:lnTo>
                          <a:pt x="3" y="10"/>
                        </a:lnTo>
                        <a:lnTo>
                          <a:pt x="0" y="12"/>
                        </a:lnTo>
                        <a:lnTo>
                          <a:pt x="0" y="16"/>
                        </a:lnTo>
                        <a:lnTo>
                          <a:pt x="0" y="18"/>
                        </a:lnTo>
                        <a:lnTo>
                          <a:pt x="3" y="20"/>
                        </a:lnTo>
                        <a:lnTo>
                          <a:pt x="3" y="24"/>
                        </a:lnTo>
                        <a:lnTo>
                          <a:pt x="5" y="26"/>
                        </a:lnTo>
                        <a:lnTo>
                          <a:pt x="7" y="29"/>
                        </a:lnTo>
                        <a:lnTo>
                          <a:pt x="9" y="31"/>
                        </a:lnTo>
                        <a:lnTo>
                          <a:pt x="11" y="31"/>
                        </a:lnTo>
                        <a:lnTo>
                          <a:pt x="13" y="33"/>
                        </a:lnTo>
                        <a:lnTo>
                          <a:pt x="16" y="33"/>
                        </a:lnTo>
                        <a:lnTo>
                          <a:pt x="20" y="33"/>
                        </a:lnTo>
                        <a:lnTo>
                          <a:pt x="18" y="33"/>
                        </a:lnTo>
                        <a:close/>
                      </a:path>
                    </a:pathLst>
                  </a:custGeom>
                  <a:solidFill>
                    <a:srgbClr val="EB7500"/>
                  </a:solidFill>
                  <a:ln w="9525">
                    <a:solidFill>
                      <a:srgbClr val="FF6600"/>
                    </a:solidFill>
                    <a:round/>
                    <a:headEnd/>
                    <a:tailEnd/>
                  </a:ln>
                </p:spPr>
                <p:txBody>
                  <a:bodyPr/>
                  <a:lstStyle/>
                  <a:p>
                    <a:endParaRPr lang="zh-CN" altLang="en-US"/>
                  </a:p>
                </p:txBody>
              </p:sp>
              <p:sp>
                <p:nvSpPr>
                  <p:cNvPr id="153730" name="Freeform 125">
                    <a:extLst>
                      <a:ext uri="{FF2B5EF4-FFF2-40B4-BE49-F238E27FC236}">
                        <a16:creationId xmlns:a16="http://schemas.microsoft.com/office/drawing/2014/main" id="{C820F707-162C-4C4F-888C-2C8754BB6FFD}"/>
                      </a:ext>
                    </a:extLst>
                  </p:cNvPr>
                  <p:cNvSpPr>
                    <a:spLocks/>
                  </p:cNvSpPr>
                  <p:nvPr/>
                </p:nvSpPr>
                <p:spPr bwMode="auto">
                  <a:xfrm>
                    <a:off x="2685" y="2522"/>
                    <a:ext cx="52" cy="29"/>
                  </a:xfrm>
                  <a:custGeom>
                    <a:avLst/>
                    <a:gdLst>
                      <a:gd name="T0" fmla="*/ 4083 w 37"/>
                      <a:gd name="T1" fmla="*/ 4 h 33"/>
                      <a:gd name="T2" fmla="*/ 5130 w 37"/>
                      <a:gd name="T3" fmla="*/ 4 h 33"/>
                      <a:gd name="T4" fmla="*/ 5588 w 37"/>
                      <a:gd name="T5" fmla="*/ 4 h 33"/>
                      <a:gd name="T6" fmla="*/ 6437 w 37"/>
                      <a:gd name="T7" fmla="*/ 4 h 33"/>
                      <a:gd name="T8" fmla="*/ 7210 w 37"/>
                      <a:gd name="T9" fmla="*/ 4 h 33"/>
                      <a:gd name="T10" fmla="*/ 7614 w 37"/>
                      <a:gd name="T11" fmla="*/ 4 h 33"/>
                      <a:gd name="T12" fmla="*/ 7614 w 37"/>
                      <a:gd name="T13" fmla="*/ 4 h 33"/>
                      <a:gd name="T14" fmla="*/ 8064 w 37"/>
                      <a:gd name="T15" fmla="*/ 4 h 33"/>
                      <a:gd name="T16" fmla="*/ 8605 w 37"/>
                      <a:gd name="T17" fmla="*/ 4 h 33"/>
                      <a:gd name="T18" fmla="*/ 8605 w 37"/>
                      <a:gd name="T19" fmla="*/ 4 h 33"/>
                      <a:gd name="T20" fmla="*/ 8605 w 37"/>
                      <a:gd name="T21" fmla="*/ 4 h 33"/>
                      <a:gd name="T22" fmla="*/ 8605 w 37"/>
                      <a:gd name="T23" fmla="*/ 4 h 33"/>
                      <a:gd name="T24" fmla="*/ 8605 w 37"/>
                      <a:gd name="T25" fmla="*/ 4 h 33"/>
                      <a:gd name="T26" fmla="*/ 8064 w 37"/>
                      <a:gd name="T27" fmla="*/ 4 h 33"/>
                      <a:gd name="T28" fmla="*/ 7614 w 37"/>
                      <a:gd name="T29" fmla="*/ 4 h 33"/>
                      <a:gd name="T30" fmla="*/ 7614 w 37"/>
                      <a:gd name="T31" fmla="*/ 4 h 33"/>
                      <a:gd name="T32" fmla="*/ 7210 w 37"/>
                      <a:gd name="T33" fmla="*/ 2 h 33"/>
                      <a:gd name="T34" fmla="*/ 6437 w 37"/>
                      <a:gd name="T35" fmla="*/ 0 h 33"/>
                      <a:gd name="T36" fmla="*/ 5588 w 37"/>
                      <a:gd name="T37" fmla="*/ 0 h 33"/>
                      <a:gd name="T38" fmla="*/ 5130 w 37"/>
                      <a:gd name="T39" fmla="*/ 0 h 33"/>
                      <a:gd name="T40" fmla="*/ 4580 w 37"/>
                      <a:gd name="T41" fmla="*/ 0 h 33"/>
                      <a:gd name="T42" fmla="*/ 3650 w 37"/>
                      <a:gd name="T43" fmla="*/ 0 h 33"/>
                      <a:gd name="T44" fmla="*/ 2905 w 37"/>
                      <a:gd name="T45" fmla="*/ 0 h 33"/>
                      <a:gd name="T46" fmla="*/ 2490 w 37"/>
                      <a:gd name="T47" fmla="*/ 0 h 33"/>
                      <a:gd name="T48" fmla="*/ 2067 w 37"/>
                      <a:gd name="T49" fmla="*/ 2 h 33"/>
                      <a:gd name="T50" fmla="*/ 1650 w 37"/>
                      <a:gd name="T51" fmla="*/ 4 h 33"/>
                      <a:gd name="T52" fmla="*/ 1174 w 37"/>
                      <a:gd name="T53" fmla="*/ 4 h 33"/>
                      <a:gd name="T54" fmla="*/ 638 w 37"/>
                      <a:gd name="T55" fmla="*/ 4 h 33"/>
                      <a:gd name="T56" fmla="*/ 638 w 37"/>
                      <a:gd name="T57" fmla="*/ 4 h 33"/>
                      <a:gd name="T58" fmla="*/ 0 w 37"/>
                      <a:gd name="T59" fmla="*/ 4 h 33"/>
                      <a:gd name="T60" fmla="*/ 0 w 37"/>
                      <a:gd name="T61" fmla="*/ 4 h 33"/>
                      <a:gd name="T62" fmla="*/ 0 w 37"/>
                      <a:gd name="T63" fmla="*/ 4 h 33"/>
                      <a:gd name="T64" fmla="*/ 638 w 37"/>
                      <a:gd name="T65" fmla="*/ 4 h 33"/>
                      <a:gd name="T66" fmla="*/ 638 w 37"/>
                      <a:gd name="T67" fmla="*/ 4 h 33"/>
                      <a:gd name="T68" fmla="*/ 1174 w 37"/>
                      <a:gd name="T69" fmla="*/ 4 h 33"/>
                      <a:gd name="T70" fmla="*/ 1650 w 37"/>
                      <a:gd name="T71" fmla="*/ 4 h 33"/>
                      <a:gd name="T72" fmla="*/ 2067 w 37"/>
                      <a:gd name="T73" fmla="*/ 4 h 33"/>
                      <a:gd name="T74" fmla="*/ 2490 w 37"/>
                      <a:gd name="T75" fmla="*/ 4 h 33"/>
                      <a:gd name="T76" fmla="*/ 2905 w 37"/>
                      <a:gd name="T77" fmla="*/ 4 h 33"/>
                      <a:gd name="T78" fmla="*/ 3650 w 37"/>
                      <a:gd name="T79" fmla="*/ 4 h 33"/>
                      <a:gd name="T80" fmla="*/ 4580 w 37"/>
                      <a:gd name="T81" fmla="*/ 4 h 33"/>
                      <a:gd name="T82" fmla="*/ 4580 w 37"/>
                      <a:gd name="T83" fmla="*/ 4 h 3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7"/>
                      <a:gd name="T127" fmla="*/ 0 h 33"/>
                      <a:gd name="T128" fmla="*/ 37 w 37"/>
                      <a:gd name="T129" fmla="*/ 33 h 33"/>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7" h="33">
                        <a:moveTo>
                          <a:pt x="18" y="33"/>
                        </a:moveTo>
                        <a:lnTo>
                          <a:pt x="22" y="33"/>
                        </a:lnTo>
                        <a:lnTo>
                          <a:pt x="24" y="33"/>
                        </a:lnTo>
                        <a:lnTo>
                          <a:pt x="28" y="31"/>
                        </a:lnTo>
                        <a:lnTo>
                          <a:pt x="31" y="31"/>
                        </a:lnTo>
                        <a:lnTo>
                          <a:pt x="33" y="29"/>
                        </a:lnTo>
                        <a:lnTo>
                          <a:pt x="33" y="26"/>
                        </a:lnTo>
                        <a:lnTo>
                          <a:pt x="35" y="24"/>
                        </a:lnTo>
                        <a:lnTo>
                          <a:pt x="37" y="20"/>
                        </a:lnTo>
                        <a:lnTo>
                          <a:pt x="37" y="18"/>
                        </a:lnTo>
                        <a:lnTo>
                          <a:pt x="37" y="16"/>
                        </a:lnTo>
                        <a:lnTo>
                          <a:pt x="37" y="12"/>
                        </a:lnTo>
                        <a:lnTo>
                          <a:pt x="37" y="10"/>
                        </a:lnTo>
                        <a:lnTo>
                          <a:pt x="35" y="8"/>
                        </a:lnTo>
                        <a:lnTo>
                          <a:pt x="33" y="6"/>
                        </a:lnTo>
                        <a:lnTo>
                          <a:pt x="33" y="4"/>
                        </a:lnTo>
                        <a:lnTo>
                          <a:pt x="31" y="2"/>
                        </a:lnTo>
                        <a:lnTo>
                          <a:pt x="28" y="0"/>
                        </a:lnTo>
                        <a:lnTo>
                          <a:pt x="24" y="0"/>
                        </a:lnTo>
                        <a:lnTo>
                          <a:pt x="22" y="0"/>
                        </a:lnTo>
                        <a:lnTo>
                          <a:pt x="20" y="0"/>
                        </a:lnTo>
                        <a:lnTo>
                          <a:pt x="16" y="0"/>
                        </a:lnTo>
                        <a:lnTo>
                          <a:pt x="13" y="0"/>
                        </a:lnTo>
                        <a:lnTo>
                          <a:pt x="11" y="0"/>
                        </a:lnTo>
                        <a:lnTo>
                          <a:pt x="9" y="2"/>
                        </a:lnTo>
                        <a:lnTo>
                          <a:pt x="7" y="4"/>
                        </a:lnTo>
                        <a:lnTo>
                          <a:pt x="5" y="6"/>
                        </a:lnTo>
                        <a:lnTo>
                          <a:pt x="3" y="8"/>
                        </a:lnTo>
                        <a:lnTo>
                          <a:pt x="3" y="10"/>
                        </a:lnTo>
                        <a:lnTo>
                          <a:pt x="0" y="12"/>
                        </a:lnTo>
                        <a:lnTo>
                          <a:pt x="0" y="16"/>
                        </a:lnTo>
                        <a:lnTo>
                          <a:pt x="0" y="18"/>
                        </a:lnTo>
                        <a:lnTo>
                          <a:pt x="3" y="20"/>
                        </a:lnTo>
                        <a:lnTo>
                          <a:pt x="3" y="24"/>
                        </a:lnTo>
                        <a:lnTo>
                          <a:pt x="5" y="26"/>
                        </a:lnTo>
                        <a:lnTo>
                          <a:pt x="7" y="29"/>
                        </a:lnTo>
                        <a:lnTo>
                          <a:pt x="9" y="31"/>
                        </a:lnTo>
                        <a:lnTo>
                          <a:pt x="11" y="31"/>
                        </a:lnTo>
                        <a:lnTo>
                          <a:pt x="13" y="33"/>
                        </a:lnTo>
                        <a:lnTo>
                          <a:pt x="16" y="33"/>
                        </a:lnTo>
                        <a:lnTo>
                          <a:pt x="20" y="33"/>
                        </a:lnTo>
                      </a:path>
                    </a:pathLst>
                  </a:custGeom>
                  <a:noFill/>
                  <a:ln w="3175">
                    <a:solidFill>
                      <a:srgbClr val="FF66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731" name="Freeform 126">
                    <a:extLst>
                      <a:ext uri="{FF2B5EF4-FFF2-40B4-BE49-F238E27FC236}">
                        <a16:creationId xmlns:a16="http://schemas.microsoft.com/office/drawing/2014/main" id="{33401397-A32F-4A40-8E97-74C4B8CDD2D1}"/>
                      </a:ext>
                    </a:extLst>
                  </p:cNvPr>
                  <p:cNvSpPr>
                    <a:spLocks/>
                  </p:cNvSpPr>
                  <p:nvPr/>
                </p:nvSpPr>
                <p:spPr bwMode="auto">
                  <a:xfrm>
                    <a:off x="2685" y="2696"/>
                    <a:ext cx="52" cy="27"/>
                  </a:xfrm>
                  <a:custGeom>
                    <a:avLst/>
                    <a:gdLst>
                      <a:gd name="T0" fmla="*/ 4083 w 37"/>
                      <a:gd name="T1" fmla="*/ 3 h 32"/>
                      <a:gd name="T2" fmla="*/ 5130 w 37"/>
                      <a:gd name="T3" fmla="*/ 3 h 32"/>
                      <a:gd name="T4" fmla="*/ 5588 w 37"/>
                      <a:gd name="T5" fmla="*/ 3 h 32"/>
                      <a:gd name="T6" fmla="*/ 6437 w 37"/>
                      <a:gd name="T7" fmla="*/ 3 h 32"/>
                      <a:gd name="T8" fmla="*/ 7210 w 37"/>
                      <a:gd name="T9" fmla="*/ 3 h 32"/>
                      <a:gd name="T10" fmla="*/ 7614 w 37"/>
                      <a:gd name="T11" fmla="*/ 3 h 32"/>
                      <a:gd name="T12" fmla="*/ 7614 w 37"/>
                      <a:gd name="T13" fmla="*/ 3 h 32"/>
                      <a:gd name="T14" fmla="*/ 8064 w 37"/>
                      <a:gd name="T15" fmla="*/ 3 h 32"/>
                      <a:gd name="T16" fmla="*/ 8605 w 37"/>
                      <a:gd name="T17" fmla="*/ 3 h 32"/>
                      <a:gd name="T18" fmla="*/ 8605 w 37"/>
                      <a:gd name="T19" fmla="*/ 3 h 32"/>
                      <a:gd name="T20" fmla="*/ 8605 w 37"/>
                      <a:gd name="T21" fmla="*/ 3 h 32"/>
                      <a:gd name="T22" fmla="*/ 8605 w 37"/>
                      <a:gd name="T23" fmla="*/ 3 h 32"/>
                      <a:gd name="T24" fmla="*/ 8605 w 37"/>
                      <a:gd name="T25" fmla="*/ 3 h 32"/>
                      <a:gd name="T26" fmla="*/ 8064 w 37"/>
                      <a:gd name="T27" fmla="*/ 3 h 32"/>
                      <a:gd name="T28" fmla="*/ 7614 w 37"/>
                      <a:gd name="T29" fmla="*/ 3 h 32"/>
                      <a:gd name="T30" fmla="*/ 7614 w 37"/>
                      <a:gd name="T31" fmla="*/ 3 h 32"/>
                      <a:gd name="T32" fmla="*/ 7210 w 37"/>
                      <a:gd name="T33" fmla="*/ 2 h 32"/>
                      <a:gd name="T34" fmla="*/ 6437 w 37"/>
                      <a:gd name="T35" fmla="*/ 0 h 32"/>
                      <a:gd name="T36" fmla="*/ 5588 w 37"/>
                      <a:gd name="T37" fmla="*/ 0 h 32"/>
                      <a:gd name="T38" fmla="*/ 5130 w 37"/>
                      <a:gd name="T39" fmla="*/ 0 h 32"/>
                      <a:gd name="T40" fmla="*/ 4580 w 37"/>
                      <a:gd name="T41" fmla="*/ 0 h 32"/>
                      <a:gd name="T42" fmla="*/ 3650 w 37"/>
                      <a:gd name="T43" fmla="*/ 0 h 32"/>
                      <a:gd name="T44" fmla="*/ 2905 w 37"/>
                      <a:gd name="T45" fmla="*/ 0 h 32"/>
                      <a:gd name="T46" fmla="*/ 2490 w 37"/>
                      <a:gd name="T47" fmla="*/ 0 h 32"/>
                      <a:gd name="T48" fmla="*/ 2067 w 37"/>
                      <a:gd name="T49" fmla="*/ 2 h 32"/>
                      <a:gd name="T50" fmla="*/ 1650 w 37"/>
                      <a:gd name="T51" fmla="*/ 3 h 32"/>
                      <a:gd name="T52" fmla="*/ 1174 w 37"/>
                      <a:gd name="T53" fmla="*/ 3 h 32"/>
                      <a:gd name="T54" fmla="*/ 638 w 37"/>
                      <a:gd name="T55" fmla="*/ 3 h 32"/>
                      <a:gd name="T56" fmla="*/ 638 w 37"/>
                      <a:gd name="T57" fmla="*/ 3 h 32"/>
                      <a:gd name="T58" fmla="*/ 0 w 37"/>
                      <a:gd name="T59" fmla="*/ 3 h 32"/>
                      <a:gd name="T60" fmla="*/ 0 w 37"/>
                      <a:gd name="T61" fmla="*/ 3 h 32"/>
                      <a:gd name="T62" fmla="*/ 0 w 37"/>
                      <a:gd name="T63" fmla="*/ 3 h 32"/>
                      <a:gd name="T64" fmla="*/ 638 w 37"/>
                      <a:gd name="T65" fmla="*/ 3 h 32"/>
                      <a:gd name="T66" fmla="*/ 638 w 37"/>
                      <a:gd name="T67" fmla="*/ 3 h 32"/>
                      <a:gd name="T68" fmla="*/ 1174 w 37"/>
                      <a:gd name="T69" fmla="*/ 3 h 32"/>
                      <a:gd name="T70" fmla="*/ 1650 w 37"/>
                      <a:gd name="T71" fmla="*/ 3 h 32"/>
                      <a:gd name="T72" fmla="*/ 2067 w 37"/>
                      <a:gd name="T73" fmla="*/ 3 h 32"/>
                      <a:gd name="T74" fmla="*/ 2490 w 37"/>
                      <a:gd name="T75" fmla="*/ 3 h 32"/>
                      <a:gd name="T76" fmla="*/ 2905 w 37"/>
                      <a:gd name="T77" fmla="*/ 3 h 32"/>
                      <a:gd name="T78" fmla="*/ 3650 w 37"/>
                      <a:gd name="T79" fmla="*/ 3 h 32"/>
                      <a:gd name="T80" fmla="*/ 4580 w 37"/>
                      <a:gd name="T81" fmla="*/ 3 h 32"/>
                      <a:gd name="T82" fmla="*/ 4580 w 37"/>
                      <a:gd name="T83" fmla="*/ 3 h 32"/>
                      <a:gd name="T84" fmla="*/ 4083 w 37"/>
                      <a:gd name="T85" fmla="*/ 3 h 3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7"/>
                      <a:gd name="T130" fmla="*/ 0 h 32"/>
                      <a:gd name="T131" fmla="*/ 37 w 37"/>
                      <a:gd name="T132" fmla="*/ 32 h 32"/>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7" h="32">
                        <a:moveTo>
                          <a:pt x="18" y="32"/>
                        </a:moveTo>
                        <a:lnTo>
                          <a:pt x="22" y="32"/>
                        </a:lnTo>
                        <a:lnTo>
                          <a:pt x="24" y="32"/>
                        </a:lnTo>
                        <a:lnTo>
                          <a:pt x="28" y="30"/>
                        </a:lnTo>
                        <a:lnTo>
                          <a:pt x="31" y="30"/>
                        </a:lnTo>
                        <a:lnTo>
                          <a:pt x="33" y="28"/>
                        </a:lnTo>
                        <a:lnTo>
                          <a:pt x="33" y="26"/>
                        </a:lnTo>
                        <a:lnTo>
                          <a:pt x="35" y="24"/>
                        </a:lnTo>
                        <a:lnTo>
                          <a:pt x="37" y="20"/>
                        </a:lnTo>
                        <a:lnTo>
                          <a:pt x="37" y="18"/>
                        </a:lnTo>
                        <a:lnTo>
                          <a:pt x="37" y="16"/>
                        </a:lnTo>
                        <a:lnTo>
                          <a:pt x="37" y="12"/>
                        </a:lnTo>
                        <a:lnTo>
                          <a:pt x="37" y="10"/>
                        </a:lnTo>
                        <a:lnTo>
                          <a:pt x="35" y="8"/>
                        </a:lnTo>
                        <a:lnTo>
                          <a:pt x="33" y="6"/>
                        </a:lnTo>
                        <a:lnTo>
                          <a:pt x="33" y="4"/>
                        </a:lnTo>
                        <a:lnTo>
                          <a:pt x="31" y="2"/>
                        </a:lnTo>
                        <a:lnTo>
                          <a:pt x="28" y="0"/>
                        </a:lnTo>
                        <a:lnTo>
                          <a:pt x="24" y="0"/>
                        </a:lnTo>
                        <a:lnTo>
                          <a:pt x="22" y="0"/>
                        </a:lnTo>
                        <a:lnTo>
                          <a:pt x="20" y="0"/>
                        </a:lnTo>
                        <a:lnTo>
                          <a:pt x="16" y="0"/>
                        </a:lnTo>
                        <a:lnTo>
                          <a:pt x="13" y="0"/>
                        </a:lnTo>
                        <a:lnTo>
                          <a:pt x="11" y="0"/>
                        </a:lnTo>
                        <a:lnTo>
                          <a:pt x="9" y="2"/>
                        </a:lnTo>
                        <a:lnTo>
                          <a:pt x="7" y="4"/>
                        </a:lnTo>
                        <a:lnTo>
                          <a:pt x="5" y="6"/>
                        </a:lnTo>
                        <a:lnTo>
                          <a:pt x="3" y="8"/>
                        </a:lnTo>
                        <a:lnTo>
                          <a:pt x="3" y="10"/>
                        </a:lnTo>
                        <a:lnTo>
                          <a:pt x="0" y="12"/>
                        </a:lnTo>
                        <a:lnTo>
                          <a:pt x="0" y="16"/>
                        </a:lnTo>
                        <a:lnTo>
                          <a:pt x="0" y="18"/>
                        </a:lnTo>
                        <a:lnTo>
                          <a:pt x="3" y="20"/>
                        </a:lnTo>
                        <a:lnTo>
                          <a:pt x="3" y="24"/>
                        </a:lnTo>
                        <a:lnTo>
                          <a:pt x="5" y="26"/>
                        </a:lnTo>
                        <a:lnTo>
                          <a:pt x="7" y="28"/>
                        </a:lnTo>
                        <a:lnTo>
                          <a:pt x="9" y="30"/>
                        </a:lnTo>
                        <a:lnTo>
                          <a:pt x="11" y="30"/>
                        </a:lnTo>
                        <a:lnTo>
                          <a:pt x="13" y="32"/>
                        </a:lnTo>
                        <a:lnTo>
                          <a:pt x="16" y="32"/>
                        </a:lnTo>
                        <a:lnTo>
                          <a:pt x="20" y="32"/>
                        </a:lnTo>
                        <a:lnTo>
                          <a:pt x="18" y="32"/>
                        </a:lnTo>
                        <a:close/>
                      </a:path>
                    </a:pathLst>
                  </a:custGeom>
                  <a:solidFill>
                    <a:srgbClr val="EB7500"/>
                  </a:solidFill>
                  <a:ln w="9525">
                    <a:solidFill>
                      <a:srgbClr val="FF6600"/>
                    </a:solidFill>
                    <a:round/>
                    <a:headEnd/>
                    <a:tailEnd/>
                  </a:ln>
                </p:spPr>
                <p:txBody>
                  <a:bodyPr/>
                  <a:lstStyle/>
                  <a:p>
                    <a:endParaRPr lang="zh-CN" altLang="en-US"/>
                  </a:p>
                </p:txBody>
              </p:sp>
              <p:sp>
                <p:nvSpPr>
                  <p:cNvPr id="153732" name="Freeform 127">
                    <a:extLst>
                      <a:ext uri="{FF2B5EF4-FFF2-40B4-BE49-F238E27FC236}">
                        <a16:creationId xmlns:a16="http://schemas.microsoft.com/office/drawing/2014/main" id="{D9CBD5CC-A32F-4194-B174-2CCA3BF01ABA}"/>
                      </a:ext>
                    </a:extLst>
                  </p:cNvPr>
                  <p:cNvSpPr>
                    <a:spLocks/>
                  </p:cNvSpPr>
                  <p:nvPr/>
                </p:nvSpPr>
                <p:spPr bwMode="auto">
                  <a:xfrm>
                    <a:off x="2685" y="2696"/>
                    <a:ext cx="52" cy="27"/>
                  </a:xfrm>
                  <a:custGeom>
                    <a:avLst/>
                    <a:gdLst>
                      <a:gd name="T0" fmla="*/ 4083 w 37"/>
                      <a:gd name="T1" fmla="*/ 3 h 32"/>
                      <a:gd name="T2" fmla="*/ 5130 w 37"/>
                      <a:gd name="T3" fmla="*/ 3 h 32"/>
                      <a:gd name="T4" fmla="*/ 5588 w 37"/>
                      <a:gd name="T5" fmla="*/ 3 h 32"/>
                      <a:gd name="T6" fmla="*/ 6437 w 37"/>
                      <a:gd name="T7" fmla="*/ 3 h 32"/>
                      <a:gd name="T8" fmla="*/ 7210 w 37"/>
                      <a:gd name="T9" fmla="*/ 3 h 32"/>
                      <a:gd name="T10" fmla="*/ 7614 w 37"/>
                      <a:gd name="T11" fmla="*/ 3 h 32"/>
                      <a:gd name="T12" fmla="*/ 7614 w 37"/>
                      <a:gd name="T13" fmla="*/ 3 h 32"/>
                      <a:gd name="T14" fmla="*/ 8064 w 37"/>
                      <a:gd name="T15" fmla="*/ 3 h 32"/>
                      <a:gd name="T16" fmla="*/ 8605 w 37"/>
                      <a:gd name="T17" fmla="*/ 3 h 32"/>
                      <a:gd name="T18" fmla="*/ 8605 w 37"/>
                      <a:gd name="T19" fmla="*/ 3 h 32"/>
                      <a:gd name="T20" fmla="*/ 8605 w 37"/>
                      <a:gd name="T21" fmla="*/ 3 h 32"/>
                      <a:gd name="T22" fmla="*/ 8605 w 37"/>
                      <a:gd name="T23" fmla="*/ 3 h 32"/>
                      <a:gd name="T24" fmla="*/ 8605 w 37"/>
                      <a:gd name="T25" fmla="*/ 3 h 32"/>
                      <a:gd name="T26" fmla="*/ 8064 w 37"/>
                      <a:gd name="T27" fmla="*/ 3 h 32"/>
                      <a:gd name="T28" fmla="*/ 7614 w 37"/>
                      <a:gd name="T29" fmla="*/ 3 h 32"/>
                      <a:gd name="T30" fmla="*/ 7614 w 37"/>
                      <a:gd name="T31" fmla="*/ 3 h 32"/>
                      <a:gd name="T32" fmla="*/ 7210 w 37"/>
                      <a:gd name="T33" fmla="*/ 2 h 32"/>
                      <a:gd name="T34" fmla="*/ 6437 w 37"/>
                      <a:gd name="T35" fmla="*/ 0 h 32"/>
                      <a:gd name="T36" fmla="*/ 5588 w 37"/>
                      <a:gd name="T37" fmla="*/ 0 h 32"/>
                      <a:gd name="T38" fmla="*/ 5130 w 37"/>
                      <a:gd name="T39" fmla="*/ 0 h 32"/>
                      <a:gd name="T40" fmla="*/ 4580 w 37"/>
                      <a:gd name="T41" fmla="*/ 0 h 32"/>
                      <a:gd name="T42" fmla="*/ 3650 w 37"/>
                      <a:gd name="T43" fmla="*/ 0 h 32"/>
                      <a:gd name="T44" fmla="*/ 2905 w 37"/>
                      <a:gd name="T45" fmla="*/ 0 h 32"/>
                      <a:gd name="T46" fmla="*/ 2490 w 37"/>
                      <a:gd name="T47" fmla="*/ 0 h 32"/>
                      <a:gd name="T48" fmla="*/ 2067 w 37"/>
                      <a:gd name="T49" fmla="*/ 2 h 32"/>
                      <a:gd name="T50" fmla="*/ 1650 w 37"/>
                      <a:gd name="T51" fmla="*/ 3 h 32"/>
                      <a:gd name="T52" fmla="*/ 1174 w 37"/>
                      <a:gd name="T53" fmla="*/ 3 h 32"/>
                      <a:gd name="T54" fmla="*/ 638 w 37"/>
                      <a:gd name="T55" fmla="*/ 3 h 32"/>
                      <a:gd name="T56" fmla="*/ 638 w 37"/>
                      <a:gd name="T57" fmla="*/ 3 h 32"/>
                      <a:gd name="T58" fmla="*/ 0 w 37"/>
                      <a:gd name="T59" fmla="*/ 3 h 32"/>
                      <a:gd name="T60" fmla="*/ 0 w 37"/>
                      <a:gd name="T61" fmla="*/ 3 h 32"/>
                      <a:gd name="T62" fmla="*/ 0 w 37"/>
                      <a:gd name="T63" fmla="*/ 3 h 32"/>
                      <a:gd name="T64" fmla="*/ 638 w 37"/>
                      <a:gd name="T65" fmla="*/ 3 h 32"/>
                      <a:gd name="T66" fmla="*/ 638 w 37"/>
                      <a:gd name="T67" fmla="*/ 3 h 32"/>
                      <a:gd name="T68" fmla="*/ 1174 w 37"/>
                      <a:gd name="T69" fmla="*/ 3 h 32"/>
                      <a:gd name="T70" fmla="*/ 1650 w 37"/>
                      <a:gd name="T71" fmla="*/ 3 h 32"/>
                      <a:gd name="T72" fmla="*/ 2067 w 37"/>
                      <a:gd name="T73" fmla="*/ 3 h 32"/>
                      <a:gd name="T74" fmla="*/ 2490 w 37"/>
                      <a:gd name="T75" fmla="*/ 3 h 32"/>
                      <a:gd name="T76" fmla="*/ 2905 w 37"/>
                      <a:gd name="T77" fmla="*/ 3 h 32"/>
                      <a:gd name="T78" fmla="*/ 3650 w 37"/>
                      <a:gd name="T79" fmla="*/ 3 h 32"/>
                      <a:gd name="T80" fmla="*/ 4580 w 37"/>
                      <a:gd name="T81" fmla="*/ 3 h 32"/>
                      <a:gd name="T82" fmla="*/ 4580 w 37"/>
                      <a:gd name="T83" fmla="*/ 3 h 3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7"/>
                      <a:gd name="T127" fmla="*/ 0 h 32"/>
                      <a:gd name="T128" fmla="*/ 37 w 37"/>
                      <a:gd name="T129" fmla="*/ 32 h 32"/>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7" h="32">
                        <a:moveTo>
                          <a:pt x="18" y="32"/>
                        </a:moveTo>
                        <a:lnTo>
                          <a:pt x="22" y="32"/>
                        </a:lnTo>
                        <a:lnTo>
                          <a:pt x="24" y="32"/>
                        </a:lnTo>
                        <a:lnTo>
                          <a:pt x="28" y="30"/>
                        </a:lnTo>
                        <a:lnTo>
                          <a:pt x="31" y="30"/>
                        </a:lnTo>
                        <a:lnTo>
                          <a:pt x="33" y="28"/>
                        </a:lnTo>
                        <a:lnTo>
                          <a:pt x="33" y="26"/>
                        </a:lnTo>
                        <a:lnTo>
                          <a:pt x="35" y="24"/>
                        </a:lnTo>
                        <a:lnTo>
                          <a:pt x="37" y="20"/>
                        </a:lnTo>
                        <a:lnTo>
                          <a:pt x="37" y="18"/>
                        </a:lnTo>
                        <a:lnTo>
                          <a:pt x="37" y="16"/>
                        </a:lnTo>
                        <a:lnTo>
                          <a:pt x="37" y="12"/>
                        </a:lnTo>
                        <a:lnTo>
                          <a:pt x="37" y="10"/>
                        </a:lnTo>
                        <a:lnTo>
                          <a:pt x="35" y="8"/>
                        </a:lnTo>
                        <a:lnTo>
                          <a:pt x="33" y="6"/>
                        </a:lnTo>
                        <a:lnTo>
                          <a:pt x="33" y="4"/>
                        </a:lnTo>
                        <a:lnTo>
                          <a:pt x="31" y="2"/>
                        </a:lnTo>
                        <a:lnTo>
                          <a:pt x="28" y="0"/>
                        </a:lnTo>
                        <a:lnTo>
                          <a:pt x="24" y="0"/>
                        </a:lnTo>
                        <a:lnTo>
                          <a:pt x="22" y="0"/>
                        </a:lnTo>
                        <a:lnTo>
                          <a:pt x="20" y="0"/>
                        </a:lnTo>
                        <a:lnTo>
                          <a:pt x="16" y="0"/>
                        </a:lnTo>
                        <a:lnTo>
                          <a:pt x="13" y="0"/>
                        </a:lnTo>
                        <a:lnTo>
                          <a:pt x="11" y="0"/>
                        </a:lnTo>
                        <a:lnTo>
                          <a:pt x="9" y="2"/>
                        </a:lnTo>
                        <a:lnTo>
                          <a:pt x="7" y="4"/>
                        </a:lnTo>
                        <a:lnTo>
                          <a:pt x="5" y="6"/>
                        </a:lnTo>
                        <a:lnTo>
                          <a:pt x="3" y="8"/>
                        </a:lnTo>
                        <a:lnTo>
                          <a:pt x="3" y="10"/>
                        </a:lnTo>
                        <a:lnTo>
                          <a:pt x="0" y="12"/>
                        </a:lnTo>
                        <a:lnTo>
                          <a:pt x="0" y="16"/>
                        </a:lnTo>
                        <a:lnTo>
                          <a:pt x="0" y="18"/>
                        </a:lnTo>
                        <a:lnTo>
                          <a:pt x="3" y="20"/>
                        </a:lnTo>
                        <a:lnTo>
                          <a:pt x="3" y="24"/>
                        </a:lnTo>
                        <a:lnTo>
                          <a:pt x="5" y="26"/>
                        </a:lnTo>
                        <a:lnTo>
                          <a:pt x="7" y="28"/>
                        </a:lnTo>
                        <a:lnTo>
                          <a:pt x="9" y="30"/>
                        </a:lnTo>
                        <a:lnTo>
                          <a:pt x="11" y="30"/>
                        </a:lnTo>
                        <a:lnTo>
                          <a:pt x="13" y="32"/>
                        </a:lnTo>
                        <a:lnTo>
                          <a:pt x="16" y="32"/>
                        </a:lnTo>
                        <a:lnTo>
                          <a:pt x="20" y="32"/>
                        </a:lnTo>
                      </a:path>
                    </a:pathLst>
                  </a:custGeom>
                  <a:noFill/>
                  <a:ln w="3175">
                    <a:solidFill>
                      <a:srgbClr val="FF66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733" name="Freeform 128">
                    <a:extLst>
                      <a:ext uri="{FF2B5EF4-FFF2-40B4-BE49-F238E27FC236}">
                        <a16:creationId xmlns:a16="http://schemas.microsoft.com/office/drawing/2014/main" id="{97AF225A-8FE7-4061-BF7F-0B9838C67B5D}"/>
                      </a:ext>
                    </a:extLst>
                  </p:cNvPr>
                  <p:cNvSpPr>
                    <a:spLocks/>
                  </p:cNvSpPr>
                  <p:nvPr/>
                </p:nvSpPr>
                <p:spPr bwMode="auto">
                  <a:xfrm>
                    <a:off x="2685" y="2350"/>
                    <a:ext cx="52" cy="28"/>
                  </a:xfrm>
                  <a:custGeom>
                    <a:avLst/>
                    <a:gdLst>
                      <a:gd name="T0" fmla="*/ 4083 w 37"/>
                      <a:gd name="T1" fmla="*/ 4 h 32"/>
                      <a:gd name="T2" fmla="*/ 5130 w 37"/>
                      <a:gd name="T3" fmla="*/ 4 h 32"/>
                      <a:gd name="T4" fmla="*/ 5588 w 37"/>
                      <a:gd name="T5" fmla="*/ 4 h 32"/>
                      <a:gd name="T6" fmla="*/ 6437 w 37"/>
                      <a:gd name="T7" fmla="*/ 4 h 32"/>
                      <a:gd name="T8" fmla="*/ 7210 w 37"/>
                      <a:gd name="T9" fmla="*/ 4 h 32"/>
                      <a:gd name="T10" fmla="*/ 7614 w 37"/>
                      <a:gd name="T11" fmla="*/ 4 h 32"/>
                      <a:gd name="T12" fmla="*/ 7614 w 37"/>
                      <a:gd name="T13" fmla="*/ 4 h 32"/>
                      <a:gd name="T14" fmla="*/ 8064 w 37"/>
                      <a:gd name="T15" fmla="*/ 4 h 32"/>
                      <a:gd name="T16" fmla="*/ 8605 w 37"/>
                      <a:gd name="T17" fmla="*/ 4 h 32"/>
                      <a:gd name="T18" fmla="*/ 8605 w 37"/>
                      <a:gd name="T19" fmla="*/ 4 h 32"/>
                      <a:gd name="T20" fmla="*/ 8605 w 37"/>
                      <a:gd name="T21" fmla="*/ 4 h 32"/>
                      <a:gd name="T22" fmla="*/ 8605 w 37"/>
                      <a:gd name="T23" fmla="*/ 4 h 32"/>
                      <a:gd name="T24" fmla="*/ 8605 w 37"/>
                      <a:gd name="T25" fmla="*/ 4 h 32"/>
                      <a:gd name="T26" fmla="*/ 8064 w 37"/>
                      <a:gd name="T27" fmla="*/ 4 h 32"/>
                      <a:gd name="T28" fmla="*/ 7614 w 37"/>
                      <a:gd name="T29" fmla="*/ 4 h 32"/>
                      <a:gd name="T30" fmla="*/ 7614 w 37"/>
                      <a:gd name="T31" fmla="*/ 4 h 32"/>
                      <a:gd name="T32" fmla="*/ 7210 w 37"/>
                      <a:gd name="T33" fmla="*/ 2 h 32"/>
                      <a:gd name="T34" fmla="*/ 6437 w 37"/>
                      <a:gd name="T35" fmla="*/ 0 h 32"/>
                      <a:gd name="T36" fmla="*/ 5588 w 37"/>
                      <a:gd name="T37" fmla="*/ 0 h 32"/>
                      <a:gd name="T38" fmla="*/ 5130 w 37"/>
                      <a:gd name="T39" fmla="*/ 0 h 32"/>
                      <a:gd name="T40" fmla="*/ 4580 w 37"/>
                      <a:gd name="T41" fmla="*/ 0 h 32"/>
                      <a:gd name="T42" fmla="*/ 3650 w 37"/>
                      <a:gd name="T43" fmla="*/ 0 h 32"/>
                      <a:gd name="T44" fmla="*/ 2905 w 37"/>
                      <a:gd name="T45" fmla="*/ 0 h 32"/>
                      <a:gd name="T46" fmla="*/ 2490 w 37"/>
                      <a:gd name="T47" fmla="*/ 0 h 32"/>
                      <a:gd name="T48" fmla="*/ 2067 w 37"/>
                      <a:gd name="T49" fmla="*/ 2 h 32"/>
                      <a:gd name="T50" fmla="*/ 1650 w 37"/>
                      <a:gd name="T51" fmla="*/ 4 h 32"/>
                      <a:gd name="T52" fmla="*/ 1174 w 37"/>
                      <a:gd name="T53" fmla="*/ 4 h 32"/>
                      <a:gd name="T54" fmla="*/ 638 w 37"/>
                      <a:gd name="T55" fmla="*/ 4 h 32"/>
                      <a:gd name="T56" fmla="*/ 638 w 37"/>
                      <a:gd name="T57" fmla="*/ 4 h 32"/>
                      <a:gd name="T58" fmla="*/ 0 w 37"/>
                      <a:gd name="T59" fmla="*/ 4 h 32"/>
                      <a:gd name="T60" fmla="*/ 0 w 37"/>
                      <a:gd name="T61" fmla="*/ 4 h 32"/>
                      <a:gd name="T62" fmla="*/ 0 w 37"/>
                      <a:gd name="T63" fmla="*/ 4 h 32"/>
                      <a:gd name="T64" fmla="*/ 638 w 37"/>
                      <a:gd name="T65" fmla="*/ 4 h 32"/>
                      <a:gd name="T66" fmla="*/ 638 w 37"/>
                      <a:gd name="T67" fmla="*/ 4 h 32"/>
                      <a:gd name="T68" fmla="*/ 1174 w 37"/>
                      <a:gd name="T69" fmla="*/ 4 h 32"/>
                      <a:gd name="T70" fmla="*/ 1650 w 37"/>
                      <a:gd name="T71" fmla="*/ 4 h 32"/>
                      <a:gd name="T72" fmla="*/ 2067 w 37"/>
                      <a:gd name="T73" fmla="*/ 4 h 32"/>
                      <a:gd name="T74" fmla="*/ 2490 w 37"/>
                      <a:gd name="T75" fmla="*/ 4 h 32"/>
                      <a:gd name="T76" fmla="*/ 2905 w 37"/>
                      <a:gd name="T77" fmla="*/ 4 h 32"/>
                      <a:gd name="T78" fmla="*/ 3650 w 37"/>
                      <a:gd name="T79" fmla="*/ 4 h 32"/>
                      <a:gd name="T80" fmla="*/ 4580 w 37"/>
                      <a:gd name="T81" fmla="*/ 4 h 32"/>
                      <a:gd name="T82" fmla="*/ 4580 w 37"/>
                      <a:gd name="T83" fmla="*/ 4 h 32"/>
                      <a:gd name="T84" fmla="*/ 4083 w 37"/>
                      <a:gd name="T85" fmla="*/ 4 h 3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7"/>
                      <a:gd name="T130" fmla="*/ 0 h 32"/>
                      <a:gd name="T131" fmla="*/ 37 w 37"/>
                      <a:gd name="T132" fmla="*/ 32 h 32"/>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7" h="32">
                        <a:moveTo>
                          <a:pt x="18" y="32"/>
                        </a:moveTo>
                        <a:lnTo>
                          <a:pt x="22" y="32"/>
                        </a:lnTo>
                        <a:lnTo>
                          <a:pt x="24" y="32"/>
                        </a:lnTo>
                        <a:lnTo>
                          <a:pt x="28" y="30"/>
                        </a:lnTo>
                        <a:lnTo>
                          <a:pt x="31" y="30"/>
                        </a:lnTo>
                        <a:lnTo>
                          <a:pt x="33" y="28"/>
                        </a:lnTo>
                        <a:lnTo>
                          <a:pt x="33" y="26"/>
                        </a:lnTo>
                        <a:lnTo>
                          <a:pt x="35" y="24"/>
                        </a:lnTo>
                        <a:lnTo>
                          <a:pt x="37" y="20"/>
                        </a:lnTo>
                        <a:lnTo>
                          <a:pt x="37" y="18"/>
                        </a:lnTo>
                        <a:lnTo>
                          <a:pt x="37" y="16"/>
                        </a:lnTo>
                        <a:lnTo>
                          <a:pt x="37" y="12"/>
                        </a:lnTo>
                        <a:lnTo>
                          <a:pt x="37" y="10"/>
                        </a:lnTo>
                        <a:lnTo>
                          <a:pt x="35" y="8"/>
                        </a:lnTo>
                        <a:lnTo>
                          <a:pt x="33" y="6"/>
                        </a:lnTo>
                        <a:lnTo>
                          <a:pt x="33" y="4"/>
                        </a:lnTo>
                        <a:lnTo>
                          <a:pt x="31" y="2"/>
                        </a:lnTo>
                        <a:lnTo>
                          <a:pt x="28" y="0"/>
                        </a:lnTo>
                        <a:lnTo>
                          <a:pt x="24" y="0"/>
                        </a:lnTo>
                        <a:lnTo>
                          <a:pt x="22" y="0"/>
                        </a:lnTo>
                        <a:lnTo>
                          <a:pt x="20" y="0"/>
                        </a:lnTo>
                        <a:lnTo>
                          <a:pt x="16" y="0"/>
                        </a:lnTo>
                        <a:lnTo>
                          <a:pt x="13" y="0"/>
                        </a:lnTo>
                        <a:lnTo>
                          <a:pt x="11" y="0"/>
                        </a:lnTo>
                        <a:lnTo>
                          <a:pt x="9" y="2"/>
                        </a:lnTo>
                        <a:lnTo>
                          <a:pt x="7" y="4"/>
                        </a:lnTo>
                        <a:lnTo>
                          <a:pt x="5" y="6"/>
                        </a:lnTo>
                        <a:lnTo>
                          <a:pt x="3" y="8"/>
                        </a:lnTo>
                        <a:lnTo>
                          <a:pt x="3" y="10"/>
                        </a:lnTo>
                        <a:lnTo>
                          <a:pt x="0" y="12"/>
                        </a:lnTo>
                        <a:lnTo>
                          <a:pt x="0" y="16"/>
                        </a:lnTo>
                        <a:lnTo>
                          <a:pt x="0" y="18"/>
                        </a:lnTo>
                        <a:lnTo>
                          <a:pt x="3" y="20"/>
                        </a:lnTo>
                        <a:lnTo>
                          <a:pt x="3" y="24"/>
                        </a:lnTo>
                        <a:lnTo>
                          <a:pt x="5" y="26"/>
                        </a:lnTo>
                        <a:lnTo>
                          <a:pt x="7" y="28"/>
                        </a:lnTo>
                        <a:lnTo>
                          <a:pt x="9" y="30"/>
                        </a:lnTo>
                        <a:lnTo>
                          <a:pt x="11" y="30"/>
                        </a:lnTo>
                        <a:lnTo>
                          <a:pt x="13" y="32"/>
                        </a:lnTo>
                        <a:lnTo>
                          <a:pt x="16" y="32"/>
                        </a:lnTo>
                        <a:lnTo>
                          <a:pt x="20" y="32"/>
                        </a:lnTo>
                        <a:lnTo>
                          <a:pt x="18" y="32"/>
                        </a:lnTo>
                        <a:close/>
                      </a:path>
                    </a:pathLst>
                  </a:custGeom>
                  <a:solidFill>
                    <a:srgbClr val="EB7500"/>
                  </a:solidFill>
                  <a:ln w="9525">
                    <a:solidFill>
                      <a:srgbClr val="FF6600"/>
                    </a:solidFill>
                    <a:round/>
                    <a:headEnd/>
                    <a:tailEnd/>
                  </a:ln>
                </p:spPr>
                <p:txBody>
                  <a:bodyPr/>
                  <a:lstStyle/>
                  <a:p>
                    <a:endParaRPr lang="zh-CN" altLang="en-US"/>
                  </a:p>
                </p:txBody>
              </p:sp>
              <p:sp>
                <p:nvSpPr>
                  <p:cNvPr id="153734" name="Freeform 129">
                    <a:extLst>
                      <a:ext uri="{FF2B5EF4-FFF2-40B4-BE49-F238E27FC236}">
                        <a16:creationId xmlns:a16="http://schemas.microsoft.com/office/drawing/2014/main" id="{CBDC842D-CB04-4252-A7FD-B72B58BB0BC2}"/>
                      </a:ext>
                    </a:extLst>
                  </p:cNvPr>
                  <p:cNvSpPr>
                    <a:spLocks/>
                  </p:cNvSpPr>
                  <p:nvPr/>
                </p:nvSpPr>
                <p:spPr bwMode="auto">
                  <a:xfrm>
                    <a:off x="2685" y="2350"/>
                    <a:ext cx="52" cy="28"/>
                  </a:xfrm>
                  <a:custGeom>
                    <a:avLst/>
                    <a:gdLst>
                      <a:gd name="T0" fmla="*/ 4083 w 37"/>
                      <a:gd name="T1" fmla="*/ 4 h 32"/>
                      <a:gd name="T2" fmla="*/ 5130 w 37"/>
                      <a:gd name="T3" fmla="*/ 4 h 32"/>
                      <a:gd name="T4" fmla="*/ 5588 w 37"/>
                      <a:gd name="T5" fmla="*/ 4 h 32"/>
                      <a:gd name="T6" fmla="*/ 6437 w 37"/>
                      <a:gd name="T7" fmla="*/ 4 h 32"/>
                      <a:gd name="T8" fmla="*/ 7210 w 37"/>
                      <a:gd name="T9" fmla="*/ 4 h 32"/>
                      <a:gd name="T10" fmla="*/ 7614 w 37"/>
                      <a:gd name="T11" fmla="*/ 4 h 32"/>
                      <a:gd name="T12" fmla="*/ 7614 w 37"/>
                      <a:gd name="T13" fmla="*/ 4 h 32"/>
                      <a:gd name="T14" fmla="*/ 8064 w 37"/>
                      <a:gd name="T15" fmla="*/ 4 h 32"/>
                      <a:gd name="T16" fmla="*/ 8605 w 37"/>
                      <a:gd name="T17" fmla="*/ 4 h 32"/>
                      <a:gd name="T18" fmla="*/ 8605 w 37"/>
                      <a:gd name="T19" fmla="*/ 4 h 32"/>
                      <a:gd name="T20" fmla="*/ 8605 w 37"/>
                      <a:gd name="T21" fmla="*/ 4 h 32"/>
                      <a:gd name="T22" fmla="*/ 8605 w 37"/>
                      <a:gd name="T23" fmla="*/ 4 h 32"/>
                      <a:gd name="T24" fmla="*/ 8605 w 37"/>
                      <a:gd name="T25" fmla="*/ 4 h 32"/>
                      <a:gd name="T26" fmla="*/ 8064 w 37"/>
                      <a:gd name="T27" fmla="*/ 4 h 32"/>
                      <a:gd name="T28" fmla="*/ 7614 w 37"/>
                      <a:gd name="T29" fmla="*/ 4 h 32"/>
                      <a:gd name="T30" fmla="*/ 7614 w 37"/>
                      <a:gd name="T31" fmla="*/ 4 h 32"/>
                      <a:gd name="T32" fmla="*/ 7210 w 37"/>
                      <a:gd name="T33" fmla="*/ 2 h 32"/>
                      <a:gd name="T34" fmla="*/ 6437 w 37"/>
                      <a:gd name="T35" fmla="*/ 0 h 32"/>
                      <a:gd name="T36" fmla="*/ 5588 w 37"/>
                      <a:gd name="T37" fmla="*/ 0 h 32"/>
                      <a:gd name="T38" fmla="*/ 5130 w 37"/>
                      <a:gd name="T39" fmla="*/ 0 h 32"/>
                      <a:gd name="T40" fmla="*/ 4580 w 37"/>
                      <a:gd name="T41" fmla="*/ 0 h 32"/>
                      <a:gd name="T42" fmla="*/ 3650 w 37"/>
                      <a:gd name="T43" fmla="*/ 0 h 32"/>
                      <a:gd name="T44" fmla="*/ 2905 w 37"/>
                      <a:gd name="T45" fmla="*/ 0 h 32"/>
                      <a:gd name="T46" fmla="*/ 2490 w 37"/>
                      <a:gd name="T47" fmla="*/ 0 h 32"/>
                      <a:gd name="T48" fmla="*/ 2067 w 37"/>
                      <a:gd name="T49" fmla="*/ 2 h 32"/>
                      <a:gd name="T50" fmla="*/ 1650 w 37"/>
                      <a:gd name="T51" fmla="*/ 4 h 32"/>
                      <a:gd name="T52" fmla="*/ 1174 w 37"/>
                      <a:gd name="T53" fmla="*/ 4 h 32"/>
                      <a:gd name="T54" fmla="*/ 638 w 37"/>
                      <a:gd name="T55" fmla="*/ 4 h 32"/>
                      <a:gd name="T56" fmla="*/ 638 w 37"/>
                      <a:gd name="T57" fmla="*/ 4 h 32"/>
                      <a:gd name="T58" fmla="*/ 0 w 37"/>
                      <a:gd name="T59" fmla="*/ 4 h 32"/>
                      <a:gd name="T60" fmla="*/ 0 w 37"/>
                      <a:gd name="T61" fmla="*/ 4 h 32"/>
                      <a:gd name="T62" fmla="*/ 0 w 37"/>
                      <a:gd name="T63" fmla="*/ 4 h 32"/>
                      <a:gd name="T64" fmla="*/ 638 w 37"/>
                      <a:gd name="T65" fmla="*/ 4 h 32"/>
                      <a:gd name="T66" fmla="*/ 638 w 37"/>
                      <a:gd name="T67" fmla="*/ 4 h 32"/>
                      <a:gd name="T68" fmla="*/ 1174 w 37"/>
                      <a:gd name="T69" fmla="*/ 4 h 32"/>
                      <a:gd name="T70" fmla="*/ 1650 w 37"/>
                      <a:gd name="T71" fmla="*/ 4 h 32"/>
                      <a:gd name="T72" fmla="*/ 2067 w 37"/>
                      <a:gd name="T73" fmla="*/ 4 h 32"/>
                      <a:gd name="T74" fmla="*/ 2490 w 37"/>
                      <a:gd name="T75" fmla="*/ 4 h 32"/>
                      <a:gd name="T76" fmla="*/ 2905 w 37"/>
                      <a:gd name="T77" fmla="*/ 4 h 32"/>
                      <a:gd name="T78" fmla="*/ 3650 w 37"/>
                      <a:gd name="T79" fmla="*/ 4 h 32"/>
                      <a:gd name="T80" fmla="*/ 4580 w 37"/>
                      <a:gd name="T81" fmla="*/ 4 h 32"/>
                      <a:gd name="T82" fmla="*/ 4580 w 37"/>
                      <a:gd name="T83" fmla="*/ 4 h 3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7"/>
                      <a:gd name="T127" fmla="*/ 0 h 32"/>
                      <a:gd name="T128" fmla="*/ 37 w 37"/>
                      <a:gd name="T129" fmla="*/ 32 h 32"/>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7" h="32">
                        <a:moveTo>
                          <a:pt x="18" y="32"/>
                        </a:moveTo>
                        <a:lnTo>
                          <a:pt x="22" y="32"/>
                        </a:lnTo>
                        <a:lnTo>
                          <a:pt x="24" y="32"/>
                        </a:lnTo>
                        <a:lnTo>
                          <a:pt x="28" y="30"/>
                        </a:lnTo>
                        <a:lnTo>
                          <a:pt x="31" y="30"/>
                        </a:lnTo>
                        <a:lnTo>
                          <a:pt x="33" y="28"/>
                        </a:lnTo>
                        <a:lnTo>
                          <a:pt x="33" y="26"/>
                        </a:lnTo>
                        <a:lnTo>
                          <a:pt x="35" y="24"/>
                        </a:lnTo>
                        <a:lnTo>
                          <a:pt x="37" y="20"/>
                        </a:lnTo>
                        <a:lnTo>
                          <a:pt x="37" y="18"/>
                        </a:lnTo>
                        <a:lnTo>
                          <a:pt x="37" y="16"/>
                        </a:lnTo>
                        <a:lnTo>
                          <a:pt x="37" y="12"/>
                        </a:lnTo>
                        <a:lnTo>
                          <a:pt x="37" y="10"/>
                        </a:lnTo>
                        <a:lnTo>
                          <a:pt x="35" y="8"/>
                        </a:lnTo>
                        <a:lnTo>
                          <a:pt x="33" y="6"/>
                        </a:lnTo>
                        <a:lnTo>
                          <a:pt x="33" y="4"/>
                        </a:lnTo>
                        <a:lnTo>
                          <a:pt x="31" y="2"/>
                        </a:lnTo>
                        <a:lnTo>
                          <a:pt x="28" y="0"/>
                        </a:lnTo>
                        <a:lnTo>
                          <a:pt x="24" y="0"/>
                        </a:lnTo>
                        <a:lnTo>
                          <a:pt x="22" y="0"/>
                        </a:lnTo>
                        <a:lnTo>
                          <a:pt x="20" y="0"/>
                        </a:lnTo>
                        <a:lnTo>
                          <a:pt x="16" y="0"/>
                        </a:lnTo>
                        <a:lnTo>
                          <a:pt x="13" y="0"/>
                        </a:lnTo>
                        <a:lnTo>
                          <a:pt x="11" y="0"/>
                        </a:lnTo>
                        <a:lnTo>
                          <a:pt x="9" y="2"/>
                        </a:lnTo>
                        <a:lnTo>
                          <a:pt x="7" y="4"/>
                        </a:lnTo>
                        <a:lnTo>
                          <a:pt x="5" y="6"/>
                        </a:lnTo>
                        <a:lnTo>
                          <a:pt x="3" y="8"/>
                        </a:lnTo>
                        <a:lnTo>
                          <a:pt x="3" y="10"/>
                        </a:lnTo>
                        <a:lnTo>
                          <a:pt x="0" y="12"/>
                        </a:lnTo>
                        <a:lnTo>
                          <a:pt x="0" y="16"/>
                        </a:lnTo>
                        <a:lnTo>
                          <a:pt x="0" y="18"/>
                        </a:lnTo>
                        <a:lnTo>
                          <a:pt x="3" y="20"/>
                        </a:lnTo>
                        <a:lnTo>
                          <a:pt x="3" y="24"/>
                        </a:lnTo>
                        <a:lnTo>
                          <a:pt x="5" y="26"/>
                        </a:lnTo>
                        <a:lnTo>
                          <a:pt x="7" y="28"/>
                        </a:lnTo>
                        <a:lnTo>
                          <a:pt x="9" y="30"/>
                        </a:lnTo>
                        <a:lnTo>
                          <a:pt x="11" y="30"/>
                        </a:lnTo>
                        <a:lnTo>
                          <a:pt x="13" y="32"/>
                        </a:lnTo>
                        <a:lnTo>
                          <a:pt x="16" y="32"/>
                        </a:lnTo>
                        <a:lnTo>
                          <a:pt x="20" y="32"/>
                        </a:lnTo>
                      </a:path>
                    </a:pathLst>
                  </a:custGeom>
                  <a:noFill/>
                  <a:ln w="3175">
                    <a:solidFill>
                      <a:srgbClr val="FF66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735" name="Freeform 130">
                    <a:extLst>
                      <a:ext uri="{FF2B5EF4-FFF2-40B4-BE49-F238E27FC236}">
                        <a16:creationId xmlns:a16="http://schemas.microsoft.com/office/drawing/2014/main" id="{50ACDBFD-7579-491F-A2EF-2B6AE87F923D}"/>
                      </a:ext>
                    </a:extLst>
                  </p:cNvPr>
                  <p:cNvSpPr>
                    <a:spLocks/>
                  </p:cNvSpPr>
                  <p:nvPr/>
                </p:nvSpPr>
                <p:spPr bwMode="auto">
                  <a:xfrm>
                    <a:off x="2292" y="2234"/>
                    <a:ext cx="849" cy="87"/>
                  </a:xfrm>
                  <a:custGeom>
                    <a:avLst/>
                    <a:gdLst>
                      <a:gd name="T0" fmla="*/ 154909 w 600"/>
                      <a:gd name="T1" fmla="*/ 10 h 100"/>
                      <a:gd name="T2" fmla="*/ 154909 w 600"/>
                      <a:gd name="T3" fmla="*/ 0 h 100"/>
                      <a:gd name="T4" fmla="*/ 0 w 600"/>
                      <a:gd name="T5" fmla="*/ 0 h 100"/>
                      <a:gd name="T6" fmla="*/ 0 w 600"/>
                      <a:gd name="T7" fmla="*/ 11 h 100"/>
                      <a:gd name="T8" fmla="*/ 154909 w 600"/>
                      <a:gd name="T9" fmla="*/ 11 h 100"/>
                      <a:gd name="T10" fmla="*/ 154909 w 600"/>
                      <a:gd name="T11" fmla="*/ 11 h 100"/>
                      <a:gd name="T12" fmla="*/ 0 60000 65536"/>
                      <a:gd name="T13" fmla="*/ 0 60000 65536"/>
                      <a:gd name="T14" fmla="*/ 0 60000 65536"/>
                      <a:gd name="T15" fmla="*/ 0 60000 65536"/>
                      <a:gd name="T16" fmla="*/ 0 60000 65536"/>
                      <a:gd name="T17" fmla="*/ 0 60000 65536"/>
                      <a:gd name="T18" fmla="*/ 0 w 600"/>
                      <a:gd name="T19" fmla="*/ 0 h 100"/>
                      <a:gd name="T20" fmla="*/ 600 w 600"/>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600" h="100">
                        <a:moveTo>
                          <a:pt x="600" y="98"/>
                        </a:moveTo>
                        <a:lnTo>
                          <a:pt x="600" y="0"/>
                        </a:lnTo>
                        <a:lnTo>
                          <a:pt x="0" y="0"/>
                        </a:lnTo>
                        <a:lnTo>
                          <a:pt x="0" y="100"/>
                        </a:lnTo>
                        <a:lnTo>
                          <a:pt x="600" y="100"/>
                        </a:lnTo>
                      </a:path>
                    </a:pathLst>
                  </a:custGeom>
                  <a:noFill/>
                  <a:ln w="14288">
                    <a:solidFill>
                      <a:srgbClr val="FF66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736" name="Freeform 131">
                    <a:extLst>
                      <a:ext uri="{FF2B5EF4-FFF2-40B4-BE49-F238E27FC236}">
                        <a16:creationId xmlns:a16="http://schemas.microsoft.com/office/drawing/2014/main" id="{9637906F-1426-433F-900F-6DDDCD34FD29}"/>
                      </a:ext>
                    </a:extLst>
                  </p:cNvPr>
                  <p:cNvSpPr>
                    <a:spLocks/>
                  </p:cNvSpPr>
                  <p:nvPr/>
                </p:nvSpPr>
                <p:spPr bwMode="auto">
                  <a:xfrm>
                    <a:off x="2292" y="2321"/>
                    <a:ext cx="849" cy="86"/>
                  </a:xfrm>
                  <a:custGeom>
                    <a:avLst/>
                    <a:gdLst>
                      <a:gd name="T0" fmla="*/ 154909 w 600"/>
                      <a:gd name="T1" fmla="*/ 9 h 100"/>
                      <a:gd name="T2" fmla="*/ 154909 w 600"/>
                      <a:gd name="T3" fmla="*/ 0 h 100"/>
                      <a:gd name="T4" fmla="*/ 0 w 600"/>
                      <a:gd name="T5" fmla="*/ 0 h 100"/>
                      <a:gd name="T6" fmla="*/ 0 w 600"/>
                      <a:gd name="T7" fmla="*/ 9 h 100"/>
                      <a:gd name="T8" fmla="*/ 154909 w 600"/>
                      <a:gd name="T9" fmla="*/ 9 h 100"/>
                      <a:gd name="T10" fmla="*/ 154909 w 600"/>
                      <a:gd name="T11" fmla="*/ 9 h 100"/>
                      <a:gd name="T12" fmla="*/ 0 60000 65536"/>
                      <a:gd name="T13" fmla="*/ 0 60000 65536"/>
                      <a:gd name="T14" fmla="*/ 0 60000 65536"/>
                      <a:gd name="T15" fmla="*/ 0 60000 65536"/>
                      <a:gd name="T16" fmla="*/ 0 60000 65536"/>
                      <a:gd name="T17" fmla="*/ 0 60000 65536"/>
                      <a:gd name="T18" fmla="*/ 0 w 600"/>
                      <a:gd name="T19" fmla="*/ 0 h 100"/>
                      <a:gd name="T20" fmla="*/ 600 w 600"/>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600" h="100">
                        <a:moveTo>
                          <a:pt x="600" y="98"/>
                        </a:moveTo>
                        <a:lnTo>
                          <a:pt x="600" y="0"/>
                        </a:lnTo>
                        <a:lnTo>
                          <a:pt x="0" y="0"/>
                        </a:lnTo>
                        <a:lnTo>
                          <a:pt x="0" y="100"/>
                        </a:lnTo>
                        <a:lnTo>
                          <a:pt x="600" y="100"/>
                        </a:lnTo>
                      </a:path>
                    </a:pathLst>
                  </a:custGeom>
                  <a:noFill/>
                  <a:ln w="14288">
                    <a:solidFill>
                      <a:srgbClr val="FF66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737" name="Freeform 132">
                    <a:extLst>
                      <a:ext uri="{FF2B5EF4-FFF2-40B4-BE49-F238E27FC236}">
                        <a16:creationId xmlns:a16="http://schemas.microsoft.com/office/drawing/2014/main" id="{49B294D1-2CB7-47C6-AE92-FD8C8972F528}"/>
                      </a:ext>
                    </a:extLst>
                  </p:cNvPr>
                  <p:cNvSpPr>
                    <a:spLocks/>
                  </p:cNvSpPr>
                  <p:nvPr/>
                </p:nvSpPr>
                <p:spPr bwMode="auto">
                  <a:xfrm>
                    <a:off x="2292" y="2493"/>
                    <a:ext cx="849" cy="87"/>
                  </a:xfrm>
                  <a:custGeom>
                    <a:avLst/>
                    <a:gdLst>
                      <a:gd name="T0" fmla="*/ 154909 w 600"/>
                      <a:gd name="T1" fmla="*/ 9 h 101"/>
                      <a:gd name="T2" fmla="*/ 154909 w 600"/>
                      <a:gd name="T3" fmla="*/ 0 h 101"/>
                      <a:gd name="T4" fmla="*/ 0 w 600"/>
                      <a:gd name="T5" fmla="*/ 0 h 101"/>
                      <a:gd name="T6" fmla="*/ 0 w 600"/>
                      <a:gd name="T7" fmla="*/ 9 h 101"/>
                      <a:gd name="T8" fmla="*/ 154909 w 600"/>
                      <a:gd name="T9" fmla="*/ 9 h 101"/>
                      <a:gd name="T10" fmla="*/ 154909 w 600"/>
                      <a:gd name="T11" fmla="*/ 9 h 101"/>
                      <a:gd name="T12" fmla="*/ 0 60000 65536"/>
                      <a:gd name="T13" fmla="*/ 0 60000 65536"/>
                      <a:gd name="T14" fmla="*/ 0 60000 65536"/>
                      <a:gd name="T15" fmla="*/ 0 60000 65536"/>
                      <a:gd name="T16" fmla="*/ 0 60000 65536"/>
                      <a:gd name="T17" fmla="*/ 0 60000 65536"/>
                      <a:gd name="T18" fmla="*/ 0 w 600"/>
                      <a:gd name="T19" fmla="*/ 0 h 101"/>
                      <a:gd name="T20" fmla="*/ 600 w 600"/>
                      <a:gd name="T21" fmla="*/ 101 h 101"/>
                    </a:gdLst>
                    <a:ahLst/>
                    <a:cxnLst>
                      <a:cxn ang="T12">
                        <a:pos x="T0" y="T1"/>
                      </a:cxn>
                      <a:cxn ang="T13">
                        <a:pos x="T2" y="T3"/>
                      </a:cxn>
                      <a:cxn ang="T14">
                        <a:pos x="T4" y="T5"/>
                      </a:cxn>
                      <a:cxn ang="T15">
                        <a:pos x="T6" y="T7"/>
                      </a:cxn>
                      <a:cxn ang="T16">
                        <a:pos x="T8" y="T9"/>
                      </a:cxn>
                      <a:cxn ang="T17">
                        <a:pos x="T10" y="T11"/>
                      </a:cxn>
                    </a:cxnLst>
                    <a:rect l="T18" t="T19" r="T20" b="T21"/>
                    <a:pathLst>
                      <a:path w="600" h="101">
                        <a:moveTo>
                          <a:pt x="600" y="99"/>
                        </a:moveTo>
                        <a:lnTo>
                          <a:pt x="600" y="0"/>
                        </a:lnTo>
                        <a:lnTo>
                          <a:pt x="0" y="0"/>
                        </a:lnTo>
                        <a:lnTo>
                          <a:pt x="0" y="101"/>
                        </a:lnTo>
                        <a:lnTo>
                          <a:pt x="600" y="101"/>
                        </a:lnTo>
                      </a:path>
                    </a:pathLst>
                  </a:custGeom>
                  <a:noFill/>
                  <a:ln w="14288">
                    <a:solidFill>
                      <a:srgbClr val="FF66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738" name="Freeform 133">
                    <a:extLst>
                      <a:ext uri="{FF2B5EF4-FFF2-40B4-BE49-F238E27FC236}">
                        <a16:creationId xmlns:a16="http://schemas.microsoft.com/office/drawing/2014/main" id="{1673BFFB-DEBD-42A0-8CCD-CEF4A885A669}"/>
                      </a:ext>
                    </a:extLst>
                  </p:cNvPr>
                  <p:cNvSpPr>
                    <a:spLocks/>
                  </p:cNvSpPr>
                  <p:nvPr/>
                </p:nvSpPr>
                <p:spPr bwMode="auto">
                  <a:xfrm>
                    <a:off x="2292" y="2666"/>
                    <a:ext cx="849" cy="86"/>
                  </a:xfrm>
                  <a:custGeom>
                    <a:avLst/>
                    <a:gdLst>
                      <a:gd name="T0" fmla="*/ 154909 w 600"/>
                      <a:gd name="T1" fmla="*/ 9 h 100"/>
                      <a:gd name="T2" fmla="*/ 154909 w 600"/>
                      <a:gd name="T3" fmla="*/ 0 h 100"/>
                      <a:gd name="T4" fmla="*/ 0 w 600"/>
                      <a:gd name="T5" fmla="*/ 0 h 100"/>
                      <a:gd name="T6" fmla="*/ 0 w 600"/>
                      <a:gd name="T7" fmla="*/ 9 h 100"/>
                      <a:gd name="T8" fmla="*/ 154909 w 600"/>
                      <a:gd name="T9" fmla="*/ 9 h 100"/>
                      <a:gd name="T10" fmla="*/ 154909 w 600"/>
                      <a:gd name="T11" fmla="*/ 9 h 100"/>
                      <a:gd name="T12" fmla="*/ 0 60000 65536"/>
                      <a:gd name="T13" fmla="*/ 0 60000 65536"/>
                      <a:gd name="T14" fmla="*/ 0 60000 65536"/>
                      <a:gd name="T15" fmla="*/ 0 60000 65536"/>
                      <a:gd name="T16" fmla="*/ 0 60000 65536"/>
                      <a:gd name="T17" fmla="*/ 0 60000 65536"/>
                      <a:gd name="T18" fmla="*/ 0 w 600"/>
                      <a:gd name="T19" fmla="*/ 0 h 100"/>
                      <a:gd name="T20" fmla="*/ 600 w 600"/>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600" h="100">
                        <a:moveTo>
                          <a:pt x="600" y="98"/>
                        </a:moveTo>
                        <a:lnTo>
                          <a:pt x="600" y="0"/>
                        </a:lnTo>
                        <a:lnTo>
                          <a:pt x="0" y="0"/>
                        </a:lnTo>
                        <a:lnTo>
                          <a:pt x="0" y="100"/>
                        </a:lnTo>
                        <a:lnTo>
                          <a:pt x="600" y="100"/>
                        </a:lnTo>
                      </a:path>
                    </a:pathLst>
                  </a:custGeom>
                  <a:noFill/>
                  <a:ln w="14288">
                    <a:solidFill>
                      <a:srgbClr val="FF66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739" name="Freeform 134">
                    <a:extLst>
                      <a:ext uri="{FF2B5EF4-FFF2-40B4-BE49-F238E27FC236}">
                        <a16:creationId xmlns:a16="http://schemas.microsoft.com/office/drawing/2014/main" id="{82F44533-96B5-470D-9C4B-E1A0FF144149}"/>
                      </a:ext>
                    </a:extLst>
                  </p:cNvPr>
                  <p:cNvSpPr>
                    <a:spLocks/>
                  </p:cNvSpPr>
                  <p:nvPr/>
                </p:nvSpPr>
                <p:spPr bwMode="auto">
                  <a:xfrm>
                    <a:off x="2292" y="2407"/>
                    <a:ext cx="849" cy="86"/>
                  </a:xfrm>
                  <a:custGeom>
                    <a:avLst/>
                    <a:gdLst>
                      <a:gd name="T0" fmla="*/ 154909 w 600"/>
                      <a:gd name="T1" fmla="*/ 9 h 100"/>
                      <a:gd name="T2" fmla="*/ 154909 w 600"/>
                      <a:gd name="T3" fmla="*/ 0 h 100"/>
                      <a:gd name="T4" fmla="*/ 0 w 600"/>
                      <a:gd name="T5" fmla="*/ 0 h 100"/>
                      <a:gd name="T6" fmla="*/ 0 w 600"/>
                      <a:gd name="T7" fmla="*/ 9 h 100"/>
                      <a:gd name="T8" fmla="*/ 154909 w 600"/>
                      <a:gd name="T9" fmla="*/ 9 h 100"/>
                      <a:gd name="T10" fmla="*/ 154909 w 600"/>
                      <a:gd name="T11" fmla="*/ 9 h 100"/>
                      <a:gd name="T12" fmla="*/ 0 60000 65536"/>
                      <a:gd name="T13" fmla="*/ 0 60000 65536"/>
                      <a:gd name="T14" fmla="*/ 0 60000 65536"/>
                      <a:gd name="T15" fmla="*/ 0 60000 65536"/>
                      <a:gd name="T16" fmla="*/ 0 60000 65536"/>
                      <a:gd name="T17" fmla="*/ 0 60000 65536"/>
                      <a:gd name="T18" fmla="*/ 0 w 600"/>
                      <a:gd name="T19" fmla="*/ 0 h 100"/>
                      <a:gd name="T20" fmla="*/ 600 w 600"/>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600" h="100">
                        <a:moveTo>
                          <a:pt x="600" y="98"/>
                        </a:moveTo>
                        <a:lnTo>
                          <a:pt x="600" y="0"/>
                        </a:lnTo>
                        <a:lnTo>
                          <a:pt x="0" y="0"/>
                        </a:lnTo>
                        <a:lnTo>
                          <a:pt x="0" y="100"/>
                        </a:lnTo>
                        <a:lnTo>
                          <a:pt x="600" y="100"/>
                        </a:lnTo>
                      </a:path>
                    </a:pathLst>
                  </a:custGeom>
                  <a:noFill/>
                  <a:ln w="14288">
                    <a:solidFill>
                      <a:srgbClr val="FF66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740" name="Text Box 135">
                    <a:extLst>
                      <a:ext uri="{FF2B5EF4-FFF2-40B4-BE49-F238E27FC236}">
                        <a16:creationId xmlns:a16="http://schemas.microsoft.com/office/drawing/2014/main" id="{21F9275A-AD78-41D5-AEA7-1222002AC0B3}"/>
                      </a:ext>
                    </a:extLst>
                  </p:cNvPr>
                  <p:cNvSpPr txBox="1">
                    <a:spLocks noChangeArrowheads="1"/>
                  </p:cNvSpPr>
                  <p:nvPr/>
                </p:nvSpPr>
                <p:spPr bwMode="auto">
                  <a:xfrm>
                    <a:off x="1609" y="1954"/>
                    <a:ext cx="484"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1800" b="1">
                        <a:latin typeface="Times New Roman" panose="02020603050405020304" pitchFamily="18" charset="0"/>
                        <a:ea typeface="宋体" panose="02010600030101010101" pitchFamily="2" charset="-122"/>
                      </a:rPr>
                      <a:t>tag</a:t>
                    </a:r>
                  </a:p>
                </p:txBody>
              </p:sp>
            </p:grpSp>
            <p:sp>
              <p:nvSpPr>
                <p:cNvPr id="153701" name="Text Box 136">
                  <a:extLst>
                    <a:ext uri="{FF2B5EF4-FFF2-40B4-BE49-F238E27FC236}">
                      <a16:creationId xmlns:a16="http://schemas.microsoft.com/office/drawing/2014/main" id="{E0184165-3B7A-41C2-BB0E-7BE8573DC6D9}"/>
                    </a:ext>
                  </a:extLst>
                </p:cNvPr>
                <p:cNvSpPr txBox="1">
                  <a:spLocks noChangeArrowheads="1"/>
                </p:cNvSpPr>
                <p:nvPr/>
              </p:nvSpPr>
              <p:spPr bwMode="auto">
                <a:xfrm flipH="1">
                  <a:off x="1199" y="1961"/>
                  <a:ext cx="476"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1800" b="1">
                      <a:latin typeface="Times New Roman" panose="02020603050405020304" pitchFamily="18" charset="0"/>
                      <a:ea typeface="宋体" panose="02010600030101010101" pitchFamily="2" charset="-122"/>
                    </a:rPr>
                    <a:t>valid</a:t>
                  </a:r>
                </a:p>
              </p:txBody>
            </p:sp>
          </p:grpSp>
          <p:sp>
            <p:nvSpPr>
              <p:cNvPr id="153698" name="Text Box 137">
                <a:extLst>
                  <a:ext uri="{FF2B5EF4-FFF2-40B4-BE49-F238E27FC236}">
                    <a16:creationId xmlns:a16="http://schemas.microsoft.com/office/drawing/2014/main" id="{5D1F8237-1183-40B8-8C12-1B41B165702F}"/>
                  </a:ext>
                </a:extLst>
              </p:cNvPr>
              <p:cNvSpPr txBox="1">
                <a:spLocks noChangeArrowheads="1"/>
              </p:cNvSpPr>
              <p:nvPr/>
            </p:nvSpPr>
            <p:spPr bwMode="auto">
              <a:xfrm>
                <a:off x="1966" y="1947"/>
                <a:ext cx="292" cy="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1800" b="1">
                    <a:solidFill>
                      <a:srgbClr val="006600"/>
                    </a:solidFill>
                    <a:ea typeface="华文新魏" panose="02010800040101010101" pitchFamily="2" charset="-122"/>
                  </a:rPr>
                  <a:t>TLB</a:t>
                </a:r>
              </a:p>
            </p:txBody>
          </p:sp>
        </p:grpSp>
        <p:grpSp>
          <p:nvGrpSpPr>
            <p:cNvPr id="153619" name="Group 138">
              <a:extLst>
                <a:ext uri="{FF2B5EF4-FFF2-40B4-BE49-F238E27FC236}">
                  <a16:creationId xmlns:a16="http://schemas.microsoft.com/office/drawing/2014/main" id="{EB0637CB-9C69-42CD-AAF9-10B13EC2AA7D}"/>
                </a:ext>
              </a:extLst>
            </p:cNvPr>
            <p:cNvGrpSpPr>
              <a:grpSpLocks/>
            </p:cNvGrpSpPr>
            <p:nvPr/>
          </p:nvGrpSpPr>
          <p:grpSpPr bwMode="auto">
            <a:xfrm>
              <a:off x="1326" y="2948"/>
              <a:ext cx="978" cy="1233"/>
              <a:chOff x="1326" y="2948"/>
              <a:chExt cx="978" cy="1233"/>
            </a:xfrm>
          </p:grpSpPr>
          <p:grpSp>
            <p:nvGrpSpPr>
              <p:cNvPr id="153623" name="Group 139">
                <a:extLst>
                  <a:ext uri="{FF2B5EF4-FFF2-40B4-BE49-F238E27FC236}">
                    <a16:creationId xmlns:a16="http://schemas.microsoft.com/office/drawing/2014/main" id="{6B5AB2DB-6D0A-407B-ACB1-20F6788BC121}"/>
                  </a:ext>
                </a:extLst>
              </p:cNvPr>
              <p:cNvGrpSpPr>
                <a:grpSpLocks/>
              </p:cNvGrpSpPr>
              <p:nvPr/>
            </p:nvGrpSpPr>
            <p:grpSpPr bwMode="auto">
              <a:xfrm>
                <a:off x="1326" y="3142"/>
                <a:ext cx="978" cy="1039"/>
                <a:chOff x="1326" y="3142"/>
                <a:chExt cx="978" cy="1039"/>
              </a:xfrm>
            </p:grpSpPr>
            <p:sp>
              <p:nvSpPr>
                <p:cNvPr id="153625" name="Freeform 140">
                  <a:extLst>
                    <a:ext uri="{FF2B5EF4-FFF2-40B4-BE49-F238E27FC236}">
                      <a16:creationId xmlns:a16="http://schemas.microsoft.com/office/drawing/2014/main" id="{A07675E0-D666-4C5E-BC81-EB3CA6461A66}"/>
                    </a:ext>
                  </a:extLst>
                </p:cNvPr>
                <p:cNvSpPr>
                  <a:spLocks/>
                </p:cNvSpPr>
                <p:nvPr/>
              </p:nvSpPr>
              <p:spPr bwMode="auto">
                <a:xfrm>
                  <a:off x="1458" y="3230"/>
                  <a:ext cx="846" cy="88"/>
                </a:xfrm>
                <a:custGeom>
                  <a:avLst/>
                  <a:gdLst>
                    <a:gd name="T0" fmla="*/ 153917 w 598"/>
                    <a:gd name="T1" fmla="*/ 9 h 102"/>
                    <a:gd name="T2" fmla="*/ 153917 w 598"/>
                    <a:gd name="T3" fmla="*/ 0 h 102"/>
                    <a:gd name="T4" fmla="*/ 0 w 598"/>
                    <a:gd name="T5" fmla="*/ 0 h 102"/>
                    <a:gd name="T6" fmla="*/ 0 w 598"/>
                    <a:gd name="T7" fmla="*/ 9 h 102"/>
                    <a:gd name="T8" fmla="*/ 153917 w 598"/>
                    <a:gd name="T9" fmla="*/ 9 h 102"/>
                    <a:gd name="T10" fmla="*/ 153917 w 598"/>
                    <a:gd name="T11" fmla="*/ 9 h 102"/>
                    <a:gd name="T12" fmla="*/ 153917 w 598"/>
                    <a:gd name="T13" fmla="*/ 9 h 102"/>
                    <a:gd name="T14" fmla="*/ 0 60000 65536"/>
                    <a:gd name="T15" fmla="*/ 0 60000 65536"/>
                    <a:gd name="T16" fmla="*/ 0 60000 65536"/>
                    <a:gd name="T17" fmla="*/ 0 60000 65536"/>
                    <a:gd name="T18" fmla="*/ 0 60000 65536"/>
                    <a:gd name="T19" fmla="*/ 0 60000 65536"/>
                    <a:gd name="T20" fmla="*/ 0 60000 65536"/>
                    <a:gd name="T21" fmla="*/ 0 w 598"/>
                    <a:gd name="T22" fmla="*/ 0 h 102"/>
                    <a:gd name="T23" fmla="*/ 598 w 598"/>
                    <a:gd name="T24" fmla="*/ 102 h 10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98" h="102">
                      <a:moveTo>
                        <a:pt x="598" y="100"/>
                      </a:moveTo>
                      <a:lnTo>
                        <a:pt x="598" y="0"/>
                      </a:lnTo>
                      <a:lnTo>
                        <a:pt x="0" y="0"/>
                      </a:lnTo>
                      <a:lnTo>
                        <a:pt x="0" y="102"/>
                      </a:lnTo>
                      <a:lnTo>
                        <a:pt x="598" y="102"/>
                      </a:lnTo>
                      <a:lnTo>
                        <a:pt x="598" y="10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3626" name="Freeform 141">
                  <a:extLst>
                    <a:ext uri="{FF2B5EF4-FFF2-40B4-BE49-F238E27FC236}">
                      <a16:creationId xmlns:a16="http://schemas.microsoft.com/office/drawing/2014/main" id="{7CFFAA50-2926-4B06-9DC1-53A640B00486}"/>
                    </a:ext>
                  </a:extLst>
                </p:cNvPr>
                <p:cNvSpPr>
                  <a:spLocks/>
                </p:cNvSpPr>
                <p:nvPr/>
              </p:nvSpPr>
              <p:spPr bwMode="auto">
                <a:xfrm>
                  <a:off x="1458" y="3230"/>
                  <a:ext cx="846" cy="88"/>
                </a:xfrm>
                <a:custGeom>
                  <a:avLst/>
                  <a:gdLst>
                    <a:gd name="T0" fmla="*/ 153917 w 598"/>
                    <a:gd name="T1" fmla="*/ 9 h 102"/>
                    <a:gd name="T2" fmla="*/ 153917 w 598"/>
                    <a:gd name="T3" fmla="*/ 0 h 102"/>
                    <a:gd name="T4" fmla="*/ 0 w 598"/>
                    <a:gd name="T5" fmla="*/ 0 h 102"/>
                    <a:gd name="T6" fmla="*/ 0 w 598"/>
                    <a:gd name="T7" fmla="*/ 9 h 102"/>
                    <a:gd name="T8" fmla="*/ 153917 w 598"/>
                    <a:gd name="T9" fmla="*/ 9 h 102"/>
                    <a:gd name="T10" fmla="*/ 153917 w 598"/>
                    <a:gd name="T11" fmla="*/ 9 h 102"/>
                    <a:gd name="T12" fmla="*/ 0 60000 65536"/>
                    <a:gd name="T13" fmla="*/ 0 60000 65536"/>
                    <a:gd name="T14" fmla="*/ 0 60000 65536"/>
                    <a:gd name="T15" fmla="*/ 0 60000 65536"/>
                    <a:gd name="T16" fmla="*/ 0 60000 65536"/>
                    <a:gd name="T17" fmla="*/ 0 60000 65536"/>
                    <a:gd name="T18" fmla="*/ 0 w 598"/>
                    <a:gd name="T19" fmla="*/ 0 h 102"/>
                    <a:gd name="T20" fmla="*/ 598 w 598"/>
                    <a:gd name="T21" fmla="*/ 102 h 102"/>
                  </a:gdLst>
                  <a:ahLst/>
                  <a:cxnLst>
                    <a:cxn ang="T12">
                      <a:pos x="T0" y="T1"/>
                    </a:cxn>
                    <a:cxn ang="T13">
                      <a:pos x="T2" y="T3"/>
                    </a:cxn>
                    <a:cxn ang="T14">
                      <a:pos x="T4" y="T5"/>
                    </a:cxn>
                    <a:cxn ang="T15">
                      <a:pos x="T6" y="T7"/>
                    </a:cxn>
                    <a:cxn ang="T16">
                      <a:pos x="T8" y="T9"/>
                    </a:cxn>
                    <a:cxn ang="T17">
                      <a:pos x="T10" y="T11"/>
                    </a:cxn>
                  </a:cxnLst>
                  <a:rect l="T18" t="T19" r="T20" b="T21"/>
                  <a:pathLst>
                    <a:path w="598" h="102">
                      <a:moveTo>
                        <a:pt x="598" y="100"/>
                      </a:moveTo>
                      <a:lnTo>
                        <a:pt x="598" y="0"/>
                      </a:lnTo>
                      <a:lnTo>
                        <a:pt x="0" y="0"/>
                      </a:lnTo>
                      <a:lnTo>
                        <a:pt x="0" y="102"/>
                      </a:lnTo>
                      <a:lnTo>
                        <a:pt x="598" y="102"/>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627" name="Freeform 142">
                  <a:extLst>
                    <a:ext uri="{FF2B5EF4-FFF2-40B4-BE49-F238E27FC236}">
                      <a16:creationId xmlns:a16="http://schemas.microsoft.com/office/drawing/2014/main" id="{4CCDFA3C-B46D-436C-B15B-E36C00F73040}"/>
                    </a:ext>
                  </a:extLst>
                </p:cNvPr>
                <p:cNvSpPr>
                  <a:spLocks/>
                </p:cNvSpPr>
                <p:nvPr/>
              </p:nvSpPr>
              <p:spPr bwMode="auto">
                <a:xfrm>
                  <a:off x="1326" y="3228"/>
                  <a:ext cx="129" cy="86"/>
                </a:xfrm>
                <a:custGeom>
                  <a:avLst/>
                  <a:gdLst>
                    <a:gd name="T0" fmla="*/ 24154 w 91"/>
                    <a:gd name="T1" fmla="*/ 9 h 100"/>
                    <a:gd name="T2" fmla="*/ 24154 w 91"/>
                    <a:gd name="T3" fmla="*/ 0 h 100"/>
                    <a:gd name="T4" fmla="*/ 0 w 91"/>
                    <a:gd name="T5" fmla="*/ 0 h 100"/>
                    <a:gd name="T6" fmla="*/ 0 w 91"/>
                    <a:gd name="T7" fmla="*/ 9 h 100"/>
                    <a:gd name="T8" fmla="*/ 24154 w 91"/>
                    <a:gd name="T9" fmla="*/ 9 h 100"/>
                    <a:gd name="T10" fmla="*/ 24154 w 91"/>
                    <a:gd name="T11" fmla="*/ 9 h 100"/>
                    <a:gd name="T12" fmla="*/ 0 60000 65536"/>
                    <a:gd name="T13" fmla="*/ 0 60000 65536"/>
                    <a:gd name="T14" fmla="*/ 0 60000 65536"/>
                    <a:gd name="T15" fmla="*/ 0 60000 65536"/>
                    <a:gd name="T16" fmla="*/ 0 60000 65536"/>
                    <a:gd name="T17" fmla="*/ 0 60000 65536"/>
                    <a:gd name="T18" fmla="*/ 0 w 91"/>
                    <a:gd name="T19" fmla="*/ 0 h 100"/>
                    <a:gd name="T20" fmla="*/ 91 w 91"/>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91" h="100">
                      <a:moveTo>
                        <a:pt x="91" y="100"/>
                      </a:moveTo>
                      <a:lnTo>
                        <a:pt x="91" y="0"/>
                      </a:lnTo>
                      <a:lnTo>
                        <a:pt x="0" y="0"/>
                      </a:lnTo>
                      <a:lnTo>
                        <a:pt x="0" y="100"/>
                      </a:lnTo>
                      <a:lnTo>
                        <a:pt x="91" y="10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3628" name="Freeform 143">
                  <a:extLst>
                    <a:ext uri="{FF2B5EF4-FFF2-40B4-BE49-F238E27FC236}">
                      <a16:creationId xmlns:a16="http://schemas.microsoft.com/office/drawing/2014/main" id="{2A78BE28-9F5E-436B-BC8C-76064E190FBC}"/>
                    </a:ext>
                  </a:extLst>
                </p:cNvPr>
                <p:cNvSpPr>
                  <a:spLocks/>
                </p:cNvSpPr>
                <p:nvPr/>
              </p:nvSpPr>
              <p:spPr bwMode="auto">
                <a:xfrm>
                  <a:off x="1326" y="3228"/>
                  <a:ext cx="129" cy="86"/>
                </a:xfrm>
                <a:custGeom>
                  <a:avLst/>
                  <a:gdLst>
                    <a:gd name="T0" fmla="*/ 24154 w 91"/>
                    <a:gd name="T1" fmla="*/ 9 h 100"/>
                    <a:gd name="T2" fmla="*/ 24154 w 91"/>
                    <a:gd name="T3" fmla="*/ 0 h 100"/>
                    <a:gd name="T4" fmla="*/ 0 w 91"/>
                    <a:gd name="T5" fmla="*/ 0 h 100"/>
                    <a:gd name="T6" fmla="*/ 0 w 91"/>
                    <a:gd name="T7" fmla="*/ 9 h 100"/>
                    <a:gd name="T8" fmla="*/ 24154 w 91"/>
                    <a:gd name="T9" fmla="*/ 9 h 100"/>
                    <a:gd name="T10" fmla="*/ 24154 w 91"/>
                    <a:gd name="T11" fmla="*/ 9 h 100"/>
                    <a:gd name="T12" fmla="*/ 0 60000 65536"/>
                    <a:gd name="T13" fmla="*/ 0 60000 65536"/>
                    <a:gd name="T14" fmla="*/ 0 60000 65536"/>
                    <a:gd name="T15" fmla="*/ 0 60000 65536"/>
                    <a:gd name="T16" fmla="*/ 0 60000 65536"/>
                    <a:gd name="T17" fmla="*/ 0 60000 65536"/>
                    <a:gd name="T18" fmla="*/ 0 w 91"/>
                    <a:gd name="T19" fmla="*/ 0 h 100"/>
                    <a:gd name="T20" fmla="*/ 91 w 91"/>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91" h="100">
                      <a:moveTo>
                        <a:pt x="91" y="100"/>
                      </a:moveTo>
                      <a:lnTo>
                        <a:pt x="91" y="0"/>
                      </a:lnTo>
                      <a:lnTo>
                        <a:pt x="0" y="0"/>
                      </a:lnTo>
                      <a:lnTo>
                        <a:pt x="0" y="100"/>
                      </a:lnTo>
                      <a:lnTo>
                        <a:pt x="91" y="100"/>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629" name="Freeform 144">
                  <a:extLst>
                    <a:ext uri="{FF2B5EF4-FFF2-40B4-BE49-F238E27FC236}">
                      <a16:creationId xmlns:a16="http://schemas.microsoft.com/office/drawing/2014/main" id="{70AF842A-9C34-48D4-9739-BCE70281A530}"/>
                    </a:ext>
                  </a:extLst>
                </p:cNvPr>
                <p:cNvSpPr>
                  <a:spLocks/>
                </p:cNvSpPr>
                <p:nvPr/>
              </p:nvSpPr>
              <p:spPr bwMode="auto">
                <a:xfrm>
                  <a:off x="1458" y="3402"/>
                  <a:ext cx="846" cy="87"/>
                </a:xfrm>
                <a:custGeom>
                  <a:avLst/>
                  <a:gdLst>
                    <a:gd name="T0" fmla="*/ 153917 w 598"/>
                    <a:gd name="T1" fmla="*/ 11 h 100"/>
                    <a:gd name="T2" fmla="*/ 153917 w 598"/>
                    <a:gd name="T3" fmla="*/ 0 h 100"/>
                    <a:gd name="T4" fmla="*/ 0 w 598"/>
                    <a:gd name="T5" fmla="*/ 0 h 100"/>
                    <a:gd name="T6" fmla="*/ 0 w 598"/>
                    <a:gd name="T7" fmla="*/ 11 h 100"/>
                    <a:gd name="T8" fmla="*/ 153917 w 598"/>
                    <a:gd name="T9" fmla="*/ 11 h 100"/>
                    <a:gd name="T10" fmla="*/ 153917 w 598"/>
                    <a:gd name="T11" fmla="*/ 11 h 100"/>
                    <a:gd name="T12" fmla="*/ 0 60000 65536"/>
                    <a:gd name="T13" fmla="*/ 0 60000 65536"/>
                    <a:gd name="T14" fmla="*/ 0 60000 65536"/>
                    <a:gd name="T15" fmla="*/ 0 60000 65536"/>
                    <a:gd name="T16" fmla="*/ 0 60000 65536"/>
                    <a:gd name="T17" fmla="*/ 0 60000 65536"/>
                    <a:gd name="T18" fmla="*/ 0 w 598"/>
                    <a:gd name="T19" fmla="*/ 0 h 100"/>
                    <a:gd name="T20" fmla="*/ 598 w 598"/>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598" h="100">
                      <a:moveTo>
                        <a:pt x="598" y="100"/>
                      </a:moveTo>
                      <a:lnTo>
                        <a:pt x="598" y="0"/>
                      </a:lnTo>
                      <a:lnTo>
                        <a:pt x="0" y="0"/>
                      </a:lnTo>
                      <a:lnTo>
                        <a:pt x="0" y="100"/>
                      </a:lnTo>
                      <a:lnTo>
                        <a:pt x="598" y="10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3630" name="Freeform 145">
                  <a:extLst>
                    <a:ext uri="{FF2B5EF4-FFF2-40B4-BE49-F238E27FC236}">
                      <a16:creationId xmlns:a16="http://schemas.microsoft.com/office/drawing/2014/main" id="{AFF26495-02A0-40E2-983C-0545F67AA034}"/>
                    </a:ext>
                  </a:extLst>
                </p:cNvPr>
                <p:cNvSpPr>
                  <a:spLocks/>
                </p:cNvSpPr>
                <p:nvPr/>
              </p:nvSpPr>
              <p:spPr bwMode="auto">
                <a:xfrm>
                  <a:off x="1458" y="3402"/>
                  <a:ext cx="846" cy="87"/>
                </a:xfrm>
                <a:custGeom>
                  <a:avLst/>
                  <a:gdLst>
                    <a:gd name="T0" fmla="*/ 153917 w 598"/>
                    <a:gd name="T1" fmla="*/ 11 h 100"/>
                    <a:gd name="T2" fmla="*/ 153917 w 598"/>
                    <a:gd name="T3" fmla="*/ 0 h 100"/>
                    <a:gd name="T4" fmla="*/ 0 w 598"/>
                    <a:gd name="T5" fmla="*/ 0 h 100"/>
                    <a:gd name="T6" fmla="*/ 0 w 598"/>
                    <a:gd name="T7" fmla="*/ 11 h 100"/>
                    <a:gd name="T8" fmla="*/ 153917 w 598"/>
                    <a:gd name="T9" fmla="*/ 11 h 100"/>
                    <a:gd name="T10" fmla="*/ 153917 w 598"/>
                    <a:gd name="T11" fmla="*/ 11 h 100"/>
                    <a:gd name="T12" fmla="*/ 0 60000 65536"/>
                    <a:gd name="T13" fmla="*/ 0 60000 65536"/>
                    <a:gd name="T14" fmla="*/ 0 60000 65536"/>
                    <a:gd name="T15" fmla="*/ 0 60000 65536"/>
                    <a:gd name="T16" fmla="*/ 0 60000 65536"/>
                    <a:gd name="T17" fmla="*/ 0 60000 65536"/>
                    <a:gd name="T18" fmla="*/ 0 w 598"/>
                    <a:gd name="T19" fmla="*/ 0 h 100"/>
                    <a:gd name="T20" fmla="*/ 598 w 598"/>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598" h="100">
                      <a:moveTo>
                        <a:pt x="598" y="100"/>
                      </a:moveTo>
                      <a:lnTo>
                        <a:pt x="598" y="0"/>
                      </a:lnTo>
                      <a:lnTo>
                        <a:pt x="0" y="0"/>
                      </a:lnTo>
                      <a:lnTo>
                        <a:pt x="0" y="100"/>
                      </a:lnTo>
                      <a:lnTo>
                        <a:pt x="598" y="100"/>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631" name="Freeform 146">
                  <a:extLst>
                    <a:ext uri="{FF2B5EF4-FFF2-40B4-BE49-F238E27FC236}">
                      <a16:creationId xmlns:a16="http://schemas.microsoft.com/office/drawing/2014/main" id="{B0252835-E4B2-41B3-81F6-216FA7D0C7F3}"/>
                    </a:ext>
                  </a:extLst>
                </p:cNvPr>
                <p:cNvSpPr>
                  <a:spLocks/>
                </p:cNvSpPr>
                <p:nvPr/>
              </p:nvSpPr>
              <p:spPr bwMode="auto">
                <a:xfrm>
                  <a:off x="1326" y="3401"/>
                  <a:ext cx="129" cy="86"/>
                </a:xfrm>
                <a:custGeom>
                  <a:avLst/>
                  <a:gdLst>
                    <a:gd name="T0" fmla="*/ 24154 w 91"/>
                    <a:gd name="T1" fmla="*/ 9 h 100"/>
                    <a:gd name="T2" fmla="*/ 24154 w 91"/>
                    <a:gd name="T3" fmla="*/ 0 h 100"/>
                    <a:gd name="T4" fmla="*/ 0 w 91"/>
                    <a:gd name="T5" fmla="*/ 0 h 100"/>
                    <a:gd name="T6" fmla="*/ 0 w 91"/>
                    <a:gd name="T7" fmla="*/ 9 h 100"/>
                    <a:gd name="T8" fmla="*/ 24154 w 91"/>
                    <a:gd name="T9" fmla="*/ 9 h 100"/>
                    <a:gd name="T10" fmla="*/ 24154 w 91"/>
                    <a:gd name="T11" fmla="*/ 9 h 100"/>
                    <a:gd name="T12" fmla="*/ 0 60000 65536"/>
                    <a:gd name="T13" fmla="*/ 0 60000 65536"/>
                    <a:gd name="T14" fmla="*/ 0 60000 65536"/>
                    <a:gd name="T15" fmla="*/ 0 60000 65536"/>
                    <a:gd name="T16" fmla="*/ 0 60000 65536"/>
                    <a:gd name="T17" fmla="*/ 0 60000 65536"/>
                    <a:gd name="T18" fmla="*/ 0 w 91"/>
                    <a:gd name="T19" fmla="*/ 0 h 100"/>
                    <a:gd name="T20" fmla="*/ 91 w 91"/>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91" h="100">
                      <a:moveTo>
                        <a:pt x="91" y="100"/>
                      </a:moveTo>
                      <a:lnTo>
                        <a:pt x="91" y="0"/>
                      </a:lnTo>
                      <a:lnTo>
                        <a:pt x="0" y="0"/>
                      </a:lnTo>
                      <a:lnTo>
                        <a:pt x="0" y="100"/>
                      </a:lnTo>
                      <a:lnTo>
                        <a:pt x="91" y="10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3632" name="Freeform 147">
                  <a:extLst>
                    <a:ext uri="{FF2B5EF4-FFF2-40B4-BE49-F238E27FC236}">
                      <a16:creationId xmlns:a16="http://schemas.microsoft.com/office/drawing/2014/main" id="{790607C1-15F8-4BF4-B0E5-F9A4460C7C6E}"/>
                    </a:ext>
                  </a:extLst>
                </p:cNvPr>
                <p:cNvSpPr>
                  <a:spLocks/>
                </p:cNvSpPr>
                <p:nvPr/>
              </p:nvSpPr>
              <p:spPr bwMode="auto">
                <a:xfrm>
                  <a:off x="1326" y="3401"/>
                  <a:ext cx="129" cy="86"/>
                </a:xfrm>
                <a:custGeom>
                  <a:avLst/>
                  <a:gdLst>
                    <a:gd name="T0" fmla="*/ 24154 w 91"/>
                    <a:gd name="T1" fmla="*/ 9 h 100"/>
                    <a:gd name="T2" fmla="*/ 24154 w 91"/>
                    <a:gd name="T3" fmla="*/ 0 h 100"/>
                    <a:gd name="T4" fmla="*/ 0 w 91"/>
                    <a:gd name="T5" fmla="*/ 0 h 100"/>
                    <a:gd name="T6" fmla="*/ 0 w 91"/>
                    <a:gd name="T7" fmla="*/ 9 h 100"/>
                    <a:gd name="T8" fmla="*/ 24154 w 91"/>
                    <a:gd name="T9" fmla="*/ 9 h 100"/>
                    <a:gd name="T10" fmla="*/ 24154 w 91"/>
                    <a:gd name="T11" fmla="*/ 9 h 100"/>
                    <a:gd name="T12" fmla="*/ 0 60000 65536"/>
                    <a:gd name="T13" fmla="*/ 0 60000 65536"/>
                    <a:gd name="T14" fmla="*/ 0 60000 65536"/>
                    <a:gd name="T15" fmla="*/ 0 60000 65536"/>
                    <a:gd name="T16" fmla="*/ 0 60000 65536"/>
                    <a:gd name="T17" fmla="*/ 0 60000 65536"/>
                    <a:gd name="T18" fmla="*/ 0 w 91"/>
                    <a:gd name="T19" fmla="*/ 0 h 100"/>
                    <a:gd name="T20" fmla="*/ 91 w 91"/>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91" h="100">
                      <a:moveTo>
                        <a:pt x="91" y="100"/>
                      </a:moveTo>
                      <a:lnTo>
                        <a:pt x="91" y="0"/>
                      </a:lnTo>
                      <a:lnTo>
                        <a:pt x="0" y="0"/>
                      </a:lnTo>
                      <a:lnTo>
                        <a:pt x="0" y="100"/>
                      </a:lnTo>
                      <a:lnTo>
                        <a:pt x="91" y="100"/>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633" name="Freeform 148">
                  <a:extLst>
                    <a:ext uri="{FF2B5EF4-FFF2-40B4-BE49-F238E27FC236}">
                      <a16:creationId xmlns:a16="http://schemas.microsoft.com/office/drawing/2014/main" id="{87D587A6-0314-454C-BABD-B15C42C6B791}"/>
                    </a:ext>
                  </a:extLst>
                </p:cNvPr>
                <p:cNvSpPr>
                  <a:spLocks/>
                </p:cNvSpPr>
                <p:nvPr/>
              </p:nvSpPr>
              <p:spPr bwMode="auto">
                <a:xfrm>
                  <a:off x="1458" y="3573"/>
                  <a:ext cx="846" cy="87"/>
                </a:xfrm>
                <a:custGeom>
                  <a:avLst/>
                  <a:gdLst>
                    <a:gd name="T0" fmla="*/ 153917 w 598"/>
                    <a:gd name="T1" fmla="*/ 9 h 101"/>
                    <a:gd name="T2" fmla="*/ 153917 w 598"/>
                    <a:gd name="T3" fmla="*/ 0 h 101"/>
                    <a:gd name="T4" fmla="*/ 0 w 598"/>
                    <a:gd name="T5" fmla="*/ 0 h 101"/>
                    <a:gd name="T6" fmla="*/ 0 w 598"/>
                    <a:gd name="T7" fmla="*/ 9 h 101"/>
                    <a:gd name="T8" fmla="*/ 153917 w 598"/>
                    <a:gd name="T9" fmla="*/ 9 h 101"/>
                    <a:gd name="T10" fmla="*/ 153917 w 598"/>
                    <a:gd name="T11" fmla="*/ 9 h 101"/>
                    <a:gd name="T12" fmla="*/ 0 60000 65536"/>
                    <a:gd name="T13" fmla="*/ 0 60000 65536"/>
                    <a:gd name="T14" fmla="*/ 0 60000 65536"/>
                    <a:gd name="T15" fmla="*/ 0 60000 65536"/>
                    <a:gd name="T16" fmla="*/ 0 60000 65536"/>
                    <a:gd name="T17" fmla="*/ 0 60000 65536"/>
                    <a:gd name="T18" fmla="*/ 0 w 598"/>
                    <a:gd name="T19" fmla="*/ 0 h 101"/>
                    <a:gd name="T20" fmla="*/ 598 w 598"/>
                    <a:gd name="T21" fmla="*/ 101 h 101"/>
                  </a:gdLst>
                  <a:ahLst/>
                  <a:cxnLst>
                    <a:cxn ang="T12">
                      <a:pos x="T0" y="T1"/>
                    </a:cxn>
                    <a:cxn ang="T13">
                      <a:pos x="T2" y="T3"/>
                    </a:cxn>
                    <a:cxn ang="T14">
                      <a:pos x="T4" y="T5"/>
                    </a:cxn>
                    <a:cxn ang="T15">
                      <a:pos x="T6" y="T7"/>
                    </a:cxn>
                    <a:cxn ang="T16">
                      <a:pos x="T8" y="T9"/>
                    </a:cxn>
                    <a:cxn ang="T17">
                      <a:pos x="T10" y="T11"/>
                    </a:cxn>
                  </a:cxnLst>
                  <a:rect l="T18" t="T19" r="T20" b="T21"/>
                  <a:pathLst>
                    <a:path w="598" h="101">
                      <a:moveTo>
                        <a:pt x="598" y="101"/>
                      </a:moveTo>
                      <a:lnTo>
                        <a:pt x="598" y="0"/>
                      </a:lnTo>
                      <a:lnTo>
                        <a:pt x="0" y="0"/>
                      </a:lnTo>
                      <a:lnTo>
                        <a:pt x="0" y="101"/>
                      </a:lnTo>
                      <a:lnTo>
                        <a:pt x="598" y="10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3634" name="Freeform 149">
                  <a:extLst>
                    <a:ext uri="{FF2B5EF4-FFF2-40B4-BE49-F238E27FC236}">
                      <a16:creationId xmlns:a16="http://schemas.microsoft.com/office/drawing/2014/main" id="{561D8D48-1254-439F-B079-48961528781E}"/>
                    </a:ext>
                  </a:extLst>
                </p:cNvPr>
                <p:cNvSpPr>
                  <a:spLocks/>
                </p:cNvSpPr>
                <p:nvPr/>
              </p:nvSpPr>
              <p:spPr bwMode="auto">
                <a:xfrm>
                  <a:off x="1458" y="3573"/>
                  <a:ext cx="846" cy="87"/>
                </a:xfrm>
                <a:custGeom>
                  <a:avLst/>
                  <a:gdLst>
                    <a:gd name="T0" fmla="*/ 153917 w 598"/>
                    <a:gd name="T1" fmla="*/ 9 h 101"/>
                    <a:gd name="T2" fmla="*/ 153917 w 598"/>
                    <a:gd name="T3" fmla="*/ 0 h 101"/>
                    <a:gd name="T4" fmla="*/ 0 w 598"/>
                    <a:gd name="T5" fmla="*/ 0 h 101"/>
                    <a:gd name="T6" fmla="*/ 0 w 598"/>
                    <a:gd name="T7" fmla="*/ 9 h 101"/>
                    <a:gd name="T8" fmla="*/ 153917 w 598"/>
                    <a:gd name="T9" fmla="*/ 9 h 101"/>
                    <a:gd name="T10" fmla="*/ 153917 w 598"/>
                    <a:gd name="T11" fmla="*/ 9 h 101"/>
                    <a:gd name="T12" fmla="*/ 0 60000 65536"/>
                    <a:gd name="T13" fmla="*/ 0 60000 65536"/>
                    <a:gd name="T14" fmla="*/ 0 60000 65536"/>
                    <a:gd name="T15" fmla="*/ 0 60000 65536"/>
                    <a:gd name="T16" fmla="*/ 0 60000 65536"/>
                    <a:gd name="T17" fmla="*/ 0 60000 65536"/>
                    <a:gd name="T18" fmla="*/ 0 w 598"/>
                    <a:gd name="T19" fmla="*/ 0 h 101"/>
                    <a:gd name="T20" fmla="*/ 598 w 598"/>
                    <a:gd name="T21" fmla="*/ 101 h 101"/>
                  </a:gdLst>
                  <a:ahLst/>
                  <a:cxnLst>
                    <a:cxn ang="T12">
                      <a:pos x="T0" y="T1"/>
                    </a:cxn>
                    <a:cxn ang="T13">
                      <a:pos x="T2" y="T3"/>
                    </a:cxn>
                    <a:cxn ang="T14">
                      <a:pos x="T4" y="T5"/>
                    </a:cxn>
                    <a:cxn ang="T15">
                      <a:pos x="T6" y="T7"/>
                    </a:cxn>
                    <a:cxn ang="T16">
                      <a:pos x="T8" y="T9"/>
                    </a:cxn>
                    <a:cxn ang="T17">
                      <a:pos x="T10" y="T11"/>
                    </a:cxn>
                  </a:cxnLst>
                  <a:rect l="T18" t="T19" r="T20" b="T21"/>
                  <a:pathLst>
                    <a:path w="598" h="101">
                      <a:moveTo>
                        <a:pt x="598" y="101"/>
                      </a:moveTo>
                      <a:lnTo>
                        <a:pt x="598" y="0"/>
                      </a:lnTo>
                      <a:lnTo>
                        <a:pt x="0" y="0"/>
                      </a:lnTo>
                      <a:lnTo>
                        <a:pt x="0" y="101"/>
                      </a:lnTo>
                      <a:lnTo>
                        <a:pt x="598" y="101"/>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635" name="Freeform 150">
                  <a:extLst>
                    <a:ext uri="{FF2B5EF4-FFF2-40B4-BE49-F238E27FC236}">
                      <a16:creationId xmlns:a16="http://schemas.microsoft.com/office/drawing/2014/main" id="{4D154DFA-3EDB-41FC-A888-8CB9D1372730}"/>
                    </a:ext>
                  </a:extLst>
                </p:cNvPr>
                <p:cNvSpPr>
                  <a:spLocks/>
                </p:cNvSpPr>
                <p:nvPr/>
              </p:nvSpPr>
              <p:spPr bwMode="auto">
                <a:xfrm>
                  <a:off x="1326" y="3573"/>
                  <a:ext cx="129" cy="87"/>
                </a:xfrm>
                <a:custGeom>
                  <a:avLst/>
                  <a:gdLst>
                    <a:gd name="T0" fmla="*/ 24154 w 91"/>
                    <a:gd name="T1" fmla="*/ 9 h 101"/>
                    <a:gd name="T2" fmla="*/ 24154 w 91"/>
                    <a:gd name="T3" fmla="*/ 0 h 101"/>
                    <a:gd name="T4" fmla="*/ 0 w 91"/>
                    <a:gd name="T5" fmla="*/ 0 h 101"/>
                    <a:gd name="T6" fmla="*/ 0 w 91"/>
                    <a:gd name="T7" fmla="*/ 9 h 101"/>
                    <a:gd name="T8" fmla="*/ 24154 w 91"/>
                    <a:gd name="T9" fmla="*/ 9 h 101"/>
                    <a:gd name="T10" fmla="*/ 24154 w 91"/>
                    <a:gd name="T11" fmla="*/ 9 h 101"/>
                    <a:gd name="T12" fmla="*/ 0 60000 65536"/>
                    <a:gd name="T13" fmla="*/ 0 60000 65536"/>
                    <a:gd name="T14" fmla="*/ 0 60000 65536"/>
                    <a:gd name="T15" fmla="*/ 0 60000 65536"/>
                    <a:gd name="T16" fmla="*/ 0 60000 65536"/>
                    <a:gd name="T17" fmla="*/ 0 60000 65536"/>
                    <a:gd name="T18" fmla="*/ 0 w 91"/>
                    <a:gd name="T19" fmla="*/ 0 h 101"/>
                    <a:gd name="T20" fmla="*/ 91 w 91"/>
                    <a:gd name="T21" fmla="*/ 101 h 101"/>
                  </a:gdLst>
                  <a:ahLst/>
                  <a:cxnLst>
                    <a:cxn ang="T12">
                      <a:pos x="T0" y="T1"/>
                    </a:cxn>
                    <a:cxn ang="T13">
                      <a:pos x="T2" y="T3"/>
                    </a:cxn>
                    <a:cxn ang="T14">
                      <a:pos x="T4" y="T5"/>
                    </a:cxn>
                    <a:cxn ang="T15">
                      <a:pos x="T6" y="T7"/>
                    </a:cxn>
                    <a:cxn ang="T16">
                      <a:pos x="T8" y="T9"/>
                    </a:cxn>
                    <a:cxn ang="T17">
                      <a:pos x="T10" y="T11"/>
                    </a:cxn>
                  </a:cxnLst>
                  <a:rect l="T18" t="T19" r="T20" b="T21"/>
                  <a:pathLst>
                    <a:path w="91" h="101">
                      <a:moveTo>
                        <a:pt x="91" y="101"/>
                      </a:moveTo>
                      <a:lnTo>
                        <a:pt x="91" y="0"/>
                      </a:lnTo>
                      <a:lnTo>
                        <a:pt x="0" y="0"/>
                      </a:lnTo>
                      <a:lnTo>
                        <a:pt x="0" y="101"/>
                      </a:lnTo>
                      <a:lnTo>
                        <a:pt x="91" y="10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3636" name="Freeform 151">
                  <a:extLst>
                    <a:ext uri="{FF2B5EF4-FFF2-40B4-BE49-F238E27FC236}">
                      <a16:creationId xmlns:a16="http://schemas.microsoft.com/office/drawing/2014/main" id="{F5D08AB9-70CC-4D39-8BF7-0A2FAF6B3CC3}"/>
                    </a:ext>
                  </a:extLst>
                </p:cNvPr>
                <p:cNvSpPr>
                  <a:spLocks/>
                </p:cNvSpPr>
                <p:nvPr/>
              </p:nvSpPr>
              <p:spPr bwMode="auto">
                <a:xfrm>
                  <a:off x="1326" y="3573"/>
                  <a:ext cx="129" cy="87"/>
                </a:xfrm>
                <a:custGeom>
                  <a:avLst/>
                  <a:gdLst>
                    <a:gd name="T0" fmla="*/ 24154 w 91"/>
                    <a:gd name="T1" fmla="*/ 9 h 101"/>
                    <a:gd name="T2" fmla="*/ 24154 w 91"/>
                    <a:gd name="T3" fmla="*/ 0 h 101"/>
                    <a:gd name="T4" fmla="*/ 0 w 91"/>
                    <a:gd name="T5" fmla="*/ 0 h 101"/>
                    <a:gd name="T6" fmla="*/ 0 w 91"/>
                    <a:gd name="T7" fmla="*/ 9 h 101"/>
                    <a:gd name="T8" fmla="*/ 24154 w 91"/>
                    <a:gd name="T9" fmla="*/ 9 h 101"/>
                    <a:gd name="T10" fmla="*/ 24154 w 91"/>
                    <a:gd name="T11" fmla="*/ 9 h 101"/>
                    <a:gd name="T12" fmla="*/ 0 60000 65536"/>
                    <a:gd name="T13" fmla="*/ 0 60000 65536"/>
                    <a:gd name="T14" fmla="*/ 0 60000 65536"/>
                    <a:gd name="T15" fmla="*/ 0 60000 65536"/>
                    <a:gd name="T16" fmla="*/ 0 60000 65536"/>
                    <a:gd name="T17" fmla="*/ 0 60000 65536"/>
                    <a:gd name="T18" fmla="*/ 0 w 91"/>
                    <a:gd name="T19" fmla="*/ 0 h 101"/>
                    <a:gd name="T20" fmla="*/ 91 w 91"/>
                    <a:gd name="T21" fmla="*/ 101 h 101"/>
                  </a:gdLst>
                  <a:ahLst/>
                  <a:cxnLst>
                    <a:cxn ang="T12">
                      <a:pos x="T0" y="T1"/>
                    </a:cxn>
                    <a:cxn ang="T13">
                      <a:pos x="T2" y="T3"/>
                    </a:cxn>
                    <a:cxn ang="T14">
                      <a:pos x="T4" y="T5"/>
                    </a:cxn>
                    <a:cxn ang="T15">
                      <a:pos x="T6" y="T7"/>
                    </a:cxn>
                    <a:cxn ang="T16">
                      <a:pos x="T8" y="T9"/>
                    </a:cxn>
                    <a:cxn ang="T17">
                      <a:pos x="T10" y="T11"/>
                    </a:cxn>
                  </a:cxnLst>
                  <a:rect l="T18" t="T19" r="T20" b="T21"/>
                  <a:pathLst>
                    <a:path w="91" h="101">
                      <a:moveTo>
                        <a:pt x="91" y="101"/>
                      </a:moveTo>
                      <a:lnTo>
                        <a:pt x="91" y="0"/>
                      </a:lnTo>
                      <a:lnTo>
                        <a:pt x="0" y="0"/>
                      </a:lnTo>
                      <a:lnTo>
                        <a:pt x="0" y="101"/>
                      </a:lnTo>
                      <a:lnTo>
                        <a:pt x="91" y="101"/>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637" name="Freeform 152">
                  <a:extLst>
                    <a:ext uri="{FF2B5EF4-FFF2-40B4-BE49-F238E27FC236}">
                      <a16:creationId xmlns:a16="http://schemas.microsoft.com/office/drawing/2014/main" id="{646F83A3-0617-498F-80CE-ECA26E49999C}"/>
                    </a:ext>
                  </a:extLst>
                </p:cNvPr>
                <p:cNvSpPr>
                  <a:spLocks/>
                </p:cNvSpPr>
                <p:nvPr/>
              </p:nvSpPr>
              <p:spPr bwMode="auto">
                <a:xfrm>
                  <a:off x="1458" y="3748"/>
                  <a:ext cx="846" cy="86"/>
                </a:xfrm>
                <a:custGeom>
                  <a:avLst/>
                  <a:gdLst>
                    <a:gd name="T0" fmla="*/ 153917 w 598"/>
                    <a:gd name="T1" fmla="*/ 9 h 100"/>
                    <a:gd name="T2" fmla="*/ 153917 w 598"/>
                    <a:gd name="T3" fmla="*/ 0 h 100"/>
                    <a:gd name="T4" fmla="*/ 0 w 598"/>
                    <a:gd name="T5" fmla="*/ 0 h 100"/>
                    <a:gd name="T6" fmla="*/ 0 w 598"/>
                    <a:gd name="T7" fmla="*/ 9 h 100"/>
                    <a:gd name="T8" fmla="*/ 153917 w 598"/>
                    <a:gd name="T9" fmla="*/ 9 h 100"/>
                    <a:gd name="T10" fmla="*/ 153917 w 598"/>
                    <a:gd name="T11" fmla="*/ 9 h 100"/>
                    <a:gd name="T12" fmla="*/ 0 60000 65536"/>
                    <a:gd name="T13" fmla="*/ 0 60000 65536"/>
                    <a:gd name="T14" fmla="*/ 0 60000 65536"/>
                    <a:gd name="T15" fmla="*/ 0 60000 65536"/>
                    <a:gd name="T16" fmla="*/ 0 60000 65536"/>
                    <a:gd name="T17" fmla="*/ 0 60000 65536"/>
                    <a:gd name="T18" fmla="*/ 0 w 598"/>
                    <a:gd name="T19" fmla="*/ 0 h 100"/>
                    <a:gd name="T20" fmla="*/ 598 w 598"/>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598" h="100">
                      <a:moveTo>
                        <a:pt x="598" y="100"/>
                      </a:moveTo>
                      <a:lnTo>
                        <a:pt x="598" y="0"/>
                      </a:lnTo>
                      <a:lnTo>
                        <a:pt x="0" y="0"/>
                      </a:lnTo>
                      <a:lnTo>
                        <a:pt x="0" y="100"/>
                      </a:lnTo>
                      <a:lnTo>
                        <a:pt x="598" y="10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3638" name="Freeform 153">
                  <a:extLst>
                    <a:ext uri="{FF2B5EF4-FFF2-40B4-BE49-F238E27FC236}">
                      <a16:creationId xmlns:a16="http://schemas.microsoft.com/office/drawing/2014/main" id="{D5AF4C90-B227-44AE-BBC9-DF87BB1E9833}"/>
                    </a:ext>
                  </a:extLst>
                </p:cNvPr>
                <p:cNvSpPr>
                  <a:spLocks/>
                </p:cNvSpPr>
                <p:nvPr/>
              </p:nvSpPr>
              <p:spPr bwMode="auto">
                <a:xfrm>
                  <a:off x="1458" y="3748"/>
                  <a:ext cx="846" cy="86"/>
                </a:xfrm>
                <a:custGeom>
                  <a:avLst/>
                  <a:gdLst>
                    <a:gd name="T0" fmla="*/ 153917 w 598"/>
                    <a:gd name="T1" fmla="*/ 9 h 100"/>
                    <a:gd name="T2" fmla="*/ 153917 w 598"/>
                    <a:gd name="T3" fmla="*/ 0 h 100"/>
                    <a:gd name="T4" fmla="*/ 0 w 598"/>
                    <a:gd name="T5" fmla="*/ 0 h 100"/>
                    <a:gd name="T6" fmla="*/ 0 w 598"/>
                    <a:gd name="T7" fmla="*/ 9 h 100"/>
                    <a:gd name="T8" fmla="*/ 153917 w 598"/>
                    <a:gd name="T9" fmla="*/ 9 h 100"/>
                    <a:gd name="T10" fmla="*/ 153917 w 598"/>
                    <a:gd name="T11" fmla="*/ 9 h 100"/>
                    <a:gd name="T12" fmla="*/ 0 60000 65536"/>
                    <a:gd name="T13" fmla="*/ 0 60000 65536"/>
                    <a:gd name="T14" fmla="*/ 0 60000 65536"/>
                    <a:gd name="T15" fmla="*/ 0 60000 65536"/>
                    <a:gd name="T16" fmla="*/ 0 60000 65536"/>
                    <a:gd name="T17" fmla="*/ 0 60000 65536"/>
                    <a:gd name="T18" fmla="*/ 0 w 598"/>
                    <a:gd name="T19" fmla="*/ 0 h 100"/>
                    <a:gd name="T20" fmla="*/ 598 w 598"/>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598" h="100">
                      <a:moveTo>
                        <a:pt x="598" y="100"/>
                      </a:moveTo>
                      <a:lnTo>
                        <a:pt x="598" y="0"/>
                      </a:lnTo>
                      <a:lnTo>
                        <a:pt x="0" y="0"/>
                      </a:lnTo>
                      <a:lnTo>
                        <a:pt x="0" y="100"/>
                      </a:lnTo>
                      <a:lnTo>
                        <a:pt x="598" y="100"/>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639" name="Freeform 154">
                  <a:extLst>
                    <a:ext uri="{FF2B5EF4-FFF2-40B4-BE49-F238E27FC236}">
                      <a16:creationId xmlns:a16="http://schemas.microsoft.com/office/drawing/2014/main" id="{DD4751C6-1E6E-4582-8DF0-13FAEAA5E282}"/>
                    </a:ext>
                  </a:extLst>
                </p:cNvPr>
                <p:cNvSpPr>
                  <a:spLocks/>
                </p:cNvSpPr>
                <p:nvPr/>
              </p:nvSpPr>
              <p:spPr bwMode="auto">
                <a:xfrm>
                  <a:off x="1326" y="3746"/>
                  <a:ext cx="129" cy="86"/>
                </a:xfrm>
                <a:custGeom>
                  <a:avLst/>
                  <a:gdLst>
                    <a:gd name="T0" fmla="*/ 24154 w 91"/>
                    <a:gd name="T1" fmla="*/ 9 h 100"/>
                    <a:gd name="T2" fmla="*/ 24154 w 91"/>
                    <a:gd name="T3" fmla="*/ 0 h 100"/>
                    <a:gd name="T4" fmla="*/ 0 w 91"/>
                    <a:gd name="T5" fmla="*/ 0 h 100"/>
                    <a:gd name="T6" fmla="*/ 0 w 91"/>
                    <a:gd name="T7" fmla="*/ 9 h 100"/>
                    <a:gd name="T8" fmla="*/ 24154 w 91"/>
                    <a:gd name="T9" fmla="*/ 9 h 100"/>
                    <a:gd name="T10" fmla="*/ 24154 w 91"/>
                    <a:gd name="T11" fmla="*/ 9 h 100"/>
                    <a:gd name="T12" fmla="*/ 0 60000 65536"/>
                    <a:gd name="T13" fmla="*/ 0 60000 65536"/>
                    <a:gd name="T14" fmla="*/ 0 60000 65536"/>
                    <a:gd name="T15" fmla="*/ 0 60000 65536"/>
                    <a:gd name="T16" fmla="*/ 0 60000 65536"/>
                    <a:gd name="T17" fmla="*/ 0 60000 65536"/>
                    <a:gd name="T18" fmla="*/ 0 w 91"/>
                    <a:gd name="T19" fmla="*/ 0 h 100"/>
                    <a:gd name="T20" fmla="*/ 91 w 91"/>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91" h="100">
                      <a:moveTo>
                        <a:pt x="91" y="100"/>
                      </a:moveTo>
                      <a:lnTo>
                        <a:pt x="91" y="0"/>
                      </a:lnTo>
                      <a:lnTo>
                        <a:pt x="0" y="0"/>
                      </a:lnTo>
                      <a:lnTo>
                        <a:pt x="0" y="100"/>
                      </a:lnTo>
                      <a:lnTo>
                        <a:pt x="91" y="10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3640" name="Freeform 155">
                  <a:extLst>
                    <a:ext uri="{FF2B5EF4-FFF2-40B4-BE49-F238E27FC236}">
                      <a16:creationId xmlns:a16="http://schemas.microsoft.com/office/drawing/2014/main" id="{9361FA09-F823-4746-B259-9945E527351C}"/>
                    </a:ext>
                  </a:extLst>
                </p:cNvPr>
                <p:cNvSpPr>
                  <a:spLocks/>
                </p:cNvSpPr>
                <p:nvPr/>
              </p:nvSpPr>
              <p:spPr bwMode="auto">
                <a:xfrm>
                  <a:off x="1326" y="3746"/>
                  <a:ext cx="129" cy="86"/>
                </a:xfrm>
                <a:custGeom>
                  <a:avLst/>
                  <a:gdLst>
                    <a:gd name="T0" fmla="*/ 24154 w 91"/>
                    <a:gd name="T1" fmla="*/ 9 h 100"/>
                    <a:gd name="T2" fmla="*/ 24154 w 91"/>
                    <a:gd name="T3" fmla="*/ 0 h 100"/>
                    <a:gd name="T4" fmla="*/ 0 w 91"/>
                    <a:gd name="T5" fmla="*/ 0 h 100"/>
                    <a:gd name="T6" fmla="*/ 0 w 91"/>
                    <a:gd name="T7" fmla="*/ 9 h 100"/>
                    <a:gd name="T8" fmla="*/ 24154 w 91"/>
                    <a:gd name="T9" fmla="*/ 9 h 100"/>
                    <a:gd name="T10" fmla="*/ 24154 w 91"/>
                    <a:gd name="T11" fmla="*/ 9 h 100"/>
                    <a:gd name="T12" fmla="*/ 0 60000 65536"/>
                    <a:gd name="T13" fmla="*/ 0 60000 65536"/>
                    <a:gd name="T14" fmla="*/ 0 60000 65536"/>
                    <a:gd name="T15" fmla="*/ 0 60000 65536"/>
                    <a:gd name="T16" fmla="*/ 0 60000 65536"/>
                    <a:gd name="T17" fmla="*/ 0 60000 65536"/>
                    <a:gd name="T18" fmla="*/ 0 w 91"/>
                    <a:gd name="T19" fmla="*/ 0 h 100"/>
                    <a:gd name="T20" fmla="*/ 91 w 91"/>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91" h="100">
                      <a:moveTo>
                        <a:pt x="91" y="100"/>
                      </a:moveTo>
                      <a:lnTo>
                        <a:pt x="91" y="0"/>
                      </a:lnTo>
                      <a:lnTo>
                        <a:pt x="0" y="0"/>
                      </a:lnTo>
                      <a:lnTo>
                        <a:pt x="0" y="100"/>
                      </a:lnTo>
                      <a:lnTo>
                        <a:pt x="91" y="100"/>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641" name="Freeform 156">
                  <a:extLst>
                    <a:ext uri="{FF2B5EF4-FFF2-40B4-BE49-F238E27FC236}">
                      <a16:creationId xmlns:a16="http://schemas.microsoft.com/office/drawing/2014/main" id="{BD2450F2-91C1-4A28-BADD-FB67F89C48A1}"/>
                    </a:ext>
                  </a:extLst>
                </p:cNvPr>
                <p:cNvSpPr>
                  <a:spLocks/>
                </p:cNvSpPr>
                <p:nvPr/>
              </p:nvSpPr>
              <p:spPr bwMode="auto">
                <a:xfrm>
                  <a:off x="1458" y="3920"/>
                  <a:ext cx="846" cy="87"/>
                </a:xfrm>
                <a:custGeom>
                  <a:avLst/>
                  <a:gdLst>
                    <a:gd name="T0" fmla="*/ 153917 w 598"/>
                    <a:gd name="T1" fmla="*/ 11 h 100"/>
                    <a:gd name="T2" fmla="*/ 153917 w 598"/>
                    <a:gd name="T3" fmla="*/ 0 h 100"/>
                    <a:gd name="T4" fmla="*/ 0 w 598"/>
                    <a:gd name="T5" fmla="*/ 0 h 100"/>
                    <a:gd name="T6" fmla="*/ 0 w 598"/>
                    <a:gd name="T7" fmla="*/ 11 h 100"/>
                    <a:gd name="T8" fmla="*/ 153917 w 598"/>
                    <a:gd name="T9" fmla="*/ 11 h 100"/>
                    <a:gd name="T10" fmla="*/ 153917 w 598"/>
                    <a:gd name="T11" fmla="*/ 11 h 100"/>
                    <a:gd name="T12" fmla="*/ 0 60000 65536"/>
                    <a:gd name="T13" fmla="*/ 0 60000 65536"/>
                    <a:gd name="T14" fmla="*/ 0 60000 65536"/>
                    <a:gd name="T15" fmla="*/ 0 60000 65536"/>
                    <a:gd name="T16" fmla="*/ 0 60000 65536"/>
                    <a:gd name="T17" fmla="*/ 0 60000 65536"/>
                    <a:gd name="T18" fmla="*/ 0 w 598"/>
                    <a:gd name="T19" fmla="*/ 0 h 100"/>
                    <a:gd name="T20" fmla="*/ 598 w 598"/>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598" h="100">
                      <a:moveTo>
                        <a:pt x="598" y="100"/>
                      </a:moveTo>
                      <a:lnTo>
                        <a:pt x="598" y="0"/>
                      </a:lnTo>
                      <a:lnTo>
                        <a:pt x="0" y="0"/>
                      </a:lnTo>
                      <a:lnTo>
                        <a:pt x="0" y="100"/>
                      </a:lnTo>
                      <a:lnTo>
                        <a:pt x="598" y="10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3642" name="Freeform 157">
                  <a:extLst>
                    <a:ext uri="{FF2B5EF4-FFF2-40B4-BE49-F238E27FC236}">
                      <a16:creationId xmlns:a16="http://schemas.microsoft.com/office/drawing/2014/main" id="{A2471CBD-F7F6-495F-A06E-72C41E3F3AAA}"/>
                    </a:ext>
                  </a:extLst>
                </p:cNvPr>
                <p:cNvSpPr>
                  <a:spLocks/>
                </p:cNvSpPr>
                <p:nvPr/>
              </p:nvSpPr>
              <p:spPr bwMode="auto">
                <a:xfrm>
                  <a:off x="1458" y="3920"/>
                  <a:ext cx="846" cy="87"/>
                </a:xfrm>
                <a:custGeom>
                  <a:avLst/>
                  <a:gdLst>
                    <a:gd name="T0" fmla="*/ 153917 w 598"/>
                    <a:gd name="T1" fmla="*/ 11 h 100"/>
                    <a:gd name="T2" fmla="*/ 153917 w 598"/>
                    <a:gd name="T3" fmla="*/ 0 h 100"/>
                    <a:gd name="T4" fmla="*/ 0 w 598"/>
                    <a:gd name="T5" fmla="*/ 0 h 100"/>
                    <a:gd name="T6" fmla="*/ 0 w 598"/>
                    <a:gd name="T7" fmla="*/ 11 h 100"/>
                    <a:gd name="T8" fmla="*/ 153917 w 598"/>
                    <a:gd name="T9" fmla="*/ 11 h 100"/>
                    <a:gd name="T10" fmla="*/ 153917 w 598"/>
                    <a:gd name="T11" fmla="*/ 11 h 100"/>
                    <a:gd name="T12" fmla="*/ 0 60000 65536"/>
                    <a:gd name="T13" fmla="*/ 0 60000 65536"/>
                    <a:gd name="T14" fmla="*/ 0 60000 65536"/>
                    <a:gd name="T15" fmla="*/ 0 60000 65536"/>
                    <a:gd name="T16" fmla="*/ 0 60000 65536"/>
                    <a:gd name="T17" fmla="*/ 0 60000 65536"/>
                    <a:gd name="T18" fmla="*/ 0 w 598"/>
                    <a:gd name="T19" fmla="*/ 0 h 100"/>
                    <a:gd name="T20" fmla="*/ 598 w 598"/>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598" h="100">
                      <a:moveTo>
                        <a:pt x="598" y="100"/>
                      </a:moveTo>
                      <a:lnTo>
                        <a:pt x="598" y="0"/>
                      </a:lnTo>
                      <a:lnTo>
                        <a:pt x="0" y="0"/>
                      </a:lnTo>
                      <a:lnTo>
                        <a:pt x="0" y="100"/>
                      </a:lnTo>
                      <a:lnTo>
                        <a:pt x="598" y="100"/>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643" name="Freeform 158">
                  <a:extLst>
                    <a:ext uri="{FF2B5EF4-FFF2-40B4-BE49-F238E27FC236}">
                      <a16:creationId xmlns:a16="http://schemas.microsoft.com/office/drawing/2014/main" id="{481B683A-F793-4FAF-ADF3-9E7567C9BC27}"/>
                    </a:ext>
                  </a:extLst>
                </p:cNvPr>
                <p:cNvSpPr>
                  <a:spLocks/>
                </p:cNvSpPr>
                <p:nvPr/>
              </p:nvSpPr>
              <p:spPr bwMode="auto">
                <a:xfrm>
                  <a:off x="1326" y="3919"/>
                  <a:ext cx="129" cy="86"/>
                </a:xfrm>
                <a:custGeom>
                  <a:avLst/>
                  <a:gdLst>
                    <a:gd name="T0" fmla="*/ 24154 w 91"/>
                    <a:gd name="T1" fmla="*/ 9 h 100"/>
                    <a:gd name="T2" fmla="*/ 24154 w 91"/>
                    <a:gd name="T3" fmla="*/ 0 h 100"/>
                    <a:gd name="T4" fmla="*/ 0 w 91"/>
                    <a:gd name="T5" fmla="*/ 0 h 100"/>
                    <a:gd name="T6" fmla="*/ 0 w 91"/>
                    <a:gd name="T7" fmla="*/ 9 h 100"/>
                    <a:gd name="T8" fmla="*/ 24154 w 91"/>
                    <a:gd name="T9" fmla="*/ 9 h 100"/>
                    <a:gd name="T10" fmla="*/ 24154 w 91"/>
                    <a:gd name="T11" fmla="*/ 9 h 100"/>
                    <a:gd name="T12" fmla="*/ 0 60000 65536"/>
                    <a:gd name="T13" fmla="*/ 0 60000 65536"/>
                    <a:gd name="T14" fmla="*/ 0 60000 65536"/>
                    <a:gd name="T15" fmla="*/ 0 60000 65536"/>
                    <a:gd name="T16" fmla="*/ 0 60000 65536"/>
                    <a:gd name="T17" fmla="*/ 0 60000 65536"/>
                    <a:gd name="T18" fmla="*/ 0 w 91"/>
                    <a:gd name="T19" fmla="*/ 0 h 100"/>
                    <a:gd name="T20" fmla="*/ 91 w 91"/>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91" h="100">
                      <a:moveTo>
                        <a:pt x="91" y="100"/>
                      </a:moveTo>
                      <a:lnTo>
                        <a:pt x="91" y="0"/>
                      </a:lnTo>
                      <a:lnTo>
                        <a:pt x="0" y="0"/>
                      </a:lnTo>
                      <a:lnTo>
                        <a:pt x="0" y="100"/>
                      </a:lnTo>
                      <a:lnTo>
                        <a:pt x="91" y="10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3644" name="Freeform 159">
                  <a:extLst>
                    <a:ext uri="{FF2B5EF4-FFF2-40B4-BE49-F238E27FC236}">
                      <a16:creationId xmlns:a16="http://schemas.microsoft.com/office/drawing/2014/main" id="{867428C7-8F40-479F-9098-2F40FB928B23}"/>
                    </a:ext>
                  </a:extLst>
                </p:cNvPr>
                <p:cNvSpPr>
                  <a:spLocks/>
                </p:cNvSpPr>
                <p:nvPr/>
              </p:nvSpPr>
              <p:spPr bwMode="auto">
                <a:xfrm>
                  <a:off x="1326" y="3919"/>
                  <a:ext cx="129" cy="86"/>
                </a:xfrm>
                <a:custGeom>
                  <a:avLst/>
                  <a:gdLst>
                    <a:gd name="T0" fmla="*/ 24154 w 91"/>
                    <a:gd name="T1" fmla="*/ 9 h 100"/>
                    <a:gd name="T2" fmla="*/ 24154 w 91"/>
                    <a:gd name="T3" fmla="*/ 0 h 100"/>
                    <a:gd name="T4" fmla="*/ 0 w 91"/>
                    <a:gd name="T5" fmla="*/ 0 h 100"/>
                    <a:gd name="T6" fmla="*/ 0 w 91"/>
                    <a:gd name="T7" fmla="*/ 9 h 100"/>
                    <a:gd name="T8" fmla="*/ 24154 w 91"/>
                    <a:gd name="T9" fmla="*/ 9 h 100"/>
                    <a:gd name="T10" fmla="*/ 24154 w 91"/>
                    <a:gd name="T11" fmla="*/ 9 h 100"/>
                    <a:gd name="T12" fmla="*/ 0 60000 65536"/>
                    <a:gd name="T13" fmla="*/ 0 60000 65536"/>
                    <a:gd name="T14" fmla="*/ 0 60000 65536"/>
                    <a:gd name="T15" fmla="*/ 0 60000 65536"/>
                    <a:gd name="T16" fmla="*/ 0 60000 65536"/>
                    <a:gd name="T17" fmla="*/ 0 60000 65536"/>
                    <a:gd name="T18" fmla="*/ 0 w 91"/>
                    <a:gd name="T19" fmla="*/ 0 h 100"/>
                    <a:gd name="T20" fmla="*/ 91 w 91"/>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91" h="100">
                      <a:moveTo>
                        <a:pt x="91" y="100"/>
                      </a:moveTo>
                      <a:lnTo>
                        <a:pt x="91" y="0"/>
                      </a:lnTo>
                      <a:lnTo>
                        <a:pt x="0" y="0"/>
                      </a:lnTo>
                      <a:lnTo>
                        <a:pt x="0" y="100"/>
                      </a:lnTo>
                      <a:lnTo>
                        <a:pt x="91" y="100"/>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645" name="Freeform 160">
                  <a:extLst>
                    <a:ext uri="{FF2B5EF4-FFF2-40B4-BE49-F238E27FC236}">
                      <a16:creationId xmlns:a16="http://schemas.microsoft.com/office/drawing/2014/main" id="{E09BB4BE-66E0-45DB-805F-760CA6ADC1A3}"/>
                    </a:ext>
                  </a:extLst>
                </p:cNvPr>
                <p:cNvSpPr>
                  <a:spLocks/>
                </p:cNvSpPr>
                <p:nvPr/>
              </p:nvSpPr>
              <p:spPr bwMode="auto">
                <a:xfrm>
                  <a:off x="1458" y="4093"/>
                  <a:ext cx="846" cy="86"/>
                </a:xfrm>
                <a:custGeom>
                  <a:avLst/>
                  <a:gdLst>
                    <a:gd name="T0" fmla="*/ 153917 w 598"/>
                    <a:gd name="T1" fmla="*/ 9 h 100"/>
                    <a:gd name="T2" fmla="*/ 153917 w 598"/>
                    <a:gd name="T3" fmla="*/ 0 h 100"/>
                    <a:gd name="T4" fmla="*/ 0 w 598"/>
                    <a:gd name="T5" fmla="*/ 0 h 100"/>
                    <a:gd name="T6" fmla="*/ 0 w 598"/>
                    <a:gd name="T7" fmla="*/ 9 h 100"/>
                    <a:gd name="T8" fmla="*/ 153917 w 598"/>
                    <a:gd name="T9" fmla="*/ 9 h 100"/>
                    <a:gd name="T10" fmla="*/ 153917 w 598"/>
                    <a:gd name="T11" fmla="*/ 9 h 100"/>
                    <a:gd name="T12" fmla="*/ 153917 w 598"/>
                    <a:gd name="T13" fmla="*/ 9 h 100"/>
                    <a:gd name="T14" fmla="*/ 0 60000 65536"/>
                    <a:gd name="T15" fmla="*/ 0 60000 65536"/>
                    <a:gd name="T16" fmla="*/ 0 60000 65536"/>
                    <a:gd name="T17" fmla="*/ 0 60000 65536"/>
                    <a:gd name="T18" fmla="*/ 0 60000 65536"/>
                    <a:gd name="T19" fmla="*/ 0 60000 65536"/>
                    <a:gd name="T20" fmla="*/ 0 60000 65536"/>
                    <a:gd name="T21" fmla="*/ 0 w 598"/>
                    <a:gd name="T22" fmla="*/ 0 h 100"/>
                    <a:gd name="T23" fmla="*/ 598 w 598"/>
                    <a:gd name="T24" fmla="*/ 100 h 1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98" h="100">
                      <a:moveTo>
                        <a:pt x="598" y="98"/>
                      </a:moveTo>
                      <a:lnTo>
                        <a:pt x="598" y="0"/>
                      </a:lnTo>
                      <a:lnTo>
                        <a:pt x="0" y="0"/>
                      </a:lnTo>
                      <a:lnTo>
                        <a:pt x="0" y="100"/>
                      </a:lnTo>
                      <a:lnTo>
                        <a:pt x="598" y="100"/>
                      </a:lnTo>
                      <a:lnTo>
                        <a:pt x="598" y="9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3646" name="Freeform 161">
                  <a:extLst>
                    <a:ext uri="{FF2B5EF4-FFF2-40B4-BE49-F238E27FC236}">
                      <a16:creationId xmlns:a16="http://schemas.microsoft.com/office/drawing/2014/main" id="{F2A0D8A7-3166-413E-AB55-3833F2770EDD}"/>
                    </a:ext>
                  </a:extLst>
                </p:cNvPr>
                <p:cNvSpPr>
                  <a:spLocks/>
                </p:cNvSpPr>
                <p:nvPr/>
              </p:nvSpPr>
              <p:spPr bwMode="auto">
                <a:xfrm>
                  <a:off x="1458" y="4093"/>
                  <a:ext cx="846" cy="86"/>
                </a:xfrm>
                <a:custGeom>
                  <a:avLst/>
                  <a:gdLst>
                    <a:gd name="T0" fmla="*/ 153917 w 598"/>
                    <a:gd name="T1" fmla="*/ 9 h 100"/>
                    <a:gd name="T2" fmla="*/ 153917 w 598"/>
                    <a:gd name="T3" fmla="*/ 0 h 100"/>
                    <a:gd name="T4" fmla="*/ 0 w 598"/>
                    <a:gd name="T5" fmla="*/ 0 h 100"/>
                    <a:gd name="T6" fmla="*/ 0 w 598"/>
                    <a:gd name="T7" fmla="*/ 9 h 100"/>
                    <a:gd name="T8" fmla="*/ 153917 w 598"/>
                    <a:gd name="T9" fmla="*/ 9 h 100"/>
                    <a:gd name="T10" fmla="*/ 153917 w 598"/>
                    <a:gd name="T11" fmla="*/ 9 h 100"/>
                    <a:gd name="T12" fmla="*/ 0 60000 65536"/>
                    <a:gd name="T13" fmla="*/ 0 60000 65536"/>
                    <a:gd name="T14" fmla="*/ 0 60000 65536"/>
                    <a:gd name="T15" fmla="*/ 0 60000 65536"/>
                    <a:gd name="T16" fmla="*/ 0 60000 65536"/>
                    <a:gd name="T17" fmla="*/ 0 60000 65536"/>
                    <a:gd name="T18" fmla="*/ 0 w 598"/>
                    <a:gd name="T19" fmla="*/ 0 h 100"/>
                    <a:gd name="T20" fmla="*/ 598 w 598"/>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598" h="100">
                      <a:moveTo>
                        <a:pt x="598" y="98"/>
                      </a:moveTo>
                      <a:lnTo>
                        <a:pt x="598" y="0"/>
                      </a:lnTo>
                      <a:lnTo>
                        <a:pt x="0" y="0"/>
                      </a:lnTo>
                      <a:lnTo>
                        <a:pt x="0" y="100"/>
                      </a:lnTo>
                      <a:lnTo>
                        <a:pt x="598" y="100"/>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647" name="Freeform 162">
                  <a:extLst>
                    <a:ext uri="{FF2B5EF4-FFF2-40B4-BE49-F238E27FC236}">
                      <a16:creationId xmlns:a16="http://schemas.microsoft.com/office/drawing/2014/main" id="{AEB196A9-1669-4301-A3CB-2E9A07FF522A}"/>
                    </a:ext>
                  </a:extLst>
                </p:cNvPr>
                <p:cNvSpPr>
                  <a:spLocks/>
                </p:cNvSpPr>
                <p:nvPr/>
              </p:nvSpPr>
              <p:spPr bwMode="auto">
                <a:xfrm>
                  <a:off x="1326" y="4091"/>
                  <a:ext cx="129" cy="86"/>
                </a:xfrm>
                <a:custGeom>
                  <a:avLst/>
                  <a:gdLst>
                    <a:gd name="T0" fmla="*/ 24154 w 91"/>
                    <a:gd name="T1" fmla="*/ 9 h 100"/>
                    <a:gd name="T2" fmla="*/ 24154 w 91"/>
                    <a:gd name="T3" fmla="*/ 0 h 100"/>
                    <a:gd name="T4" fmla="*/ 0 w 91"/>
                    <a:gd name="T5" fmla="*/ 0 h 100"/>
                    <a:gd name="T6" fmla="*/ 0 w 91"/>
                    <a:gd name="T7" fmla="*/ 9 h 100"/>
                    <a:gd name="T8" fmla="*/ 24154 w 91"/>
                    <a:gd name="T9" fmla="*/ 9 h 100"/>
                    <a:gd name="T10" fmla="*/ 24154 w 91"/>
                    <a:gd name="T11" fmla="*/ 9 h 100"/>
                    <a:gd name="T12" fmla="*/ 0 60000 65536"/>
                    <a:gd name="T13" fmla="*/ 0 60000 65536"/>
                    <a:gd name="T14" fmla="*/ 0 60000 65536"/>
                    <a:gd name="T15" fmla="*/ 0 60000 65536"/>
                    <a:gd name="T16" fmla="*/ 0 60000 65536"/>
                    <a:gd name="T17" fmla="*/ 0 60000 65536"/>
                    <a:gd name="T18" fmla="*/ 0 w 91"/>
                    <a:gd name="T19" fmla="*/ 0 h 100"/>
                    <a:gd name="T20" fmla="*/ 91 w 91"/>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91" h="100">
                      <a:moveTo>
                        <a:pt x="91" y="100"/>
                      </a:moveTo>
                      <a:lnTo>
                        <a:pt x="91" y="0"/>
                      </a:lnTo>
                      <a:lnTo>
                        <a:pt x="0" y="0"/>
                      </a:lnTo>
                      <a:lnTo>
                        <a:pt x="0" y="100"/>
                      </a:lnTo>
                      <a:lnTo>
                        <a:pt x="91" y="10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3648" name="Freeform 163">
                  <a:extLst>
                    <a:ext uri="{FF2B5EF4-FFF2-40B4-BE49-F238E27FC236}">
                      <a16:creationId xmlns:a16="http://schemas.microsoft.com/office/drawing/2014/main" id="{2FA0808F-1015-47F9-9B40-19E6F6799400}"/>
                    </a:ext>
                  </a:extLst>
                </p:cNvPr>
                <p:cNvSpPr>
                  <a:spLocks/>
                </p:cNvSpPr>
                <p:nvPr/>
              </p:nvSpPr>
              <p:spPr bwMode="auto">
                <a:xfrm>
                  <a:off x="1326" y="4091"/>
                  <a:ext cx="129" cy="86"/>
                </a:xfrm>
                <a:custGeom>
                  <a:avLst/>
                  <a:gdLst>
                    <a:gd name="T0" fmla="*/ 24154 w 91"/>
                    <a:gd name="T1" fmla="*/ 9 h 100"/>
                    <a:gd name="T2" fmla="*/ 24154 w 91"/>
                    <a:gd name="T3" fmla="*/ 0 h 100"/>
                    <a:gd name="T4" fmla="*/ 0 w 91"/>
                    <a:gd name="T5" fmla="*/ 0 h 100"/>
                    <a:gd name="T6" fmla="*/ 0 w 91"/>
                    <a:gd name="T7" fmla="*/ 9 h 100"/>
                    <a:gd name="T8" fmla="*/ 24154 w 91"/>
                    <a:gd name="T9" fmla="*/ 9 h 100"/>
                    <a:gd name="T10" fmla="*/ 24154 w 91"/>
                    <a:gd name="T11" fmla="*/ 9 h 100"/>
                    <a:gd name="T12" fmla="*/ 0 60000 65536"/>
                    <a:gd name="T13" fmla="*/ 0 60000 65536"/>
                    <a:gd name="T14" fmla="*/ 0 60000 65536"/>
                    <a:gd name="T15" fmla="*/ 0 60000 65536"/>
                    <a:gd name="T16" fmla="*/ 0 60000 65536"/>
                    <a:gd name="T17" fmla="*/ 0 60000 65536"/>
                    <a:gd name="T18" fmla="*/ 0 w 91"/>
                    <a:gd name="T19" fmla="*/ 0 h 100"/>
                    <a:gd name="T20" fmla="*/ 91 w 91"/>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91" h="100">
                      <a:moveTo>
                        <a:pt x="91" y="100"/>
                      </a:moveTo>
                      <a:lnTo>
                        <a:pt x="91" y="0"/>
                      </a:lnTo>
                      <a:lnTo>
                        <a:pt x="0" y="0"/>
                      </a:lnTo>
                      <a:lnTo>
                        <a:pt x="0" y="100"/>
                      </a:lnTo>
                      <a:lnTo>
                        <a:pt x="91" y="100"/>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649" name="Freeform 164">
                  <a:extLst>
                    <a:ext uri="{FF2B5EF4-FFF2-40B4-BE49-F238E27FC236}">
                      <a16:creationId xmlns:a16="http://schemas.microsoft.com/office/drawing/2014/main" id="{BBAB163E-6535-4173-81CB-218F03DECF18}"/>
                    </a:ext>
                  </a:extLst>
                </p:cNvPr>
                <p:cNvSpPr>
                  <a:spLocks/>
                </p:cNvSpPr>
                <p:nvPr/>
              </p:nvSpPr>
              <p:spPr bwMode="auto">
                <a:xfrm>
                  <a:off x="1458" y="3144"/>
                  <a:ext cx="846" cy="86"/>
                </a:xfrm>
                <a:custGeom>
                  <a:avLst/>
                  <a:gdLst>
                    <a:gd name="T0" fmla="*/ 153917 w 598"/>
                    <a:gd name="T1" fmla="*/ 9 h 100"/>
                    <a:gd name="T2" fmla="*/ 153917 w 598"/>
                    <a:gd name="T3" fmla="*/ 0 h 100"/>
                    <a:gd name="T4" fmla="*/ 0 w 598"/>
                    <a:gd name="T5" fmla="*/ 0 h 100"/>
                    <a:gd name="T6" fmla="*/ 0 w 598"/>
                    <a:gd name="T7" fmla="*/ 9 h 100"/>
                    <a:gd name="T8" fmla="*/ 153917 w 598"/>
                    <a:gd name="T9" fmla="*/ 9 h 100"/>
                    <a:gd name="T10" fmla="*/ 153917 w 598"/>
                    <a:gd name="T11" fmla="*/ 9 h 100"/>
                    <a:gd name="T12" fmla="*/ 0 60000 65536"/>
                    <a:gd name="T13" fmla="*/ 0 60000 65536"/>
                    <a:gd name="T14" fmla="*/ 0 60000 65536"/>
                    <a:gd name="T15" fmla="*/ 0 60000 65536"/>
                    <a:gd name="T16" fmla="*/ 0 60000 65536"/>
                    <a:gd name="T17" fmla="*/ 0 60000 65536"/>
                    <a:gd name="T18" fmla="*/ 0 w 598"/>
                    <a:gd name="T19" fmla="*/ 0 h 100"/>
                    <a:gd name="T20" fmla="*/ 598 w 598"/>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598" h="100">
                      <a:moveTo>
                        <a:pt x="598" y="100"/>
                      </a:moveTo>
                      <a:lnTo>
                        <a:pt x="598" y="0"/>
                      </a:lnTo>
                      <a:lnTo>
                        <a:pt x="0" y="0"/>
                      </a:lnTo>
                      <a:lnTo>
                        <a:pt x="0" y="100"/>
                      </a:lnTo>
                      <a:lnTo>
                        <a:pt x="598" y="10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3650" name="Freeform 165">
                  <a:extLst>
                    <a:ext uri="{FF2B5EF4-FFF2-40B4-BE49-F238E27FC236}">
                      <a16:creationId xmlns:a16="http://schemas.microsoft.com/office/drawing/2014/main" id="{5195DCCA-1DA8-4E5C-8A11-F30215868BA2}"/>
                    </a:ext>
                  </a:extLst>
                </p:cNvPr>
                <p:cNvSpPr>
                  <a:spLocks/>
                </p:cNvSpPr>
                <p:nvPr/>
              </p:nvSpPr>
              <p:spPr bwMode="auto">
                <a:xfrm>
                  <a:off x="1458" y="3144"/>
                  <a:ext cx="846" cy="86"/>
                </a:xfrm>
                <a:custGeom>
                  <a:avLst/>
                  <a:gdLst>
                    <a:gd name="T0" fmla="*/ 153917 w 598"/>
                    <a:gd name="T1" fmla="*/ 9 h 100"/>
                    <a:gd name="T2" fmla="*/ 153917 w 598"/>
                    <a:gd name="T3" fmla="*/ 0 h 100"/>
                    <a:gd name="T4" fmla="*/ 0 w 598"/>
                    <a:gd name="T5" fmla="*/ 0 h 100"/>
                    <a:gd name="T6" fmla="*/ 0 w 598"/>
                    <a:gd name="T7" fmla="*/ 9 h 100"/>
                    <a:gd name="T8" fmla="*/ 153917 w 598"/>
                    <a:gd name="T9" fmla="*/ 9 h 100"/>
                    <a:gd name="T10" fmla="*/ 153917 w 598"/>
                    <a:gd name="T11" fmla="*/ 9 h 100"/>
                    <a:gd name="T12" fmla="*/ 0 60000 65536"/>
                    <a:gd name="T13" fmla="*/ 0 60000 65536"/>
                    <a:gd name="T14" fmla="*/ 0 60000 65536"/>
                    <a:gd name="T15" fmla="*/ 0 60000 65536"/>
                    <a:gd name="T16" fmla="*/ 0 60000 65536"/>
                    <a:gd name="T17" fmla="*/ 0 60000 65536"/>
                    <a:gd name="T18" fmla="*/ 0 w 598"/>
                    <a:gd name="T19" fmla="*/ 0 h 100"/>
                    <a:gd name="T20" fmla="*/ 598 w 598"/>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598" h="100">
                      <a:moveTo>
                        <a:pt x="598" y="100"/>
                      </a:moveTo>
                      <a:lnTo>
                        <a:pt x="598" y="0"/>
                      </a:lnTo>
                      <a:lnTo>
                        <a:pt x="0" y="0"/>
                      </a:lnTo>
                      <a:lnTo>
                        <a:pt x="0" y="100"/>
                      </a:lnTo>
                      <a:lnTo>
                        <a:pt x="598" y="100"/>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651" name="Freeform 166">
                  <a:extLst>
                    <a:ext uri="{FF2B5EF4-FFF2-40B4-BE49-F238E27FC236}">
                      <a16:creationId xmlns:a16="http://schemas.microsoft.com/office/drawing/2014/main" id="{487C406A-6EDC-4FC0-BD2C-A815D647DD1B}"/>
                    </a:ext>
                  </a:extLst>
                </p:cNvPr>
                <p:cNvSpPr>
                  <a:spLocks/>
                </p:cNvSpPr>
                <p:nvPr/>
              </p:nvSpPr>
              <p:spPr bwMode="auto">
                <a:xfrm>
                  <a:off x="1326" y="3142"/>
                  <a:ext cx="129" cy="86"/>
                </a:xfrm>
                <a:custGeom>
                  <a:avLst/>
                  <a:gdLst>
                    <a:gd name="T0" fmla="*/ 24154 w 91"/>
                    <a:gd name="T1" fmla="*/ 9 h 100"/>
                    <a:gd name="T2" fmla="*/ 24154 w 91"/>
                    <a:gd name="T3" fmla="*/ 0 h 100"/>
                    <a:gd name="T4" fmla="*/ 0 w 91"/>
                    <a:gd name="T5" fmla="*/ 0 h 100"/>
                    <a:gd name="T6" fmla="*/ 0 w 91"/>
                    <a:gd name="T7" fmla="*/ 9 h 100"/>
                    <a:gd name="T8" fmla="*/ 24154 w 91"/>
                    <a:gd name="T9" fmla="*/ 9 h 100"/>
                    <a:gd name="T10" fmla="*/ 24154 w 91"/>
                    <a:gd name="T11" fmla="*/ 9 h 100"/>
                    <a:gd name="T12" fmla="*/ 0 60000 65536"/>
                    <a:gd name="T13" fmla="*/ 0 60000 65536"/>
                    <a:gd name="T14" fmla="*/ 0 60000 65536"/>
                    <a:gd name="T15" fmla="*/ 0 60000 65536"/>
                    <a:gd name="T16" fmla="*/ 0 60000 65536"/>
                    <a:gd name="T17" fmla="*/ 0 60000 65536"/>
                    <a:gd name="T18" fmla="*/ 0 w 91"/>
                    <a:gd name="T19" fmla="*/ 0 h 100"/>
                    <a:gd name="T20" fmla="*/ 91 w 91"/>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91" h="100">
                      <a:moveTo>
                        <a:pt x="91" y="100"/>
                      </a:moveTo>
                      <a:lnTo>
                        <a:pt x="91" y="0"/>
                      </a:lnTo>
                      <a:lnTo>
                        <a:pt x="0" y="0"/>
                      </a:lnTo>
                      <a:lnTo>
                        <a:pt x="0" y="100"/>
                      </a:lnTo>
                      <a:lnTo>
                        <a:pt x="91" y="10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3652" name="Freeform 167">
                  <a:extLst>
                    <a:ext uri="{FF2B5EF4-FFF2-40B4-BE49-F238E27FC236}">
                      <a16:creationId xmlns:a16="http://schemas.microsoft.com/office/drawing/2014/main" id="{B3AB141A-3F4C-4ED8-8694-DAFFEDD0B4C5}"/>
                    </a:ext>
                  </a:extLst>
                </p:cNvPr>
                <p:cNvSpPr>
                  <a:spLocks/>
                </p:cNvSpPr>
                <p:nvPr/>
              </p:nvSpPr>
              <p:spPr bwMode="auto">
                <a:xfrm>
                  <a:off x="1326" y="3142"/>
                  <a:ext cx="129" cy="86"/>
                </a:xfrm>
                <a:custGeom>
                  <a:avLst/>
                  <a:gdLst>
                    <a:gd name="T0" fmla="*/ 24154 w 91"/>
                    <a:gd name="T1" fmla="*/ 9 h 100"/>
                    <a:gd name="T2" fmla="*/ 24154 w 91"/>
                    <a:gd name="T3" fmla="*/ 0 h 100"/>
                    <a:gd name="T4" fmla="*/ 0 w 91"/>
                    <a:gd name="T5" fmla="*/ 0 h 100"/>
                    <a:gd name="T6" fmla="*/ 0 w 91"/>
                    <a:gd name="T7" fmla="*/ 9 h 100"/>
                    <a:gd name="T8" fmla="*/ 24154 w 91"/>
                    <a:gd name="T9" fmla="*/ 9 h 100"/>
                    <a:gd name="T10" fmla="*/ 24154 w 91"/>
                    <a:gd name="T11" fmla="*/ 9 h 100"/>
                    <a:gd name="T12" fmla="*/ 0 60000 65536"/>
                    <a:gd name="T13" fmla="*/ 0 60000 65536"/>
                    <a:gd name="T14" fmla="*/ 0 60000 65536"/>
                    <a:gd name="T15" fmla="*/ 0 60000 65536"/>
                    <a:gd name="T16" fmla="*/ 0 60000 65536"/>
                    <a:gd name="T17" fmla="*/ 0 60000 65536"/>
                    <a:gd name="T18" fmla="*/ 0 w 91"/>
                    <a:gd name="T19" fmla="*/ 0 h 100"/>
                    <a:gd name="T20" fmla="*/ 91 w 91"/>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91" h="100">
                      <a:moveTo>
                        <a:pt x="91" y="100"/>
                      </a:moveTo>
                      <a:lnTo>
                        <a:pt x="91" y="0"/>
                      </a:lnTo>
                      <a:lnTo>
                        <a:pt x="0" y="0"/>
                      </a:lnTo>
                      <a:lnTo>
                        <a:pt x="0" y="100"/>
                      </a:lnTo>
                      <a:lnTo>
                        <a:pt x="91" y="100"/>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653" name="Freeform 168">
                  <a:extLst>
                    <a:ext uri="{FF2B5EF4-FFF2-40B4-BE49-F238E27FC236}">
                      <a16:creationId xmlns:a16="http://schemas.microsoft.com/office/drawing/2014/main" id="{2702B861-9220-4F68-8D72-E7307F4B7AD6}"/>
                    </a:ext>
                  </a:extLst>
                </p:cNvPr>
                <p:cNvSpPr>
                  <a:spLocks/>
                </p:cNvSpPr>
                <p:nvPr/>
              </p:nvSpPr>
              <p:spPr bwMode="auto">
                <a:xfrm>
                  <a:off x="1458" y="3314"/>
                  <a:ext cx="846" cy="88"/>
                </a:xfrm>
                <a:custGeom>
                  <a:avLst/>
                  <a:gdLst>
                    <a:gd name="T0" fmla="*/ 153917 w 598"/>
                    <a:gd name="T1" fmla="*/ 9 h 102"/>
                    <a:gd name="T2" fmla="*/ 153917 w 598"/>
                    <a:gd name="T3" fmla="*/ 0 h 102"/>
                    <a:gd name="T4" fmla="*/ 0 w 598"/>
                    <a:gd name="T5" fmla="*/ 0 h 102"/>
                    <a:gd name="T6" fmla="*/ 0 w 598"/>
                    <a:gd name="T7" fmla="*/ 9 h 102"/>
                    <a:gd name="T8" fmla="*/ 153917 w 598"/>
                    <a:gd name="T9" fmla="*/ 9 h 102"/>
                    <a:gd name="T10" fmla="*/ 153917 w 598"/>
                    <a:gd name="T11" fmla="*/ 9 h 102"/>
                    <a:gd name="T12" fmla="*/ 153917 w 598"/>
                    <a:gd name="T13" fmla="*/ 9 h 102"/>
                    <a:gd name="T14" fmla="*/ 0 60000 65536"/>
                    <a:gd name="T15" fmla="*/ 0 60000 65536"/>
                    <a:gd name="T16" fmla="*/ 0 60000 65536"/>
                    <a:gd name="T17" fmla="*/ 0 60000 65536"/>
                    <a:gd name="T18" fmla="*/ 0 60000 65536"/>
                    <a:gd name="T19" fmla="*/ 0 60000 65536"/>
                    <a:gd name="T20" fmla="*/ 0 60000 65536"/>
                    <a:gd name="T21" fmla="*/ 0 w 598"/>
                    <a:gd name="T22" fmla="*/ 0 h 102"/>
                    <a:gd name="T23" fmla="*/ 598 w 598"/>
                    <a:gd name="T24" fmla="*/ 102 h 10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98" h="102">
                      <a:moveTo>
                        <a:pt x="598" y="100"/>
                      </a:moveTo>
                      <a:lnTo>
                        <a:pt x="598" y="0"/>
                      </a:lnTo>
                      <a:lnTo>
                        <a:pt x="0" y="0"/>
                      </a:lnTo>
                      <a:lnTo>
                        <a:pt x="0" y="102"/>
                      </a:lnTo>
                      <a:lnTo>
                        <a:pt x="598" y="102"/>
                      </a:lnTo>
                      <a:lnTo>
                        <a:pt x="598" y="10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3654" name="Freeform 169">
                  <a:extLst>
                    <a:ext uri="{FF2B5EF4-FFF2-40B4-BE49-F238E27FC236}">
                      <a16:creationId xmlns:a16="http://schemas.microsoft.com/office/drawing/2014/main" id="{D4BA1D76-7F23-44C0-8B27-8CA2AAE90B88}"/>
                    </a:ext>
                  </a:extLst>
                </p:cNvPr>
                <p:cNvSpPr>
                  <a:spLocks/>
                </p:cNvSpPr>
                <p:nvPr/>
              </p:nvSpPr>
              <p:spPr bwMode="auto">
                <a:xfrm>
                  <a:off x="1458" y="3314"/>
                  <a:ext cx="846" cy="88"/>
                </a:xfrm>
                <a:custGeom>
                  <a:avLst/>
                  <a:gdLst>
                    <a:gd name="T0" fmla="*/ 153917 w 598"/>
                    <a:gd name="T1" fmla="*/ 9 h 102"/>
                    <a:gd name="T2" fmla="*/ 153917 w 598"/>
                    <a:gd name="T3" fmla="*/ 0 h 102"/>
                    <a:gd name="T4" fmla="*/ 0 w 598"/>
                    <a:gd name="T5" fmla="*/ 0 h 102"/>
                    <a:gd name="T6" fmla="*/ 0 w 598"/>
                    <a:gd name="T7" fmla="*/ 9 h 102"/>
                    <a:gd name="T8" fmla="*/ 153917 w 598"/>
                    <a:gd name="T9" fmla="*/ 9 h 102"/>
                    <a:gd name="T10" fmla="*/ 153917 w 598"/>
                    <a:gd name="T11" fmla="*/ 9 h 102"/>
                    <a:gd name="T12" fmla="*/ 0 60000 65536"/>
                    <a:gd name="T13" fmla="*/ 0 60000 65536"/>
                    <a:gd name="T14" fmla="*/ 0 60000 65536"/>
                    <a:gd name="T15" fmla="*/ 0 60000 65536"/>
                    <a:gd name="T16" fmla="*/ 0 60000 65536"/>
                    <a:gd name="T17" fmla="*/ 0 60000 65536"/>
                    <a:gd name="T18" fmla="*/ 0 w 598"/>
                    <a:gd name="T19" fmla="*/ 0 h 102"/>
                    <a:gd name="T20" fmla="*/ 598 w 598"/>
                    <a:gd name="T21" fmla="*/ 102 h 102"/>
                  </a:gdLst>
                  <a:ahLst/>
                  <a:cxnLst>
                    <a:cxn ang="T12">
                      <a:pos x="T0" y="T1"/>
                    </a:cxn>
                    <a:cxn ang="T13">
                      <a:pos x="T2" y="T3"/>
                    </a:cxn>
                    <a:cxn ang="T14">
                      <a:pos x="T4" y="T5"/>
                    </a:cxn>
                    <a:cxn ang="T15">
                      <a:pos x="T6" y="T7"/>
                    </a:cxn>
                    <a:cxn ang="T16">
                      <a:pos x="T8" y="T9"/>
                    </a:cxn>
                    <a:cxn ang="T17">
                      <a:pos x="T10" y="T11"/>
                    </a:cxn>
                  </a:cxnLst>
                  <a:rect l="T18" t="T19" r="T20" b="T21"/>
                  <a:pathLst>
                    <a:path w="598" h="102">
                      <a:moveTo>
                        <a:pt x="598" y="100"/>
                      </a:moveTo>
                      <a:lnTo>
                        <a:pt x="598" y="0"/>
                      </a:lnTo>
                      <a:lnTo>
                        <a:pt x="0" y="0"/>
                      </a:lnTo>
                      <a:lnTo>
                        <a:pt x="0" y="102"/>
                      </a:lnTo>
                      <a:lnTo>
                        <a:pt x="598" y="102"/>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655" name="Freeform 170">
                  <a:extLst>
                    <a:ext uri="{FF2B5EF4-FFF2-40B4-BE49-F238E27FC236}">
                      <a16:creationId xmlns:a16="http://schemas.microsoft.com/office/drawing/2014/main" id="{3172B92F-BDC0-4794-820F-F698E389EF15}"/>
                    </a:ext>
                  </a:extLst>
                </p:cNvPr>
                <p:cNvSpPr>
                  <a:spLocks/>
                </p:cNvSpPr>
                <p:nvPr/>
              </p:nvSpPr>
              <p:spPr bwMode="auto">
                <a:xfrm>
                  <a:off x="1326" y="3314"/>
                  <a:ext cx="129" cy="87"/>
                </a:xfrm>
                <a:custGeom>
                  <a:avLst/>
                  <a:gdLst>
                    <a:gd name="T0" fmla="*/ 24154 w 91"/>
                    <a:gd name="T1" fmla="*/ 11 h 100"/>
                    <a:gd name="T2" fmla="*/ 24154 w 91"/>
                    <a:gd name="T3" fmla="*/ 0 h 100"/>
                    <a:gd name="T4" fmla="*/ 0 w 91"/>
                    <a:gd name="T5" fmla="*/ 0 h 100"/>
                    <a:gd name="T6" fmla="*/ 0 w 91"/>
                    <a:gd name="T7" fmla="*/ 11 h 100"/>
                    <a:gd name="T8" fmla="*/ 24154 w 91"/>
                    <a:gd name="T9" fmla="*/ 11 h 100"/>
                    <a:gd name="T10" fmla="*/ 24154 w 91"/>
                    <a:gd name="T11" fmla="*/ 11 h 100"/>
                    <a:gd name="T12" fmla="*/ 0 60000 65536"/>
                    <a:gd name="T13" fmla="*/ 0 60000 65536"/>
                    <a:gd name="T14" fmla="*/ 0 60000 65536"/>
                    <a:gd name="T15" fmla="*/ 0 60000 65536"/>
                    <a:gd name="T16" fmla="*/ 0 60000 65536"/>
                    <a:gd name="T17" fmla="*/ 0 60000 65536"/>
                    <a:gd name="T18" fmla="*/ 0 w 91"/>
                    <a:gd name="T19" fmla="*/ 0 h 100"/>
                    <a:gd name="T20" fmla="*/ 91 w 91"/>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91" h="100">
                      <a:moveTo>
                        <a:pt x="91" y="100"/>
                      </a:moveTo>
                      <a:lnTo>
                        <a:pt x="91" y="0"/>
                      </a:lnTo>
                      <a:lnTo>
                        <a:pt x="0" y="0"/>
                      </a:lnTo>
                      <a:lnTo>
                        <a:pt x="0" y="100"/>
                      </a:lnTo>
                      <a:lnTo>
                        <a:pt x="91" y="10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3656" name="Freeform 171">
                  <a:extLst>
                    <a:ext uri="{FF2B5EF4-FFF2-40B4-BE49-F238E27FC236}">
                      <a16:creationId xmlns:a16="http://schemas.microsoft.com/office/drawing/2014/main" id="{42F007BC-26EE-4253-B676-450AF3AA1FCA}"/>
                    </a:ext>
                  </a:extLst>
                </p:cNvPr>
                <p:cNvSpPr>
                  <a:spLocks/>
                </p:cNvSpPr>
                <p:nvPr/>
              </p:nvSpPr>
              <p:spPr bwMode="auto">
                <a:xfrm>
                  <a:off x="1326" y="3314"/>
                  <a:ext cx="129" cy="87"/>
                </a:xfrm>
                <a:custGeom>
                  <a:avLst/>
                  <a:gdLst>
                    <a:gd name="T0" fmla="*/ 24154 w 91"/>
                    <a:gd name="T1" fmla="*/ 11 h 100"/>
                    <a:gd name="T2" fmla="*/ 24154 w 91"/>
                    <a:gd name="T3" fmla="*/ 0 h 100"/>
                    <a:gd name="T4" fmla="*/ 0 w 91"/>
                    <a:gd name="T5" fmla="*/ 0 h 100"/>
                    <a:gd name="T6" fmla="*/ 0 w 91"/>
                    <a:gd name="T7" fmla="*/ 11 h 100"/>
                    <a:gd name="T8" fmla="*/ 24154 w 91"/>
                    <a:gd name="T9" fmla="*/ 11 h 100"/>
                    <a:gd name="T10" fmla="*/ 24154 w 91"/>
                    <a:gd name="T11" fmla="*/ 11 h 100"/>
                    <a:gd name="T12" fmla="*/ 0 60000 65536"/>
                    <a:gd name="T13" fmla="*/ 0 60000 65536"/>
                    <a:gd name="T14" fmla="*/ 0 60000 65536"/>
                    <a:gd name="T15" fmla="*/ 0 60000 65536"/>
                    <a:gd name="T16" fmla="*/ 0 60000 65536"/>
                    <a:gd name="T17" fmla="*/ 0 60000 65536"/>
                    <a:gd name="T18" fmla="*/ 0 w 91"/>
                    <a:gd name="T19" fmla="*/ 0 h 100"/>
                    <a:gd name="T20" fmla="*/ 91 w 91"/>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91" h="100">
                      <a:moveTo>
                        <a:pt x="91" y="100"/>
                      </a:moveTo>
                      <a:lnTo>
                        <a:pt x="91" y="0"/>
                      </a:lnTo>
                      <a:lnTo>
                        <a:pt x="0" y="0"/>
                      </a:lnTo>
                      <a:lnTo>
                        <a:pt x="0" y="100"/>
                      </a:lnTo>
                      <a:lnTo>
                        <a:pt x="91" y="100"/>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657" name="Freeform 172">
                  <a:extLst>
                    <a:ext uri="{FF2B5EF4-FFF2-40B4-BE49-F238E27FC236}">
                      <a16:creationId xmlns:a16="http://schemas.microsoft.com/office/drawing/2014/main" id="{6F474B2D-ED62-4B3A-A21C-C30F4388D5EE}"/>
                    </a:ext>
                  </a:extLst>
                </p:cNvPr>
                <p:cNvSpPr>
                  <a:spLocks/>
                </p:cNvSpPr>
                <p:nvPr/>
              </p:nvSpPr>
              <p:spPr bwMode="auto">
                <a:xfrm>
                  <a:off x="1458" y="3489"/>
                  <a:ext cx="846" cy="86"/>
                </a:xfrm>
                <a:custGeom>
                  <a:avLst/>
                  <a:gdLst>
                    <a:gd name="T0" fmla="*/ 153917 w 598"/>
                    <a:gd name="T1" fmla="*/ 9 h 100"/>
                    <a:gd name="T2" fmla="*/ 153917 w 598"/>
                    <a:gd name="T3" fmla="*/ 0 h 100"/>
                    <a:gd name="T4" fmla="*/ 0 w 598"/>
                    <a:gd name="T5" fmla="*/ 0 h 100"/>
                    <a:gd name="T6" fmla="*/ 0 w 598"/>
                    <a:gd name="T7" fmla="*/ 9 h 100"/>
                    <a:gd name="T8" fmla="*/ 153917 w 598"/>
                    <a:gd name="T9" fmla="*/ 9 h 100"/>
                    <a:gd name="T10" fmla="*/ 153917 w 598"/>
                    <a:gd name="T11" fmla="*/ 9 h 100"/>
                    <a:gd name="T12" fmla="*/ 153917 w 598"/>
                    <a:gd name="T13" fmla="*/ 9 h 100"/>
                    <a:gd name="T14" fmla="*/ 0 60000 65536"/>
                    <a:gd name="T15" fmla="*/ 0 60000 65536"/>
                    <a:gd name="T16" fmla="*/ 0 60000 65536"/>
                    <a:gd name="T17" fmla="*/ 0 60000 65536"/>
                    <a:gd name="T18" fmla="*/ 0 60000 65536"/>
                    <a:gd name="T19" fmla="*/ 0 60000 65536"/>
                    <a:gd name="T20" fmla="*/ 0 60000 65536"/>
                    <a:gd name="T21" fmla="*/ 0 w 598"/>
                    <a:gd name="T22" fmla="*/ 0 h 100"/>
                    <a:gd name="T23" fmla="*/ 598 w 598"/>
                    <a:gd name="T24" fmla="*/ 100 h 1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98" h="100">
                      <a:moveTo>
                        <a:pt x="598" y="98"/>
                      </a:moveTo>
                      <a:lnTo>
                        <a:pt x="598" y="0"/>
                      </a:lnTo>
                      <a:lnTo>
                        <a:pt x="0" y="0"/>
                      </a:lnTo>
                      <a:lnTo>
                        <a:pt x="0" y="100"/>
                      </a:lnTo>
                      <a:lnTo>
                        <a:pt x="598" y="100"/>
                      </a:lnTo>
                      <a:lnTo>
                        <a:pt x="598" y="98"/>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3658" name="Freeform 173">
                  <a:extLst>
                    <a:ext uri="{FF2B5EF4-FFF2-40B4-BE49-F238E27FC236}">
                      <a16:creationId xmlns:a16="http://schemas.microsoft.com/office/drawing/2014/main" id="{738EF414-D57C-411B-B0D3-60A25C7365A3}"/>
                    </a:ext>
                  </a:extLst>
                </p:cNvPr>
                <p:cNvSpPr>
                  <a:spLocks/>
                </p:cNvSpPr>
                <p:nvPr/>
              </p:nvSpPr>
              <p:spPr bwMode="auto">
                <a:xfrm>
                  <a:off x="1458" y="3489"/>
                  <a:ext cx="846" cy="86"/>
                </a:xfrm>
                <a:custGeom>
                  <a:avLst/>
                  <a:gdLst>
                    <a:gd name="T0" fmla="*/ 153917 w 598"/>
                    <a:gd name="T1" fmla="*/ 9 h 100"/>
                    <a:gd name="T2" fmla="*/ 153917 w 598"/>
                    <a:gd name="T3" fmla="*/ 0 h 100"/>
                    <a:gd name="T4" fmla="*/ 0 w 598"/>
                    <a:gd name="T5" fmla="*/ 0 h 100"/>
                    <a:gd name="T6" fmla="*/ 0 w 598"/>
                    <a:gd name="T7" fmla="*/ 9 h 100"/>
                    <a:gd name="T8" fmla="*/ 153917 w 598"/>
                    <a:gd name="T9" fmla="*/ 9 h 100"/>
                    <a:gd name="T10" fmla="*/ 153917 w 598"/>
                    <a:gd name="T11" fmla="*/ 9 h 100"/>
                    <a:gd name="T12" fmla="*/ 0 60000 65536"/>
                    <a:gd name="T13" fmla="*/ 0 60000 65536"/>
                    <a:gd name="T14" fmla="*/ 0 60000 65536"/>
                    <a:gd name="T15" fmla="*/ 0 60000 65536"/>
                    <a:gd name="T16" fmla="*/ 0 60000 65536"/>
                    <a:gd name="T17" fmla="*/ 0 60000 65536"/>
                    <a:gd name="T18" fmla="*/ 0 w 598"/>
                    <a:gd name="T19" fmla="*/ 0 h 100"/>
                    <a:gd name="T20" fmla="*/ 598 w 598"/>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598" h="100">
                      <a:moveTo>
                        <a:pt x="598" y="98"/>
                      </a:moveTo>
                      <a:lnTo>
                        <a:pt x="598" y="0"/>
                      </a:lnTo>
                      <a:lnTo>
                        <a:pt x="0" y="0"/>
                      </a:lnTo>
                      <a:lnTo>
                        <a:pt x="0" y="100"/>
                      </a:lnTo>
                      <a:lnTo>
                        <a:pt x="598" y="100"/>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659" name="Freeform 174">
                  <a:extLst>
                    <a:ext uri="{FF2B5EF4-FFF2-40B4-BE49-F238E27FC236}">
                      <a16:creationId xmlns:a16="http://schemas.microsoft.com/office/drawing/2014/main" id="{1A9A871E-3F68-43A9-A0FE-8E85C013114E}"/>
                    </a:ext>
                  </a:extLst>
                </p:cNvPr>
                <p:cNvSpPr>
                  <a:spLocks/>
                </p:cNvSpPr>
                <p:nvPr/>
              </p:nvSpPr>
              <p:spPr bwMode="auto">
                <a:xfrm>
                  <a:off x="1326" y="3487"/>
                  <a:ext cx="129" cy="86"/>
                </a:xfrm>
                <a:custGeom>
                  <a:avLst/>
                  <a:gdLst>
                    <a:gd name="T0" fmla="*/ 24154 w 91"/>
                    <a:gd name="T1" fmla="*/ 9 h 100"/>
                    <a:gd name="T2" fmla="*/ 24154 w 91"/>
                    <a:gd name="T3" fmla="*/ 0 h 100"/>
                    <a:gd name="T4" fmla="*/ 0 w 91"/>
                    <a:gd name="T5" fmla="*/ 0 h 100"/>
                    <a:gd name="T6" fmla="*/ 0 w 91"/>
                    <a:gd name="T7" fmla="*/ 9 h 100"/>
                    <a:gd name="T8" fmla="*/ 24154 w 91"/>
                    <a:gd name="T9" fmla="*/ 9 h 100"/>
                    <a:gd name="T10" fmla="*/ 24154 w 91"/>
                    <a:gd name="T11" fmla="*/ 9 h 100"/>
                    <a:gd name="T12" fmla="*/ 0 60000 65536"/>
                    <a:gd name="T13" fmla="*/ 0 60000 65536"/>
                    <a:gd name="T14" fmla="*/ 0 60000 65536"/>
                    <a:gd name="T15" fmla="*/ 0 60000 65536"/>
                    <a:gd name="T16" fmla="*/ 0 60000 65536"/>
                    <a:gd name="T17" fmla="*/ 0 60000 65536"/>
                    <a:gd name="T18" fmla="*/ 0 w 91"/>
                    <a:gd name="T19" fmla="*/ 0 h 100"/>
                    <a:gd name="T20" fmla="*/ 91 w 91"/>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91" h="100">
                      <a:moveTo>
                        <a:pt x="91" y="100"/>
                      </a:moveTo>
                      <a:lnTo>
                        <a:pt x="91" y="0"/>
                      </a:lnTo>
                      <a:lnTo>
                        <a:pt x="0" y="0"/>
                      </a:lnTo>
                      <a:lnTo>
                        <a:pt x="0" y="100"/>
                      </a:lnTo>
                      <a:lnTo>
                        <a:pt x="91" y="10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3660" name="Freeform 175">
                  <a:extLst>
                    <a:ext uri="{FF2B5EF4-FFF2-40B4-BE49-F238E27FC236}">
                      <a16:creationId xmlns:a16="http://schemas.microsoft.com/office/drawing/2014/main" id="{2163022D-EC28-4632-9C31-822DCF1EA088}"/>
                    </a:ext>
                  </a:extLst>
                </p:cNvPr>
                <p:cNvSpPr>
                  <a:spLocks/>
                </p:cNvSpPr>
                <p:nvPr/>
              </p:nvSpPr>
              <p:spPr bwMode="auto">
                <a:xfrm>
                  <a:off x="1326" y="3487"/>
                  <a:ext cx="129" cy="86"/>
                </a:xfrm>
                <a:custGeom>
                  <a:avLst/>
                  <a:gdLst>
                    <a:gd name="T0" fmla="*/ 24154 w 91"/>
                    <a:gd name="T1" fmla="*/ 9 h 100"/>
                    <a:gd name="T2" fmla="*/ 24154 w 91"/>
                    <a:gd name="T3" fmla="*/ 0 h 100"/>
                    <a:gd name="T4" fmla="*/ 0 w 91"/>
                    <a:gd name="T5" fmla="*/ 0 h 100"/>
                    <a:gd name="T6" fmla="*/ 0 w 91"/>
                    <a:gd name="T7" fmla="*/ 9 h 100"/>
                    <a:gd name="T8" fmla="*/ 24154 w 91"/>
                    <a:gd name="T9" fmla="*/ 9 h 100"/>
                    <a:gd name="T10" fmla="*/ 24154 w 91"/>
                    <a:gd name="T11" fmla="*/ 9 h 100"/>
                    <a:gd name="T12" fmla="*/ 0 60000 65536"/>
                    <a:gd name="T13" fmla="*/ 0 60000 65536"/>
                    <a:gd name="T14" fmla="*/ 0 60000 65536"/>
                    <a:gd name="T15" fmla="*/ 0 60000 65536"/>
                    <a:gd name="T16" fmla="*/ 0 60000 65536"/>
                    <a:gd name="T17" fmla="*/ 0 60000 65536"/>
                    <a:gd name="T18" fmla="*/ 0 w 91"/>
                    <a:gd name="T19" fmla="*/ 0 h 100"/>
                    <a:gd name="T20" fmla="*/ 91 w 91"/>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91" h="100">
                      <a:moveTo>
                        <a:pt x="91" y="100"/>
                      </a:moveTo>
                      <a:lnTo>
                        <a:pt x="91" y="0"/>
                      </a:lnTo>
                      <a:lnTo>
                        <a:pt x="0" y="0"/>
                      </a:lnTo>
                      <a:lnTo>
                        <a:pt x="0" y="100"/>
                      </a:lnTo>
                      <a:lnTo>
                        <a:pt x="91" y="100"/>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661" name="Freeform 176">
                  <a:extLst>
                    <a:ext uri="{FF2B5EF4-FFF2-40B4-BE49-F238E27FC236}">
                      <a16:creationId xmlns:a16="http://schemas.microsoft.com/office/drawing/2014/main" id="{FB640AA1-34D7-4E0F-B09D-7907D0E3C73D}"/>
                    </a:ext>
                  </a:extLst>
                </p:cNvPr>
                <p:cNvSpPr>
                  <a:spLocks/>
                </p:cNvSpPr>
                <p:nvPr/>
              </p:nvSpPr>
              <p:spPr bwMode="auto">
                <a:xfrm>
                  <a:off x="1458" y="3660"/>
                  <a:ext cx="846" cy="88"/>
                </a:xfrm>
                <a:custGeom>
                  <a:avLst/>
                  <a:gdLst>
                    <a:gd name="T0" fmla="*/ 153917 w 598"/>
                    <a:gd name="T1" fmla="*/ 9 h 102"/>
                    <a:gd name="T2" fmla="*/ 153917 w 598"/>
                    <a:gd name="T3" fmla="*/ 0 h 102"/>
                    <a:gd name="T4" fmla="*/ 0 w 598"/>
                    <a:gd name="T5" fmla="*/ 0 h 102"/>
                    <a:gd name="T6" fmla="*/ 0 w 598"/>
                    <a:gd name="T7" fmla="*/ 9 h 102"/>
                    <a:gd name="T8" fmla="*/ 153917 w 598"/>
                    <a:gd name="T9" fmla="*/ 9 h 102"/>
                    <a:gd name="T10" fmla="*/ 153917 w 598"/>
                    <a:gd name="T11" fmla="*/ 9 h 102"/>
                    <a:gd name="T12" fmla="*/ 153917 w 598"/>
                    <a:gd name="T13" fmla="*/ 9 h 102"/>
                    <a:gd name="T14" fmla="*/ 0 60000 65536"/>
                    <a:gd name="T15" fmla="*/ 0 60000 65536"/>
                    <a:gd name="T16" fmla="*/ 0 60000 65536"/>
                    <a:gd name="T17" fmla="*/ 0 60000 65536"/>
                    <a:gd name="T18" fmla="*/ 0 60000 65536"/>
                    <a:gd name="T19" fmla="*/ 0 60000 65536"/>
                    <a:gd name="T20" fmla="*/ 0 60000 65536"/>
                    <a:gd name="T21" fmla="*/ 0 w 598"/>
                    <a:gd name="T22" fmla="*/ 0 h 102"/>
                    <a:gd name="T23" fmla="*/ 598 w 598"/>
                    <a:gd name="T24" fmla="*/ 102 h 10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98" h="102">
                      <a:moveTo>
                        <a:pt x="598" y="100"/>
                      </a:moveTo>
                      <a:lnTo>
                        <a:pt x="598" y="0"/>
                      </a:lnTo>
                      <a:lnTo>
                        <a:pt x="0" y="0"/>
                      </a:lnTo>
                      <a:lnTo>
                        <a:pt x="0" y="102"/>
                      </a:lnTo>
                      <a:lnTo>
                        <a:pt x="598" y="102"/>
                      </a:lnTo>
                      <a:lnTo>
                        <a:pt x="598" y="10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3662" name="Freeform 177">
                  <a:extLst>
                    <a:ext uri="{FF2B5EF4-FFF2-40B4-BE49-F238E27FC236}">
                      <a16:creationId xmlns:a16="http://schemas.microsoft.com/office/drawing/2014/main" id="{FFA5CC0C-1286-49CD-AB27-06A3EF5EBF11}"/>
                    </a:ext>
                  </a:extLst>
                </p:cNvPr>
                <p:cNvSpPr>
                  <a:spLocks/>
                </p:cNvSpPr>
                <p:nvPr/>
              </p:nvSpPr>
              <p:spPr bwMode="auto">
                <a:xfrm>
                  <a:off x="1458" y="3660"/>
                  <a:ext cx="846" cy="88"/>
                </a:xfrm>
                <a:custGeom>
                  <a:avLst/>
                  <a:gdLst>
                    <a:gd name="T0" fmla="*/ 153917 w 598"/>
                    <a:gd name="T1" fmla="*/ 9 h 102"/>
                    <a:gd name="T2" fmla="*/ 153917 w 598"/>
                    <a:gd name="T3" fmla="*/ 0 h 102"/>
                    <a:gd name="T4" fmla="*/ 0 w 598"/>
                    <a:gd name="T5" fmla="*/ 0 h 102"/>
                    <a:gd name="T6" fmla="*/ 0 w 598"/>
                    <a:gd name="T7" fmla="*/ 9 h 102"/>
                    <a:gd name="T8" fmla="*/ 153917 w 598"/>
                    <a:gd name="T9" fmla="*/ 9 h 102"/>
                    <a:gd name="T10" fmla="*/ 153917 w 598"/>
                    <a:gd name="T11" fmla="*/ 9 h 102"/>
                    <a:gd name="T12" fmla="*/ 0 60000 65536"/>
                    <a:gd name="T13" fmla="*/ 0 60000 65536"/>
                    <a:gd name="T14" fmla="*/ 0 60000 65536"/>
                    <a:gd name="T15" fmla="*/ 0 60000 65536"/>
                    <a:gd name="T16" fmla="*/ 0 60000 65536"/>
                    <a:gd name="T17" fmla="*/ 0 60000 65536"/>
                    <a:gd name="T18" fmla="*/ 0 w 598"/>
                    <a:gd name="T19" fmla="*/ 0 h 102"/>
                    <a:gd name="T20" fmla="*/ 598 w 598"/>
                    <a:gd name="T21" fmla="*/ 102 h 102"/>
                  </a:gdLst>
                  <a:ahLst/>
                  <a:cxnLst>
                    <a:cxn ang="T12">
                      <a:pos x="T0" y="T1"/>
                    </a:cxn>
                    <a:cxn ang="T13">
                      <a:pos x="T2" y="T3"/>
                    </a:cxn>
                    <a:cxn ang="T14">
                      <a:pos x="T4" y="T5"/>
                    </a:cxn>
                    <a:cxn ang="T15">
                      <a:pos x="T6" y="T7"/>
                    </a:cxn>
                    <a:cxn ang="T16">
                      <a:pos x="T8" y="T9"/>
                    </a:cxn>
                    <a:cxn ang="T17">
                      <a:pos x="T10" y="T11"/>
                    </a:cxn>
                  </a:cxnLst>
                  <a:rect l="T18" t="T19" r="T20" b="T21"/>
                  <a:pathLst>
                    <a:path w="598" h="102">
                      <a:moveTo>
                        <a:pt x="598" y="100"/>
                      </a:moveTo>
                      <a:lnTo>
                        <a:pt x="598" y="0"/>
                      </a:lnTo>
                      <a:lnTo>
                        <a:pt x="0" y="0"/>
                      </a:lnTo>
                      <a:lnTo>
                        <a:pt x="0" y="102"/>
                      </a:lnTo>
                      <a:lnTo>
                        <a:pt x="598" y="102"/>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663" name="Freeform 178">
                  <a:extLst>
                    <a:ext uri="{FF2B5EF4-FFF2-40B4-BE49-F238E27FC236}">
                      <a16:creationId xmlns:a16="http://schemas.microsoft.com/office/drawing/2014/main" id="{491FDE69-EBE0-4DA5-80C4-9216DC2EDCC2}"/>
                    </a:ext>
                  </a:extLst>
                </p:cNvPr>
                <p:cNvSpPr>
                  <a:spLocks/>
                </p:cNvSpPr>
                <p:nvPr/>
              </p:nvSpPr>
              <p:spPr bwMode="auto">
                <a:xfrm>
                  <a:off x="1326" y="3660"/>
                  <a:ext cx="129" cy="86"/>
                </a:xfrm>
                <a:custGeom>
                  <a:avLst/>
                  <a:gdLst>
                    <a:gd name="T0" fmla="*/ 24154 w 91"/>
                    <a:gd name="T1" fmla="*/ 9 h 100"/>
                    <a:gd name="T2" fmla="*/ 24154 w 91"/>
                    <a:gd name="T3" fmla="*/ 0 h 100"/>
                    <a:gd name="T4" fmla="*/ 0 w 91"/>
                    <a:gd name="T5" fmla="*/ 0 h 100"/>
                    <a:gd name="T6" fmla="*/ 0 w 91"/>
                    <a:gd name="T7" fmla="*/ 9 h 100"/>
                    <a:gd name="T8" fmla="*/ 24154 w 91"/>
                    <a:gd name="T9" fmla="*/ 9 h 100"/>
                    <a:gd name="T10" fmla="*/ 24154 w 91"/>
                    <a:gd name="T11" fmla="*/ 9 h 100"/>
                    <a:gd name="T12" fmla="*/ 0 60000 65536"/>
                    <a:gd name="T13" fmla="*/ 0 60000 65536"/>
                    <a:gd name="T14" fmla="*/ 0 60000 65536"/>
                    <a:gd name="T15" fmla="*/ 0 60000 65536"/>
                    <a:gd name="T16" fmla="*/ 0 60000 65536"/>
                    <a:gd name="T17" fmla="*/ 0 60000 65536"/>
                    <a:gd name="T18" fmla="*/ 0 w 91"/>
                    <a:gd name="T19" fmla="*/ 0 h 100"/>
                    <a:gd name="T20" fmla="*/ 91 w 91"/>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91" h="100">
                      <a:moveTo>
                        <a:pt x="91" y="100"/>
                      </a:moveTo>
                      <a:lnTo>
                        <a:pt x="91" y="0"/>
                      </a:lnTo>
                      <a:lnTo>
                        <a:pt x="0" y="0"/>
                      </a:lnTo>
                      <a:lnTo>
                        <a:pt x="0" y="100"/>
                      </a:lnTo>
                      <a:lnTo>
                        <a:pt x="91" y="10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3664" name="Freeform 179">
                  <a:extLst>
                    <a:ext uri="{FF2B5EF4-FFF2-40B4-BE49-F238E27FC236}">
                      <a16:creationId xmlns:a16="http://schemas.microsoft.com/office/drawing/2014/main" id="{A06F5839-269D-4484-8CCB-5F2DC049C7AB}"/>
                    </a:ext>
                  </a:extLst>
                </p:cNvPr>
                <p:cNvSpPr>
                  <a:spLocks/>
                </p:cNvSpPr>
                <p:nvPr/>
              </p:nvSpPr>
              <p:spPr bwMode="auto">
                <a:xfrm>
                  <a:off x="1326" y="3660"/>
                  <a:ext cx="129" cy="86"/>
                </a:xfrm>
                <a:custGeom>
                  <a:avLst/>
                  <a:gdLst>
                    <a:gd name="T0" fmla="*/ 24154 w 91"/>
                    <a:gd name="T1" fmla="*/ 9 h 100"/>
                    <a:gd name="T2" fmla="*/ 24154 w 91"/>
                    <a:gd name="T3" fmla="*/ 0 h 100"/>
                    <a:gd name="T4" fmla="*/ 0 w 91"/>
                    <a:gd name="T5" fmla="*/ 0 h 100"/>
                    <a:gd name="T6" fmla="*/ 0 w 91"/>
                    <a:gd name="T7" fmla="*/ 9 h 100"/>
                    <a:gd name="T8" fmla="*/ 24154 w 91"/>
                    <a:gd name="T9" fmla="*/ 9 h 100"/>
                    <a:gd name="T10" fmla="*/ 24154 w 91"/>
                    <a:gd name="T11" fmla="*/ 9 h 100"/>
                    <a:gd name="T12" fmla="*/ 0 60000 65536"/>
                    <a:gd name="T13" fmla="*/ 0 60000 65536"/>
                    <a:gd name="T14" fmla="*/ 0 60000 65536"/>
                    <a:gd name="T15" fmla="*/ 0 60000 65536"/>
                    <a:gd name="T16" fmla="*/ 0 60000 65536"/>
                    <a:gd name="T17" fmla="*/ 0 60000 65536"/>
                    <a:gd name="T18" fmla="*/ 0 w 91"/>
                    <a:gd name="T19" fmla="*/ 0 h 100"/>
                    <a:gd name="T20" fmla="*/ 91 w 91"/>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91" h="100">
                      <a:moveTo>
                        <a:pt x="91" y="100"/>
                      </a:moveTo>
                      <a:lnTo>
                        <a:pt x="91" y="0"/>
                      </a:lnTo>
                      <a:lnTo>
                        <a:pt x="0" y="0"/>
                      </a:lnTo>
                      <a:lnTo>
                        <a:pt x="0" y="100"/>
                      </a:lnTo>
                      <a:lnTo>
                        <a:pt x="91" y="100"/>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665" name="Freeform 180">
                  <a:extLst>
                    <a:ext uri="{FF2B5EF4-FFF2-40B4-BE49-F238E27FC236}">
                      <a16:creationId xmlns:a16="http://schemas.microsoft.com/office/drawing/2014/main" id="{FF760217-3573-4FD7-A49A-FCFE52CCAE10}"/>
                    </a:ext>
                  </a:extLst>
                </p:cNvPr>
                <p:cNvSpPr>
                  <a:spLocks/>
                </p:cNvSpPr>
                <p:nvPr/>
              </p:nvSpPr>
              <p:spPr bwMode="auto">
                <a:xfrm>
                  <a:off x="1458" y="3834"/>
                  <a:ext cx="846" cy="86"/>
                </a:xfrm>
                <a:custGeom>
                  <a:avLst/>
                  <a:gdLst>
                    <a:gd name="T0" fmla="*/ 153917 w 598"/>
                    <a:gd name="T1" fmla="*/ 9 h 100"/>
                    <a:gd name="T2" fmla="*/ 153917 w 598"/>
                    <a:gd name="T3" fmla="*/ 0 h 100"/>
                    <a:gd name="T4" fmla="*/ 0 w 598"/>
                    <a:gd name="T5" fmla="*/ 0 h 100"/>
                    <a:gd name="T6" fmla="*/ 0 w 598"/>
                    <a:gd name="T7" fmla="*/ 9 h 100"/>
                    <a:gd name="T8" fmla="*/ 153917 w 598"/>
                    <a:gd name="T9" fmla="*/ 9 h 100"/>
                    <a:gd name="T10" fmla="*/ 153917 w 598"/>
                    <a:gd name="T11" fmla="*/ 9 h 100"/>
                    <a:gd name="T12" fmla="*/ 0 60000 65536"/>
                    <a:gd name="T13" fmla="*/ 0 60000 65536"/>
                    <a:gd name="T14" fmla="*/ 0 60000 65536"/>
                    <a:gd name="T15" fmla="*/ 0 60000 65536"/>
                    <a:gd name="T16" fmla="*/ 0 60000 65536"/>
                    <a:gd name="T17" fmla="*/ 0 60000 65536"/>
                    <a:gd name="T18" fmla="*/ 0 w 598"/>
                    <a:gd name="T19" fmla="*/ 0 h 100"/>
                    <a:gd name="T20" fmla="*/ 598 w 598"/>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598" h="100">
                      <a:moveTo>
                        <a:pt x="598" y="100"/>
                      </a:moveTo>
                      <a:lnTo>
                        <a:pt x="598" y="0"/>
                      </a:lnTo>
                      <a:lnTo>
                        <a:pt x="0" y="0"/>
                      </a:lnTo>
                      <a:lnTo>
                        <a:pt x="0" y="100"/>
                      </a:lnTo>
                      <a:lnTo>
                        <a:pt x="598" y="10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3666" name="Freeform 181">
                  <a:extLst>
                    <a:ext uri="{FF2B5EF4-FFF2-40B4-BE49-F238E27FC236}">
                      <a16:creationId xmlns:a16="http://schemas.microsoft.com/office/drawing/2014/main" id="{F1D4808F-B734-4724-A2F4-C3747CF36A10}"/>
                    </a:ext>
                  </a:extLst>
                </p:cNvPr>
                <p:cNvSpPr>
                  <a:spLocks/>
                </p:cNvSpPr>
                <p:nvPr/>
              </p:nvSpPr>
              <p:spPr bwMode="auto">
                <a:xfrm>
                  <a:off x="1458" y="3834"/>
                  <a:ext cx="846" cy="86"/>
                </a:xfrm>
                <a:custGeom>
                  <a:avLst/>
                  <a:gdLst>
                    <a:gd name="T0" fmla="*/ 153917 w 598"/>
                    <a:gd name="T1" fmla="*/ 9 h 100"/>
                    <a:gd name="T2" fmla="*/ 153917 w 598"/>
                    <a:gd name="T3" fmla="*/ 0 h 100"/>
                    <a:gd name="T4" fmla="*/ 0 w 598"/>
                    <a:gd name="T5" fmla="*/ 0 h 100"/>
                    <a:gd name="T6" fmla="*/ 0 w 598"/>
                    <a:gd name="T7" fmla="*/ 9 h 100"/>
                    <a:gd name="T8" fmla="*/ 153917 w 598"/>
                    <a:gd name="T9" fmla="*/ 9 h 100"/>
                    <a:gd name="T10" fmla="*/ 153917 w 598"/>
                    <a:gd name="T11" fmla="*/ 9 h 100"/>
                    <a:gd name="T12" fmla="*/ 0 60000 65536"/>
                    <a:gd name="T13" fmla="*/ 0 60000 65536"/>
                    <a:gd name="T14" fmla="*/ 0 60000 65536"/>
                    <a:gd name="T15" fmla="*/ 0 60000 65536"/>
                    <a:gd name="T16" fmla="*/ 0 60000 65536"/>
                    <a:gd name="T17" fmla="*/ 0 60000 65536"/>
                    <a:gd name="T18" fmla="*/ 0 w 598"/>
                    <a:gd name="T19" fmla="*/ 0 h 100"/>
                    <a:gd name="T20" fmla="*/ 598 w 598"/>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598" h="100">
                      <a:moveTo>
                        <a:pt x="598" y="100"/>
                      </a:moveTo>
                      <a:lnTo>
                        <a:pt x="598" y="0"/>
                      </a:lnTo>
                      <a:lnTo>
                        <a:pt x="0" y="0"/>
                      </a:lnTo>
                      <a:lnTo>
                        <a:pt x="0" y="100"/>
                      </a:lnTo>
                      <a:lnTo>
                        <a:pt x="598" y="100"/>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667" name="Freeform 182">
                  <a:extLst>
                    <a:ext uri="{FF2B5EF4-FFF2-40B4-BE49-F238E27FC236}">
                      <a16:creationId xmlns:a16="http://schemas.microsoft.com/office/drawing/2014/main" id="{6E311C08-109A-4881-976B-19E3EE501702}"/>
                    </a:ext>
                  </a:extLst>
                </p:cNvPr>
                <p:cNvSpPr>
                  <a:spLocks/>
                </p:cNvSpPr>
                <p:nvPr/>
              </p:nvSpPr>
              <p:spPr bwMode="auto">
                <a:xfrm>
                  <a:off x="1326" y="3832"/>
                  <a:ext cx="129" cy="87"/>
                </a:xfrm>
                <a:custGeom>
                  <a:avLst/>
                  <a:gdLst>
                    <a:gd name="T0" fmla="*/ 24154 w 91"/>
                    <a:gd name="T1" fmla="*/ 11 h 100"/>
                    <a:gd name="T2" fmla="*/ 24154 w 91"/>
                    <a:gd name="T3" fmla="*/ 0 h 100"/>
                    <a:gd name="T4" fmla="*/ 0 w 91"/>
                    <a:gd name="T5" fmla="*/ 0 h 100"/>
                    <a:gd name="T6" fmla="*/ 0 w 91"/>
                    <a:gd name="T7" fmla="*/ 11 h 100"/>
                    <a:gd name="T8" fmla="*/ 24154 w 91"/>
                    <a:gd name="T9" fmla="*/ 11 h 100"/>
                    <a:gd name="T10" fmla="*/ 24154 w 91"/>
                    <a:gd name="T11" fmla="*/ 11 h 100"/>
                    <a:gd name="T12" fmla="*/ 0 60000 65536"/>
                    <a:gd name="T13" fmla="*/ 0 60000 65536"/>
                    <a:gd name="T14" fmla="*/ 0 60000 65536"/>
                    <a:gd name="T15" fmla="*/ 0 60000 65536"/>
                    <a:gd name="T16" fmla="*/ 0 60000 65536"/>
                    <a:gd name="T17" fmla="*/ 0 60000 65536"/>
                    <a:gd name="T18" fmla="*/ 0 w 91"/>
                    <a:gd name="T19" fmla="*/ 0 h 100"/>
                    <a:gd name="T20" fmla="*/ 91 w 91"/>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91" h="100">
                      <a:moveTo>
                        <a:pt x="91" y="100"/>
                      </a:moveTo>
                      <a:lnTo>
                        <a:pt x="91" y="0"/>
                      </a:lnTo>
                      <a:lnTo>
                        <a:pt x="0" y="0"/>
                      </a:lnTo>
                      <a:lnTo>
                        <a:pt x="0" y="100"/>
                      </a:lnTo>
                      <a:lnTo>
                        <a:pt x="91" y="10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3668" name="Freeform 183">
                  <a:extLst>
                    <a:ext uri="{FF2B5EF4-FFF2-40B4-BE49-F238E27FC236}">
                      <a16:creationId xmlns:a16="http://schemas.microsoft.com/office/drawing/2014/main" id="{FF577D37-5F86-42B6-AF8C-6DE83A7CD0B3}"/>
                    </a:ext>
                  </a:extLst>
                </p:cNvPr>
                <p:cNvSpPr>
                  <a:spLocks/>
                </p:cNvSpPr>
                <p:nvPr/>
              </p:nvSpPr>
              <p:spPr bwMode="auto">
                <a:xfrm>
                  <a:off x="1326" y="3832"/>
                  <a:ext cx="129" cy="87"/>
                </a:xfrm>
                <a:custGeom>
                  <a:avLst/>
                  <a:gdLst>
                    <a:gd name="T0" fmla="*/ 24154 w 91"/>
                    <a:gd name="T1" fmla="*/ 11 h 100"/>
                    <a:gd name="T2" fmla="*/ 24154 w 91"/>
                    <a:gd name="T3" fmla="*/ 0 h 100"/>
                    <a:gd name="T4" fmla="*/ 0 w 91"/>
                    <a:gd name="T5" fmla="*/ 0 h 100"/>
                    <a:gd name="T6" fmla="*/ 0 w 91"/>
                    <a:gd name="T7" fmla="*/ 11 h 100"/>
                    <a:gd name="T8" fmla="*/ 24154 w 91"/>
                    <a:gd name="T9" fmla="*/ 11 h 100"/>
                    <a:gd name="T10" fmla="*/ 24154 w 91"/>
                    <a:gd name="T11" fmla="*/ 11 h 100"/>
                    <a:gd name="T12" fmla="*/ 0 60000 65536"/>
                    <a:gd name="T13" fmla="*/ 0 60000 65536"/>
                    <a:gd name="T14" fmla="*/ 0 60000 65536"/>
                    <a:gd name="T15" fmla="*/ 0 60000 65536"/>
                    <a:gd name="T16" fmla="*/ 0 60000 65536"/>
                    <a:gd name="T17" fmla="*/ 0 60000 65536"/>
                    <a:gd name="T18" fmla="*/ 0 w 91"/>
                    <a:gd name="T19" fmla="*/ 0 h 100"/>
                    <a:gd name="T20" fmla="*/ 91 w 91"/>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91" h="100">
                      <a:moveTo>
                        <a:pt x="91" y="100"/>
                      </a:moveTo>
                      <a:lnTo>
                        <a:pt x="91" y="0"/>
                      </a:lnTo>
                      <a:lnTo>
                        <a:pt x="0" y="0"/>
                      </a:lnTo>
                      <a:lnTo>
                        <a:pt x="0" y="100"/>
                      </a:lnTo>
                      <a:lnTo>
                        <a:pt x="91" y="100"/>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669" name="Freeform 184">
                  <a:extLst>
                    <a:ext uri="{FF2B5EF4-FFF2-40B4-BE49-F238E27FC236}">
                      <a16:creationId xmlns:a16="http://schemas.microsoft.com/office/drawing/2014/main" id="{C7DA0805-2F1D-4B34-AEE9-90D130F149F1}"/>
                    </a:ext>
                  </a:extLst>
                </p:cNvPr>
                <p:cNvSpPr>
                  <a:spLocks/>
                </p:cNvSpPr>
                <p:nvPr/>
              </p:nvSpPr>
              <p:spPr bwMode="auto">
                <a:xfrm>
                  <a:off x="1458" y="4005"/>
                  <a:ext cx="846" cy="88"/>
                </a:xfrm>
                <a:custGeom>
                  <a:avLst/>
                  <a:gdLst>
                    <a:gd name="T0" fmla="*/ 153917 w 598"/>
                    <a:gd name="T1" fmla="*/ 9 h 102"/>
                    <a:gd name="T2" fmla="*/ 153917 w 598"/>
                    <a:gd name="T3" fmla="*/ 0 h 102"/>
                    <a:gd name="T4" fmla="*/ 0 w 598"/>
                    <a:gd name="T5" fmla="*/ 0 h 102"/>
                    <a:gd name="T6" fmla="*/ 0 w 598"/>
                    <a:gd name="T7" fmla="*/ 9 h 102"/>
                    <a:gd name="T8" fmla="*/ 153917 w 598"/>
                    <a:gd name="T9" fmla="*/ 9 h 102"/>
                    <a:gd name="T10" fmla="*/ 153917 w 598"/>
                    <a:gd name="T11" fmla="*/ 9 h 102"/>
                    <a:gd name="T12" fmla="*/ 153917 w 598"/>
                    <a:gd name="T13" fmla="*/ 9 h 102"/>
                    <a:gd name="T14" fmla="*/ 0 60000 65536"/>
                    <a:gd name="T15" fmla="*/ 0 60000 65536"/>
                    <a:gd name="T16" fmla="*/ 0 60000 65536"/>
                    <a:gd name="T17" fmla="*/ 0 60000 65536"/>
                    <a:gd name="T18" fmla="*/ 0 60000 65536"/>
                    <a:gd name="T19" fmla="*/ 0 60000 65536"/>
                    <a:gd name="T20" fmla="*/ 0 60000 65536"/>
                    <a:gd name="T21" fmla="*/ 0 w 598"/>
                    <a:gd name="T22" fmla="*/ 0 h 102"/>
                    <a:gd name="T23" fmla="*/ 598 w 598"/>
                    <a:gd name="T24" fmla="*/ 102 h 10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98" h="102">
                      <a:moveTo>
                        <a:pt x="598" y="100"/>
                      </a:moveTo>
                      <a:lnTo>
                        <a:pt x="598" y="0"/>
                      </a:lnTo>
                      <a:lnTo>
                        <a:pt x="0" y="0"/>
                      </a:lnTo>
                      <a:lnTo>
                        <a:pt x="0" y="102"/>
                      </a:lnTo>
                      <a:lnTo>
                        <a:pt x="598" y="102"/>
                      </a:lnTo>
                      <a:lnTo>
                        <a:pt x="598" y="10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3670" name="Freeform 185">
                  <a:extLst>
                    <a:ext uri="{FF2B5EF4-FFF2-40B4-BE49-F238E27FC236}">
                      <a16:creationId xmlns:a16="http://schemas.microsoft.com/office/drawing/2014/main" id="{E71157DF-6DFF-47BD-9B86-E18143A09281}"/>
                    </a:ext>
                  </a:extLst>
                </p:cNvPr>
                <p:cNvSpPr>
                  <a:spLocks/>
                </p:cNvSpPr>
                <p:nvPr/>
              </p:nvSpPr>
              <p:spPr bwMode="auto">
                <a:xfrm>
                  <a:off x="1458" y="4005"/>
                  <a:ext cx="846" cy="88"/>
                </a:xfrm>
                <a:custGeom>
                  <a:avLst/>
                  <a:gdLst>
                    <a:gd name="T0" fmla="*/ 153917 w 598"/>
                    <a:gd name="T1" fmla="*/ 9 h 102"/>
                    <a:gd name="T2" fmla="*/ 153917 w 598"/>
                    <a:gd name="T3" fmla="*/ 0 h 102"/>
                    <a:gd name="T4" fmla="*/ 0 w 598"/>
                    <a:gd name="T5" fmla="*/ 0 h 102"/>
                    <a:gd name="T6" fmla="*/ 0 w 598"/>
                    <a:gd name="T7" fmla="*/ 9 h 102"/>
                    <a:gd name="T8" fmla="*/ 153917 w 598"/>
                    <a:gd name="T9" fmla="*/ 9 h 102"/>
                    <a:gd name="T10" fmla="*/ 153917 w 598"/>
                    <a:gd name="T11" fmla="*/ 9 h 102"/>
                    <a:gd name="T12" fmla="*/ 0 60000 65536"/>
                    <a:gd name="T13" fmla="*/ 0 60000 65536"/>
                    <a:gd name="T14" fmla="*/ 0 60000 65536"/>
                    <a:gd name="T15" fmla="*/ 0 60000 65536"/>
                    <a:gd name="T16" fmla="*/ 0 60000 65536"/>
                    <a:gd name="T17" fmla="*/ 0 60000 65536"/>
                    <a:gd name="T18" fmla="*/ 0 w 598"/>
                    <a:gd name="T19" fmla="*/ 0 h 102"/>
                    <a:gd name="T20" fmla="*/ 598 w 598"/>
                    <a:gd name="T21" fmla="*/ 102 h 102"/>
                  </a:gdLst>
                  <a:ahLst/>
                  <a:cxnLst>
                    <a:cxn ang="T12">
                      <a:pos x="T0" y="T1"/>
                    </a:cxn>
                    <a:cxn ang="T13">
                      <a:pos x="T2" y="T3"/>
                    </a:cxn>
                    <a:cxn ang="T14">
                      <a:pos x="T4" y="T5"/>
                    </a:cxn>
                    <a:cxn ang="T15">
                      <a:pos x="T6" y="T7"/>
                    </a:cxn>
                    <a:cxn ang="T16">
                      <a:pos x="T8" y="T9"/>
                    </a:cxn>
                    <a:cxn ang="T17">
                      <a:pos x="T10" y="T11"/>
                    </a:cxn>
                  </a:cxnLst>
                  <a:rect l="T18" t="T19" r="T20" b="T21"/>
                  <a:pathLst>
                    <a:path w="598" h="102">
                      <a:moveTo>
                        <a:pt x="598" y="100"/>
                      </a:moveTo>
                      <a:lnTo>
                        <a:pt x="598" y="0"/>
                      </a:lnTo>
                      <a:lnTo>
                        <a:pt x="0" y="0"/>
                      </a:lnTo>
                      <a:lnTo>
                        <a:pt x="0" y="102"/>
                      </a:lnTo>
                      <a:lnTo>
                        <a:pt x="598" y="102"/>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671" name="Freeform 186">
                  <a:extLst>
                    <a:ext uri="{FF2B5EF4-FFF2-40B4-BE49-F238E27FC236}">
                      <a16:creationId xmlns:a16="http://schemas.microsoft.com/office/drawing/2014/main" id="{295C49F7-69AD-4A0B-B1D7-127F1A7D533D}"/>
                    </a:ext>
                  </a:extLst>
                </p:cNvPr>
                <p:cNvSpPr>
                  <a:spLocks/>
                </p:cNvSpPr>
                <p:nvPr/>
              </p:nvSpPr>
              <p:spPr bwMode="auto">
                <a:xfrm>
                  <a:off x="1326" y="4005"/>
                  <a:ext cx="129" cy="86"/>
                </a:xfrm>
                <a:custGeom>
                  <a:avLst/>
                  <a:gdLst>
                    <a:gd name="T0" fmla="*/ 24154 w 91"/>
                    <a:gd name="T1" fmla="*/ 9 h 100"/>
                    <a:gd name="T2" fmla="*/ 24154 w 91"/>
                    <a:gd name="T3" fmla="*/ 0 h 100"/>
                    <a:gd name="T4" fmla="*/ 0 w 91"/>
                    <a:gd name="T5" fmla="*/ 0 h 100"/>
                    <a:gd name="T6" fmla="*/ 0 w 91"/>
                    <a:gd name="T7" fmla="*/ 9 h 100"/>
                    <a:gd name="T8" fmla="*/ 24154 w 91"/>
                    <a:gd name="T9" fmla="*/ 9 h 100"/>
                    <a:gd name="T10" fmla="*/ 24154 w 91"/>
                    <a:gd name="T11" fmla="*/ 9 h 100"/>
                    <a:gd name="T12" fmla="*/ 0 60000 65536"/>
                    <a:gd name="T13" fmla="*/ 0 60000 65536"/>
                    <a:gd name="T14" fmla="*/ 0 60000 65536"/>
                    <a:gd name="T15" fmla="*/ 0 60000 65536"/>
                    <a:gd name="T16" fmla="*/ 0 60000 65536"/>
                    <a:gd name="T17" fmla="*/ 0 60000 65536"/>
                    <a:gd name="T18" fmla="*/ 0 w 91"/>
                    <a:gd name="T19" fmla="*/ 0 h 100"/>
                    <a:gd name="T20" fmla="*/ 91 w 91"/>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91" h="100">
                      <a:moveTo>
                        <a:pt x="91" y="100"/>
                      </a:moveTo>
                      <a:lnTo>
                        <a:pt x="91" y="0"/>
                      </a:lnTo>
                      <a:lnTo>
                        <a:pt x="0" y="0"/>
                      </a:lnTo>
                      <a:lnTo>
                        <a:pt x="0" y="100"/>
                      </a:lnTo>
                      <a:lnTo>
                        <a:pt x="91" y="10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3672" name="Freeform 187">
                  <a:extLst>
                    <a:ext uri="{FF2B5EF4-FFF2-40B4-BE49-F238E27FC236}">
                      <a16:creationId xmlns:a16="http://schemas.microsoft.com/office/drawing/2014/main" id="{9AE19FB5-40A7-4D54-9BE3-B5C40C5081D2}"/>
                    </a:ext>
                  </a:extLst>
                </p:cNvPr>
                <p:cNvSpPr>
                  <a:spLocks/>
                </p:cNvSpPr>
                <p:nvPr/>
              </p:nvSpPr>
              <p:spPr bwMode="auto">
                <a:xfrm>
                  <a:off x="1326" y="4005"/>
                  <a:ext cx="129" cy="86"/>
                </a:xfrm>
                <a:custGeom>
                  <a:avLst/>
                  <a:gdLst>
                    <a:gd name="T0" fmla="*/ 24154 w 91"/>
                    <a:gd name="T1" fmla="*/ 9 h 100"/>
                    <a:gd name="T2" fmla="*/ 24154 w 91"/>
                    <a:gd name="T3" fmla="*/ 0 h 100"/>
                    <a:gd name="T4" fmla="*/ 0 w 91"/>
                    <a:gd name="T5" fmla="*/ 0 h 100"/>
                    <a:gd name="T6" fmla="*/ 0 w 91"/>
                    <a:gd name="T7" fmla="*/ 9 h 100"/>
                    <a:gd name="T8" fmla="*/ 24154 w 91"/>
                    <a:gd name="T9" fmla="*/ 9 h 100"/>
                    <a:gd name="T10" fmla="*/ 24154 w 91"/>
                    <a:gd name="T11" fmla="*/ 9 h 100"/>
                    <a:gd name="T12" fmla="*/ 0 60000 65536"/>
                    <a:gd name="T13" fmla="*/ 0 60000 65536"/>
                    <a:gd name="T14" fmla="*/ 0 60000 65536"/>
                    <a:gd name="T15" fmla="*/ 0 60000 65536"/>
                    <a:gd name="T16" fmla="*/ 0 60000 65536"/>
                    <a:gd name="T17" fmla="*/ 0 60000 65536"/>
                    <a:gd name="T18" fmla="*/ 0 w 91"/>
                    <a:gd name="T19" fmla="*/ 0 h 100"/>
                    <a:gd name="T20" fmla="*/ 91 w 91"/>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91" h="100">
                      <a:moveTo>
                        <a:pt x="91" y="100"/>
                      </a:moveTo>
                      <a:lnTo>
                        <a:pt x="91" y="0"/>
                      </a:lnTo>
                      <a:lnTo>
                        <a:pt x="0" y="0"/>
                      </a:lnTo>
                      <a:lnTo>
                        <a:pt x="0" y="100"/>
                      </a:lnTo>
                      <a:lnTo>
                        <a:pt x="91" y="100"/>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673" name="Rectangle 188">
                  <a:extLst>
                    <a:ext uri="{FF2B5EF4-FFF2-40B4-BE49-F238E27FC236}">
                      <a16:creationId xmlns:a16="http://schemas.microsoft.com/office/drawing/2014/main" id="{B1A86965-0EC7-420C-AFCF-CD1E4A88560A}"/>
                    </a:ext>
                  </a:extLst>
                </p:cNvPr>
                <p:cNvSpPr>
                  <a:spLocks noChangeArrowheads="1"/>
                </p:cNvSpPr>
                <p:nvPr/>
              </p:nvSpPr>
              <p:spPr bwMode="auto">
                <a:xfrm>
                  <a:off x="1360" y="3151"/>
                  <a:ext cx="52" cy="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1200" b="1">
                      <a:solidFill>
                        <a:srgbClr val="000000"/>
                      </a:solidFill>
                      <a:ea typeface="宋体" panose="02010600030101010101" pitchFamily="2" charset="-122"/>
                    </a:rPr>
                    <a:t>1</a:t>
                  </a:r>
                </a:p>
              </p:txBody>
            </p:sp>
            <p:sp>
              <p:nvSpPr>
                <p:cNvPr id="153674" name="Rectangle 189">
                  <a:extLst>
                    <a:ext uri="{FF2B5EF4-FFF2-40B4-BE49-F238E27FC236}">
                      <a16:creationId xmlns:a16="http://schemas.microsoft.com/office/drawing/2014/main" id="{C957A01E-79DD-405C-BBDE-68CF86E551A7}"/>
                    </a:ext>
                  </a:extLst>
                </p:cNvPr>
                <p:cNvSpPr>
                  <a:spLocks noChangeArrowheads="1"/>
                </p:cNvSpPr>
                <p:nvPr/>
              </p:nvSpPr>
              <p:spPr bwMode="auto">
                <a:xfrm>
                  <a:off x="1360" y="3237"/>
                  <a:ext cx="52" cy="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1200" b="1">
                      <a:solidFill>
                        <a:srgbClr val="000000"/>
                      </a:solidFill>
                      <a:ea typeface="宋体" panose="02010600030101010101" pitchFamily="2" charset="-122"/>
                    </a:rPr>
                    <a:t>1</a:t>
                  </a:r>
                </a:p>
              </p:txBody>
            </p:sp>
            <p:sp>
              <p:nvSpPr>
                <p:cNvPr id="153675" name="Rectangle 190">
                  <a:extLst>
                    <a:ext uri="{FF2B5EF4-FFF2-40B4-BE49-F238E27FC236}">
                      <a16:creationId xmlns:a16="http://schemas.microsoft.com/office/drawing/2014/main" id="{DB963B06-36EC-400E-BC45-2BD7B42C14C2}"/>
                    </a:ext>
                  </a:extLst>
                </p:cNvPr>
                <p:cNvSpPr>
                  <a:spLocks noChangeArrowheads="1"/>
                </p:cNvSpPr>
                <p:nvPr/>
              </p:nvSpPr>
              <p:spPr bwMode="auto">
                <a:xfrm>
                  <a:off x="1360" y="3323"/>
                  <a:ext cx="52" cy="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1200" b="1">
                      <a:solidFill>
                        <a:srgbClr val="000000"/>
                      </a:solidFill>
                      <a:ea typeface="宋体" panose="02010600030101010101" pitchFamily="2" charset="-122"/>
                    </a:rPr>
                    <a:t>1</a:t>
                  </a:r>
                </a:p>
              </p:txBody>
            </p:sp>
            <p:sp>
              <p:nvSpPr>
                <p:cNvPr id="153676" name="Rectangle 191">
                  <a:extLst>
                    <a:ext uri="{FF2B5EF4-FFF2-40B4-BE49-F238E27FC236}">
                      <a16:creationId xmlns:a16="http://schemas.microsoft.com/office/drawing/2014/main" id="{53BF23DD-266C-45D7-9DBD-7F90D584ADF8}"/>
                    </a:ext>
                  </a:extLst>
                </p:cNvPr>
                <p:cNvSpPr>
                  <a:spLocks noChangeArrowheads="1"/>
                </p:cNvSpPr>
                <p:nvPr/>
              </p:nvSpPr>
              <p:spPr bwMode="auto">
                <a:xfrm>
                  <a:off x="1360" y="3409"/>
                  <a:ext cx="52" cy="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1200" b="1">
                      <a:solidFill>
                        <a:srgbClr val="000000"/>
                      </a:solidFill>
                      <a:ea typeface="宋体" panose="02010600030101010101" pitchFamily="2" charset="-122"/>
                    </a:rPr>
                    <a:t>1</a:t>
                  </a:r>
                </a:p>
              </p:txBody>
            </p:sp>
            <p:sp>
              <p:nvSpPr>
                <p:cNvPr id="153677" name="Rectangle 192">
                  <a:extLst>
                    <a:ext uri="{FF2B5EF4-FFF2-40B4-BE49-F238E27FC236}">
                      <a16:creationId xmlns:a16="http://schemas.microsoft.com/office/drawing/2014/main" id="{F91D7FF0-04C0-4003-8516-66C564EEFA49}"/>
                    </a:ext>
                  </a:extLst>
                </p:cNvPr>
                <p:cNvSpPr>
                  <a:spLocks noChangeArrowheads="1"/>
                </p:cNvSpPr>
                <p:nvPr/>
              </p:nvSpPr>
              <p:spPr bwMode="auto">
                <a:xfrm>
                  <a:off x="1360" y="3495"/>
                  <a:ext cx="52" cy="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1200" b="1">
                      <a:solidFill>
                        <a:srgbClr val="000000"/>
                      </a:solidFill>
                      <a:ea typeface="宋体" panose="02010600030101010101" pitchFamily="2" charset="-122"/>
                    </a:rPr>
                    <a:t>0</a:t>
                  </a:r>
                </a:p>
              </p:txBody>
            </p:sp>
            <p:sp>
              <p:nvSpPr>
                <p:cNvPr id="153678" name="Rectangle 193">
                  <a:extLst>
                    <a:ext uri="{FF2B5EF4-FFF2-40B4-BE49-F238E27FC236}">
                      <a16:creationId xmlns:a16="http://schemas.microsoft.com/office/drawing/2014/main" id="{69991E5C-EC27-403B-9F3D-85415D3D1649}"/>
                    </a:ext>
                  </a:extLst>
                </p:cNvPr>
                <p:cNvSpPr>
                  <a:spLocks noChangeArrowheads="1"/>
                </p:cNvSpPr>
                <p:nvPr/>
              </p:nvSpPr>
              <p:spPr bwMode="auto">
                <a:xfrm>
                  <a:off x="1360" y="3582"/>
                  <a:ext cx="52" cy="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1200" b="1">
                      <a:solidFill>
                        <a:srgbClr val="000000"/>
                      </a:solidFill>
                      <a:ea typeface="宋体" panose="02010600030101010101" pitchFamily="2" charset="-122"/>
                    </a:rPr>
                    <a:t>1</a:t>
                  </a:r>
                </a:p>
              </p:txBody>
            </p:sp>
            <p:sp>
              <p:nvSpPr>
                <p:cNvPr id="153679" name="Rectangle 194">
                  <a:extLst>
                    <a:ext uri="{FF2B5EF4-FFF2-40B4-BE49-F238E27FC236}">
                      <a16:creationId xmlns:a16="http://schemas.microsoft.com/office/drawing/2014/main" id="{61A86AC4-770B-4578-BACC-6DF1363B44F5}"/>
                    </a:ext>
                  </a:extLst>
                </p:cNvPr>
                <p:cNvSpPr>
                  <a:spLocks noChangeArrowheads="1"/>
                </p:cNvSpPr>
                <p:nvPr/>
              </p:nvSpPr>
              <p:spPr bwMode="auto">
                <a:xfrm>
                  <a:off x="1360" y="3669"/>
                  <a:ext cx="52" cy="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1200" b="1">
                      <a:solidFill>
                        <a:srgbClr val="000000"/>
                      </a:solidFill>
                      <a:ea typeface="宋体" panose="02010600030101010101" pitchFamily="2" charset="-122"/>
                    </a:rPr>
                    <a:t>1</a:t>
                  </a:r>
                </a:p>
              </p:txBody>
            </p:sp>
            <p:sp>
              <p:nvSpPr>
                <p:cNvPr id="153680" name="Rectangle 195">
                  <a:extLst>
                    <a:ext uri="{FF2B5EF4-FFF2-40B4-BE49-F238E27FC236}">
                      <a16:creationId xmlns:a16="http://schemas.microsoft.com/office/drawing/2014/main" id="{5657F988-7BBA-4E64-9DDE-E27165A480D7}"/>
                    </a:ext>
                  </a:extLst>
                </p:cNvPr>
                <p:cNvSpPr>
                  <a:spLocks noChangeArrowheads="1"/>
                </p:cNvSpPr>
                <p:nvPr/>
              </p:nvSpPr>
              <p:spPr bwMode="auto">
                <a:xfrm>
                  <a:off x="1360" y="3755"/>
                  <a:ext cx="52" cy="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1200" b="1">
                      <a:solidFill>
                        <a:srgbClr val="000000"/>
                      </a:solidFill>
                      <a:ea typeface="宋体" panose="02010600030101010101" pitchFamily="2" charset="-122"/>
                    </a:rPr>
                    <a:t>0</a:t>
                  </a:r>
                </a:p>
              </p:txBody>
            </p:sp>
            <p:sp>
              <p:nvSpPr>
                <p:cNvPr id="153681" name="Rectangle 196">
                  <a:extLst>
                    <a:ext uri="{FF2B5EF4-FFF2-40B4-BE49-F238E27FC236}">
                      <a16:creationId xmlns:a16="http://schemas.microsoft.com/office/drawing/2014/main" id="{7ABCC3C1-BB90-45D1-80DA-FD69185F2DC8}"/>
                    </a:ext>
                  </a:extLst>
                </p:cNvPr>
                <p:cNvSpPr>
                  <a:spLocks noChangeArrowheads="1"/>
                </p:cNvSpPr>
                <p:nvPr/>
              </p:nvSpPr>
              <p:spPr bwMode="auto">
                <a:xfrm>
                  <a:off x="1360" y="3841"/>
                  <a:ext cx="52" cy="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1200" b="1">
                      <a:solidFill>
                        <a:srgbClr val="000000"/>
                      </a:solidFill>
                      <a:ea typeface="宋体" panose="02010600030101010101" pitchFamily="2" charset="-122"/>
                    </a:rPr>
                    <a:t>1</a:t>
                  </a:r>
                </a:p>
              </p:txBody>
            </p:sp>
            <p:sp>
              <p:nvSpPr>
                <p:cNvPr id="153682" name="Rectangle 197">
                  <a:extLst>
                    <a:ext uri="{FF2B5EF4-FFF2-40B4-BE49-F238E27FC236}">
                      <a16:creationId xmlns:a16="http://schemas.microsoft.com/office/drawing/2014/main" id="{02272325-7E53-4F0C-910F-9E710FF60918}"/>
                    </a:ext>
                  </a:extLst>
                </p:cNvPr>
                <p:cNvSpPr>
                  <a:spLocks noChangeArrowheads="1"/>
                </p:cNvSpPr>
                <p:nvPr/>
              </p:nvSpPr>
              <p:spPr bwMode="auto">
                <a:xfrm>
                  <a:off x="1360" y="3927"/>
                  <a:ext cx="52" cy="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1200" b="1">
                      <a:solidFill>
                        <a:srgbClr val="000000"/>
                      </a:solidFill>
                      <a:ea typeface="宋体" panose="02010600030101010101" pitchFamily="2" charset="-122"/>
                    </a:rPr>
                    <a:t>1</a:t>
                  </a:r>
                </a:p>
              </p:txBody>
            </p:sp>
            <p:sp>
              <p:nvSpPr>
                <p:cNvPr id="153683" name="Rectangle 198">
                  <a:extLst>
                    <a:ext uri="{FF2B5EF4-FFF2-40B4-BE49-F238E27FC236}">
                      <a16:creationId xmlns:a16="http://schemas.microsoft.com/office/drawing/2014/main" id="{655A7E81-D2B2-4FAC-B904-0646038B9E27}"/>
                    </a:ext>
                  </a:extLst>
                </p:cNvPr>
                <p:cNvSpPr>
                  <a:spLocks noChangeArrowheads="1"/>
                </p:cNvSpPr>
                <p:nvPr/>
              </p:nvSpPr>
              <p:spPr bwMode="auto">
                <a:xfrm>
                  <a:off x="1360" y="4013"/>
                  <a:ext cx="52" cy="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1200" b="1">
                      <a:solidFill>
                        <a:srgbClr val="000000"/>
                      </a:solidFill>
                      <a:ea typeface="宋体" panose="02010600030101010101" pitchFamily="2" charset="-122"/>
                    </a:rPr>
                    <a:t>0</a:t>
                  </a:r>
                </a:p>
              </p:txBody>
            </p:sp>
            <p:sp>
              <p:nvSpPr>
                <p:cNvPr id="153684" name="Rectangle 199">
                  <a:extLst>
                    <a:ext uri="{FF2B5EF4-FFF2-40B4-BE49-F238E27FC236}">
                      <a16:creationId xmlns:a16="http://schemas.microsoft.com/office/drawing/2014/main" id="{5BE9C79B-2F1E-46D3-A9F8-CCBF649D0819}"/>
                    </a:ext>
                  </a:extLst>
                </p:cNvPr>
                <p:cNvSpPr>
                  <a:spLocks noChangeArrowheads="1"/>
                </p:cNvSpPr>
                <p:nvPr/>
              </p:nvSpPr>
              <p:spPr bwMode="auto">
                <a:xfrm>
                  <a:off x="1360" y="4100"/>
                  <a:ext cx="52" cy="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1200" b="1">
                      <a:solidFill>
                        <a:srgbClr val="000000"/>
                      </a:solidFill>
                      <a:ea typeface="宋体" panose="02010600030101010101" pitchFamily="2" charset="-122"/>
                    </a:rPr>
                    <a:t>1</a:t>
                  </a:r>
                </a:p>
              </p:txBody>
            </p:sp>
            <p:sp>
              <p:nvSpPr>
                <p:cNvPr id="153685" name="Freeform 200">
                  <a:extLst>
                    <a:ext uri="{FF2B5EF4-FFF2-40B4-BE49-F238E27FC236}">
                      <a16:creationId xmlns:a16="http://schemas.microsoft.com/office/drawing/2014/main" id="{0D6D66BA-A571-4F44-BDF4-262247D2DF9A}"/>
                    </a:ext>
                  </a:extLst>
                </p:cNvPr>
                <p:cNvSpPr>
                  <a:spLocks/>
                </p:cNvSpPr>
                <p:nvPr/>
              </p:nvSpPr>
              <p:spPr bwMode="auto">
                <a:xfrm>
                  <a:off x="1849" y="3171"/>
                  <a:ext cx="52" cy="30"/>
                </a:xfrm>
                <a:custGeom>
                  <a:avLst/>
                  <a:gdLst>
                    <a:gd name="T0" fmla="*/ 3976 w 37"/>
                    <a:gd name="T1" fmla="*/ 4 h 34"/>
                    <a:gd name="T2" fmla="*/ 5130 w 37"/>
                    <a:gd name="T3" fmla="*/ 4 h 34"/>
                    <a:gd name="T4" fmla="*/ 5588 w 37"/>
                    <a:gd name="T5" fmla="*/ 4 h 34"/>
                    <a:gd name="T6" fmla="*/ 6123 w 37"/>
                    <a:gd name="T7" fmla="*/ 4 h 34"/>
                    <a:gd name="T8" fmla="*/ 6437 w 37"/>
                    <a:gd name="T9" fmla="*/ 4 h 34"/>
                    <a:gd name="T10" fmla="*/ 6912 w 37"/>
                    <a:gd name="T11" fmla="*/ 4 h 34"/>
                    <a:gd name="T12" fmla="*/ 7429 w 37"/>
                    <a:gd name="T13" fmla="*/ 4 h 34"/>
                    <a:gd name="T14" fmla="*/ 8064 w 37"/>
                    <a:gd name="T15" fmla="*/ 4 h 34"/>
                    <a:gd name="T16" fmla="*/ 8064 w 37"/>
                    <a:gd name="T17" fmla="*/ 4 h 34"/>
                    <a:gd name="T18" fmla="*/ 8605 w 37"/>
                    <a:gd name="T19" fmla="*/ 4 h 34"/>
                    <a:gd name="T20" fmla="*/ 8605 w 37"/>
                    <a:gd name="T21" fmla="*/ 4 h 34"/>
                    <a:gd name="T22" fmla="*/ 8605 w 37"/>
                    <a:gd name="T23" fmla="*/ 4 h 34"/>
                    <a:gd name="T24" fmla="*/ 8064 w 37"/>
                    <a:gd name="T25" fmla="*/ 4 h 34"/>
                    <a:gd name="T26" fmla="*/ 8064 w 37"/>
                    <a:gd name="T27" fmla="*/ 4 h 34"/>
                    <a:gd name="T28" fmla="*/ 7429 w 37"/>
                    <a:gd name="T29" fmla="*/ 4 h 34"/>
                    <a:gd name="T30" fmla="*/ 6912 w 37"/>
                    <a:gd name="T31" fmla="*/ 4 h 34"/>
                    <a:gd name="T32" fmla="*/ 6437 w 37"/>
                    <a:gd name="T33" fmla="*/ 4 h 34"/>
                    <a:gd name="T34" fmla="*/ 6123 w 37"/>
                    <a:gd name="T35" fmla="*/ 2 h 34"/>
                    <a:gd name="T36" fmla="*/ 5588 w 37"/>
                    <a:gd name="T37" fmla="*/ 0 h 34"/>
                    <a:gd name="T38" fmla="*/ 5130 w 37"/>
                    <a:gd name="T39" fmla="*/ 0 h 34"/>
                    <a:gd name="T40" fmla="*/ 3976 w 37"/>
                    <a:gd name="T41" fmla="*/ 0 h 34"/>
                    <a:gd name="T42" fmla="*/ 3499 w 37"/>
                    <a:gd name="T43" fmla="*/ 0 h 34"/>
                    <a:gd name="T44" fmla="*/ 2905 w 37"/>
                    <a:gd name="T45" fmla="*/ 0 h 34"/>
                    <a:gd name="T46" fmla="*/ 2490 w 37"/>
                    <a:gd name="T47" fmla="*/ 2 h 34"/>
                    <a:gd name="T48" fmla="*/ 2067 w 37"/>
                    <a:gd name="T49" fmla="*/ 4 h 34"/>
                    <a:gd name="T50" fmla="*/ 1650 w 37"/>
                    <a:gd name="T51" fmla="*/ 4 h 34"/>
                    <a:gd name="T52" fmla="*/ 897 w 37"/>
                    <a:gd name="T53" fmla="*/ 4 h 34"/>
                    <a:gd name="T54" fmla="*/ 454 w 37"/>
                    <a:gd name="T55" fmla="*/ 4 h 34"/>
                    <a:gd name="T56" fmla="*/ 454 w 37"/>
                    <a:gd name="T57" fmla="*/ 4 h 34"/>
                    <a:gd name="T58" fmla="*/ 0 w 37"/>
                    <a:gd name="T59" fmla="*/ 4 h 34"/>
                    <a:gd name="T60" fmla="*/ 0 w 37"/>
                    <a:gd name="T61" fmla="*/ 4 h 34"/>
                    <a:gd name="T62" fmla="*/ 0 w 37"/>
                    <a:gd name="T63" fmla="*/ 4 h 34"/>
                    <a:gd name="T64" fmla="*/ 454 w 37"/>
                    <a:gd name="T65" fmla="*/ 4 h 34"/>
                    <a:gd name="T66" fmla="*/ 454 w 37"/>
                    <a:gd name="T67" fmla="*/ 4 h 34"/>
                    <a:gd name="T68" fmla="*/ 897 w 37"/>
                    <a:gd name="T69" fmla="*/ 4 h 34"/>
                    <a:gd name="T70" fmla="*/ 1650 w 37"/>
                    <a:gd name="T71" fmla="*/ 4 h 34"/>
                    <a:gd name="T72" fmla="*/ 2067 w 37"/>
                    <a:gd name="T73" fmla="*/ 4 h 34"/>
                    <a:gd name="T74" fmla="*/ 2490 w 37"/>
                    <a:gd name="T75" fmla="*/ 4 h 34"/>
                    <a:gd name="T76" fmla="*/ 2905 w 37"/>
                    <a:gd name="T77" fmla="*/ 4 h 34"/>
                    <a:gd name="T78" fmla="*/ 3499 w 37"/>
                    <a:gd name="T79" fmla="*/ 4 h 34"/>
                    <a:gd name="T80" fmla="*/ 3976 w 37"/>
                    <a:gd name="T81" fmla="*/ 4 h 34"/>
                    <a:gd name="T82" fmla="*/ 3976 w 37"/>
                    <a:gd name="T83" fmla="*/ 4 h 34"/>
                    <a:gd name="T84" fmla="*/ 3976 w 37"/>
                    <a:gd name="T85" fmla="*/ 4 h 3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7"/>
                    <a:gd name="T130" fmla="*/ 0 h 34"/>
                    <a:gd name="T131" fmla="*/ 37 w 37"/>
                    <a:gd name="T132" fmla="*/ 34 h 34"/>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7" h="34">
                      <a:moveTo>
                        <a:pt x="17" y="32"/>
                      </a:moveTo>
                      <a:lnTo>
                        <a:pt x="22" y="34"/>
                      </a:lnTo>
                      <a:lnTo>
                        <a:pt x="24" y="32"/>
                      </a:lnTo>
                      <a:lnTo>
                        <a:pt x="26" y="32"/>
                      </a:lnTo>
                      <a:lnTo>
                        <a:pt x="28" y="30"/>
                      </a:lnTo>
                      <a:lnTo>
                        <a:pt x="30" y="28"/>
                      </a:lnTo>
                      <a:lnTo>
                        <a:pt x="32" y="26"/>
                      </a:lnTo>
                      <a:lnTo>
                        <a:pt x="35" y="24"/>
                      </a:lnTo>
                      <a:lnTo>
                        <a:pt x="35" y="22"/>
                      </a:lnTo>
                      <a:lnTo>
                        <a:pt x="37" y="20"/>
                      </a:lnTo>
                      <a:lnTo>
                        <a:pt x="37" y="16"/>
                      </a:lnTo>
                      <a:lnTo>
                        <a:pt x="37" y="14"/>
                      </a:lnTo>
                      <a:lnTo>
                        <a:pt x="35" y="12"/>
                      </a:lnTo>
                      <a:lnTo>
                        <a:pt x="35" y="10"/>
                      </a:lnTo>
                      <a:lnTo>
                        <a:pt x="32" y="6"/>
                      </a:lnTo>
                      <a:lnTo>
                        <a:pt x="30" y="6"/>
                      </a:lnTo>
                      <a:lnTo>
                        <a:pt x="28" y="4"/>
                      </a:lnTo>
                      <a:lnTo>
                        <a:pt x="26" y="2"/>
                      </a:lnTo>
                      <a:lnTo>
                        <a:pt x="24" y="0"/>
                      </a:lnTo>
                      <a:lnTo>
                        <a:pt x="22" y="0"/>
                      </a:lnTo>
                      <a:lnTo>
                        <a:pt x="17" y="0"/>
                      </a:lnTo>
                      <a:lnTo>
                        <a:pt x="15" y="0"/>
                      </a:lnTo>
                      <a:lnTo>
                        <a:pt x="13" y="0"/>
                      </a:lnTo>
                      <a:lnTo>
                        <a:pt x="11" y="2"/>
                      </a:lnTo>
                      <a:lnTo>
                        <a:pt x="9" y="4"/>
                      </a:lnTo>
                      <a:lnTo>
                        <a:pt x="7" y="6"/>
                      </a:lnTo>
                      <a:lnTo>
                        <a:pt x="4" y="6"/>
                      </a:lnTo>
                      <a:lnTo>
                        <a:pt x="2" y="10"/>
                      </a:lnTo>
                      <a:lnTo>
                        <a:pt x="2" y="12"/>
                      </a:lnTo>
                      <a:lnTo>
                        <a:pt x="0" y="14"/>
                      </a:lnTo>
                      <a:lnTo>
                        <a:pt x="0" y="16"/>
                      </a:lnTo>
                      <a:lnTo>
                        <a:pt x="0" y="20"/>
                      </a:lnTo>
                      <a:lnTo>
                        <a:pt x="2" y="22"/>
                      </a:lnTo>
                      <a:lnTo>
                        <a:pt x="2" y="24"/>
                      </a:lnTo>
                      <a:lnTo>
                        <a:pt x="4" y="26"/>
                      </a:lnTo>
                      <a:lnTo>
                        <a:pt x="7" y="28"/>
                      </a:lnTo>
                      <a:lnTo>
                        <a:pt x="9" y="30"/>
                      </a:lnTo>
                      <a:lnTo>
                        <a:pt x="11" y="32"/>
                      </a:lnTo>
                      <a:lnTo>
                        <a:pt x="13" y="32"/>
                      </a:lnTo>
                      <a:lnTo>
                        <a:pt x="15" y="34"/>
                      </a:lnTo>
                      <a:lnTo>
                        <a:pt x="17" y="34"/>
                      </a:lnTo>
                      <a:lnTo>
                        <a:pt x="17" y="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3686" name="Freeform 201">
                  <a:extLst>
                    <a:ext uri="{FF2B5EF4-FFF2-40B4-BE49-F238E27FC236}">
                      <a16:creationId xmlns:a16="http://schemas.microsoft.com/office/drawing/2014/main" id="{EDC13758-5E7F-40AC-9B5E-4B8B0A3441A3}"/>
                    </a:ext>
                  </a:extLst>
                </p:cNvPr>
                <p:cNvSpPr>
                  <a:spLocks/>
                </p:cNvSpPr>
                <p:nvPr/>
              </p:nvSpPr>
              <p:spPr bwMode="auto">
                <a:xfrm>
                  <a:off x="1849" y="3258"/>
                  <a:ext cx="52" cy="29"/>
                </a:xfrm>
                <a:custGeom>
                  <a:avLst/>
                  <a:gdLst>
                    <a:gd name="T0" fmla="*/ 3976 w 37"/>
                    <a:gd name="T1" fmla="*/ 3 h 34"/>
                    <a:gd name="T2" fmla="*/ 5130 w 37"/>
                    <a:gd name="T3" fmla="*/ 3 h 34"/>
                    <a:gd name="T4" fmla="*/ 5588 w 37"/>
                    <a:gd name="T5" fmla="*/ 3 h 34"/>
                    <a:gd name="T6" fmla="*/ 6123 w 37"/>
                    <a:gd name="T7" fmla="*/ 3 h 34"/>
                    <a:gd name="T8" fmla="*/ 6437 w 37"/>
                    <a:gd name="T9" fmla="*/ 3 h 34"/>
                    <a:gd name="T10" fmla="*/ 6912 w 37"/>
                    <a:gd name="T11" fmla="*/ 3 h 34"/>
                    <a:gd name="T12" fmla="*/ 7429 w 37"/>
                    <a:gd name="T13" fmla="*/ 3 h 34"/>
                    <a:gd name="T14" fmla="*/ 8064 w 37"/>
                    <a:gd name="T15" fmla="*/ 3 h 34"/>
                    <a:gd name="T16" fmla="*/ 8064 w 37"/>
                    <a:gd name="T17" fmla="*/ 3 h 34"/>
                    <a:gd name="T18" fmla="*/ 8605 w 37"/>
                    <a:gd name="T19" fmla="*/ 3 h 34"/>
                    <a:gd name="T20" fmla="*/ 8605 w 37"/>
                    <a:gd name="T21" fmla="*/ 3 h 34"/>
                    <a:gd name="T22" fmla="*/ 8605 w 37"/>
                    <a:gd name="T23" fmla="*/ 3 h 34"/>
                    <a:gd name="T24" fmla="*/ 8064 w 37"/>
                    <a:gd name="T25" fmla="*/ 3 h 34"/>
                    <a:gd name="T26" fmla="*/ 8064 w 37"/>
                    <a:gd name="T27" fmla="*/ 3 h 34"/>
                    <a:gd name="T28" fmla="*/ 7429 w 37"/>
                    <a:gd name="T29" fmla="*/ 3 h 34"/>
                    <a:gd name="T30" fmla="*/ 6912 w 37"/>
                    <a:gd name="T31" fmla="*/ 3 h 34"/>
                    <a:gd name="T32" fmla="*/ 6437 w 37"/>
                    <a:gd name="T33" fmla="*/ 3 h 34"/>
                    <a:gd name="T34" fmla="*/ 6123 w 37"/>
                    <a:gd name="T35" fmla="*/ 2 h 34"/>
                    <a:gd name="T36" fmla="*/ 5588 w 37"/>
                    <a:gd name="T37" fmla="*/ 0 h 34"/>
                    <a:gd name="T38" fmla="*/ 5130 w 37"/>
                    <a:gd name="T39" fmla="*/ 0 h 34"/>
                    <a:gd name="T40" fmla="*/ 3976 w 37"/>
                    <a:gd name="T41" fmla="*/ 0 h 34"/>
                    <a:gd name="T42" fmla="*/ 3499 w 37"/>
                    <a:gd name="T43" fmla="*/ 0 h 34"/>
                    <a:gd name="T44" fmla="*/ 2905 w 37"/>
                    <a:gd name="T45" fmla="*/ 0 h 34"/>
                    <a:gd name="T46" fmla="*/ 2490 w 37"/>
                    <a:gd name="T47" fmla="*/ 2 h 34"/>
                    <a:gd name="T48" fmla="*/ 2067 w 37"/>
                    <a:gd name="T49" fmla="*/ 3 h 34"/>
                    <a:gd name="T50" fmla="*/ 1650 w 37"/>
                    <a:gd name="T51" fmla="*/ 3 h 34"/>
                    <a:gd name="T52" fmla="*/ 897 w 37"/>
                    <a:gd name="T53" fmla="*/ 3 h 34"/>
                    <a:gd name="T54" fmla="*/ 454 w 37"/>
                    <a:gd name="T55" fmla="*/ 3 h 34"/>
                    <a:gd name="T56" fmla="*/ 454 w 37"/>
                    <a:gd name="T57" fmla="*/ 3 h 34"/>
                    <a:gd name="T58" fmla="*/ 0 w 37"/>
                    <a:gd name="T59" fmla="*/ 3 h 34"/>
                    <a:gd name="T60" fmla="*/ 0 w 37"/>
                    <a:gd name="T61" fmla="*/ 3 h 34"/>
                    <a:gd name="T62" fmla="*/ 0 w 37"/>
                    <a:gd name="T63" fmla="*/ 3 h 34"/>
                    <a:gd name="T64" fmla="*/ 454 w 37"/>
                    <a:gd name="T65" fmla="*/ 3 h 34"/>
                    <a:gd name="T66" fmla="*/ 454 w 37"/>
                    <a:gd name="T67" fmla="*/ 3 h 34"/>
                    <a:gd name="T68" fmla="*/ 897 w 37"/>
                    <a:gd name="T69" fmla="*/ 3 h 34"/>
                    <a:gd name="T70" fmla="*/ 1650 w 37"/>
                    <a:gd name="T71" fmla="*/ 3 h 34"/>
                    <a:gd name="T72" fmla="*/ 2067 w 37"/>
                    <a:gd name="T73" fmla="*/ 3 h 34"/>
                    <a:gd name="T74" fmla="*/ 2490 w 37"/>
                    <a:gd name="T75" fmla="*/ 3 h 34"/>
                    <a:gd name="T76" fmla="*/ 2905 w 37"/>
                    <a:gd name="T77" fmla="*/ 3 h 34"/>
                    <a:gd name="T78" fmla="*/ 3499 w 37"/>
                    <a:gd name="T79" fmla="*/ 3 h 34"/>
                    <a:gd name="T80" fmla="*/ 3976 w 37"/>
                    <a:gd name="T81" fmla="*/ 3 h 34"/>
                    <a:gd name="T82" fmla="*/ 3976 w 37"/>
                    <a:gd name="T83" fmla="*/ 3 h 34"/>
                    <a:gd name="T84" fmla="*/ 3976 w 37"/>
                    <a:gd name="T85" fmla="*/ 3 h 3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7"/>
                    <a:gd name="T130" fmla="*/ 0 h 34"/>
                    <a:gd name="T131" fmla="*/ 37 w 37"/>
                    <a:gd name="T132" fmla="*/ 34 h 34"/>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7" h="34">
                      <a:moveTo>
                        <a:pt x="17" y="32"/>
                      </a:moveTo>
                      <a:lnTo>
                        <a:pt x="22" y="34"/>
                      </a:lnTo>
                      <a:lnTo>
                        <a:pt x="24" y="32"/>
                      </a:lnTo>
                      <a:lnTo>
                        <a:pt x="26" y="32"/>
                      </a:lnTo>
                      <a:lnTo>
                        <a:pt x="28" y="30"/>
                      </a:lnTo>
                      <a:lnTo>
                        <a:pt x="30" y="28"/>
                      </a:lnTo>
                      <a:lnTo>
                        <a:pt x="32" y="26"/>
                      </a:lnTo>
                      <a:lnTo>
                        <a:pt x="35" y="24"/>
                      </a:lnTo>
                      <a:lnTo>
                        <a:pt x="35" y="22"/>
                      </a:lnTo>
                      <a:lnTo>
                        <a:pt x="37" y="20"/>
                      </a:lnTo>
                      <a:lnTo>
                        <a:pt x="37" y="16"/>
                      </a:lnTo>
                      <a:lnTo>
                        <a:pt x="37" y="14"/>
                      </a:lnTo>
                      <a:lnTo>
                        <a:pt x="35" y="12"/>
                      </a:lnTo>
                      <a:lnTo>
                        <a:pt x="35" y="10"/>
                      </a:lnTo>
                      <a:lnTo>
                        <a:pt x="32" y="6"/>
                      </a:lnTo>
                      <a:lnTo>
                        <a:pt x="30" y="6"/>
                      </a:lnTo>
                      <a:lnTo>
                        <a:pt x="28" y="4"/>
                      </a:lnTo>
                      <a:lnTo>
                        <a:pt x="26" y="2"/>
                      </a:lnTo>
                      <a:lnTo>
                        <a:pt x="24" y="0"/>
                      </a:lnTo>
                      <a:lnTo>
                        <a:pt x="22" y="0"/>
                      </a:lnTo>
                      <a:lnTo>
                        <a:pt x="17" y="0"/>
                      </a:lnTo>
                      <a:lnTo>
                        <a:pt x="15" y="0"/>
                      </a:lnTo>
                      <a:lnTo>
                        <a:pt x="13" y="0"/>
                      </a:lnTo>
                      <a:lnTo>
                        <a:pt x="11" y="2"/>
                      </a:lnTo>
                      <a:lnTo>
                        <a:pt x="9" y="4"/>
                      </a:lnTo>
                      <a:lnTo>
                        <a:pt x="7" y="6"/>
                      </a:lnTo>
                      <a:lnTo>
                        <a:pt x="4" y="6"/>
                      </a:lnTo>
                      <a:lnTo>
                        <a:pt x="2" y="10"/>
                      </a:lnTo>
                      <a:lnTo>
                        <a:pt x="2" y="12"/>
                      </a:lnTo>
                      <a:lnTo>
                        <a:pt x="0" y="14"/>
                      </a:lnTo>
                      <a:lnTo>
                        <a:pt x="0" y="16"/>
                      </a:lnTo>
                      <a:lnTo>
                        <a:pt x="0" y="20"/>
                      </a:lnTo>
                      <a:lnTo>
                        <a:pt x="2" y="22"/>
                      </a:lnTo>
                      <a:lnTo>
                        <a:pt x="2" y="24"/>
                      </a:lnTo>
                      <a:lnTo>
                        <a:pt x="4" y="26"/>
                      </a:lnTo>
                      <a:lnTo>
                        <a:pt x="7" y="28"/>
                      </a:lnTo>
                      <a:lnTo>
                        <a:pt x="9" y="30"/>
                      </a:lnTo>
                      <a:lnTo>
                        <a:pt x="11" y="32"/>
                      </a:lnTo>
                      <a:lnTo>
                        <a:pt x="13" y="32"/>
                      </a:lnTo>
                      <a:lnTo>
                        <a:pt x="15" y="34"/>
                      </a:lnTo>
                      <a:lnTo>
                        <a:pt x="17" y="34"/>
                      </a:lnTo>
                      <a:lnTo>
                        <a:pt x="17" y="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3687" name="Freeform 202">
                  <a:extLst>
                    <a:ext uri="{FF2B5EF4-FFF2-40B4-BE49-F238E27FC236}">
                      <a16:creationId xmlns:a16="http://schemas.microsoft.com/office/drawing/2014/main" id="{4469788F-0CC6-4D04-94C5-60654B54C8CE}"/>
                    </a:ext>
                  </a:extLst>
                </p:cNvPr>
                <p:cNvSpPr>
                  <a:spLocks/>
                </p:cNvSpPr>
                <p:nvPr/>
              </p:nvSpPr>
              <p:spPr bwMode="auto">
                <a:xfrm>
                  <a:off x="1849" y="3344"/>
                  <a:ext cx="52" cy="29"/>
                </a:xfrm>
                <a:custGeom>
                  <a:avLst/>
                  <a:gdLst>
                    <a:gd name="T0" fmla="*/ 3976 w 37"/>
                    <a:gd name="T1" fmla="*/ 3 h 34"/>
                    <a:gd name="T2" fmla="*/ 5130 w 37"/>
                    <a:gd name="T3" fmla="*/ 3 h 34"/>
                    <a:gd name="T4" fmla="*/ 5588 w 37"/>
                    <a:gd name="T5" fmla="*/ 3 h 34"/>
                    <a:gd name="T6" fmla="*/ 6123 w 37"/>
                    <a:gd name="T7" fmla="*/ 3 h 34"/>
                    <a:gd name="T8" fmla="*/ 6437 w 37"/>
                    <a:gd name="T9" fmla="*/ 3 h 34"/>
                    <a:gd name="T10" fmla="*/ 6912 w 37"/>
                    <a:gd name="T11" fmla="*/ 3 h 34"/>
                    <a:gd name="T12" fmla="*/ 7429 w 37"/>
                    <a:gd name="T13" fmla="*/ 3 h 34"/>
                    <a:gd name="T14" fmla="*/ 8064 w 37"/>
                    <a:gd name="T15" fmla="*/ 3 h 34"/>
                    <a:gd name="T16" fmla="*/ 8064 w 37"/>
                    <a:gd name="T17" fmla="*/ 3 h 34"/>
                    <a:gd name="T18" fmla="*/ 8605 w 37"/>
                    <a:gd name="T19" fmla="*/ 3 h 34"/>
                    <a:gd name="T20" fmla="*/ 8605 w 37"/>
                    <a:gd name="T21" fmla="*/ 3 h 34"/>
                    <a:gd name="T22" fmla="*/ 8605 w 37"/>
                    <a:gd name="T23" fmla="*/ 3 h 34"/>
                    <a:gd name="T24" fmla="*/ 8064 w 37"/>
                    <a:gd name="T25" fmla="*/ 3 h 34"/>
                    <a:gd name="T26" fmla="*/ 8064 w 37"/>
                    <a:gd name="T27" fmla="*/ 3 h 34"/>
                    <a:gd name="T28" fmla="*/ 7429 w 37"/>
                    <a:gd name="T29" fmla="*/ 3 h 34"/>
                    <a:gd name="T30" fmla="*/ 6912 w 37"/>
                    <a:gd name="T31" fmla="*/ 3 h 34"/>
                    <a:gd name="T32" fmla="*/ 6437 w 37"/>
                    <a:gd name="T33" fmla="*/ 3 h 34"/>
                    <a:gd name="T34" fmla="*/ 6123 w 37"/>
                    <a:gd name="T35" fmla="*/ 2 h 34"/>
                    <a:gd name="T36" fmla="*/ 5588 w 37"/>
                    <a:gd name="T37" fmla="*/ 0 h 34"/>
                    <a:gd name="T38" fmla="*/ 5130 w 37"/>
                    <a:gd name="T39" fmla="*/ 0 h 34"/>
                    <a:gd name="T40" fmla="*/ 3976 w 37"/>
                    <a:gd name="T41" fmla="*/ 0 h 34"/>
                    <a:gd name="T42" fmla="*/ 3499 w 37"/>
                    <a:gd name="T43" fmla="*/ 0 h 34"/>
                    <a:gd name="T44" fmla="*/ 2905 w 37"/>
                    <a:gd name="T45" fmla="*/ 0 h 34"/>
                    <a:gd name="T46" fmla="*/ 2490 w 37"/>
                    <a:gd name="T47" fmla="*/ 2 h 34"/>
                    <a:gd name="T48" fmla="*/ 2067 w 37"/>
                    <a:gd name="T49" fmla="*/ 3 h 34"/>
                    <a:gd name="T50" fmla="*/ 1650 w 37"/>
                    <a:gd name="T51" fmla="*/ 3 h 34"/>
                    <a:gd name="T52" fmla="*/ 897 w 37"/>
                    <a:gd name="T53" fmla="*/ 3 h 34"/>
                    <a:gd name="T54" fmla="*/ 454 w 37"/>
                    <a:gd name="T55" fmla="*/ 3 h 34"/>
                    <a:gd name="T56" fmla="*/ 454 w 37"/>
                    <a:gd name="T57" fmla="*/ 3 h 34"/>
                    <a:gd name="T58" fmla="*/ 0 w 37"/>
                    <a:gd name="T59" fmla="*/ 3 h 34"/>
                    <a:gd name="T60" fmla="*/ 0 w 37"/>
                    <a:gd name="T61" fmla="*/ 3 h 34"/>
                    <a:gd name="T62" fmla="*/ 0 w 37"/>
                    <a:gd name="T63" fmla="*/ 3 h 34"/>
                    <a:gd name="T64" fmla="*/ 454 w 37"/>
                    <a:gd name="T65" fmla="*/ 3 h 34"/>
                    <a:gd name="T66" fmla="*/ 454 w 37"/>
                    <a:gd name="T67" fmla="*/ 3 h 34"/>
                    <a:gd name="T68" fmla="*/ 897 w 37"/>
                    <a:gd name="T69" fmla="*/ 3 h 34"/>
                    <a:gd name="T70" fmla="*/ 1650 w 37"/>
                    <a:gd name="T71" fmla="*/ 3 h 34"/>
                    <a:gd name="T72" fmla="*/ 2067 w 37"/>
                    <a:gd name="T73" fmla="*/ 3 h 34"/>
                    <a:gd name="T74" fmla="*/ 2490 w 37"/>
                    <a:gd name="T75" fmla="*/ 3 h 34"/>
                    <a:gd name="T76" fmla="*/ 2905 w 37"/>
                    <a:gd name="T77" fmla="*/ 3 h 34"/>
                    <a:gd name="T78" fmla="*/ 3499 w 37"/>
                    <a:gd name="T79" fmla="*/ 3 h 34"/>
                    <a:gd name="T80" fmla="*/ 3976 w 37"/>
                    <a:gd name="T81" fmla="*/ 3 h 34"/>
                    <a:gd name="T82" fmla="*/ 3976 w 37"/>
                    <a:gd name="T83" fmla="*/ 3 h 34"/>
                    <a:gd name="T84" fmla="*/ 3976 w 37"/>
                    <a:gd name="T85" fmla="*/ 3 h 3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7"/>
                    <a:gd name="T130" fmla="*/ 0 h 34"/>
                    <a:gd name="T131" fmla="*/ 37 w 37"/>
                    <a:gd name="T132" fmla="*/ 34 h 34"/>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7" h="34">
                      <a:moveTo>
                        <a:pt x="17" y="32"/>
                      </a:moveTo>
                      <a:lnTo>
                        <a:pt x="22" y="34"/>
                      </a:lnTo>
                      <a:lnTo>
                        <a:pt x="24" y="32"/>
                      </a:lnTo>
                      <a:lnTo>
                        <a:pt x="26" y="32"/>
                      </a:lnTo>
                      <a:lnTo>
                        <a:pt x="28" y="30"/>
                      </a:lnTo>
                      <a:lnTo>
                        <a:pt x="30" y="28"/>
                      </a:lnTo>
                      <a:lnTo>
                        <a:pt x="32" y="26"/>
                      </a:lnTo>
                      <a:lnTo>
                        <a:pt x="35" y="24"/>
                      </a:lnTo>
                      <a:lnTo>
                        <a:pt x="35" y="22"/>
                      </a:lnTo>
                      <a:lnTo>
                        <a:pt x="37" y="20"/>
                      </a:lnTo>
                      <a:lnTo>
                        <a:pt x="37" y="16"/>
                      </a:lnTo>
                      <a:lnTo>
                        <a:pt x="37" y="14"/>
                      </a:lnTo>
                      <a:lnTo>
                        <a:pt x="35" y="12"/>
                      </a:lnTo>
                      <a:lnTo>
                        <a:pt x="35" y="10"/>
                      </a:lnTo>
                      <a:lnTo>
                        <a:pt x="32" y="6"/>
                      </a:lnTo>
                      <a:lnTo>
                        <a:pt x="30" y="6"/>
                      </a:lnTo>
                      <a:lnTo>
                        <a:pt x="28" y="4"/>
                      </a:lnTo>
                      <a:lnTo>
                        <a:pt x="26" y="2"/>
                      </a:lnTo>
                      <a:lnTo>
                        <a:pt x="24" y="0"/>
                      </a:lnTo>
                      <a:lnTo>
                        <a:pt x="22" y="0"/>
                      </a:lnTo>
                      <a:lnTo>
                        <a:pt x="17" y="0"/>
                      </a:lnTo>
                      <a:lnTo>
                        <a:pt x="15" y="0"/>
                      </a:lnTo>
                      <a:lnTo>
                        <a:pt x="13" y="0"/>
                      </a:lnTo>
                      <a:lnTo>
                        <a:pt x="11" y="2"/>
                      </a:lnTo>
                      <a:lnTo>
                        <a:pt x="9" y="4"/>
                      </a:lnTo>
                      <a:lnTo>
                        <a:pt x="7" y="6"/>
                      </a:lnTo>
                      <a:lnTo>
                        <a:pt x="4" y="6"/>
                      </a:lnTo>
                      <a:lnTo>
                        <a:pt x="2" y="10"/>
                      </a:lnTo>
                      <a:lnTo>
                        <a:pt x="2" y="12"/>
                      </a:lnTo>
                      <a:lnTo>
                        <a:pt x="0" y="14"/>
                      </a:lnTo>
                      <a:lnTo>
                        <a:pt x="0" y="16"/>
                      </a:lnTo>
                      <a:lnTo>
                        <a:pt x="0" y="20"/>
                      </a:lnTo>
                      <a:lnTo>
                        <a:pt x="2" y="22"/>
                      </a:lnTo>
                      <a:lnTo>
                        <a:pt x="2" y="24"/>
                      </a:lnTo>
                      <a:lnTo>
                        <a:pt x="4" y="26"/>
                      </a:lnTo>
                      <a:lnTo>
                        <a:pt x="7" y="28"/>
                      </a:lnTo>
                      <a:lnTo>
                        <a:pt x="9" y="30"/>
                      </a:lnTo>
                      <a:lnTo>
                        <a:pt x="11" y="32"/>
                      </a:lnTo>
                      <a:lnTo>
                        <a:pt x="13" y="32"/>
                      </a:lnTo>
                      <a:lnTo>
                        <a:pt x="15" y="34"/>
                      </a:lnTo>
                      <a:lnTo>
                        <a:pt x="17" y="34"/>
                      </a:lnTo>
                      <a:lnTo>
                        <a:pt x="17" y="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3688" name="Freeform 203">
                  <a:extLst>
                    <a:ext uri="{FF2B5EF4-FFF2-40B4-BE49-F238E27FC236}">
                      <a16:creationId xmlns:a16="http://schemas.microsoft.com/office/drawing/2014/main" id="{8ED04FE9-E3B5-4E90-8D5D-D761F84B2BB7}"/>
                    </a:ext>
                  </a:extLst>
                </p:cNvPr>
                <p:cNvSpPr>
                  <a:spLocks/>
                </p:cNvSpPr>
                <p:nvPr/>
              </p:nvSpPr>
              <p:spPr bwMode="auto">
                <a:xfrm>
                  <a:off x="1849" y="3430"/>
                  <a:ext cx="52" cy="29"/>
                </a:xfrm>
                <a:custGeom>
                  <a:avLst/>
                  <a:gdLst>
                    <a:gd name="T0" fmla="*/ 3976 w 37"/>
                    <a:gd name="T1" fmla="*/ 3 h 34"/>
                    <a:gd name="T2" fmla="*/ 5130 w 37"/>
                    <a:gd name="T3" fmla="*/ 3 h 34"/>
                    <a:gd name="T4" fmla="*/ 5588 w 37"/>
                    <a:gd name="T5" fmla="*/ 3 h 34"/>
                    <a:gd name="T6" fmla="*/ 6123 w 37"/>
                    <a:gd name="T7" fmla="*/ 3 h 34"/>
                    <a:gd name="T8" fmla="*/ 6437 w 37"/>
                    <a:gd name="T9" fmla="*/ 3 h 34"/>
                    <a:gd name="T10" fmla="*/ 6912 w 37"/>
                    <a:gd name="T11" fmla="*/ 3 h 34"/>
                    <a:gd name="T12" fmla="*/ 7429 w 37"/>
                    <a:gd name="T13" fmla="*/ 3 h 34"/>
                    <a:gd name="T14" fmla="*/ 8064 w 37"/>
                    <a:gd name="T15" fmla="*/ 3 h 34"/>
                    <a:gd name="T16" fmla="*/ 8064 w 37"/>
                    <a:gd name="T17" fmla="*/ 3 h 34"/>
                    <a:gd name="T18" fmla="*/ 8605 w 37"/>
                    <a:gd name="T19" fmla="*/ 3 h 34"/>
                    <a:gd name="T20" fmla="*/ 8605 w 37"/>
                    <a:gd name="T21" fmla="*/ 3 h 34"/>
                    <a:gd name="T22" fmla="*/ 8605 w 37"/>
                    <a:gd name="T23" fmla="*/ 3 h 34"/>
                    <a:gd name="T24" fmla="*/ 8064 w 37"/>
                    <a:gd name="T25" fmla="*/ 3 h 34"/>
                    <a:gd name="T26" fmla="*/ 8064 w 37"/>
                    <a:gd name="T27" fmla="*/ 3 h 34"/>
                    <a:gd name="T28" fmla="*/ 7429 w 37"/>
                    <a:gd name="T29" fmla="*/ 3 h 34"/>
                    <a:gd name="T30" fmla="*/ 6912 w 37"/>
                    <a:gd name="T31" fmla="*/ 3 h 34"/>
                    <a:gd name="T32" fmla="*/ 6437 w 37"/>
                    <a:gd name="T33" fmla="*/ 3 h 34"/>
                    <a:gd name="T34" fmla="*/ 6123 w 37"/>
                    <a:gd name="T35" fmla="*/ 2 h 34"/>
                    <a:gd name="T36" fmla="*/ 5588 w 37"/>
                    <a:gd name="T37" fmla="*/ 0 h 34"/>
                    <a:gd name="T38" fmla="*/ 5130 w 37"/>
                    <a:gd name="T39" fmla="*/ 0 h 34"/>
                    <a:gd name="T40" fmla="*/ 3976 w 37"/>
                    <a:gd name="T41" fmla="*/ 0 h 34"/>
                    <a:gd name="T42" fmla="*/ 3499 w 37"/>
                    <a:gd name="T43" fmla="*/ 0 h 34"/>
                    <a:gd name="T44" fmla="*/ 2905 w 37"/>
                    <a:gd name="T45" fmla="*/ 0 h 34"/>
                    <a:gd name="T46" fmla="*/ 2490 w 37"/>
                    <a:gd name="T47" fmla="*/ 2 h 34"/>
                    <a:gd name="T48" fmla="*/ 2067 w 37"/>
                    <a:gd name="T49" fmla="*/ 3 h 34"/>
                    <a:gd name="T50" fmla="*/ 1650 w 37"/>
                    <a:gd name="T51" fmla="*/ 3 h 34"/>
                    <a:gd name="T52" fmla="*/ 897 w 37"/>
                    <a:gd name="T53" fmla="*/ 3 h 34"/>
                    <a:gd name="T54" fmla="*/ 454 w 37"/>
                    <a:gd name="T55" fmla="*/ 3 h 34"/>
                    <a:gd name="T56" fmla="*/ 454 w 37"/>
                    <a:gd name="T57" fmla="*/ 3 h 34"/>
                    <a:gd name="T58" fmla="*/ 0 w 37"/>
                    <a:gd name="T59" fmla="*/ 3 h 34"/>
                    <a:gd name="T60" fmla="*/ 0 w 37"/>
                    <a:gd name="T61" fmla="*/ 3 h 34"/>
                    <a:gd name="T62" fmla="*/ 0 w 37"/>
                    <a:gd name="T63" fmla="*/ 3 h 34"/>
                    <a:gd name="T64" fmla="*/ 454 w 37"/>
                    <a:gd name="T65" fmla="*/ 3 h 34"/>
                    <a:gd name="T66" fmla="*/ 454 w 37"/>
                    <a:gd name="T67" fmla="*/ 3 h 34"/>
                    <a:gd name="T68" fmla="*/ 897 w 37"/>
                    <a:gd name="T69" fmla="*/ 3 h 34"/>
                    <a:gd name="T70" fmla="*/ 1650 w 37"/>
                    <a:gd name="T71" fmla="*/ 3 h 34"/>
                    <a:gd name="T72" fmla="*/ 2067 w 37"/>
                    <a:gd name="T73" fmla="*/ 3 h 34"/>
                    <a:gd name="T74" fmla="*/ 2490 w 37"/>
                    <a:gd name="T75" fmla="*/ 3 h 34"/>
                    <a:gd name="T76" fmla="*/ 2905 w 37"/>
                    <a:gd name="T77" fmla="*/ 3 h 34"/>
                    <a:gd name="T78" fmla="*/ 3499 w 37"/>
                    <a:gd name="T79" fmla="*/ 3 h 34"/>
                    <a:gd name="T80" fmla="*/ 3976 w 37"/>
                    <a:gd name="T81" fmla="*/ 3 h 34"/>
                    <a:gd name="T82" fmla="*/ 3976 w 37"/>
                    <a:gd name="T83" fmla="*/ 3 h 34"/>
                    <a:gd name="T84" fmla="*/ 3976 w 37"/>
                    <a:gd name="T85" fmla="*/ 3 h 3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7"/>
                    <a:gd name="T130" fmla="*/ 0 h 34"/>
                    <a:gd name="T131" fmla="*/ 37 w 37"/>
                    <a:gd name="T132" fmla="*/ 34 h 34"/>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7" h="34">
                      <a:moveTo>
                        <a:pt x="17" y="32"/>
                      </a:moveTo>
                      <a:lnTo>
                        <a:pt x="22" y="34"/>
                      </a:lnTo>
                      <a:lnTo>
                        <a:pt x="24" y="32"/>
                      </a:lnTo>
                      <a:lnTo>
                        <a:pt x="26" y="32"/>
                      </a:lnTo>
                      <a:lnTo>
                        <a:pt x="28" y="30"/>
                      </a:lnTo>
                      <a:lnTo>
                        <a:pt x="30" y="28"/>
                      </a:lnTo>
                      <a:lnTo>
                        <a:pt x="32" y="26"/>
                      </a:lnTo>
                      <a:lnTo>
                        <a:pt x="35" y="24"/>
                      </a:lnTo>
                      <a:lnTo>
                        <a:pt x="35" y="22"/>
                      </a:lnTo>
                      <a:lnTo>
                        <a:pt x="37" y="20"/>
                      </a:lnTo>
                      <a:lnTo>
                        <a:pt x="37" y="16"/>
                      </a:lnTo>
                      <a:lnTo>
                        <a:pt x="37" y="14"/>
                      </a:lnTo>
                      <a:lnTo>
                        <a:pt x="35" y="12"/>
                      </a:lnTo>
                      <a:lnTo>
                        <a:pt x="35" y="10"/>
                      </a:lnTo>
                      <a:lnTo>
                        <a:pt x="32" y="6"/>
                      </a:lnTo>
                      <a:lnTo>
                        <a:pt x="30" y="6"/>
                      </a:lnTo>
                      <a:lnTo>
                        <a:pt x="28" y="4"/>
                      </a:lnTo>
                      <a:lnTo>
                        <a:pt x="26" y="2"/>
                      </a:lnTo>
                      <a:lnTo>
                        <a:pt x="24" y="0"/>
                      </a:lnTo>
                      <a:lnTo>
                        <a:pt x="22" y="0"/>
                      </a:lnTo>
                      <a:lnTo>
                        <a:pt x="17" y="0"/>
                      </a:lnTo>
                      <a:lnTo>
                        <a:pt x="15" y="0"/>
                      </a:lnTo>
                      <a:lnTo>
                        <a:pt x="13" y="0"/>
                      </a:lnTo>
                      <a:lnTo>
                        <a:pt x="11" y="2"/>
                      </a:lnTo>
                      <a:lnTo>
                        <a:pt x="9" y="4"/>
                      </a:lnTo>
                      <a:lnTo>
                        <a:pt x="7" y="6"/>
                      </a:lnTo>
                      <a:lnTo>
                        <a:pt x="4" y="6"/>
                      </a:lnTo>
                      <a:lnTo>
                        <a:pt x="2" y="10"/>
                      </a:lnTo>
                      <a:lnTo>
                        <a:pt x="2" y="12"/>
                      </a:lnTo>
                      <a:lnTo>
                        <a:pt x="0" y="14"/>
                      </a:lnTo>
                      <a:lnTo>
                        <a:pt x="0" y="16"/>
                      </a:lnTo>
                      <a:lnTo>
                        <a:pt x="0" y="20"/>
                      </a:lnTo>
                      <a:lnTo>
                        <a:pt x="2" y="22"/>
                      </a:lnTo>
                      <a:lnTo>
                        <a:pt x="2" y="24"/>
                      </a:lnTo>
                      <a:lnTo>
                        <a:pt x="4" y="26"/>
                      </a:lnTo>
                      <a:lnTo>
                        <a:pt x="7" y="28"/>
                      </a:lnTo>
                      <a:lnTo>
                        <a:pt x="9" y="30"/>
                      </a:lnTo>
                      <a:lnTo>
                        <a:pt x="11" y="32"/>
                      </a:lnTo>
                      <a:lnTo>
                        <a:pt x="13" y="32"/>
                      </a:lnTo>
                      <a:lnTo>
                        <a:pt x="15" y="34"/>
                      </a:lnTo>
                      <a:lnTo>
                        <a:pt x="17" y="34"/>
                      </a:lnTo>
                      <a:lnTo>
                        <a:pt x="17" y="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3689" name="Freeform 204">
                  <a:extLst>
                    <a:ext uri="{FF2B5EF4-FFF2-40B4-BE49-F238E27FC236}">
                      <a16:creationId xmlns:a16="http://schemas.microsoft.com/office/drawing/2014/main" id="{ED4588AA-07BE-48E2-A54B-39E8F81A27D1}"/>
                    </a:ext>
                  </a:extLst>
                </p:cNvPr>
                <p:cNvSpPr>
                  <a:spLocks/>
                </p:cNvSpPr>
                <p:nvPr/>
              </p:nvSpPr>
              <p:spPr bwMode="auto">
                <a:xfrm>
                  <a:off x="1849" y="3516"/>
                  <a:ext cx="52" cy="29"/>
                </a:xfrm>
                <a:custGeom>
                  <a:avLst/>
                  <a:gdLst>
                    <a:gd name="T0" fmla="*/ 3976 w 37"/>
                    <a:gd name="T1" fmla="*/ 3 h 34"/>
                    <a:gd name="T2" fmla="*/ 5130 w 37"/>
                    <a:gd name="T3" fmla="*/ 3 h 34"/>
                    <a:gd name="T4" fmla="*/ 5588 w 37"/>
                    <a:gd name="T5" fmla="*/ 3 h 34"/>
                    <a:gd name="T6" fmla="*/ 6123 w 37"/>
                    <a:gd name="T7" fmla="*/ 3 h 34"/>
                    <a:gd name="T8" fmla="*/ 6437 w 37"/>
                    <a:gd name="T9" fmla="*/ 3 h 34"/>
                    <a:gd name="T10" fmla="*/ 6912 w 37"/>
                    <a:gd name="T11" fmla="*/ 3 h 34"/>
                    <a:gd name="T12" fmla="*/ 7429 w 37"/>
                    <a:gd name="T13" fmla="*/ 3 h 34"/>
                    <a:gd name="T14" fmla="*/ 8064 w 37"/>
                    <a:gd name="T15" fmla="*/ 3 h 34"/>
                    <a:gd name="T16" fmla="*/ 8064 w 37"/>
                    <a:gd name="T17" fmla="*/ 3 h 34"/>
                    <a:gd name="T18" fmla="*/ 8605 w 37"/>
                    <a:gd name="T19" fmla="*/ 3 h 34"/>
                    <a:gd name="T20" fmla="*/ 8605 w 37"/>
                    <a:gd name="T21" fmla="*/ 3 h 34"/>
                    <a:gd name="T22" fmla="*/ 8605 w 37"/>
                    <a:gd name="T23" fmla="*/ 3 h 34"/>
                    <a:gd name="T24" fmla="*/ 8064 w 37"/>
                    <a:gd name="T25" fmla="*/ 3 h 34"/>
                    <a:gd name="T26" fmla="*/ 8064 w 37"/>
                    <a:gd name="T27" fmla="*/ 3 h 34"/>
                    <a:gd name="T28" fmla="*/ 7429 w 37"/>
                    <a:gd name="T29" fmla="*/ 3 h 34"/>
                    <a:gd name="T30" fmla="*/ 6912 w 37"/>
                    <a:gd name="T31" fmla="*/ 3 h 34"/>
                    <a:gd name="T32" fmla="*/ 6437 w 37"/>
                    <a:gd name="T33" fmla="*/ 3 h 34"/>
                    <a:gd name="T34" fmla="*/ 6123 w 37"/>
                    <a:gd name="T35" fmla="*/ 2 h 34"/>
                    <a:gd name="T36" fmla="*/ 5588 w 37"/>
                    <a:gd name="T37" fmla="*/ 0 h 34"/>
                    <a:gd name="T38" fmla="*/ 5130 w 37"/>
                    <a:gd name="T39" fmla="*/ 0 h 34"/>
                    <a:gd name="T40" fmla="*/ 3976 w 37"/>
                    <a:gd name="T41" fmla="*/ 0 h 34"/>
                    <a:gd name="T42" fmla="*/ 3499 w 37"/>
                    <a:gd name="T43" fmla="*/ 0 h 34"/>
                    <a:gd name="T44" fmla="*/ 2905 w 37"/>
                    <a:gd name="T45" fmla="*/ 0 h 34"/>
                    <a:gd name="T46" fmla="*/ 2490 w 37"/>
                    <a:gd name="T47" fmla="*/ 2 h 34"/>
                    <a:gd name="T48" fmla="*/ 2067 w 37"/>
                    <a:gd name="T49" fmla="*/ 3 h 34"/>
                    <a:gd name="T50" fmla="*/ 1650 w 37"/>
                    <a:gd name="T51" fmla="*/ 3 h 34"/>
                    <a:gd name="T52" fmla="*/ 897 w 37"/>
                    <a:gd name="T53" fmla="*/ 3 h 34"/>
                    <a:gd name="T54" fmla="*/ 454 w 37"/>
                    <a:gd name="T55" fmla="*/ 3 h 34"/>
                    <a:gd name="T56" fmla="*/ 454 w 37"/>
                    <a:gd name="T57" fmla="*/ 3 h 34"/>
                    <a:gd name="T58" fmla="*/ 0 w 37"/>
                    <a:gd name="T59" fmla="*/ 3 h 34"/>
                    <a:gd name="T60" fmla="*/ 0 w 37"/>
                    <a:gd name="T61" fmla="*/ 3 h 34"/>
                    <a:gd name="T62" fmla="*/ 0 w 37"/>
                    <a:gd name="T63" fmla="*/ 3 h 34"/>
                    <a:gd name="T64" fmla="*/ 454 w 37"/>
                    <a:gd name="T65" fmla="*/ 3 h 34"/>
                    <a:gd name="T66" fmla="*/ 454 w 37"/>
                    <a:gd name="T67" fmla="*/ 3 h 34"/>
                    <a:gd name="T68" fmla="*/ 897 w 37"/>
                    <a:gd name="T69" fmla="*/ 3 h 34"/>
                    <a:gd name="T70" fmla="*/ 1650 w 37"/>
                    <a:gd name="T71" fmla="*/ 3 h 34"/>
                    <a:gd name="T72" fmla="*/ 2067 w 37"/>
                    <a:gd name="T73" fmla="*/ 3 h 34"/>
                    <a:gd name="T74" fmla="*/ 2490 w 37"/>
                    <a:gd name="T75" fmla="*/ 3 h 34"/>
                    <a:gd name="T76" fmla="*/ 2905 w 37"/>
                    <a:gd name="T77" fmla="*/ 3 h 34"/>
                    <a:gd name="T78" fmla="*/ 3499 w 37"/>
                    <a:gd name="T79" fmla="*/ 3 h 34"/>
                    <a:gd name="T80" fmla="*/ 3976 w 37"/>
                    <a:gd name="T81" fmla="*/ 3 h 34"/>
                    <a:gd name="T82" fmla="*/ 3976 w 37"/>
                    <a:gd name="T83" fmla="*/ 3 h 34"/>
                    <a:gd name="T84" fmla="*/ 3976 w 37"/>
                    <a:gd name="T85" fmla="*/ 3 h 3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7"/>
                    <a:gd name="T130" fmla="*/ 0 h 34"/>
                    <a:gd name="T131" fmla="*/ 37 w 37"/>
                    <a:gd name="T132" fmla="*/ 34 h 34"/>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7" h="34">
                      <a:moveTo>
                        <a:pt x="17" y="32"/>
                      </a:moveTo>
                      <a:lnTo>
                        <a:pt x="22" y="34"/>
                      </a:lnTo>
                      <a:lnTo>
                        <a:pt x="24" y="32"/>
                      </a:lnTo>
                      <a:lnTo>
                        <a:pt x="26" y="32"/>
                      </a:lnTo>
                      <a:lnTo>
                        <a:pt x="28" y="30"/>
                      </a:lnTo>
                      <a:lnTo>
                        <a:pt x="30" y="28"/>
                      </a:lnTo>
                      <a:lnTo>
                        <a:pt x="32" y="26"/>
                      </a:lnTo>
                      <a:lnTo>
                        <a:pt x="35" y="24"/>
                      </a:lnTo>
                      <a:lnTo>
                        <a:pt x="35" y="22"/>
                      </a:lnTo>
                      <a:lnTo>
                        <a:pt x="37" y="20"/>
                      </a:lnTo>
                      <a:lnTo>
                        <a:pt x="37" y="16"/>
                      </a:lnTo>
                      <a:lnTo>
                        <a:pt x="37" y="14"/>
                      </a:lnTo>
                      <a:lnTo>
                        <a:pt x="35" y="12"/>
                      </a:lnTo>
                      <a:lnTo>
                        <a:pt x="35" y="10"/>
                      </a:lnTo>
                      <a:lnTo>
                        <a:pt x="32" y="6"/>
                      </a:lnTo>
                      <a:lnTo>
                        <a:pt x="30" y="6"/>
                      </a:lnTo>
                      <a:lnTo>
                        <a:pt x="28" y="4"/>
                      </a:lnTo>
                      <a:lnTo>
                        <a:pt x="26" y="2"/>
                      </a:lnTo>
                      <a:lnTo>
                        <a:pt x="24" y="0"/>
                      </a:lnTo>
                      <a:lnTo>
                        <a:pt x="22" y="0"/>
                      </a:lnTo>
                      <a:lnTo>
                        <a:pt x="17" y="0"/>
                      </a:lnTo>
                      <a:lnTo>
                        <a:pt x="15" y="0"/>
                      </a:lnTo>
                      <a:lnTo>
                        <a:pt x="13" y="0"/>
                      </a:lnTo>
                      <a:lnTo>
                        <a:pt x="11" y="2"/>
                      </a:lnTo>
                      <a:lnTo>
                        <a:pt x="9" y="4"/>
                      </a:lnTo>
                      <a:lnTo>
                        <a:pt x="7" y="6"/>
                      </a:lnTo>
                      <a:lnTo>
                        <a:pt x="4" y="6"/>
                      </a:lnTo>
                      <a:lnTo>
                        <a:pt x="2" y="10"/>
                      </a:lnTo>
                      <a:lnTo>
                        <a:pt x="2" y="12"/>
                      </a:lnTo>
                      <a:lnTo>
                        <a:pt x="0" y="14"/>
                      </a:lnTo>
                      <a:lnTo>
                        <a:pt x="0" y="16"/>
                      </a:lnTo>
                      <a:lnTo>
                        <a:pt x="0" y="20"/>
                      </a:lnTo>
                      <a:lnTo>
                        <a:pt x="2" y="22"/>
                      </a:lnTo>
                      <a:lnTo>
                        <a:pt x="2" y="24"/>
                      </a:lnTo>
                      <a:lnTo>
                        <a:pt x="4" y="26"/>
                      </a:lnTo>
                      <a:lnTo>
                        <a:pt x="7" y="28"/>
                      </a:lnTo>
                      <a:lnTo>
                        <a:pt x="9" y="30"/>
                      </a:lnTo>
                      <a:lnTo>
                        <a:pt x="11" y="32"/>
                      </a:lnTo>
                      <a:lnTo>
                        <a:pt x="13" y="32"/>
                      </a:lnTo>
                      <a:lnTo>
                        <a:pt x="15" y="34"/>
                      </a:lnTo>
                      <a:lnTo>
                        <a:pt x="17" y="34"/>
                      </a:lnTo>
                      <a:lnTo>
                        <a:pt x="17" y="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3690" name="Freeform 205">
                  <a:extLst>
                    <a:ext uri="{FF2B5EF4-FFF2-40B4-BE49-F238E27FC236}">
                      <a16:creationId xmlns:a16="http://schemas.microsoft.com/office/drawing/2014/main" id="{0FC7CC58-530D-45D8-9968-9D818ACA8EE7}"/>
                    </a:ext>
                  </a:extLst>
                </p:cNvPr>
                <p:cNvSpPr>
                  <a:spLocks/>
                </p:cNvSpPr>
                <p:nvPr/>
              </p:nvSpPr>
              <p:spPr bwMode="auto">
                <a:xfrm>
                  <a:off x="1849" y="3602"/>
                  <a:ext cx="52" cy="30"/>
                </a:xfrm>
                <a:custGeom>
                  <a:avLst/>
                  <a:gdLst>
                    <a:gd name="T0" fmla="*/ 3976 w 37"/>
                    <a:gd name="T1" fmla="*/ 4 h 34"/>
                    <a:gd name="T2" fmla="*/ 5130 w 37"/>
                    <a:gd name="T3" fmla="*/ 4 h 34"/>
                    <a:gd name="T4" fmla="*/ 5588 w 37"/>
                    <a:gd name="T5" fmla="*/ 4 h 34"/>
                    <a:gd name="T6" fmla="*/ 6123 w 37"/>
                    <a:gd name="T7" fmla="*/ 4 h 34"/>
                    <a:gd name="T8" fmla="*/ 6437 w 37"/>
                    <a:gd name="T9" fmla="*/ 4 h 34"/>
                    <a:gd name="T10" fmla="*/ 6912 w 37"/>
                    <a:gd name="T11" fmla="*/ 4 h 34"/>
                    <a:gd name="T12" fmla="*/ 7429 w 37"/>
                    <a:gd name="T13" fmla="*/ 4 h 34"/>
                    <a:gd name="T14" fmla="*/ 8064 w 37"/>
                    <a:gd name="T15" fmla="*/ 4 h 34"/>
                    <a:gd name="T16" fmla="*/ 8064 w 37"/>
                    <a:gd name="T17" fmla="*/ 4 h 34"/>
                    <a:gd name="T18" fmla="*/ 8605 w 37"/>
                    <a:gd name="T19" fmla="*/ 4 h 34"/>
                    <a:gd name="T20" fmla="*/ 8605 w 37"/>
                    <a:gd name="T21" fmla="*/ 4 h 34"/>
                    <a:gd name="T22" fmla="*/ 8605 w 37"/>
                    <a:gd name="T23" fmla="*/ 4 h 34"/>
                    <a:gd name="T24" fmla="*/ 8064 w 37"/>
                    <a:gd name="T25" fmla="*/ 4 h 34"/>
                    <a:gd name="T26" fmla="*/ 8064 w 37"/>
                    <a:gd name="T27" fmla="*/ 4 h 34"/>
                    <a:gd name="T28" fmla="*/ 7429 w 37"/>
                    <a:gd name="T29" fmla="*/ 4 h 34"/>
                    <a:gd name="T30" fmla="*/ 6912 w 37"/>
                    <a:gd name="T31" fmla="*/ 4 h 34"/>
                    <a:gd name="T32" fmla="*/ 6437 w 37"/>
                    <a:gd name="T33" fmla="*/ 4 h 34"/>
                    <a:gd name="T34" fmla="*/ 6123 w 37"/>
                    <a:gd name="T35" fmla="*/ 2 h 34"/>
                    <a:gd name="T36" fmla="*/ 5588 w 37"/>
                    <a:gd name="T37" fmla="*/ 0 h 34"/>
                    <a:gd name="T38" fmla="*/ 5130 w 37"/>
                    <a:gd name="T39" fmla="*/ 0 h 34"/>
                    <a:gd name="T40" fmla="*/ 3976 w 37"/>
                    <a:gd name="T41" fmla="*/ 0 h 34"/>
                    <a:gd name="T42" fmla="*/ 3499 w 37"/>
                    <a:gd name="T43" fmla="*/ 0 h 34"/>
                    <a:gd name="T44" fmla="*/ 2905 w 37"/>
                    <a:gd name="T45" fmla="*/ 0 h 34"/>
                    <a:gd name="T46" fmla="*/ 2490 w 37"/>
                    <a:gd name="T47" fmla="*/ 2 h 34"/>
                    <a:gd name="T48" fmla="*/ 2067 w 37"/>
                    <a:gd name="T49" fmla="*/ 4 h 34"/>
                    <a:gd name="T50" fmla="*/ 1650 w 37"/>
                    <a:gd name="T51" fmla="*/ 4 h 34"/>
                    <a:gd name="T52" fmla="*/ 897 w 37"/>
                    <a:gd name="T53" fmla="*/ 4 h 34"/>
                    <a:gd name="T54" fmla="*/ 454 w 37"/>
                    <a:gd name="T55" fmla="*/ 4 h 34"/>
                    <a:gd name="T56" fmla="*/ 454 w 37"/>
                    <a:gd name="T57" fmla="*/ 4 h 34"/>
                    <a:gd name="T58" fmla="*/ 0 w 37"/>
                    <a:gd name="T59" fmla="*/ 4 h 34"/>
                    <a:gd name="T60" fmla="*/ 0 w 37"/>
                    <a:gd name="T61" fmla="*/ 4 h 34"/>
                    <a:gd name="T62" fmla="*/ 0 w 37"/>
                    <a:gd name="T63" fmla="*/ 4 h 34"/>
                    <a:gd name="T64" fmla="*/ 454 w 37"/>
                    <a:gd name="T65" fmla="*/ 4 h 34"/>
                    <a:gd name="T66" fmla="*/ 454 w 37"/>
                    <a:gd name="T67" fmla="*/ 4 h 34"/>
                    <a:gd name="T68" fmla="*/ 897 w 37"/>
                    <a:gd name="T69" fmla="*/ 4 h 34"/>
                    <a:gd name="T70" fmla="*/ 1650 w 37"/>
                    <a:gd name="T71" fmla="*/ 4 h 34"/>
                    <a:gd name="T72" fmla="*/ 2067 w 37"/>
                    <a:gd name="T73" fmla="*/ 4 h 34"/>
                    <a:gd name="T74" fmla="*/ 2490 w 37"/>
                    <a:gd name="T75" fmla="*/ 4 h 34"/>
                    <a:gd name="T76" fmla="*/ 2905 w 37"/>
                    <a:gd name="T77" fmla="*/ 4 h 34"/>
                    <a:gd name="T78" fmla="*/ 3499 w 37"/>
                    <a:gd name="T79" fmla="*/ 4 h 34"/>
                    <a:gd name="T80" fmla="*/ 3976 w 37"/>
                    <a:gd name="T81" fmla="*/ 4 h 34"/>
                    <a:gd name="T82" fmla="*/ 3976 w 37"/>
                    <a:gd name="T83" fmla="*/ 4 h 34"/>
                    <a:gd name="T84" fmla="*/ 3976 w 37"/>
                    <a:gd name="T85" fmla="*/ 4 h 3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7"/>
                    <a:gd name="T130" fmla="*/ 0 h 34"/>
                    <a:gd name="T131" fmla="*/ 37 w 37"/>
                    <a:gd name="T132" fmla="*/ 34 h 34"/>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7" h="34">
                      <a:moveTo>
                        <a:pt x="17" y="32"/>
                      </a:moveTo>
                      <a:lnTo>
                        <a:pt x="22" y="34"/>
                      </a:lnTo>
                      <a:lnTo>
                        <a:pt x="24" y="32"/>
                      </a:lnTo>
                      <a:lnTo>
                        <a:pt x="26" y="32"/>
                      </a:lnTo>
                      <a:lnTo>
                        <a:pt x="28" y="30"/>
                      </a:lnTo>
                      <a:lnTo>
                        <a:pt x="30" y="28"/>
                      </a:lnTo>
                      <a:lnTo>
                        <a:pt x="32" y="26"/>
                      </a:lnTo>
                      <a:lnTo>
                        <a:pt x="35" y="24"/>
                      </a:lnTo>
                      <a:lnTo>
                        <a:pt x="35" y="22"/>
                      </a:lnTo>
                      <a:lnTo>
                        <a:pt x="37" y="20"/>
                      </a:lnTo>
                      <a:lnTo>
                        <a:pt x="37" y="16"/>
                      </a:lnTo>
                      <a:lnTo>
                        <a:pt x="37" y="14"/>
                      </a:lnTo>
                      <a:lnTo>
                        <a:pt x="35" y="12"/>
                      </a:lnTo>
                      <a:lnTo>
                        <a:pt x="35" y="10"/>
                      </a:lnTo>
                      <a:lnTo>
                        <a:pt x="32" y="6"/>
                      </a:lnTo>
                      <a:lnTo>
                        <a:pt x="30" y="6"/>
                      </a:lnTo>
                      <a:lnTo>
                        <a:pt x="28" y="4"/>
                      </a:lnTo>
                      <a:lnTo>
                        <a:pt x="26" y="2"/>
                      </a:lnTo>
                      <a:lnTo>
                        <a:pt x="24" y="0"/>
                      </a:lnTo>
                      <a:lnTo>
                        <a:pt x="22" y="0"/>
                      </a:lnTo>
                      <a:lnTo>
                        <a:pt x="17" y="0"/>
                      </a:lnTo>
                      <a:lnTo>
                        <a:pt x="15" y="0"/>
                      </a:lnTo>
                      <a:lnTo>
                        <a:pt x="13" y="0"/>
                      </a:lnTo>
                      <a:lnTo>
                        <a:pt x="11" y="2"/>
                      </a:lnTo>
                      <a:lnTo>
                        <a:pt x="9" y="4"/>
                      </a:lnTo>
                      <a:lnTo>
                        <a:pt x="7" y="6"/>
                      </a:lnTo>
                      <a:lnTo>
                        <a:pt x="4" y="6"/>
                      </a:lnTo>
                      <a:lnTo>
                        <a:pt x="2" y="10"/>
                      </a:lnTo>
                      <a:lnTo>
                        <a:pt x="2" y="12"/>
                      </a:lnTo>
                      <a:lnTo>
                        <a:pt x="0" y="14"/>
                      </a:lnTo>
                      <a:lnTo>
                        <a:pt x="0" y="16"/>
                      </a:lnTo>
                      <a:lnTo>
                        <a:pt x="0" y="20"/>
                      </a:lnTo>
                      <a:lnTo>
                        <a:pt x="2" y="22"/>
                      </a:lnTo>
                      <a:lnTo>
                        <a:pt x="2" y="24"/>
                      </a:lnTo>
                      <a:lnTo>
                        <a:pt x="4" y="26"/>
                      </a:lnTo>
                      <a:lnTo>
                        <a:pt x="7" y="28"/>
                      </a:lnTo>
                      <a:lnTo>
                        <a:pt x="9" y="30"/>
                      </a:lnTo>
                      <a:lnTo>
                        <a:pt x="11" y="32"/>
                      </a:lnTo>
                      <a:lnTo>
                        <a:pt x="13" y="32"/>
                      </a:lnTo>
                      <a:lnTo>
                        <a:pt x="15" y="34"/>
                      </a:lnTo>
                      <a:lnTo>
                        <a:pt x="17" y="34"/>
                      </a:lnTo>
                      <a:lnTo>
                        <a:pt x="17" y="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3691" name="Freeform 206">
                  <a:extLst>
                    <a:ext uri="{FF2B5EF4-FFF2-40B4-BE49-F238E27FC236}">
                      <a16:creationId xmlns:a16="http://schemas.microsoft.com/office/drawing/2014/main" id="{B7E8762D-8AF9-4760-89BC-58291AC1D028}"/>
                    </a:ext>
                  </a:extLst>
                </p:cNvPr>
                <p:cNvSpPr>
                  <a:spLocks/>
                </p:cNvSpPr>
                <p:nvPr/>
              </p:nvSpPr>
              <p:spPr bwMode="auto">
                <a:xfrm>
                  <a:off x="1849" y="3689"/>
                  <a:ext cx="52" cy="30"/>
                </a:xfrm>
                <a:custGeom>
                  <a:avLst/>
                  <a:gdLst>
                    <a:gd name="T0" fmla="*/ 3976 w 37"/>
                    <a:gd name="T1" fmla="*/ 4 h 34"/>
                    <a:gd name="T2" fmla="*/ 5130 w 37"/>
                    <a:gd name="T3" fmla="*/ 4 h 34"/>
                    <a:gd name="T4" fmla="*/ 5588 w 37"/>
                    <a:gd name="T5" fmla="*/ 4 h 34"/>
                    <a:gd name="T6" fmla="*/ 6123 w 37"/>
                    <a:gd name="T7" fmla="*/ 4 h 34"/>
                    <a:gd name="T8" fmla="*/ 6437 w 37"/>
                    <a:gd name="T9" fmla="*/ 4 h 34"/>
                    <a:gd name="T10" fmla="*/ 6912 w 37"/>
                    <a:gd name="T11" fmla="*/ 4 h 34"/>
                    <a:gd name="T12" fmla="*/ 7429 w 37"/>
                    <a:gd name="T13" fmla="*/ 4 h 34"/>
                    <a:gd name="T14" fmla="*/ 8064 w 37"/>
                    <a:gd name="T15" fmla="*/ 4 h 34"/>
                    <a:gd name="T16" fmla="*/ 8064 w 37"/>
                    <a:gd name="T17" fmla="*/ 4 h 34"/>
                    <a:gd name="T18" fmla="*/ 8605 w 37"/>
                    <a:gd name="T19" fmla="*/ 4 h 34"/>
                    <a:gd name="T20" fmla="*/ 8605 w 37"/>
                    <a:gd name="T21" fmla="*/ 4 h 34"/>
                    <a:gd name="T22" fmla="*/ 8605 w 37"/>
                    <a:gd name="T23" fmla="*/ 4 h 34"/>
                    <a:gd name="T24" fmla="*/ 8064 w 37"/>
                    <a:gd name="T25" fmla="*/ 4 h 34"/>
                    <a:gd name="T26" fmla="*/ 8064 w 37"/>
                    <a:gd name="T27" fmla="*/ 4 h 34"/>
                    <a:gd name="T28" fmla="*/ 7429 w 37"/>
                    <a:gd name="T29" fmla="*/ 4 h 34"/>
                    <a:gd name="T30" fmla="*/ 6912 w 37"/>
                    <a:gd name="T31" fmla="*/ 4 h 34"/>
                    <a:gd name="T32" fmla="*/ 6437 w 37"/>
                    <a:gd name="T33" fmla="*/ 4 h 34"/>
                    <a:gd name="T34" fmla="*/ 6123 w 37"/>
                    <a:gd name="T35" fmla="*/ 2 h 34"/>
                    <a:gd name="T36" fmla="*/ 5588 w 37"/>
                    <a:gd name="T37" fmla="*/ 0 h 34"/>
                    <a:gd name="T38" fmla="*/ 5130 w 37"/>
                    <a:gd name="T39" fmla="*/ 0 h 34"/>
                    <a:gd name="T40" fmla="*/ 3976 w 37"/>
                    <a:gd name="T41" fmla="*/ 0 h 34"/>
                    <a:gd name="T42" fmla="*/ 3499 w 37"/>
                    <a:gd name="T43" fmla="*/ 0 h 34"/>
                    <a:gd name="T44" fmla="*/ 2905 w 37"/>
                    <a:gd name="T45" fmla="*/ 0 h 34"/>
                    <a:gd name="T46" fmla="*/ 2490 w 37"/>
                    <a:gd name="T47" fmla="*/ 2 h 34"/>
                    <a:gd name="T48" fmla="*/ 2067 w 37"/>
                    <a:gd name="T49" fmla="*/ 4 h 34"/>
                    <a:gd name="T50" fmla="*/ 1650 w 37"/>
                    <a:gd name="T51" fmla="*/ 4 h 34"/>
                    <a:gd name="T52" fmla="*/ 897 w 37"/>
                    <a:gd name="T53" fmla="*/ 4 h 34"/>
                    <a:gd name="T54" fmla="*/ 454 w 37"/>
                    <a:gd name="T55" fmla="*/ 4 h 34"/>
                    <a:gd name="T56" fmla="*/ 454 w 37"/>
                    <a:gd name="T57" fmla="*/ 4 h 34"/>
                    <a:gd name="T58" fmla="*/ 0 w 37"/>
                    <a:gd name="T59" fmla="*/ 4 h 34"/>
                    <a:gd name="T60" fmla="*/ 0 w 37"/>
                    <a:gd name="T61" fmla="*/ 4 h 34"/>
                    <a:gd name="T62" fmla="*/ 0 w 37"/>
                    <a:gd name="T63" fmla="*/ 4 h 34"/>
                    <a:gd name="T64" fmla="*/ 454 w 37"/>
                    <a:gd name="T65" fmla="*/ 4 h 34"/>
                    <a:gd name="T66" fmla="*/ 454 w 37"/>
                    <a:gd name="T67" fmla="*/ 4 h 34"/>
                    <a:gd name="T68" fmla="*/ 897 w 37"/>
                    <a:gd name="T69" fmla="*/ 4 h 34"/>
                    <a:gd name="T70" fmla="*/ 1650 w 37"/>
                    <a:gd name="T71" fmla="*/ 4 h 34"/>
                    <a:gd name="T72" fmla="*/ 2067 w 37"/>
                    <a:gd name="T73" fmla="*/ 4 h 34"/>
                    <a:gd name="T74" fmla="*/ 2490 w 37"/>
                    <a:gd name="T75" fmla="*/ 4 h 34"/>
                    <a:gd name="T76" fmla="*/ 2905 w 37"/>
                    <a:gd name="T77" fmla="*/ 4 h 34"/>
                    <a:gd name="T78" fmla="*/ 3499 w 37"/>
                    <a:gd name="T79" fmla="*/ 4 h 34"/>
                    <a:gd name="T80" fmla="*/ 3976 w 37"/>
                    <a:gd name="T81" fmla="*/ 4 h 34"/>
                    <a:gd name="T82" fmla="*/ 3976 w 37"/>
                    <a:gd name="T83" fmla="*/ 4 h 34"/>
                    <a:gd name="T84" fmla="*/ 3976 w 37"/>
                    <a:gd name="T85" fmla="*/ 4 h 3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7"/>
                    <a:gd name="T130" fmla="*/ 0 h 34"/>
                    <a:gd name="T131" fmla="*/ 37 w 37"/>
                    <a:gd name="T132" fmla="*/ 34 h 34"/>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7" h="34">
                      <a:moveTo>
                        <a:pt x="17" y="32"/>
                      </a:moveTo>
                      <a:lnTo>
                        <a:pt x="22" y="34"/>
                      </a:lnTo>
                      <a:lnTo>
                        <a:pt x="24" y="32"/>
                      </a:lnTo>
                      <a:lnTo>
                        <a:pt x="26" y="32"/>
                      </a:lnTo>
                      <a:lnTo>
                        <a:pt x="28" y="30"/>
                      </a:lnTo>
                      <a:lnTo>
                        <a:pt x="30" y="28"/>
                      </a:lnTo>
                      <a:lnTo>
                        <a:pt x="32" y="26"/>
                      </a:lnTo>
                      <a:lnTo>
                        <a:pt x="35" y="24"/>
                      </a:lnTo>
                      <a:lnTo>
                        <a:pt x="35" y="22"/>
                      </a:lnTo>
                      <a:lnTo>
                        <a:pt x="37" y="20"/>
                      </a:lnTo>
                      <a:lnTo>
                        <a:pt x="37" y="16"/>
                      </a:lnTo>
                      <a:lnTo>
                        <a:pt x="37" y="14"/>
                      </a:lnTo>
                      <a:lnTo>
                        <a:pt x="35" y="12"/>
                      </a:lnTo>
                      <a:lnTo>
                        <a:pt x="35" y="10"/>
                      </a:lnTo>
                      <a:lnTo>
                        <a:pt x="32" y="6"/>
                      </a:lnTo>
                      <a:lnTo>
                        <a:pt x="30" y="6"/>
                      </a:lnTo>
                      <a:lnTo>
                        <a:pt x="28" y="4"/>
                      </a:lnTo>
                      <a:lnTo>
                        <a:pt x="26" y="2"/>
                      </a:lnTo>
                      <a:lnTo>
                        <a:pt x="24" y="0"/>
                      </a:lnTo>
                      <a:lnTo>
                        <a:pt x="22" y="0"/>
                      </a:lnTo>
                      <a:lnTo>
                        <a:pt x="17" y="0"/>
                      </a:lnTo>
                      <a:lnTo>
                        <a:pt x="15" y="0"/>
                      </a:lnTo>
                      <a:lnTo>
                        <a:pt x="13" y="0"/>
                      </a:lnTo>
                      <a:lnTo>
                        <a:pt x="11" y="2"/>
                      </a:lnTo>
                      <a:lnTo>
                        <a:pt x="9" y="4"/>
                      </a:lnTo>
                      <a:lnTo>
                        <a:pt x="7" y="6"/>
                      </a:lnTo>
                      <a:lnTo>
                        <a:pt x="4" y="6"/>
                      </a:lnTo>
                      <a:lnTo>
                        <a:pt x="2" y="10"/>
                      </a:lnTo>
                      <a:lnTo>
                        <a:pt x="2" y="12"/>
                      </a:lnTo>
                      <a:lnTo>
                        <a:pt x="0" y="14"/>
                      </a:lnTo>
                      <a:lnTo>
                        <a:pt x="0" y="16"/>
                      </a:lnTo>
                      <a:lnTo>
                        <a:pt x="0" y="20"/>
                      </a:lnTo>
                      <a:lnTo>
                        <a:pt x="2" y="22"/>
                      </a:lnTo>
                      <a:lnTo>
                        <a:pt x="2" y="24"/>
                      </a:lnTo>
                      <a:lnTo>
                        <a:pt x="4" y="26"/>
                      </a:lnTo>
                      <a:lnTo>
                        <a:pt x="7" y="28"/>
                      </a:lnTo>
                      <a:lnTo>
                        <a:pt x="9" y="30"/>
                      </a:lnTo>
                      <a:lnTo>
                        <a:pt x="11" y="32"/>
                      </a:lnTo>
                      <a:lnTo>
                        <a:pt x="13" y="32"/>
                      </a:lnTo>
                      <a:lnTo>
                        <a:pt x="15" y="34"/>
                      </a:lnTo>
                      <a:lnTo>
                        <a:pt x="17" y="34"/>
                      </a:lnTo>
                      <a:lnTo>
                        <a:pt x="17" y="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3692" name="Freeform 207">
                  <a:extLst>
                    <a:ext uri="{FF2B5EF4-FFF2-40B4-BE49-F238E27FC236}">
                      <a16:creationId xmlns:a16="http://schemas.microsoft.com/office/drawing/2014/main" id="{BFC486FE-D138-44AD-8901-79E0678C179D}"/>
                    </a:ext>
                  </a:extLst>
                </p:cNvPr>
                <p:cNvSpPr>
                  <a:spLocks/>
                </p:cNvSpPr>
                <p:nvPr/>
              </p:nvSpPr>
              <p:spPr bwMode="auto">
                <a:xfrm>
                  <a:off x="1849" y="3776"/>
                  <a:ext cx="52" cy="29"/>
                </a:xfrm>
                <a:custGeom>
                  <a:avLst/>
                  <a:gdLst>
                    <a:gd name="T0" fmla="*/ 3976 w 37"/>
                    <a:gd name="T1" fmla="*/ 3 h 34"/>
                    <a:gd name="T2" fmla="*/ 5130 w 37"/>
                    <a:gd name="T3" fmla="*/ 3 h 34"/>
                    <a:gd name="T4" fmla="*/ 5588 w 37"/>
                    <a:gd name="T5" fmla="*/ 3 h 34"/>
                    <a:gd name="T6" fmla="*/ 6123 w 37"/>
                    <a:gd name="T7" fmla="*/ 3 h 34"/>
                    <a:gd name="T8" fmla="*/ 6437 w 37"/>
                    <a:gd name="T9" fmla="*/ 3 h 34"/>
                    <a:gd name="T10" fmla="*/ 6912 w 37"/>
                    <a:gd name="T11" fmla="*/ 3 h 34"/>
                    <a:gd name="T12" fmla="*/ 7429 w 37"/>
                    <a:gd name="T13" fmla="*/ 3 h 34"/>
                    <a:gd name="T14" fmla="*/ 8064 w 37"/>
                    <a:gd name="T15" fmla="*/ 3 h 34"/>
                    <a:gd name="T16" fmla="*/ 8064 w 37"/>
                    <a:gd name="T17" fmla="*/ 3 h 34"/>
                    <a:gd name="T18" fmla="*/ 8605 w 37"/>
                    <a:gd name="T19" fmla="*/ 3 h 34"/>
                    <a:gd name="T20" fmla="*/ 8605 w 37"/>
                    <a:gd name="T21" fmla="*/ 3 h 34"/>
                    <a:gd name="T22" fmla="*/ 8605 w 37"/>
                    <a:gd name="T23" fmla="*/ 3 h 34"/>
                    <a:gd name="T24" fmla="*/ 8064 w 37"/>
                    <a:gd name="T25" fmla="*/ 3 h 34"/>
                    <a:gd name="T26" fmla="*/ 8064 w 37"/>
                    <a:gd name="T27" fmla="*/ 3 h 34"/>
                    <a:gd name="T28" fmla="*/ 7429 w 37"/>
                    <a:gd name="T29" fmla="*/ 3 h 34"/>
                    <a:gd name="T30" fmla="*/ 6912 w 37"/>
                    <a:gd name="T31" fmla="*/ 3 h 34"/>
                    <a:gd name="T32" fmla="*/ 6437 w 37"/>
                    <a:gd name="T33" fmla="*/ 3 h 34"/>
                    <a:gd name="T34" fmla="*/ 6123 w 37"/>
                    <a:gd name="T35" fmla="*/ 2 h 34"/>
                    <a:gd name="T36" fmla="*/ 5588 w 37"/>
                    <a:gd name="T37" fmla="*/ 0 h 34"/>
                    <a:gd name="T38" fmla="*/ 5130 w 37"/>
                    <a:gd name="T39" fmla="*/ 0 h 34"/>
                    <a:gd name="T40" fmla="*/ 3976 w 37"/>
                    <a:gd name="T41" fmla="*/ 0 h 34"/>
                    <a:gd name="T42" fmla="*/ 3499 w 37"/>
                    <a:gd name="T43" fmla="*/ 0 h 34"/>
                    <a:gd name="T44" fmla="*/ 2905 w 37"/>
                    <a:gd name="T45" fmla="*/ 0 h 34"/>
                    <a:gd name="T46" fmla="*/ 2490 w 37"/>
                    <a:gd name="T47" fmla="*/ 2 h 34"/>
                    <a:gd name="T48" fmla="*/ 2067 w 37"/>
                    <a:gd name="T49" fmla="*/ 3 h 34"/>
                    <a:gd name="T50" fmla="*/ 1650 w 37"/>
                    <a:gd name="T51" fmla="*/ 3 h 34"/>
                    <a:gd name="T52" fmla="*/ 897 w 37"/>
                    <a:gd name="T53" fmla="*/ 3 h 34"/>
                    <a:gd name="T54" fmla="*/ 454 w 37"/>
                    <a:gd name="T55" fmla="*/ 3 h 34"/>
                    <a:gd name="T56" fmla="*/ 454 w 37"/>
                    <a:gd name="T57" fmla="*/ 3 h 34"/>
                    <a:gd name="T58" fmla="*/ 0 w 37"/>
                    <a:gd name="T59" fmla="*/ 3 h 34"/>
                    <a:gd name="T60" fmla="*/ 0 w 37"/>
                    <a:gd name="T61" fmla="*/ 3 h 34"/>
                    <a:gd name="T62" fmla="*/ 0 w 37"/>
                    <a:gd name="T63" fmla="*/ 3 h 34"/>
                    <a:gd name="T64" fmla="*/ 454 w 37"/>
                    <a:gd name="T65" fmla="*/ 3 h 34"/>
                    <a:gd name="T66" fmla="*/ 454 w 37"/>
                    <a:gd name="T67" fmla="*/ 3 h 34"/>
                    <a:gd name="T68" fmla="*/ 897 w 37"/>
                    <a:gd name="T69" fmla="*/ 3 h 34"/>
                    <a:gd name="T70" fmla="*/ 1650 w 37"/>
                    <a:gd name="T71" fmla="*/ 3 h 34"/>
                    <a:gd name="T72" fmla="*/ 2067 w 37"/>
                    <a:gd name="T73" fmla="*/ 3 h 34"/>
                    <a:gd name="T74" fmla="*/ 2490 w 37"/>
                    <a:gd name="T75" fmla="*/ 3 h 34"/>
                    <a:gd name="T76" fmla="*/ 2905 w 37"/>
                    <a:gd name="T77" fmla="*/ 3 h 34"/>
                    <a:gd name="T78" fmla="*/ 3499 w 37"/>
                    <a:gd name="T79" fmla="*/ 3 h 34"/>
                    <a:gd name="T80" fmla="*/ 3976 w 37"/>
                    <a:gd name="T81" fmla="*/ 3 h 34"/>
                    <a:gd name="T82" fmla="*/ 3976 w 37"/>
                    <a:gd name="T83" fmla="*/ 3 h 34"/>
                    <a:gd name="T84" fmla="*/ 3976 w 37"/>
                    <a:gd name="T85" fmla="*/ 3 h 3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7"/>
                    <a:gd name="T130" fmla="*/ 0 h 34"/>
                    <a:gd name="T131" fmla="*/ 37 w 37"/>
                    <a:gd name="T132" fmla="*/ 34 h 34"/>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7" h="34">
                      <a:moveTo>
                        <a:pt x="17" y="32"/>
                      </a:moveTo>
                      <a:lnTo>
                        <a:pt x="22" y="34"/>
                      </a:lnTo>
                      <a:lnTo>
                        <a:pt x="24" y="32"/>
                      </a:lnTo>
                      <a:lnTo>
                        <a:pt x="26" y="32"/>
                      </a:lnTo>
                      <a:lnTo>
                        <a:pt x="28" y="30"/>
                      </a:lnTo>
                      <a:lnTo>
                        <a:pt x="30" y="28"/>
                      </a:lnTo>
                      <a:lnTo>
                        <a:pt x="32" y="26"/>
                      </a:lnTo>
                      <a:lnTo>
                        <a:pt x="35" y="24"/>
                      </a:lnTo>
                      <a:lnTo>
                        <a:pt x="35" y="22"/>
                      </a:lnTo>
                      <a:lnTo>
                        <a:pt x="37" y="20"/>
                      </a:lnTo>
                      <a:lnTo>
                        <a:pt x="37" y="16"/>
                      </a:lnTo>
                      <a:lnTo>
                        <a:pt x="37" y="14"/>
                      </a:lnTo>
                      <a:lnTo>
                        <a:pt x="35" y="12"/>
                      </a:lnTo>
                      <a:lnTo>
                        <a:pt x="35" y="10"/>
                      </a:lnTo>
                      <a:lnTo>
                        <a:pt x="32" y="6"/>
                      </a:lnTo>
                      <a:lnTo>
                        <a:pt x="30" y="6"/>
                      </a:lnTo>
                      <a:lnTo>
                        <a:pt x="28" y="4"/>
                      </a:lnTo>
                      <a:lnTo>
                        <a:pt x="26" y="2"/>
                      </a:lnTo>
                      <a:lnTo>
                        <a:pt x="24" y="0"/>
                      </a:lnTo>
                      <a:lnTo>
                        <a:pt x="22" y="0"/>
                      </a:lnTo>
                      <a:lnTo>
                        <a:pt x="17" y="0"/>
                      </a:lnTo>
                      <a:lnTo>
                        <a:pt x="15" y="0"/>
                      </a:lnTo>
                      <a:lnTo>
                        <a:pt x="13" y="0"/>
                      </a:lnTo>
                      <a:lnTo>
                        <a:pt x="11" y="2"/>
                      </a:lnTo>
                      <a:lnTo>
                        <a:pt x="9" y="4"/>
                      </a:lnTo>
                      <a:lnTo>
                        <a:pt x="7" y="6"/>
                      </a:lnTo>
                      <a:lnTo>
                        <a:pt x="4" y="6"/>
                      </a:lnTo>
                      <a:lnTo>
                        <a:pt x="2" y="10"/>
                      </a:lnTo>
                      <a:lnTo>
                        <a:pt x="2" y="12"/>
                      </a:lnTo>
                      <a:lnTo>
                        <a:pt x="0" y="14"/>
                      </a:lnTo>
                      <a:lnTo>
                        <a:pt x="0" y="16"/>
                      </a:lnTo>
                      <a:lnTo>
                        <a:pt x="0" y="20"/>
                      </a:lnTo>
                      <a:lnTo>
                        <a:pt x="2" y="22"/>
                      </a:lnTo>
                      <a:lnTo>
                        <a:pt x="2" y="24"/>
                      </a:lnTo>
                      <a:lnTo>
                        <a:pt x="4" y="26"/>
                      </a:lnTo>
                      <a:lnTo>
                        <a:pt x="7" y="28"/>
                      </a:lnTo>
                      <a:lnTo>
                        <a:pt x="9" y="30"/>
                      </a:lnTo>
                      <a:lnTo>
                        <a:pt x="11" y="32"/>
                      </a:lnTo>
                      <a:lnTo>
                        <a:pt x="13" y="32"/>
                      </a:lnTo>
                      <a:lnTo>
                        <a:pt x="15" y="34"/>
                      </a:lnTo>
                      <a:lnTo>
                        <a:pt x="17" y="34"/>
                      </a:lnTo>
                      <a:lnTo>
                        <a:pt x="17" y="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3693" name="Freeform 208">
                  <a:extLst>
                    <a:ext uri="{FF2B5EF4-FFF2-40B4-BE49-F238E27FC236}">
                      <a16:creationId xmlns:a16="http://schemas.microsoft.com/office/drawing/2014/main" id="{841ED4A4-B491-41E1-867B-2DD5A224F21F}"/>
                    </a:ext>
                  </a:extLst>
                </p:cNvPr>
                <p:cNvSpPr>
                  <a:spLocks/>
                </p:cNvSpPr>
                <p:nvPr/>
              </p:nvSpPr>
              <p:spPr bwMode="auto">
                <a:xfrm>
                  <a:off x="1849" y="3862"/>
                  <a:ext cx="52" cy="29"/>
                </a:xfrm>
                <a:custGeom>
                  <a:avLst/>
                  <a:gdLst>
                    <a:gd name="T0" fmla="*/ 3976 w 37"/>
                    <a:gd name="T1" fmla="*/ 3 h 34"/>
                    <a:gd name="T2" fmla="*/ 5130 w 37"/>
                    <a:gd name="T3" fmla="*/ 3 h 34"/>
                    <a:gd name="T4" fmla="*/ 5588 w 37"/>
                    <a:gd name="T5" fmla="*/ 3 h 34"/>
                    <a:gd name="T6" fmla="*/ 6123 w 37"/>
                    <a:gd name="T7" fmla="*/ 3 h 34"/>
                    <a:gd name="T8" fmla="*/ 6437 w 37"/>
                    <a:gd name="T9" fmla="*/ 3 h 34"/>
                    <a:gd name="T10" fmla="*/ 6912 w 37"/>
                    <a:gd name="T11" fmla="*/ 3 h 34"/>
                    <a:gd name="T12" fmla="*/ 7429 w 37"/>
                    <a:gd name="T13" fmla="*/ 3 h 34"/>
                    <a:gd name="T14" fmla="*/ 8064 w 37"/>
                    <a:gd name="T15" fmla="*/ 3 h 34"/>
                    <a:gd name="T16" fmla="*/ 8064 w 37"/>
                    <a:gd name="T17" fmla="*/ 3 h 34"/>
                    <a:gd name="T18" fmla="*/ 8605 w 37"/>
                    <a:gd name="T19" fmla="*/ 3 h 34"/>
                    <a:gd name="T20" fmla="*/ 8605 w 37"/>
                    <a:gd name="T21" fmla="*/ 3 h 34"/>
                    <a:gd name="T22" fmla="*/ 8605 w 37"/>
                    <a:gd name="T23" fmla="*/ 3 h 34"/>
                    <a:gd name="T24" fmla="*/ 8064 w 37"/>
                    <a:gd name="T25" fmla="*/ 3 h 34"/>
                    <a:gd name="T26" fmla="*/ 8064 w 37"/>
                    <a:gd name="T27" fmla="*/ 3 h 34"/>
                    <a:gd name="T28" fmla="*/ 7429 w 37"/>
                    <a:gd name="T29" fmla="*/ 3 h 34"/>
                    <a:gd name="T30" fmla="*/ 6912 w 37"/>
                    <a:gd name="T31" fmla="*/ 3 h 34"/>
                    <a:gd name="T32" fmla="*/ 6437 w 37"/>
                    <a:gd name="T33" fmla="*/ 3 h 34"/>
                    <a:gd name="T34" fmla="*/ 6123 w 37"/>
                    <a:gd name="T35" fmla="*/ 2 h 34"/>
                    <a:gd name="T36" fmla="*/ 5588 w 37"/>
                    <a:gd name="T37" fmla="*/ 0 h 34"/>
                    <a:gd name="T38" fmla="*/ 5130 w 37"/>
                    <a:gd name="T39" fmla="*/ 0 h 34"/>
                    <a:gd name="T40" fmla="*/ 3976 w 37"/>
                    <a:gd name="T41" fmla="*/ 0 h 34"/>
                    <a:gd name="T42" fmla="*/ 3499 w 37"/>
                    <a:gd name="T43" fmla="*/ 0 h 34"/>
                    <a:gd name="T44" fmla="*/ 2905 w 37"/>
                    <a:gd name="T45" fmla="*/ 0 h 34"/>
                    <a:gd name="T46" fmla="*/ 2490 w 37"/>
                    <a:gd name="T47" fmla="*/ 2 h 34"/>
                    <a:gd name="T48" fmla="*/ 2067 w 37"/>
                    <a:gd name="T49" fmla="*/ 3 h 34"/>
                    <a:gd name="T50" fmla="*/ 1650 w 37"/>
                    <a:gd name="T51" fmla="*/ 3 h 34"/>
                    <a:gd name="T52" fmla="*/ 897 w 37"/>
                    <a:gd name="T53" fmla="*/ 3 h 34"/>
                    <a:gd name="T54" fmla="*/ 454 w 37"/>
                    <a:gd name="T55" fmla="*/ 3 h 34"/>
                    <a:gd name="T56" fmla="*/ 454 w 37"/>
                    <a:gd name="T57" fmla="*/ 3 h 34"/>
                    <a:gd name="T58" fmla="*/ 0 w 37"/>
                    <a:gd name="T59" fmla="*/ 3 h 34"/>
                    <a:gd name="T60" fmla="*/ 0 w 37"/>
                    <a:gd name="T61" fmla="*/ 3 h 34"/>
                    <a:gd name="T62" fmla="*/ 0 w 37"/>
                    <a:gd name="T63" fmla="*/ 3 h 34"/>
                    <a:gd name="T64" fmla="*/ 454 w 37"/>
                    <a:gd name="T65" fmla="*/ 3 h 34"/>
                    <a:gd name="T66" fmla="*/ 454 w 37"/>
                    <a:gd name="T67" fmla="*/ 3 h 34"/>
                    <a:gd name="T68" fmla="*/ 897 w 37"/>
                    <a:gd name="T69" fmla="*/ 3 h 34"/>
                    <a:gd name="T70" fmla="*/ 1650 w 37"/>
                    <a:gd name="T71" fmla="*/ 3 h 34"/>
                    <a:gd name="T72" fmla="*/ 2067 w 37"/>
                    <a:gd name="T73" fmla="*/ 3 h 34"/>
                    <a:gd name="T74" fmla="*/ 2490 w 37"/>
                    <a:gd name="T75" fmla="*/ 3 h 34"/>
                    <a:gd name="T76" fmla="*/ 2905 w 37"/>
                    <a:gd name="T77" fmla="*/ 3 h 34"/>
                    <a:gd name="T78" fmla="*/ 3499 w 37"/>
                    <a:gd name="T79" fmla="*/ 3 h 34"/>
                    <a:gd name="T80" fmla="*/ 3976 w 37"/>
                    <a:gd name="T81" fmla="*/ 3 h 34"/>
                    <a:gd name="T82" fmla="*/ 3976 w 37"/>
                    <a:gd name="T83" fmla="*/ 3 h 34"/>
                    <a:gd name="T84" fmla="*/ 3976 w 37"/>
                    <a:gd name="T85" fmla="*/ 3 h 3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7"/>
                    <a:gd name="T130" fmla="*/ 0 h 34"/>
                    <a:gd name="T131" fmla="*/ 37 w 37"/>
                    <a:gd name="T132" fmla="*/ 34 h 34"/>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7" h="34">
                      <a:moveTo>
                        <a:pt x="17" y="32"/>
                      </a:moveTo>
                      <a:lnTo>
                        <a:pt x="22" y="34"/>
                      </a:lnTo>
                      <a:lnTo>
                        <a:pt x="24" y="32"/>
                      </a:lnTo>
                      <a:lnTo>
                        <a:pt x="26" y="32"/>
                      </a:lnTo>
                      <a:lnTo>
                        <a:pt x="28" y="30"/>
                      </a:lnTo>
                      <a:lnTo>
                        <a:pt x="30" y="28"/>
                      </a:lnTo>
                      <a:lnTo>
                        <a:pt x="32" y="26"/>
                      </a:lnTo>
                      <a:lnTo>
                        <a:pt x="35" y="24"/>
                      </a:lnTo>
                      <a:lnTo>
                        <a:pt x="35" y="22"/>
                      </a:lnTo>
                      <a:lnTo>
                        <a:pt x="37" y="20"/>
                      </a:lnTo>
                      <a:lnTo>
                        <a:pt x="37" y="16"/>
                      </a:lnTo>
                      <a:lnTo>
                        <a:pt x="37" y="14"/>
                      </a:lnTo>
                      <a:lnTo>
                        <a:pt x="35" y="12"/>
                      </a:lnTo>
                      <a:lnTo>
                        <a:pt x="35" y="10"/>
                      </a:lnTo>
                      <a:lnTo>
                        <a:pt x="32" y="6"/>
                      </a:lnTo>
                      <a:lnTo>
                        <a:pt x="30" y="6"/>
                      </a:lnTo>
                      <a:lnTo>
                        <a:pt x="28" y="4"/>
                      </a:lnTo>
                      <a:lnTo>
                        <a:pt x="26" y="2"/>
                      </a:lnTo>
                      <a:lnTo>
                        <a:pt x="24" y="0"/>
                      </a:lnTo>
                      <a:lnTo>
                        <a:pt x="22" y="0"/>
                      </a:lnTo>
                      <a:lnTo>
                        <a:pt x="17" y="0"/>
                      </a:lnTo>
                      <a:lnTo>
                        <a:pt x="15" y="0"/>
                      </a:lnTo>
                      <a:lnTo>
                        <a:pt x="13" y="0"/>
                      </a:lnTo>
                      <a:lnTo>
                        <a:pt x="11" y="2"/>
                      </a:lnTo>
                      <a:lnTo>
                        <a:pt x="9" y="4"/>
                      </a:lnTo>
                      <a:lnTo>
                        <a:pt x="7" y="6"/>
                      </a:lnTo>
                      <a:lnTo>
                        <a:pt x="4" y="6"/>
                      </a:lnTo>
                      <a:lnTo>
                        <a:pt x="2" y="10"/>
                      </a:lnTo>
                      <a:lnTo>
                        <a:pt x="2" y="12"/>
                      </a:lnTo>
                      <a:lnTo>
                        <a:pt x="0" y="14"/>
                      </a:lnTo>
                      <a:lnTo>
                        <a:pt x="0" y="16"/>
                      </a:lnTo>
                      <a:lnTo>
                        <a:pt x="0" y="20"/>
                      </a:lnTo>
                      <a:lnTo>
                        <a:pt x="2" y="22"/>
                      </a:lnTo>
                      <a:lnTo>
                        <a:pt x="2" y="24"/>
                      </a:lnTo>
                      <a:lnTo>
                        <a:pt x="4" y="26"/>
                      </a:lnTo>
                      <a:lnTo>
                        <a:pt x="7" y="28"/>
                      </a:lnTo>
                      <a:lnTo>
                        <a:pt x="9" y="30"/>
                      </a:lnTo>
                      <a:lnTo>
                        <a:pt x="11" y="32"/>
                      </a:lnTo>
                      <a:lnTo>
                        <a:pt x="13" y="32"/>
                      </a:lnTo>
                      <a:lnTo>
                        <a:pt x="15" y="34"/>
                      </a:lnTo>
                      <a:lnTo>
                        <a:pt x="17" y="34"/>
                      </a:lnTo>
                      <a:lnTo>
                        <a:pt x="17" y="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3694" name="Freeform 209">
                  <a:extLst>
                    <a:ext uri="{FF2B5EF4-FFF2-40B4-BE49-F238E27FC236}">
                      <a16:creationId xmlns:a16="http://schemas.microsoft.com/office/drawing/2014/main" id="{738FA5D0-B02F-40A4-BA5F-39103E1E1AF8}"/>
                    </a:ext>
                  </a:extLst>
                </p:cNvPr>
                <p:cNvSpPr>
                  <a:spLocks/>
                </p:cNvSpPr>
                <p:nvPr/>
              </p:nvSpPr>
              <p:spPr bwMode="auto">
                <a:xfrm>
                  <a:off x="1849" y="3948"/>
                  <a:ext cx="52" cy="29"/>
                </a:xfrm>
                <a:custGeom>
                  <a:avLst/>
                  <a:gdLst>
                    <a:gd name="T0" fmla="*/ 3976 w 37"/>
                    <a:gd name="T1" fmla="*/ 3 h 34"/>
                    <a:gd name="T2" fmla="*/ 5130 w 37"/>
                    <a:gd name="T3" fmla="*/ 3 h 34"/>
                    <a:gd name="T4" fmla="*/ 5588 w 37"/>
                    <a:gd name="T5" fmla="*/ 3 h 34"/>
                    <a:gd name="T6" fmla="*/ 6123 w 37"/>
                    <a:gd name="T7" fmla="*/ 3 h 34"/>
                    <a:gd name="T8" fmla="*/ 6437 w 37"/>
                    <a:gd name="T9" fmla="*/ 3 h 34"/>
                    <a:gd name="T10" fmla="*/ 6912 w 37"/>
                    <a:gd name="T11" fmla="*/ 3 h 34"/>
                    <a:gd name="T12" fmla="*/ 7429 w 37"/>
                    <a:gd name="T13" fmla="*/ 3 h 34"/>
                    <a:gd name="T14" fmla="*/ 8064 w 37"/>
                    <a:gd name="T15" fmla="*/ 3 h 34"/>
                    <a:gd name="T16" fmla="*/ 8064 w 37"/>
                    <a:gd name="T17" fmla="*/ 3 h 34"/>
                    <a:gd name="T18" fmla="*/ 8605 w 37"/>
                    <a:gd name="T19" fmla="*/ 3 h 34"/>
                    <a:gd name="T20" fmla="*/ 8605 w 37"/>
                    <a:gd name="T21" fmla="*/ 3 h 34"/>
                    <a:gd name="T22" fmla="*/ 8605 w 37"/>
                    <a:gd name="T23" fmla="*/ 3 h 34"/>
                    <a:gd name="T24" fmla="*/ 8064 w 37"/>
                    <a:gd name="T25" fmla="*/ 3 h 34"/>
                    <a:gd name="T26" fmla="*/ 8064 w 37"/>
                    <a:gd name="T27" fmla="*/ 3 h 34"/>
                    <a:gd name="T28" fmla="*/ 7429 w 37"/>
                    <a:gd name="T29" fmla="*/ 3 h 34"/>
                    <a:gd name="T30" fmla="*/ 6912 w 37"/>
                    <a:gd name="T31" fmla="*/ 3 h 34"/>
                    <a:gd name="T32" fmla="*/ 6437 w 37"/>
                    <a:gd name="T33" fmla="*/ 3 h 34"/>
                    <a:gd name="T34" fmla="*/ 6123 w 37"/>
                    <a:gd name="T35" fmla="*/ 2 h 34"/>
                    <a:gd name="T36" fmla="*/ 5588 w 37"/>
                    <a:gd name="T37" fmla="*/ 0 h 34"/>
                    <a:gd name="T38" fmla="*/ 5130 w 37"/>
                    <a:gd name="T39" fmla="*/ 0 h 34"/>
                    <a:gd name="T40" fmla="*/ 3976 w 37"/>
                    <a:gd name="T41" fmla="*/ 0 h 34"/>
                    <a:gd name="T42" fmla="*/ 3499 w 37"/>
                    <a:gd name="T43" fmla="*/ 0 h 34"/>
                    <a:gd name="T44" fmla="*/ 2905 w 37"/>
                    <a:gd name="T45" fmla="*/ 0 h 34"/>
                    <a:gd name="T46" fmla="*/ 2490 w 37"/>
                    <a:gd name="T47" fmla="*/ 2 h 34"/>
                    <a:gd name="T48" fmla="*/ 2067 w 37"/>
                    <a:gd name="T49" fmla="*/ 3 h 34"/>
                    <a:gd name="T50" fmla="*/ 1650 w 37"/>
                    <a:gd name="T51" fmla="*/ 3 h 34"/>
                    <a:gd name="T52" fmla="*/ 897 w 37"/>
                    <a:gd name="T53" fmla="*/ 3 h 34"/>
                    <a:gd name="T54" fmla="*/ 454 w 37"/>
                    <a:gd name="T55" fmla="*/ 3 h 34"/>
                    <a:gd name="T56" fmla="*/ 454 w 37"/>
                    <a:gd name="T57" fmla="*/ 3 h 34"/>
                    <a:gd name="T58" fmla="*/ 0 w 37"/>
                    <a:gd name="T59" fmla="*/ 3 h 34"/>
                    <a:gd name="T60" fmla="*/ 0 w 37"/>
                    <a:gd name="T61" fmla="*/ 3 h 34"/>
                    <a:gd name="T62" fmla="*/ 0 w 37"/>
                    <a:gd name="T63" fmla="*/ 3 h 34"/>
                    <a:gd name="T64" fmla="*/ 454 w 37"/>
                    <a:gd name="T65" fmla="*/ 3 h 34"/>
                    <a:gd name="T66" fmla="*/ 454 w 37"/>
                    <a:gd name="T67" fmla="*/ 3 h 34"/>
                    <a:gd name="T68" fmla="*/ 897 w 37"/>
                    <a:gd name="T69" fmla="*/ 3 h 34"/>
                    <a:gd name="T70" fmla="*/ 1650 w 37"/>
                    <a:gd name="T71" fmla="*/ 3 h 34"/>
                    <a:gd name="T72" fmla="*/ 2067 w 37"/>
                    <a:gd name="T73" fmla="*/ 3 h 34"/>
                    <a:gd name="T74" fmla="*/ 2490 w 37"/>
                    <a:gd name="T75" fmla="*/ 3 h 34"/>
                    <a:gd name="T76" fmla="*/ 2905 w 37"/>
                    <a:gd name="T77" fmla="*/ 3 h 34"/>
                    <a:gd name="T78" fmla="*/ 3499 w 37"/>
                    <a:gd name="T79" fmla="*/ 3 h 34"/>
                    <a:gd name="T80" fmla="*/ 3976 w 37"/>
                    <a:gd name="T81" fmla="*/ 3 h 34"/>
                    <a:gd name="T82" fmla="*/ 3976 w 37"/>
                    <a:gd name="T83" fmla="*/ 3 h 34"/>
                    <a:gd name="T84" fmla="*/ 3976 w 37"/>
                    <a:gd name="T85" fmla="*/ 3 h 3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7"/>
                    <a:gd name="T130" fmla="*/ 0 h 34"/>
                    <a:gd name="T131" fmla="*/ 37 w 37"/>
                    <a:gd name="T132" fmla="*/ 34 h 34"/>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7" h="34">
                      <a:moveTo>
                        <a:pt x="17" y="32"/>
                      </a:moveTo>
                      <a:lnTo>
                        <a:pt x="22" y="34"/>
                      </a:lnTo>
                      <a:lnTo>
                        <a:pt x="24" y="32"/>
                      </a:lnTo>
                      <a:lnTo>
                        <a:pt x="26" y="32"/>
                      </a:lnTo>
                      <a:lnTo>
                        <a:pt x="28" y="30"/>
                      </a:lnTo>
                      <a:lnTo>
                        <a:pt x="30" y="28"/>
                      </a:lnTo>
                      <a:lnTo>
                        <a:pt x="32" y="26"/>
                      </a:lnTo>
                      <a:lnTo>
                        <a:pt x="35" y="24"/>
                      </a:lnTo>
                      <a:lnTo>
                        <a:pt x="35" y="22"/>
                      </a:lnTo>
                      <a:lnTo>
                        <a:pt x="37" y="20"/>
                      </a:lnTo>
                      <a:lnTo>
                        <a:pt x="37" y="16"/>
                      </a:lnTo>
                      <a:lnTo>
                        <a:pt x="37" y="14"/>
                      </a:lnTo>
                      <a:lnTo>
                        <a:pt x="35" y="12"/>
                      </a:lnTo>
                      <a:lnTo>
                        <a:pt x="35" y="10"/>
                      </a:lnTo>
                      <a:lnTo>
                        <a:pt x="32" y="6"/>
                      </a:lnTo>
                      <a:lnTo>
                        <a:pt x="30" y="6"/>
                      </a:lnTo>
                      <a:lnTo>
                        <a:pt x="28" y="4"/>
                      </a:lnTo>
                      <a:lnTo>
                        <a:pt x="26" y="2"/>
                      </a:lnTo>
                      <a:lnTo>
                        <a:pt x="24" y="0"/>
                      </a:lnTo>
                      <a:lnTo>
                        <a:pt x="22" y="0"/>
                      </a:lnTo>
                      <a:lnTo>
                        <a:pt x="17" y="0"/>
                      </a:lnTo>
                      <a:lnTo>
                        <a:pt x="15" y="0"/>
                      </a:lnTo>
                      <a:lnTo>
                        <a:pt x="13" y="0"/>
                      </a:lnTo>
                      <a:lnTo>
                        <a:pt x="11" y="2"/>
                      </a:lnTo>
                      <a:lnTo>
                        <a:pt x="9" y="4"/>
                      </a:lnTo>
                      <a:lnTo>
                        <a:pt x="7" y="6"/>
                      </a:lnTo>
                      <a:lnTo>
                        <a:pt x="4" y="6"/>
                      </a:lnTo>
                      <a:lnTo>
                        <a:pt x="2" y="10"/>
                      </a:lnTo>
                      <a:lnTo>
                        <a:pt x="2" y="12"/>
                      </a:lnTo>
                      <a:lnTo>
                        <a:pt x="0" y="14"/>
                      </a:lnTo>
                      <a:lnTo>
                        <a:pt x="0" y="16"/>
                      </a:lnTo>
                      <a:lnTo>
                        <a:pt x="0" y="20"/>
                      </a:lnTo>
                      <a:lnTo>
                        <a:pt x="2" y="22"/>
                      </a:lnTo>
                      <a:lnTo>
                        <a:pt x="2" y="24"/>
                      </a:lnTo>
                      <a:lnTo>
                        <a:pt x="4" y="26"/>
                      </a:lnTo>
                      <a:lnTo>
                        <a:pt x="7" y="28"/>
                      </a:lnTo>
                      <a:lnTo>
                        <a:pt x="9" y="30"/>
                      </a:lnTo>
                      <a:lnTo>
                        <a:pt x="11" y="32"/>
                      </a:lnTo>
                      <a:lnTo>
                        <a:pt x="13" y="32"/>
                      </a:lnTo>
                      <a:lnTo>
                        <a:pt x="15" y="34"/>
                      </a:lnTo>
                      <a:lnTo>
                        <a:pt x="17" y="34"/>
                      </a:lnTo>
                      <a:lnTo>
                        <a:pt x="17" y="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3695" name="Freeform 210">
                  <a:extLst>
                    <a:ext uri="{FF2B5EF4-FFF2-40B4-BE49-F238E27FC236}">
                      <a16:creationId xmlns:a16="http://schemas.microsoft.com/office/drawing/2014/main" id="{5B6CA64B-92E2-4C66-9CEB-9B54D998497E}"/>
                    </a:ext>
                  </a:extLst>
                </p:cNvPr>
                <p:cNvSpPr>
                  <a:spLocks/>
                </p:cNvSpPr>
                <p:nvPr/>
              </p:nvSpPr>
              <p:spPr bwMode="auto">
                <a:xfrm>
                  <a:off x="1849" y="4034"/>
                  <a:ext cx="52" cy="29"/>
                </a:xfrm>
                <a:custGeom>
                  <a:avLst/>
                  <a:gdLst>
                    <a:gd name="T0" fmla="*/ 3976 w 37"/>
                    <a:gd name="T1" fmla="*/ 3 h 34"/>
                    <a:gd name="T2" fmla="*/ 5130 w 37"/>
                    <a:gd name="T3" fmla="*/ 3 h 34"/>
                    <a:gd name="T4" fmla="*/ 5588 w 37"/>
                    <a:gd name="T5" fmla="*/ 3 h 34"/>
                    <a:gd name="T6" fmla="*/ 6123 w 37"/>
                    <a:gd name="T7" fmla="*/ 3 h 34"/>
                    <a:gd name="T8" fmla="*/ 6437 w 37"/>
                    <a:gd name="T9" fmla="*/ 3 h 34"/>
                    <a:gd name="T10" fmla="*/ 6912 w 37"/>
                    <a:gd name="T11" fmla="*/ 3 h 34"/>
                    <a:gd name="T12" fmla="*/ 7429 w 37"/>
                    <a:gd name="T13" fmla="*/ 3 h 34"/>
                    <a:gd name="T14" fmla="*/ 8064 w 37"/>
                    <a:gd name="T15" fmla="*/ 3 h 34"/>
                    <a:gd name="T16" fmla="*/ 8064 w 37"/>
                    <a:gd name="T17" fmla="*/ 3 h 34"/>
                    <a:gd name="T18" fmla="*/ 8605 w 37"/>
                    <a:gd name="T19" fmla="*/ 3 h 34"/>
                    <a:gd name="T20" fmla="*/ 8605 w 37"/>
                    <a:gd name="T21" fmla="*/ 3 h 34"/>
                    <a:gd name="T22" fmla="*/ 8605 w 37"/>
                    <a:gd name="T23" fmla="*/ 3 h 34"/>
                    <a:gd name="T24" fmla="*/ 8064 w 37"/>
                    <a:gd name="T25" fmla="*/ 3 h 34"/>
                    <a:gd name="T26" fmla="*/ 8064 w 37"/>
                    <a:gd name="T27" fmla="*/ 3 h 34"/>
                    <a:gd name="T28" fmla="*/ 7429 w 37"/>
                    <a:gd name="T29" fmla="*/ 3 h 34"/>
                    <a:gd name="T30" fmla="*/ 6912 w 37"/>
                    <a:gd name="T31" fmla="*/ 3 h 34"/>
                    <a:gd name="T32" fmla="*/ 6437 w 37"/>
                    <a:gd name="T33" fmla="*/ 3 h 34"/>
                    <a:gd name="T34" fmla="*/ 6123 w 37"/>
                    <a:gd name="T35" fmla="*/ 2 h 34"/>
                    <a:gd name="T36" fmla="*/ 5588 w 37"/>
                    <a:gd name="T37" fmla="*/ 0 h 34"/>
                    <a:gd name="T38" fmla="*/ 5130 w 37"/>
                    <a:gd name="T39" fmla="*/ 0 h 34"/>
                    <a:gd name="T40" fmla="*/ 3976 w 37"/>
                    <a:gd name="T41" fmla="*/ 0 h 34"/>
                    <a:gd name="T42" fmla="*/ 3499 w 37"/>
                    <a:gd name="T43" fmla="*/ 0 h 34"/>
                    <a:gd name="T44" fmla="*/ 2905 w 37"/>
                    <a:gd name="T45" fmla="*/ 0 h 34"/>
                    <a:gd name="T46" fmla="*/ 2490 w 37"/>
                    <a:gd name="T47" fmla="*/ 2 h 34"/>
                    <a:gd name="T48" fmla="*/ 2067 w 37"/>
                    <a:gd name="T49" fmla="*/ 3 h 34"/>
                    <a:gd name="T50" fmla="*/ 1650 w 37"/>
                    <a:gd name="T51" fmla="*/ 3 h 34"/>
                    <a:gd name="T52" fmla="*/ 897 w 37"/>
                    <a:gd name="T53" fmla="*/ 3 h 34"/>
                    <a:gd name="T54" fmla="*/ 454 w 37"/>
                    <a:gd name="T55" fmla="*/ 3 h 34"/>
                    <a:gd name="T56" fmla="*/ 454 w 37"/>
                    <a:gd name="T57" fmla="*/ 3 h 34"/>
                    <a:gd name="T58" fmla="*/ 0 w 37"/>
                    <a:gd name="T59" fmla="*/ 3 h 34"/>
                    <a:gd name="T60" fmla="*/ 0 w 37"/>
                    <a:gd name="T61" fmla="*/ 3 h 34"/>
                    <a:gd name="T62" fmla="*/ 0 w 37"/>
                    <a:gd name="T63" fmla="*/ 3 h 34"/>
                    <a:gd name="T64" fmla="*/ 454 w 37"/>
                    <a:gd name="T65" fmla="*/ 3 h 34"/>
                    <a:gd name="T66" fmla="*/ 454 w 37"/>
                    <a:gd name="T67" fmla="*/ 3 h 34"/>
                    <a:gd name="T68" fmla="*/ 897 w 37"/>
                    <a:gd name="T69" fmla="*/ 3 h 34"/>
                    <a:gd name="T70" fmla="*/ 1650 w 37"/>
                    <a:gd name="T71" fmla="*/ 3 h 34"/>
                    <a:gd name="T72" fmla="*/ 2067 w 37"/>
                    <a:gd name="T73" fmla="*/ 3 h 34"/>
                    <a:gd name="T74" fmla="*/ 2490 w 37"/>
                    <a:gd name="T75" fmla="*/ 3 h 34"/>
                    <a:gd name="T76" fmla="*/ 2905 w 37"/>
                    <a:gd name="T77" fmla="*/ 3 h 34"/>
                    <a:gd name="T78" fmla="*/ 3499 w 37"/>
                    <a:gd name="T79" fmla="*/ 3 h 34"/>
                    <a:gd name="T80" fmla="*/ 3976 w 37"/>
                    <a:gd name="T81" fmla="*/ 3 h 34"/>
                    <a:gd name="T82" fmla="*/ 3976 w 37"/>
                    <a:gd name="T83" fmla="*/ 3 h 34"/>
                    <a:gd name="T84" fmla="*/ 3976 w 37"/>
                    <a:gd name="T85" fmla="*/ 3 h 3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7"/>
                    <a:gd name="T130" fmla="*/ 0 h 34"/>
                    <a:gd name="T131" fmla="*/ 37 w 37"/>
                    <a:gd name="T132" fmla="*/ 34 h 34"/>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7" h="34">
                      <a:moveTo>
                        <a:pt x="17" y="32"/>
                      </a:moveTo>
                      <a:lnTo>
                        <a:pt x="22" y="34"/>
                      </a:lnTo>
                      <a:lnTo>
                        <a:pt x="24" y="32"/>
                      </a:lnTo>
                      <a:lnTo>
                        <a:pt x="26" y="32"/>
                      </a:lnTo>
                      <a:lnTo>
                        <a:pt x="28" y="30"/>
                      </a:lnTo>
                      <a:lnTo>
                        <a:pt x="30" y="28"/>
                      </a:lnTo>
                      <a:lnTo>
                        <a:pt x="32" y="26"/>
                      </a:lnTo>
                      <a:lnTo>
                        <a:pt x="35" y="24"/>
                      </a:lnTo>
                      <a:lnTo>
                        <a:pt x="35" y="22"/>
                      </a:lnTo>
                      <a:lnTo>
                        <a:pt x="37" y="20"/>
                      </a:lnTo>
                      <a:lnTo>
                        <a:pt x="37" y="16"/>
                      </a:lnTo>
                      <a:lnTo>
                        <a:pt x="37" y="14"/>
                      </a:lnTo>
                      <a:lnTo>
                        <a:pt x="35" y="12"/>
                      </a:lnTo>
                      <a:lnTo>
                        <a:pt x="35" y="10"/>
                      </a:lnTo>
                      <a:lnTo>
                        <a:pt x="32" y="6"/>
                      </a:lnTo>
                      <a:lnTo>
                        <a:pt x="30" y="6"/>
                      </a:lnTo>
                      <a:lnTo>
                        <a:pt x="28" y="4"/>
                      </a:lnTo>
                      <a:lnTo>
                        <a:pt x="26" y="2"/>
                      </a:lnTo>
                      <a:lnTo>
                        <a:pt x="24" y="0"/>
                      </a:lnTo>
                      <a:lnTo>
                        <a:pt x="22" y="0"/>
                      </a:lnTo>
                      <a:lnTo>
                        <a:pt x="17" y="0"/>
                      </a:lnTo>
                      <a:lnTo>
                        <a:pt x="15" y="0"/>
                      </a:lnTo>
                      <a:lnTo>
                        <a:pt x="13" y="0"/>
                      </a:lnTo>
                      <a:lnTo>
                        <a:pt x="11" y="2"/>
                      </a:lnTo>
                      <a:lnTo>
                        <a:pt x="9" y="4"/>
                      </a:lnTo>
                      <a:lnTo>
                        <a:pt x="7" y="6"/>
                      </a:lnTo>
                      <a:lnTo>
                        <a:pt x="4" y="6"/>
                      </a:lnTo>
                      <a:lnTo>
                        <a:pt x="2" y="10"/>
                      </a:lnTo>
                      <a:lnTo>
                        <a:pt x="2" y="12"/>
                      </a:lnTo>
                      <a:lnTo>
                        <a:pt x="0" y="14"/>
                      </a:lnTo>
                      <a:lnTo>
                        <a:pt x="0" y="16"/>
                      </a:lnTo>
                      <a:lnTo>
                        <a:pt x="0" y="20"/>
                      </a:lnTo>
                      <a:lnTo>
                        <a:pt x="2" y="22"/>
                      </a:lnTo>
                      <a:lnTo>
                        <a:pt x="2" y="24"/>
                      </a:lnTo>
                      <a:lnTo>
                        <a:pt x="4" y="26"/>
                      </a:lnTo>
                      <a:lnTo>
                        <a:pt x="7" y="28"/>
                      </a:lnTo>
                      <a:lnTo>
                        <a:pt x="9" y="30"/>
                      </a:lnTo>
                      <a:lnTo>
                        <a:pt x="11" y="32"/>
                      </a:lnTo>
                      <a:lnTo>
                        <a:pt x="13" y="32"/>
                      </a:lnTo>
                      <a:lnTo>
                        <a:pt x="15" y="34"/>
                      </a:lnTo>
                      <a:lnTo>
                        <a:pt x="17" y="34"/>
                      </a:lnTo>
                      <a:lnTo>
                        <a:pt x="17" y="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3696" name="Freeform 211">
                  <a:extLst>
                    <a:ext uri="{FF2B5EF4-FFF2-40B4-BE49-F238E27FC236}">
                      <a16:creationId xmlns:a16="http://schemas.microsoft.com/office/drawing/2014/main" id="{CDC8E8F3-AE38-471E-B3AA-67F7FC14DF6B}"/>
                    </a:ext>
                  </a:extLst>
                </p:cNvPr>
                <p:cNvSpPr>
                  <a:spLocks/>
                </p:cNvSpPr>
                <p:nvPr/>
              </p:nvSpPr>
              <p:spPr bwMode="auto">
                <a:xfrm>
                  <a:off x="1849" y="4120"/>
                  <a:ext cx="52" cy="30"/>
                </a:xfrm>
                <a:custGeom>
                  <a:avLst/>
                  <a:gdLst>
                    <a:gd name="T0" fmla="*/ 3976 w 37"/>
                    <a:gd name="T1" fmla="*/ 4 h 34"/>
                    <a:gd name="T2" fmla="*/ 5130 w 37"/>
                    <a:gd name="T3" fmla="*/ 4 h 34"/>
                    <a:gd name="T4" fmla="*/ 5588 w 37"/>
                    <a:gd name="T5" fmla="*/ 4 h 34"/>
                    <a:gd name="T6" fmla="*/ 6123 w 37"/>
                    <a:gd name="T7" fmla="*/ 4 h 34"/>
                    <a:gd name="T8" fmla="*/ 6437 w 37"/>
                    <a:gd name="T9" fmla="*/ 4 h 34"/>
                    <a:gd name="T10" fmla="*/ 6912 w 37"/>
                    <a:gd name="T11" fmla="*/ 4 h 34"/>
                    <a:gd name="T12" fmla="*/ 7429 w 37"/>
                    <a:gd name="T13" fmla="*/ 4 h 34"/>
                    <a:gd name="T14" fmla="*/ 8064 w 37"/>
                    <a:gd name="T15" fmla="*/ 4 h 34"/>
                    <a:gd name="T16" fmla="*/ 8064 w 37"/>
                    <a:gd name="T17" fmla="*/ 4 h 34"/>
                    <a:gd name="T18" fmla="*/ 8605 w 37"/>
                    <a:gd name="T19" fmla="*/ 4 h 34"/>
                    <a:gd name="T20" fmla="*/ 8605 w 37"/>
                    <a:gd name="T21" fmla="*/ 4 h 34"/>
                    <a:gd name="T22" fmla="*/ 8605 w 37"/>
                    <a:gd name="T23" fmla="*/ 4 h 34"/>
                    <a:gd name="T24" fmla="*/ 8064 w 37"/>
                    <a:gd name="T25" fmla="*/ 4 h 34"/>
                    <a:gd name="T26" fmla="*/ 8064 w 37"/>
                    <a:gd name="T27" fmla="*/ 4 h 34"/>
                    <a:gd name="T28" fmla="*/ 7429 w 37"/>
                    <a:gd name="T29" fmla="*/ 4 h 34"/>
                    <a:gd name="T30" fmla="*/ 6912 w 37"/>
                    <a:gd name="T31" fmla="*/ 4 h 34"/>
                    <a:gd name="T32" fmla="*/ 6437 w 37"/>
                    <a:gd name="T33" fmla="*/ 4 h 34"/>
                    <a:gd name="T34" fmla="*/ 6123 w 37"/>
                    <a:gd name="T35" fmla="*/ 2 h 34"/>
                    <a:gd name="T36" fmla="*/ 5588 w 37"/>
                    <a:gd name="T37" fmla="*/ 0 h 34"/>
                    <a:gd name="T38" fmla="*/ 5130 w 37"/>
                    <a:gd name="T39" fmla="*/ 0 h 34"/>
                    <a:gd name="T40" fmla="*/ 3976 w 37"/>
                    <a:gd name="T41" fmla="*/ 0 h 34"/>
                    <a:gd name="T42" fmla="*/ 3499 w 37"/>
                    <a:gd name="T43" fmla="*/ 0 h 34"/>
                    <a:gd name="T44" fmla="*/ 2905 w 37"/>
                    <a:gd name="T45" fmla="*/ 0 h 34"/>
                    <a:gd name="T46" fmla="*/ 2490 w 37"/>
                    <a:gd name="T47" fmla="*/ 2 h 34"/>
                    <a:gd name="T48" fmla="*/ 2067 w 37"/>
                    <a:gd name="T49" fmla="*/ 4 h 34"/>
                    <a:gd name="T50" fmla="*/ 1650 w 37"/>
                    <a:gd name="T51" fmla="*/ 4 h 34"/>
                    <a:gd name="T52" fmla="*/ 897 w 37"/>
                    <a:gd name="T53" fmla="*/ 4 h 34"/>
                    <a:gd name="T54" fmla="*/ 454 w 37"/>
                    <a:gd name="T55" fmla="*/ 4 h 34"/>
                    <a:gd name="T56" fmla="*/ 454 w 37"/>
                    <a:gd name="T57" fmla="*/ 4 h 34"/>
                    <a:gd name="T58" fmla="*/ 0 w 37"/>
                    <a:gd name="T59" fmla="*/ 4 h 34"/>
                    <a:gd name="T60" fmla="*/ 0 w 37"/>
                    <a:gd name="T61" fmla="*/ 4 h 34"/>
                    <a:gd name="T62" fmla="*/ 0 w 37"/>
                    <a:gd name="T63" fmla="*/ 4 h 34"/>
                    <a:gd name="T64" fmla="*/ 454 w 37"/>
                    <a:gd name="T65" fmla="*/ 4 h 34"/>
                    <a:gd name="T66" fmla="*/ 454 w 37"/>
                    <a:gd name="T67" fmla="*/ 4 h 34"/>
                    <a:gd name="T68" fmla="*/ 897 w 37"/>
                    <a:gd name="T69" fmla="*/ 4 h 34"/>
                    <a:gd name="T70" fmla="*/ 1650 w 37"/>
                    <a:gd name="T71" fmla="*/ 4 h 34"/>
                    <a:gd name="T72" fmla="*/ 2067 w 37"/>
                    <a:gd name="T73" fmla="*/ 4 h 34"/>
                    <a:gd name="T74" fmla="*/ 2490 w 37"/>
                    <a:gd name="T75" fmla="*/ 4 h 34"/>
                    <a:gd name="T76" fmla="*/ 2905 w 37"/>
                    <a:gd name="T77" fmla="*/ 4 h 34"/>
                    <a:gd name="T78" fmla="*/ 3499 w 37"/>
                    <a:gd name="T79" fmla="*/ 4 h 34"/>
                    <a:gd name="T80" fmla="*/ 3976 w 37"/>
                    <a:gd name="T81" fmla="*/ 4 h 34"/>
                    <a:gd name="T82" fmla="*/ 3976 w 37"/>
                    <a:gd name="T83" fmla="*/ 4 h 34"/>
                    <a:gd name="T84" fmla="*/ 3976 w 37"/>
                    <a:gd name="T85" fmla="*/ 4 h 3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7"/>
                    <a:gd name="T130" fmla="*/ 0 h 34"/>
                    <a:gd name="T131" fmla="*/ 37 w 37"/>
                    <a:gd name="T132" fmla="*/ 34 h 34"/>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7" h="34">
                      <a:moveTo>
                        <a:pt x="17" y="32"/>
                      </a:moveTo>
                      <a:lnTo>
                        <a:pt x="22" y="34"/>
                      </a:lnTo>
                      <a:lnTo>
                        <a:pt x="24" y="32"/>
                      </a:lnTo>
                      <a:lnTo>
                        <a:pt x="26" y="32"/>
                      </a:lnTo>
                      <a:lnTo>
                        <a:pt x="28" y="30"/>
                      </a:lnTo>
                      <a:lnTo>
                        <a:pt x="30" y="28"/>
                      </a:lnTo>
                      <a:lnTo>
                        <a:pt x="32" y="26"/>
                      </a:lnTo>
                      <a:lnTo>
                        <a:pt x="35" y="24"/>
                      </a:lnTo>
                      <a:lnTo>
                        <a:pt x="35" y="22"/>
                      </a:lnTo>
                      <a:lnTo>
                        <a:pt x="37" y="20"/>
                      </a:lnTo>
                      <a:lnTo>
                        <a:pt x="37" y="16"/>
                      </a:lnTo>
                      <a:lnTo>
                        <a:pt x="37" y="14"/>
                      </a:lnTo>
                      <a:lnTo>
                        <a:pt x="35" y="12"/>
                      </a:lnTo>
                      <a:lnTo>
                        <a:pt x="35" y="10"/>
                      </a:lnTo>
                      <a:lnTo>
                        <a:pt x="32" y="6"/>
                      </a:lnTo>
                      <a:lnTo>
                        <a:pt x="30" y="6"/>
                      </a:lnTo>
                      <a:lnTo>
                        <a:pt x="28" y="4"/>
                      </a:lnTo>
                      <a:lnTo>
                        <a:pt x="26" y="2"/>
                      </a:lnTo>
                      <a:lnTo>
                        <a:pt x="24" y="0"/>
                      </a:lnTo>
                      <a:lnTo>
                        <a:pt x="22" y="0"/>
                      </a:lnTo>
                      <a:lnTo>
                        <a:pt x="17" y="0"/>
                      </a:lnTo>
                      <a:lnTo>
                        <a:pt x="15" y="0"/>
                      </a:lnTo>
                      <a:lnTo>
                        <a:pt x="13" y="0"/>
                      </a:lnTo>
                      <a:lnTo>
                        <a:pt x="11" y="2"/>
                      </a:lnTo>
                      <a:lnTo>
                        <a:pt x="9" y="4"/>
                      </a:lnTo>
                      <a:lnTo>
                        <a:pt x="7" y="6"/>
                      </a:lnTo>
                      <a:lnTo>
                        <a:pt x="4" y="6"/>
                      </a:lnTo>
                      <a:lnTo>
                        <a:pt x="2" y="10"/>
                      </a:lnTo>
                      <a:lnTo>
                        <a:pt x="2" y="12"/>
                      </a:lnTo>
                      <a:lnTo>
                        <a:pt x="0" y="14"/>
                      </a:lnTo>
                      <a:lnTo>
                        <a:pt x="0" y="16"/>
                      </a:lnTo>
                      <a:lnTo>
                        <a:pt x="0" y="20"/>
                      </a:lnTo>
                      <a:lnTo>
                        <a:pt x="2" y="22"/>
                      </a:lnTo>
                      <a:lnTo>
                        <a:pt x="2" y="24"/>
                      </a:lnTo>
                      <a:lnTo>
                        <a:pt x="4" y="26"/>
                      </a:lnTo>
                      <a:lnTo>
                        <a:pt x="7" y="28"/>
                      </a:lnTo>
                      <a:lnTo>
                        <a:pt x="9" y="30"/>
                      </a:lnTo>
                      <a:lnTo>
                        <a:pt x="11" y="32"/>
                      </a:lnTo>
                      <a:lnTo>
                        <a:pt x="13" y="32"/>
                      </a:lnTo>
                      <a:lnTo>
                        <a:pt x="15" y="34"/>
                      </a:lnTo>
                      <a:lnTo>
                        <a:pt x="17" y="34"/>
                      </a:lnTo>
                      <a:lnTo>
                        <a:pt x="17" y="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53624" name="Text Box 212">
                <a:extLst>
                  <a:ext uri="{FF2B5EF4-FFF2-40B4-BE49-F238E27FC236}">
                    <a16:creationId xmlns:a16="http://schemas.microsoft.com/office/drawing/2014/main" id="{C949B581-D66C-4934-A44B-A019AFAE1033}"/>
                  </a:ext>
                </a:extLst>
              </p:cNvPr>
              <p:cNvSpPr txBox="1">
                <a:spLocks noChangeArrowheads="1"/>
              </p:cNvSpPr>
              <p:nvPr/>
            </p:nvSpPr>
            <p:spPr bwMode="auto">
              <a:xfrm>
                <a:off x="1576" y="2948"/>
                <a:ext cx="292" cy="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1800" b="1">
                    <a:solidFill>
                      <a:srgbClr val="006600"/>
                    </a:solidFill>
                    <a:ea typeface="宋体" panose="02010600030101010101" pitchFamily="2" charset="-122"/>
                  </a:rPr>
                  <a:t>页表</a:t>
                </a:r>
              </a:p>
            </p:txBody>
          </p:sp>
        </p:grpSp>
        <p:grpSp>
          <p:nvGrpSpPr>
            <p:cNvPr id="153620" name="Group 214">
              <a:extLst>
                <a:ext uri="{FF2B5EF4-FFF2-40B4-BE49-F238E27FC236}">
                  <a16:creationId xmlns:a16="http://schemas.microsoft.com/office/drawing/2014/main" id="{8FB8640A-931F-4832-81E9-CE71B0A1A6B9}"/>
                </a:ext>
              </a:extLst>
            </p:cNvPr>
            <p:cNvGrpSpPr>
              <a:grpSpLocks/>
            </p:cNvGrpSpPr>
            <p:nvPr/>
          </p:nvGrpSpPr>
          <p:grpSpPr bwMode="auto">
            <a:xfrm>
              <a:off x="881" y="2240"/>
              <a:ext cx="445" cy="219"/>
              <a:chOff x="881" y="2240"/>
              <a:chExt cx="445" cy="219"/>
            </a:xfrm>
          </p:grpSpPr>
          <p:sp>
            <p:nvSpPr>
              <p:cNvPr id="153621" name="Line 215">
                <a:extLst>
                  <a:ext uri="{FF2B5EF4-FFF2-40B4-BE49-F238E27FC236}">
                    <a16:creationId xmlns:a16="http://schemas.microsoft.com/office/drawing/2014/main" id="{8EA4673B-06A2-4024-9651-15338FC66493}"/>
                  </a:ext>
                </a:extLst>
              </p:cNvPr>
              <p:cNvSpPr>
                <a:spLocks noChangeShapeType="1"/>
              </p:cNvSpPr>
              <p:nvPr/>
            </p:nvSpPr>
            <p:spPr bwMode="auto">
              <a:xfrm>
                <a:off x="881" y="2448"/>
                <a:ext cx="445" cy="1"/>
              </a:xfrm>
              <a:prstGeom prst="line">
                <a:avLst/>
              </a:prstGeom>
              <a:noFill/>
              <a:ln w="28575">
                <a:solidFill>
                  <a:srgbClr val="FF66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3622" name="Line 216">
                <a:extLst>
                  <a:ext uri="{FF2B5EF4-FFF2-40B4-BE49-F238E27FC236}">
                    <a16:creationId xmlns:a16="http://schemas.microsoft.com/office/drawing/2014/main" id="{E69249D4-1CC9-4359-8254-C1947CDA7F54}"/>
                  </a:ext>
                </a:extLst>
              </p:cNvPr>
              <p:cNvSpPr>
                <a:spLocks noChangeShapeType="1"/>
              </p:cNvSpPr>
              <p:nvPr/>
            </p:nvSpPr>
            <p:spPr bwMode="auto">
              <a:xfrm>
                <a:off x="887" y="2240"/>
                <a:ext cx="0" cy="219"/>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grpSp>
      </p:grpSp>
      <p:sp>
        <p:nvSpPr>
          <p:cNvPr id="785625" name="Text Box 217">
            <a:extLst>
              <a:ext uri="{FF2B5EF4-FFF2-40B4-BE49-F238E27FC236}">
                <a16:creationId xmlns:a16="http://schemas.microsoft.com/office/drawing/2014/main" id="{E1D3A337-E478-43D5-8EF4-71AC519D9E37}"/>
              </a:ext>
            </a:extLst>
          </p:cNvPr>
          <p:cNvSpPr txBox="1">
            <a:spLocks noChangeArrowheads="1"/>
          </p:cNvSpPr>
          <p:nvPr/>
        </p:nvSpPr>
        <p:spPr bwMode="auto">
          <a:xfrm>
            <a:off x="250825" y="2889250"/>
            <a:ext cx="1125538"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000" b="1">
                <a:solidFill>
                  <a:srgbClr val="0000FF"/>
                </a:solidFill>
                <a:ea typeface="黑体" panose="02010609060101010101" pitchFamily="49" charset="-122"/>
              </a:rPr>
              <a:t>若</a:t>
            </a:r>
            <a:r>
              <a:rPr kumimoji="1" lang="en-US" altLang="zh-CN" sz="2000" b="1">
                <a:solidFill>
                  <a:srgbClr val="0000FF"/>
                </a:solidFill>
                <a:ea typeface="黑体" panose="02010609060101010101" pitchFamily="49" charset="-122"/>
              </a:rPr>
              <a:t>TLB</a:t>
            </a:r>
            <a:r>
              <a:rPr kumimoji="1" lang="zh-CN" altLang="en-US" sz="2000" b="1">
                <a:solidFill>
                  <a:srgbClr val="0000FF"/>
                </a:solidFill>
                <a:ea typeface="黑体" panose="02010609060101010101" pitchFamily="49" charset="-122"/>
              </a:rPr>
              <a:t>中的</a:t>
            </a:r>
            <a:r>
              <a:rPr kumimoji="1" lang="en-US" altLang="zh-CN" sz="2000" b="1">
                <a:solidFill>
                  <a:srgbClr val="0000FF"/>
                </a:solidFill>
                <a:ea typeface="黑体" panose="02010609060101010101" pitchFamily="49" charset="-122"/>
              </a:rPr>
              <a:t>V=0 </a:t>
            </a:r>
            <a:r>
              <a:rPr kumimoji="1" lang="zh-CN" altLang="en-US" sz="2000" b="1">
                <a:solidFill>
                  <a:srgbClr val="0000FF"/>
                </a:solidFill>
                <a:ea typeface="黑体" panose="02010609060101010101" pitchFamily="49" charset="-122"/>
              </a:rPr>
              <a:t>或</a:t>
            </a:r>
            <a:r>
              <a:rPr kumimoji="1" lang="en-US" altLang="zh-CN" sz="2000" b="1">
                <a:solidFill>
                  <a:srgbClr val="0000FF"/>
                </a:solidFill>
                <a:ea typeface="黑体" panose="02010609060101010101" pitchFamily="49" charset="-122"/>
              </a:rPr>
              <a:t>Tag≠VA,</a:t>
            </a:r>
            <a:r>
              <a:rPr kumimoji="1" lang="zh-CN" altLang="en-US" sz="2000" b="1">
                <a:solidFill>
                  <a:srgbClr val="0000FF"/>
                </a:solidFill>
                <a:ea typeface="黑体" panose="02010609060101010101" pitchFamily="49" charset="-122"/>
              </a:rPr>
              <a:t>则到页表中找</a:t>
            </a:r>
          </a:p>
        </p:txBody>
      </p:sp>
      <p:sp>
        <p:nvSpPr>
          <p:cNvPr id="785626" name="Text Box 218">
            <a:extLst>
              <a:ext uri="{FF2B5EF4-FFF2-40B4-BE49-F238E27FC236}">
                <a16:creationId xmlns:a16="http://schemas.microsoft.com/office/drawing/2014/main" id="{71187884-E57F-40B3-8A99-84C55B06598E}"/>
              </a:ext>
            </a:extLst>
          </p:cNvPr>
          <p:cNvSpPr txBox="1">
            <a:spLocks noChangeArrowheads="1"/>
          </p:cNvSpPr>
          <p:nvPr/>
        </p:nvSpPr>
        <p:spPr bwMode="auto">
          <a:xfrm>
            <a:off x="206375" y="4598988"/>
            <a:ext cx="1395413"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000" b="1">
                <a:solidFill>
                  <a:srgbClr val="0000FF"/>
                </a:solidFill>
                <a:ea typeface="黑体" panose="02010609060101010101" pitchFamily="49" charset="-122"/>
              </a:rPr>
              <a:t>若页表中的</a:t>
            </a:r>
            <a:r>
              <a:rPr kumimoji="1" lang="en-US" altLang="zh-CN" sz="2000" b="1">
                <a:solidFill>
                  <a:srgbClr val="0000FF"/>
                </a:solidFill>
                <a:ea typeface="黑体" panose="02010609060101010101" pitchFamily="49" charset="-122"/>
              </a:rPr>
              <a:t>V=0</a:t>
            </a:r>
            <a:r>
              <a:rPr kumimoji="1" lang="zh-CN" altLang="en-US" sz="2000" b="1">
                <a:solidFill>
                  <a:srgbClr val="0000FF"/>
                </a:solidFill>
                <a:ea typeface="黑体" panose="02010609060101010101" pitchFamily="49" charset="-122"/>
              </a:rPr>
              <a:t>，则缺页，到磁盘中找</a:t>
            </a:r>
          </a:p>
        </p:txBody>
      </p:sp>
      <p:sp>
        <p:nvSpPr>
          <p:cNvPr id="785627" name="Text Box 219">
            <a:extLst>
              <a:ext uri="{FF2B5EF4-FFF2-40B4-BE49-F238E27FC236}">
                <a16:creationId xmlns:a16="http://schemas.microsoft.com/office/drawing/2014/main" id="{8AD80F7A-63E6-412E-A353-BEB50F6CA098}"/>
              </a:ext>
            </a:extLst>
          </p:cNvPr>
          <p:cNvSpPr txBox="1">
            <a:spLocks noChangeArrowheads="1"/>
          </p:cNvSpPr>
          <p:nvPr/>
        </p:nvSpPr>
        <p:spPr bwMode="auto">
          <a:xfrm>
            <a:off x="4257675" y="5454650"/>
            <a:ext cx="2070100" cy="6096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000" b="1" dirty="0">
                <a:solidFill>
                  <a:srgbClr val="CC0000"/>
                </a:solidFill>
                <a:ea typeface="黑体" panose="02010609060101010101" pitchFamily="49" charset="-122"/>
              </a:rPr>
              <a:t>主存页表中需要</a:t>
            </a:r>
            <a:r>
              <a:rPr kumimoji="1" lang="en-US" altLang="zh-CN" sz="2000" b="1" dirty="0">
                <a:solidFill>
                  <a:srgbClr val="CC0000"/>
                </a:solidFill>
                <a:ea typeface="黑体" panose="02010609060101010101" pitchFamily="49" charset="-122"/>
              </a:rPr>
              <a:t>tag</a:t>
            </a:r>
            <a:r>
              <a:rPr kumimoji="1" lang="zh-CN" altLang="en-US" sz="2000" b="1" dirty="0">
                <a:solidFill>
                  <a:srgbClr val="CC0000"/>
                </a:solidFill>
                <a:ea typeface="黑体" panose="02010609060101010101" pitchFamily="49" charset="-122"/>
              </a:rPr>
              <a:t>吗？为什么？</a:t>
            </a:r>
          </a:p>
        </p:txBody>
      </p:sp>
      <p:sp>
        <p:nvSpPr>
          <p:cNvPr id="206" name="Text Box 219">
            <a:extLst>
              <a:ext uri="{FF2B5EF4-FFF2-40B4-BE49-F238E27FC236}">
                <a16:creationId xmlns:a16="http://schemas.microsoft.com/office/drawing/2014/main" id="{76641713-6346-49AC-88A7-02EE58511518}"/>
              </a:ext>
            </a:extLst>
          </p:cNvPr>
          <p:cNvSpPr txBox="1">
            <a:spLocks noChangeArrowheads="1"/>
          </p:cNvSpPr>
          <p:nvPr/>
        </p:nvSpPr>
        <p:spPr bwMode="auto">
          <a:xfrm>
            <a:off x="5381625" y="773113"/>
            <a:ext cx="3511550" cy="609600"/>
          </a:xfrm>
          <a:prstGeom prst="rect">
            <a:avLst/>
          </a:prstGeom>
          <a:solidFill>
            <a:schemeClr val="bg1"/>
          </a:solidFill>
          <a:ln w="9525">
            <a:noFill/>
            <a:miter lim="800000"/>
            <a:headEnd/>
            <a:tailEnd/>
          </a:ln>
        </p:spPr>
        <p:txBody>
          <a:bodyPr lIns="0" tIns="0" rIns="0" bIns="0">
            <a:spAutoFit/>
          </a:bodyPr>
          <a:lstStyle/>
          <a:p>
            <a:pPr eaLnBrk="1" hangingPunct="1">
              <a:spcBef>
                <a:spcPts val="0"/>
              </a:spcBef>
              <a:defRPr/>
            </a:pPr>
            <a:r>
              <a:rPr kumimoji="1" lang="zh-CN" altLang="en-US" sz="2000" b="1" dirty="0">
                <a:solidFill>
                  <a:srgbClr val="CC0000"/>
                </a:solidFill>
                <a:ea typeface="黑体" pitchFamily="49" charset="-122"/>
              </a:rPr>
              <a:t>这里的</a:t>
            </a:r>
            <a:r>
              <a:rPr kumimoji="1" lang="en-US" altLang="zh-CN" sz="2000" b="1" dirty="0">
                <a:solidFill>
                  <a:srgbClr val="CC0000"/>
                </a:solidFill>
                <a:ea typeface="黑体" pitchFamily="49" charset="-122"/>
              </a:rPr>
              <a:t>TLB</a:t>
            </a:r>
            <a:r>
              <a:rPr kumimoji="1" lang="zh-CN" altLang="en-US" sz="2000" b="1" dirty="0">
                <a:solidFill>
                  <a:srgbClr val="CC0000"/>
                </a:solidFill>
                <a:ea typeface="黑体" pitchFamily="49" charset="-122"/>
              </a:rPr>
              <a:t>采用何映射方式？</a:t>
            </a:r>
            <a:endParaRPr kumimoji="1" lang="en-US" altLang="zh-CN" sz="2000" b="1" dirty="0">
              <a:solidFill>
                <a:srgbClr val="CC0000"/>
              </a:solidFill>
              <a:ea typeface="黑体" pitchFamily="49" charset="-122"/>
            </a:endParaRPr>
          </a:p>
          <a:p>
            <a:pPr eaLnBrk="1" hangingPunct="1">
              <a:spcBef>
                <a:spcPts val="0"/>
              </a:spcBef>
              <a:defRPr/>
            </a:pPr>
            <a:r>
              <a:rPr kumimoji="1" lang="zh-CN" altLang="en-US" sz="2000" b="1" dirty="0">
                <a:solidFill>
                  <a:schemeClr val="tx2">
                    <a:lumMod val="60000"/>
                    <a:lumOff val="40000"/>
                  </a:schemeClr>
                </a:solidFill>
                <a:ea typeface="黑体" pitchFamily="49" charset="-122"/>
              </a:rPr>
              <a:t>全相联！</a:t>
            </a:r>
            <a:r>
              <a:rPr kumimoji="1" lang="en-US" altLang="zh-CN" sz="2000" b="1" dirty="0">
                <a:solidFill>
                  <a:schemeClr val="tx2">
                    <a:lumMod val="60000"/>
                    <a:lumOff val="40000"/>
                  </a:schemeClr>
                </a:solidFill>
                <a:ea typeface="黑体" pitchFamily="49" charset="-122"/>
              </a:rPr>
              <a:t>VP#</a:t>
            </a:r>
            <a:r>
              <a:rPr kumimoji="1" lang="zh-CN" altLang="en-US" sz="2000" b="1" dirty="0">
                <a:solidFill>
                  <a:schemeClr val="tx2">
                    <a:lumMod val="60000"/>
                    <a:lumOff val="40000"/>
                  </a:schemeClr>
                </a:solidFill>
                <a:ea typeface="黑体" pitchFamily="49" charset="-122"/>
              </a:rPr>
              <a:t>需和每个</a:t>
            </a:r>
            <a:r>
              <a:rPr kumimoji="1" lang="en-US" altLang="zh-CN" sz="2000" b="1" dirty="0">
                <a:solidFill>
                  <a:schemeClr val="tx2">
                    <a:lumMod val="60000"/>
                    <a:lumOff val="40000"/>
                  </a:schemeClr>
                </a:solidFill>
                <a:ea typeface="黑体" pitchFamily="49" charset="-122"/>
              </a:rPr>
              <a:t>tag</a:t>
            </a:r>
            <a:r>
              <a:rPr kumimoji="1" lang="zh-CN" altLang="en-US" sz="2000" b="1" dirty="0">
                <a:solidFill>
                  <a:schemeClr val="tx2">
                    <a:lumMod val="60000"/>
                    <a:lumOff val="40000"/>
                  </a:schemeClr>
                </a:solidFill>
                <a:ea typeface="黑体" pitchFamily="49" charset="-122"/>
              </a:rPr>
              <a:t>比较</a:t>
            </a:r>
          </a:p>
        </p:txBody>
      </p:sp>
      <p:sp>
        <p:nvSpPr>
          <p:cNvPr id="208" name="Text Box 220">
            <a:extLst>
              <a:ext uri="{FF2B5EF4-FFF2-40B4-BE49-F238E27FC236}">
                <a16:creationId xmlns:a16="http://schemas.microsoft.com/office/drawing/2014/main" id="{607F7DDA-A8D6-4C02-B071-7F06995651E5}"/>
              </a:ext>
            </a:extLst>
          </p:cNvPr>
          <p:cNvSpPr txBox="1">
            <a:spLocks noChangeArrowheads="1"/>
          </p:cNvSpPr>
          <p:nvPr/>
        </p:nvSpPr>
        <p:spPr bwMode="auto">
          <a:xfrm>
            <a:off x="206375" y="6348413"/>
            <a:ext cx="4051300"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200" b="1">
                <a:solidFill>
                  <a:srgbClr val="CC0000"/>
                </a:solidFill>
                <a:latin typeface="微软雅黑" panose="020B0503020204020204" pitchFamily="34" charset="-122"/>
                <a:ea typeface="微软雅黑" panose="020B0503020204020204" pitchFamily="34" charset="-122"/>
              </a:rPr>
              <a:t>问题：引入</a:t>
            </a:r>
            <a:r>
              <a:rPr kumimoji="1" lang="en-US" altLang="zh-CN" sz="2200" b="1">
                <a:solidFill>
                  <a:srgbClr val="CC0000"/>
                </a:solidFill>
                <a:latin typeface="微软雅黑" panose="020B0503020204020204" pitchFamily="34" charset="-122"/>
                <a:ea typeface="微软雅黑" panose="020B0503020204020204" pitchFamily="34" charset="-122"/>
              </a:rPr>
              <a:t>TLB</a:t>
            </a:r>
            <a:r>
              <a:rPr kumimoji="1" lang="zh-CN" altLang="en-US" sz="2200" b="1">
                <a:solidFill>
                  <a:srgbClr val="CC0000"/>
                </a:solidFill>
                <a:latin typeface="微软雅黑" panose="020B0503020204020204" pitchFamily="34" charset="-122"/>
                <a:ea typeface="微软雅黑" panose="020B0503020204020204" pitchFamily="34" charset="-122"/>
              </a:rPr>
              <a:t>的目的是什么？</a:t>
            </a:r>
          </a:p>
        </p:txBody>
      </p:sp>
      <p:sp>
        <p:nvSpPr>
          <p:cNvPr id="209" name="Text Box 221">
            <a:extLst>
              <a:ext uri="{FF2B5EF4-FFF2-40B4-BE49-F238E27FC236}">
                <a16:creationId xmlns:a16="http://schemas.microsoft.com/office/drawing/2014/main" id="{B615ACDD-F481-400D-8DBE-4449EFA33276}"/>
              </a:ext>
            </a:extLst>
          </p:cNvPr>
          <p:cNvSpPr txBox="1">
            <a:spLocks noChangeArrowheads="1"/>
          </p:cNvSpPr>
          <p:nvPr/>
        </p:nvSpPr>
        <p:spPr bwMode="auto">
          <a:xfrm>
            <a:off x="4437063" y="6399213"/>
            <a:ext cx="37353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000" b="1">
                <a:solidFill>
                  <a:srgbClr val="0000FF"/>
                </a:solidFill>
                <a:ea typeface="黑体" panose="02010609060101010101" pitchFamily="49" charset="-122"/>
              </a:rPr>
              <a:t>减少到内存查页表的次数！</a:t>
            </a:r>
            <a:endParaRPr kumimoji="1" lang="en-US" altLang="zh-CN" sz="2000" b="1">
              <a:solidFill>
                <a:srgbClr val="0000FF"/>
              </a:solidFill>
              <a:ea typeface="黑体" panose="02010609060101010101" pitchFamily="49" charset="-122"/>
            </a:endParaRPr>
          </a:p>
        </p:txBody>
      </p:sp>
      <p:sp>
        <p:nvSpPr>
          <p:cNvPr id="2" name="灯片编号占位符 1">
            <a:extLst>
              <a:ext uri="{FF2B5EF4-FFF2-40B4-BE49-F238E27FC236}">
                <a16:creationId xmlns:a16="http://schemas.microsoft.com/office/drawing/2014/main" id="{EA483932-0CBF-4E70-A33D-F97BB8096017}"/>
              </a:ext>
            </a:extLst>
          </p:cNvPr>
          <p:cNvSpPr>
            <a:spLocks noGrp="1"/>
          </p:cNvSpPr>
          <p:nvPr>
            <p:ph type="sldNum" sz="quarter" idx="10"/>
          </p:nvPr>
        </p:nvSpPr>
        <p:spPr/>
        <p:txBody>
          <a:bodyPr/>
          <a:lstStyle/>
          <a:p>
            <a:pPr>
              <a:defRPr/>
            </a:pPr>
            <a:fld id="{E5695708-78D6-49FC-AD1D-A92B2AA36AF2}" type="slidenum">
              <a:rPr lang="zh-CN" altLang="en-US" smtClean="0"/>
              <a:pPr>
                <a:defRPr/>
              </a:pPr>
              <a:t>74</a:t>
            </a:fld>
            <a:endParaRPr lang="zh-CN" altLang="en-US"/>
          </a:p>
        </p:txBody>
      </p:sp>
      <p:sp>
        <p:nvSpPr>
          <p:cNvPr id="210" name="Text Box 213">
            <a:extLst>
              <a:ext uri="{FF2B5EF4-FFF2-40B4-BE49-F238E27FC236}">
                <a16:creationId xmlns:a16="http://schemas.microsoft.com/office/drawing/2014/main" id="{567442CA-B236-45B2-A3E6-09D23AA3F867}"/>
              </a:ext>
            </a:extLst>
          </p:cNvPr>
          <p:cNvSpPr txBox="1">
            <a:spLocks noChangeArrowheads="1"/>
          </p:cNvSpPr>
          <p:nvPr/>
        </p:nvSpPr>
        <p:spPr bwMode="auto">
          <a:xfrm>
            <a:off x="198517" y="2432360"/>
            <a:ext cx="135096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kumimoji="1" lang="zh-CN" altLang="en-US" sz="2000" b="1" dirty="0">
                <a:solidFill>
                  <a:srgbClr val="FF0000"/>
                </a:solidFill>
                <a:ea typeface="黑体" panose="02010609060101010101" pitchFamily="49" charset="-122"/>
              </a:rPr>
              <a:t>如何找？</a:t>
            </a:r>
          </a:p>
        </p:txBody>
      </p:sp>
    </p:spTree>
    <p:extLst>
      <p:ext uri="{BB962C8B-B14F-4D97-AF65-F5344CB8AC3E}">
        <p14:creationId xmlns:p14="http://schemas.microsoft.com/office/powerpoint/2010/main" val="226966634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85621"/>
                                        </p:tgtEl>
                                        <p:attrNameLst>
                                          <p:attrName>style.visibility</p:attrName>
                                        </p:attrNameLst>
                                      </p:cBhvr>
                                      <p:to>
                                        <p:strVal val="visible"/>
                                      </p:to>
                                    </p:set>
                                    <p:animEffect transition="in" filter="blinds(horizontal)">
                                      <p:cBhvr>
                                        <p:cTn id="7" dur="500"/>
                                        <p:tgtEl>
                                          <p:spTgt spid="785621"/>
                                        </p:tgtEl>
                                      </p:cBhvr>
                                    </p:animEffect>
                                  </p:childTnLst>
                                  <p:subTnLst>
                                    <p:animClr clrSpc="rgb" dir="cw">
                                      <p:cBhvr override="childStyle">
                                        <p:cTn dur="1" fill="hold" display="0" masterRel="nextClick" afterEffect="1"/>
                                        <p:tgtEl>
                                          <p:spTgt spid="785621"/>
                                        </p:tgtEl>
                                        <p:attrNameLst>
                                          <p:attrName>ppt_c</p:attrName>
                                        </p:attrNameLst>
                                      </p:cBhvr>
                                      <p:to>
                                        <a:schemeClr val="accent1"/>
                                      </p:to>
                                    </p:animClr>
                                  </p:sub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10"/>
                                        </p:tgtEl>
                                        <p:attrNameLst>
                                          <p:attrName>style.visibility</p:attrName>
                                        </p:attrNameLst>
                                      </p:cBhvr>
                                      <p:to>
                                        <p:strVal val="visible"/>
                                      </p:to>
                                    </p:set>
                                    <p:animEffect transition="in" filter="blinds(horizontal)">
                                      <p:cBhvr>
                                        <p:cTn id="12" dur="500"/>
                                        <p:tgtEl>
                                          <p:spTgt spid="210"/>
                                        </p:tgtEl>
                                      </p:cBhvr>
                                    </p:animEffect>
                                  </p:childTnLst>
                                  <p:subTnLst>
                                    <p:animClr clrSpc="rgb" dir="cw">
                                      <p:cBhvr override="childStyle">
                                        <p:cTn dur="1" fill="hold" display="0" masterRel="nextClick" afterEffect="1"/>
                                        <p:tgtEl>
                                          <p:spTgt spid="210"/>
                                        </p:tgtEl>
                                        <p:attrNameLst>
                                          <p:attrName>ppt_c</p:attrName>
                                        </p:attrNameLst>
                                      </p:cBhvr>
                                      <p:to>
                                        <a:schemeClr val="accent1"/>
                                      </p:to>
                                    </p:animClr>
                                  </p:sub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85625"/>
                                        </p:tgtEl>
                                        <p:attrNameLst>
                                          <p:attrName>style.visibility</p:attrName>
                                        </p:attrNameLst>
                                      </p:cBhvr>
                                      <p:to>
                                        <p:strVal val="visible"/>
                                      </p:to>
                                    </p:set>
                                    <p:animEffect transition="in" filter="blinds(horizontal)">
                                      <p:cBhvr>
                                        <p:cTn id="17" dur="500"/>
                                        <p:tgtEl>
                                          <p:spTgt spid="785625"/>
                                        </p:tgtEl>
                                      </p:cBhvr>
                                    </p:animEffect>
                                  </p:childTnLst>
                                  <p:subTnLst>
                                    <p:animClr clrSpc="rgb" dir="cw">
                                      <p:cBhvr override="childStyle">
                                        <p:cTn dur="1" fill="hold" display="0" masterRel="nextClick" afterEffect="1"/>
                                        <p:tgtEl>
                                          <p:spTgt spid="785625"/>
                                        </p:tgtEl>
                                        <p:attrNameLst>
                                          <p:attrName>ppt_c</p:attrName>
                                        </p:attrNameLst>
                                      </p:cBhvr>
                                      <p:to>
                                        <a:schemeClr val="accent1"/>
                                      </p:to>
                                    </p:animClr>
                                  </p:sub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85626"/>
                                        </p:tgtEl>
                                        <p:attrNameLst>
                                          <p:attrName>style.visibility</p:attrName>
                                        </p:attrNameLst>
                                      </p:cBhvr>
                                      <p:to>
                                        <p:strVal val="visible"/>
                                      </p:to>
                                    </p:set>
                                    <p:animEffect transition="in" filter="blinds(horizontal)">
                                      <p:cBhvr>
                                        <p:cTn id="22" dur="500"/>
                                        <p:tgtEl>
                                          <p:spTgt spid="785626"/>
                                        </p:tgtEl>
                                      </p:cBhvr>
                                    </p:animEffect>
                                  </p:childTnLst>
                                  <p:subTnLst>
                                    <p:animClr clrSpc="rgb" dir="cw">
                                      <p:cBhvr override="childStyle">
                                        <p:cTn dur="1" fill="hold" display="0" masterRel="nextClick" afterEffect="1"/>
                                        <p:tgtEl>
                                          <p:spTgt spid="785626"/>
                                        </p:tgtEl>
                                        <p:attrNameLst>
                                          <p:attrName>ppt_c</p:attrName>
                                        </p:attrNameLst>
                                      </p:cBhvr>
                                      <p:to>
                                        <a:schemeClr val="accent1"/>
                                      </p:to>
                                    </p:animClr>
                                  </p:sub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85627"/>
                                        </p:tgtEl>
                                        <p:attrNameLst>
                                          <p:attrName>style.visibility</p:attrName>
                                        </p:attrNameLst>
                                      </p:cBhvr>
                                      <p:to>
                                        <p:strVal val="visible"/>
                                      </p:to>
                                    </p:set>
                                    <p:animEffect transition="in" filter="blinds(horizontal)">
                                      <p:cBhvr>
                                        <p:cTn id="27" dur="500"/>
                                        <p:tgtEl>
                                          <p:spTgt spid="785627"/>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06">
                                            <p:txEl>
                                              <p:pRg st="0" end="0"/>
                                            </p:txEl>
                                          </p:spTgt>
                                        </p:tgtEl>
                                        <p:attrNameLst>
                                          <p:attrName>style.visibility</p:attrName>
                                        </p:attrNameLst>
                                      </p:cBhvr>
                                      <p:to>
                                        <p:strVal val="visible"/>
                                      </p:to>
                                    </p:set>
                                    <p:animEffect transition="in" filter="blinds(horizontal)">
                                      <p:cBhvr>
                                        <p:cTn id="32" dur="500"/>
                                        <p:tgtEl>
                                          <p:spTgt spid="206">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06">
                                            <p:txEl>
                                              <p:pRg st="1" end="1"/>
                                            </p:txEl>
                                          </p:spTgt>
                                        </p:tgtEl>
                                        <p:attrNameLst>
                                          <p:attrName>style.visibility</p:attrName>
                                        </p:attrNameLst>
                                      </p:cBhvr>
                                      <p:to>
                                        <p:strVal val="visible"/>
                                      </p:to>
                                    </p:set>
                                    <p:animEffect transition="in" filter="blinds(horizontal)">
                                      <p:cBhvr>
                                        <p:cTn id="37" dur="500"/>
                                        <p:tgtEl>
                                          <p:spTgt spid="206">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08"/>
                                        </p:tgtEl>
                                        <p:attrNameLst>
                                          <p:attrName>style.visibility</p:attrName>
                                        </p:attrNameLst>
                                      </p:cBhvr>
                                      <p:to>
                                        <p:strVal val="visible"/>
                                      </p:to>
                                    </p:set>
                                    <p:animEffect transition="in" filter="blinds(horizontal)">
                                      <p:cBhvr>
                                        <p:cTn id="42" dur="500"/>
                                        <p:tgtEl>
                                          <p:spTgt spid="208"/>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209"/>
                                        </p:tgtEl>
                                        <p:attrNameLst>
                                          <p:attrName>style.visibility</p:attrName>
                                        </p:attrNameLst>
                                      </p:cBhvr>
                                      <p:to>
                                        <p:strVal val="visible"/>
                                      </p:to>
                                    </p:set>
                                    <p:animEffect transition="in" filter="blinds(horizontal)">
                                      <p:cBhvr>
                                        <p:cTn id="47" dur="500"/>
                                        <p:tgtEl>
                                          <p:spTgt spid="2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5621" grpId="0"/>
      <p:bldP spid="785625" grpId="0"/>
      <p:bldP spid="785626" grpId="0"/>
      <p:bldP spid="785627" grpId="0" animBg="1"/>
      <p:bldP spid="208" grpId="0"/>
      <p:bldP spid="209" grpId="0"/>
      <p:bldP spid="210"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a:extLst>
              <a:ext uri="{FF2B5EF4-FFF2-40B4-BE49-F238E27FC236}">
                <a16:creationId xmlns:a16="http://schemas.microsoft.com/office/drawing/2014/main" id="{D04D6CCD-8FB8-4080-8AE0-DB8F5AD70B9B}"/>
              </a:ext>
            </a:extLst>
          </p:cNvPr>
          <p:cNvSpPr>
            <a:spLocks noGrp="1" noChangeArrowheads="1"/>
          </p:cNvSpPr>
          <p:nvPr>
            <p:ph type="title" idx="4294967295"/>
          </p:nvPr>
        </p:nvSpPr>
        <p:spPr>
          <a:xfrm>
            <a:off x="843891" y="128588"/>
            <a:ext cx="6703758" cy="533288"/>
          </a:xfrm>
          <a:noFill/>
        </p:spPr>
        <p:txBody>
          <a:bodyPr wrap="none"/>
          <a:lstStyle/>
          <a:p>
            <a:pPr eaLnBrk="1" hangingPunct="1"/>
            <a:r>
              <a:rPr lang="en-US" altLang="zh-CN" dirty="0" smtClean="0">
                <a:solidFill>
                  <a:srgbClr val="CC0000"/>
                </a:solidFill>
              </a:rPr>
              <a:t>CPU</a:t>
            </a:r>
            <a:r>
              <a:rPr lang="zh-CN" altLang="en-US" dirty="0" smtClean="0">
                <a:solidFill>
                  <a:srgbClr val="CC0000"/>
                </a:solidFill>
              </a:rPr>
              <a:t>通过</a:t>
            </a:r>
            <a:r>
              <a:rPr lang="en-US" altLang="zh-CN" dirty="0" smtClean="0">
                <a:solidFill>
                  <a:srgbClr val="CC0000"/>
                </a:solidFill>
              </a:rPr>
              <a:t>TLB</a:t>
            </a:r>
            <a:r>
              <a:rPr lang="zh-CN" altLang="en-US" dirty="0">
                <a:solidFill>
                  <a:srgbClr val="CC0000"/>
                </a:solidFill>
              </a:rPr>
              <a:t>和</a:t>
            </a:r>
            <a:r>
              <a:rPr lang="en-US" altLang="zh-CN" dirty="0" smtClean="0">
                <a:solidFill>
                  <a:srgbClr val="CC0000"/>
                </a:solidFill>
              </a:rPr>
              <a:t>Cache</a:t>
            </a:r>
            <a:r>
              <a:rPr lang="zh-CN" altLang="en-US" dirty="0" smtClean="0">
                <a:solidFill>
                  <a:srgbClr val="CC0000"/>
                </a:solidFill>
              </a:rPr>
              <a:t>访存过程</a:t>
            </a:r>
            <a:endParaRPr lang="en-US" altLang="zh-CN" dirty="0">
              <a:solidFill>
                <a:srgbClr val="CC0000"/>
              </a:solidFill>
            </a:endParaRPr>
          </a:p>
        </p:txBody>
      </p:sp>
      <p:sp>
        <p:nvSpPr>
          <p:cNvPr id="155651" name="Text Box 57">
            <a:extLst>
              <a:ext uri="{FF2B5EF4-FFF2-40B4-BE49-F238E27FC236}">
                <a16:creationId xmlns:a16="http://schemas.microsoft.com/office/drawing/2014/main" id="{6FB1D67B-AF67-4380-9BA1-4462A64E503F}"/>
              </a:ext>
            </a:extLst>
          </p:cNvPr>
          <p:cNvSpPr txBox="1">
            <a:spLocks noChangeArrowheads="1"/>
          </p:cNvSpPr>
          <p:nvPr/>
        </p:nvSpPr>
        <p:spPr bwMode="auto">
          <a:xfrm>
            <a:off x="100013" y="1089025"/>
            <a:ext cx="1103312"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grpSp>
        <p:nvGrpSpPr>
          <p:cNvPr id="155652" name="Group 65">
            <a:extLst>
              <a:ext uri="{FF2B5EF4-FFF2-40B4-BE49-F238E27FC236}">
                <a16:creationId xmlns:a16="http://schemas.microsoft.com/office/drawing/2014/main" id="{C9917F40-8439-46AC-9502-925624A48160}"/>
              </a:ext>
            </a:extLst>
          </p:cNvPr>
          <p:cNvGrpSpPr>
            <a:grpSpLocks/>
          </p:cNvGrpSpPr>
          <p:nvPr/>
        </p:nvGrpSpPr>
        <p:grpSpPr bwMode="auto">
          <a:xfrm>
            <a:off x="836613" y="954088"/>
            <a:ext cx="8235950" cy="4228808"/>
            <a:chOff x="414" y="852"/>
            <a:chExt cx="4588" cy="1886"/>
          </a:xfrm>
        </p:grpSpPr>
        <p:sp>
          <p:nvSpPr>
            <p:cNvPr id="155655" name="Line 4">
              <a:extLst>
                <a:ext uri="{FF2B5EF4-FFF2-40B4-BE49-F238E27FC236}">
                  <a16:creationId xmlns:a16="http://schemas.microsoft.com/office/drawing/2014/main" id="{0E336358-93C1-461F-96DE-4447102B5FC1}"/>
                </a:ext>
              </a:extLst>
            </p:cNvPr>
            <p:cNvSpPr>
              <a:spLocks noChangeShapeType="1"/>
            </p:cNvSpPr>
            <p:nvPr/>
          </p:nvSpPr>
          <p:spPr bwMode="auto">
            <a:xfrm>
              <a:off x="504" y="1091"/>
              <a:ext cx="62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5656" name="Line 5">
              <a:extLst>
                <a:ext uri="{FF2B5EF4-FFF2-40B4-BE49-F238E27FC236}">
                  <a16:creationId xmlns:a16="http://schemas.microsoft.com/office/drawing/2014/main" id="{7F1DB56E-A564-45C5-94B1-0C995DD14459}"/>
                </a:ext>
              </a:extLst>
            </p:cNvPr>
            <p:cNvSpPr>
              <a:spLocks noChangeShapeType="1"/>
            </p:cNvSpPr>
            <p:nvPr/>
          </p:nvSpPr>
          <p:spPr bwMode="auto">
            <a:xfrm>
              <a:off x="1132" y="1095"/>
              <a:ext cx="0" cy="5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5657" name="Line 6">
              <a:extLst>
                <a:ext uri="{FF2B5EF4-FFF2-40B4-BE49-F238E27FC236}">
                  <a16:creationId xmlns:a16="http://schemas.microsoft.com/office/drawing/2014/main" id="{255DF388-C5EE-4022-8DDB-A8DE6BA3AB83}"/>
                </a:ext>
              </a:extLst>
            </p:cNvPr>
            <p:cNvSpPr>
              <a:spLocks noChangeShapeType="1"/>
            </p:cNvSpPr>
            <p:nvPr/>
          </p:nvSpPr>
          <p:spPr bwMode="auto">
            <a:xfrm flipH="1">
              <a:off x="474" y="1689"/>
              <a:ext cx="65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5658" name="Rectangle 7">
              <a:extLst>
                <a:ext uri="{FF2B5EF4-FFF2-40B4-BE49-F238E27FC236}">
                  <a16:creationId xmlns:a16="http://schemas.microsoft.com/office/drawing/2014/main" id="{F4E8C27F-5EC7-4F4C-BFED-E3459E98F61B}"/>
                </a:ext>
              </a:extLst>
            </p:cNvPr>
            <p:cNvSpPr>
              <a:spLocks noChangeArrowheads="1"/>
            </p:cNvSpPr>
            <p:nvPr/>
          </p:nvSpPr>
          <p:spPr bwMode="auto">
            <a:xfrm>
              <a:off x="540" y="1323"/>
              <a:ext cx="254"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nSpc>
                  <a:spcPct val="85000"/>
                </a:lnSpc>
              </a:pPr>
              <a:r>
                <a:rPr lang="en-US" altLang="zh-CN" sz="1800" b="1">
                  <a:ea typeface="宋体" panose="02010600030101010101" pitchFamily="2" charset="-122"/>
                </a:rPr>
                <a:t>CU</a:t>
              </a:r>
            </a:p>
          </p:txBody>
        </p:sp>
        <p:sp>
          <p:nvSpPr>
            <p:cNvPr id="155659" name="Rectangle 8">
              <a:extLst>
                <a:ext uri="{FF2B5EF4-FFF2-40B4-BE49-F238E27FC236}">
                  <a16:creationId xmlns:a16="http://schemas.microsoft.com/office/drawing/2014/main" id="{0FA6B32E-FA16-4590-B5C7-8BE62D83DB69}"/>
                </a:ext>
              </a:extLst>
            </p:cNvPr>
            <p:cNvSpPr>
              <a:spLocks noChangeArrowheads="1"/>
            </p:cNvSpPr>
            <p:nvPr/>
          </p:nvSpPr>
          <p:spPr bwMode="auto">
            <a:xfrm>
              <a:off x="1544" y="1111"/>
              <a:ext cx="680" cy="265"/>
            </a:xfrm>
            <a:prstGeom prst="rect">
              <a:avLst/>
            </a:prstGeom>
            <a:noFill/>
            <a:ln w="12700">
              <a:solidFill>
                <a:srgbClr val="CC0000"/>
              </a:solid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endParaRPr lang="en-US" altLang="zh-CN" sz="1800" b="1">
                <a:solidFill>
                  <a:srgbClr val="CC0000"/>
                </a:solidFill>
                <a:ea typeface="宋体" panose="02010600030101010101" pitchFamily="2" charset="-122"/>
              </a:endParaRPr>
            </a:p>
            <a:p>
              <a:pPr algn="ctr"/>
              <a:r>
                <a:rPr lang="en-US" altLang="zh-CN" sz="1800" b="1">
                  <a:solidFill>
                    <a:srgbClr val="CC0000"/>
                  </a:solidFill>
                  <a:ea typeface="宋体" panose="02010600030101010101" pitchFamily="2" charset="-122"/>
                </a:rPr>
                <a:t>TLB</a:t>
              </a:r>
            </a:p>
            <a:p>
              <a:pPr algn="ctr"/>
              <a:endParaRPr lang="en-US" altLang="zh-CN" sz="1800" b="1">
                <a:solidFill>
                  <a:srgbClr val="CC0000"/>
                </a:solidFill>
                <a:ea typeface="宋体" panose="02010600030101010101" pitchFamily="2" charset="-122"/>
              </a:endParaRPr>
            </a:p>
          </p:txBody>
        </p:sp>
        <p:sp>
          <p:nvSpPr>
            <p:cNvPr id="155660" name="Rectangle 9">
              <a:extLst>
                <a:ext uri="{FF2B5EF4-FFF2-40B4-BE49-F238E27FC236}">
                  <a16:creationId xmlns:a16="http://schemas.microsoft.com/office/drawing/2014/main" id="{6D290EB6-0938-4FEA-ACFC-C7D81686054D}"/>
                </a:ext>
              </a:extLst>
            </p:cNvPr>
            <p:cNvSpPr>
              <a:spLocks noChangeArrowheads="1"/>
            </p:cNvSpPr>
            <p:nvPr/>
          </p:nvSpPr>
          <p:spPr bwMode="auto">
            <a:xfrm>
              <a:off x="2696" y="1019"/>
              <a:ext cx="680" cy="66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sz="1800" b="1">
                  <a:ea typeface="宋体" panose="02010600030101010101" pitchFamily="2" charset="-122"/>
                </a:rPr>
                <a:t>Cache</a:t>
              </a:r>
            </a:p>
          </p:txBody>
        </p:sp>
        <p:sp>
          <p:nvSpPr>
            <p:cNvPr id="155661" name="Rectangle 10">
              <a:extLst>
                <a:ext uri="{FF2B5EF4-FFF2-40B4-BE49-F238E27FC236}">
                  <a16:creationId xmlns:a16="http://schemas.microsoft.com/office/drawing/2014/main" id="{D8DCF441-C403-4B12-A26B-9806F84CC3CE}"/>
                </a:ext>
              </a:extLst>
            </p:cNvPr>
            <p:cNvSpPr>
              <a:spLocks noChangeArrowheads="1"/>
            </p:cNvSpPr>
            <p:nvPr/>
          </p:nvSpPr>
          <p:spPr bwMode="auto">
            <a:xfrm>
              <a:off x="3936" y="891"/>
              <a:ext cx="1066" cy="107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sz="2000" b="1">
                  <a:latin typeface="微软雅黑" panose="020B0503020204020204" pitchFamily="34" charset="-122"/>
                  <a:ea typeface="微软雅黑" panose="020B0503020204020204" pitchFamily="34" charset="-122"/>
                </a:rPr>
                <a:t>Main</a:t>
              </a:r>
            </a:p>
            <a:p>
              <a:pPr algn="ctr"/>
              <a:r>
                <a:rPr lang="en-US" altLang="zh-CN" sz="2000" b="1">
                  <a:latin typeface="微软雅黑" panose="020B0503020204020204" pitchFamily="34" charset="-122"/>
                  <a:ea typeface="微软雅黑" panose="020B0503020204020204" pitchFamily="34" charset="-122"/>
                </a:rPr>
                <a:t>Memory</a:t>
              </a:r>
            </a:p>
          </p:txBody>
        </p:sp>
        <p:grpSp>
          <p:nvGrpSpPr>
            <p:cNvPr id="155662" name="Group 54">
              <a:extLst>
                <a:ext uri="{FF2B5EF4-FFF2-40B4-BE49-F238E27FC236}">
                  <a16:creationId xmlns:a16="http://schemas.microsoft.com/office/drawing/2014/main" id="{5233900B-444C-4968-BB7D-F21B925592B4}"/>
                </a:ext>
              </a:extLst>
            </p:cNvPr>
            <p:cNvGrpSpPr>
              <a:grpSpLocks/>
            </p:cNvGrpSpPr>
            <p:nvPr/>
          </p:nvGrpSpPr>
          <p:grpSpPr bwMode="auto">
            <a:xfrm>
              <a:off x="1128" y="1631"/>
              <a:ext cx="1408" cy="1107"/>
              <a:chOff x="1529" y="1319"/>
              <a:chExt cx="1408" cy="1107"/>
            </a:xfrm>
          </p:grpSpPr>
          <p:sp>
            <p:nvSpPr>
              <p:cNvPr id="155702" name="Line 16">
                <a:extLst>
                  <a:ext uri="{FF2B5EF4-FFF2-40B4-BE49-F238E27FC236}">
                    <a16:creationId xmlns:a16="http://schemas.microsoft.com/office/drawing/2014/main" id="{6856CC17-4CBD-4DD4-9603-6B1EC144F064}"/>
                  </a:ext>
                </a:extLst>
              </p:cNvPr>
              <p:cNvSpPr>
                <a:spLocks noChangeShapeType="1"/>
              </p:cNvSpPr>
              <p:nvPr/>
            </p:nvSpPr>
            <p:spPr bwMode="auto">
              <a:xfrm flipH="1">
                <a:off x="1688" y="2415"/>
                <a:ext cx="1249"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5703" name="Line 17">
                <a:extLst>
                  <a:ext uri="{FF2B5EF4-FFF2-40B4-BE49-F238E27FC236}">
                    <a16:creationId xmlns:a16="http://schemas.microsoft.com/office/drawing/2014/main" id="{2F491BF4-11B9-4B86-B191-0A5C59D9E07B}"/>
                  </a:ext>
                </a:extLst>
              </p:cNvPr>
              <p:cNvSpPr>
                <a:spLocks noChangeShapeType="1"/>
              </p:cNvSpPr>
              <p:nvPr/>
            </p:nvSpPr>
            <p:spPr bwMode="auto">
              <a:xfrm flipV="1">
                <a:off x="1689" y="1319"/>
                <a:ext cx="0" cy="110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5704" name="Line 18">
                <a:extLst>
                  <a:ext uri="{FF2B5EF4-FFF2-40B4-BE49-F238E27FC236}">
                    <a16:creationId xmlns:a16="http://schemas.microsoft.com/office/drawing/2014/main" id="{A5FC67DC-8464-4D42-9AC5-F2607DE7BCED}"/>
                  </a:ext>
                </a:extLst>
              </p:cNvPr>
              <p:cNvSpPr>
                <a:spLocks noChangeShapeType="1"/>
              </p:cNvSpPr>
              <p:nvPr/>
            </p:nvSpPr>
            <p:spPr bwMode="auto">
              <a:xfrm flipH="1">
                <a:off x="1529" y="1323"/>
                <a:ext cx="168"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55663" name="Group 46">
              <a:extLst>
                <a:ext uri="{FF2B5EF4-FFF2-40B4-BE49-F238E27FC236}">
                  <a16:creationId xmlns:a16="http://schemas.microsoft.com/office/drawing/2014/main" id="{30DE246E-54B6-45D8-8AA9-E7CE79917819}"/>
                </a:ext>
              </a:extLst>
            </p:cNvPr>
            <p:cNvGrpSpPr>
              <a:grpSpLocks/>
            </p:cNvGrpSpPr>
            <p:nvPr/>
          </p:nvGrpSpPr>
          <p:grpSpPr bwMode="auto">
            <a:xfrm>
              <a:off x="1136" y="998"/>
              <a:ext cx="400" cy="205"/>
              <a:chOff x="1537" y="686"/>
              <a:chExt cx="400" cy="205"/>
            </a:xfrm>
          </p:grpSpPr>
          <p:sp>
            <p:nvSpPr>
              <p:cNvPr id="155700" name="Line 11">
                <a:extLst>
                  <a:ext uri="{FF2B5EF4-FFF2-40B4-BE49-F238E27FC236}">
                    <a16:creationId xmlns:a16="http://schemas.microsoft.com/office/drawing/2014/main" id="{5D754157-9DFC-4F4A-BA27-48C6607DCBAD}"/>
                  </a:ext>
                </a:extLst>
              </p:cNvPr>
              <p:cNvSpPr>
                <a:spLocks noChangeShapeType="1"/>
              </p:cNvSpPr>
              <p:nvPr/>
            </p:nvSpPr>
            <p:spPr bwMode="auto">
              <a:xfrm>
                <a:off x="1537" y="891"/>
                <a:ext cx="40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5701" name="Rectangle 24">
                <a:extLst>
                  <a:ext uri="{FF2B5EF4-FFF2-40B4-BE49-F238E27FC236}">
                    <a16:creationId xmlns:a16="http://schemas.microsoft.com/office/drawing/2014/main" id="{E12C9DD3-50CF-479C-892C-A33DD0A662FC}"/>
                  </a:ext>
                </a:extLst>
              </p:cNvPr>
              <p:cNvSpPr>
                <a:spLocks noChangeArrowheads="1"/>
              </p:cNvSpPr>
              <p:nvPr/>
            </p:nvSpPr>
            <p:spPr bwMode="auto">
              <a:xfrm>
                <a:off x="1557" y="686"/>
                <a:ext cx="248"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nSpc>
                    <a:spcPct val="85000"/>
                  </a:lnSpc>
                </a:pPr>
                <a:r>
                  <a:rPr lang="en-US" altLang="zh-CN" sz="1800" b="1">
                    <a:ea typeface="宋体" panose="02010600030101010101" pitchFamily="2" charset="-122"/>
                  </a:rPr>
                  <a:t>VA</a:t>
                </a:r>
              </a:p>
            </p:txBody>
          </p:sp>
        </p:grpSp>
        <p:sp>
          <p:nvSpPr>
            <p:cNvPr id="155664" name="Rectangle 25">
              <a:extLst>
                <a:ext uri="{FF2B5EF4-FFF2-40B4-BE49-F238E27FC236}">
                  <a16:creationId xmlns:a16="http://schemas.microsoft.com/office/drawing/2014/main" id="{BC56BF75-1731-4880-8B03-1B40BF611816}"/>
                </a:ext>
              </a:extLst>
            </p:cNvPr>
            <p:cNvSpPr>
              <a:spLocks noChangeArrowheads="1"/>
            </p:cNvSpPr>
            <p:nvPr/>
          </p:nvSpPr>
          <p:spPr bwMode="auto">
            <a:xfrm>
              <a:off x="2500" y="863"/>
              <a:ext cx="248"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nSpc>
                  <a:spcPct val="85000"/>
                </a:lnSpc>
              </a:pPr>
              <a:r>
                <a:rPr lang="en-US" altLang="zh-CN" sz="1800" b="1">
                  <a:ea typeface="宋体" panose="02010600030101010101" pitchFamily="2" charset="-122"/>
                </a:rPr>
                <a:t>PA</a:t>
              </a:r>
            </a:p>
          </p:txBody>
        </p:sp>
        <p:grpSp>
          <p:nvGrpSpPr>
            <p:cNvPr id="155665" name="Group 52">
              <a:extLst>
                <a:ext uri="{FF2B5EF4-FFF2-40B4-BE49-F238E27FC236}">
                  <a16:creationId xmlns:a16="http://schemas.microsoft.com/office/drawing/2014/main" id="{72D60C50-062B-4E23-A67A-01461814223D}"/>
                </a:ext>
              </a:extLst>
            </p:cNvPr>
            <p:cNvGrpSpPr>
              <a:grpSpLocks/>
            </p:cNvGrpSpPr>
            <p:nvPr/>
          </p:nvGrpSpPr>
          <p:grpSpPr bwMode="auto">
            <a:xfrm>
              <a:off x="3376" y="1019"/>
              <a:ext cx="552" cy="168"/>
              <a:chOff x="3777" y="707"/>
              <a:chExt cx="552" cy="168"/>
            </a:xfrm>
          </p:grpSpPr>
          <p:sp>
            <p:nvSpPr>
              <p:cNvPr id="155698" name="Line 13">
                <a:extLst>
                  <a:ext uri="{FF2B5EF4-FFF2-40B4-BE49-F238E27FC236}">
                    <a16:creationId xmlns:a16="http://schemas.microsoft.com/office/drawing/2014/main" id="{19D4DFE8-55BC-4EE6-9FEE-E573E7F8C8A9}"/>
                  </a:ext>
                </a:extLst>
              </p:cNvPr>
              <p:cNvSpPr>
                <a:spLocks noChangeShapeType="1"/>
              </p:cNvSpPr>
              <p:nvPr/>
            </p:nvSpPr>
            <p:spPr bwMode="auto">
              <a:xfrm>
                <a:off x="3777" y="875"/>
                <a:ext cx="552"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5699" name="Rectangle 26">
                <a:extLst>
                  <a:ext uri="{FF2B5EF4-FFF2-40B4-BE49-F238E27FC236}">
                    <a16:creationId xmlns:a16="http://schemas.microsoft.com/office/drawing/2014/main" id="{004E3220-0535-44E8-A997-0D18294D6FC6}"/>
                  </a:ext>
                </a:extLst>
              </p:cNvPr>
              <p:cNvSpPr>
                <a:spLocks noChangeArrowheads="1"/>
              </p:cNvSpPr>
              <p:nvPr/>
            </p:nvSpPr>
            <p:spPr bwMode="auto">
              <a:xfrm>
                <a:off x="3813" y="707"/>
                <a:ext cx="431"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nSpc>
                    <a:spcPct val="85000"/>
                  </a:lnSpc>
                </a:pPr>
                <a:r>
                  <a:rPr lang="en-US" altLang="zh-CN" sz="1800" b="1">
                    <a:ea typeface="宋体" panose="02010600030101010101" pitchFamily="2" charset="-122"/>
                  </a:rPr>
                  <a:t>miss3</a:t>
                </a:r>
              </a:p>
            </p:txBody>
          </p:sp>
        </p:grpSp>
        <p:grpSp>
          <p:nvGrpSpPr>
            <p:cNvPr id="155666" name="Group 51">
              <a:extLst>
                <a:ext uri="{FF2B5EF4-FFF2-40B4-BE49-F238E27FC236}">
                  <a16:creationId xmlns:a16="http://schemas.microsoft.com/office/drawing/2014/main" id="{3C9CFE88-1486-499D-A2E1-19FD4E149C2F}"/>
                </a:ext>
              </a:extLst>
            </p:cNvPr>
            <p:cNvGrpSpPr>
              <a:grpSpLocks/>
            </p:cNvGrpSpPr>
            <p:nvPr/>
          </p:nvGrpSpPr>
          <p:grpSpPr bwMode="auto">
            <a:xfrm>
              <a:off x="2536" y="1595"/>
              <a:ext cx="397" cy="1107"/>
              <a:chOff x="2937" y="1283"/>
              <a:chExt cx="397" cy="1107"/>
            </a:xfrm>
          </p:grpSpPr>
          <p:sp>
            <p:nvSpPr>
              <p:cNvPr id="155695" name="Line 21">
                <a:extLst>
                  <a:ext uri="{FF2B5EF4-FFF2-40B4-BE49-F238E27FC236}">
                    <a16:creationId xmlns:a16="http://schemas.microsoft.com/office/drawing/2014/main" id="{E3FE22B4-DBB8-427B-9EB4-E8E513B3FFDE}"/>
                  </a:ext>
                </a:extLst>
              </p:cNvPr>
              <p:cNvSpPr>
                <a:spLocks noChangeShapeType="1"/>
              </p:cNvSpPr>
              <p:nvPr/>
            </p:nvSpPr>
            <p:spPr bwMode="auto">
              <a:xfrm flipH="1">
                <a:off x="2937" y="1283"/>
                <a:ext cx="16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5696" name="Line 22">
                <a:extLst>
                  <a:ext uri="{FF2B5EF4-FFF2-40B4-BE49-F238E27FC236}">
                    <a16:creationId xmlns:a16="http://schemas.microsoft.com/office/drawing/2014/main" id="{7A1047E3-1868-4F7C-A6F6-1B87499F5E82}"/>
                  </a:ext>
                </a:extLst>
              </p:cNvPr>
              <p:cNvSpPr>
                <a:spLocks noChangeShapeType="1"/>
              </p:cNvSpPr>
              <p:nvPr/>
            </p:nvSpPr>
            <p:spPr bwMode="auto">
              <a:xfrm flipH="1">
                <a:off x="2938" y="1287"/>
                <a:ext cx="7" cy="1103"/>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5697" name="Rectangle 27">
                <a:extLst>
                  <a:ext uri="{FF2B5EF4-FFF2-40B4-BE49-F238E27FC236}">
                    <a16:creationId xmlns:a16="http://schemas.microsoft.com/office/drawing/2014/main" id="{7D95062A-46C7-4120-B829-5453347270F5}"/>
                  </a:ext>
                </a:extLst>
              </p:cNvPr>
              <p:cNvSpPr>
                <a:spLocks noChangeArrowheads="1"/>
              </p:cNvSpPr>
              <p:nvPr/>
            </p:nvSpPr>
            <p:spPr bwMode="auto">
              <a:xfrm>
                <a:off x="3037" y="1419"/>
                <a:ext cx="29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nSpc>
                    <a:spcPct val="85000"/>
                  </a:lnSpc>
                </a:pPr>
                <a:endParaRPr lang="en-US" altLang="zh-CN" sz="1800" b="1">
                  <a:ea typeface="宋体" panose="02010600030101010101" pitchFamily="2" charset="-122"/>
                </a:endParaRPr>
              </a:p>
              <a:p>
                <a:pPr>
                  <a:lnSpc>
                    <a:spcPct val="85000"/>
                  </a:lnSpc>
                </a:pPr>
                <a:r>
                  <a:rPr lang="en-US" altLang="zh-CN" sz="1800" b="1">
                    <a:ea typeface="宋体" panose="02010600030101010101" pitchFamily="2" charset="-122"/>
                  </a:rPr>
                  <a:t>hit3</a:t>
                </a:r>
              </a:p>
            </p:txBody>
          </p:sp>
        </p:grpSp>
        <p:sp>
          <p:nvSpPr>
            <p:cNvPr id="155667" name="Rectangle 29">
              <a:extLst>
                <a:ext uri="{FF2B5EF4-FFF2-40B4-BE49-F238E27FC236}">
                  <a16:creationId xmlns:a16="http://schemas.microsoft.com/office/drawing/2014/main" id="{2A96C086-C3CF-4184-AA23-9FE00EF257B5}"/>
                </a:ext>
              </a:extLst>
            </p:cNvPr>
            <p:cNvSpPr>
              <a:spLocks noChangeArrowheads="1"/>
            </p:cNvSpPr>
            <p:nvPr/>
          </p:nvSpPr>
          <p:spPr bwMode="auto">
            <a:xfrm>
              <a:off x="1373" y="1831"/>
              <a:ext cx="876" cy="313"/>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zh-CN" altLang="en-US" sz="1800" b="1">
                  <a:ea typeface="宋体" panose="02010600030101010101" pitchFamily="2" charset="-122"/>
                </a:rPr>
                <a:t>页表</a:t>
              </a:r>
            </a:p>
          </p:txBody>
        </p:sp>
        <p:grpSp>
          <p:nvGrpSpPr>
            <p:cNvPr id="155668" name="Group 49">
              <a:extLst>
                <a:ext uri="{FF2B5EF4-FFF2-40B4-BE49-F238E27FC236}">
                  <a16:creationId xmlns:a16="http://schemas.microsoft.com/office/drawing/2014/main" id="{55DDAE41-A61B-48B8-995B-51152C579577}"/>
                </a:ext>
              </a:extLst>
            </p:cNvPr>
            <p:cNvGrpSpPr>
              <a:grpSpLocks/>
            </p:cNvGrpSpPr>
            <p:nvPr/>
          </p:nvGrpSpPr>
          <p:grpSpPr bwMode="auto">
            <a:xfrm>
              <a:off x="2216" y="1008"/>
              <a:ext cx="472" cy="195"/>
              <a:chOff x="2617" y="696"/>
              <a:chExt cx="472" cy="195"/>
            </a:xfrm>
          </p:grpSpPr>
          <p:sp>
            <p:nvSpPr>
              <p:cNvPr id="155693" name="Line 12">
                <a:extLst>
                  <a:ext uri="{FF2B5EF4-FFF2-40B4-BE49-F238E27FC236}">
                    <a16:creationId xmlns:a16="http://schemas.microsoft.com/office/drawing/2014/main" id="{E3DE8DF3-DA9E-42A5-ADE4-636E25BEB7EC}"/>
                  </a:ext>
                </a:extLst>
              </p:cNvPr>
              <p:cNvSpPr>
                <a:spLocks noChangeShapeType="1"/>
              </p:cNvSpPr>
              <p:nvPr/>
            </p:nvSpPr>
            <p:spPr bwMode="auto">
              <a:xfrm>
                <a:off x="2617" y="891"/>
                <a:ext cx="472"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5694" name="Rectangle 30">
                <a:extLst>
                  <a:ext uri="{FF2B5EF4-FFF2-40B4-BE49-F238E27FC236}">
                    <a16:creationId xmlns:a16="http://schemas.microsoft.com/office/drawing/2014/main" id="{721D18EF-C7F8-4EF2-872A-676CD51E8AC0}"/>
                  </a:ext>
                </a:extLst>
              </p:cNvPr>
              <p:cNvSpPr>
                <a:spLocks noChangeArrowheads="1"/>
              </p:cNvSpPr>
              <p:nvPr/>
            </p:nvSpPr>
            <p:spPr bwMode="auto">
              <a:xfrm>
                <a:off x="2625" y="696"/>
                <a:ext cx="298"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nSpc>
                    <a:spcPct val="85000"/>
                  </a:lnSpc>
                </a:pPr>
                <a:r>
                  <a:rPr lang="en-US" altLang="zh-CN" sz="1800" b="1">
                    <a:ea typeface="宋体" panose="02010600030101010101" pitchFamily="2" charset="-122"/>
                  </a:rPr>
                  <a:t>hit1</a:t>
                </a:r>
              </a:p>
            </p:txBody>
          </p:sp>
        </p:grpSp>
        <p:grpSp>
          <p:nvGrpSpPr>
            <p:cNvPr id="155669" name="Group 47">
              <a:extLst>
                <a:ext uri="{FF2B5EF4-FFF2-40B4-BE49-F238E27FC236}">
                  <a16:creationId xmlns:a16="http://schemas.microsoft.com/office/drawing/2014/main" id="{E2856666-BF24-4E5C-AC0A-F7DC239B5EAF}"/>
                </a:ext>
              </a:extLst>
            </p:cNvPr>
            <p:cNvGrpSpPr>
              <a:grpSpLocks/>
            </p:cNvGrpSpPr>
            <p:nvPr/>
          </p:nvGrpSpPr>
          <p:grpSpPr bwMode="auto">
            <a:xfrm>
              <a:off x="1426" y="1382"/>
              <a:ext cx="524" cy="440"/>
              <a:chOff x="1861" y="1190"/>
              <a:chExt cx="488" cy="242"/>
            </a:xfrm>
          </p:grpSpPr>
          <p:sp>
            <p:nvSpPr>
              <p:cNvPr id="155691" name="Line 31">
                <a:extLst>
                  <a:ext uri="{FF2B5EF4-FFF2-40B4-BE49-F238E27FC236}">
                    <a16:creationId xmlns:a16="http://schemas.microsoft.com/office/drawing/2014/main" id="{4EB1D692-1F93-40E7-83EA-B751EA521BEA}"/>
                  </a:ext>
                </a:extLst>
              </p:cNvPr>
              <p:cNvSpPr>
                <a:spLocks noChangeShapeType="1"/>
              </p:cNvSpPr>
              <p:nvPr/>
            </p:nvSpPr>
            <p:spPr bwMode="auto">
              <a:xfrm flipH="1">
                <a:off x="2277" y="1190"/>
                <a:ext cx="0" cy="24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5692" name="Rectangle 32">
                <a:extLst>
                  <a:ext uri="{FF2B5EF4-FFF2-40B4-BE49-F238E27FC236}">
                    <a16:creationId xmlns:a16="http://schemas.microsoft.com/office/drawing/2014/main" id="{8D0F5BF9-E808-4769-8ACB-D0E0CA66579F}"/>
                  </a:ext>
                </a:extLst>
              </p:cNvPr>
              <p:cNvSpPr>
                <a:spLocks noChangeArrowheads="1"/>
              </p:cNvSpPr>
              <p:nvPr/>
            </p:nvSpPr>
            <p:spPr bwMode="auto">
              <a:xfrm>
                <a:off x="1861" y="1196"/>
                <a:ext cx="488"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nSpc>
                    <a:spcPct val="85000"/>
                  </a:lnSpc>
                </a:pPr>
                <a:r>
                  <a:rPr lang="en-US" altLang="zh-CN" sz="1800" b="1">
                    <a:ea typeface="宋体" panose="02010600030101010101" pitchFamily="2" charset="-122"/>
                  </a:rPr>
                  <a:t>miss1</a:t>
                </a:r>
              </a:p>
            </p:txBody>
          </p:sp>
        </p:grpSp>
        <p:grpSp>
          <p:nvGrpSpPr>
            <p:cNvPr id="155670" name="Group 53">
              <a:extLst>
                <a:ext uri="{FF2B5EF4-FFF2-40B4-BE49-F238E27FC236}">
                  <a16:creationId xmlns:a16="http://schemas.microsoft.com/office/drawing/2014/main" id="{CA6EFADC-3D05-46E9-8053-B77582E9A2C6}"/>
                </a:ext>
              </a:extLst>
            </p:cNvPr>
            <p:cNvGrpSpPr>
              <a:grpSpLocks/>
            </p:cNvGrpSpPr>
            <p:nvPr/>
          </p:nvGrpSpPr>
          <p:grpSpPr bwMode="auto">
            <a:xfrm>
              <a:off x="2528" y="1595"/>
              <a:ext cx="1408" cy="1143"/>
              <a:chOff x="2929" y="1283"/>
              <a:chExt cx="1408" cy="1143"/>
            </a:xfrm>
          </p:grpSpPr>
          <p:sp>
            <p:nvSpPr>
              <p:cNvPr id="155686" name="Line 14">
                <a:extLst>
                  <a:ext uri="{FF2B5EF4-FFF2-40B4-BE49-F238E27FC236}">
                    <a16:creationId xmlns:a16="http://schemas.microsoft.com/office/drawing/2014/main" id="{0F4E3776-362B-49A1-89CA-33EA69A71C4C}"/>
                  </a:ext>
                </a:extLst>
              </p:cNvPr>
              <p:cNvSpPr>
                <a:spLocks noChangeShapeType="1"/>
              </p:cNvSpPr>
              <p:nvPr/>
            </p:nvSpPr>
            <p:spPr bwMode="auto">
              <a:xfrm flipH="1">
                <a:off x="4201" y="1283"/>
                <a:ext cx="13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5687" name="Line 15">
                <a:extLst>
                  <a:ext uri="{FF2B5EF4-FFF2-40B4-BE49-F238E27FC236}">
                    <a16:creationId xmlns:a16="http://schemas.microsoft.com/office/drawing/2014/main" id="{9260CB8E-CE34-43B1-8CFF-A3E7AA05A82B}"/>
                  </a:ext>
                </a:extLst>
              </p:cNvPr>
              <p:cNvSpPr>
                <a:spLocks noChangeShapeType="1"/>
              </p:cNvSpPr>
              <p:nvPr/>
            </p:nvSpPr>
            <p:spPr bwMode="auto">
              <a:xfrm>
                <a:off x="4209" y="1287"/>
                <a:ext cx="3" cy="113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5688" name="Line 19">
                <a:extLst>
                  <a:ext uri="{FF2B5EF4-FFF2-40B4-BE49-F238E27FC236}">
                    <a16:creationId xmlns:a16="http://schemas.microsoft.com/office/drawing/2014/main" id="{C5957E26-758E-4FAD-A80D-49BB358417B5}"/>
                  </a:ext>
                </a:extLst>
              </p:cNvPr>
              <p:cNvSpPr>
                <a:spLocks noChangeShapeType="1"/>
              </p:cNvSpPr>
              <p:nvPr/>
            </p:nvSpPr>
            <p:spPr bwMode="auto">
              <a:xfrm flipV="1">
                <a:off x="3937" y="1295"/>
                <a:ext cx="0" cy="11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5689" name="Line 20">
                <a:extLst>
                  <a:ext uri="{FF2B5EF4-FFF2-40B4-BE49-F238E27FC236}">
                    <a16:creationId xmlns:a16="http://schemas.microsoft.com/office/drawing/2014/main" id="{7FB58841-96E0-4BF7-A254-E03A56A7014B}"/>
                  </a:ext>
                </a:extLst>
              </p:cNvPr>
              <p:cNvSpPr>
                <a:spLocks noChangeShapeType="1"/>
              </p:cNvSpPr>
              <p:nvPr/>
            </p:nvSpPr>
            <p:spPr bwMode="auto">
              <a:xfrm flipH="1">
                <a:off x="3777" y="1299"/>
                <a:ext cx="168"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5690" name="Line 36">
                <a:extLst>
                  <a:ext uri="{FF2B5EF4-FFF2-40B4-BE49-F238E27FC236}">
                    <a16:creationId xmlns:a16="http://schemas.microsoft.com/office/drawing/2014/main" id="{EC13D64D-25A4-4200-98B2-A993D54FAED0}"/>
                  </a:ext>
                </a:extLst>
              </p:cNvPr>
              <p:cNvSpPr>
                <a:spLocks noChangeShapeType="1"/>
              </p:cNvSpPr>
              <p:nvPr/>
            </p:nvSpPr>
            <p:spPr bwMode="auto">
              <a:xfrm flipH="1" flipV="1">
                <a:off x="2929" y="2411"/>
                <a:ext cx="129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55674" name="Group 48">
              <a:extLst>
                <a:ext uri="{FF2B5EF4-FFF2-40B4-BE49-F238E27FC236}">
                  <a16:creationId xmlns:a16="http://schemas.microsoft.com/office/drawing/2014/main" id="{1E33C552-7721-414D-9409-036D15E30864}"/>
                </a:ext>
              </a:extLst>
            </p:cNvPr>
            <p:cNvGrpSpPr>
              <a:grpSpLocks/>
            </p:cNvGrpSpPr>
            <p:nvPr/>
          </p:nvGrpSpPr>
          <p:grpSpPr bwMode="auto">
            <a:xfrm>
              <a:off x="1287" y="2156"/>
              <a:ext cx="790" cy="431"/>
              <a:chOff x="1697" y="1844"/>
              <a:chExt cx="708" cy="431"/>
            </a:xfrm>
          </p:grpSpPr>
          <p:sp>
            <p:nvSpPr>
              <p:cNvPr id="155683" name="Line 42">
                <a:extLst>
                  <a:ext uri="{FF2B5EF4-FFF2-40B4-BE49-F238E27FC236}">
                    <a16:creationId xmlns:a16="http://schemas.microsoft.com/office/drawing/2014/main" id="{F9147576-D6C4-40E2-BBEA-781818449D41}"/>
                  </a:ext>
                </a:extLst>
              </p:cNvPr>
              <p:cNvSpPr>
                <a:spLocks noChangeShapeType="1"/>
              </p:cNvSpPr>
              <p:nvPr/>
            </p:nvSpPr>
            <p:spPr bwMode="auto">
              <a:xfrm flipH="1">
                <a:off x="2115" y="1844"/>
                <a:ext cx="0" cy="28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5684" name="Rectangle 43">
                <a:extLst>
                  <a:ext uri="{FF2B5EF4-FFF2-40B4-BE49-F238E27FC236}">
                    <a16:creationId xmlns:a16="http://schemas.microsoft.com/office/drawing/2014/main" id="{01FB9140-895D-4666-8F93-7D0831FD0E48}"/>
                  </a:ext>
                </a:extLst>
              </p:cNvPr>
              <p:cNvSpPr>
                <a:spLocks noChangeArrowheads="1"/>
              </p:cNvSpPr>
              <p:nvPr/>
            </p:nvSpPr>
            <p:spPr bwMode="auto">
              <a:xfrm>
                <a:off x="1697" y="1870"/>
                <a:ext cx="387"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nSpc>
                    <a:spcPct val="85000"/>
                  </a:lnSpc>
                </a:pPr>
                <a:r>
                  <a:rPr lang="en-US" altLang="zh-CN" sz="1800" b="1">
                    <a:ea typeface="宋体" panose="02010600030101010101" pitchFamily="2" charset="-122"/>
                  </a:rPr>
                  <a:t>miss2</a:t>
                </a:r>
              </a:p>
            </p:txBody>
          </p:sp>
          <p:sp>
            <p:nvSpPr>
              <p:cNvPr id="155685" name="Text Box 44">
                <a:extLst>
                  <a:ext uri="{FF2B5EF4-FFF2-40B4-BE49-F238E27FC236}">
                    <a16:creationId xmlns:a16="http://schemas.microsoft.com/office/drawing/2014/main" id="{107C59A1-C1E4-4851-B86C-E23580790808}"/>
                  </a:ext>
                </a:extLst>
              </p:cNvPr>
              <p:cNvSpPr txBox="1">
                <a:spLocks noChangeArrowheads="1"/>
              </p:cNvSpPr>
              <p:nvPr/>
            </p:nvSpPr>
            <p:spPr bwMode="auto">
              <a:xfrm>
                <a:off x="1718" y="2126"/>
                <a:ext cx="687" cy="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200" b="1">
                    <a:solidFill>
                      <a:srgbClr val="0000FF"/>
                    </a:solidFill>
                    <a:ea typeface="宋体" panose="02010600030101010101" pitchFamily="2" charset="-122"/>
                    <a:cs typeface="Arial" panose="020B0604020202020204" pitchFamily="34" charset="0"/>
                  </a:rPr>
                  <a:t>Page fault</a:t>
                </a:r>
              </a:p>
            </p:txBody>
          </p:sp>
        </p:grpSp>
        <p:grpSp>
          <p:nvGrpSpPr>
            <p:cNvPr id="155675" name="Group 50">
              <a:extLst>
                <a:ext uri="{FF2B5EF4-FFF2-40B4-BE49-F238E27FC236}">
                  <a16:creationId xmlns:a16="http://schemas.microsoft.com/office/drawing/2014/main" id="{5952C0E9-316B-4E3B-92C9-5F5A94CE162E}"/>
                </a:ext>
              </a:extLst>
            </p:cNvPr>
            <p:cNvGrpSpPr>
              <a:grpSpLocks/>
            </p:cNvGrpSpPr>
            <p:nvPr/>
          </p:nvGrpSpPr>
          <p:grpSpPr bwMode="auto">
            <a:xfrm>
              <a:off x="1888" y="1199"/>
              <a:ext cx="428" cy="1168"/>
              <a:chOff x="2289" y="887"/>
              <a:chExt cx="428" cy="1168"/>
            </a:xfrm>
          </p:grpSpPr>
          <p:sp>
            <p:nvSpPr>
              <p:cNvPr id="155679" name="Line 33">
                <a:extLst>
                  <a:ext uri="{FF2B5EF4-FFF2-40B4-BE49-F238E27FC236}">
                    <a16:creationId xmlns:a16="http://schemas.microsoft.com/office/drawing/2014/main" id="{ABF44BD0-4AAE-4468-B657-F41ECA34528C}"/>
                  </a:ext>
                </a:extLst>
              </p:cNvPr>
              <p:cNvSpPr>
                <a:spLocks noChangeShapeType="1"/>
              </p:cNvSpPr>
              <p:nvPr/>
            </p:nvSpPr>
            <p:spPr bwMode="auto">
              <a:xfrm flipH="1">
                <a:off x="2289" y="1832"/>
                <a:ext cx="0" cy="22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5680" name="Line 34">
                <a:extLst>
                  <a:ext uri="{FF2B5EF4-FFF2-40B4-BE49-F238E27FC236}">
                    <a16:creationId xmlns:a16="http://schemas.microsoft.com/office/drawing/2014/main" id="{2D88D0FB-2DD4-4452-A7EC-0529746C4DDE}"/>
                  </a:ext>
                </a:extLst>
              </p:cNvPr>
              <p:cNvSpPr>
                <a:spLocks noChangeShapeType="1"/>
              </p:cNvSpPr>
              <p:nvPr/>
            </p:nvSpPr>
            <p:spPr bwMode="auto">
              <a:xfrm>
                <a:off x="2289" y="2055"/>
                <a:ext cx="42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5681" name="Line 35">
                <a:extLst>
                  <a:ext uri="{FF2B5EF4-FFF2-40B4-BE49-F238E27FC236}">
                    <a16:creationId xmlns:a16="http://schemas.microsoft.com/office/drawing/2014/main" id="{5A8E7DED-8766-41B1-A548-7DD514E562F4}"/>
                  </a:ext>
                </a:extLst>
              </p:cNvPr>
              <p:cNvSpPr>
                <a:spLocks noChangeShapeType="1"/>
              </p:cNvSpPr>
              <p:nvPr/>
            </p:nvSpPr>
            <p:spPr bwMode="auto">
              <a:xfrm flipV="1">
                <a:off x="2717" y="887"/>
                <a:ext cx="0" cy="1168"/>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5682" name="Rectangle 45">
                <a:extLst>
                  <a:ext uri="{FF2B5EF4-FFF2-40B4-BE49-F238E27FC236}">
                    <a16:creationId xmlns:a16="http://schemas.microsoft.com/office/drawing/2014/main" id="{BAE53AA0-5B4F-48D8-99FD-1A2ACA3C6C55}"/>
                  </a:ext>
                </a:extLst>
              </p:cNvPr>
              <p:cNvSpPr>
                <a:spLocks noChangeArrowheads="1"/>
              </p:cNvSpPr>
              <p:nvPr/>
            </p:nvSpPr>
            <p:spPr bwMode="auto">
              <a:xfrm>
                <a:off x="2312" y="1868"/>
                <a:ext cx="297"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nSpc>
                    <a:spcPct val="85000"/>
                  </a:lnSpc>
                </a:pPr>
                <a:r>
                  <a:rPr lang="en-US" altLang="zh-CN" sz="1800" b="1">
                    <a:ea typeface="宋体" panose="02010600030101010101" pitchFamily="2" charset="-122"/>
                  </a:rPr>
                  <a:t>hit2</a:t>
                </a:r>
              </a:p>
            </p:txBody>
          </p:sp>
        </p:grpSp>
        <p:grpSp>
          <p:nvGrpSpPr>
            <p:cNvPr id="155676" name="Group 64">
              <a:extLst>
                <a:ext uri="{FF2B5EF4-FFF2-40B4-BE49-F238E27FC236}">
                  <a16:creationId xmlns:a16="http://schemas.microsoft.com/office/drawing/2014/main" id="{1A7CFB1B-966D-4463-8B58-2DE39524BA6D}"/>
                </a:ext>
              </a:extLst>
            </p:cNvPr>
            <p:cNvGrpSpPr>
              <a:grpSpLocks/>
            </p:cNvGrpSpPr>
            <p:nvPr/>
          </p:nvGrpSpPr>
          <p:grpSpPr bwMode="auto">
            <a:xfrm>
              <a:off x="414" y="852"/>
              <a:ext cx="3324" cy="900"/>
              <a:chOff x="1014" y="540"/>
              <a:chExt cx="3324" cy="900"/>
            </a:xfrm>
          </p:grpSpPr>
          <p:sp>
            <p:nvSpPr>
              <p:cNvPr id="155677" name="Rectangle 62">
                <a:extLst>
                  <a:ext uri="{FF2B5EF4-FFF2-40B4-BE49-F238E27FC236}">
                    <a16:creationId xmlns:a16="http://schemas.microsoft.com/office/drawing/2014/main" id="{39B59952-A5DA-4B60-B75F-1460BD79411D}"/>
                  </a:ext>
                </a:extLst>
              </p:cNvPr>
              <p:cNvSpPr>
                <a:spLocks noChangeArrowheads="1"/>
              </p:cNvSpPr>
              <p:nvPr/>
            </p:nvSpPr>
            <p:spPr bwMode="auto">
              <a:xfrm>
                <a:off x="1014" y="540"/>
                <a:ext cx="3324" cy="900"/>
              </a:xfrm>
              <a:prstGeom prst="rect">
                <a:avLst/>
              </a:prstGeom>
              <a:solidFill>
                <a:schemeClr val="accent1">
                  <a:alpha val="29019"/>
                </a:schemeClr>
              </a:solidFill>
              <a:ln w="19050">
                <a:solidFill>
                  <a:srgbClr val="CC0000"/>
                </a:solidFill>
                <a:prstDash val="dash"/>
                <a:miter lim="800000"/>
                <a:headEnd/>
                <a:tailEnd/>
              </a:ln>
            </p:spPr>
            <p:txBody>
              <a:bodyPr lIns="0" tIns="0" rIns="0" bIns="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55678" name="Text Box 63">
                <a:extLst>
                  <a:ext uri="{FF2B5EF4-FFF2-40B4-BE49-F238E27FC236}">
                    <a16:creationId xmlns:a16="http://schemas.microsoft.com/office/drawing/2014/main" id="{5697DD9E-592F-4596-8331-74C89E27C4EE}"/>
                  </a:ext>
                </a:extLst>
              </p:cNvPr>
              <p:cNvSpPr txBox="1">
                <a:spLocks noChangeArrowheads="1"/>
              </p:cNvSpPr>
              <p:nvPr/>
            </p:nvSpPr>
            <p:spPr bwMode="auto">
              <a:xfrm>
                <a:off x="1152" y="606"/>
                <a:ext cx="462"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b="1" i="1">
                    <a:solidFill>
                      <a:srgbClr val="CC0000"/>
                    </a:solidFill>
                    <a:latin typeface="微软雅黑" panose="020B0503020204020204" pitchFamily="34" charset="-122"/>
                    <a:ea typeface="微软雅黑" panose="020B0503020204020204" pitchFamily="34" charset="-122"/>
                  </a:rPr>
                  <a:t>CPU</a:t>
                </a:r>
              </a:p>
            </p:txBody>
          </p:sp>
        </p:grpSp>
      </p:grpSp>
      <p:sp>
        <p:nvSpPr>
          <p:cNvPr id="528450" name="Text Box 66">
            <a:extLst>
              <a:ext uri="{FF2B5EF4-FFF2-40B4-BE49-F238E27FC236}">
                <a16:creationId xmlns:a16="http://schemas.microsoft.com/office/drawing/2014/main" id="{A247ED78-52E7-4939-91CB-8A5C782C7ABD}"/>
              </a:ext>
            </a:extLst>
          </p:cNvPr>
          <p:cNvSpPr txBox="1">
            <a:spLocks noChangeArrowheads="1"/>
          </p:cNvSpPr>
          <p:nvPr/>
        </p:nvSpPr>
        <p:spPr bwMode="auto">
          <a:xfrm>
            <a:off x="653865" y="3901301"/>
            <a:ext cx="5499854" cy="2154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20000"/>
              </a:spcBef>
            </a:pPr>
            <a:r>
              <a:rPr kumimoji="1" lang="en-US" altLang="zh-CN" sz="2000" b="1" dirty="0">
                <a:solidFill>
                  <a:srgbClr val="CC0000"/>
                </a:solidFill>
                <a:latin typeface="微软雅黑" panose="020B0503020204020204" pitchFamily="34" charset="-122"/>
                <a:ea typeface="微软雅黑" panose="020B0503020204020204" pitchFamily="34" charset="-122"/>
              </a:rPr>
              <a:t>Miss1:</a:t>
            </a:r>
          </a:p>
          <a:p>
            <a:pPr eaLnBrk="1" hangingPunct="1">
              <a:spcBef>
                <a:spcPct val="20000"/>
              </a:spcBef>
            </a:pPr>
            <a:r>
              <a:rPr kumimoji="1" lang="en-US" altLang="zh-CN" sz="2000" b="1" dirty="0">
                <a:solidFill>
                  <a:srgbClr val="0000FF"/>
                </a:solidFill>
                <a:latin typeface="微软雅黑" panose="020B0503020204020204" pitchFamily="34" charset="-122"/>
                <a:ea typeface="微软雅黑" panose="020B0503020204020204" pitchFamily="34" charset="-122"/>
              </a:rPr>
              <a:t>TLB</a:t>
            </a:r>
            <a:r>
              <a:rPr kumimoji="1" lang="zh-CN" altLang="en-US" sz="2000" b="1" dirty="0">
                <a:solidFill>
                  <a:srgbClr val="0000FF"/>
                </a:solidFill>
                <a:latin typeface="微软雅黑" panose="020B0503020204020204" pitchFamily="34" charset="-122"/>
                <a:ea typeface="微软雅黑" panose="020B0503020204020204" pitchFamily="34" charset="-122"/>
              </a:rPr>
              <a:t>缺失</a:t>
            </a:r>
          </a:p>
          <a:p>
            <a:pPr eaLnBrk="1" hangingPunct="1">
              <a:spcBef>
                <a:spcPct val="20000"/>
              </a:spcBef>
            </a:pPr>
            <a:r>
              <a:rPr kumimoji="1" lang="en-US" altLang="zh-CN" sz="2000" b="1" dirty="0">
                <a:solidFill>
                  <a:srgbClr val="CC0000"/>
                </a:solidFill>
                <a:latin typeface="微软雅黑" panose="020B0503020204020204" pitchFamily="34" charset="-122"/>
                <a:ea typeface="微软雅黑" panose="020B0503020204020204" pitchFamily="34" charset="-122"/>
              </a:rPr>
              <a:t>Miss2:</a:t>
            </a:r>
          </a:p>
          <a:p>
            <a:pPr eaLnBrk="1" hangingPunct="1">
              <a:spcBef>
                <a:spcPct val="20000"/>
              </a:spcBef>
            </a:pPr>
            <a:r>
              <a:rPr kumimoji="1" lang="zh-CN" altLang="en-US" sz="2000" b="1" dirty="0">
                <a:solidFill>
                  <a:srgbClr val="0000FF"/>
                </a:solidFill>
                <a:latin typeface="微软雅黑" panose="020B0503020204020204" pitchFamily="34" charset="-122"/>
                <a:ea typeface="微软雅黑" panose="020B0503020204020204" pitchFamily="34" charset="-122"/>
              </a:rPr>
              <a:t>缺页</a:t>
            </a:r>
          </a:p>
          <a:p>
            <a:pPr eaLnBrk="1" hangingPunct="1">
              <a:spcBef>
                <a:spcPct val="20000"/>
              </a:spcBef>
            </a:pPr>
            <a:r>
              <a:rPr kumimoji="1" lang="en-US" altLang="zh-CN" sz="2000" b="1" dirty="0">
                <a:solidFill>
                  <a:srgbClr val="CC0000"/>
                </a:solidFill>
                <a:latin typeface="微软雅黑" panose="020B0503020204020204" pitchFamily="34" charset="-122"/>
                <a:ea typeface="微软雅黑" panose="020B0503020204020204" pitchFamily="34" charset="-122"/>
              </a:rPr>
              <a:t>Miss3:</a:t>
            </a:r>
          </a:p>
          <a:p>
            <a:pPr eaLnBrk="1" hangingPunct="1">
              <a:spcBef>
                <a:spcPct val="20000"/>
              </a:spcBef>
            </a:pPr>
            <a:r>
              <a:rPr kumimoji="1" lang="en-US" altLang="zh-CN" sz="2000" b="1" dirty="0" smtClean="0">
                <a:solidFill>
                  <a:srgbClr val="0000FF"/>
                </a:solidFill>
                <a:latin typeface="微软雅黑" panose="020B0503020204020204" pitchFamily="34" charset="-122"/>
                <a:ea typeface="微软雅黑" panose="020B0503020204020204" pitchFamily="34" charset="-122"/>
              </a:rPr>
              <a:t>Cache</a:t>
            </a:r>
            <a:r>
              <a:rPr kumimoji="1" lang="zh-CN" altLang="en-US" sz="2000" b="1" dirty="0" smtClean="0">
                <a:solidFill>
                  <a:srgbClr val="0000FF"/>
                </a:solidFill>
                <a:latin typeface="微软雅黑" panose="020B0503020204020204" pitchFamily="34" charset="-122"/>
                <a:ea typeface="微软雅黑" panose="020B0503020204020204" pitchFamily="34" charset="-122"/>
              </a:rPr>
              <a:t>缺失，</a:t>
            </a:r>
            <a:r>
              <a:rPr kumimoji="1" lang="en-US" altLang="zh-CN" sz="2000" b="1" dirty="0" smtClean="0">
                <a:solidFill>
                  <a:srgbClr val="0000FF"/>
                </a:solidFill>
                <a:latin typeface="微软雅黑" panose="020B0503020204020204" pitchFamily="34" charset="-122"/>
                <a:ea typeface="微软雅黑" panose="020B0503020204020204" pitchFamily="34" charset="-122"/>
              </a:rPr>
              <a:t>PA </a:t>
            </a:r>
            <a:r>
              <a:rPr kumimoji="1" lang="zh-CN" altLang="en-US" sz="2000" b="1" dirty="0">
                <a:solidFill>
                  <a:srgbClr val="0000FF"/>
                </a:solidFill>
                <a:latin typeface="微软雅黑" panose="020B0503020204020204" pitchFamily="34" charset="-122"/>
                <a:ea typeface="微软雅黑" panose="020B0503020204020204" pitchFamily="34" charset="-122"/>
              </a:rPr>
              <a:t>在主存中，但不在</a:t>
            </a:r>
            <a:r>
              <a:rPr kumimoji="1" lang="en-US" altLang="zh-CN" sz="2000" b="1" dirty="0">
                <a:solidFill>
                  <a:srgbClr val="0000FF"/>
                </a:solidFill>
                <a:latin typeface="微软雅黑" panose="020B0503020204020204" pitchFamily="34" charset="-122"/>
                <a:ea typeface="微软雅黑" panose="020B0503020204020204" pitchFamily="34" charset="-122"/>
              </a:rPr>
              <a:t>Cache</a:t>
            </a:r>
            <a:r>
              <a:rPr kumimoji="1" lang="zh-CN" altLang="en-US" sz="2000" b="1" dirty="0" smtClean="0">
                <a:solidFill>
                  <a:srgbClr val="0000FF"/>
                </a:solidFill>
                <a:latin typeface="微软雅黑" panose="020B0503020204020204" pitchFamily="34" charset="-122"/>
                <a:ea typeface="微软雅黑" panose="020B0503020204020204" pitchFamily="34" charset="-122"/>
              </a:rPr>
              <a:t>中。</a:t>
            </a:r>
            <a:endParaRPr kumimoji="1" lang="en-US" altLang="zh-CN" sz="2000" b="1" dirty="0">
              <a:solidFill>
                <a:srgbClr val="0000FF"/>
              </a:solidFill>
              <a:latin typeface="微软雅黑" panose="020B0503020204020204" pitchFamily="34" charset="-122"/>
              <a:ea typeface="微软雅黑" panose="020B0503020204020204" pitchFamily="34" charset="-122"/>
            </a:endParaRPr>
          </a:p>
        </p:txBody>
      </p:sp>
      <p:sp>
        <p:nvSpPr>
          <p:cNvPr id="2" name="灯片编号占位符 1">
            <a:extLst>
              <a:ext uri="{FF2B5EF4-FFF2-40B4-BE49-F238E27FC236}">
                <a16:creationId xmlns:a16="http://schemas.microsoft.com/office/drawing/2014/main" id="{1DBDADFD-AABA-427D-8376-BE693F682F9F}"/>
              </a:ext>
            </a:extLst>
          </p:cNvPr>
          <p:cNvSpPr>
            <a:spLocks noGrp="1"/>
          </p:cNvSpPr>
          <p:nvPr>
            <p:ph type="sldNum" sz="quarter" idx="10"/>
          </p:nvPr>
        </p:nvSpPr>
        <p:spPr/>
        <p:txBody>
          <a:bodyPr/>
          <a:lstStyle/>
          <a:p>
            <a:pPr>
              <a:defRPr/>
            </a:pPr>
            <a:fld id="{E5695708-78D6-49FC-AD1D-A92B2AA36AF2}" type="slidenum">
              <a:rPr lang="zh-CN" altLang="en-US" smtClean="0"/>
              <a:pPr>
                <a:defRPr/>
              </a:pPr>
              <a:t>75</a:t>
            </a:fld>
            <a:endParaRPr lang="zh-CN" altLang="en-US"/>
          </a:p>
        </p:txBody>
      </p:sp>
    </p:spTree>
    <p:extLst>
      <p:ext uri="{BB962C8B-B14F-4D97-AF65-F5344CB8AC3E}">
        <p14:creationId xmlns:p14="http://schemas.microsoft.com/office/powerpoint/2010/main" val="154616537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28450">
                                            <p:txEl>
                                              <p:pRg st="0" end="0"/>
                                            </p:txEl>
                                          </p:spTgt>
                                        </p:tgtEl>
                                        <p:attrNameLst>
                                          <p:attrName>style.visibility</p:attrName>
                                        </p:attrNameLst>
                                      </p:cBhvr>
                                      <p:to>
                                        <p:strVal val="visible"/>
                                      </p:to>
                                    </p:set>
                                    <p:animEffect transition="in" filter="blinds(horizontal)">
                                      <p:cBhvr>
                                        <p:cTn id="7" dur="500"/>
                                        <p:tgtEl>
                                          <p:spTgt spid="528450">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28450">
                                            <p:txEl>
                                              <p:pRg st="1" end="1"/>
                                            </p:txEl>
                                          </p:spTgt>
                                        </p:tgtEl>
                                        <p:attrNameLst>
                                          <p:attrName>style.visibility</p:attrName>
                                        </p:attrNameLst>
                                      </p:cBhvr>
                                      <p:to>
                                        <p:strVal val="visible"/>
                                      </p:to>
                                    </p:set>
                                    <p:animEffect transition="in" filter="blinds(horizontal)">
                                      <p:cBhvr>
                                        <p:cTn id="10" dur="500"/>
                                        <p:tgtEl>
                                          <p:spTgt spid="528450">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528450">
                                            <p:txEl>
                                              <p:pRg st="2" end="2"/>
                                            </p:txEl>
                                          </p:spTgt>
                                        </p:tgtEl>
                                        <p:attrNameLst>
                                          <p:attrName>style.visibility</p:attrName>
                                        </p:attrNameLst>
                                      </p:cBhvr>
                                      <p:to>
                                        <p:strVal val="visible"/>
                                      </p:to>
                                    </p:set>
                                    <p:animEffect transition="in" filter="blinds(horizontal)">
                                      <p:cBhvr>
                                        <p:cTn id="15" dur="500"/>
                                        <p:tgtEl>
                                          <p:spTgt spid="528450">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528450">
                                            <p:txEl>
                                              <p:pRg st="3" end="3"/>
                                            </p:txEl>
                                          </p:spTgt>
                                        </p:tgtEl>
                                        <p:attrNameLst>
                                          <p:attrName>style.visibility</p:attrName>
                                        </p:attrNameLst>
                                      </p:cBhvr>
                                      <p:to>
                                        <p:strVal val="visible"/>
                                      </p:to>
                                    </p:set>
                                    <p:animEffect transition="in" filter="blinds(horizontal)">
                                      <p:cBhvr>
                                        <p:cTn id="18" dur="500"/>
                                        <p:tgtEl>
                                          <p:spTgt spid="528450">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nodeType="clickEffect">
                                  <p:stCondLst>
                                    <p:cond delay="0"/>
                                  </p:stCondLst>
                                  <p:childTnLst>
                                    <p:set>
                                      <p:cBhvr>
                                        <p:cTn id="22" dur="1" fill="hold">
                                          <p:stCondLst>
                                            <p:cond delay="0"/>
                                          </p:stCondLst>
                                        </p:cTn>
                                        <p:tgtEl>
                                          <p:spTgt spid="528450">
                                            <p:txEl>
                                              <p:pRg st="4" end="4"/>
                                            </p:txEl>
                                          </p:spTgt>
                                        </p:tgtEl>
                                        <p:attrNameLst>
                                          <p:attrName>style.visibility</p:attrName>
                                        </p:attrNameLst>
                                      </p:cBhvr>
                                      <p:to>
                                        <p:strVal val="visible"/>
                                      </p:to>
                                    </p:set>
                                    <p:animEffect transition="in" filter="blinds(horizontal)">
                                      <p:cBhvr>
                                        <p:cTn id="23" dur="500"/>
                                        <p:tgtEl>
                                          <p:spTgt spid="528450">
                                            <p:txEl>
                                              <p:pRg st="4" end="4"/>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528450">
                                            <p:txEl>
                                              <p:pRg st="5" end="5"/>
                                            </p:txEl>
                                          </p:spTgt>
                                        </p:tgtEl>
                                        <p:attrNameLst>
                                          <p:attrName>style.visibility</p:attrName>
                                        </p:attrNameLst>
                                      </p:cBhvr>
                                      <p:to>
                                        <p:strVal val="visible"/>
                                      </p:to>
                                    </p:set>
                                    <p:animEffect transition="in" filter="blinds(horizontal)">
                                      <p:cBhvr>
                                        <p:cTn id="26" dur="500"/>
                                        <p:tgtEl>
                                          <p:spTgt spid="52845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a:extLst>
              <a:ext uri="{FF2B5EF4-FFF2-40B4-BE49-F238E27FC236}">
                <a16:creationId xmlns:a16="http://schemas.microsoft.com/office/drawing/2014/main" id="{7C814CC4-FB71-4894-9EA8-207031692F12}"/>
              </a:ext>
            </a:extLst>
          </p:cNvPr>
          <p:cNvSpPr>
            <a:spLocks noGrp="1" noChangeArrowheads="1"/>
          </p:cNvSpPr>
          <p:nvPr>
            <p:ph type="title" idx="4294967295"/>
          </p:nvPr>
        </p:nvSpPr>
        <p:spPr/>
        <p:txBody>
          <a:bodyPr lIns="91440" tIns="45720" rIns="91440" bIns="45720" anchor="ctr"/>
          <a:lstStyle/>
          <a:p>
            <a:pPr eaLnBrk="1" hangingPunct="1"/>
            <a:endParaRPr lang="zh-CN" altLang="en-US"/>
          </a:p>
        </p:txBody>
      </p:sp>
      <p:sp>
        <p:nvSpPr>
          <p:cNvPr id="157699" name="Rectangle 3">
            <a:extLst>
              <a:ext uri="{FF2B5EF4-FFF2-40B4-BE49-F238E27FC236}">
                <a16:creationId xmlns:a16="http://schemas.microsoft.com/office/drawing/2014/main" id="{59DA01AB-C0D0-4FBC-8CDE-B64086A8C4FE}"/>
              </a:ext>
            </a:extLst>
          </p:cNvPr>
          <p:cNvSpPr>
            <a:spLocks noGrp="1" noChangeArrowheads="1"/>
          </p:cNvSpPr>
          <p:nvPr>
            <p:ph type="body" idx="4294967295"/>
          </p:nvPr>
        </p:nvSpPr>
        <p:spPr>
          <a:xfrm>
            <a:off x="533400" y="1071563"/>
            <a:ext cx="1249363" cy="2794000"/>
          </a:xfrm>
        </p:spPr>
        <p:txBody>
          <a:bodyPr lIns="91440" tIns="45720" rIns="91440" bIns="45720"/>
          <a:lstStyle/>
          <a:p>
            <a:pPr eaLnBrk="1" hangingPunct="1">
              <a:buFontTx/>
              <a:buNone/>
            </a:pPr>
            <a:r>
              <a:rPr lang="zh-CN" altLang="en-US" sz="2000">
                <a:ea typeface="微软雅黑" panose="020B0503020204020204" pitchFamily="34" charset="-122"/>
              </a:rPr>
              <a:t>虚拟地址</a:t>
            </a:r>
          </a:p>
          <a:p>
            <a:pPr eaLnBrk="1" hangingPunct="1">
              <a:buFontTx/>
              <a:buNone/>
            </a:pPr>
            <a:endParaRPr lang="zh-CN" altLang="en-US" sz="2000">
              <a:ea typeface="宋体" panose="02010600030101010101" pitchFamily="2" charset="-122"/>
            </a:endParaRPr>
          </a:p>
          <a:p>
            <a:pPr eaLnBrk="1" hangingPunct="1">
              <a:buFontTx/>
              <a:buNone/>
            </a:pPr>
            <a:endParaRPr lang="zh-CN" altLang="en-US" sz="1600">
              <a:ea typeface="宋体" panose="02010600030101010101" pitchFamily="2" charset="-122"/>
            </a:endParaRPr>
          </a:p>
          <a:p>
            <a:pPr eaLnBrk="1" hangingPunct="1">
              <a:buFontTx/>
              <a:buNone/>
            </a:pPr>
            <a:endParaRPr lang="zh-CN" altLang="en-US" sz="1600">
              <a:ea typeface="宋体" panose="02010600030101010101" pitchFamily="2" charset="-122"/>
            </a:endParaRPr>
          </a:p>
          <a:p>
            <a:pPr eaLnBrk="1" hangingPunct="1">
              <a:buFontTx/>
              <a:buNone/>
            </a:pPr>
            <a:endParaRPr lang="zh-CN" altLang="en-US" sz="1600">
              <a:ea typeface="宋体" panose="02010600030101010101" pitchFamily="2" charset="-122"/>
            </a:endParaRPr>
          </a:p>
          <a:p>
            <a:pPr eaLnBrk="1" hangingPunct="1">
              <a:buFontTx/>
              <a:buNone/>
            </a:pPr>
            <a:endParaRPr lang="zh-CN" altLang="en-US" sz="1600">
              <a:ea typeface="宋体" panose="02010600030101010101" pitchFamily="2" charset="-122"/>
            </a:endParaRPr>
          </a:p>
          <a:p>
            <a:pPr eaLnBrk="1" hangingPunct="1">
              <a:buFontTx/>
              <a:buNone/>
            </a:pPr>
            <a:endParaRPr lang="zh-CN" altLang="en-US" sz="1600">
              <a:ea typeface="宋体" panose="02010600030101010101" pitchFamily="2" charset="-122"/>
            </a:endParaRPr>
          </a:p>
          <a:p>
            <a:pPr eaLnBrk="1" hangingPunct="1">
              <a:spcBef>
                <a:spcPct val="10000"/>
              </a:spcBef>
              <a:buFontTx/>
              <a:buNone/>
            </a:pPr>
            <a:r>
              <a:rPr lang="zh-CN" altLang="en-US" sz="2000">
                <a:ea typeface="微软雅黑" panose="020B0503020204020204" pitchFamily="34" charset="-122"/>
              </a:rPr>
              <a:t>物理地址</a:t>
            </a:r>
          </a:p>
        </p:txBody>
      </p:sp>
      <p:pic>
        <p:nvPicPr>
          <p:cNvPr id="157700" name="Picture 4">
            <a:extLst>
              <a:ext uri="{FF2B5EF4-FFF2-40B4-BE49-F238E27FC236}">
                <a16:creationId xmlns:a16="http://schemas.microsoft.com/office/drawing/2014/main" id="{8A5BEA88-3297-4E14-9A53-D8CABC3CCE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2913" y="0"/>
            <a:ext cx="7402512"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0725" name="Rectangle 5">
            <a:extLst>
              <a:ext uri="{FF2B5EF4-FFF2-40B4-BE49-F238E27FC236}">
                <a16:creationId xmlns:a16="http://schemas.microsoft.com/office/drawing/2014/main" id="{CAB73D2E-ABDD-46A9-BDB0-EC8BA090EEE3}"/>
              </a:ext>
            </a:extLst>
          </p:cNvPr>
          <p:cNvSpPr>
            <a:spLocks noChangeArrowheads="1"/>
          </p:cNvSpPr>
          <p:nvPr/>
        </p:nvSpPr>
        <p:spPr bwMode="auto">
          <a:xfrm>
            <a:off x="1736725" y="0"/>
            <a:ext cx="7296150" cy="857250"/>
          </a:xfrm>
          <a:prstGeom prst="rect">
            <a:avLst/>
          </a:prstGeom>
          <a:solidFill>
            <a:schemeClr val="accent1">
              <a:alpha val="14117"/>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670726" name="Rectangle 6">
            <a:extLst>
              <a:ext uri="{FF2B5EF4-FFF2-40B4-BE49-F238E27FC236}">
                <a16:creationId xmlns:a16="http://schemas.microsoft.com/office/drawing/2014/main" id="{AACDD180-B6C6-484C-B165-3568A5ADCC81}"/>
              </a:ext>
            </a:extLst>
          </p:cNvPr>
          <p:cNvSpPr>
            <a:spLocks noChangeArrowheads="1"/>
          </p:cNvSpPr>
          <p:nvPr/>
        </p:nvSpPr>
        <p:spPr bwMode="auto">
          <a:xfrm>
            <a:off x="1833563" y="1463675"/>
            <a:ext cx="7078662" cy="2249488"/>
          </a:xfrm>
          <a:prstGeom prst="rect">
            <a:avLst/>
          </a:prstGeom>
          <a:solidFill>
            <a:srgbClr val="FFCC00">
              <a:alpha val="23137"/>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670727" name="Rectangle 7">
            <a:extLst>
              <a:ext uri="{FF2B5EF4-FFF2-40B4-BE49-F238E27FC236}">
                <a16:creationId xmlns:a16="http://schemas.microsoft.com/office/drawing/2014/main" id="{A4EF9248-604D-40A5-89C5-2C093C7E0971}"/>
              </a:ext>
            </a:extLst>
          </p:cNvPr>
          <p:cNvSpPr>
            <a:spLocks noChangeArrowheads="1"/>
          </p:cNvSpPr>
          <p:nvPr/>
        </p:nvSpPr>
        <p:spPr bwMode="auto">
          <a:xfrm>
            <a:off x="1776413" y="3994150"/>
            <a:ext cx="7296150" cy="2641600"/>
          </a:xfrm>
          <a:prstGeom prst="rect">
            <a:avLst/>
          </a:prstGeom>
          <a:solidFill>
            <a:srgbClr val="00CCFF">
              <a:alpha val="3019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57704" name="Line 8">
            <a:extLst>
              <a:ext uri="{FF2B5EF4-FFF2-40B4-BE49-F238E27FC236}">
                <a16:creationId xmlns:a16="http://schemas.microsoft.com/office/drawing/2014/main" id="{ACF81472-860E-4A6A-9683-21E07DB3088E}"/>
              </a:ext>
            </a:extLst>
          </p:cNvPr>
          <p:cNvSpPr>
            <a:spLocks noChangeShapeType="1"/>
          </p:cNvSpPr>
          <p:nvPr/>
        </p:nvSpPr>
        <p:spPr bwMode="auto">
          <a:xfrm>
            <a:off x="1025525" y="1343025"/>
            <a:ext cx="0" cy="4191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157705" name="Text Box 9">
            <a:extLst>
              <a:ext uri="{FF2B5EF4-FFF2-40B4-BE49-F238E27FC236}">
                <a16:creationId xmlns:a16="http://schemas.microsoft.com/office/drawing/2014/main" id="{C552D3FE-DEB0-41E7-B408-A94980309C5D}"/>
              </a:ext>
            </a:extLst>
          </p:cNvPr>
          <p:cNvSpPr txBox="1">
            <a:spLocks noChangeArrowheads="1"/>
          </p:cNvSpPr>
          <p:nvPr/>
        </p:nvSpPr>
        <p:spPr bwMode="auto">
          <a:xfrm>
            <a:off x="701675" y="1762125"/>
            <a:ext cx="720725" cy="3238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spcBef>
                <a:spcPct val="50000"/>
              </a:spcBef>
            </a:pPr>
            <a:r>
              <a:rPr kumimoji="1" lang="en-US" altLang="zh-CN" sz="2000" b="1">
                <a:solidFill>
                  <a:srgbClr val="0000FF"/>
                </a:solidFill>
                <a:latin typeface="微软雅黑" panose="020B0503020204020204" pitchFamily="34" charset="-122"/>
                <a:ea typeface="微软雅黑" panose="020B0503020204020204" pitchFamily="34" charset="-122"/>
              </a:rPr>
              <a:t>TLB</a:t>
            </a:r>
          </a:p>
        </p:txBody>
      </p:sp>
      <p:sp>
        <p:nvSpPr>
          <p:cNvPr id="157706" name="Line 11">
            <a:extLst>
              <a:ext uri="{FF2B5EF4-FFF2-40B4-BE49-F238E27FC236}">
                <a16:creationId xmlns:a16="http://schemas.microsoft.com/office/drawing/2014/main" id="{A8319A64-6E30-4556-BD3A-31B04FC65796}"/>
              </a:ext>
            </a:extLst>
          </p:cNvPr>
          <p:cNvSpPr>
            <a:spLocks noChangeShapeType="1"/>
          </p:cNvSpPr>
          <p:nvPr/>
        </p:nvSpPr>
        <p:spPr bwMode="auto">
          <a:xfrm>
            <a:off x="1033463" y="2065338"/>
            <a:ext cx="0" cy="66675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157707" name="Text Box 12">
            <a:extLst>
              <a:ext uri="{FF2B5EF4-FFF2-40B4-BE49-F238E27FC236}">
                <a16:creationId xmlns:a16="http://schemas.microsoft.com/office/drawing/2014/main" id="{A1BF215E-31C3-4314-A5C6-D0B4087D065D}"/>
              </a:ext>
            </a:extLst>
          </p:cNvPr>
          <p:cNvSpPr txBox="1">
            <a:spLocks noChangeArrowheads="1"/>
          </p:cNvSpPr>
          <p:nvPr/>
        </p:nvSpPr>
        <p:spPr bwMode="auto">
          <a:xfrm>
            <a:off x="681038" y="2751138"/>
            <a:ext cx="676275" cy="323850"/>
          </a:xfrm>
          <a:prstGeom prst="rect">
            <a:avLst/>
          </a:prstGeom>
          <a:noFill/>
          <a:ln w="19050">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spcBef>
                <a:spcPct val="50000"/>
              </a:spcBef>
            </a:pPr>
            <a:r>
              <a:rPr kumimoji="1" lang="zh-CN" altLang="en-US" sz="2000" b="1">
                <a:solidFill>
                  <a:srgbClr val="0000FF"/>
                </a:solidFill>
                <a:ea typeface="微软雅黑" panose="020B0503020204020204" pitchFamily="34" charset="-122"/>
              </a:rPr>
              <a:t>页表</a:t>
            </a:r>
          </a:p>
        </p:txBody>
      </p:sp>
      <p:sp>
        <p:nvSpPr>
          <p:cNvPr id="157708" name="Line 13">
            <a:extLst>
              <a:ext uri="{FF2B5EF4-FFF2-40B4-BE49-F238E27FC236}">
                <a16:creationId xmlns:a16="http://schemas.microsoft.com/office/drawing/2014/main" id="{B08F4E9B-08AA-4B61-BA40-8343012E8426}"/>
              </a:ext>
            </a:extLst>
          </p:cNvPr>
          <p:cNvSpPr>
            <a:spLocks noChangeShapeType="1"/>
          </p:cNvSpPr>
          <p:nvPr/>
        </p:nvSpPr>
        <p:spPr bwMode="auto">
          <a:xfrm flipH="1">
            <a:off x="1030288" y="3073400"/>
            <a:ext cx="1587" cy="477838"/>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157709" name="Text Box 14">
            <a:extLst>
              <a:ext uri="{FF2B5EF4-FFF2-40B4-BE49-F238E27FC236}">
                <a16:creationId xmlns:a16="http://schemas.microsoft.com/office/drawing/2014/main" id="{CED76064-E6AF-487C-9BE5-FE1C12D7A8C2}"/>
              </a:ext>
            </a:extLst>
          </p:cNvPr>
          <p:cNvSpPr txBox="1">
            <a:spLocks noChangeArrowheads="1"/>
          </p:cNvSpPr>
          <p:nvPr/>
        </p:nvSpPr>
        <p:spPr bwMode="auto">
          <a:xfrm>
            <a:off x="115888" y="3059113"/>
            <a:ext cx="59055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lnSpc>
                <a:spcPct val="90000"/>
              </a:lnSpc>
            </a:pPr>
            <a:r>
              <a:rPr kumimoji="1" lang="zh-CN" altLang="en-US" sz="1900" b="1">
                <a:solidFill>
                  <a:srgbClr val="CC0000"/>
                </a:solidFill>
                <a:ea typeface="微软雅黑" panose="020B0503020204020204" pitchFamily="34" charset="-122"/>
              </a:rPr>
              <a:t>缺页</a:t>
            </a:r>
          </a:p>
          <a:p>
            <a:pPr eaLnBrk="1" hangingPunct="1">
              <a:lnSpc>
                <a:spcPct val="90000"/>
              </a:lnSpc>
            </a:pPr>
            <a:r>
              <a:rPr kumimoji="1" lang="zh-CN" altLang="en-US" sz="1900" b="1">
                <a:solidFill>
                  <a:srgbClr val="CC0000"/>
                </a:solidFill>
                <a:ea typeface="微软雅黑" panose="020B0503020204020204" pitchFamily="34" charset="-122"/>
              </a:rPr>
              <a:t>处理</a:t>
            </a:r>
          </a:p>
        </p:txBody>
      </p:sp>
      <p:sp>
        <p:nvSpPr>
          <p:cNvPr id="157710" name="Line 15">
            <a:extLst>
              <a:ext uri="{FF2B5EF4-FFF2-40B4-BE49-F238E27FC236}">
                <a16:creationId xmlns:a16="http://schemas.microsoft.com/office/drawing/2014/main" id="{CD7B5BE0-AC3B-47B2-BCDB-42F041571477}"/>
              </a:ext>
            </a:extLst>
          </p:cNvPr>
          <p:cNvSpPr>
            <a:spLocks noChangeShapeType="1"/>
          </p:cNvSpPr>
          <p:nvPr/>
        </p:nvSpPr>
        <p:spPr bwMode="auto">
          <a:xfrm flipH="1">
            <a:off x="387350" y="2886075"/>
            <a:ext cx="285750" cy="0"/>
          </a:xfrm>
          <a:prstGeom prst="line">
            <a:avLst/>
          </a:prstGeom>
          <a:noFill/>
          <a:ln w="28575">
            <a:solidFill>
              <a:srgbClr val="CC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157711" name="Line 17">
            <a:extLst>
              <a:ext uri="{FF2B5EF4-FFF2-40B4-BE49-F238E27FC236}">
                <a16:creationId xmlns:a16="http://schemas.microsoft.com/office/drawing/2014/main" id="{256E420D-43FF-494A-8DC7-467BED3CC22C}"/>
              </a:ext>
            </a:extLst>
          </p:cNvPr>
          <p:cNvSpPr>
            <a:spLocks noChangeShapeType="1"/>
          </p:cNvSpPr>
          <p:nvPr/>
        </p:nvSpPr>
        <p:spPr bwMode="auto">
          <a:xfrm>
            <a:off x="396875" y="2862263"/>
            <a:ext cx="14288" cy="231775"/>
          </a:xfrm>
          <a:prstGeom prst="line">
            <a:avLst/>
          </a:prstGeom>
          <a:noFill/>
          <a:ln w="19050">
            <a:solidFill>
              <a:srgbClr val="CC0000"/>
            </a:solidFill>
            <a:round/>
            <a:headEnd/>
            <a:tailEnd type="triangle" w="med" len="me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157712" name="Line 18">
            <a:extLst>
              <a:ext uri="{FF2B5EF4-FFF2-40B4-BE49-F238E27FC236}">
                <a16:creationId xmlns:a16="http://schemas.microsoft.com/office/drawing/2014/main" id="{FD7C410C-BBE4-4E8B-8078-4E5E8B676DA9}"/>
              </a:ext>
            </a:extLst>
          </p:cNvPr>
          <p:cNvSpPr>
            <a:spLocks noChangeShapeType="1"/>
          </p:cNvSpPr>
          <p:nvPr/>
        </p:nvSpPr>
        <p:spPr bwMode="auto">
          <a:xfrm flipH="1">
            <a:off x="1025525" y="3824288"/>
            <a:ext cx="0" cy="914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157713" name="Text Box 19">
            <a:extLst>
              <a:ext uri="{FF2B5EF4-FFF2-40B4-BE49-F238E27FC236}">
                <a16:creationId xmlns:a16="http://schemas.microsoft.com/office/drawing/2014/main" id="{A0F63FA2-F552-44A7-B75E-6C63DE03FB20}"/>
              </a:ext>
            </a:extLst>
          </p:cNvPr>
          <p:cNvSpPr txBox="1">
            <a:spLocks noChangeArrowheads="1"/>
          </p:cNvSpPr>
          <p:nvPr/>
        </p:nvSpPr>
        <p:spPr bwMode="auto">
          <a:xfrm>
            <a:off x="668338" y="4778375"/>
            <a:ext cx="754062" cy="3238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spcBef>
                <a:spcPct val="50000"/>
              </a:spcBef>
            </a:pPr>
            <a:r>
              <a:rPr kumimoji="1" lang="en-US" altLang="zh-CN" sz="2000" b="1">
                <a:solidFill>
                  <a:srgbClr val="0000FF"/>
                </a:solidFill>
                <a:latin typeface="微软雅黑" panose="020B0503020204020204" pitchFamily="34" charset="-122"/>
                <a:ea typeface="微软雅黑" panose="020B0503020204020204" pitchFamily="34" charset="-122"/>
              </a:rPr>
              <a:t>cache</a:t>
            </a:r>
          </a:p>
        </p:txBody>
      </p:sp>
      <p:sp>
        <p:nvSpPr>
          <p:cNvPr id="157714" name="Text Box 20">
            <a:extLst>
              <a:ext uri="{FF2B5EF4-FFF2-40B4-BE49-F238E27FC236}">
                <a16:creationId xmlns:a16="http://schemas.microsoft.com/office/drawing/2014/main" id="{0747F37B-DB65-49A4-99E1-1CF8755B7045}"/>
              </a:ext>
            </a:extLst>
          </p:cNvPr>
          <p:cNvSpPr txBox="1">
            <a:spLocks noChangeArrowheads="1"/>
          </p:cNvSpPr>
          <p:nvPr/>
        </p:nvSpPr>
        <p:spPr bwMode="auto">
          <a:xfrm>
            <a:off x="1062038" y="5184775"/>
            <a:ext cx="5905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000" b="1">
                <a:solidFill>
                  <a:srgbClr val="CC0000"/>
                </a:solidFill>
                <a:ea typeface="微软雅黑" panose="020B0503020204020204" pitchFamily="34" charset="-122"/>
              </a:rPr>
              <a:t>缺失</a:t>
            </a:r>
          </a:p>
        </p:txBody>
      </p:sp>
      <p:sp>
        <p:nvSpPr>
          <p:cNvPr id="157715" name="Line 21">
            <a:extLst>
              <a:ext uri="{FF2B5EF4-FFF2-40B4-BE49-F238E27FC236}">
                <a16:creationId xmlns:a16="http://schemas.microsoft.com/office/drawing/2014/main" id="{54D65AD4-8106-4E9D-9D71-7FA052FAE866}"/>
              </a:ext>
            </a:extLst>
          </p:cNvPr>
          <p:cNvSpPr>
            <a:spLocks noChangeShapeType="1"/>
          </p:cNvSpPr>
          <p:nvPr/>
        </p:nvSpPr>
        <p:spPr bwMode="auto">
          <a:xfrm flipH="1">
            <a:off x="371475" y="4914900"/>
            <a:ext cx="285750" cy="0"/>
          </a:xfrm>
          <a:prstGeom prst="line">
            <a:avLst/>
          </a:prstGeom>
          <a:noFill/>
          <a:ln w="28575">
            <a:solidFill>
              <a:srgbClr val="CC00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157716" name="Line 22">
            <a:extLst>
              <a:ext uri="{FF2B5EF4-FFF2-40B4-BE49-F238E27FC236}">
                <a16:creationId xmlns:a16="http://schemas.microsoft.com/office/drawing/2014/main" id="{0301CAAB-B03F-4A76-86BF-FDB1DB8F8A0F}"/>
              </a:ext>
            </a:extLst>
          </p:cNvPr>
          <p:cNvSpPr>
            <a:spLocks noChangeShapeType="1"/>
          </p:cNvSpPr>
          <p:nvPr/>
        </p:nvSpPr>
        <p:spPr bwMode="auto">
          <a:xfrm>
            <a:off x="1016000" y="5094288"/>
            <a:ext cx="0" cy="493712"/>
          </a:xfrm>
          <a:prstGeom prst="line">
            <a:avLst/>
          </a:prstGeom>
          <a:noFill/>
          <a:ln w="19050">
            <a:solidFill>
              <a:srgbClr val="CC0000"/>
            </a:solidFill>
            <a:round/>
            <a:headEnd/>
            <a:tailEnd type="triangle" w="med" len="me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157717" name="Text Box 23">
            <a:extLst>
              <a:ext uri="{FF2B5EF4-FFF2-40B4-BE49-F238E27FC236}">
                <a16:creationId xmlns:a16="http://schemas.microsoft.com/office/drawing/2014/main" id="{129E4EDC-3CA1-4815-B1B1-C0F1B612A3B4}"/>
              </a:ext>
            </a:extLst>
          </p:cNvPr>
          <p:cNvSpPr txBox="1">
            <a:spLocks noChangeArrowheads="1"/>
          </p:cNvSpPr>
          <p:nvPr/>
        </p:nvSpPr>
        <p:spPr bwMode="auto">
          <a:xfrm>
            <a:off x="657225" y="5589588"/>
            <a:ext cx="676275" cy="323850"/>
          </a:xfrm>
          <a:prstGeom prst="rect">
            <a:avLst/>
          </a:prstGeom>
          <a:noFill/>
          <a:ln w="19050">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spcBef>
                <a:spcPct val="50000"/>
              </a:spcBef>
            </a:pPr>
            <a:r>
              <a:rPr kumimoji="1" lang="zh-CN" altLang="en-US" sz="2000" b="1">
                <a:solidFill>
                  <a:srgbClr val="0000FF"/>
                </a:solidFill>
                <a:ea typeface="微软雅黑" panose="020B0503020204020204" pitchFamily="34" charset="-122"/>
              </a:rPr>
              <a:t>主存</a:t>
            </a:r>
          </a:p>
        </p:txBody>
      </p:sp>
      <p:sp>
        <p:nvSpPr>
          <p:cNvPr id="157718" name="Line 24">
            <a:extLst>
              <a:ext uri="{FF2B5EF4-FFF2-40B4-BE49-F238E27FC236}">
                <a16:creationId xmlns:a16="http://schemas.microsoft.com/office/drawing/2014/main" id="{0629F797-DFFE-4CA7-B39A-F0B0B8BC4C60}"/>
              </a:ext>
            </a:extLst>
          </p:cNvPr>
          <p:cNvSpPr>
            <a:spLocks noChangeShapeType="1"/>
          </p:cNvSpPr>
          <p:nvPr/>
        </p:nvSpPr>
        <p:spPr bwMode="auto">
          <a:xfrm>
            <a:off x="371475" y="4914900"/>
            <a:ext cx="0" cy="1304925"/>
          </a:xfrm>
          <a:prstGeom prst="line">
            <a:avLst/>
          </a:prstGeom>
          <a:noFill/>
          <a:ln w="19050">
            <a:solidFill>
              <a:srgbClr val="CC0000"/>
            </a:solidFill>
            <a:round/>
            <a:headEnd/>
            <a:tailEnd type="triangle" w="med" len="me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157719" name="Line 25">
            <a:extLst>
              <a:ext uri="{FF2B5EF4-FFF2-40B4-BE49-F238E27FC236}">
                <a16:creationId xmlns:a16="http://schemas.microsoft.com/office/drawing/2014/main" id="{52EC5B70-F596-4ED1-BDF2-11CEC81F38B6}"/>
              </a:ext>
            </a:extLst>
          </p:cNvPr>
          <p:cNvSpPr>
            <a:spLocks noChangeShapeType="1"/>
          </p:cNvSpPr>
          <p:nvPr/>
        </p:nvSpPr>
        <p:spPr bwMode="auto">
          <a:xfrm>
            <a:off x="1016000" y="5903913"/>
            <a:ext cx="0" cy="315912"/>
          </a:xfrm>
          <a:prstGeom prst="line">
            <a:avLst/>
          </a:prstGeom>
          <a:noFill/>
          <a:ln w="19050">
            <a:solidFill>
              <a:srgbClr val="CC0000"/>
            </a:solidFill>
            <a:round/>
            <a:headEnd/>
            <a:tailEnd type="triangle" w="med" len="me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157720" name="Text Box 26">
            <a:extLst>
              <a:ext uri="{FF2B5EF4-FFF2-40B4-BE49-F238E27FC236}">
                <a16:creationId xmlns:a16="http://schemas.microsoft.com/office/drawing/2014/main" id="{DE8D8767-82BA-4218-A9D8-54E9CAF151FD}"/>
              </a:ext>
            </a:extLst>
          </p:cNvPr>
          <p:cNvSpPr txBox="1">
            <a:spLocks noChangeArrowheads="1"/>
          </p:cNvSpPr>
          <p:nvPr/>
        </p:nvSpPr>
        <p:spPr bwMode="auto">
          <a:xfrm>
            <a:off x="161925" y="4598988"/>
            <a:ext cx="5905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000" b="1">
                <a:solidFill>
                  <a:srgbClr val="CC0000"/>
                </a:solidFill>
                <a:ea typeface="微软雅黑" panose="020B0503020204020204" pitchFamily="34" charset="-122"/>
              </a:rPr>
              <a:t>命中</a:t>
            </a:r>
          </a:p>
        </p:txBody>
      </p:sp>
      <p:sp>
        <p:nvSpPr>
          <p:cNvPr id="157721" name="AutoShape 27">
            <a:extLst>
              <a:ext uri="{FF2B5EF4-FFF2-40B4-BE49-F238E27FC236}">
                <a16:creationId xmlns:a16="http://schemas.microsoft.com/office/drawing/2014/main" id="{5D54B2D6-6F7E-4008-95F1-7E062B76DF75}"/>
              </a:ext>
            </a:extLst>
          </p:cNvPr>
          <p:cNvSpPr>
            <a:spLocks noChangeArrowheads="1"/>
          </p:cNvSpPr>
          <p:nvPr/>
        </p:nvSpPr>
        <p:spPr bwMode="auto">
          <a:xfrm>
            <a:off x="250825" y="6219825"/>
            <a:ext cx="900113" cy="179388"/>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FFFFFF"/>
          </a:solidFill>
          <a:ln w="19050">
            <a:solidFill>
              <a:schemeClr val="tx1"/>
            </a:solidFill>
            <a:miter lim="800000"/>
            <a:headEnd/>
            <a:tailEnd/>
          </a:ln>
        </p:spPr>
        <p:txBody>
          <a:bodyPr lIns="0" tIns="0" rIns="0" bIns="0" anchor="ctr">
            <a:spAutoFit/>
          </a:bodyPr>
          <a:lstStyle/>
          <a:p>
            <a:endParaRPr lang="zh-CN" altLang="en-US"/>
          </a:p>
        </p:txBody>
      </p:sp>
      <p:sp>
        <p:nvSpPr>
          <p:cNvPr id="157722" name="Line 28">
            <a:extLst>
              <a:ext uri="{FF2B5EF4-FFF2-40B4-BE49-F238E27FC236}">
                <a16:creationId xmlns:a16="http://schemas.microsoft.com/office/drawing/2014/main" id="{CCC0DFFB-688A-407C-824A-0900833F7BC7}"/>
              </a:ext>
            </a:extLst>
          </p:cNvPr>
          <p:cNvSpPr>
            <a:spLocks noChangeShapeType="1"/>
          </p:cNvSpPr>
          <p:nvPr/>
        </p:nvSpPr>
        <p:spPr bwMode="auto">
          <a:xfrm flipH="1">
            <a:off x="701675" y="6399213"/>
            <a:ext cx="0" cy="314325"/>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2" name="灯片编号占位符 1">
            <a:extLst>
              <a:ext uri="{FF2B5EF4-FFF2-40B4-BE49-F238E27FC236}">
                <a16:creationId xmlns:a16="http://schemas.microsoft.com/office/drawing/2014/main" id="{611AEDDA-ECEA-4B2B-9E45-32FD227B517D}"/>
              </a:ext>
            </a:extLst>
          </p:cNvPr>
          <p:cNvSpPr>
            <a:spLocks noGrp="1"/>
          </p:cNvSpPr>
          <p:nvPr>
            <p:ph type="sldNum" sz="quarter" idx="10"/>
          </p:nvPr>
        </p:nvSpPr>
        <p:spPr/>
        <p:txBody>
          <a:bodyPr/>
          <a:lstStyle/>
          <a:p>
            <a:pPr>
              <a:defRPr/>
            </a:pPr>
            <a:fld id="{E5695708-78D6-49FC-AD1D-A92B2AA36AF2}" type="slidenum">
              <a:rPr lang="zh-CN" altLang="en-US" smtClean="0"/>
              <a:pPr>
                <a:defRPr/>
              </a:pPr>
              <a:t>76</a:t>
            </a:fld>
            <a:endParaRPr lang="zh-CN" altLang="en-US"/>
          </a:p>
        </p:txBody>
      </p:sp>
    </p:spTree>
    <p:extLst>
      <p:ext uri="{BB962C8B-B14F-4D97-AF65-F5344CB8AC3E}">
        <p14:creationId xmlns:p14="http://schemas.microsoft.com/office/powerpoint/2010/main" val="37788078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70726"/>
                                        </p:tgtEl>
                                        <p:attrNameLst>
                                          <p:attrName>style.visibility</p:attrName>
                                        </p:attrNameLst>
                                      </p:cBhvr>
                                      <p:to>
                                        <p:strVal val="visible"/>
                                      </p:to>
                                    </p:set>
                                    <p:animEffect transition="in" filter="blinds(horizontal)">
                                      <p:cBhvr>
                                        <p:cTn id="7" dur="500"/>
                                        <p:tgtEl>
                                          <p:spTgt spid="67072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70725"/>
                                        </p:tgtEl>
                                        <p:attrNameLst>
                                          <p:attrName>style.visibility</p:attrName>
                                        </p:attrNameLst>
                                      </p:cBhvr>
                                      <p:to>
                                        <p:strVal val="visible"/>
                                      </p:to>
                                    </p:set>
                                    <p:animEffect transition="in" filter="blinds(horizontal)">
                                      <p:cBhvr>
                                        <p:cTn id="12" dur="500"/>
                                        <p:tgtEl>
                                          <p:spTgt spid="67072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70727"/>
                                        </p:tgtEl>
                                        <p:attrNameLst>
                                          <p:attrName>style.visibility</p:attrName>
                                        </p:attrNameLst>
                                      </p:cBhvr>
                                      <p:to>
                                        <p:strVal val="visible"/>
                                      </p:to>
                                    </p:set>
                                    <p:animEffect transition="in" filter="blinds(horizontal)">
                                      <p:cBhvr>
                                        <p:cTn id="17" dur="500"/>
                                        <p:tgtEl>
                                          <p:spTgt spid="6707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0725" grpId="0" animBg="1"/>
      <p:bldP spid="670726" grpId="0" animBg="1"/>
      <p:bldP spid="670727"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8722" name="Picture 4">
            <a:extLst>
              <a:ext uri="{FF2B5EF4-FFF2-40B4-BE49-F238E27FC236}">
                <a16:creationId xmlns:a16="http://schemas.microsoft.com/office/drawing/2014/main" id="{A95D2B8E-6622-4ABA-A3AD-97A0E64115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79400"/>
            <a:ext cx="8888413" cy="657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8723" name="Rectangle 2">
            <a:extLst>
              <a:ext uri="{FF2B5EF4-FFF2-40B4-BE49-F238E27FC236}">
                <a16:creationId xmlns:a16="http://schemas.microsoft.com/office/drawing/2014/main" id="{CDA9EB0A-514D-47D3-8E96-9B3D0F4F28EA}"/>
              </a:ext>
            </a:extLst>
          </p:cNvPr>
          <p:cNvSpPr>
            <a:spLocks noGrp="1" noChangeArrowheads="1"/>
          </p:cNvSpPr>
          <p:nvPr>
            <p:ph type="title" idx="4294967295"/>
          </p:nvPr>
        </p:nvSpPr>
        <p:spPr/>
        <p:txBody>
          <a:bodyPr lIns="91440" tIns="45720" rIns="91440" bIns="45720" anchor="ctr"/>
          <a:lstStyle/>
          <a:p>
            <a:pPr algn="l" eaLnBrk="1" hangingPunct="1"/>
            <a:r>
              <a:rPr lang="en-US" altLang="zh-CN" sz="3200"/>
              <a:t>CPU</a:t>
            </a:r>
            <a:r>
              <a:rPr lang="zh-CN" altLang="en-US" sz="3200"/>
              <a:t>访存过程</a:t>
            </a:r>
          </a:p>
        </p:txBody>
      </p:sp>
      <p:sp>
        <p:nvSpPr>
          <p:cNvPr id="744453" name="Rectangle 5">
            <a:extLst>
              <a:ext uri="{FF2B5EF4-FFF2-40B4-BE49-F238E27FC236}">
                <a16:creationId xmlns:a16="http://schemas.microsoft.com/office/drawing/2014/main" id="{69F1C97F-0C7B-4000-9A91-1F56A01D00FC}"/>
              </a:ext>
            </a:extLst>
          </p:cNvPr>
          <p:cNvSpPr>
            <a:spLocks noChangeArrowheads="1"/>
          </p:cNvSpPr>
          <p:nvPr/>
        </p:nvSpPr>
        <p:spPr bwMode="auto">
          <a:xfrm>
            <a:off x="1179513" y="1824038"/>
            <a:ext cx="5137150" cy="1638300"/>
          </a:xfrm>
          <a:prstGeom prst="rect">
            <a:avLst/>
          </a:prstGeom>
          <a:solidFill>
            <a:srgbClr val="FFCC00">
              <a:alpha val="23921"/>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744454" name="Rectangle 6">
            <a:extLst>
              <a:ext uri="{FF2B5EF4-FFF2-40B4-BE49-F238E27FC236}">
                <a16:creationId xmlns:a16="http://schemas.microsoft.com/office/drawing/2014/main" id="{497760CD-FD93-44C0-97EB-2A44005679AA}"/>
              </a:ext>
            </a:extLst>
          </p:cNvPr>
          <p:cNvSpPr>
            <a:spLocks noChangeArrowheads="1"/>
          </p:cNvSpPr>
          <p:nvPr/>
        </p:nvSpPr>
        <p:spPr bwMode="auto">
          <a:xfrm>
            <a:off x="255588" y="3608388"/>
            <a:ext cx="4038600" cy="2655887"/>
          </a:xfrm>
          <a:prstGeom prst="rect">
            <a:avLst/>
          </a:prstGeom>
          <a:solidFill>
            <a:srgbClr val="FF0000">
              <a:alpha val="14117"/>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744455" name="Rectangle 7">
            <a:extLst>
              <a:ext uri="{FF2B5EF4-FFF2-40B4-BE49-F238E27FC236}">
                <a16:creationId xmlns:a16="http://schemas.microsoft.com/office/drawing/2014/main" id="{2DE16285-99F9-4097-B366-E0FCF24361AB}"/>
              </a:ext>
            </a:extLst>
          </p:cNvPr>
          <p:cNvSpPr>
            <a:spLocks noChangeArrowheads="1"/>
          </p:cNvSpPr>
          <p:nvPr/>
        </p:nvSpPr>
        <p:spPr bwMode="auto">
          <a:xfrm>
            <a:off x="4483100" y="3968750"/>
            <a:ext cx="4114800" cy="1981200"/>
          </a:xfrm>
          <a:prstGeom prst="rect">
            <a:avLst/>
          </a:prstGeom>
          <a:solidFill>
            <a:srgbClr val="00CCFF">
              <a:alpha val="23921"/>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671751" name="Text Box 7">
            <a:extLst>
              <a:ext uri="{FF2B5EF4-FFF2-40B4-BE49-F238E27FC236}">
                <a16:creationId xmlns:a16="http://schemas.microsoft.com/office/drawing/2014/main" id="{A293979E-96EA-474C-84D5-D1D21B38E25D}"/>
              </a:ext>
            </a:extLst>
          </p:cNvPr>
          <p:cNvSpPr txBox="1">
            <a:spLocks noChangeArrowheads="1"/>
          </p:cNvSpPr>
          <p:nvPr/>
        </p:nvSpPr>
        <p:spPr bwMode="auto">
          <a:xfrm>
            <a:off x="4933950" y="349250"/>
            <a:ext cx="4210050" cy="1104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spcBef>
                <a:spcPct val="25000"/>
              </a:spcBef>
            </a:pPr>
            <a:r>
              <a:rPr lang="en-US" altLang="zh-CN" sz="1900" b="1">
                <a:solidFill>
                  <a:schemeClr val="accent1"/>
                </a:solidFill>
                <a:latin typeface="微软雅黑" panose="020B0503020204020204" pitchFamily="34" charset="-122"/>
                <a:ea typeface="微软雅黑" panose="020B0503020204020204" pitchFamily="34" charset="-122"/>
              </a:rPr>
              <a:t>TLB</a:t>
            </a:r>
            <a:r>
              <a:rPr lang="zh-CN" altLang="en-US" sz="1900" b="1">
                <a:solidFill>
                  <a:schemeClr val="accent1"/>
                </a:solidFill>
                <a:latin typeface="微软雅黑" panose="020B0503020204020204" pitchFamily="34" charset="-122"/>
                <a:ea typeface="微软雅黑" panose="020B0503020204020204" pitchFamily="34" charset="-122"/>
              </a:rPr>
              <a:t>缺失可由硬件也可由</a:t>
            </a:r>
            <a:r>
              <a:rPr lang="en-US" altLang="zh-CN" sz="1900" b="1">
                <a:solidFill>
                  <a:schemeClr val="accent1"/>
                </a:solidFill>
                <a:latin typeface="微软雅黑" panose="020B0503020204020204" pitchFamily="34" charset="-122"/>
                <a:ea typeface="微软雅黑" panose="020B0503020204020204" pitchFamily="34" charset="-122"/>
              </a:rPr>
              <a:t>OS</a:t>
            </a:r>
            <a:r>
              <a:rPr lang="zh-CN" altLang="en-US" sz="1900" b="1">
                <a:solidFill>
                  <a:schemeClr val="accent1"/>
                </a:solidFill>
                <a:latin typeface="微软雅黑" panose="020B0503020204020204" pitchFamily="34" charset="-122"/>
                <a:ea typeface="微软雅黑" panose="020B0503020204020204" pitchFamily="34" charset="-122"/>
              </a:rPr>
              <a:t>处理</a:t>
            </a:r>
          </a:p>
          <a:p>
            <a:pPr>
              <a:spcBef>
                <a:spcPct val="25000"/>
              </a:spcBef>
            </a:pPr>
            <a:r>
              <a:rPr lang="en-US" altLang="zh-CN" sz="1900" b="1">
                <a:solidFill>
                  <a:schemeClr val="accent1"/>
                </a:solidFill>
                <a:latin typeface="微软雅黑" panose="020B0503020204020204" pitchFamily="34" charset="-122"/>
                <a:ea typeface="微软雅黑" panose="020B0503020204020204" pitchFamily="34" charset="-122"/>
              </a:rPr>
              <a:t>Cache</a:t>
            </a:r>
            <a:r>
              <a:rPr lang="zh-CN" altLang="en-US" sz="1900" b="1">
                <a:solidFill>
                  <a:schemeClr val="accent1"/>
                </a:solidFill>
                <a:latin typeface="微软雅黑" panose="020B0503020204020204" pitchFamily="34" charset="-122"/>
                <a:ea typeface="微软雅黑" panose="020B0503020204020204" pitchFamily="34" charset="-122"/>
              </a:rPr>
              <a:t>缺失由硬件处理</a:t>
            </a:r>
          </a:p>
          <a:p>
            <a:pPr>
              <a:spcBef>
                <a:spcPct val="25000"/>
              </a:spcBef>
            </a:pPr>
            <a:r>
              <a:rPr lang="zh-CN" altLang="en-US" sz="1900" b="1">
                <a:solidFill>
                  <a:schemeClr val="accent1"/>
                </a:solidFill>
                <a:latin typeface="微软雅黑" panose="020B0503020204020204" pitchFamily="34" charset="-122"/>
                <a:ea typeface="微软雅黑" panose="020B0503020204020204" pitchFamily="34" charset="-122"/>
              </a:rPr>
              <a:t>缺页由</a:t>
            </a:r>
            <a:r>
              <a:rPr lang="en-US" altLang="zh-CN" sz="1900" b="1">
                <a:solidFill>
                  <a:schemeClr val="accent1"/>
                </a:solidFill>
                <a:latin typeface="微软雅黑" panose="020B0503020204020204" pitchFamily="34" charset="-122"/>
                <a:ea typeface="微软雅黑" panose="020B0503020204020204" pitchFamily="34" charset="-122"/>
              </a:rPr>
              <a:t>OS</a:t>
            </a:r>
            <a:r>
              <a:rPr lang="zh-CN" altLang="en-US" sz="1900" b="1">
                <a:solidFill>
                  <a:schemeClr val="accent1"/>
                </a:solidFill>
                <a:latin typeface="微软雅黑" panose="020B0503020204020204" pitchFamily="34" charset="-122"/>
                <a:ea typeface="微软雅黑" panose="020B0503020204020204" pitchFamily="34" charset="-122"/>
              </a:rPr>
              <a:t>处理（缺页异常）</a:t>
            </a:r>
          </a:p>
        </p:txBody>
      </p:sp>
      <p:sp>
        <p:nvSpPr>
          <p:cNvPr id="2" name="灯片编号占位符 1">
            <a:extLst>
              <a:ext uri="{FF2B5EF4-FFF2-40B4-BE49-F238E27FC236}">
                <a16:creationId xmlns:a16="http://schemas.microsoft.com/office/drawing/2014/main" id="{6C3E649F-9A72-4E8E-8E14-90566CF6581C}"/>
              </a:ext>
            </a:extLst>
          </p:cNvPr>
          <p:cNvSpPr>
            <a:spLocks noGrp="1"/>
          </p:cNvSpPr>
          <p:nvPr>
            <p:ph type="sldNum" sz="quarter" idx="10"/>
          </p:nvPr>
        </p:nvSpPr>
        <p:spPr/>
        <p:txBody>
          <a:bodyPr/>
          <a:lstStyle/>
          <a:p>
            <a:pPr>
              <a:defRPr/>
            </a:pPr>
            <a:fld id="{E5695708-78D6-49FC-AD1D-A92B2AA36AF2}" type="slidenum">
              <a:rPr lang="zh-CN" altLang="en-US" smtClean="0"/>
              <a:pPr>
                <a:defRPr/>
              </a:pPr>
              <a:t>77</a:t>
            </a:fld>
            <a:endParaRPr lang="zh-CN" altLang="en-US"/>
          </a:p>
        </p:txBody>
      </p:sp>
      <p:sp>
        <p:nvSpPr>
          <p:cNvPr id="3" name="文本框 2"/>
          <p:cNvSpPr txBox="1"/>
          <p:nvPr/>
        </p:nvSpPr>
        <p:spPr>
          <a:xfrm>
            <a:off x="66676" y="6244063"/>
            <a:ext cx="2230475" cy="646331"/>
          </a:xfrm>
          <a:prstGeom prst="rect">
            <a:avLst/>
          </a:prstGeom>
          <a:noFill/>
        </p:spPr>
        <p:txBody>
          <a:bodyPr wrap="square" rtlCol="0">
            <a:spAutoFit/>
          </a:bodyPr>
          <a:lstStyle/>
          <a:p>
            <a:r>
              <a:rPr lang="zh-CN" altLang="en-US" sz="1800" b="1" dirty="0" smtClean="0">
                <a:solidFill>
                  <a:srgbClr val="FF0000"/>
                </a:solidFill>
                <a:latin typeface="+mj-ea"/>
                <a:ea typeface="+mj-ea"/>
              </a:rPr>
              <a:t>为什么这之后没有后续的</a:t>
            </a:r>
            <a:r>
              <a:rPr lang="en-US" altLang="zh-CN" sz="1800" b="1" dirty="0" smtClean="0">
                <a:solidFill>
                  <a:srgbClr val="FF0000"/>
                </a:solidFill>
                <a:latin typeface="+mj-ea"/>
                <a:ea typeface="+mj-ea"/>
              </a:rPr>
              <a:t>cache</a:t>
            </a:r>
            <a:r>
              <a:rPr lang="zh-CN" altLang="en-US" sz="1800" b="1" dirty="0" smtClean="0">
                <a:solidFill>
                  <a:srgbClr val="FF0000"/>
                </a:solidFill>
                <a:latin typeface="+mj-ea"/>
                <a:ea typeface="+mj-ea"/>
              </a:rPr>
              <a:t>访问</a:t>
            </a:r>
            <a:r>
              <a:rPr lang="en-US" altLang="zh-CN" sz="1800" b="1" dirty="0" smtClean="0">
                <a:solidFill>
                  <a:srgbClr val="FF0000"/>
                </a:solidFill>
                <a:latin typeface="+mj-ea"/>
                <a:ea typeface="+mj-ea"/>
              </a:rPr>
              <a:t>?</a:t>
            </a:r>
            <a:endParaRPr lang="zh-CN" altLang="en-US" sz="1800" b="1" dirty="0" smtClean="0">
              <a:solidFill>
                <a:srgbClr val="FF0000"/>
              </a:solidFill>
              <a:latin typeface="+mj-ea"/>
              <a:ea typeface="+mj-ea"/>
            </a:endParaRPr>
          </a:p>
        </p:txBody>
      </p:sp>
      <p:sp>
        <p:nvSpPr>
          <p:cNvPr id="4" name="右箭头 3"/>
          <p:cNvSpPr/>
          <p:nvPr/>
        </p:nvSpPr>
        <p:spPr bwMode="auto">
          <a:xfrm rot="19031354" flipV="1">
            <a:off x="1966350" y="6343540"/>
            <a:ext cx="661600" cy="89984"/>
          </a:xfrm>
          <a:prstGeom prst="rightArrow">
            <a:avLst/>
          </a:prstGeom>
          <a:noFill/>
          <a:ln w="50800" cap="flat" cmpd="sng" algn="ctr">
            <a:solidFill>
              <a:srgbClr val="FE9AAB"/>
            </a:solidFill>
            <a:prstDash val="solid"/>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600" b="0" i="0" u="none" strike="noStrike" cap="none" normalizeH="0" baseline="0" smtClean="0">
              <a:ln>
                <a:noFill/>
              </a:ln>
              <a:solidFill>
                <a:schemeClr val="tx1"/>
              </a:solidFill>
              <a:effectLst/>
              <a:latin typeface="Arial" panose="020B0604020202020204" pitchFamily="34" charset="0"/>
            </a:endParaRPr>
          </a:p>
        </p:txBody>
      </p:sp>
      <p:sp>
        <p:nvSpPr>
          <p:cNvPr id="5" name="文本框 4"/>
          <p:cNvSpPr txBox="1"/>
          <p:nvPr/>
        </p:nvSpPr>
        <p:spPr>
          <a:xfrm>
            <a:off x="2425573" y="6410325"/>
            <a:ext cx="3657600" cy="369332"/>
          </a:xfrm>
          <a:prstGeom prst="rect">
            <a:avLst/>
          </a:prstGeom>
          <a:noFill/>
        </p:spPr>
        <p:txBody>
          <a:bodyPr wrap="square" rtlCol="0">
            <a:spAutoFit/>
          </a:bodyPr>
          <a:lstStyle/>
          <a:p>
            <a:r>
              <a:rPr lang="zh-CN" altLang="en-US" sz="1800" b="1" dirty="0" smtClean="0">
                <a:solidFill>
                  <a:schemeClr val="accent2"/>
                </a:solidFill>
                <a:latin typeface="+mj-ea"/>
                <a:ea typeface="+mj-ea"/>
              </a:rPr>
              <a:t>发生缺页异常后将重新执行指令</a:t>
            </a:r>
          </a:p>
        </p:txBody>
      </p:sp>
    </p:spTree>
    <p:extLst>
      <p:ext uri="{BB962C8B-B14F-4D97-AF65-F5344CB8AC3E}">
        <p14:creationId xmlns:p14="http://schemas.microsoft.com/office/powerpoint/2010/main" val="38933891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44453"/>
                                        </p:tgtEl>
                                        <p:attrNameLst>
                                          <p:attrName>style.visibility</p:attrName>
                                        </p:attrNameLst>
                                      </p:cBhvr>
                                      <p:to>
                                        <p:strVal val="visible"/>
                                      </p:to>
                                    </p:set>
                                    <p:animEffect transition="in" filter="blinds(horizontal)">
                                      <p:cBhvr>
                                        <p:cTn id="7" dur="500"/>
                                        <p:tgtEl>
                                          <p:spTgt spid="74445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44454"/>
                                        </p:tgtEl>
                                        <p:attrNameLst>
                                          <p:attrName>style.visibility</p:attrName>
                                        </p:attrNameLst>
                                      </p:cBhvr>
                                      <p:to>
                                        <p:strVal val="visible"/>
                                      </p:to>
                                    </p:set>
                                    <p:animEffect transition="in" filter="blinds(horizontal)">
                                      <p:cBhvr>
                                        <p:cTn id="12" dur="500"/>
                                        <p:tgtEl>
                                          <p:spTgt spid="74445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44455"/>
                                        </p:tgtEl>
                                        <p:attrNameLst>
                                          <p:attrName>style.visibility</p:attrName>
                                        </p:attrNameLst>
                                      </p:cBhvr>
                                      <p:to>
                                        <p:strVal val="visible"/>
                                      </p:to>
                                    </p:set>
                                    <p:animEffect transition="in" filter="blinds(horizontal)">
                                      <p:cBhvr>
                                        <p:cTn id="17" dur="500"/>
                                        <p:tgtEl>
                                          <p:spTgt spid="74445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71751"/>
                                        </p:tgtEl>
                                        <p:attrNameLst>
                                          <p:attrName>style.visibility</p:attrName>
                                        </p:attrNameLst>
                                      </p:cBhvr>
                                      <p:to>
                                        <p:strVal val="visible"/>
                                      </p:to>
                                    </p:set>
                                    <p:animEffect transition="in" filter="blinds(horizontal)">
                                      <p:cBhvr>
                                        <p:cTn id="22" dur="500"/>
                                        <p:tgtEl>
                                          <p:spTgt spid="67175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down)">
                                      <p:cBhvr>
                                        <p:cTn id="27" dur="500"/>
                                        <p:tgtEl>
                                          <p:spTgt spid="3"/>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wipe(down)">
                                      <p:cBhvr>
                                        <p:cTn id="30" dur="500"/>
                                        <p:tgtEl>
                                          <p:spTgt spid="4"/>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wipe(down)">
                                      <p:cBhvr>
                                        <p:cTn id="3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4453" grpId="0" animBg="1"/>
      <p:bldP spid="744454" grpId="0" animBg="1"/>
      <p:bldP spid="744455" grpId="0" animBg="1"/>
      <p:bldP spid="671751" grpId="0"/>
      <p:bldP spid="3" grpId="0"/>
      <p:bldP spid="4" grpId="0" animBg="1"/>
      <p:bldP spid="5"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a:extLst>
              <a:ext uri="{FF2B5EF4-FFF2-40B4-BE49-F238E27FC236}">
                <a16:creationId xmlns:a16="http://schemas.microsoft.com/office/drawing/2014/main" id="{EE02CAF7-BF39-4EB6-B8EB-8CCEF7FE0237}"/>
              </a:ext>
            </a:extLst>
          </p:cNvPr>
          <p:cNvSpPr>
            <a:spLocks noGrp="1" noChangeArrowheads="1"/>
          </p:cNvSpPr>
          <p:nvPr>
            <p:ph type="title" idx="4294967295"/>
          </p:nvPr>
        </p:nvSpPr>
        <p:spPr/>
        <p:txBody>
          <a:bodyPr lIns="91440" tIns="45720" rIns="91440" bIns="45720" anchor="ctr"/>
          <a:lstStyle/>
          <a:p>
            <a:pPr eaLnBrk="1" hangingPunct="1"/>
            <a:r>
              <a:rPr lang="zh-CN" altLang="en-US" sz="3200"/>
              <a:t>举例：三种不同缺失的组合</a:t>
            </a:r>
            <a:endParaRPr lang="en-US" altLang="zh-CN" sz="3200"/>
          </a:p>
        </p:txBody>
      </p:sp>
      <p:pic>
        <p:nvPicPr>
          <p:cNvPr id="159747" name="Picture 4">
            <a:extLst>
              <a:ext uri="{FF2B5EF4-FFF2-40B4-BE49-F238E27FC236}">
                <a16:creationId xmlns:a16="http://schemas.microsoft.com/office/drawing/2014/main" id="{88788121-8FF8-4E59-9D2B-8CE3787306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438" y="998538"/>
            <a:ext cx="8945562" cy="3643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46853" name="Text Box 6">
            <a:extLst>
              <a:ext uri="{FF2B5EF4-FFF2-40B4-BE49-F238E27FC236}">
                <a16:creationId xmlns:a16="http://schemas.microsoft.com/office/drawing/2014/main" id="{F426C8E8-6A81-4A25-AC85-6D8EAA32D002}"/>
              </a:ext>
            </a:extLst>
          </p:cNvPr>
          <p:cNvSpPr txBox="1">
            <a:spLocks noChangeArrowheads="1"/>
          </p:cNvSpPr>
          <p:nvPr/>
        </p:nvSpPr>
        <p:spPr bwMode="auto">
          <a:xfrm>
            <a:off x="2336800" y="1955800"/>
            <a:ext cx="6415088" cy="2889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1900" b="1">
                <a:solidFill>
                  <a:srgbClr val="0000FF"/>
                </a:solidFill>
                <a:latin typeface="微软雅黑" panose="020B0503020204020204" pitchFamily="34" charset="-122"/>
                <a:ea typeface="微软雅黑" panose="020B0503020204020204" pitchFamily="34" charset="-122"/>
              </a:rPr>
              <a:t>可能，</a:t>
            </a:r>
            <a:r>
              <a:rPr kumimoji="1" lang="en-US" altLang="zh-CN" sz="1900" b="1">
                <a:solidFill>
                  <a:srgbClr val="0000FF"/>
                </a:solidFill>
                <a:latin typeface="微软雅黑" panose="020B0503020204020204" pitchFamily="34" charset="-122"/>
                <a:ea typeface="微软雅黑" panose="020B0503020204020204" pitchFamily="34" charset="-122"/>
              </a:rPr>
              <a:t>TLB</a:t>
            </a:r>
            <a:r>
              <a:rPr kumimoji="1" lang="zh-CN" altLang="en-US" sz="1900" b="1">
                <a:solidFill>
                  <a:srgbClr val="0000FF"/>
                </a:solidFill>
                <a:latin typeface="微软雅黑" panose="020B0503020204020204" pitchFamily="34" charset="-122"/>
                <a:ea typeface="微软雅黑" panose="020B0503020204020204" pitchFamily="34" charset="-122"/>
              </a:rPr>
              <a:t>命中则页表一定命中，但实际上不会查页表</a:t>
            </a:r>
          </a:p>
        </p:txBody>
      </p:sp>
      <p:sp>
        <p:nvSpPr>
          <p:cNvPr id="846854" name="Text Box 7">
            <a:extLst>
              <a:ext uri="{FF2B5EF4-FFF2-40B4-BE49-F238E27FC236}">
                <a16:creationId xmlns:a16="http://schemas.microsoft.com/office/drawing/2014/main" id="{534D9717-644F-4C19-B49F-F2EB7D7AA85B}"/>
              </a:ext>
            </a:extLst>
          </p:cNvPr>
          <p:cNvSpPr txBox="1">
            <a:spLocks noChangeArrowheads="1"/>
          </p:cNvSpPr>
          <p:nvPr/>
        </p:nvSpPr>
        <p:spPr bwMode="auto">
          <a:xfrm>
            <a:off x="2344738" y="2335213"/>
            <a:ext cx="6618287" cy="2889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1900" b="1">
                <a:solidFill>
                  <a:srgbClr val="0000FF"/>
                </a:solidFill>
                <a:latin typeface="微软雅黑" panose="020B0503020204020204" pitchFamily="34" charset="-122"/>
                <a:ea typeface="微软雅黑" panose="020B0503020204020204" pitchFamily="34" charset="-122"/>
              </a:rPr>
              <a:t>可能，</a:t>
            </a:r>
            <a:r>
              <a:rPr kumimoji="1" lang="en-US" altLang="zh-CN" sz="1900" b="1">
                <a:solidFill>
                  <a:srgbClr val="0000FF"/>
                </a:solidFill>
                <a:latin typeface="微软雅黑" panose="020B0503020204020204" pitchFamily="34" charset="-122"/>
                <a:ea typeface="微软雅黑" panose="020B0503020204020204" pitchFamily="34" charset="-122"/>
              </a:rPr>
              <a:t>TLB</a:t>
            </a:r>
            <a:r>
              <a:rPr kumimoji="1" lang="zh-CN" altLang="en-US" sz="1900" b="1">
                <a:solidFill>
                  <a:srgbClr val="0000FF"/>
                </a:solidFill>
                <a:latin typeface="微软雅黑" panose="020B0503020204020204" pitchFamily="34" charset="-122"/>
                <a:ea typeface="微软雅黑" panose="020B0503020204020204" pitchFamily="34" charset="-122"/>
              </a:rPr>
              <a:t>缺失但页表命中，信息在主存，就可能在</a:t>
            </a:r>
            <a:r>
              <a:rPr kumimoji="1" lang="en-US" altLang="zh-CN" sz="1900" b="1">
                <a:solidFill>
                  <a:srgbClr val="0000FF"/>
                </a:solidFill>
                <a:latin typeface="微软雅黑" panose="020B0503020204020204" pitchFamily="34" charset="-122"/>
                <a:ea typeface="微软雅黑" panose="020B0503020204020204" pitchFamily="34" charset="-122"/>
              </a:rPr>
              <a:t>Cache</a:t>
            </a:r>
          </a:p>
        </p:txBody>
      </p:sp>
      <p:sp>
        <p:nvSpPr>
          <p:cNvPr id="846855" name="Text Box 8">
            <a:extLst>
              <a:ext uri="{FF2B5EF4-FFF2-40B4-BE49-F238E27FC236}">
                <a16:creationId xmlns:a16="http://schemas.microsoft.com/office/drawing/2014/main" id="{4D93E284-19A6-435D-B505-852F04E3A150}"/>
              </a:ext>
            </a:extLst>
          </p:cNvPr>
          <p:cNvSpPr txBox="1">
            <a:spLocks noChangeArrowheads="1"/>
          </p:cNvSpPr>
          <p:nvPr/>
        </p:nvSpPr>
        <p:spPr bwMode="auto">
          <a:xfrm>
            <a:off x="2352675" y="2714625"/>
            <a:ext cx="6618288" cy="2889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1900" b="1">
                <a:solidFill>
                  <a:srgbClr val="0000FF"/>
                </a:solidFill>
                <a:latin typeface="微软雅黑" panose="020B0503020204020204" pitchFamily="34" charset="-122"/>
                <a:ea typeface="微软雅黑" panose="020B0503020204020204" pitchFamily="34" charset="-122"/>
              </a:rPr>
              <a:t>可能，</a:t>
            </a:r>
            <a:r>
              <a:rPr kumimoji="1" lang="en-US" altLang="zh-CN" sz="1900" b="1">
                <a:solidFill>
                  <a:srgbClr val="0000FF"/>
                </a:solidFill>
                <a:latin typeface="微软雅黑" panose="020B0503020204020204" pitchFamily="34" charset="-122"/>
                <a:ea typeface="微软雅黑" panose="020B0503020204020204" pitchFamily="34" charset="-122"/>
              </a:rPr>
              <a:t>TLB</a:t>
            </a:r>
            <a:r>
              <a:rPr kumimoji="1" lang="zh-CN" altLang="en-US" sz="1900" b="1">
                <a:solidFill>
                  <a:srgbClr val="0000FF"/>
                </a:solidFill>
                <a:latin typeface="微软雅黑" panose="020B0503020204020204" pitchFamily="34" charset="-122"/>
                <a:ea typeface="微软雅黑" panose="020B0503020204020204" pitchFamily="34" charset="-122"/>
              </a:rPr>
              <a:t>缺失但页表命中，信息在主存，但可能不在</a:t>
            </a:r>
            <a:r>
              <a:rPr kumimoji="1" lang="en-US" altLang="zh-CN" sz="1900" b="1">
                <a:solidFill>
                  <a:srgbClr val="0000FF"/>
                </a:solidFill>
                <a:latin typeface="微软雅黑" panose="020B0503020204020204" pitchFamily="34" charset="-122"/>
                <a:ea typeface="微软雅黑" panose="020B0503020204020204" pitchFamily="34" charset="-122"/>
              </a:rPr>
              <a:t>Cache</a:t>
            </a:r>
          </a:p>
        </p:txBody>
      </p:sp>
      <p:sp>
        <p:nvSpPr>
          <p:cNvPr id="846856" name="Text Box 9">
            <a:extLst>
              <a:ext uri="{FF2B5EF4-FFF2-40B4-BE49-F238E27FC236}">
                <a16:creationId xmlns:a16="http://schemas.microsoft.com/office/drawing/2014/main" id="{C55F8F69-CFAD-4D5E-BF4D-211EEA46F631}"/>
              </a:ext>
            </a:extLst>
          </p:cNvPr>
          <p:cNvSpPr txBox="1">
            <a:spLocks noChangeArrowheads="1"/>
          </p:cNvSpPr>
          <p:nvPr/>
        </p:nvSpPr>
        <p:spPr bwMode="auto">
          <a:xfrm>
            <a:off x="2403475" y="3094038"/>
            <a:ext cx="6618288" cy="2889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1900" b="1">
                <a:solidFill>
                  <a:srgbClr val="0000FF"/>
                </a:solidFill>
                <a:latin typeface="微软雅黑" panose="020B0503020204020204" pitchFamily="34" charset="-122"/>
                <a:ea typeface="微软雅黑" panose="020B0503020204020204" pitchFamily="34" charset="-122"/>
              </a:rPr>
              <a:t>可能，</a:t>
            </a:r>
            <a:r>
              <a:rPr kumimoji="1" lang="en-US" altLang="zh-CN" sz="1900" b="1">
                <a:solidFill>
                  <a:srgbClr val="0000FF"/>
                </a:solidFill>
                <a:latin typeface="微软雅黑" panose="020B0503020204020204" pitchFamily="34" charset="-122"/>
                <a:ea typeface="微软雅黑" panose="020B0503020204020204" pitchFamily="34" charset="-122"/>
              </a:rPr>
              <a:t>TLB</a:t>
            </a:r>
            <a:r>
              <a:rPr kumimoji="1" lang="zh-CN" altLang="en-US" sz="1900" b="1">
                <a:solidFill>
                  <a:srgbClr val="0000FF"/>
                </a:solidFill>
                <a:latin typeface="微软雅黑" panose="020B0503020204020204" pitchFamily="34" charset="-122"/>
                <a:ea typeface="微软雅黑" panose="020B0503020204020204" pitchFamily="34" charset="-122"/>
              </a:rPr>
              <a:t>缺失页表缺失，信息不在主存，一定也不在</a:t>
            </a:r>
            <a:r>
              <a:rPr kumimoji="1" lang="en-US" altLang="zh-CN" sz="1900" b="1">
                <a:solidFill>
                  <a:srgbClr val="0000FF"/>
                </a:solidFill>
                <a:latin typeface="微软雅黑" panose="020B0503020204020204" pitchFamily="34" charset="-122"/>
                <a:ea typeface="微软雅黑" panose="020B0503020204020204" pitchFamily="34" charset="-122"/>
              </a:rPr>
              <a:t>Cache</a:t>
            </a:r>
          </a:p>
        </p:txBody>
      </p:sp>
      <p:sp>
        <p:nvSpPr>
          <p:cNvPr id="846857" name="Text Box 10">
            <a:extLst>
              <a:ext uri="{FF2B5EF4-FFF2-40B4-BE49-F238E27FC236}">
                <a16:creationId xmlns:a16="http://schemas.microsoft.com/office/drawing/2014/main" id="{5B80D320-93D8-4372-A92C-7BFD12E69D87}"/>
              </a:ext>
            </a:extLst>
          </p:cNvPr>
          <p:cNvSpPr txBox="1">
            <a:spLocks noChangeArrowheads="1"/>
          </p:cNvSpPr>
          <p:nvPr/>
        </p:nvSpPr>
        <p:spPr bwMode="auto">
          <a:xfrm>
            <a:off x="2382838" y="3473450"/>
            <a:ext cx="6618287" cy="2889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1900" b="1">
                <a:solidFill>
                  <a:srgbClr val="0000FF"/>
                </a:solidFill>
                <a:latin typeface="微软雅黑" panose="020B0503020204020204" pitchFamily="34" charset="-122"/>
                <a:ea typeface="微软雅黑" panose="020B0503020204020204" pitchFamily="34" charset="-122"/>
              </a:rPr>
              <a:t>不可能，页表缺失，信息不在主存，</a:t>
            </a:r>
            <a:r>
              <a:rPr kumimoji="1" lang="en-US" altLang="zh-CN" sz="1900" b="1">
                <a:solidFill>
                  <a:srgbClr val="0000FF"/>
                </a:solidFill>
                <a:latin typeface="微软雅黑" panose="020B0503020204020204" pitchFamily="34" charset="-122"/>
                <a:ea typeface="微软雅黑" panose="020B0503020204020204" pitchFamily="34" charset="-122"/>
              </a:rPr>
              <a:t>TLB</a:t>
            </a:r>
            <a:r>
              <a:rPr kumimoji="1" lang="zh-CN" altLang="en-US" sz="1900" b="1">
                <a:solidFill>
                  <a:srgbClr val="0000FF"/>
                </a:solidFill>
                <a:latin typeface="微软雅黑" panose="020B0503020204020204" pitchFamily="34" charset="-122"/>
                <a:ea typeface="微软雅黑" panose="020B0503020204020204" pitchFamily="34" charset="-122"/>
              </a:rPr>
              <a:t>中一定没有该页表项</a:t>
            </a:r>
            <a:endParaRPr kumimoji="1" lang="en-US" altLang="zh-CN" sz="1900" b="1">
              <a:solidFill>
                <a:srgbClr val="0000FF"/>
              </a:solidFill>
              <a:latin typeface="微软雅黑" panose="020B0503020204020204" pitchFamily="34" charset="-122"/>
              <a:ea typeface="微软雅黑" panose="020B0503020204020204" pitchFamily="34" charset="-122"/>
            </a:endParaRPr>
          </a:p>
        </p:txBody>
      </p:sp>
      <p:sp>
        <p:nvSpPr>
          <p:cNvPr id="846858" name="Text Box 11">
            <a:extLst>
              <a:ext uri="{FF2B5EF4-FFF2-40B4-BE49-F238E27FC236}">
                <a16:creationId xmlns:a16="http://schemas.microsoft.com/office/drawing/2014/main" id="{2B90CA90-79FF-40E7-9365-ECBD25591284}"/>
              </a:ext>
            </a:extLst>
          </p:cNvPr>
          <p:cNvSpPr txBox="1">
            <a:spLocks noChangeArrowheads="1"/>
          </p:cNvSpPr>
          <p:nvPr/>
        </p:nvSpPr>
        <p:spPr bwMode="auto">
          <a:xfrm>
            <a:off x="2397125" y="3838575"/>
            <a:ext cx="6618288" cy="2889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1900" b="1">
                <a:solidFill>
                  <a:srgbClr val="0000FF"/>
                </a:solidFill>
                <a:latin typeface="微软雅黑" panose="020B0503020204020204" pitchFamily="34" charset="-122"/>
                <a:ea typeface="微软雅黑" panose="020B0503020204020204" pitchFamily="34" charset="-122"/>
              </a:rPr>
              <a:t>同上</a:t>
            </a:r>
            <a:endParaRPr kumimoji="1" lang="en-US" altLang="zh-CN" sz="1900" b="1">
              <a:solidFill>
                <a:srgbClr val="0000FF"/>
              </a:solidFill>
              <a:latin typeface="微软雅黑" panose="020B0503020204020204" pitchFamily="34" charset="-122"/>
              <a:ea typeface="微软雅黑" panose="020B0503020204020204" pitchFamily="34" charset="-122"/>
            </a:endParaRPr>
          </a:p>
        </p:txBody>
      </p:sp>
      <p:sp>
        <p:nvSpPr>
          <p:cNvPr id="846859" name="Text Box 13">
            <a:extLst>
              <a:ext uri="{FF2B5EF4-FFF2-40B4-BE49-F238E27FC236}">
                <a16:creationId xmlns:a16="http://schemas.microsoft.com/office/drawing/2014/main" id="{C835F2ED-3417-4DF1-93FB-C15F12CC19C1}"/>
              </a:ext>
            </a:extLst>
          </p:cNvPr>
          <p:cNvSpPr txBox="1">
            <a:spLocks noChangeArrowheads="1"/>
          </p:cNvSpPr>
          <p:nvPr/>
        </p:nvSpPr>
        <p:spPr bwMode="auto">
          <a:xfrm>
            <a:off x="2347913" y="4224338"/>
            <a:ext cx="6618287" cy="2889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1900" b="1">
                <a:solidFill>
                  <a:srgbClr val="0000FF"/>
                </a:solidFill>
                <a:latin typeface="微软雅黑" panose="020B0503020204020204" pitchFamily="34" charset="-122"/>
                <a:ea typeface="微软雅黑" panose="020B0503020204020204" pitchFamily="34" charset="-122"/>
              </a:rPr>
              <a:t>不可能，页表缺失，信息不在主存，</a:t>
            </a:r>
            <a:r>
              <a:rPr kumimoji="1" lang="en-US" altLang="zh-CN" sz="1900" b="1">
                <a:solidFill>
                  <a:srgbClr val="0000FF"/>
                </a:solidFill>
                <a:latin typeface="微软雅黑" panose="020B0503020204020204" pitchFamily="34" charset="-122"/>
                <a:ea typeface="微软雅黑" panose="020B0503020204020204" pitchFamily="34" charset="-122"/>
              </a:rPr>
              <a:t>Cache</a:t>
            </a:r>
            <a:r>
              <a:rPr kumimoji="1" lang="zh-CN" altLang="en-US" sz="1900" b="1">
                <a:solidFill>
                  <a:srgbClr val="0000FF"/>
                </a:solidFill>
                <a:latin typeface="微软雅黑" panose="020B0503020204020204" pitchFamily="34" charset="-122"/>
                <a:ea typeface="微软雅黑" panose="020B0503020204020204" pitchFamily="34" charset="-122"/>
              </a:rPr>
              <a:t>中一定也无该信息</a:t>
            </a:r>
            <a:endParaRPr kumimoji="1" lang="en-US" altLang="zh-CN" sz="1900" b="1">
              <a:solidFill>
                <a:srgbClr val="0000FF"/>
              </a:solidFill>
              <a:latin typeface="微软雅黑" panose="020B0503020204020204" pitchFamily="34" charset="-122"/>
              <a:ea typeface="微软雅黑" panose="020B0503020204020204" pitchFamily="34" charset="-122"/>
            </a:endParaRPr>
          </a:p>
        </p:txBody>
      </p:sp>
      <p:sp>
        <p:nvSpPr>
          <p:cNvPr id="711707" name="Text Box 27">
            <a:extLst>
              <a:ext uri="{FF2B5EF4-FFF2-40B4-BE49-F238E27FC236}">
                <a16:creationId xmlns:a16="http://schemas.microsoft.com/office/drawing/2014/main" id="{843578ED-A21E-4D5F-A934-AACBD4D482F1}"/>
              </a:ext>
            </a:extLst>
          </p:cNvPr>
          <p:cNvSpPr txBox="1">
            <a:spLocks noChangeArrowheads="1"/>
          </p:cNvSpPr>
          <p:nvPr/>
        </p:nvSpPr>
        <p:spPr bwMode="auto">
          <a:xfrm>
            <a:off x="188913" y="5213350"/>
            <a:ext cx="3468687"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1900" b="1">
                <a:solidFill>
                  <a:srgbClr val="CC0000"/>
                </a:solidFill>
                <a:ea typeface="微软雅黑" panose="020B0503020204020204" pitchFamily="34" charset="-122"/>
              </a:rPr>
              <a:t>以上组合中，最好的情况是？</a:t>
            </a:r>
          </a:p>
        </p:txBody>
      </p:sp>
      <p:sp>
        <p:nvSpPr>
          <p:cNvPr id="711708" name="Text Box 28">
            <a:extLst>
              <a:ext uri="{FF2B5EF4-FFF2-40B4-BE49-F238E27FC236}">
                <a16:creationId xmlns:a16="http://schemas.microsoft.com/office/drawing/2014/main" id="{CEA8A130-F59E-4DF8-B927-0DBD4B7A298C}"/>
              </a:ext>
            </a:extLst>
          </p:cNvPr>
          <p:cNvSpPr txBox="1">
            <a:spLocks noChangeArrowheads="1"/>
          </p:cNvSpPr>
          <p:nvPr/>
        </p:nvSpPr>
        <p:spPr bwMode="auto">
          <a:xfrm>
            <a:off x="161925" y="4773613"/>
            <a:ext cx="592137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1900" b="1">
                <a:solidFill>
                  <a:srgbClr val="CC0000"/>
                </a:solidFill>
                <a:latin typeface="微软雅黑" panose="020B0503020204020204" pitchFamily="34" charset="-122"/>
                <a:ea typeface="微软雅黑" panose="020B0503020204020204" pitchFamily="34" charset="-122"/>
              </a:rPr>
              <a:t>最好的情况是</a:t>
            </a:r>
            <a:r>
              <a:rPr kumimoji="1" lang="en-US" altLang="zh-CN" sz="1900" b="1">
                <a:solidFill>
                  <a:srgbClr val="663300"/>
                </a:solidFill>
                <a:latin typeface="微软雅黑" panose="020B0503020204020204" pitchFamily="34" charset="-122"/>
                <a:ea typeface="微软雅黑" panose="020B0503020204020204" pitchFamily="34" charset="-122"/>
              </a:rPr>
              <a:t>hit</a:t>
            </a:r>
            <a:r>
              <a:rPr kumimoji="1" lang="zh-CN" altLang="en-US" sz="1900" b="1">
                <a:solidFill>
                  <a:srgbClr val="663300"/>
                </a:solidFill>
                <a:latin typeface="微软雅黑" panose="020B0503020204020204" pitchFamily="34" charset="-122"/>
                <a:ea typeface="微软雅黑" panose="020B0503020204020204" pitchFamily="34" charset="-122"/>
              </a:rPr>
              <a:t>、</a:t>
            </a:r>
            <a:r>
              <a:rPr kumimoji="1" lang="en-US" altLang="zh-CN" sz="1900" b="1">
                <a:solidFill>
                  <a:srgbClr val="663300"/>
                </a:solidFill>
                <a:latin typeface="微软雅黑" panose="020B0503020204020204" pitchFamily="34" charset="-122"/>
                <a:ea typeface="微软雅黑" panose="020B0503020204020204" pitchFamily="34" charset="-122"/>
              </a:rPr>
              <a:t>hit</a:t>
            </a:r>
            <a:r>
              <a:rPr kumimoji="1" lang="zh-CN" altLang="en-US" sz="1900" b="1">
                <a:solidFill>
                  <a:srgbClr val="663300"/>
                </a:solidFill>
                <a:latin typeface="微软雅黑" panose="020B0503020204020204" pitchFamily="34" charset="-122"/>
                <a:ea typeface="微软雅黑" panose="020B0503020204020204" pitchFamily="34" charset="-122"/>
              </a:rPr>
              <a:t>、</a:t>
            </a:r>
            <a:r>
              <a:rPr kumimoji="1" lang="en-US" altLang="zh-CN" sz="1900" b="1">
                <a:solidFill>
                  <a:srgbClr val="663300"/>
                </a:solidFill>
                <a:latin typeface="微软雅黑" panose="020B0503020204020204" pitchFamily="34" charset="-122"/>
                <a:ea typeface="微软雅黑" panose="020B0503020204020204" pitchFamily="34" charset="-122"/>
              </a:rPr>
              <a:t>hit</a:t>
            </a:r>
            <a:r>
              <a:rPr kumimoji="1" lang="zh-CN" altLang="en-US" sz="1900" b="1">
                <a:solidFill>
                  <a:srgbClr val="CC0000"/>
                </a:solidFill>
                <a:latin typeface="微软雅黑" panose="020B0503020204020204" pitchFamily="34" charset="-122"/>
                <a:ea typeface="微软雅黑" panose="020B0503020204020204" pitchFamily="34" charset="-122"/>
              </a:rPr>
              <a:t>，此时，访问主存几次？</a:t>
            </a:r>
          </a:p>
        </p:txBody>
      </p:sp>
      <p:sp>
        <p:nvSpPr>
          <p:cNvPr id="711709" name="Text Box 29">
            <a:extLst>
              <a:ext uri="{FF2B5EF4-FFF2-40B4-BE49-F238E27FC236}">
                <a16:creationId xmlns:a16="http://schemas.microsoft.com/office/drawing/2014/main" id="{C4776F55-140D-44FF-8770-0B451BDAC9B0}"/>
              </a:ext>
            </a:extLst>
          </p:cNvPr>
          <p:cNvSpPr txBox="1">
            <a:spLocks noChangeArrowheads="1"/>
          </p:cNvSpPr>
          <p:nvPr/>
        </p:nvSpPr>
        <p:spPr bwMode="auto">
          <a:xfrm>
            <a:off x="6102350" y="4773613"/>
            <a:ext cx="193040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1900" b="1">
                <a:solidFill>
                  <a:srgbClr val="006600"/>
                </a:solidFill>
                <a:ea typeface="微软雅黑" panose="020B0503020204020204" pitchFamily="34" charset="-122"/>
              </a:rPr>
              <a:t>不需要访问主存！</a:t>
            </a:r>
          </a:p>
        </p:txBody>
      </p:sp>
      <p:sp>
        <p:nvSpPr>
          <p:cNvPr id="711710" name="Text Box 30">
            <a:extLst>
              <a:ext uri="{FF2B5EF4-FFF2-40B4-BE49-F238E27FC236}">
                <a16:creationId xmlns:a16="http://schemas.microsoft.com/office/drawing/2014/main" id="{980A7D05-BDBF-4CC9-AFC7-0EBD1B9C0EAE}"/>
              </a:ext>
            </a:extLst>
          </p:cNvPr>
          <p:cNvSpPr txBox="1">
            <a:spLocks noChangeArrowheads="1"/>
          </p:cNvSpPr>
          <p:nvPr/>
        </p:nvSpPr>
        <p:spPr bwMode="auto">
          <a:xfrm>
            <a:off x="3482975" y="5184775"/>
            <a:ext cx="374650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1900" b="1">
                <a:solidFill>
                  <a:srgbClr val="663300"/>
                </a:solidFill>
                <a:latin typeface="微软雅黑" panose="020B0503020204020204" pitchFamily="34" charset="-122"/>
                <a:ea typeface="微软雅黑" panose="020B0503020204020204" pitchFamily="34" charset="-122"/>
              </a:rPr>
              <a:t>hit</a:t>
            </a:r>
            <a:r>
              <a:rPr kumimoji="1" lang="zh-CN" altLang="en-US" sz="1900" b="1">
                <a:solidFill>
                  <a:srgbClr val="663300"/>
                </a:solidFill>
                <a:latin typeface="微软雅黑" panose="020B0503020204020204" pitchFamily="34" charset="-122"/>
                <a:ea typeface="微软雅黑" panose="020B0503020204020204" pitchFamily="34" charset="-122"/>
              </a:rPr>
              <a:t>、</a:t>
            </a:r>
            <a:r>
              <a:rPr kumimoji="1" lang="en-US" altLang="zh-CN" sz="1900" b="1">
                <a:solidFill>
                  <a:srgbClr val="663300"/>
                </a:solidFill>
                <a:latin typeface="微软雅黑" panose="020B0503020204020204" pitchFamily="34" charset="-122"/>
                <a:ea typeface="微软雅黑" panose="020B0503020204020204" pitchFamily="34" charset="-122"/>
              </a:rPr>
              <a:t>hit</a:t>
            </a:r>
            <a:r>
              <a:rPr kumimoji="1" lang="zh-CN" altLang="en-US" sz="1900" b="1">
                <a:solidFill>
                  <a:srgbClr val="663300"/>
                </a:solidFill>
                <a:latin typeface="微软雅黑" panose="020B0503020204020204" pitchFamily="34" charset="-122"/>
                <a:ea typeface="微软雅黑" panose="020B0503020204020204" pitchFamily="34" charset="-122"/>
              </a:rPr>
              <a:t>、</a:t>
            </a:r>
            <a:r>
              <a:rPr kumimoji="1" lang="en-US" altLang="zh-CN" sz="1900" b="1">
                <a:solidFill>
                  <a:srgbClr val="663300"/>
                </a:solidFill>
                <a:latin typeface="微软雅黑" panose="020B0503020204020204" pitchFamily="34" charset="-122"/>
                <a:ea typeface="微软雅黑" panose="020B0503020204020204" pitchFamily="34" charset="-122"/>
              </a:rPr>
              <a:t>miss</a:t>
            </a:r>
            <a:r>
              <a:rPr kumimoji="1" lang="zh-CN" altLang="en-US" sz="1900" b="1">
                <a:solidFill>
                  <a:srgbClr val="663300"/>
                </a:solidFill>
                <a:latin typeface="微软雅黑" panose="020B0503020204020204" pitchFamily="34" charset="-122"/>
                <a:ea typeface="微软雅黑" panose="020B0503020204020204" pitchFamily="34" charset="-122"/>
              </a:rPr>
              <a:t>和</a:t>
            </a:r>
            <a:r>
              <a:rPr kumimoji="1" lang="en-US" altLang="zh-CN" sz="1900" b="1">
                <a:solidFill>
                  <a:srgbClr val="663300"/>
                </a:solidFill>
                <a:latin typeface="微软雅黑" panose="020B0503020204020204" pitchFamily="34" charset="-122"/>
                <a:ea typeface="微软雅黑" panose="020B0503020204020204" pitchFamily="34" charset="-122"/>
              </a:rPr>
              <a:t>miss</a:t>
            </a:r>
            <a:r>
              <a:rPr kumimoji="1" lang="zh-CN" altLang="en-US" sz="1900" b="1">
                <a:solidFill>
                  <a:srgbClr val="663300"/>
                </a:solidFill>
                <a:latin typeface="微软雅黑" panose="020B0503020204020204" pitchFamily="34" charset="-122"/>
                <a:ea typeface="微软雅黑" panose="020B0503020204020204" pitchFamily="34" charset="-122"/>
              </a:rPr>
              <a:t>、</a:t>
            </a:r>
            <a:r>
              <a:rPr kumimoji="1" lang="en-US" altLang="zh-CN" sz="1900" b="1">
                <a:solidFill>
                  <a:srgbClr val="663300"/>
                </a:solidFill>
                <a:latin typeface="微软雅黑" panose="020B0503020204020204" pitchFamily="34" charset="-122"/>
                <a:ea typeface="微软雅黑" panose="020B0503020204020204" pitchFamily="34" charset="-122"/>
              </a:rPr>
              <a:t>hit</a:t>
            </a:r>
            <a:r>
              <a:rPr kumimoji="1" lang="zh-CN" altLang="en-US" sz="1900" b="1">
                <a:solidFill>
                  <a:srgbClr val="663300"/>
                </a:solidFill>
                <a:latin typeface="微软雅黑" panose="020B0503020204020204" pitchFamily="34" charset="-122"/>
                <a:ea typeface="微软雅黑" panose="020B0503020204020204" pitchFamily="34" charset="-122"/>
              </a:rPr>
              <a:t>、</a:t>
            </a:r>
            <a:r>
              <a:rPr kumimoji="1" lang="en-US" altLang="zh-CN" sz="1900" b="1">
                <a:solidFill>
                  <a:srgbClr val="663300"/>
                </a:solidFill>
                <a:latin typeface="微软雅黑" panose="020B0503020204020204" pitchFamily="34" charset="-122"/>
                <a:ea typeface="微软雅黑" panose="020B0503020204020204" pitchFamily="34" charset="-122"/>
              </a:rPr>
              <a:t>hit</a:t>
            </a:r>
            <a:endParaRPr kumimoji="1" lang="zh-CN" altLang="en-US" sz="1900" b="1">
              <a:solidFill>
                <a:srgbClr val="663300"/>
              </a:solidFill>
              <a:latin typeface="微软雅黑" panose="020B0503020204020204" pitchFamily="34" charset="-122"/>
              <a:ea typeface="微软雅黑" panose="020B0503020204020204" pitchFamily="34" charset="-122"/>
            </a:endParaRPr>
          </a:p>
        </p:txBody>
      </p:sp>
      <p:sp>
        <p:nvSpPr>
          <p:cNvPr id="711711" name="Text Box 31">
            <a:extLst>
              <a:ext uri="{FF2B5EF4-FFF2-40B4-BE49-F238E27FC236}">
                <a16:creationId xmlns:a16="http://schemas.microsoft.com/office/drawing/2014/main" id="{B64433E5-7DD5-4538-ACD4-E7A2692DB3EA}"/>
              </a:ext>
            </a:extLst>
          </p:cNvPr>
          <p:cNvSpPr txBox="1">
            <a:spLocks noChangeArrowheads="1"/>
          </p:cNvSpPr>
          <p:nvPr/>
        </p:nvSpPr>
        <p:spPr bwMode="auto">
          <a:xfrm>
            <a:off x="7362825" y="5184775"/>
            <a:ext cx="900113"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1900" b="1">
                <a:solidFill>
                  <a:srgbClr val="006600"/>
                </a:solidFill>
                <a:latin typeface="微软雅黑" panose="020B0503020204020204" pitchFamily="34" charset="-122"/>
                <a:ea typeface="微软雅黑" panose="020B0503020204020204" pitchFamily="34" charset="-122"/>
              </a:rPr>
              <a:t>访存</a:t>
            </a:r>
            <a:r>
              <a:rPr kumimoji="1" lang="en-US" altLang="zh-CN" sz="1900" b="1">
                <a:solidFill>
                  <a:srgbClr val="006600"/>
                </a:solidFill>
                <a:latin typeface="微软雅黑" panose="020B0503020204020204" pitchFamily="34" charset="-122"/>
                <a:ea typeface="微软雅黑" panose="020B0503020204020204" pitchFamily="34" charset="-122"/>
              </a:rPr>
              <a:t>1</a:t>
            </a:r>
            <a:r>
              <a:rPr kumimoji="1" lang="zh-CN" altLang="en-US" sz="1900" b="1">
                <a:solidFill>
                  <a:srgbClr val="006600"/>
                </a:solidFill>
                <a:latin typeface="微软雅黑" panose="020B0503020204020204" pitchFamily="34" charset="-122"/>
                <a:ea typeface="微软雅黑" panose="020B0503020204020204" pitchFamily="34" charset="-122"/>
              </a:rPr>
              <a:t>次</a:t>
            </a:r>
          </a:p>
        </p:txBody>
      </p:sp>
      <p:sp>
        <p:nvSpPr>
          <p:cNvPr id="711712" name="Text Box 32">
            <a:extLst>
              <a:ext uri="{FF2B5EF4-FFF2-40B4-BE49-F238E27FC236}">
                <a16:creationId xmlns:a16="http://schemas.microsoft.com/office/drawing/2014/main" id="{8B519CB4-6370-4B1D-8050-DAB3D1E04FA0}"/>
              </a:ext>
            </a:extLst>
          </p:cNvPr>
          <p:cNvSpPr txBox="1">
            <a:spLocks noChangeArrowheads="1"/>
          </p:cNvSpPr>
          <p:nvPr/>
        </p:nvSpPr>
        <p:spPr bwMode="auto">
          <a:xfrm>
            <a:off x="180975" y="6138863"/>
            <a:ext cx="3468688"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1900" b="1">
                <a:solidFill>
                  <a:srgbClr val="CC0000"/>
                </a:solidFill>
                <a:ea typeface="微软雅黑" panose="020B0503020204020204" pitchFamily="34" charset="-122"/>
              </a:rPr>
              <a:t>介于最坏和最好之间的是？</a:t>
            </a:r>
          </a:p>
        </p:txBody>
      </p:sp>
      <p:sp>
        <p:nvSpPr>
          <p:cNvPr id="711713" name="Text Box 33">
            <a:extLst>
              <a:ext uri="{FF2B5EF4-FFF2-40B4-BE49-F238E27FC236}">
                <a16:creationId xmlns:a16="http://schemas.microsoft.com/office/drawing/2014/main" id="{B0575BEF-B696-47FE-8B45-1E0734F5925C}"/>
              </a:ext>
            </a:extLst>
          </p:cNvPr>
          <p:cNvSpPr txBox="1">
            <a:spLocks noChangeArrowheads="1"/>
          </p:cNvSpPr>
          <p:nvPr/>
        </p:nvSpPr>
        <p:spPr bwMode="auto">
          <a:xfrm>
            <a:off x="3317875" y="6126163"/>
            <a:ext cx="214947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1900" b="1">
                <a:solidFill>
                  <a:srgbClr val="663300"/>
                </a:solidFill>
                <a:latin typeface="微软雅黑" panose="020B0503020204020204" pitchFamily="34" charset="-122"/>
                <a:ea typeface="微软雅黑" panose="020B0503020204020204" pitchFamily="34" charset="-122"/>
              </a:rPr>
              <a:t>miss</a:t>
            </a:r>
            <a:r>
              <a:rPr kumimoji="1" lang="zh-CN" altLang="en-US" sz="1900" b="1">
                <a:solidFill>
                  <a:srgbClr val="663300"/>
                </a:solidFill>
                <a:latin typeface="微软雅黑" panose="020B0503020204020204" pitchFamily="34" charset="-122"/>
                <a:ea typeface="微软雅黑" panose="020B0503020204020204" pitchFamily="34" charset="-122"/>
              </a:rPr>
              <a:t>、</a:t>
            </a:r>
            <a:r>
              <a:rPr kumimoji="1" lang="en-US" altLang="zh-CN" sz="1900" b="1">
                <a:solidFill>
                  <a:srgbClr val="663300"/>
                </a:solidFill>
                <a:latin typeface="微软雅黑" panose="020B0503020204020204" pitchFamily="34" charset="-122"/>
                <a:ea typeface="微软雅黑" panose="020B0503020204020204" pitchFamily="34" charset="-122"/>
              </a:rPr>
              <a:t>hit</a:t>
            </a:r>
            <a:r>
              <a:rPr kumimoji="1" lang="zh-CN" altLang="en-US" sz="1900" b="1">
                <a:solidFill>
                  <a:srgbClr val="663300"/>
                </a:solidFill>
                <a:latin typeface="微软雅黑" panose="020B0503020204020204" pitchFamily="34" charset="-122"/>
                <a:ea typeface="微软雅黑" panose="020B0503020204020204" pitchFamily="34" charset="-122"/>
              </a:rPr>
              <a:t>、</a:t>
            </a:r>
            <a:r>
              <a:rPr kumimoji="1" lang="en-US" altLang="zh-CN" sz="1900" b="1">
                <a:solidFill>
                  <a:srgbClr val="663300"/>
                </a:solidFill>
                <a:latin typeface="微软雅黑" panose="020B0503020204020204" pitchFamily="34" charset="-122"/>
                <a:ea typeface="微软雅黑" panose="020B0503020204020204" pitchFamily="34" charset="-122"/>
              </a:rPr>
              <a:t>miss</a:t>
            </a:r>
          </a:p>
        </p:txBody>
      </p:sp>
      <p:sp>
        <p:nvSpPr>
          <p:cNvPr id="711714" name="Text Box 34">
            <a:extLst>
              <a:ext uri="{FF2B5EF4-FFF2-40B4-BE49-F238E27FC236}">
                <a16:creationId xmlns:a16="http://schemas.microsoft.com/office/drawing/2014/main" id="{D6D5E127-6762-44E4-AF1C-DDB4363E738C}"/>
              </a:ext>
            </a:extLst>
          </p:cNvPr>
          <p:cNvSpPr txBox="1">
            <a:spLocks noChangeArrowheads="1"/>
          </p:cNvSpPr>
          <p:nvPr/>
        </p:nvSpPr>
        <p:spPr bwMode="auto">
          <a:xfrm>
            <a:off x="5514975" y="6153150"/>
            <a:ext cx="3338513"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1900" b="1">
                <a:solidFill>
                  <a:srgbClr val="006600"/>
                </a:solidFill>
                <a:latin typeface="微软雅黑" panose="020B0503020204020204" pitchFamily="34" charset="-122"/>
                <a:ea typeface="微软雅黑" panose="020B0503020204020204" pitchFamily="34" charset="-122"/>
              </a:rPr>
              <a:t>不需访问磁盘、但访存至少</a:t>
            </a:r>
            <a:r>
              <a:rPr kumimoji="1" lang="en-US" altLang="zh-CN" sz="1900" b="1">
                <a:solidFill>
                  <a:srgbClr val="006600"/>
                </a:solidFill>
                <a:latin typeface="微软雅黑" panose="020B0503020204020204" pitchFamily="34" charset="-122"/>
                <a:ea typeface="微软雅黑" panose="020B0503020204020204" pitchFamily="34" charset="-122"/>
              </a:rPr>
              <a:t>2</a:t>
            </a:r>
            <a:r>
              <a:rPr kumimoji="1" lang="zh-CN" altLang="en-US" sz="1900" b="1">
                <a:solidFill>
                  <a:srgbClr val="006600"/>
                </a:solidFill>
                <a:latin typeface="微软雅黑" panose="020B0503020204020204" pitchFamily="34" charset="-122"/>
                <a:ea typeface="微软雅黑" panose="020B0503020204020204" pitchFamily="34" charset="-122"/>
              </a:rPr>
              <a:t>次</a:t>
            </a:r>
          </a:p>
        </p:txBody>
      </p:sp>
      <p:sp>
        <p:nvSpPr>
          <p:cNvPr id="711715" name="Text Box 35">
            <a:extLst>
              <a:ext uri="{FF2B5EF4-FFF2-40B4-BE49-F238E27FC236}">
                <a16:creationId xmlns:a16="http://schemas.microsoft.com/office/drawing/2014/main" id="{46311E1E-D893-43C3-86E7-0C9607699CB5}"/>
              </a:ext>
            </a:extLst>
          </p:cNvPr>
          <p:cNvSpPr txBox="1">
            <a:spLocks noChangeArrowheads="1"/>
          </p:cNvSpPr>
          <p:nvPr/>
        </p:nvSpPr>
        <p:spPr bwMode="auto">
          <a:xfrm>
            <a:off x="158750" y="5675313"/>
            <a:ext cx="3468688"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1900" b="1">
                <a:solidFill>
                  <a:srgbClr val="CC0000"/>
                </a:solidFill>
                <a:ea typeface="微软雅黑" panose="020B0503020204020204" pitchFamily="34" charset="-122"/>
              </a:rPr>
              <a:t>以上组合中，最坏的情况是？</a:t>
            </a:r>
          </a:p>
        </p:txBody>
      </p:sp>
      <p:sp>
        <p:nvSpPr>
          <p:cNvPr id="711716" name="Text Box 36">
            <a:extLst>
              <a:ext uri="{FF2B5EF4-FFF2-40B4-BE49-F238E27FC236}">
                <a16:creationId xmlns:a16="http://schemas.microsoft.com/office/drawing/2014/main" id="{47C86034-E54C-409C-99CA-4B505DD5C998}"/>
              </a:ext>
            </a:extLst>
          </p:cNvPr>
          <p:cNvSpPr txBox="1">
            <a:spLocks noChangeArrowheads="1"/>
          </p:cNvSpPr>
          <p:nvPr/>
        </p:nvSpPr>
        <p:spPr bwMode="auto">
          <a:xfrm>
            <a:off x="3424238" y="5662613"/>
            <a:ext cx="214947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1900" b="1">
                <a:solidFill>
                  <a:srgbClr val="663300"/>
                </a:solidFill>
                <a:latin typeface="微软雅黑" panose="020B0503020204020204" pitchFamily="34" charset="-122"/>
                <a:ea typeface="微软雅黑" panose="020B0503020204020204" pitchFamily="34" charset="-122"/>
              </a:rPr>
              <a:t>miss</a:t>
            </a:r>
            <a:r>
              <a:rPr kumimoji="1" lang="zh-CN" altLang="en-US" sz="1900" b="1">
                <a:solidFill>
                  <a:srgbClr val="663300"/>
                </a:solidFill>
                <a:latin typeface="微软雅黑" panose="020B0503020204020204" pitchFamily="34" charset="-122"/>
                <a:ea typeface="微软雅黑" panose="020B0503020204020204" pitchFamily="34" charset="-122"/>
              </a:rPr>
              <a:t>、</a:t>
            </a:r>
            <a:r>
              <a:rPr kumimoji="1" lang="en-US" altLang="zh-CN" sz="1900" b="1">
                <a:solidFill>
                  <a:srgbClr val="663300"/>
                </a:solidFill>
                <a:latin typeface="微软雅黑" panose="020B0503020204020204" pitchFamily="34" charset="-122"/>
                <a:ea typeface="微软雅黑" panose="020B0503020204020204" pitchFamily="34" charset="-122"/>
              </a:rPr>
              <a:t>miss</a:t>
            </a:r>
            <a:r>
              <a:rPr kumimoji="1" lang="zh-CN" altLang="en-US" sz="1900" b="1">
                <a:solidFill>
                  <a:srgbClr val="663300"/>
                </a:solidFill>
                <a:latin typeface="微软雅黑" panose="020B0503020204020204" pitchFamily="34" charset="-122"/>
                <a:ea typeface="微软雅黑" panose="020B0503020204020204" pitchFamily="34" charset="-122"/>
              </a:rPr>
              <a:t>、</a:t>
            </a:r>
            <a:r>
              <a:rPr kumimoji="1" lang="en-US" altLang="zh-CN" sz="1900" b="1">
                <a:solidFill>
                  <a:srgbClr val="663300"/>
                </a:solidFill>
                <a:latin typeface="微软雅黑" panose="020B0503020204020204" pitchFamily="34" charset="-122"/>
                <a:ea typeface="微软雅黑" panose="020B0503020204020204" pitchFamily="34" charset="-122"/>
              </a:rPr>
              <a:t>miss</a:t>
            </a:r>
          </a:p>
        </p:txBody>
      </p:sp>
      <p:sp>
        <p:nvSpPr>
          <p:cNvPr id="711717" name="Text Box 37">
            <a:extLst>
              <a:ext uri="{FF2B5EF4-FFF2-40B4-BE49-F238E27FC236}">
                <a16:creationId xmlns:a16="http://schemas.microsoft.com/office/drawing/2014/main" id="{121326F2-3255-4011-8070-2D9247DED5B0}"/>
              </a:ext>
            </a:extLst>
          </p:cNvPr>
          <p:cNvSpPr txBox="1">
            <a:spLocks noChangeArrowheads="1"/>
          </p:cNvSpPr>
          <p:nvPr/>
        </p:nvSpPr>
        <p:spPr bwMode="auto">
          <a:xfrm>
            <a:off x="5791200" y="5629275"/>
            <a:ext cx="307657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1900" b="1">
                <a:solidFill>
                  <a:srgbClr val="006600"/>
                </a:solidFill>
                <a:latin typeface="微软雅黑" panose="020B0503020204020204" pitchFamily="34" charset="-122"/>
                <a:ea typeface="微软雅黑" panose="020B0503020204020204" pitchFamily="34" charset="-122"/>
              </a:rPr>
              <a:t>需访问磁盘、并访存至少</a:t>
            </a:r>
            <a:r>
              <a:rPr kumimoji="1" lang="en-US" altLang="zh-CN" sz="1900" b="1">
                <a:solidFill>
                  <a:srgbClr val="006600"/>
                </a:solidFill>
                <a:latin typeface="微软雅黑" panose="020B0503020204020204" pitchFamily="34" charset="-122"/>
                <a:ea typeface="微软雅黑" panose="020B0503020204020204" pitchFamily="34" charset="-122"/>
              </a:rPr>
              <a:t>2</a:t>
            </a:r>
            <a:r>
              <a:rPr kumimoji="1" lang="zh-CN" altLang="en-US" sz="1900" b="1">
                <a:solidFill>
                  <a:srgbClr val="006600"/>
                </a:solidFill>
                <a:latin typeface="微软雅黑" panose="020B0503020204020204" pitchFamily="34" charset="-122"/>
                <a:ea typeface="微软雅黑" panose="020B0503020204020204" pitchFamily="34" charset="-122"/>
              </a:rPr>
              <a:t>次</a:t>
            </a:r>
          </a:p>
        </p:txBody>
      </p:sp>
      <p:sp>
        <p:nvSpPr>
          <p:cNvPr id="2" name="灯片编号占位符 1">
            <a:extLst>
              <a:ext uri="{FF2B5EF4-FFF2-40B4-BE49-F238E27FC236}">
                <a16:creationId xmlns:a16="http://schemas.microsoft.com/office/drawing/2014/main" id="{CA40B93D-27A4-4C87-B8E3-20E6A81C9682}"/>
              </a:ext>
            </a:extLst>
          </p:cNvPr>
          <p:cNvSpPr>
            <a:spLocks noGrp="1"/>
          </p:cNvSpPr>
          <p:nvPr>
            <p:ph type="sldNum" sz="quarter" idx="10"/>
          </p:nvPr>
        </p:nvSpPr>
        <p:spPr/>
        <p:txBody>
          <a:bodyPr/>
          <a:lstStyle/>
          <a:p>
            <a:pPr>
              <a:defRPr/>
            </a:pPr>
            <a:fld id="{E5695708-78D6-49FC-AD1D-A92B2AA36AF2}" type="slidenum">
              <a:rPr lang="zh-CN" altLang="en-US" smtClean="0"/>
              <a:pPr>
                <a:defRPr/>
              </a:pPr>
              <a:t>78</a:t>
            </a:fld>
            <a:endParaRPr lang="zh-CN" altLang="en-US"/>
          </a:p>
        </p:txBody>
      </p:sp>
    </p:spTree>
    <p:extLst>
      <p:ext uri="{BB962C8B-B14F-4D97-AF65-F5344CB8AC3E}">
        <p14:creationId xmlns:p14="http://schemas.microsoft.com/office/powerpoint/2010/main" val="10964063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46853"/>
                                        </p:tgtEl>
                                        <p:attrNameLst>
                                          <p:attrName>style.visibility</p:attrName>
                                        </p:attrNameLst>
                                      </p:cBhvr>
                                      <p:to>
                                        <p:strVal val="visible"/>
                                      </p:to>
                                    </p:set>
                                    <p:animEffect transition="in" filter="blinds(horizontal)">
                                      <p:cBhvr>
                                        <p:cTn id="7" dur="500"/>
                                        <p:tgtEl>
                                          <p:spTgt spid="84685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46854"/>
                                        </p:tgtEl>
                                        <p:attrNameLst>
                                          <p:attrName>style.visibility</p:attrName>
                                        </p:attrNameLst>
                                      </p:cBhvr>
                                      <p:to>
                                        <p:strVal val="visible"/>
                                      </p:to>
                                    </p:set>
                                    <p:animEffect transition="in" filter="blinds(horizontal)">
                                      <p:cBhvr>
                                        <p:cTn id="12" dur="500"/>
                                        <p:tgtEl>
                                          <p:spTgt spid="84685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46855"/>
                                        </p:tgtEl>
                                        <p:attrNameLst>
                                          <p:attrName>style.visibility</p:attrName>
                                        </p:attrNameLst>
                                      </p:cBhvr>
                                      <p:to>
                                        <p:strVal val="visible"/>
                                      </p:to>
                                    </p:set>
                                    <p:animEffect transition="in" filter="blinds(horizontal)">
                                      <p:cBhvr>
                                        <p:cTn id="17" dur="500"/>
                                        <p:tgtEl>
                                          <p:spTgt spid="84685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46856"/>
                                        </p:tgtEl>
                                        <p:attrNameLst>
                                          <p:attrName>style.visibility</p:attrName>
                                        </p:attrNameLst>
                                      </p:cBhvr>
                                      <p:to>
                                        <p:strVal val="visible"/>
                                      </p:to>
                                    </p:set>
                                    <p:animEffect transition="in" filter="blinds(horizontal)">
                                      <p:cBhvr>
                                        <p:cTn id="22" dur="500"/>
                                        <p:tgtEl>
                                          <p:spTgt spid="84685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846857"/>
                                        </p:tgtEl>
                                        <p:attrNameLst>
                                          <p:attrName>style.visibility</p:attrName>
                                        </p:attrNameLst>
                                      </p:cBhvr>
                                      <p:to>
                                        <p:strVal val="visible"/>
                                      </p:to>
                                    </p:set>
                                    <p:animEffect transition="in" filter="blinds(horizontal)">
                                      <p:cBhvr>
                                        <p:cTn id="27" dur="500"/>
                                        <p:tgtEl>
                                          <p:spTgt spid="84685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846858"/>
                                        </p:tgtEl>
                                        <p:attrNameLst>
                                          <p:attrName>style.visibility</p:attrName>
                                        </p:attrNameLst>
                                      </p:cBhvr>
                                      <p:to>
                                        <p:strVal val="visible"/>
                                      </p:to>
                                    </p:set>
                                    <p:animEffect transition="in" filter="blinds(horizontal)">
                                      <p:cBhvr>
                                        <p:cTn id="32" dur="500"/>
                                        <p:tgtEl>
                                          <p:spTgt spid="84685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846859"/>
                                        </p:tgtEl>
                                        <p:attrNameLst>
                                          <p:attrName>style.visibility</p:attrName>
                                        </p:attrNameLst>
                                      </p:cBhvr>
                                      <p:to>
                                        <p:strVal val="visible"/>
                                      </p:to>
                                    </p:set>
                                    <p:animEffect transition="in" filter="blinds(horizontal)">
                                      <p:cBhvr>
                                        <p:cTn id="37" dur="500"/>
                                        <p:tgtEl>
                                          <p:spTgt spid="84685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711708"/>
                                        </p:tgtEl>
                                        <p:attrNameLst>
                                          <p:attrName>style.visibility</p:attrName>
                                        </p:attrNameLst>
                                      </p:cBhvr>
                                      <p:to>
                                        <p:strVal val="visible"/>
                                      </p:to>
                                    </p:set>
                                    <p:animEffect transition="in" filter="blinds(horizontal)">
                                      <p:cBhvr>
                                        <p:cTn id="42" dur="500"/>
                                        <p:tgtEl>
                                          <p:spTgt spid="711708"/>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711709"/>
                                        </p:tgtEl>
                                        <p:attrNameLst>
                                          <p:attrName>style.visibility</p:attrName>
                                        </p:attrNameLst>
                                      </p:cBhvr>
                                      <p:to>
                                        <p:strVal val="visible"/>
                                      </p:to>
                                    </p:set>
                                    <p:animEffect transition="in" filter="blinds(horizontal)">
                                      <p:cBhvr>
                                        <p:cTn id="47" dur="500"/>
                                        <p:tgtEl>
                                          <p:spTgt spid="711709"/>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711707"/>
                                        </p:tgtEl>
                                        <p:attrNameLst>
                                          <p:attrName>style.visibility</p:attrName>
                                        </p:attrNameLst>
                                      </p:cBhvr>
                                      <p:to>
                                        <p:strVal val="visible"/>
                                      </p:to>
                                    </p:set>
                                    <p:animEffect transition="in" filter="blinds(horizontal)">
                                      <p:cBhvr>
                                        <p:cTn id="52" dur="500"/>
                                        <p:tgtEl>
                                          <p:spTgt spid="711707"/>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711710"/>
                                        </p:tgtEl>
                                        <p:attrNameLst>
                                          <p:attrName>style.visibility</p:attrName>
                                        </p:attrNameLst>
                                      </p:cBhvr>
                                      <p:to>
                                        <p:strVal val="visible"/>
                                      </p:to>
                                    </p:set>
                                    <p:animEffect transition="in" filter="blinds(horizontal)">
                                      <p:cBhvr>
                                        <p:cTn id="57" dur="500"/>
                                        <p:tgtEl>
                                          <p:spTgt spid="711710"/>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711711"/>
                                        </p:tgtEl>
                                        <p:attrNameLst>
                                          <p:attrName>style.visibility</p:attrName>
                                        </p:attrNameLst>
                                      </p:cBhvr>
                                      <p:to>
                                        <p:strVal val="visible"/>
                                      </p:to>
                                    </p:set>
                                    <p:animEffect transition="in" filter="blinds(horizontal)">
                                      <p:cBhvr>
                                        <p:cTn id="62" dur="500"/>
                                        <p:tgtEl>
                                          <p:spTgt spid="711711"/>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711715"/>
                                        </p:tgtEl>
                                        <p:attrNameLst>
                                          <p:attrName>style.visibility</p:attrName>
                                        </p:attrNameLst>
                                      </p:cBhvr>
                                      <p:to>
                                        <p:strVal val="visible"/>
                                      </p:to>
                                    </p:set>
                                    <p:animEffect transition="in" filter="blinds(horizontal)">
                                      <p:cBhvr>
                                        <p:cTn id="67" dur="500"/>
                                        <p:tgtEl>
                                          <p:spTgt spid="711715"/>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711716"/>
                                        </p:tgtEl>
                                        <p:attrNameLst>
                                          <p:attrName>style.visibility</p:attrName>
                                        </p:attrNameLst>
                                      </p:cBhvr>
                                      <p:to>
                                        <p:strVal val="visible"/>
                                      </p:to>
                                    </p:set>
                                    <p:animEffect transition="in" filter="blinds(horizontal)">
                                      <p:cBhvr>
                                        <p:cTn id="72" dur="500"/>
                                        <p:tgtEl>
                                          <p:spTgt spid="711716"/>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711717"/>
                                        </p:tgtEl>
                                        <p:attrNameLst>
                                          <p:attrName>style.visibility</p:attrName>
                                        </p:attrNameLst>
                                      </p:cBhvr>
                                      <p:to>
                                        <p:strVal val="visible"/>
                                      </p:to>
                                    </p:set>
                                    <p:animEffect transition="in" filter="blinds(horizontal)">
                                      <p:cBhvr>
                                        <p:cTn id="77" dur="500"/>
                                        <p:tgtEl>
                                          <p:spTgt spid="711717"/>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711712"/>
                                        </p:tgtEl>
                                        <p:attrNameLst>
                                          <p:attrName>style.visibility</p:attrName>
                                        </p:attrNameLst>
                                      </p:cBhvr>
                                      <p:to>
                                        <p:strVal val="visible"/>
                                      </p:to>
                                    </p:set>
                                    <p:animEffect transition="in" filter="blinds(horizontal)">
                                      <p:cBhvr>
                                        <p:cTn id="82" dur="500"/>
                                        <p:tgtEl>
                                          <p:spTgt spid="711712"/>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3" presetClass="entr" presetSubtype="10" fill="hold" grpId="0" nodeType="clickEffect">
                                  <p:stCondLst>
                                    <p:cond delay="0"/>
                                  </p:stCondLst>
                                  <p:childTnLst>
                                    <p:set>
                                      <p:cBhvr>
                                        <p:cTn id="86" dur="1" fill="hold">
                                          <p:stCondLst>
                                            <p:cond delay="0"/>
                                          </p:stCondLst>
                                        </p:cTn>
                                        <p:tgtEl>
                                          <p:spTgt spid="711713"/>
                                        </p:tgtEl>
                                        <p:attrNameLst>
                                          <p:attrName>style.visibility</p:attrName>
                                        </p:attrNameLst>
                                      </p:cBhvr>
                                      <p:to>
                                        <p:strVal val="visible"/>
                                      </p:to>
                                    </p:set>
                                    <p:animEffect transition="in" filter="blinds(horizontal)">
                                      <p:cBhvr>
                                        <p:cTn id="87" dur="500"/>
                                        <p:tgtEl>
                                          <p:spTgt spid="711713"/>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3" presetClass="entr" presetSubtype="10" fill="hold" grpId="0" nodeType="clickEffect">
                                  <p:stCondLst>
                                    <p:cond delay="0"/>
                                  </p:stCondLst>
                                  <p:childTnLst>
                                    <p:set>
                                      <p:cBhvr>
                                        <p:cTn id="91" dur="1" fill="hold">
                                          <p:stCondLst>
                                            <p:cond delay="0"/>
                                          </p:stCondLst>
                                        </p:cTn>
                                        <p:tgtEl>
                                          <p:spTgt spid="711714"/>
                                        </p:tgtEl>
                                        <p:attrNameLst>
                                          <p:attrName>style.visibility</p:attrName>
                                        </p:attrNameLst>
                                      </p:cBhvr>
                                      <p:to>
                                        <p:strVal val="visible"/>
                                      </p:to>
                                    </p:set>
                                    <p:animEffect transition="in" filter="blinds(horizontal)">
                                      <p:cBhvr>
                                        <p:cTn id="92" dur="500"/>
                                        <p:tgtEl>
                                          <p:spTgt spid="7117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6853" grpId="0" animBg="1"/>
      <p:bldP spid="846854" grpId="0" animBg="1"/>
      <p:bldP spid="846855" grpId="0" animBg="1"/>
      <p:bldP spid="846856" grpId="0" animBg="1"/>
      <p:bldP spid="846857" grpId="0" animBg="1"/>
      <p:bldP spid="846858" grpId="0" animBg="1"/>
      <p:bldP spid="846859" grpId="0" animBg="1"/>
      <p:bldP spid="711707" grpId="0"/>
      <p:bldP spid="711708" grpId="0"/>
      <p:bldP spid="711709" grpId="0"/>
      <p:bldP spid="711710" grpId="0"/>
      <p:bldP spid="711711" grpId="0"/>
      <p:bldP spid="711712" grpId="0"/>
      <p:bldP spid="711713" grpId="0"/>
      <p:bldP spid="711714" grpId="0"/>
      <p:bldP spid="711715" grpId="0"/>
      <p:bldP spid="711716" grpId="0"/>
      <p:bldP spid="711717"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a:extLst>
              <a:ext uri="{FF2B5EF4-FFF2-40B4-BE49-F238E27FC236}">
                <a16:creationId xmlns:a16="http://schemas.microsoft.com/office/drawing/2014/main" id="{C631C72E-3BD8-40C9-AF5B-0847DF8A7987}"/>
              </a:ext>
            </a:extLst>
          </p:cNvPr>
          <p:cNvSpPr>
            <a:spLocks noGrp="1" noChangeArrowheads="1"/>
          </p:cNvSpPr>
          <p:nvPr>
            <p:ph type="title" idx="4294967295"/>
          </p:nvPr>
        </p:nvSpPr>
        <p:spPr>
          <a:xfrm>
            <a:off x="2430463" y="128588"/>
            <a:ext cx="4941887" cy="528637"/>
          </a:xfrm>
        </p:spPr>
        <p:txBody>
          <a:bodyPr lIns="91440" tIns="45720" rIns="91440" bIns="45720" anchor="ctr"/>
          <a:lstStyle/>
          <a:p>
            <a:pPr algn="l" eaLnBrk="1" hangingPunct="1"/>
            <a:r>
              <a:rPr lang="zh-CN" altLang="en-US"/>
              <a:t>分段式虚拟存储器</a:t>
            </a:r>
          </a:p>
        </p:txBody>
      </p:sp>
      <p:sp>
        <p:nvSpPr>
          <p:cNvPr id="792579" name="Rectangle 3">
            <a:extLst>
              <a:ext uri="{FF2B5EF4-FFF2-40B4-BE49-F238E27FC236}">
                <a16:creationId xmlns:a16="http://schemas.microsoft.com/office/drawing/2014/main" id="{BDB94CA0-9820-444B-85CE-2DEF6541D61F}"/>
              </a:ext>
            </a:extLst>
          </p:cNvPr>
          <p:cNvSpPr>
            <a:spLocks noGrp="1" noChangeArrowheads="1"/>
          </p:cNvSpPr>
          <p:nvPr>
            <p:ph type="body" idx="4294967295"/>
          </p:nvPr>
        </p:nvSpPr>
        <p:spPr>
          <a:xfrm>
            <a:off x="107950" y="550863"/>
            <a:ext cx="8950325" cy="5416098"/>
          </a:xfrm>
        </p:spPr>
        <p:txBody>
          <a:bodyPr lIns="91440" tIns="45720" rIns="91440" bIns="45720"/>
          <a:lstStyle/>
          <a:p>
            <a:pPr eaLnBrk="1" hangingPunct="1">
              <a:lnSpc>
                <a:spcPct val="115000"/>
              </a:lnSpc>
              <a:spcBef>
                <a:spcPct val="10000"/>
              </a:spcBef>
              <a:buFontTx/>
              <a:buNone/>
            </a:pPr>
            <a:endParaRPr lang="zh-CN" altLang="en-US" sz="1700" dirty="0">
              <a:ea typeface="宋体" panose="02010600030101010101" pitchFamily="2" charset="-122"/>
            </a:endParaRPr>
          </a:p>
          <a:p>
            <a:pPr eaLnBrk="1" hangingPunct="1">
              <a:lnSpc>
                <a:spcPct val="130000"/>
              </a:lnSpc>
              <a:spcBef>
                <a:spcPct val="10000"/>
              </a:spcBef>
            </a:pPr>
            <a:r>
              <a:rPr lang="zh-CN" altLang="en-US" sz="2400" dirty="0">
                <a:latin typeface="微软雅黑" panose="020B0503020204020204" pitchFamily="34" charset="-122"/>
                <a:ea typeface="微软雅黑" panose="020B0503020204020204" pitchFamily="34" charset="-122"/>
              </a:rPr>
              <a:t>分段系统的实现</a:t>
            </a:r>
          </a:p>
          <a:p>
            <a:pPr lvl="1" eaLnBrk="1" hangingPunct="1">
              <a:lnSpc>
                <a:spcPct val="130000"/>
              </a:lnSpc>
              <a:spcBef>
                <a:spcPct val="10000"/>
              </a:spcBef>
            </a:pPr>
            <a:r>
              <a:rPr lang="zh-CN" altLang="en-US" sz="2400" dirty="0">
                <a:solidFill>
                  <a:srgbClr val="0000FF"/>
                </a:solidFill>
                <a:latin typeface="微软雅黑" panose="020B0503020204020204" pitchFamily="34" charset="-122"/>
                <a:ea typeface="微软雅黑" panose="020B0503020204020204" pitchFamily="34" charset="-122"/>
              </a:rPr>
              <a:t>程序员或</a:t>
            </a:r>
            <a:r>
              <a:rPr lang="en-US" altLang="zh-CN" sz="2400" dirty="0">
                <a:solidFill>
                  <a:srgbClr val="0000FF"/>
                </a:solidFill>
                <a:latin typeface="微软雅黑" panose="020B0503020204020204" pitchFamily="34" charset="-122"/>
                <a:ea typeface="微软雅黑" panose="020B0503020204020204" pitchFamily="34" charset="-122"/>
              </a:rPr>
              <a:t>OS</a:t>
            </a:r>
            <a:r>
              <a:rPr lang="zh-CN" altLang="en-US" sz="2400" dirty="0">
                <a:solidFill>
                  <a:srgbClr val="0000FF"/>
                </a:solidFill>
                <a:latin typeface="微软雅黑" panose="020B0503020204020204" pitchFamily="34" charset="-122"/>
                <a:ea typeface="微软雅黑" panose="020B0503020204020204" pitchFamily="34" charset="-122"/>
              </a:rPr>
              <a:t>将程序模块或数据模块分配给不同的</a:t>
            </a:r>
            <a:r>
              <a:rPr lang="zh-CN" altLang="en-US" sz="2400" dirty="0">
                <a:solidFill>
                  <a:srgbClr val="FF0000"/>
                </a:solidFill>
                <a:latin typeface="微软雅黑" panose="020B0503020204020204" pitchFamily="34" charset="-122"/>
                <a:ea typeface="微软雅黑" panose="020B0503020204020204" pitchFamily="34" charset="-122"/>
              </a:rPr>
              <a:t>主存段</a:t>
            </a:r>
            <a:r>
              <a:rPr lang="zh-CN" altLang="en-US" sz="2400" dirty="0">
                <a:solidFill>
                  <a:srgbClr val="0000FF"/>
                </a:solidFill>
                <a:latin typeface="微软雅黑" panose="020B0503020204020204" pitchFamily="34" charset="-122"/>
                <a:ea typeface="微软雅黑" panose="020B0503020204020204" pitchFamily="34" charset="-122"/>
              </a:rPr>
              <a:t>，一个大</a:t>
            </a:r>
            <a:r>
              <a:rPr lang="zh-CN" altLang="en-US" sz="2400" dirty="0" smtClean="0">
                <a:solidFill>
                  <a:srgbClr val="0000FF"/>
                </a:solidFill>
                <a:latin typeface="微软雅黑" panose="020B0503020204020204" pitchFamily="34" charset="-122"/>
                <a:ea typeface="微软雅黑" panose="020B0503020204020204" pitchFamily="34" charset="-122"/>
              </a:rPr>
              <a:t>程序</a:t>
            </a:r>
            <a:r>
              <a:rPr lang="zh-CN" altLang="en-US" sz="2400" dirty="0">
                <a:solidFill>
                  <a:srgbClr val="0000FF"/>
                </a:solidFill>
                <a:latin typeface="微软雅黑" panose="020B0503020204020204" pitchFamily="34" charset="-122"/>
                <a:ea typeface="微软雅黑" panose="020B0503020204020204" pitchFamily="34" charset="-122"/>
              </a:rPr>
              <a:t>由</a:t>
            </a:r>
            <a:r>
              <a:rPr lang="zh-CN" altLang="en-US" sz="2400" dirty="0" smtClean="0">
                <a:solidFill>
                  <a:srgbClr val="0000FF"/>
                </a:solidFill>
                <a:latin typeface="微软雅黑" panose="020B0503020204020204" pitchFamily="34" charset="-122"/>
                <a:ea typeface="微软雅黑" panose="020B0503020204020204" pitchFamily="34" charset="-122"/>
              </a:rPr>
              <a:t>多</a:t>
            </a:r>
            <a:r>
              <a:rPr lang="zh-CN" altLang="en-US" sz="2400" dirty="0">
                <a:solidFill>
                  <a:srgbClr val="0000FF"/>
                </a:solidFill>
                <a:latin typeface="微软雅黑" panose="020B0503020204020204" pitchFamily="34" charset="-122"/>
                <a:ea typeface="微软雅黑" panose="020B0503020204020204" pitchFamily="34" charset="-122"/>
              </a:rPr>
              <a:t>个</a:t>
            </a:r>
            <a:r>
              <a:rPr lang="zh-CN" altLang="en-US" sz="2400" dirty="0">
                <a:solidFill>
                  <a:srgbClr val="FF0000"/>
                </a:solidFill>
                <a:latin typeface="微软雅黑" panose="020B0503020204020204" pitchFamily="34" charset="-122"/>
                <a:ea typeface="微软雅黑" panose="020B0503020204020204" pitchFamily="34" charset="-122"/>
              </a:rPr>
              <a:t>代码段</a:t>
            </a:r>
            <a:r>
              <a:rPr lang="zh-CN" altLang="en-US" sz="2400" dirty="0">
                <a:solidFill>
                  <a:srgbClr val="0000FF"/>
                </a:solidFill>
                <a:latin typeface="微软雅黑" panose="020B0503020204020204" pitchFamily="34" charset="-122"/>
                <a:ea typeface="微软雅黑" panose="020B0503020204020204" pitchFamily="34" charset="-122"/>
              </a:rPr>
              <a:t>和多个</a:t>
            </a:r>
            <a:r>
              <a:rPr lang="zh-CN" altLang="en-US" sz="2400" dirty="0">
                <a:solidFill>
                  <a:srgbClr val="FF0000"/>
                </a:solidFill>
                <a:latin typeface="微软雅黑" panose="020B0503020204020204" pitchFamily="34" charset="-122"/>
                <a:ea typeface="微软雅黑" panose="020B0503020204020204" pitchFamily="34" charset="-122"/>
              </a:rPr>
              <a:t>数据段</a:t>
            </a:r>
            <a:r>
              <a:rPr lang="zh-CN" altLang="en-US" sz="2400" dirty="0">
                <a:solidFill>
                  <a:srgbClr val="0000FF"/>
                </a:solidFill>
                <a:latin typeface="微软雅黑" panose="020B0503020204020204" pitchFamily="34" charset="-122"/>
                <a:ea typeface="微软雅黑" panose="020B0503020204020204" pitchFamily="34" charset="-122"/>
              </a:rPr>
              <a:t>构成，是按照程序的逻辑结构划分而成的多个相对独立的部分。</a:t>
            </a:r>
          </a:p>
          <a:p>
            <a:pPr lvl="1" eaLnBrk="1" hangingPunct="1">
              <a:lnSpc>
                <a:spcPct val="130000"/>
              </a:lnSpc>
              <a:spcBef>
                <a:spcPct val="10000"/>
              </a:spcBef>
              <a:buFontTx/>
              <a:buNone/>
            </a:pPr>
            <a:r>
              <a:rPr lang="zh-CN" altLang="en-US" sz="2400" dirty="0">
                <a:solidFill>
                  <a:srgbClr val="FF0000"/>
                </a:solidFill>
                <a:latin typeface="微软雅黑" panose="020B0503020204020204" pitchFamily="34" charset="-122"/>
                <a:ea typeface="微软雅黑" panose="020B0503020204020204" pitchFamily="34" charset="-122"/>
              </a:rPr>
              <a:t>     （例如，代码段、只读数据段、可读写数据段等）</a:t>
            </a:r>
          </a:p>
          <a:p>
            <a:pPr lvl="1" eaLnBrk="1" hangingPunct="1">
              <a:lnSpc>
                <a:spcPct val="130000"/>
              </a:lnSpc>
              <a:spcBef>
                <a:spcPct val="10000"/>
              </a:spcBef>
            </a:pPr>
            <a:r>
              <a:rPr lang="zh-CN" altLang="en-US" sz="2400" dirty="0">
                <a:solidFill>
                  <a:srgbClr val="FF0000"/>
                </a:solidFill>
                <a:latin typeface="微软雅黑" panose="020B0503020204020204" pitchFamily="34" charset="-122"/>
                <a:ea typeface="微软雅黑" panose="020B0503020204020204" pitchFamily="34" charset="-122"/>
              </a:rPr>
              <a:t>段</a:t>
            </a:r>
            <a:r>
              <a:rPr lang="zh-CN" altLang="en-US" sz="2400" dirty="0">
                <a:solidFill>
                  <a:srgbClr val="0000FF"/>
                </a:solidFill>
                <a:latin typeface="微软雅黑" panose="020B0503020204020204" pitchFamily="34" charset="-122"/>
                <a:ea typeface="微软雅黑" panose="020B0503020204020204" pitchFamily="34" charset="-122"/>
              </a:rPr>
              <a:t>通常带有</a:t>
            </a:r>
            <a:r>
              <a:rPr lang="zh-CN" altLang="en-US" sz="2400" dirty="0">
                <a:solidFill>
                  <a:srgbClr val="FF0000"/>
                </a:solidFill>
                <a:latin typeface="微软雅黑" panose="020B0503020204020204" pitchFamily="34" charset="-122"/>
                <a:ea typeface="微软雅黑" panose="020B0503020204020204" pitchFamily="34" charset="-122"/>
              </a:rPr>
              <a:t>段名或基地址</a:t>
            </a:r>
            <a:r>
              <a:rPr lang="zh-CN" altLang="en-US" sz="2400" dirty="0">
                <a:solidFill>
                  <a:srgbClr val="0000FF"/>
                </a:solidFill>
                <a:latin typeface="微软雅黑" panose="020B0503020204020204" pitchFamily="34" charset="-122"/>
                <a:ea typeface="微软雅黑" panose="020B0503020204020204" pitchFamily="34" charset="-122"/>
              </a:rPr>
              <a:t>，便于编写程序、编译器优化和操作系统调度</a:t>
            </a:r>
            <a:r>
              <a:rPr lang="zh-CN" altLang="en-US" sz="2400" dirty="0" smtClean="0">
                <a:solidFill>
                  <a:srgbClr val="0000FF"/>
                </a:solidFill>
                <a:latin typeface="微软雅黑" panose="020B0503020204020204" pitchFamily="34" charset="-122"/>
                <a:ea typeface="微软雅黑" panose="020B0503020204020204" pitchFamily="34" charset="-122"/>
              </a:rPr>
              <a:t>管理</a:t>
            </a:r>
            <a:r>
              <a:rPr lang="zh-CN" altLang="en-US" sz="2400" dirty="0">
                <a:solidFill>
                  <a:srgbClr val="0000FF"/>
                </a:solidFill>
                <a:latin typeface="微软雅黑" panose="020B0503020204020204" pitchFamily="34" charset="-122"/>
                <a:ea typeface="微软雅黑" panose="020B0503020204020204" pitchFamily="34" charset="-122"/>
              </a:rPr>
              <a:t>。</a:t>
            </a:r>
          </a:p>
          <a:p>
            <a:pPr lvl="1" eaLnBrk="1" hangingPunct="1">
              <a:lnSpc>
                <a:spcPct val="130000"/>
              </a:lnSpc>
              <a:spcBef>
                <a:spcPct val="10000"/>
              </a:spcBef>
            </a:pPr>
            <a:r>
              <a:rPr lang="zh-CN" altLang="en-US" sz="2400" dirty="0">
                <a:solidFill>
                  <a:srgbClr val="0000FF"/>
                </a:solidFill>
                <a:latin typeface="微软雅黑" panose="020B0503020204020204" pitchFamily="34" charset="-122"/>
                <a:ea typeface="微软雅黑" panose="020B0503020204020204" pitchFamily="34" charset="-122"/>
              </a:rPr>
              <a:t>分段系统将主存空间</a:t>
            </a:r>
            <a:r>
              <a:rPr lang="zh-CN" altLang="en-US" sz="2400" dirty="0">
                <a:solidFill>
                  <a:srgbClr val="FF0000"/>
                </a:solidFill>
                <a:latin typeface="微软雅黑" panose="020B0503020204020204" pitchFamily="34" charset="-122"/>
                <a:ea typeface="微软雅黑" panose="020B0503020204020204" pitchFamily="34" charset="-122"/>
              </a:rPr>
              <a:t>按实际程序中的段来划分</a:t>
            </a:r>
            <a:r>
              <a:rPr lang="zh-CN" altLang="en-US" sz="2400" dirty="0">
                <a:solidFill>
                  <a:srgbClr val="0000FF"/>
                </a:solidFill>
                <a:latin typeface="微软雅黑" panose="020B0503020204020204" pitchFamily="34" charset="-122"/>
                <a:ea typeface="微软雅黑" panose="020B0503020204020204" pitchFamily="34" charset="-122"/>
              </a:rPr>
              <a:t>，每个段在主存中的位置记录在</a:t>
            </a:r>
            <a:r>
              <a:rPr lang="zh-CN" altLang="en-US" sz="2400" dirty="0">
                <a:solidFill>
                  <a:schemeClr val="accent1"/>
                </a:solidFill>
                <a:latin typeface="微软雅黑" panose="020B0503020204020204" pitchFamily="34" charset="-122"/>
                <a:ea typeface="微软雅黑" panose="020B0503020204020204" pitchFamily="34" charset="-122"/>
              </a:rPr>
              <a:t>段表</a:t>
            </a:r>
            <a:r>
              <a:rPr lang="zh-CN" altLang="en-US" sz="2400" dirty="0">
                <a:solidFill>
                  <a:srgbClr val="0000FF"/>
                </a:solidFill>
                <a:latin typeface="微软雅黑" panose="020B0503020204020204" pitchFamily="34" charset="-122"/>
                <a:ea typeface="微软雅黑" panose="020B0503020204020204" pitchFamily="34" charset="-122"/>
              </a:rPr>
              <a:t>中，并附以“段长”</a:t>
            </a:r>
            <a:r>
              <a:rPr lang="zh-CN" altLang="en-US" sz="2400" dirty="0" smtClean="0">
                <a:solidFill>
                  <a:srgbClr val="0000FF"/>
                </a:solidFill>
                <a:latin typeface="微软雅黑" panose="020B0503020204020204" pitchFamily="34" charset="-122"/>
                <a:ea typeface="微软雅黑" panose="020B0503020204020204" pitchFamily="34" charset="-122"/>
              </a:rPr>
              <a:t>项。</a:t>
            </a:r>
            <a:endParaRPr lang="zh-CN" altLang="en-US" sz="2400" dirty="0">
              <a:solidFill>
                <a:srgbClr val="0000FF"/>
              </a:solidFill>
              <a:latin typeface="微软雅黑" panose="020B0503020204020204" pitchFamily="34" charset="-122"/>
              <a:ea typeface="微软雅黑" panose="020B0503020204020204" pitchFamily="34" charset="-122"/>
            </a:endParaRPr>
          </a:p>
          <a:p>
            <a:pPr lvl="1" eaLnBrk="1" hangingPunct="1">
              <a:lnSpc>
                <a:spcPct val="130000"/>
              </a:lnSpc>
              <a:spcBef>
                <a:spcPct val="10000"/>
              </a:spcBef>
            </a:pPr>
            <a:r>
              <a:rPr lang="zh-CN" altLang="en-US" sz="2400" dirty="0">
                <a:solidFill>
                  <a:srgbClr val="0000FF"/>
                </a:solidFill>
                <a:latin typeface="微软雅黑" panose="020B0503020204020204" pitchFamily="34" charset="-122"/>
                <a:ea typeface="微软雅黑" panose="020B0503020204020204" pitchFamily="34" charset="-122"/>
              </a:rPr>
              <a:t>段表由</a:t>
            </a:r>
            <a:r>
              <a:rPr lang="zh-CN" altLang="en-US" sz="2400" dirty="0">
                <a:solidFill>
                  <a:schemeClr val="accent1"/>
                </a:solidFill>
                <a:latin typeface="微软雅黑" panose="020B0503020204020204" pitchFamily="34" charset="-122"/>
                <a:ea typeface="微软雅黑" panose="020B0503020204020204" pitchFamily="34" charset="-122"/>
              </a:rPr>
              <a:t>段表项</a:t>
            </a:r>
            <a:r>
              <a:rPr lang="zh-CN" altLang="en-US" sz="2400" dirty="0">
                <a:solidFill>
                  <a:srgbClr val="0000FF"/>
                </a:solidFill>
                <a:latin typeface="微软雅黑" panose="020B0503020204020204" pitchFamily="34" charset="-122"/>
                <a:ea typeface="微软雅黑" panose="020B0503020204020204" pitchFamily="34" charset="-122"/>
              </a:rPr>
              <a:t>组成，段表本身也是主存中的一个可再定位</a:t>
            </a:r>
            <a:r>
              <a:rPr lang="zh-CN" altLang="en-US" sz="2400" dirty="0" smtClean="0">
                <a:solidFill>
                  <a:srgbClr val="0000FF"/>
                </a:solidFill>
                <a:latin typeface="微软雅黑" panose="020B0503020204020204" pitchFamily="34" charset="-122"/>
                <a:ea typeface="微软雅黑" panose="020B0503020204020204" pitchFamily="34" charset="-122"/>
              </a:rPr>
              <a:t>段。</a:t>
            </a:r>
            <a:endParaRPr lang="zh-CN" altLang="en-US" sz="2400" dirty="0">
              <a:solidFill>
                <a:srgbClr val="0000FF"/>
              </a:solidFill>
              <a:latin typeface="微软雅黑" panose="020B0503020204020204" pitchFamily="34" charset="-122"/>
              <a:ea typeface="微软雅黑" panose="020B0503020204020204" pitchFamily="34" charset="-122"/>
            </a:endParaRPr>
          </a:p>
        </p:txBody>
      </p:sp>
      <p:sp>
        <p:nvSpPr>
          <p:cNvPr id="2" name="灯片编号占位符 1">
            <a:extLst>
              <a:ext uri="{FF2B5EF4-FFF2-40B4-BE49-F238E27FC236}">
                <a16:creationId xmlns:a16="http://schemas.microsoft.com/office/drawing/2014/main" id="{DC15A3D8-CCFE-43F7-BD6C-4A0FE65AAB12}"/>
              </a:ext>
            </a:extLst>
          </p:cNvPr>
          <p:cNvSpPr>
            <a:spLocks noGrp="1"/>
          </p:cNvSpPr>
          <p:nvPr>
            <p:ph type="sldNum" sz="quarter" idx="10"/>
          </p:nvPr>
        </p:nvSpPr>
        <p:spPr/>
        <p:txBody>
          <a:bodyPr/>
          <a:lstStyle/>
          <a:p>
            <a:pPr>
              <a:defRPr/>
            </a:pPr>
            <a:fld id="{E5695708-78D6-49FC-AD1D-A92B2AA36AF2}" type="slidenum">
              <a:rPr lang="zh-CN" altLang="en-US" smtClean="0"/>
              <a:pPr>
                <a:defRPr/>
              </a:pPr>
              <a:t>79</a:t>
            </a:fld>
            <a:endParaRPr lang="zh-CN" altLang="en-US"/>
          </a:p>
        </p:txBody>
      </p:sp>
    </p:spTree>
    <p:extLst>
      <p:ext uri="{BB962C8B-B14F-4D97-AF65-F5344CB8AC3E}">
        <p14:creationId xmlns:p14="http://schemas.microsoft.com/office/powerpoint/2010/main" val="32052120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792579">
                                            <p:txEl>
                                              <p:pRg st="1" end="1"/>
                                            </p:txEl>
                                          </p:spTgt>
                                        </p:tgtEl>
                                        <p:attrNameLst>
                                          <p:attrName>style.visibility</p:attrName>
                                        </p:attrNameLst>
                                      </p:cBhvr>
                                      <p:to>
                                        <p:strVal val="visible"/>
                                      </p:to>
                                    </p:set>
                                    <p:animEffect transition="in" filter="wipe(down)">
                                      <p:cBhvr>
                                        <p:cTn id="7" dur="500"/>
                                        <p:tgtEl>
                                          <p:spTgt spid="79257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92579">
                                            <p:txEl>
                                              <p:pRg st="2" end="2"/>
                                            </p:txEl>
                                          </p:spTgt>
                                        </p:tgtEl>
                                        <p:attrNameLst>
                                          <p:attrName>style.visibility</p:attrName>
                                        </p:attrNameLst>
                                      </p:cBhvr>
                                      <p:to>
                                        <p:strVal val="visible"/>
                                      </p:to>
                                    </p:set>
                                    <p:animEffect transition="in" filter="blinds(horizontal)">
                                      <p:cBhvr>
                                        <p:cTn id="12" dur="500"/>
                                        <p:tgtEl>
                                          <p:spTgt spid="79257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92579">
                                            <p:txEl>
                                              <p:pRg st="3" end="3"/>
                                            </p:txEl>
                                          </p:spTgt>
                                        </p:tgtEl>
                                        <p:attrNameLst>
                                          <p:attrName>style.visibility</p:attrName>
                                        </p:attrNameLst>
                                      </p:cBhvr>
                                      <p:to>
                                        <p:strVal val="visible"/>
                                      </p:to>
                                    </p:set>
                                    <p:animEffect transition="in" filter="blinds(horizontal)">
                                      <p:cBhvr>
                                        <p:cTn id="17" dur="500"/>
                                        <p:tgtEl>
                                          <p:spTgt spid="792579">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92579">
                                            <p:txEl>
                                              <p:pRg st="4" end="4"/>
                                            </p:txEl>
                                          </p:spTgt>
                                        </p:tgtEl>
                                        <p:attrNameLst>
                                          <p:attrName>style.visibility</p:attrName>
                                        </p:attrNameLst>
                                      </p:cBhvr>
                                      <p:to>
                                        <p:strVal val="visible"/>
                                      </p:to>
                                    </p:set>
                                    <p:animEffect transition="in" filter="blinds(horizontal)">
                                      <p:cBhvr>
                                        <p:cTn id="22" dur="500"/>
                                        <p:tgtEl>
                                          <p:spTgt spid="792579">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92579">
                                            <p:txEl>
                                              <p:pRg st="5" end="5"/>
                                            </p:txEl>
                                          </p:spTgt>
                                        </p:tgtEl>
                                        <p:attrNameLst>
                                          <p:attrName>style.visibility</p:attrName>
                                        </p:attrNameLst>
                                      </p:cBhvr>
                                      <p:to>
                                        <p:strVal val="visible"/>
                                      </p:to>
                                    </p:set>
                                    <p:animEffect transition="in" filter="blinds(horizontal)">
                                      <p:cBhvr>
                                        <p:cTn id="27" dur="500"/>
                                        <p:tgtEl>
                                          <p:spTgt spid="792579">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92579">
                                            <p:txEl>
                                              <p:pRg st="6" end="6"/>
                                            </p:txEl>
                                          </p:spTgt>
                                        </p:tgtEl>
                                        <p:attrNameLst>
                                          <p:attrName>style.visibility</p:attrName>
                                        </p:attrNameLst>
                                      </p:cBhvr>
                                      <p:to>
                                        <p:strVal val="visible"/>
                                      </p:to>
                                    </p:set>
                                    <p:animEffect transition="in" filter="blinds(horizontal)">
                                      <p:cBhvr>
                                        <p:cTn id="32" dur="500"/>
                                        <p:tgtEl>
                                          <p:spTgt spid="79257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8546" name="Rectangle 2"/>
          <p:cNvSpPr>
            <a:spLocks noGrp="1" noChangeArrowheads="1"/>
          </p:cNvSpPr>
          <p:nvPr>
            <p:ph type="body" idx="4294967295"/>
          </p:nvPr>
        </p:nvSpPr>
        <p:spPr>
          <a:xfrm>
            <a:off x="250825" y="819150"/>
            <a:ext cx="8551863" cy="5318187"/>
          </a:xfrm>
        </p:spPr>
        <p:txBody>
          <a:bodyPr lIns="91440" tIns="45720" rIns="91440" bIns="45720"/>
          <a:lstStyle/>
          <a:p>
            <a:pPr marL="482600" lvl="1" indent="0" algn="just" defTabSz="717550" eaLnBrk="1" hangingPunct="1">
              <a:lnSpc>
                <a:spcPct val="125000"/>
              </a:lnSpc>
              <a:spcBef>
                <a:spcPct val="30000"/>
              </a:spcBef>
              <a:buNone/>
            </a:pPr>
            <a:r>
              <a:rPr lang="zh-CN" altLang="en-US" sz="2200" dirty="0" smtClean="0">
                <a:latin typeface="微软雅黑" panose="020B0503020204020204" pitchFamily="34" charset="-122"/>
                <a:ea typeface="微软雅黑" panose="020B0503020204020204" pitchFamily="34" charset="-122"/>
                <a:cs typeface="Arial" panose="020B0604020202020204" pitchFamily="34" charset="0"/>
              </a:rPr>
              <a:t>主存</a:t>
            </a:r>
            <a:r>
              <a:rPr lang="zh-CN" altLang="pt-BR" sz="2200" dirty="0" smtClean="0">
                <a:latin typeface="微软雅黑" panose="020B0503020204020204" pitchFamily="34" charset="-122"/>
                <a:ea typeface="微软雅黑" panose="020B0503020204020204" pitchFamily="34" charset="-122"/>
                <a:cs typeface="Arial" panose="020B0604020202020204" pitchFamily="34" charset="0"/>
              </a:rPr>
              <a:t>按</a:t>
            </a:r>
            <a:r>
              <a:rPr lang="zh-CN" altLang="pt-BR" sz="2200" dirty="0">
                <a:latin typeface="微软雅黑" panose="020B0503020204020204" pitchFamily="34" charset="-122"/>
                <a:ea typeface="微软雅黑" panose="020B0503020204020204" pitchFamily="34" charset="-122"/>
                <a:cs typeface="Arial" panose="020B0604020202020204" pitchFamily="34" charset="0"/>
              </a:rPr>
              <a:t>字节</a:t>
            </a:r>
            <a:r>
              <a:rPr lang="zh-CN" altLang="pt-BR" sz="2200" dirty="0">
                <a:solidFill>
                  <a:srgbClr val="D10F0F"/>
                </a:solidFill>
                <a:latin typeface="微软雅黑" panose="020B0503020204020204" pitchFamily="34" charset="-122"/>
                <a:ea typeface="微软雅黑" panose="020B0503020204020204" pitchFamily="34" charset="-122"/>
                <a:cs typeface="Arial" panose="020B0604020202020204" pitchFamily="34" charset="0"/>
              </a:rPr>
              <a:t>连续编址</a:t>
            </a:r>
            <a:r>
              <a:rPr lang="zh-CN" altLang="pt-BR" sz="2200" dirty="0">
                <a:latin typeface="微软雅黑" panose="020B0503020204020204" pitchFamily="34" charset="-122"/>
                <a:ea typeface="微软雅黑" panose="020B0503020204020204" pitchFamily="34" charset="-122"/>
                <a:cs typeface="Arial" panose="020B0604020202020204" pitchFamily="34" charset="0"/>
              </a:rPr>
              <a:t>，每个存储单元为</a:t>
            </a:r>
            <a:r>
              <a:rPr lang="pt-BR" altLang="zh-CN" sz="2200" dirty="0">
                <a:latin typeface="微软雅黑" panose="020B0503020204020204" pitchFamily="34" charset="-122"/>
                <a:ea typeface="微软雅黑" panose="020B0503020204020204" pitchFamily="34" charset="-122"/>
                <a:cs typeface="Arial" panose="020B0604020202020204" pitchFamily="34" charset="0"/>
              </a:rPr>
              <a:t>1</a:t>
            </a:r>
            <a:r>
              <a:rPr lang="zh-CN" altLang="pt-BR" sz="2200" dirty="0">
                <a:latin typeface="微软雅黑" panose="020B0503020204020204" pitchFamily="34" charset="-122"/>
                <a:ea typeface="微软雅黑" panose="020B0503020204020204" pitchFamily="34" charset="-122"/>
                <a:cs typeface="Arial" panose="020B0604020202020204" pitchFamily="34" charset="0"/>
              </a:rPr>
              <a:t>个</a:t>
            </a:r>
            <a:r>
              <a:rPr lang="zh-CN" altLang="pt-BR" sz="2200" dirty="0" smtClean="0">
                <a:latin typeface="微软雅黑" panose="020B0503020204020204" pitchFamily="34" charset="-122"/>
                <a:ea typeface="微软雅黑" panose="020B0503020204020204" pitchFamily="34" charset="-122"/>
                <a:cs typeface="Arial" panose="020B0604020202020204" pitchFamily="34" charset="0"/>
              </a:rPr>
              <a:t>字节</a:t>
            </a:r>
            <a:r>
              <a:rPr lang="zh-CN" altLang="en-US" sz="2200" dirty="0" smtClean="0">
                <a:latin typeface="微软雅黑" panose="020B0503020204020204" pitchFamily="34" charset="-122"/>
                <a:ea typeface="微软雅黑" panose="020B0503020204020204" pitchFamily="34" charset="-122"/>
                <a:cs typeface="Arial" panose="020B0604020202020204" pitchFamily="34" charset="0"/>
              </a:rPr>
              <a:t>（</a:t>
            </a:r>
            <a:r>
              <a:rPr lang="en-US" altLang="zh-CN" sz="2200" dirty="0" smtClean="0">
                <a:latin typeface="微软雅黑" panose="020B0503020204020204" pitchFamily="34" charset="-122"/>
                <a:ea typeface="微软雅黑" panose="020B0503020204020204" pitchFamily="34" charset="-122"/>
                <a:cs typeface="Arial" panose="020B0604020202020204" pitchFamily="34" charset="0"/>
              </a:rPr>
              <a:t>Byte</a:t>
            </a:r>
            <a:r>
              <a:rPr lang="zh-CN" altLang="en-US" sz="2200" dirty="0" smtClean="0">
                <a:latin typeface="微软雅黑" panose="020B0503020204020204" pitchFamily="34" charset="-122"/>
                <a:ea typeface="微软雅黑" panose="020B0503020204020204" pitchFamily="34" charset="-122"/>
                <a:cs typeface="Arial" panose="020B0604020202020204" pitchFamily="34" charset="0"/>
              </a:rPr>
              <a:t>）</a:t>
            </a:r>
            <a:endParaRPr lang="en-US" altLang="zh-CN" sz="2200" dirty="0" smtClean="0">
              <a:latin typeface="微软雅黑" panose="020B0503020204020204" pitchFamily="34" charset="-122"/>
              <a:ea typeface="微软雅黑" panose="020B0503020204020204" pitchFamily="34" charset="-122"/>
            </a:endParaRPr>
          </a:p>
          <a:p>
            <a:pPr marL="268288" indent="-268288" algn="just" defTabSz="717550" eaLnBrk="1" hangingPunct="1">
              <a:lnSpc>
                <a:spcPct val="125000"/>
              </a:lnSpc>
              <a:spcBef>
                <a:spcPct val="30000"/>
              </a:spcBef>
            </a:pPr>
            <a:r>
              <a:rPr lang="zh-CN" altLang="pt-BR" sz="2200" dirty="0" smtClean="0">
                <a:latin typeface="微软雅黑" panose="020B0503020204020204" pitchFamily="34" charset="-122"/>
                <a:ea typeface="微软雅黑" panose="020B0503020204020204" pitchFamily="34" charset="-122"/>
              </a:rPr>
              <a:t>性能指标</a:t>
            </a:r>
            <a:r>
              <a:rPr lang="zh-CN" altLang="pt-BR" sz="2200" dirty="0">
                <a:latin typeface="微软雅黑" panose="020B0503020204020204" pitchFamily="34" charset="-122"/>
                <a:ea typeface="微软雅黑" panose="020B0503020204020204" pitchFamily="34" charset="-122"/>
              </a:rPr>
              <a:t>：</a:t>
            </a:r>
          </a:p>
          <a:p>
            <a:pPr marL="582613" lvl="1" indent="-223838" algn="just" defTabSz="717550" eaLnBrk="1" hangingPunct="1">
              <a:lnSpc>
                <a:spcPct val="125000"/>
              </a:lnSpc>
              <a:spcBef>
                <a:spcPct val="30000"/>
              </a:spcBef>
            </a:pPr>
            <a:r>
              <a:rPr lang="zh-CN" altLang="en-US" sz="2200" dirty="0" smtClean="0">
                <a:solidFill>
                  <a:srgbClr val="D10F0F"/>
                </a:solidFill>
                <a:latin typeface="微软雅黑" panose="020B0503020204020204" pitchFamily="34" charset="-122"/>
                <a:ea typeface="微软雅黑" panose="020B0503020204020204" pitchFamily="34" charset="-122"/>
                <a:cs typeface="Arial" panose="020B0604020202020204" pitchFamily="34" charset="0"/>
              </a:rPr>
              <a:t>存储容量</a:t>
            </a:r>
            <a:r>
              <a:rPr lang="zh-CN" altLang="en-US" sz="2200" dirty="0">
                <a:latin typeface="微软雅黑" panose="020B0503020204020204" pitchFamily="34" charset="-122"/>
                <a:ea typeface="微软雅黑" panose="020B0503020204020204" pitchFamily="34" charset="-122"/>
                <a:cs typeface="Arial" panose="020B0604020202020204" pitchFamily="34" charset="0"/>
              </a:rPr>
              <a:t>：所包含的存储单元的总数（单位：</a:t>
            </a:r>
            <a:r>
              <a:rPr lang="en-US" altLang="zh-CN" sz="2200" dirty="0">
                <a:latin typeface="微软雅黑" panose="020B0503020204020204" pitchFamily="34" charset="-122"/>
                <a:ea typeface="微软雅黑" panose="020B0503020204020204" pitchFamily="34" charset="-122"/>
                <a:cs typeface="Arial" panose="020B0604020202020204" pitchFamily="34" charset="0"/>
              </a:rPr>
              <a:t>MB</a:t>
            </a:r>
            <a:r>
              <a:rPr lang="zh-CN" altLang="en-US" sz="2200" dirty="0">
                <a:latin typeface="微软雅黑" panose="020B0503020204020204" pitchFamily="34" charset="-122"/>
                <a:ea typeface="微软雅黑" panose="020B0503020204020204" pitchFamily="34" charset="-122"/>
                <a:cs typeface="Arial" panose="020B0604020202020204" pitchFamily="34" charset="0"/>
              </a:rPr>
              <a:t>或</a:t>
            </a:r>
            <a:r>
              <a:rPr lang="en-US" altLang="zh-CN" sz="2200" dirty="0">
                <a:latin typeface="微软雅黑" panose="020B0503020204020204" pitchFamily="34" charset="-122"/>
                <a:ea typeface="微软雅黑" panose="020B0503020204020204" pitchFamily="34" charset="-122"/>
                <a:cs typeface="Arial" panose="020B0604020202020204" pitchFamily="34" charset="0"/>
              </a:rPr>
              <a:t>GB</a:t>
            </a:r>
            <a:r>
              <a:rPr lang="zh-CN" altLang="en-US" sz="2200" dirty="0">
                <a:latin typeface="微软雅黑" panose="020B0503020204020204" pitchFamily="34" charset="-122"/>
                <a:ea typeface="微软雅黑" panose="020B0503020204020204" pitchFamily="34" charset="-122"/>
                <a:cs typeface="Arial" panose="020B0604020202020204" pitchFamily="34" charset="0"/>
              </a:rPr>
              <a:t>）</a:t>
            </a:r>
            <a:endParaRPr lang="zh-CN" altLang="en-US" sz="2200" dirty="0">
              <a:solidFill>
                <a:srgbClr val="0000FF"/>
              </a:solidFill>
              <a:latin typeface="微软雅黑" panose="020B0503020204020204" pitchFamily="34" charset="-122"/>
              <a:ea typeface="微软雅黑" panose="020B0503020204020204" pitchFamily="34" charset="-122"/>
              <a:cs typeface="Arial" panose="020B0604020202020204" pitchFamily="34" charset="0"/>
            </a:endParaRPr>
          </a:p>
          <a:p>
            <a:pPr marL="582613" lvl="1" indent="-223838" algn="just" defTabSz="717550" eaLnBrk="1" hangingPunct="1">
              <a:lnSpc>
                <a:spcPct val="125000"/>
              </a:lnSpc>
              <a:spcBef>
                <a:spcPct val="30000"/>
              </a:spcBef>
            </a:pPr>
            <a:r>
              <a:rPr lang="zh-CN" altLang="en-US" sz="2200" dirty="0">
                <a:solidFill>
                  <a:srgbClr val="D10F0F"/>
                </a:solidFill>
                <a:latin typeface="微软雅黑" panose="020B0503020204020204" pitchFamily="34" charset="-122"/>
                <a:ea typeface="微软雅黑" panose="020B0503020204020204" pitchFamily="34" charset="-122"/>
                <a:cs typeface="Arial" panose="020B0604020202020204" pitchFamily="34" charset="0"/>
              </a:rPr>
              <a:t>存取时间</a:t>
            </a:r>
            <a:r>
              <a:rPr lang="en-US" altLang="zh-CN" sz="2200" dirty="0">
                <a:solidFill>
                  <a:srgbClr val="D10F0F"/>
                </a:solidFill>
                <a:latin typeface="微软雅黑" panose="020B0503020204020204" pitchFamily="34" charset="-122"/>
                <a:ea typeface="微软雅黑" panose="020B0503020204020204" pitchFamily="34" charset="-122"/>
                <a:cs typeface="Arial" panose="020B0604020202020204" pitchFamily="34" charset="0"/>
              </a:rPr>
              <a:t>T</a:t>
            </a:r>
            <a:r>
              <a:rPr lang="en-US" altLang="zh-CN" sz="2200" baseline="-30000" dirty="0">
                <a:solidFill>
                  <a:srgbClr val="D10F0F"/>
                </a:solidFill>
                <a:latin typeface="微软雅黑" panose="020B0503020204020204" pitchFamily="34" charset="-122"/>
                <a:ea typeface="微软雅黑" panose="020B0503020204020204" pitchFamily="34" charset="-122"/>
                <a:cs typeface="Arial" panose="020B0604020202020204" pitchFamily="34" charset="0"/>
              </a:rPr>
              <a:t>A</a:t>
            </a:r>
            <a:r>
              <a:rPr lang="zh-CN" altLang="en-US" sz="2200" dirty="0">
                <a:latin typeface="微软雅黑" panose="020B0503020204020204" pitchFamily="34" charset="-122"/>
                <a:ea typeface="微软雅黑" panose="020B0503020204020204" pitchFamily="34" charset="-122"/>
                <a:cs typeface="Arial" panose="020B0604020202020204" pitchFamily="34" charset="0"/>
              </a:rPr>
              <a:t>：从</a:t>
            </a:r>
            <a:r>
              <a:rPr lang="en-US" altLang="zh-CN" sz="2200" dirty="0">
                <a:latin typeface="微软雅黑" panose="020B0503020204020204" pitchFamily="34" charset="-122"/>
                <a:ea typeface="微软雅黑" panose="020B0503020204020204" pitchFamily="34" charset="-122"/>
                <a:cs typeface="Arial" panose="020B0604020202020204" pitchFamily="34" charset="0"/>
              </a:rPr>
              <a:t>CPU</a:t>
            </a:r>
            <a:r>
              <a:rPr lang="zh-CN" altLang="en-US" sz="2200" dirty="0">
                <a:latin typeface="微软雅黑" panose="020B0503020204020204" pitchFamily="34" charset="-122"/>
                <a:ea typeface="微软雅黑" panose="020B0503020204020204" pitchFamily="34" charset="-122"/>
                <a:cs typeface="Arial" panose="020B0604020202020204" pitchFamily="34" charset="0"/>
              </a:rPr>
              <a:t>送出内存单元的地址码开始，到主存读出数据并送到</a:t>
            </a:r>
            <a:r>
              <a:rPr lang="en-US" altLang="zh-CN" sz="2200" dirty="0">
                <a:latin typeface="微软雅黑" panose="020B0503020204020204" pitchFamily="34" charset="-122"/>
                <a:ea typeface="微软雅黑" panose="020B0503020204020204" pitchFamily="34" charset="-122"/>
                <a:cs typeface="Arial" panose="020B0604020202020204" pitchFamily="34" charset="0"/>
              </a:rPr>
              <a:t>CPU</a:t>
            </a:r>
            <a:r>
              <a:rPr lang="zh-CN" altLang="en-US" sz="2200" dirty="0">
                <a:latin typeface="微软雅黑" panose="020B0503020204020204" pitchFamily="34" charset="-122"/>
                <a:ea typeface="微软雅黑" panose="020B0503020204020204" pitchFamily="34" charset="-122"/>
                <a:cs typeface="Arial" panose="020B0604020202020204" pitchFamily="34" charset="0"/>
              </a:rPr>
              <a:t>（或者是把</a:t>
            </a:r>
            <a:r>
              <a:rPr lang="en-US" altLang="zh-CN" sz="2200" dirty="0">
                <a:latin typeface="微软雅黑" panose="020B0503020204020204" pitchFamily="34" charset="-122"/>
                <a:ea typeface="微软雅黑" panose="020B0503020204020204" pitchFamily="34" charset="-122"/>
                <a:cs typeface="Arial" panose="020B0604020202020204" pitchFamily="34" charset="0"/>
              </a:rPr>
              <a:t>CPU</a:t>
            </a:r>
            <a:r>
              <a:rPr lang="zh-CN" altLang="en-US" sz="2200" dirty="0">
                <a:latin typeface="微软雅黑" panose="020B0503020204020204" pitchFamily="34" charset="-122"/>
                <a:ea typeface="微软雅黑" panose="020B0503020204020204" pitchFamily="34" charset="-122"/>
                <a:cs typeface="Arial" panose="020B0604020202020204" pitchFamily="34" charset="0"/>
              </a:rPr>
              <a:t>数据写入主存）所需要的时间（单位：</a:t>
            </a:r>
            <a:r>
              <a:rPr lang="en-US" altLang="zh-CN" sz="2200" dirty="0">
                <a:latin typeface="微软雅黑" panose="020B0503020204020204" pitchFamily="34" charset="-122"/>
                <a:ea typeface="微软雅黑" panose="020B0503020204020204" pitchFamily="34" charset="-122"/>
                <a:cs typeface="Arial" panose="020B0604020202020204" pitchFamily="34" charset="0"/>
              </a:rPr>
              <a:t>ns</a:t>
            </a:r>
            <a:r>
              <a:rPr lang="zh-CN" altLang="en-US" sz="2200" dirty="0">
                <a:latin typeface="微软雅黑" panose="020B0503020204020204" pitchFamily="34" charset="-122"/>
                <a:ea typeface="微软雅黑" panose="020B0503020204020204" pitchFamily="34" charset="-122"/>
                <a:cs typeface="Arial" panose="020B0604020202020204" pitchFamily="34" charset="0"/>
              </a:rPr>
              <a:t>，</a:t>
            </a:r>
            <a:r>
              <a:rPr lang="en-US" altLang="zh-CN" sz="2200" dirty="0">
                <a:latin typeface="微软雅黑" panose="020B0503020204020204" pitchFamily="34" charset="-122"/>
                <a:ea typeface="微软雅黑" panose="020B0503020204020204" pitchFamily="34" charset="-122"/>
                <a:cs typeface="Arial" panose="020B0604020202020204" pitchFamily="34" charset="0"/>
              </a:rPr>
              <a:t>1 ns = 10</a:t>
            </a:r>
            <a:r>
              <a:rPr lang="en-US" altLang="zh-CN" sz="2200" baseline="30000" dirty="0">
                <a:latin typeface="微软雅黑" panose="020B0503020204020204" pitchFamily="34" charset="-122"/>
                <a:ea typeface="微软雅黑" panose="020B0503020204020204" pitchFamily="34" charset="-122"/>
                <a:cs typeface="Arial" panose="020B0604020202020204" pitchFamily="34" charset="0"/>
              </a:rPr>
              <a:t>-9 </a:t>
            </a:r>
            <a:r>
              <a:rPr lang="en-US" altLang="zh-CN" sz="2200" dirty="0">
                <a:latin typeface="微软雅黑" panose="020B0503020204020204" pitchFamily="34" charset="-122"/>
                <a:ea typeface="微软雅黑" panose="020B0503020204020204" pitchFamily="34" charset="-122"/>
                <a:cs typeface="Arial" panose="020B0604020202020204" pitchFamily="34" charset="0"/>
              </a:rPr>
              <a:t>s</a:t>
            </a:r>
            <a:r>
              <a:rPr lang="zh-CN" altLang="en-US" sz="2200" dirty="0">
                <a:latin typeface="微软雅黑" panose="020B0503020204020204" pitchFamily="34" charset="-122"/>
                <a:ea typeface="微软雅黑" panose="020B0503020204020204" pitchFamily="34" charset="-122"/>
                <a:cs typeface="Arial" panose="020B0604020202020204" pitchFamily="34" charset="0"/>
              </a:rPr>
              <a:t>），分</a:t>
            </a:r>
            <a:r>
              <a:rPr lang="zh-CN" altLang="en-US" sz="2200" dirty="0">
                <a:solidFill>
                  <a:srgbClr val="FF3300"/>
                </a:solidFill>
                <a:latin typeface="微软雅黑" panose="020B0503020204020204" pitchFamily="34" charset="-122"/>
                <a:ea typeface="微软雅黑" panose="020B0503020204020204" pitchFamily="34" charset="-122"/>
                <a:cs typeface="Arial" panose="020B0604020202020204" pitchFamily="34" charset="0"/>
              </a:rPr>
              <a:t>读取时间</a:t>
            </a:r>
            <a:r>
              <a:rPr lang="zh-CN" altLang="en-US" sz="2200" dirty="0">
                <a:latin typeface="微软雅黑" panose="020B0503020204020204" pitchFamily="34" charset="-122"/>
                <a:ea typeface="微软雅黑" panose="020B0503020204020204" pitchFamily="34" charset="-122"/>
                <a:cs typeface="Arial" panose="020B0604020202020204" pitchFamily="34" charset="0"/>
              </a:rPr>
              <a:t>和</a:t>
            </a:r>
            <a:r>
              <a:rPr lang="zh-CN" altLang="en-US" sz="2200" dirty="0">
                <a:solidFill>
                  <a:srgbClr val="FF3300"/>
                </a:solidFill>
                <a:latin typeface="微软雅黑" panose="020B0503020204020204" pitchFamily="34" charset="-122"/>
                <a:ea typeface="微软雅黑" panose="020B0503020204020204" pitchFamily="34" charset="-122"/>
                <a:cs typeface="Arial" panose="020B0604020202020204" pitchFamily="34" charset="0"/>
              </a:rPr>
              <a:t>写入时间</a:t>
            </a:r>
          </a:p>
          <a:p>
            <a:pPr marL="582613" lvl="1" indent="-223838" algn="just" defTabSz="717550" eaLnBrk="1" hangingPunct="1">
              <a:lnSpc>
                <a:spcPct val="125000"/>
              </a:lnSpc>
              <a:spcBef>
                <a:spcPct val="30000"/>
              </a:spcBef>
            </a:pPr>
            <a:r>
              <a:rPr lang="zh-CN" altLang="en-US" sz="2200" dirty="0">
                <a:solidFill>
                  <a:srgbClr val="D10F0F"/>
                </a:solidFill>
                <a:latin typeface="微软雅黑" panose="020B0503020204020204" pitchFamily="34" charset="-122"/>
                <a:ea typeface="微软雅黑" panose="020B0503020204020204" pitchFamily="34" charset="-122"/>
                <a:cs typeface="Arial" panose="020B0604020202020204" pitchFamily="34" charset="0"/>
              </a:rPr>
              <a:t>存储周期</a:t>
            </a:r>
            <a:r>
              <a:rPr lang="en-US" altLang="zh-CN" sz="2200" dirty="0">
                <a:solidFill>
                  <a:srgbClr val="D10F0F"/>
                </a:solidFill>
                <a:latin typeface="微软雅黑" panose="020B0503020204020204" pitchFamily="34" charset="-122"/>
                <a:ea typeface="微软雅黑" panose="020B0503020204020204" pitchFamily="34" charset="-122"/>
                <a:cs typeface="Arial" panose="020B0604020202020204" pitchFamily="34" charset="0"/>
              </a:rPr>
              <a:t>T</a:t>
            </a:r>
            <a:r>
              <a:rPr lang="en-US" altLang="zh-CN" sz="2200" baseline="-30000" dirty="0">
                <a:solidFill>
                  <a:srgbClr val="D10F0F"/>
                </a:solidFill>
                <a:latin typeface="微软雅黑" panose="020B0503020204020204" pitchFamily="34" charset="-122"/>
                <a:ea typeface="微软雅黑" panose="020B0503020204020204" pitchFamily="34" charset="-122"/>
                <a:cs typeface="Arial" panose="020B0604020202020204" pitchFamily="34" charset="0"/>
              </a:rPr>
              <a:t>MC</a:t>
            </a:r>
            <a:r>
              <a:rPr lang="zh-CN" altLang="en-US" sz="2200" dirty="0">
                <a:latin typeface="微软雅黑" panose="020B0503020204020204" pitchFamily="34" charset="-122"/>
                <a:ea typeface="微软雅黑" panose="020B0503020204020204" pitchFamily="34" charset="-122"/>
                <a:cs typeface="Arial" panose="020B0604020202020204" pitchFamily="34" charset="0"/>
              </a:rPr>
              <a:t>：连读两次访问存储器所需的最小时间间隔，它等于存取时间加上下一次存取开始前所要求的附加时间。</a:t>
            </a:r>
            <a:endParaRPr lang="en-US" altLang="zh-CN" sz="2200" dirty="0">
              <a:latin typeface="微软雅黑" panose="020B0503020204020204" pitchFamily="34" charset="-122"/>
              <a:ea typeface="微软雅黑" panose="020B0503020204020204" pitchFamily="34" charset="-122"/>
              <a:cs typeface="Arial" panose="020B0604020202020204" pitchFamily="34" charset="0"/>
            </a:endParaRPr>
          </a:p>
          <a:p>
            <a:pPr marL="582613" lvl="1" indent="-223838" algn="just" defTabSz="717550" eaLnBrk="1" hangingPunct="1">
              <a:lnSpc>
                <a:spcPct val="125000"/>
              </a:lnSpc>
              <a:spcBef>
                <a:spcPct val="30000"/>
              </a:spcBef>
            </a:pPr>
            <a:r>
              <a:rPr lang="en-US" altLang="zh-CN" sz="2200" dirty="0">
                <a:latin typeface="微软雅黑" panose="020B0503020204020204" pitchFamily="34" charset="-122"/>
                <a:ea typeface="微软雅黑" panose="020B0503020204020204" pitchFamily="34" charset="-122"/>
                <a:cs typeface="Arial" panose="020B0604020202020204" pitchFamily="34" charset="0"/>
              </a:rPr>
              <a:t>T</a:t>
            </a:r>
            <a:r>
              <a:rPr lang="en-US" altLang="zh-CN" sz="2200" baseline="-30000" dirty="0">
                <a:latin typeface="微软雅黑" panose="020B0503020204020204" pitchFamily="34" charset="-122"/>
                <a:ea typeface="微软雅黑" panose="020B0503020204020204" pitchFamily="34" charset="-122"/>
                <a:cs typeface="Arial" panose="020B0604020202020204" pitchFamily="34" charset="0"/>
              </a:rPr>
              <a:t>MC</a:t>
            </a:r>
            <a:r>
              <a:rPr lang="zh-CN" altLang="en-US" sz="2200" dirty="0">
                <a:latin typeface="微软雅黑" panose="020B0503020204020204" pitchFamily="34" charset="-122"/>
                <a:ea typeface="微软雅黑" panose="020B0503020204020204" pitchFamily="34" charset="-122"/>
                <a:cs typeface="Arial" panose="020B0604020202020204" pitchFamily="34" charset="0"/>
              </a:rPr>
              <a:t>比</a:t>
            </a:r>
            <a:r>
              <a:rPr lang="en-US" altLang="zh-CN" sz="2200" dirty="0">
                <a:latin typeface="微软雅黑" panose="020B0503020204020204" pitchFamily="34" charset="-122"/>
                <a:ea typeface="微软雅黑" panose="020B0503020204020204" pitchFamily="34" charset="-122"/>
                <a:cs typeface="Arial" panose="020B0604020202020204" pitchFamily="34" charset="0"/>
              </a:rPr>
              <a:t>T</a:t>
            </a:r>
            <a:r>
              <a:rPr lang="en-US" altLang="zh-CN" sz="2200" baseline="-30000" dirty="0">
                <a:latin typeface="微软雅黑" panose="020B0503020204020204" pitchFamily="34" charset="-122"/>
                <a:ea typeface="微软雅黑" panose="020B0503020204020204" pitchFamily="34" charset="-122"/>
                <a:cs typeface="Arial" panose="020B0604020202020204" pitchFamily="34" charset="0"/>
              </a:rPr>
              <a:t>A</a:t>
            </a:r>
            <a:r>
              <a:rPr lang="zh-CN" altLang="en-US" sz="2200" dirty="0">
                <a:latin typeface="微软雅黑" panose="020B0503020204020204" pitchFamily="34" charset="-122"/>
                <a:ea typeface="微软雅黑" panose="020B0503020204020204" pitchFamily="34" charset="-122"/>
                <a:cs typeface="Arial" panose="020B0604020202020204" pitchFamily="34" charset="0"/>
              </a:rPr>
              <a:t>大</a:t>
            </a:r>
            <a:r>
              <a:rPr lang="zh-CN" altLang="en-US" sz="2200" dirty="0">
                <a:solidFill>
                  <a:srgbClr val="006600"/>
                </a:solidFill>
                <a:latin typeface="微软雅黑" panose="020B0503020204020204" pitchFamily="34" charset="-122"/>
                <a:ea typeface="微软雅黑" panose="020B0503020204020204" pitchFamily="34" charset="-122"/>
                <a:cs typeface="Arial" panose="020B0604020202020204" pitchFamily="34" charset="0"/>
              </a:rPr>
              <a:t>（ 因为存储器的读出放大器、驱动电路等都有一段稳定恢复时间，所以读出后不能立即进行下一次访问。 ）</a:t>
            </a:r>
            <a:endParaRPr lang="en-US" altLang="zh-CN" sz="2200" dirty="0">
              <a:solidFill>
                <a:srgbClr val="006600"/>
              </a:solidFill>
              <a:latin typeface="微软雅黑" panose="020B0503020204020204" pitchFamily="34" charset="-122"/>
              <a:ea typeface="微软雅黑" panose="020B0503020204020204" pitchFamily="34" charset="-122"/>
              <a:cs typeface="Arial" panose="020B0604020202020204" pitchFamily="34" charset="0"/>
            </a:endParaRPr>
          </a:p>
          <a:p>
            <a:pPr marL="582613" lvl="1" indent="-223838" algn="just" defTabSz="717550" eaLnBrk="1" hangingPunct="1">
              <a:lnSpc>
                <a:spcPct val="125000"/>
              </a:lnSpc>
              <a:spcBef>
                <a:spcPct val="30000"/>
              </a:spcBef>
              <a:buFontTx/>
              <a:buNone/>
            </a:pPr>
            <a:r>
              <a:rPr lang="zh-CN" altLang="en-US" sz="2200"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（就像一趟火车运行时间和发车周期是两个不同概念一样。）</a:t>
            </a:r>
            <a:endParaRPr lang="zh-CN" altLang="pt-BR" sz="2200" dirty="0">
              <a:solidFill>
                <a:srgbClr val="FF0000"/>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2291" name="Rectangle 97"/>
          <p:cNvSpPr>
            <a:spLocks noGrp="1" noChangeArrowheads="1"/>
          </p:cNvSpPr>
          <p:nvPr>
            <p:ph type="title" idx="4294967295"/>
          </p:nvPr>
        </p:nvSpPr>
        <p:spPr>
          <a:xfrm>
            <a:off x="296863" y="68263"/>
            <a:ext cx="8639175" cy="569912"/>
          </a:xfrm>
          <a:noFill/>
        </p:spPr>
        <p:txBody>
          <a:bodyPr lIns="91440" tIns="45720" rIns="91440" bIns="45720" anchor="ctr"/>
          <a:lstStyle/>
          <a:p>
            <a:pPr defTabSz="717550" eaLnBrk="1" hangingPunct="1"/>
            <a:r>
              <a:rPr lang="zh-CN" altLang="en-US"/>
              <a:t>主存的主要性能指标</a:t>
            </a:r>
          </a:p>
        </p:txBody>
      </p:sp>
      <p:sp>
        <p:nvSpPr>
          <p:cNvPr id="12292" name="灯片编号占位符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3C2AA2D3-8CE4-48A5-84AC-745C354807B0}" type="slidenum">
              <a:rPr lang="zh-CN" altLang="en-US" sz="1200" smtClean="0">
                <a:solidFill>
                  <a:srgbClr val="898989"/>
                </a:solidFill>
              </a:rPr>
              <a:pPr/>
              <a:t>8</a:t>
            </a:fld>
            <a:endParaRPr lang="zh-CN" altLang="en-US" sz="1200">
              <a:solidFill>
                <a:srgbClr val="898989"/>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48546">
                                            <p:txEl>
                                              <p:pRg st="0" end="0"/>
                                            </p:txEl>
                                          </p:spTgt>
                                        </p:tgtEl>
                                        <p:attrNameLst>
                                          <p:attrName>style.visibility</p:attrName>
                                        </p:attrNameLst>
                                      </p:cBhvr>
                                      <p:to>
                                        <p:strVal val="visible"/>
                                      </p:to>
                                    </p:set>
                                    <p:animEffect transition="in" filter="wipe(down)">
                                      <p:cBhvr>
                                        <p:cTn id="7" dur="500"/>
                                        <p:tgtEl>
                                          <p:spTgt spid="74854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748546">
                                            <p:txEl>
                                              <p:pRg st="1" end="1"/>
                                            </p:txEl>
                                          </p:spTgt>
                                        </p:tgtEl>
                                        <p:attrNameLst>
                                          <p:attrName>style.visibility</p:attrName>
                                        </p:attrNameLst>
                                      </p:cBhvr>
                                      <p:to>
                                        <p:strVal val="visible"/>
                                      </p:to>
                                    </p:set>
                                    <p:animEffect transition="in" filter="wipe(down)">
                                      <p:cBhvr>
                                        <p:cTn id="12" dur="500"/>
                                        <p:tgtEl>
                                          <p:spTgt spid="74854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48546">
                                            <p:txEl>
                                              <p:pRg st="2" end="2"/>
                                            </p:txEl>
                                          </p:spTgt>
                                        </p:tgtEl>
                                        <p:attrNameLst>
                                          <p:attrName>style.visibility</p:attrName>
                                        </p:attrNameLst>
                                      </p:cBhvr>
                                      <p:to>
                                        <p:strVal val="visible"/>
                                      </p:to>
                                    </p:set>
                                    <p:animEffect transition="in" filter="blinds(horizontal)">
                                      <p:cBhvr>
                                        <p:cTn id="17" dur="500"/>
                                        <p:tgtEl>
                                          <p:spTgt spid="74854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48546">
                                            <p:txEl>
                                              <p:pRg st="3" end="3"/>
                                            </p:txEl>
                                          </p:spTgt>
                                        </p:tgtEl>
                                        <p:attrNameLst>
                                          <p:attrName>style.visibility</p:attrName>
                                        </p:attrNameLst>
                                      </p:cBhvr>
                                      <p:to>
                                        <p:strVal val="visible"/>
                                      </p:to>
                                    </p:set>
                                    <p:animEffect transition="in" filter="blinds(horizontal)">
                                      <p:cBhvr>
                                        <p:cTn id="22" dur="500"/>
                                        <p:tgtEl>
                                          <p:spTgt spid="74854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48546">
                                            <p:txEl>
                                              <p:pRg st="4" end="4"/>
                                            </p:txEl>
                                          </p:spTgt>
                                        </p:tgtEl>
                                        <p:attrNameLst>
                                          <p:attrName>style.visibility</p:attrName>
                                        </p:attrNameLst>
                                      </p:cBhvr>
                                      <p:to>
                                        <p:strVal val="visible"/>
                                      </p:to>
                                    </p:set>
                                    <p:animEffect transition="in" filter="blinds(horizontal)">
                                      <p:cBhvr>
                                        <p:cTn id="27" dur="500"/>
                                        <p:tgtEl>
                                          <p:spTgt spid="74854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48546">
                                            <p:txEl>
                                              <p:pRg st="5" end="5"/>
                                            </p:txEl>
                                          </p:spTgt>
                                        </p:tgtEl>
                                        <p:attrNameLst>
                                          <p:attrName>style.visibility</p:attrName>
                                        </p:attrNameLst>
                                      </p:cBhvr>
                                      <p:to>
                                        <p:strVal val="visible"/>
                                      </p:to>
                                    </p:set>
                                    <p:animEffect transition="in" filter="blinds(horizontal)">
                                      <p:cBhvr>
                                        <p:cTn id="32" dur="500"/>
                                        <p:tgtEl>
                                          <p:spTgt spid="74854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748546">
                                            <p:txEl>
                                              <p:pRg st="6" end="6"/>
                                            </p:txEl>
                                          </p:spTgt>
                                        </p:tgtEl>
                                        <p:attrNameLst>
                                          <p:attrName>style.visibility</p:attrName>
                                        </p:attrNameLst>
                                      </p:cBhvr>
                                      <p:to>
                                        <p:strVal val="visible"/>
                                      </p:to>
                                    </p:set>
                                    <p:animEffect transition="in" filter="blinds(horizontal)">
                                      <p:cBhvr>
                                        <p:cTn id="37" dur="500"/>
                                        <p:tgtEl>
                                          <p:spTgt spid="74854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a:extLst>
              <a:ext uri="{FF2B5EF4-FFF2-40B4-BE49-F238E27FC236}">
                <a16:creationId xmlns:a16="http://schemas.microsoft.com/office/drawing/2014/main" id="{0BD94610-E75F-4728-8046-02FC2D7487B5}"/>
              </a:ext>
            </a:extLst>
          </p:cNvPr>
          <p:cNvSpPr>
            <a:spLocks noGrp="1" noChangeArrowheads="1"/>
          </p:cNvSpPr>
          <p:nvPr>
            <p:ph type="title" idx="4294967295"/>
          </p:nvPr>
        </p:nvSpPr>
        <p:spPr>
          <a:xfrm>
            <a:off x="1703388" y="107950"/>
            <a:ext cx="6070600" cy="569913"/>
          </a:xfrm>
        </p:spPr>
        <p:txBody>
          <a:bodyPr lIns="91440" tIns="45720" rIns="91440" bIns="45720" anchor="ctr"/>
          <a:lstStyle/>
          <a:p>
            <a:pPr algn="l" eaLnBrk="1" hangingPunct="1"/>
            <a:r>
              <a:rPr lang="zh-CN" altLang="en-US"/>
              <a:t>段式虚拟存储器的地址映像</a:t>
            </a:r>
          </a:p>
        </p:txBody>
      </p:sp>
      <p:pic>
        <p:nvPicPr>
          <p:cNvPr id="174083" name="Picture 3" descr="段式虚拟存储器的地址映像(俞建新)">
            <a:extLst>
              <a:ext uri="{FF2B5EF4-FFF2-40B4-BE49-F238E27FC236}">
                <a16:creationId xmlns:a16="http://schemas.microsoft.com/office/drawing/2014/main" id="{114F97BA-D3E6-43D5-9579-42F70E64B6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488" y="1133475"/>
            <a:ext cx="8982075" cy="5491163"/>
          </a:xfrm>
          <a:prstGeom prst="rect">
            <a:avLst/>
          </a:prstGeom>
          <a:noFill/>
          <a:ln w="28575">
            <a:solidFill>
              <a:srgbClr val="CC99FF"/>
            </a:solidFill>
            <a:miter lim="800000"/>
            <a:headEnd/>
            <a:tailEnd/>
          </a:ln>
          <a:extLst>
            <a:ext uri="{909E8E84-426E-40DD-AFC4-6F175D3DCCD1}">
              <a14:hiddenFill xmlns:a14="http://schemas.microsoft.com/office/drawing/2010/main">
                <a:solidFill>
                  <a:srgbClr val="FFFFFF"/>
                </a:solidFill>
              </a14:hiddenFill>
            </a:ext>
          </a:extLst>
        </p:spPr>
      </p:pic>
      <p:sp>
        <p:nvSpPr>
          <p:cNvPr id="535556" name="Rectangle 4">
            <a:extLst>
              <a:ext uri="{FF2B5EF4-FFF2-40B4-BE49-F238E27FC236}">
                <a16:creationId xmlns:a16="http://schemas.microsoft.com/office/drawing/2014/main" id="{BA11413A-DF5D-4626-87B7-2F23A6CEA2BF}"/>
              </a:ext>
            </a:extLst>
          </p:cNvPr>
          <p:cNvSpPr>
            <a:spLocks noChangeArrowheads="1"/>
          </p:cNvSpPr>
          <p:nvPr/>
        </p:nvSpPr>
        <p:spPr bwMode="auto">
          <a:xfrm>
            <a:off x="2141538" y="4554538"/>
            <a:ext cx="5032375" cy="1764073"/>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nSpc>
                <a:spcPct val="120000"/>
              </a:lnSpc>
            </a:pPr>
            <a:r>
              <a:rPr lang="zh-CN" altLang="en-US" sz="2000" b="1" dirty="0" smtClean="0">
                <a:solidFill>
                  <a:srgbClr val="0000FF"/>
                </a:solidFill>
                <a:latin typeface="微软雅黑" panose="020B0503020204020204" pitchFamily="34" charset="-122"/>
                <a:ea typeface="微软雅黑" panose="020B0503020204020204" pitchFamily="34" charset="-122"/>
                <a:cs typeface="Arial" panose="020B0604020202020204" pitchFamily="34" charset="0"/>
              </a:rPr>
              <a:t>访存时可能发生的</a:t>
            </a:r>
            <a:r>
              <a:rPr lang="en-US" altLang="zh-CN" sz="2000" b="1" dirty="0" smtClean="0">
                <a:solidFill>
                  <a:srgbClr val="0000FF"/>
                </a:solidFill>
                <a:latin typeface="微软雅黑" panose="020B0503020204020204" pitchFamily="34" charset="-122"/>
                <a:ea typeface="微软雅黑" panose="020B0503020204020204" pitchFamily="34" charset="-122"/>
                <a:cs typeface="Arial" panose="020B0604020202020204" pitchFamily="34" charset="0"/>
              </a:rPr>
              <a:t>Faults </a:t>
            </a:r>
            <a:r>
              <a:rPr lang="en-US" altLang="zh-CN" sz="2000" b="1" dirty="0">
                <a:solidFill>
                  <a:srgbClr val="0000FF"/>
                </a:solidFill>
                <a:latin typeface="微软雅黑" panose="020B0503020204020204" pitchFamily="34" charset="-122"/>
                <a:ea typeface="微软雅黑" panose="020B0503020204020204" pitchFamily="34" charset="-122"/>
                <a:cs typeface="Arial" panose="020B0604020202020204" pitchFamily="34" charset="0"/>
              </a:rPr>
              <a:t>(</a:t>
            </a:r>
            <a:r>
              <a:rPr lang="zh-CN" altLang="en-US" sz="2000" b="1" dirty="0">
                <a:solidFill>
                  <a:srgbClr val="0000FF"/>
                </a:solidFill>
                <a:latin typeface="微软雅黑" panose="020B0503020204020204" pitchFamily="34" charset="-122"/>
                <a:ea typeface="微软雅黑" panose="020B0503020204020204" pitchFamily="34" charset="-122"/>
                <a:cs typeface="Arial" panose="020B0604020202020204" pitchFamily="34" charset="0"/>
              </a:rPr>
              <a:t>异常情况</a:t>
            </a:r>
            <a:r>
              <a:rPr lang="en-US" altLang="zh-CN" sz="2000" b="1" dirty="0">
                <a:solidFill>
                  <a:srgbClr val="0000FF"/>
                </a:solidFill>
                <a:latin typeface="微软雅黑" panose="020B0503020204020204" pitchFamily="34" charset="-122"/>
                <a:ea typeface="微软雅黑" panose="020B0503020204020204" pitchFamily="34" charset="-122"/>
                <a:cs typeface="Arial" panose="020B0604020202020204" pitchFamily="34" charset="0"/>
              </a:rPr>
              <a:t>)</a:t>
            </a:r>
            <a:r>
              <a:rPr lang="zh-CN" altLang="en-US" sz="2000" b="1" dirty="0">
                <a:solidFill>
                  <a:srgbClr val="0000FF"/>
                </a:solidFill>
                <a:latin typeface="微软雅黑" panose="020B0503020204020204" pitchFamily="34" charset="-122"/>
                <a:ea typeface="微软雅黑" panose="020B0503020204020204" pitchFamily="34" charset="-122"/>
                <a:cs typeface="Arial" panose="020B0604020202020204" pitchFamily="34" charset="0"/>
              </a:rPr>
              <a:t>：</a:t>
            </a:r>
          </a:p>
          <a:p>
            <a:pPr>
              <a:lnSpc>
                <a:spcPct val="120000"/>
              </a:lnSpc>
            </a:pPr>
            <a:r>
              <a:rPr lang="zh-CN" altLang="en-US" sz="2000" b="1" dirty="0">
                <a:solidFill>
                  <a:srgbClr val="CC0000"/>
                </a:solidFill>
                <a:latin typeface="微软雅黑" panose="020B0503020204020204" pitchFamily="34" charset="-122"/>
                <a:ea typeface="微软雅黑" panose="020B0503020204020204" pitchFamily="34" charset="-122"/>
                <a:cs typeface="Arial" panose="020B0604020202020204" pitchFamily="34" charset="0"/>
              </a:rPr>
              <a:t>缺段（段</a:t>
            </a:r>
            <a:r>
              <a:rPr lang="zh-CN" altLang="en-US" sz="2000" b="1" dirty="0" smtClean="0">
                <a:solidFill>
                  <a:srgbClr val="CC0000"/>
                </a:solidFill>
                <a:latin typeface="微软雅黑" panose="020B0503020204020204" pitchFamily="34" charset="-122"/>
                <a:ea typeface="微软雅黑" panose="020B0503020204020204" pitchFamily="34" charset="-122"/>
                <a:cs typeface="Arial" panose="020B0604020202020204" pitchFamily="34" charset="0"/>
              </a:rPr>
              <a:t>不在主存）</a:t>
            </a:r>
            <a:r>
              <a:rPr lang="zh-CN" altLang="en-US" sz="2000" b="1" dirty="0">
                <a:latin typeface="微软雅黑" panose="020B0503020204020204" pitchFamily="34" charset="-122"/>
                <a:ea typeface="微软雅黑" panose="020B0503020204020204" pitchFamily="34" charset="-122"/>
                <a:cs typeface="Arial" panose="020B0604020202020204" pitchFamily="34" charset="0"/>
              </a:rPr>
              <a:t>：装入位</a:t>
            </a:r>
            <a:r>
              <a:rPr lang="en-US" altLang="zh-CN" sz="2000" b="1" dirty="0">
                <a:latin typeface="微软雅黑" panose="020B0503020204020204" pitchFamily="34" charset="-122"/>
                <a:ea typeface="微软雅黑" panose="020B0503020204020204" pitchFamily="34" charset="-122"/>
                <a:cs typeface="Arial" panose="020B0604020202020204" pitchFamily="34" charset="0"/>
              </a:rPr>
              <a:t>= 0</a:t>
            </a:r>
            <a:endParaRPr lang="zh-CN" altLang="en-US" sz="2000" b="1" dirty="0">
              <a:latin typeface="微软雅黑" panose="020B0503020204020204" pitchFamily="34" charset="-122"/>
              <a:ea typeface="微软雅黑" panose="020B0503020204020204" pitchFamily="34" charset="-122"/>
              <a:cs typeface="Arial" panose="020B0604020202020204" pitchFamily="34" charset="0"/>
            </a:endParaRPr>
          </a:p>
          <a:p>
            <a:pPr>
              <a:lnSpc>
                <a:spcPct val="120000"/>
              </a:lnSpc>
            </a:pPr>
            <a:r>
              <a:rPr lang="zh-CN" altLang="en-US" sz="2000" b="1" dirty="0">
                <a:solidFill>
                  <a:srgbClr val="CC0000"/>
                </a:solidFill>
                <a:latin typeface="微软雅黑" panose="020B0503020204020204" pitchFamily="34" charset="-122"/>
                <a:ea typeface="微软雅黑" panose="020B0503020204020204" pitchFamily="34" charset="-122"/>
                <a:cs typeface="Arial" panose="020B0604020202020204" pitchFamily="34" charset="0"/>
              </a:rPr>
              <a:t>地址出界</a:t>
            </a:r>
            <a:r>
              <a:rPr lang="zh-CN" altLang="en-US" sz="2000" b="1" dirty="0">
                <a:latin typeface="微软雅黑" panose="020B0503020204020204" pitchFamily="34" charset="-122"/>
                <a:ea typeface="微软雅黑" panose="020B0503020204020204" pitchFamily="34" charset="-122"/>
                <a:cs typeface="Arial" panose="020B0604020202020204" pitchFamily="34" charset="0"/>
              </a:rPr>
              <a:t>： 偏移量超出最大段长</a:t>
            </a:r>
          </a:p>
          <a:p>
            <a:pPr>
              <a:lnSpc>
                <a:spcPct val="120000"/>
              </a:lnSpc>
            </a:pPr>
            <a:r>
              <a:rPr lang="zh-CN" altLang="en-US" sz="2000" b="1" dirty="0">
                <a:solidFill>
                  <a:srgbClr val="CC0000"/>
                </a:solidFill>
                <a:latin typeface="微软雅黑" panose="020B0503020204020204" pitchFamily="34" charset="-122"/>
                <a:ea typeface="微软雅黑" panose="020B0503020204020204" pitchFamily="34" charset="-122"/>
                <a:cs typeface="Arial" panose="020B0604020202020204" pitchFamily="34" charset="0"/>
              </a:rPr>
              <a:t>保护违例</a:t>
            </a:r>
            <a:r>
              <a:rPr lang="zh-CN" altLang="en-US" sz="2000" b="1" dirty="0">
                <a:latin typeface="微软雅黑" panose="020B0503020204020204" pitchFamily="34" charset="-122"/>
                <a:ea typeface="微软雅黑" panose="020B0503020204020204" pitchFamily="34" charset="-122"/>
                <a:cs typeface="Arial" panose="020B0604020202020204" pitchFamily="34" charset="0"/>
              </a:rPr>
              <a:t>：访问操作与访问方式不匹配</a:t>
            </a:r>
            <a:endParaRPr lang="en-US" altLang="zh-CN" sz="2000" b="1" dirty="0">
              <a:latin typeface="微软雅黑" panose="020B0503020204020204" pitchFamily="34" charset="-122"/>
              <a:ea typeface="微软雅黑" panose="020B0503020204020204" pitchFamily="34" charset="-122"/>
              <a:cs typeface="Arial" panose="020B0604020202020204" pitchFamily="34" charset="0"/>
            </a:endParaRPr>
          </a:p>
          <a:p>
            <a:pPr>
              <a:lnSpc>
                <a:spcPct val="85000"/>
              </a:lnSpc>
            </a:pPr>
            <a:r>
              <a:rPr lang="en-US" altLang="zh-CN" sz="1800" b="1" dirty="0">
                <a:ea typeface="黑体" panose="02010609060101010101" pitchFamily="49" charset="-122"/>
                <a:cs typeface="Arial" panose="020B0604020202020204" pitchFamily="34" charset="0"/>
              </a:rPr>
              <a:t>      </a:t>
            </a:r>
          </a:p>
        </p:txBody>
      </p:sp>
      <p:sp>
        <p:nvSpPr>
          <p:cNvPr id="535557" name="Text Box 5">
            <a:extLst>
              <a:ext uri="{FF2B5EF4-FFF2-40B4-BE49-F238E27FC236}">
                <a16:creationId xmlns:a16="http://schemas.microsoft.com/office/drawing/2014/main" id="{5EECFD1D-88C9-473C-AED1-702249599CE0}"/>
              </a:ext>
            </a:extLst>
          </p:cNvPr>
          <p:cNvSpPr txBox="1">
            <a:spLocks noChangeArrowheads="1"/>
          </p:cNvSpPr>
          <p:nvPr/>
        </p:nvSpPr>
        <p:spPr bwMode="auto">
          <a:xfrm>
            <a:off x="2366963" y="1354138"/>
            <a:ext cx="4725987"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b="1">
                <a:solidFill>
                  <a:srgbClr val="CC0000"/>
                </a:solidFill>
                <a:ea typeface="黑体" panose="02010609060101010101" pitchFamily="49" charset="-122"/>
                <a:cs typeface="Arial" panose="020B0604020202020204" pitchFamily="34" charset="0"/>
              </a:rPr>
              <a:t>物理地址</a:t>
            </a:r>
            <a:r>
              <a:rPr kumimoji="1" lang="en-US" altLang="zh-CN" sz="2400" b="1">
                <a:solidFill>
                  <a:srgbClr val="CC0000"/>
                </a:solidFill>
                <a:ea typeface="黑体" panose="02010609060101010101" pitchFamily="49" charset="-122"/>
                <a:cs typeface="Arial" panose="020B0604020202020204" pitchFamily="34" charset="0"/>
              </a:rPr>
              <a:t>=</a:t>
            </a:r>
            <a:r>
              <a:rPr kumimoji="1" lang="zh-CN" altLang="en-US" sz="2400" b="1">
                <a:solidFill>
                  <a:srgbClr val="CC0000"/>
                </a:solidFill>
                <a:ea typeface="黑体" panose="02010609060101010101" pitchFamily="49" charset="-122"/>
                <a:cs typeface="Arial" panose="020B0604020202020204" pitchFamily="34" charset="0"/>
              </a:rPr>
              <a:t>段起始地址</a:t>
            </a:r>
            <a:r>
              <a:rPr kumimoji="1" lang="en-US" altLang="zh-CN" sz="2400" b="1">
                <a:solidFill>
                  <a:srgbClr val="CC0000"/>
                </a:solidFill>
                <a:ea typeface="黑体" panose="02010609060101010101" pitchFamily="49" charset="-122"/>
                <a:cs typeface="Arial" panose="020B0604020202020204" pitchFamily="34" charset="0"/>
              </a:rPr>
              <a:t>+</a:t>
            </a:r>
            <a:r>
              <a:rPr kumimoji="1" lang="zh-CN" altLang="en-US" sz="2400" b="1">
                <a:solidFill>
                  <a:srgbClr val="CC0000"/>
                </a:solidFill>
                <a:ea typeface="黑体" panose="02010609060101010101" pitchFamily="49" charset="-122"/>
                <a:cs typeface="Arial" panose="020B0604020202020204" pitchFamily="34" charset="0"/>
              </a:rPr>
              <a:t>段内偏移</a:t>
            </a:r>
          </a:p>
        </p:txBody>
      </p:sp>
      <p:sp>
        <p:nvSpPr>
          <p:cNvPr id="174086" name="Text Box 6">
            <a:extLst>
              <a:ext uri="{FF2B5EF4-FFF2-40B4-BE49-F238E27FC236}">
                <a16:creationId xmlns:a16="http://schemas.microsoft.com/office/drawing/2014/main" id="{89833E00-10A2-449F-A7F3-9E2E8B6C788E}"/>
              </a:ext>
            </a:extLst>
          </p:cNvPr>
          <p:cNvSpPr txBox="1">
            <a:spLocks noChangeArrowheads="1"/>
          </p:cNvSpPr>
          <p:nvPr/>
        </p:nvSpPr>
        <p:spPr bwMode="auto">
          <a:xfrm>
            <a:off x="3527425" y="3990975"/>
            <a:ext cx="2336800" cy="396875"/>
          </a:xfrm>
          <a:prstGeom prst="rect">
            <a:avLst/>
          </a:prstGeom>
          <a:solidFill>
            <a:schemeClr val="bg1"/>
          </a:solidFill>
          <a:ln>
            <a:noFill/>
          </a:ln>
          <a:effectLst/>
          <a:extLs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r>
              <a:rPr lang="zh-CN" altLang="en-US" sz="2000" b="1">
                <a:latin typeface="微软雅黑" panose="020B0503020204020204" pitchFamily="34" charset="-122"/>
                <a:ea typeface="微软雅黑" panose="020B0503020204020204" pitchFamily="34" charset="-122"/>
              </a:rPr>
              <a:t>段表由段表项组成</a:t>
            </a:r>
          </a:p>
        </p:txBody>
      </p:sp>
      <p:sp>
        <p:nvSpPr>
          <p:cNvPr id="2" name="灯片编号占位符 1">
            <a:extLst>
              <a:ext uri="{FF2B5EF4-FFF2-40B4-BE49-F238E27FC236}">
                <a16:creationId xmlns:a16="http://schemas.microsoft.com/office/drawing/2014/main" id="{E012D487-ABDB-47CC-91A9-96C9E77F7864}"/>
              </a:ext>
            </a:extLst>
          </p:cNvPr>
          <p:cNvSpPr>
            <a:spLocks noGrp="1"/>
          </p:cNvSpPr>
          <p:nvPr>
            <p:ph type="sldNum" sz="quarter" idx="10"/>
          </p:nvPr>
        </p:nvSpPr>
        <p:spPr/>
        <p:txBody>
          <a:bodyPr/>
          <a:lstStyle/>
          <a:p>
            <a:pPr>
              <a:defRPr/>
            </a:pPr>
            <a:fld id="{E5695708-78D6-49FC-AD1D-A92B2AA36AF2}" type="slidenum">
              <a:rPr lang="zh-CN" altLang="en-US" smtClean="0"/>
              <a:pPr>
                <a:defRPr/>
              </a:pPr>
              <a:t>80</a:t>
            </a:fld>
            <a:endParaRPr lang="zh-CN" altLang="en-US"/>
          </a:p>
        </p:txBody>
      </p:sp>
    </p:spTree>
    <p:extLst>
      <p:ext uri="{BB962C8B-B14F-4D97-AF65-F5344CB8AC3E}">
        <p14:creationId xmlns:p14="http://schemas.microsoft.com/office/powerpoint/2010/main" val="15052593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35557"/>
                                        </p:tgtEl>
                                        <p:attrNameLst>
                                          <p:attrName>style.visibility</p:attrName>
                                        </p:attrNameLst>
                                      </p:cBhvr>
                                      <p:to>
                                        <p:strVal val="visible"/>
                                      </p:to>
                                    </p:set>
                                    <p:animEffect transition="in" filter="blinds(horizontal)">
                                      <p:cBhvr>
                                        <p:cTn id="7" dur="500"/>
                                        <p:tgtEl>
                                          <p:spTgt spid="53555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35556">
                                            <p:txEl>
                                              <p:pRg st="0" end="0"/>
                                            </p:txEl>
                                          </p:spTgt>
                                        </p:tgtEl>
                                        <p:attrNameLst>
                                          <p:attrName>style.visibility</p:attrName>
                                        </p:attrNameLst>
                                      </p:cBhvr>
                                      <p:to>
                                        <p:strVal val="visible"/>
                                      </p:to>
                                    </p:set>
                                    <p:animEffect transition="in" filter="blinds(horizontal)">
                                      <p:cBhvr>
                                        <p:cTn id="12" dur="500"/>
                                        <p:tgtEl>
                                          <p:spTgt spid="535556">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35556">
                                            <p:txEl>
                                              <p:pRg st="1" end="1"/>
                                            </p:txEl>
                                          </p:spTgt>
                                        </p:tgtEl>
                                        <p:attrNameLst>
                                          <p:attrName>style.visibility</p:attrName>
                                        </p:attrNameLst>
                                      </p:cBhvr>
                                      <p:to>
                                        <p:strVal val="visible"/>
                                      </p:to>
                                    </p:set>
                                    <p:animEffect transition="in" filter="blinds(horizontal)">
                                      <p:cBhvr>
                                        <p:cTn id="17" dur="500"/>
                                        <p:tgtEl>
                                          <p:spTgt spid="535556">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535556">
                                            <p:txEl>
                                              <p:pRg st="2" end="2"/>
                                            </p:txEl>
                                          </p:spTgt>
                                        </p:tgtEl>
                                        <p:attrNameLst>
                                          <p:attrName>style.visibility</p:attrName>
                                        </p:attrNameLst>
                                      </p:cBhvr>
                                      <p:to>
                                        <p:strVal val="visible"/>
                                      </p:to>
                                    </p:set>
                                    <p:animEffect transition="in" filter="blinds(horizontal)">
                                      <p:cBhvr>
                                        <p:cTn id="22" dur="500"/>
                                        <p:tgtEl>
                                          <p:spTgt spid="535556">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535556">
                                            <p:txEl>
                                              <p:pRg st="3" end="3"/>
                                            </p:txEl>
                                          </p:spTgt>
                                        </p:tgtEl>
                                        <p:attrNameLst>
                                          <p:attrName>style.visibility</p:attrName>
                                        </p:attrNameLst>
                                      </p:cBhvr>
                                      <p:to>
                                        <p:strVal val="visible"/>
                                      </p:to>
                                    </p:set>
                                    <p:animEffect transition="in" filter="blinds(horizontal)">
                                      <p:cBhvr>
                                        <p:cTn id="27" dur="500"/>
                                        <p:tgtEl>
                                          <p:spTgt spid="53555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5557"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a:extLst>
              <a:ext uri="{FF2B5EF4-FFF2-40B4-BE49-F238E27FC236}">
                <a16:creationId xmlns:a16="http://schemas.microsoft.com/office/drawing/2014/main" id="{6785D51D-FECF-4A5E-A6F7-BBCD56544CF0}"/>
              </a:ext>
            </a:extLst>
          </p:cNvPr>
          <p:cNvSpPr>
            <a:spLocks noGrp="1" noChangeArrowheads="1"/>
          </p:cNvSpPr>
          <p:nvPr>
            <p:ph type="title" idx="4294967295"/>
          </p:nvPr>
        </p:nvSpPr>
        <p:spPr>
          <a:xfrm>
            <a:off x="2681288" y="104775"/>
            <a:ext cx="4713287" cy="533400"/>
          </a:xfrm>
          <a:noFill/>
        </p:spPr>
        <p:txBody>
          <a:bodyPr lIns="91440" tIns="45720" rIns="91440" bIns="45720" anchor="ctr"/>
          <a:lstStyle/>
          <a:p>
            <a:pPr algn="l" eaLnBrk="1" hangingPunct="1"/>
            <a:r>
              <a:rPr lang="zh-CN" altLang="en-US"/>
              <a:t>段页式存储器</a:t>
            </a:r>
          </a:p>
        </p:txBody>
      </p:sp>
      <p:sp>
        <p:nvSpPr>
          <p:cNvPr id="794627" name="Rectangle 3">
            <a:extLst>
              <a:ext uri="{FF2B5EF4-FFF2-40B4-BE49-F238E27FC236}">
                <a16:creationId xmlns:a16="http://schemas.microsoft.com/office/drawing/2014/main" id="{EE92F85A-F8AF-4C35-856F-4679872068E8}"/>
              </a:ext>
            </a:extLst>
          </p:cNvPr>
          <p:cNvSpPr>
            <a:spLocks noGrp="1" noChangeArrowheads="1"/>
          </p:cNvSpPr>
          <p:nvPr>
            <p:ph type="body" idx="4294967295"/>
          </p:nvPr>
        </p:nvSpPr>
        <p:spPr>
          <a:xfrm>
            <a:off x="214313" y="977900"/>
            <a:ext cx="8686800" cy="4598182"/>
          </a:xfrm>
          <a:noFill/>
        </p:spPr>
        <p:txBody>
          <a:bodyPr lIns="91440" tIns="45720" rIns="91440" bIns="45720"/>
          <a:lstStyle/>
          <a:p>
            <a:pPr eaLnBrk="1" hangingPunct="1">
              <a:lnSpc>
                <a:spcPct val="110000"/>
              </a:lnSpc>
              <a:spcBef>
                <a:spcPct val="30000"/>
              </a:spcBef>
            </a:pPr>
            <a:r>
              <a:rPr lang="zh-CN" altLang="en-US" sz="2400" dirty="0">
                <a:latin typeface="微软雅黑" panose="020B0503020204020204" pitchFamily="34" charset="-122"/>
                <a:ea typeface="微软雅黑" panose="020B0503020204020204" pitchFamily="34" charset="-122"/>
              </a:rPr>
              <a:t>段页式系统基本思想</a:t>
            </a:r>
          </a:p>
          <a:p>
            <a:pPr lvl="1" eaLnBrk="1" hangingPunct="1">
              <a:lnSpc>
                <a:spcPct val="120000"/>
              </a:lnSpc>
              <a:spcBef>
                <a:spcPct val="30000"/>
              </a:spcBef>
            </a:pPr>
            <a:r>
              <a:rPr lang="zh-CN" altLang="en-US" sz="2400" dirty="0">
                <a:solidFill>
                  <a:srgbClr val="0000FF"/>
                </a:solidFill>
                <a:ea typeface="微软雅黑" panose="020B0503020204020204" pitchFamily="34" charset="-122"/>
              </a:rPr>
              <a:t>段、页式结合：</a:t>
            </a:r>
          </a:p>
          <a:p>
            <a:pPr lvl="2" eaLnBrk="1" hangingPunct="1">
              <a:lnSpc>
                <a:spcPct val="120000"/>
              </a:lnSpc>
              <a:spcBef>
                <a:spcPct val="30000"/>
              </a:spcBef>
            </a:pPr>
            <a:r>
              <a:rPr lang="zh-CN" altLang="en-US" sz="2400" dirty="0">
                <a:solidFill>
                  <a:schemeClr val="accent1"/>
                </a:solidFill>
                <a:ea typeface="微软雅黑" panose="020B0503020204020204" pitchFamily="34" charset="-122"/>
              </a:rPr>
              <a:t>程序的虚拟地址空间按模块</a:t>
            </a:r>
            <a:r>
              <a:rPr lang="zh-CN" altLang="en-US" sz="2400" dirty="0" smtClean="0">
                <a:solidFill>
                  <a:schemeClr val="accent1"/>
                </a:solidFill>
                <a:ea typeface="微软雅黑" panose="020B0503020204020204" pitchFamily="34" charset="-122"/>
              </a:rPr>
              <a:t>分段</a:t>
            </a:r>
            <a:r>
              <a:rPr lang="en-US" altLang="zh-CN" sz="2400" dirty="0" smtClean="0">
                <a:solidFill>
                  <a:srgbClr val="0000FF"/>
                </a:solidFill>
                <a:ea typeface="微软雅黑" panose="020B0503020204020204" pitchFamily="34" charset="-122"/>
              </a:rPr>
              <a:t>, </a:t>
            </a:r>
            <a:r>
              <a:rPr lang="zh-CN" altLang="en-US" sz="2400" dirty="0" smtClean="0">
                <a:solidFill>
                  <a:schemeClr val="accent1"/>
                </a:solidFill>
                <a:ea typeface="微软雅黑" panose="020B0503020204020204" pitchFamily="34" charset="-122"/>
              </a:rPr>
              <a:t>段</a:t>
            </a:r>
            <a:r>
              <a:rPr lang="zh-CN" altLang="en-US" sz="2400" dirty="0">
                <a:solidFill>
                  <a:schemeClr val="accent1"/>
                </a:solidFill>
                <a:ea typeface="微软雅黑" panose="020B0503020204020204" pitchFamily="34" charset="-122"/>
              </a:rPr>
              <a:t>内再分页</a:t>
            </a:r>
            <a:r>
              <a:rPr lang="zh-CN" altLang="en-US" sz="2400" dirty="0">
                <a:solidFill>
                  <a:srgbClr val="0000FF"/>
                </a:solidFill>
                <a:ea typeface="微软雅黑" panose="020B0503020204020204" pitchFamily="34" charset="-122"/>
              </a:rPr>
              <a:t>，进入主存仍以页为</a:t>
            </a:r>
            <a:r>
              <a:rPr lang="zh-CN" altLang="en-US" sz="2400" dirty="0" smtClean="0">
                <a:solidFill>
                  <a:srgbClr val="0000FF"/>
                </a:solidFill>
                <a:ea typeface="微软雅黑" panose="020B0503020204020204" pitchFamily="34" charset="-122"/>
              </a:rPr>
              <a:t>基本单位。</a:t>
            </a:r>
            <a:endParaRPr lang="zh-CN" altLang="en-US" sz="2400" dirty="0">
              <a:solidFill>
                <a:srgbClr val="0000FF"/>
              </a:solidFill>
              <a:ea typeface="微软雅黑" panose="020B0503020204020204" pitchFamily="34" charset="-122"/>
            </a:endParaRPr>
          </a:p>
          <a:p>
            <a:pPr lvl="1" eaLnBrk="1" hangingPunct="1">
              <a:lnSpc>
                <a:spcPct val="120000"/>
              </a:lnSpc>
              <a:spcBef>
                <a:spcPct val="30000"/>
              </a:spcBef>
            </a:pPr>
            <a:r>
              <a:rPr lang="zh-CN" altLang="en-US" sz="2400" dirty="0">
                <a:solidFill>
                  <a:srgbClr val="0000FF"/>
                </a:solidFill>
                <a:ea typeface="微软雅黑" panose="020B0503020204020204" pitchFamily="34" charset="-122"/>
              </a:rPr>
              <a:t>逻辑地址由段地址、页地址和偏移量三个字段构成</a:t>
            </a:r>
          </a:p>
          <a:p>
            <a:pPr lvl="1" eaLnBrk="1" hangingPunct="1">
              <a:lnSpc>
                <a:spcPct val="120000"/>
              </a:lnSpc>
              <a:spcBef>
                <a:spcPct val="30000"/>
              </a:spcBef>
            </a:pPr>
            <a:r>
              <a:rPr lang="zh-CN" altLang="en-US" sz="2400" dirty="0">
                <a:solidFill>
                  <a:srgbClr val="0000FF"/>
                </a:solidFill>
                <a:ea typeface="微软雅黑" panose="020B0503020204020204" pitchFamily="34" charset="-122"/>
              </a:rPr>
              <a:t>用段表和页表（每段一个）进行两级定位管理</a:t>
            </a:r>
          </a:p>
          <a:p>
            <a:pPr lvl="1" eaLnBrk="1" hangingPunct="1">
              <a:lnSpc>
                <a:spcPct val="120000"/>
              </a:lnSpc>
              <a:spcBef>
                <a:spcPct val="30000"/>
              </a:spcBef>
            </a:pPr>
            <a:r>
              <a:rPr lang="zh-CN" altLang="en-US" sz="2400" dirty="0">
                <a:solidFill>
                  <a:srgbClr val="0000FF"/>
                </a:solidFill>
                <a:ea typeface="微软雅黑" panose="020B0503020204020204" pitchFamily="34" charset="-122"/>
              </a:rPr>
              <a:t>根据段地址到段表中查阅与该段相应的页表首地址，转向页表，然后根据页地址从页表中查到该页在主存中的页框地址，由此再访问到页内某</a:t>
            </a:r>
            <a:r>
              <a:rPr lang="zh-CN" altLang="en-US" sz="2400" dirty="0" smtClean="0">
                <a:solidFill>
                  <a:srgbClr val="0000FF"/>
                </a:solidFill>
                <a:ea typeface="微软雅黑" panose="020B0503020204020204" pitchFamily="34" charset="-122"/>
              </a:rPr>
              <a:t>数据。</a:t>
            </a:r>
            <a:endParaRPr lang="zh-CN" altLang="en-US" sz="2400" dirty="0">
              <a:solidFill>
                <a:srgbClr val="0000FF"/>
              </a:solidFill>
              <a:ea typeface="微软雅黑" panose="020B0503020204020204" pitchFamily="34" charset="-122"/>
            </a:endParaRPr>
          </a:p>
        </p:txBody>
      </p:sp>
      <p:sp>
        <p:nvSpPr>
          <p:cNvPr id="2" name="灯片编号占位符 1">
            <a:extLst>
              <a:ext uri="{FF2B5EF4-FFF2-40B4-BE49-F238E27FC236}">
                <a16:creationId xmlns:a16="http://schemas.microsoft.com/office/drawing/2014/main" id="{ACA7975C-7C9B-43C1-B0DA-73D04C76D48C}"/>
              </a:ext>
            </a:extLst>
          </p:cNvPr>
          <p:cNvSpPr>
            <a:spLocks noGrp="1"/>
          </p:cNvSpPr>
          <p:nvPr>
            <p:ph type="sldNum" sz="quarter" idx="10"/>
          </p:nvPr>
        </p:nvSpPr>
        <p:spPr/>
        <p:txBody>
          <a:bodyPr/>
          <a:lstStyle/>
          <a:p>
            <a:pPr>
              <a:defRPr/>
            </a:pPr>
            <a:fld id="{E5695708-78D6-49FC-AD1D-A92B2AA36AF2}" type="slidenum">
              <a:rPr lang="zh-CN" altLang="en-US" smtClean="0"/>
              <a:pPr>
                <a:defRPr/>
              </a:pPr>
              <a:t>81</a:t>
            </a:fld>
            <a:endParaRPr lang="zh-CN" altLang="en-US"/>
          </a:p>
        </p:txBody>
      </p:sp>
    </p:spTree>
    <p:extLst>
      <p:ext uri="{BB962C8B-B14F-4D97-AF65-F5344CB8AC3E}">
        <p14:creationId xmlns:p14="http://schemas.microsoft.com/office/powerpoint/2010/main" val="30560467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794627">
                                            <p:txEl>
                                              <p:pRg st="0" end="0"/>
                                            </p:txEl>
                                          </p:spTgt>
                                        </p:tgtEl>
                                        <p:attrNameLst>
                                          <p:attrName>style.visibility</p:attrName>
                                        </p:attrNameLst>
                                      </p:cBhvr>
                                      <p:to>
                                        <p:strVal val="visible"/>
                                      </p:to>
                                    </p:set>
                                    <p:animEffect transition="in" filter="wipe(down)">
                                      <p:cBhvr>
                                        <p:cTn id="7" dur="500"/>
                                        <p:tgtEl>
                                          <p:spTgt spid="7946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94627">
                                            <p:txEl>
                                              <p:pRg st="1" end="1"/>
                                            </p:txEl>
                                          </p:spTgt>
                                        </p:tgtEl>
                                        <p:attrNameLst>
                                          <p:attrName>style.visibility</p:attrName>
                                        </p:attrNameLst>
                                      </p:cBhvr>
                                      <p:to>
                                        <p:strVal val="visible"/>
                                      </p:to>
                                    </p:set>
                                    <p:animEffect transition="in" filter="blinds(horizontal)">
                                      <p:cBhvr>
                                        <p:cTn id="12" dur="500"/>
                                        <p:tgtEl>
                                          <p:spTgt spid="79462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94627">
                                            <p:txEl>
                                              <p:pRg st="2" end="2"/>
                                            </p:txEl>
                                          </p:spTgt>
                                        </p:tgtEl>
                                        <p:attrNameLst>
                                          <p:attrName>style.visibility</p:attrName>
                                        </p:attrNameLst>
                                      </p:cBhvr>
                                      <p:to>
                                        <p:strVal val="visible"/>
                                      </p:to>
                                    </p:set>
                                    <p:animEffect transition="in" filter="blinds(horizontal)">
                                      <p:cBhvr>
                                        <p:cTn id="17" dur="500"/>
                                        <p:tgtEl>
                                          <p:spTgt spid="79462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94627">
                                            <p:txEl>
                                              <p:pRg st="3" end="3"/>
                                            </p:txEl>
                                          </p:spTgt>
                                        </p:tgtEl>
                                        <p:attrNameLst>
                                          <p:attrName>style.visibility</p:attrName>
                                        </p:attrNameLst>
                                      </p:cBhvr>
                                      <p:to>
                                        <p:strVal val="visible"/>
                                      </p:to>
                                    </p:set>
                                    <p:animEffect transition="in" filter="blinds(horizontal)">
                                      <p:cBhvr>
                                        <p:cTn id="22" dur="500"/>
                                        <p:tgtEl>
                                          <p:spTgt spid="79462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94627">
                                            <p:txEl>
                                              <p:pRg st="4" end="4"/>
                                            </p:txEl>
                                          </p:spTgt>
                                        </p:tgtEl>
                                        <p:attrNameLst>
                                          <p:attrName>style.visibility</p:attrName>
                                        </p:attrNameLst>
                                      </p:cBhvr>
                                      <p:to>
                                        <p:strVal val="visible"/>
                                      </p:to>
                                    </p:set>
                                    <p:animEffect transition="in" filter="blinds(horizontal)">
                                      <p:cBhvr>
                                        <p:cTn id="27" dur="500"/>
                                        <p:tgtEl>
                                          <p:spTgt spid="79462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94627">
                                            <p:txEl>
                                              <p:pRg st="5" end="5"/>
                                            </p:txEl>
                                          </p:spTgt>
                                        </p:tgtEl>
                                        <p:attrNameLst>
                                          <p:attrName>style.visibility</p:attrName>
                                        </p:attrNameLst>
                                      </p:cBhvr>
                                      <p:to>
                                        <p:strVal val="visible"/>
                                      </p:to>
                                    </p:set>
                                    <p:animEffect transition="in" filter="blinds(horizontal)">
                                      <p:cBhvr>
                                        <p:cTn id="32" dur="500"/>
                                        <p:tgtEl>
                                          <p:spTgt spid="79462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a:extLst>
              <a:ext uri="{FF2B5EF4-FFF2-40B4-BE49-F238E27FC236}">
                <a16:creationId xmlns:a16="http://schemas.microsoft.com/office/drawing/2014/main" id="{8F7DEC90-9DA1-4A1D-A3F1-CD712AFCCEC3}"/>
              </a:ext>
            </a:extLst>
          </p:cNvPr>
          <p:cNvSpPr>
            <a:spLocks noGrp="1" noChangeArrowheads="1"/>
          </p:cNvSpPr>
          <p:nvPr>
            <p:ph type="title"/>
          </p:nvPr>
        </p:nvSpPr>
        <p:spPr>
          <a:xfrm>
            <a:off x="236538" y="128588"/>
            <a:ext cx="8807450" cy="425450"/>
          </a:xfrm>
        </p:spPr>
        <p:txBody>
          <a:bodyPr/>
          <a:lstStyle/>
          <a:p>
            <a:pPr eaLnBrk="1" hangingPunct="1"/>
            <a:r>
              <a:rPr lang="zh-CN" altLang="en-US" sz="2800"/>
              <a:t>第四讲小结</a:t>
            </a:r>
          </a:p>
        </p:txBody>
      </p:sp>
      <p:sp>
        <p:nvSpPr>
          <p:cNvPr id="617475" name="Rectangle 3">
            <a:extLst>
              <a:ext uri="{FF2B5EF4-FFF2-40B4-BE49-F238E27FC236}">
                <a16:creationId xmlns:a16="http://schemas.microsoft.com/office/drawing/2014/main" id="{E2A99EB2-3A9B-4AA5-A18B-D27B1ED6B3C7}"/>
              </a:ext>
            </a:extLst>
          </p:cNvPr>
          <p:cNvSpPr>
            <a:spLocks noGrp="1" noChangeArrowheads="1"/>
          </p:cNvSpPr>
          <p:nvPr>
            <p:ph type="body" idx="1"/>
          </p:nvPr>
        </p:nvSpPr>
        <p:spPr>
          <a:xfrm>
            <a:off x="304800" y="954088"/>
            <a:ext cx="8640763" cy="4361963"/>
          </a:xfrm>
        </p:spPr>
        <p:txBody>
          <a:bodyPr/>
          <a:lstStyle/>
          <a:p>
            <a:pPr eaLnBrk="1" hangingPunct="1">
              <a:lnSpc>
                <a:spcPct val="110000"/>
              </a:lnSpc>
              <a:spcBef>
                <a:spcPct val="10000"/>
              </a:spcBef>
            </a:pPr>
            <a:r>
              <a:rPr lang="zh-CN" altLang="en-US" sz="2000" dirty="0">
                <a:ea typeface="黑体" panose="02010609060101010101" pitchFamily="49" charset="-122"/>
              </a:rPr>
              <a:t>虚拟存储器是磁盘和主存之间的缓存管理机制，而不是一种物理存储器</a:t>
            </a:r>
          </a:p>
          <a:p>
            <a:pPr eaLnBrk="1" hangingPunct="1">
              <a:lnSpc>
                <a:spcPct val="110000"/>
              </a:lnSpc>
              <a:spcBef>
                <a:spcPct val="10000"/>
              </a:spcBef>
            </a:pPr>
            <a:r>
              <a:rPr lang="zh-CN" altLang="en-US" sz="2000" dirty="0">
                <a:ea typeface="黑体" panose="02010609060101010101" pitchFamily="49" charset="-122"/>
              </a:rPr>
              <a:t>引入虚拟存储器，使程序员可以在一个极大的存储空间写程序，无需知道运行程序的物理存储器有多大</a:t>
            </a:r>
          </a:p>
          <a:p>
            <a:pPr eaLnBrk="1" hangingPunct="1">
              <a:lnSpc>
                <a:spcPct val="110000"/>
              </a:lnSpc>
              <a:spcBef>
                <a:spcPct val="10000"/>
              </a:spcBef>
            </a:pPr>
            <a:r>
              <a:rPr lang="zh-CN" altLang="en-US" sz="2000" dirty="0">
                <a:ea typeface="黑体" panose="02010609060101010101" pitchFamily="49" charset="-122"/>
              </a:rPr>
              <a:t>虚拟存储器采用“按需调页”技术，一部分程序调入主存，一部分存放在磁盘上</a:t>
            </a:r>
          </a:p>
          <a:p>
            <a:pPr eaLnBrk="1" hangingPunct="1">
              <a:lnSpc>
                <a:spcPct val="110000"/>
              </a:lnSpc>
              <a:spcBef>
                <a:spcPct val="10000"/>
              </a:spcBef>
            </a:pPr>
            <a:r>
              <a:rPr lang="zh-CN" altLang="en-US" sz="2000" dirty="0">
                <a:ea typeface="黑体" panose="02010609060101010101" pitchFamily="49" charset="-122"/>
              </a:rPr>
              <a:t>交换的块（称为页）比</a:t>
            </a:r>
            <a:r>
              <a:rPr lang="en-US" altLang="zh-CN" sz="2000" dirty="0">
                <a:ea typeface="黑体" panose="02010609060101010101" pitchFamily="49" charset="-122"/>
              </a:rPr>
              <a:t>Cache-MM</a:t>
            </a:r>
            <a:r>
              <a:rPr lang="zh-CN" altLang="en-US" sz="2000" dirty="0">
                <a:ea typeface="黑体" panose="02010609060101010101" pitchFamily="49" charset="-122"/>
              </a:rPr>
              <a:t>层次的块要大得多</a:t>
            </a:r>
          </a:p>
          <a:p>
            <a:pPr eaLnBrk="1" hangingPunct="1">
              <a:lnSpc>
                <a:spcPct val="110000"/>
              </a:lnSpc>
              <a:spcBef>
                <a:spcPct val="10000"/>
              </a:spcBef>
            </a:pPr>
            <a:r>
              <a:rPr lang="zh-CN" altLang="en-US" sz="2000" dirty="0">
                <a:ea typeface="黑体" panose="02010609060101010101" pitchFamily="49" charset="-122"/>
              </a:rPr>
              <a:t>采用全相联映射，通过页表实现逻辑地址和物理地址转换，由硬件实现</a:t>
            </a:r>
          </a:p>
          <a:p>
            <a:pPr eaLnBrk="1" hangingPunct="1">
              <a:lnSpc>
                <a:spcPct val="110000"/>
              </a:lnSpc>
              <a:spcBef>
                <a:spcPct val="10000"/>
              </a:spcBef>
            </a:pPr>
            <a:r>
              <a:rPr lang="zh-CN" altLang="en-US" sz="2000" dirty="0">
                <a:ea typeface="黑体" panose="02010609060101010101" pitchFamily="49" charset="-122"/>
              </a:rPr>
              <a:t>缺页处理由</a:t>
            </a:r>
            <a:r>
              <a:rPr lang="en-US" altLang="zh-CN" sz="2000" dirty="0">
                <a:ea typeface="黑体" panose="02010609060101010101" pitchFamily="49" charset="-122"/>
              </a:rPr>
              <a:t>OS</a:t>
            </a:r>
            <a:r>
              <a:rPr lang="zh-CN" altLang="en-US" sz="2000" dirty="0">
                <a:ea typeface="黑体" panose="02010609060101010101" pitchFamily="49" charset="-122"/>
              </a:rPr>
              <a:t>完成（</a:t>
            </a:r>
            <a:r>
              <a:rPr lang="en-US" altLang="zh-CN" sz="2000" dirty="0">
                <a:ea typeface="黑体" panose="02010609060101010101" pitchFamily="49" charset="-122"/>
              </a:rPr>
              <a:t>cache miss</a:t>
            </a:r>
            <a:r>
              <a:rPr lang="zh-CN" altLang="en-US" sz="2000" dirty="0">
                <a:ea typeface="黑体" panose="02010609060101010101" pitchFamily="49" charset="-122"/>
              </a:rPr>
              <a:t>处理由硬件实现）</a:t>
            </a:r>
          </a:p>
          <a:p>
            <a:pPr eaLnBrk="1" hangingPunct="1">
              <a:lnSpc>
                <a:spcPct val="110000"/>
              </a:lnSpc>
              <a:spcBef>
                <a:spcPct val="10000"/>
              </a:spcBef>
            </a:pPr>
            <a:r>
              <a:rPr lang="zh-CN" altLang="en-US" sz="2000" dirty="0">
                <a:ea typeface="黑体" panose="02010609060101010101" pitchFamily="49" charset="-122"/>
              </a:rPr>
              <a:t>采用</a:t>
            </a:r>
            <a:r>
              <a:rPr lang="en-US" altLang="zh-CN" sz="2000" dirty="0">
                <a:ea typeface="黑体" panose="02010609060101010101" pitchFamily="49" charset="-122"/>
              </a:rPr>
              <a:t>Write Back</a:t>
            </a:r>
            <a:r>
              <a:rPr lang="zh-CN" altLang="en-US" sz="2000" dirty="0">
                <a:ea typeface="黑体" panose="02010609060101010101" pitchFamily="49" charset="-122"/>
              </a:rPr>
              <a:t>写策略</a:t>
            </a:r>
          </a:p>
          <a:p>
            <a:pPr eaLnBrk="1" hangingPunct="1">
              <a:lnSpc>
                <a:spcPct val="110000"/>
              </a:lnSpc>
              <a:spcBef>
                <a:spcPct val="10000"/>
              </a:spcBef>
            </a:pPr>
            <a:r>
              <a:rPr lang="zh-CN" altLang="en-US" sz="2000" dirty="0">
                <a:ea typeface="黑体" panose="02010609060101010101" pitchFamily="49" charset="-122"/>
              </a:rPr>
              <a:t>页表中记录装入位、访问方式、使用情况、修改位、磁盘地址或页框号</a:t>
            </a:r>
          </a:p>
          <a:p>
            <a:pPr eaLnBrk="1" hangingPunct="1">
              <a:lnSpc>
                <a:spcPct val="110000"/>
              </a:lnSpc>
              <a:spcBef>
                <a:spcPct val="10000"/>
              </a:spcBef>
            </a:pPr>
            <a:r>
              <a:rPr lang="zh-CN" altLang="en-US" sz="2000" dirty="0">
                <a:ea typeface="黑体" panose="02010609060101010101" pitchFamily="49" charset="-122"/>
              </a:rPr>
              <a:t>经常使用的页表项放到特殊的</a:t>
            </a:r>
            <a:r>
              <a:rPr lang="en-US" altLang="zh-CN" sz="2000" dirty="0">
                <a:ea typeface="黑体" panose="02010609060101010101" pitchFamily="49" charset="-122"/>
              </a:rPr>
              <a:t>Cache</a:t>
            </a:r>
            <a:r>
              <a:rPr lang="zh-CN" altLang="en-US" sz="2000" dirty="0">
                <a:ea typeface="黑体" panose="02010609060101010101" pitchFamily="49" charset="-122"/>
              </a:rPr>
              <a:t>中，称为快表（</a:t>
            </a:r>
            <a:r>
              <a:rPr lang="en-US" altLang="zh-CN" sz="2000" dirty="0">
                <a:ea typeface="黑体" panose="02010609060101010101" pitchFamily="49" charset="-122"/>
              </a:rPr>
              <a:t>TLB</a:t>
            </a:r>
            <a:r>
              <a:rPr lang="zh-CN" altLang="en-US" sz="2000" dirty="0">
                <a:ea typeface="黑体" panose="02010609060101010101" pitchFamily="49" charset="-122"/>
              </a:rPr>
              <a:t>）</a:t>
            </a:r>
            <a:endParaRPr lang="en-US" altLang="zh-CN" sz="2000" dirty="0">
              <a:ea typeface="黑体" panose="02010609060101010101" pitchFamily="49" charset="-122"/>
            </a:endParaRPr>
          </a:p>
          <a:p>
            <a:pPr eaLnBrk="1" hangingPunct="1">
              <a:lnSpc>
                <a:spcPct val="110000"/>
              </a:lnSpc>
              <a:spcBef>
                <a:spcPct val="10000"/>
              </a:spcBef>
            </a:pPr>
            <a:r>
              <a:rPr lang="zh-CN" altLang="en-US" sz="2000" dirty="0">
                <a:ea typeface="黑体" panose="02010609060101010101" pitchFamily="49" charset="-122"/>
              </a:rPr>
              <a:t>有分页式、分段式、段页式三种管理模式</a:t>
            </a:r>
          </a:p>
        </p:txBody>
      </p:sp>
      <p:sp>
        <p:nvSpPr>
          <p:cNvPr id="2" name="灯片编号占位符 1">
            <a:extLst>
              <a:ext uri="{FF2B5EF4-FFF2-40B4-BE49-F238E27FC236}">
                <a16:creationId xmlns:a16="http://schemas.microsoft.com/office/drawing/2014/main" id="{62EF03A8-AC90-4898-B4AE-16A926120DD1}"/>
              </a:ext>
            </a:extLst>
          </p:cNvPr>
          <p:cNvSpPr>
            <a:spLocks noGrp="1"/>
          </p:cNvSpPr>
          <p:nvPr>
            <p:ph type="sldNum" sz="quarter" idx="10"/>
          </p:nvPr>
        </p:nvSpPr>
        <p:spPr/>
        <p:txBody>
          <a:bodyPr/>
          <a:lstStyle/>
          <a:p>
            <a:pPr>
              <a:defRPr/>
            </a:pPr>
            <a:fld id="{B7F242E4-6A5F-4123-B967-1CA66AE767CB}" type="slidenum">
              <a:rPr lang="zh-CN" altLang="en-US" smtClean="0"/>
              <a:pPr>
                <a:defRPr/>
              </a:pPr>
              <a:t>82</a:t>
            </a:fld>
            <a:endParaRPr lang="zh-CN" altLang="en-US"/>
          </a:p>
        </p:txBody>
      </p:sp>
    </p:spTree>
    <p:extLst>
      <p:ext uri="{BB962C8B-B14F-4D97-AF65-F5344CB8AC3E}">
        <p14:creationId xmlns:p14="http://schemas.microsoft.com/office/powerpoint/2010/main" val="23236650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17475">
                                            <p:txEl>
                                              <p:pRg st="0" end="0"/>
                                            </p:txEl>
                                          </p:spTgt>
                                        </p:tgtEl>
                                        <p:attrNameLst>
                                          <p:attrName>style.visibility</p:attrName>
                                        </p:attrNameLst>
                                      </p:cBhvr>
                                      <p:to>
                                        <p:strVal val="visible"/>
                                      </p:to>
                                    </p:set>
                                    <p:animEffect transition="in" filter="blinds(horizontal)">
                                      <p:cBhvr>
                                        <p:cTn id="7" dur="500"/>
                                        <p:tgtEl>
                                          <p:spTgt spid="617475">
                                            <p:txEl>
                                              <p:pRg st="0" end="0"/>
                                            </p:txEl>
                                          </p:spTgt>
                                        </p:tgtEl>
                                      </p:cBhvr>
                                    </p:animEffect>
                                  </p:childTnLst>
                                  <p:subTnLst>
                                    <p:animClr clrSpc="rgb" dir="cw">
                                      <p:cBhvr override="childStyle">
                                        <p:cTn dur="1" fill="hold" display="0" masterRel="nextClick" afterEffect="1"/>
                                        <p:tgtEl>
                                          <p:spTgt spid="617475">
                                            <p:txEl>
                                              <p:pRg st="0" end="0"/>
                                            </p:txEl>
                                          </p:spTgt>
                                        </p:tgtEl>
                                        <p:attrNameLst>
                                          <p:attrName>ppt_c</p:attrName>
                                        </p:attrNameLst>
                                      </p:cBhvr>
                                      <p:to>
                                        <a:schemeClr val="accent1"/>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17475">
                                            <p:txEl>
                                              <p:pRg st="1" end="1"/>
                                            </p:txEl>
                                          </p:spTgt>
                                        </p:tgtEl>
                                        <p:attrNameLst>
                                          <p:attrName>style.visibility</p:attrName>
                                        </p:attrNameLst>
                                      </p:cBhvr>
                                      <p:to>
                                        <p:strVal val="visible"/>
                                      </p:to>
                                    </p:set>
                                    <p:animEffect transition="in" filter="blinds(horizontal)">
                                      <p:cBhvr>
                                        <p:cTn id="12" dur="500"/>
                                        <p:tgtEl>
                                          <p:spTgt spid="617475">
                                            <p:txEl>
                                              <p:pRg st="1" end="1"/>
                                            </p:txEl>
                                          </p:spTgt>
                                        </p:tgtEl>
                                      </p:cBhvr>
                                    </p:animEffect>
                                  </p:childTnLst>
                                  <p:subTnLst>
                                    <p:animClr clrSpc="rgb" dir="cw">
                                      <p:cBhvr override="childStyle">
                                        <p:cTn dur="1" fill="hold" display="0" masterRel="nextClick" afterEffect="1"/>
                                        <p:tgtEl>
                                          <p:spTgt spid="617475">
                                            <p:txEl>
                                              <p:pRg st="1" end="1"/>
                                            </p:txEl>
                                          </p:spTgt>
                                        </p:tgtEl>
                                        <p:attrNameLst>
                                          <p:attrName>ppt_c</p:attrName>
                                        </p:attrNameLst>
                                      </p:cBhvr>
                                      <p:to>
                                        <a:schemeClr val="accent1"/>
                                      </p:to>
                                    </p:animClr>
                                  </p:sub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617475">
                                            <p:txEl>
                                              <p:pRg st="2" end="2"/>
                                            </p:txEl>
                                          </p:spTgt>
                                        </p:tgtEl>
                                        <p:attrNameLst>
                                          <p:attrName>style.visibility</p:attrName>
                                        </p:attrNameLst>
                                      </p:cBhvr>
                                      <p:to>
                                        <p:strVal val="visible"/>
                                      </p:to>
                                    </p:set>
                                    <p:animEffect transition="in" filter="blinds(horizontal)">
                                      <p:cBhvr>
                                        <p:cTn id="17" dur="500"/>
                                        <p:tgtEl>
                                          <p:spTgt spid="617475">
                                            <p:txEl>
                                              <p:pRg st="2" end="2"/>
                                            </p:txEl>
                                          </p:spTgt>
                                        </p:tgtEl>
                                      </p:cBhvr>
                                    </p:animEffect>
                                  </p:childTnLst>
                                  <p:subTnLst>
                                    <p:animClr clrSpc="rgb" dir="cw">
                                      <p:cBhvr override="childStyle">
                                        <p:cTn dur="1" fill="hold" display="0" masterRel="nextClick" afterEffect="1"/>
                                        <p:tgtEl>
                                          <p:spTgt spid="617475">
                                            <p:txEl>
                                              <p:pRg st="2" end="2"/>
                                            </p:txEl>
                                          </p:spTgt>
                                        </p:tgtEl>
                                        <p:attrNameLst>
                                          <p:attrName>ppt_c</p:attrName>
                                        </p:attrNameLst>
                                      </p:cBhvr>
                                      <p:to>
                                        <a:schemeClr val="accent1"/>
                                      </p:to>
                                    </p:animClr>
                                  </p:sub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617475">
                                            <p:txEl>
                                              <p:pRg st="3" end="3"/>
                                            </p:txEl>
                                          </p:spTgt>
                                        </p:tgtEl>
                                        <p:attrNameLst>
                                          <p:attrName>style.visibility</p:attrName>
                                        </p:attrNameLst>
                                      </p:cBhvr>
                                      <p:to>
                                        <p:strVal val="visible"/>
                                      </p:to>
                                    </p:set>
                                    <p:animEffect transition="in" filter="blinds(horizontal)">
                                      <p:cBhvr>
                                        <p:cTn id="22" dur="500"/>
                                        <p:tgtEl>
                                          <p:spTgt spid="617475">
                                            <p:txEl>
                                              <p:pRg st="3" end="3"/>
                                            </p:txEl>
                                          </p:spTgt>
                                        </p:tgtEl>
                                      </p:cBhvr>
                                    </p:animEffect>
                                  </p:childTnLst>
                                  <p:subTnLst>
                                    <p:animClr clrSpc="rgb" dir="cw">
                                      <p:cBhvr override="childStyle">
                                        <p:cTn dur="1" fill="hold" display="0" masterRel="nextClick" afterEffect="1"/>
                                        <p:tgtEl>
                                          <p:spTgt spid="617475">
                                            <p:txEl>
                                              <p:pRg st="3" end="3"/>
                                            </p:txEl>
                                          </p:spTgt>
                                        </p:tgtEl>
                                        <p:attrNameLst>
                                          <p:attrName>ppt_c</p:attrName>
                                        </p:attrNameLst>
                                      </p:cBhvr>
                                      <p:to>
                                        <a:schemeClr val="accent1"/>
                                      </p:to>
                                    </p:animClr>
                                  </p:sub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617475">
                                            <p:txEl>
                                              <p:pRg st="4" end="4"/>
                                            </p:txEl>
                                          </p:spTgt>
                                        </p:tgtEl>
                                        <p:attrNameLst>
                                          <p:attrName>style.visibility</p:attrName>
                                        </p:attrNameLst>
                                      </p:cBhvr>
                                      <p:to>
                                        <p:strVal val="visible"/>
                                      </p:to>
                                    </p:set>
                                    <p:animEffect transition="in" filter="blinds(horizontal)">
                                      <p:cBhvr>
                                        <p:cTn id="27" dur="500"/>
                                        <p:tgtEl>
                                          <p:spTgt spid="617475">
                                            <p:txEl>
                                              <p:pRg st="4" end="4"/>
                                            </p:txEl>
                                          </p:spTgt>
                                        </p:tgtEl>
                                      </p:cBhvr>
                                    </p:animEffect>
                                  </p:childTnLst>
                                  <p:subTnLst>
                                    <p:animClr clrSpc="rgb" dir="cw">
                                      <p:cBhvr override="childStyle">
                                        <p:cTn dur="1" fill="hold" display="0" masterRel="nextClick" afterEffect="1"/>
                                        <p:tgtEl>
                                          <p:spTgt spid="617475">
                                            <p:txEl>
                                              <p:pRg st="4" end="4"/>
                                            </p:txEl>
                                          </p:spTgt>
                                        </p:tgtEl>
                                        <p:attrNameLst>
                                          <p:attrName>ppt_c</p:attrName>
                                        </p:attrNameLst>
                                      </p:cBhvr>
                                      <p:to>
                                        <a:schemeClr val="accent1"/>
                                      </p:to>
                                    </p:animClr>
                                  </p:sub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617475">
                                            <p:txEl>
                                              <p:pRg st="5" end="5"/>
                                            </p:txEl>
                                          </p:spTgt>
                                        </p:tgtEl>
                                        <p:attrNameLst>
                                          <p:attrName>style.visibility</p:attrName>
                                        </p:attrNameLst>
                                      </p:cBhvr>
                                      <p:to>
                                        <p:strVal val="visible"/>
                                      </p:to>
                                    </p:set>
                                    <p:animEffect transition="in" filter="blinds(horizontal)">
                                      <p:cBhvr>
                                        <p:cTn id="32" dur="500"/>
                                        <p:tgtEl>
                                          <p:spTgt spid="617475">
                                            <p:txEl>
                                              <p:pRg st="5" end="5"/>
                                            </p:txEl>
                                          </p:spTgt>
                                        </p:tgtEl>
                                      </p:cBhvr>
                                    </p:animEffect>
                                  </p:childTnLst>
                                  <p:subTnLst>
                                    <p:animClr clrSpc="rgb" dir="cw">
                                      <p:cBhvr override="childStyle">
                                        <p:cTn dur="1" fill="hold" display="0" masterRel="nextClick" afterEffect="1"/>
                                        <p:tgtEl>
                                          <p:spTgt spid="617475">
                                            <p:txEl>
                                              <p:pRg st="5" end="5"/>
                                            </p:txEl>
                                          </p:spTgt>
                                        </p:tgtEl>
                                        <p:attrNameLst>
                                          <p:attrName>ppt_c</p:attrName>
                                        </p:attrNameLst>
                                      </p:cBhvr>
                                      <p:to>
                                        <a:schemeClr val="accent1"/>
                                      </p:to>
                                    </p:animClr>
                                  </p:sub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617475">
                                            <p:txEl>
                                              <p:pRg st="6" end="6"/>
                                            </p:txEl>
                                          </p:spTgt>
                                        </p:tgtEl>
                                        <p:attrNameLst>
                                          <p:attrName>style.visibility</p:attrName>
                                        </p:attrNameLst>
                                      </p:cBhvr>
                                      <p:to>
                                        <p:strVal val="visible"/>
                                      </p:to>
                                    </p:set>
                                    <p:animEffect transition="in" filter="blinds(horizontal)">
                                      <p:cBhvr>
                                        <p:cTn id="37" dur="500"/>
                                        <p:tgtEl>
                                          <p:spTgt spid="617475">
                                            <p:txEl>
                                              <p:pRg st="6" end="6"/>
                                            </p:txEl>
                                          </p:spTgt>
                                        </p:tgtEl>
                                      </p:cBhvr>
                                    </p:animEffect>
                                  </p:childTnLst>
                                  <p:subTnLst>
                                    <p:animClr clrSpc="rgb" dir="cw">
                                      <p:cBhvr override="childStyle">
                                        <p:cTn dur="1" fill="hold" display="0" masterRel="nextClick" afterEffect="1"/>
                                        <p:tgtEl>
                                          <p:spTgt spid="617475">
                                            <p:txEl>
                                              <p:pRg st="6" end="6"/>
                                            </p:txEl>
                                          </p:spTgt>
                                        </p:tgtEl>
                                        <p:attrNameLst>
                                          <p:attrName>ppt_c</p:attrName>
                                        </p:attrNameLst>
                                      </p:cBhvr>
                                      <p:to>
                                        <a:schemeClr val="accent1"/>
                                      </p:to>
                                    </p:animClr>
                                  </p:sub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617475">
                                            <p:txEl>
                                              <p:pRg st="7" end="7"/>
                                            </p:txEl>
                                          </p:spTgt>
                                        </p:tgtEl>
                                        <p:attrNameLst>
                                          <p:attrName>style.visibility</p:attrName>
                                        </p:attrNameLst>
                                      </p:cBhvr>
                                      <p:to>
                                        <p:strVal val="visible"/>
                                      </p:to>
                                    </p:set>
                                    <p:animEffect transition="in" filter="blinds(horizontal)">
                                      <p:cBhvr>
                                        <p:cTn id="42" dur="500"/>
                                        <p:tgtEl>
                                          <p:spTgt spid="617475">
                                            <p:txEl>
                                              <p:pRg st="7" end="7"/>
                                            </p:txEl>
                                          </p:spTgt>
                                        </p:tgtEl>
                                      </p:cBhvr>
                                    </p:animEffect>
                                  </p:childTnLst>
                                  <p:subTnLst>
                                    <p:animClr clrSpc="rgb" dir="cw">
                                      <p:cBhvr override="childStyle">
                                        <p:cTn dur="1" fill="hold" display="0" masterRel="nextClick" afterEffect="1"/>
                                        <p:tgtEl>
                                          <p:spTgt spid="617475">
                                            <p:txEl>
                                              <p:pRg st="7" end="7"/>
                                            </p:txEl>
                                          </p:spTgt>
                                        </p:tgtEl>
                                        <p:attrNameLst>
                                          <p:attrName>ppt_c</p:attrName>
                                        </p:attrNameLst>
                                      </p:cBhvr>
                                      <p:to>
                                        <a:schemeClr val="accent1"/>
                                      </p:to>
                                    </p:animClr>
                                  </p:sub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617475">
                                            <p:txEl>
                                              <p:pRg st="8" end="8"/>
                                            </p:txEl>
                                          </p:spTgt>
                                        </p:tgtEl>
                                        <p:attrNameLst>
                                          <p:attrName>style.visibility</p:attrName>
                                        </p:attrNameLst>
                                      </p:cBhvr>
                                      <p:to>
                                        <p:strVal val="visible"/>
                                      </p:to>
                                    </p:set>
                                    <p:animEffect transition="in" filter="blinds(horizontal)">
                                      <p:cBhvr>
                                        <p:cTn id="47" dur="500"/>
                                        <p:tgtEl>
                                          <p:spTgt spid="617475">
                                            <p:txEl>
                                              <p:pRg st="8" end="8"/>
                                            </p:txEl>
                                          </p:spTgt>
                                        </p:tgtEl>
                                      </p:cBhvr>
                                    </p:animEffect>
                                  </p:childTnLst>
                                  <p:subTnLst>
                                    <p:animClr clrSpc="rgb" dir="cw">
                                      <p:cBhvr override="childStyle">
                                        <p:cTn dur="1" fill="hold" display="0" masterRel="nextClick" afterEffect="1"/>
                                        <p:tgtEl>
                                          <p:spTgt spid="617475">
                                            <p:txEl>
                                              <p:pRg st="8" end="8"/>
                                            </p:txEl>
                                          </p:spTgt>
                                        </p:tgtEl>
                                        <p:attrNameLst>
                                          <p:attrName>ppt_c</p:attrName>
                                        </p:attrNameLst>
                                      </p:cBhvr>
                                      <p:to>
                                        <a:schemeClr val="accent1"/>
                                      </p:to>
                                    </p:animClr>
                                  </p:sub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617475">
                                            <p:txEl>
                                              <p:pRg st="9" end="9"/>
                                            </p:txEl>
                                          </p:spTgt>
                                        </p:tgtEl>
                                        <p:attrNameLst>
                                          <p:attrName>style.visibility</p:attrName>
                                        </p:attrNameLst>
                                      </p:cBhvr>
                                      <p:to>
                                        <p:strVal val="visible"/>
                                      </p:to>
                                    </p:set>
                                    <p:animEffect transition="in" filter="blinds(horizontal)">
                                      <p:cBhvr>
                                        <p:cTn id="52" dur="500"/>
                                        <p:tgtEl>
                                          <p:spTgt spid="617475">
                                            <p:txEl>
                                              <p:pRg st="9" end="9"/>
                                            </p:txEl>
                                          </p:spTgt>
                                        </p:tgtEl>
                                      </p:cBhvr>
                                    </p:animEffect>
                                  </p:childTnLst>
                                  <p:subTnLst>
                                    <p:animClr clrSpc="rgb" dir="cw">
                                      <p:cBhvr override="childStyle">
                                        <p:cTn dur="1" fill="hold" display="0" masterRel="nextClick" afterEffect="1"/>
                                        <p:tgtEl>
                                          <p:spTgt spid="617475">
                                            <p:txEl>
                                              <p:pRg st="9" end="9"/>
                                            </p:txEl>
                                          </p:spTgt>
                                        </p:tgtEl>
                                        <p:attrNameLst>
                                          <p:attrName>ppt_c</p:attrName>
                                        </p:attrNameLst>
                                      </p:cBhvr>
                                      <p:to>
                                        <a:schemeClr val="accent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E5695708-78D6-49FC-AD1D-A92B2AA36AF2}" type="slidenum">
              <a:rPr lang="zh-CN" altLang="en-US" smtClean="0"/>
              <a:pPr>
                <a:defRPr/>
              </a:pPr>
              <a:t>83</a:t>
            </a:fld>
            <a:endParaRPr lang="zh-CN" altLang="en-US"/>
          </a:p>
        </p:txBody>
      </p:sp>
      <p:sp>
        <p:nvSpPr>
          <p:cNvPr id="3" name="文本框 2"/>
          <p:cNvSpPr txBox="1"/>
          <p:nvPr/>
        </p:nvSpPr>
        <p:spPr>
          <a:xfrm>
            <a:off x="419100" y="180975"/>
            <a:ext cx="2952750" cy="461665"/>
          </a:xfrm>
          <a:prstGeom prst="rect">
            <a:avLst/>
          </a:prstGeom>
          <a:noFill/>
        </p:spPr>
        <p:txBody>
          <a:bodyPr wrap="square" rtlCol="0">
            <a:spAutoFit/>
          </a:bodyPr>
          <a:lstStyle/>
          <a:p>
            <a:r>
              <a:rPr lang="zh-CN" altLang="en-US" sz="2400" dirty="0">
                <a:latin typeface="+mj-ea"/>
                <a:ea typeface="+mj-ea"/>
              </a:rPr>
              <a:t>作业</a:t>
            </a:r>
          </a:p>
        </p:txBody>
      </p:sp>
      <p:sp>
        <p:nvSpPr>
          <p:cNvPr id="4" name="文本框 3"/>
          <p:cNvSpPr txBox="1"/>
          <p:nvPr/>
        </p:nvSpPr>
        <p:spPr>
          <a:xfrm>
            <a:off x="609598" y="1038225"/>
            <a:ext cx="7996520" cy="461665"/>
          </a:xfrm>
          <a:prstGeom prst="rect">
            <a:avLst/>
          </a:prstGeom>
          <a:noFill/>
        </p:spPr>
        <p:txBody>
          <a:bodyPr wrap="square" rtlCol="0">
            <a:spAutoFit/>
          </a:bodyPr>
          <a:lstStyle/>
          <a:p>
            <a:r>
              <a:rPr lang="en-US" altLang="zh-CN" sz="2400" dirty="0" smtClean="0">
                <a:latin typeface="+mj-ea"/>
                <a:ea typeface="+mj-ea"/>
              </a:rPr>
              <a:t>3</a:t>
            </a:r>
            <a:r>
              <a:rPr lang="zh-CN" altLang="en-US" sz="2400" dirty="0" smtClean="0">
                <a:latin typeface="+mj-ea"/>
                <a:ea typeface="+mj-ea"/>
              </a:rPr>
              <a:t>、</a:t>
            </a:r>
            <a:r>
              <a:rPr lang="en-US" altLang="zh-CN" sz="2400" dirty="0" smtClean="0">
                <a:latin typeface="+mj-ea"/>
                <a:ea typeface="+mj-ea"/>
              </a:rPr>
              <a:t>4</a:t>
            </a:r>
            <a:r>
              <a:rPr lang="zh-CN" altLang="en-US" sz="2400" dirty="0" smtClean="0">
                <a:latin typeface="+mj-ea"/>
                <a:ea typeface="+mj-ea"/>
              </a:rPr>
              <a:t>、</a:t>
            </a:r>
            <a:r>
              <a:rPr lang="en-US" altLang="zh-CN" sz="2400" dirty="0" smtClean="0">
                <a:latin typeface="+mj-ea"/>
                <a:ea typeface="+mj-ea"/>
              </a:rPr>
              <a:t>5</a:t>
            </a:r>
            <a:r>
              <a:rPr lang="zh-CN" altLang="en-US" sz="2400" dirty="0" smtClean="0">
                <a:latin typeface="+mj-ea"/>
                <a:ea typeface="+mj-ea"/>
              </a:rPr>
              <a:t>、</a:t>
            </a:r>
            <a:r>
              <a:rPr lang="en-US" altLang="zh-CN" sz="2400" dirty="0" smtClean="0">
                <a:latin typeface="+mj-ea"/>
                <a:ea typeface="+mj-ea"/>
              </a:rPr>
              <a:t>6</a:t>
            </a:r>
            <a:r>
              <a:rPr lang="zh-CN" altLang="en-US" sz="2400" dirty="0" smtClean="0">
                <a:latin typeface="+mj-ea"/>
                <a:ea typeface="+mj-ea"/>
              </a:rPr>
              <a:t>、</a:t>
            </a:r>
            <a:r>
              <a:rPr lang="en-US" altLang="zh-CN" sz="2400" dirty="0" smtClean="0">
                <a:latin typeface="+mj-ea"/>
                <a:ea typeface="+mj-ea"/>
              </a:rPr>
              <a:t>11</a:t>
            </a:r>
            <a:r>
              <a:rPr lang="zh-CN" altLang="en-US" sz="2400" dirty="0" smtClean="0">
                <a:latin typeface="+mj-ea"/>
                <a:ea typeface="+mj-ea"/>
              </a:rPr>
              <a:t>、</a:t>
            </a:r>
            <a:r>
              <a:rPr lang="en-US" altLang="zh-CN" sz="2400" dirty="0" smtClean="0">
                <a:latin typeface="+mj-ea"/>
                <a:ea typeface="+mj-ea"/>
              </a:rPr>
              <a:t>18</a:t>
            </a:r>
            <a:r>
              <a:rPr lang="zh-CN" altLang="en-US" sz="2400" dirty="0">
                <a:latin typeface="+mj-ea"/>
                <a:ea typeface="+mj-ea"/>
              </a:rPr>
              <a:t>（</a:t>
            </a:r>
            <a:r>
              <a:rPr lang="en-US" altLang="zh-CN" sz="2400" dirty="0">
                <a:latin typeface="+mj-ea"/>
                <a:ea typeface="+mj-ea"/>
              </a:rPr>
              <a:t>1</a:t>
            </a:r>
            <a:r>
              <a:rPr lang="zh-CN" altLang="en-US" sz="2400" dirty="0">
                <a:latin typeface="+mj-ea"/>
                <a:ea typeface="+mj-ea"/>
              </a:rPr>
              <a:t>）（</a:t>
            </a:r>
            <a:r>
              <a:rPr lang="en-US" altLang="zh-CN" sz="2400" dirty="0">
                <a:latin typeface="+mj-ea"/>
                <a:ea typeface="+mj-ea"/>
              </a:rPr>
              <a:t>2</a:t>
            </a:r>
            <a:r>
              <a:rPr lang="zh-CN" altLang="en-US" sz="2400" dirty="0">
                <a:latin typeface="+mj-ea"/>
                <a:ea typeface="+mj-ea"/>
              </a:rPr>
              <a:t>）</a:t>
            </a:r>
            <a:r>
              <a:rPr lang="zh-CN" altLang="en-US" sz="2400" dirty="0" smtClean="0">
                <a:latin typeface="+mj-ea"/>
                <a:ea typeface="+mj-ea"/>
              </a:rPr>
              <a:t>、</a:t>
            </a:r>
            <a:r>
              <a:rPr lang="en-US" altLang="zh-CN" sz="2400" dirty="0" smtClean="0">
                <a:latin typeface="+mj-ea"/>
                <a:ea typeface="+mj-ea"/>
              </a:rPr>
              <a:t>24</a:t>
            </a:r>
            <a:r>
              <a:rPr lang="zh-CN" altLang="en-US" sz="2400" dirty="0" smtClean="0">
                <a:latin typeface="+mj-ea"/>
                <a:ea typeface="+mj-ea"/>
              </a:rPr>
              <a:t>、</a:t>
            </a:r>
            <a:r>
              <a:rPr lang="en-US" altLang="zh-CN" sz="2400" dirty="0" smtClean="0">
                <a:latin typeface="+mj-ea"/>
                <a:ea typeface="+mj-ea"/>
              </a:rPr>
              <a:t>25</a:t>
            </a:r>
            <a:endParaRPr lang="zh-CN" altLang="en-US" sz="2400" dirty="0">
              <a:latin typeface="+mj-ea"/>
              <a:ea typeface="+mj-ea"/>
            </a:endParaRPr>
          </a:p>
        </p:txBody>
      </p:sp>
    </p:spTree>
    <p:extLst>
      <p:ext uri="{BB962C8B-B14F-4D97-AF65-F5344CB8AC3E}">
        <p14:creationId xmlns:p14="http://schemas.microsoft.com/office/powerpoint/2010/main" val="31610500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idx="4294967295"/>
          </p:nvPr>
        </p:nvSpPr>
        <p:spPr/>
        <p:txBody>
          <a:bodyPr lIns="91440" tIns="45720" rIns="91440" bIns="45720" anchor="ctr"/>
          <a:lstStyle/>
          <a:p>
            <a:pPr eaLnBrk="1" hangingPunct="1"/>
            <a:r>
              <a:rPr lang="zh-CN" altLang="en-US" dirty="0"/>
              <a:t>时间、存储容量（或带宽）的单位</a:t>
            </a:r>
          </a:p>
        </p:txBody>
      </p:sp>
      <p:sp>
        <p:nvSpPr>
          <p:cNvPr id="13315" name="AutoShape 504"/>
          <p:cNvSpPr>
            <a:spLocks noChangeAspect="1" noChangeArrowheads="1" noTextEdit="1"/>
          </p:cNvSpPr>
          <p:nvPr/>
        </p:nvSpPr>
        <p:spPr bwMode="auto">
          <a:xfrm>
            <a:off x="862013" y="971550"/>
            <a:ext cx="7504112" cy="562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3316" name="Rectangle 506"/>
          <p:cNvSpPr>
            <a:spLocks noChangeArrowheads="1"/>
          </p:cNvSpPr>
          <p:nvPr/>
        </p:nvSpPr>
        <p:spPr bwMode="auto">
          <a:xfrm>
            <a:off x="860425" y="969963"/>
            <a:ext cx="7504113" cy="56261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grpSp>
        <p:nvGrpSpPr>
          <p:cNvPr id="13317" name="Group 555"/>
          <p:cNvGrpSpPr>
            <a:grpSpLocks/>
          </p:cNvGrpSpPr>
          <p:nvPr/>
        </p:nvGrpSpPr>
        <p:grpSpPr bwMode="auto">
          <a:xfrm>
            <a:off x="854075" y="4651375"/>
            <a:ext cx="4724400" cy="1946275"/>
            <a:chOff x="538" y="2930"/>
            <a:chExt cx="2976" cy="1226"/>
          </a:xfrm>
        </p:grpSpPr>
        <p:sp>
          <p:nvSpPr>
            <p:cNvPr id="13727" name="Rectangle 507"/>
            <p:cNvSpPr>
              <a:spLocks noChangeArrowheads="1"/>
            </p:cNvSpPr>
            <p:nvPr/>
          </p:nvSpPr>
          <p:spPr bwMode="auto">
            <a:xfrm>
              <a:off x="538" y="2930"/>
              <a:ext cx="2976" cy="1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28" name="Rectangle 508"/>
            <p:cNvSpPr>
              <a:spLocks noChangeArrowheads="1"/>
            </p:cNvSpPr>
            <p:nvPr/>
          </p:nvSpPr>
          <p:spPr bwMode="auto">
            <a:xfrm>
              <a:off x="538" y="2947"/>
              <a:ext cx="2976" cy="1"/>
            </a:xfrm>
            <a:prstGeom prst="rect">
              <a:avLst/>
            </a:prstGeom>
            <a:solidFill>
              <a:srgbClr val="00000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29" name="Rectangle 509"/>
            <p:cNvSpPr>
              <a:spLocks noChangeArrowheads="1"/>
            </p:cNvSpPr>
            <p:nvPr/>
          </p:nvSpPr>
          <p:spPr bwMode="auto">
            <a:xfrm>
              <a:off x="538" y="2948"/>
              <a:ext cx="2976" cy="2"/>
            </a:xfrm>
            <a:prstGeom prst="rect">
              <a:avLst/>
            </a:prstGeom>
            <a:solidFill>
              <a:srgbClr val="00000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30" name="Rectangle 510"/>
            <p:cNvSpPr>
              <a:spLocks noChangeArrowheads="1"/>
            </p:cNvSpPr>
            <p:nvPr/>
          </p:nvSpPr>
          <p:spPr bwMode="auto">
            <a:xfrm>
              <a:off x="538" y="2950"/>
              <a:ext cx="2976" cy="31"/>
            </a:xfrm>
            <a:prstGeom prst="rect">
              <a:avLst/>
            </a:prstGeom>
            <a:solidFill>
              <a:srgbClr val="00000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31" name="Rectangle 511"/>
            <p:cNvSpPr>
              <a:spLocks noChangeArrowheads="1"/>
            </p:cNvSpPr>
            <p:nvPr/>
          </p:nvSpPr>
          <p:spPr bwMode="auto">
            <a:xfrm>
              <a:off x="538" y="2981"/>
              <a:ext cx="2976" cy="27"/>
            </a:xfrm>
            <a:prstGeom prst="rect">
              <a:avLst/>
            </a:prstGeom>
            <a:solidFill>
              <a:srgbClr val="00000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32" name="Rectangle 512"/>
            <p:cNvSpPr>
              <a:spLocks noChangeArrowheads="1"/>
            </p:cNvSpPr>
            <p:nvPr/>
          </p:nvSpPr>
          <p:spPr bwMode="auto">
            <a:xfrm>
              <a:off x="538" y="3008"/>
              <a:ext cx="2976" cy="3"/>
            </a:xfrm>
            <a:prstGeom prst="rect">
              <a:avLst/>
            </a:prstGeom>
            <a:solidFill>
              <a:srgbClr val="00001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33" name="Rectangle 513"/>
            <p:cNvSpPr>
              <a:spLocks noChangeArrowheads="1"/>
            </p:cNvSpPr>
            <p:nvPr/>
          </p:nvSpPr>
          <p:spPr bwMode="auto">
            <a:xfrm>
              <a:off x="538" y="3011"/>
              <a:ext cx="2976" cy="18"/>
            </a:xfrm>
            <a:prstGeom prst="rect">
              <a:avLst/>
            </a:prstGeom>
            <a:solidFill>
              <a:srgbClr val="00001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34" name="Rectangle 514"/>
            <p:cNvSpPr>
              <a:spLocks noChangeArrowheads="1"/>
            </p:cNvSpPr>
            <p:nvPr/>
          </p:nvSpPr>
          <p:spPr bwMode="auto">
            <a:xfrm>
              <a:off x="538" y="3029"/>
              <a:ext cx="2976" cy="24"/>
            </a:xfrm>
            <a:prstGeom prst="rect">
              <a:avLst/>
            </a:prstGeom>
            <a:solidFill>
              <a:srgbClr val="00001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35" name="Rectangle 515"/>
            <p:cNvSpPr>
              <a:spLocks noChangeArrowheads="1"/>
            </p:cNvSpPr>
            <p:nvPr/>
          </p:nvSpPr>
          <p:spPr bwMode="auto">
            <a:xfrm>
              <a:off x="538" y="3053"/>
              <a:ext cx="2976" cy="20"/>
            </a:xfrm>
            <a:prstGeom prst="rect">
              <a:avLst/>
            </a:prstGeom>
            <a:solidFill>
              <a:srgbClr val="00001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36" name="Rectangle 516"/>
            <p:cNvSpPr>
              <a:spLocks noChangeArrowheads="1"/>
            </p:cNvSpPr>
            <p:nvPr/>
          </p:nvSpPr>
          <p:spPr bwMode="auto">
            <a:xfrm>
              <a:off x="538" y="3073"/>
              <a:ext cx="2976" cy="30"/>
            </a:xfrm>
            <a:prstGeom prst="rect">
              <a:avLst/>
            </a:prstGeom>
            <a:solidFill>
              <a:srgbClr val="00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37" name="Rectangle 517"/>
            <p:cNvSpPr>
              <a:spLocks noChangeArrowheads="1"/>
            </p:cNvSpPr>
            <p:nvPr/>
          </p:nvSpPr>
          <p:spPr bwMode="auto">
            <a:xfrm>
              <a:off x="538" y="3103"/>
              <a:ext cx="2976" cy="15"/>
            </a:xfrm>
            <a:prstGeom prst="rect">
              <a:avLst/>
            </a:prstGeom>
            <a:solidFill>
              <a:srgbClr val="00001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38" name="Rectangle 518"/>
            <p:cNvSpPr>
              <a:spLocks noChangeArrowheads="1"/>
            </p:cNvSpPr>
            <p:nvPr/>
          </p:nvSpPr>
          <p:spPr bwMode="auto">
            <a:xfrm>
              <a:off x="538" y="3118"/>
              <a:ext cx="2976" cy="11"/>
            </a:xfrm>
            <a:prstGeom prst="rect">
              <a:avLst/>
            </a:prstGeom>
            <a:solidFill>
              <a:srgbClr val="00001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39" name="Rectangle 519"/>
            <p:cNvSpPr>
              <a:spLocks noChangeArrowheads="1"/>
            </p:cNvSpPr>
            <p:nvPr/>
          </p:nvSpPr>
          <p:spPr bwMode="auto">
            <a:xfrm>
              <a:off x="538" y="3129"/>
              <a:ext cx="2976" cy="27"/>
            </a:xfrm>
            <a:prstGeom prst="rect">
              <a:avLst/>
            </a:prstGeom>
            <a:solidFill>
              <a:srgbClr val="00001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40" name="Rectangle 520"/>
            <p:cNvSpPr>
              <a:spLocks noChangeArrowheads="1"/>
            </p:cNvSpPr>
            <p:nvPr/>
          </p:nvSpPr>
          <p:spPr bwMode="auto">
            <a:xfrm>
              <a:off x="538" y="3156"/>
              <a:ext cx="2976" cy="10"/>
            </a:xfrm>
            <a:prstGeom prst="rect">
              <a:avLst/>
            </a:prstGeom>
            <a:solidFill>
              <a:srgbClr val="00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41" name="Rectangle 521"/>
            <p:cNvSpPr>
              <a:spLocks noChangeArrowheads="1"/>
            </p:cNvSpPr>
            <p:nvPr/>
          </p:nvSpPr>
          <p:spPr bwMode="auto">
            <a:xfrm>
              <a:off x="538" y="3166"/>
              <a:ext cx="2976" cy="26"/>
            </a:xfrm>
            <a:prstGeom prst="rect">
              <a:avLst/>
            </a:prstGeom>
            <a:solidFill>
              <a:srgbClr val="00002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42" name="Rectangle 522"/>
            <p:cNvSpPr>
              <a:spLocks noChangeArrowheads="1"/>
            </p:cNvSpPr>
            <p:nvPr/>
          </p:nvSpPr>
          <p:spPr bwMode="auto">
            <a:xfrm>
              <a:off x="538" y="3192"/>
              <a:ext cx="2976" cy="11"/>
            </a:xfrm>
            <a:prstGeom prst="rect">
              <a:avLst/>
            </a:prstGeom>
            <a:solidFill>
              <a:srgbClr val="00002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43" name="Rectangle 523"/>
            <p:cNvSpPr>
              <a:spLocks noChangeArrowheads="1"/>
            </p:cNvSpPr>
            <p:nvPr/>
          </p:nvSpPr>
          <p:spPr bwMode="auto">
            <a:xfrm>
              <a:off x="538" y="3203"/>
              <a:ext cx="2976" cy="18"/>
            </a:xfrm>
            <a:prstGeom prst="rect">
              <a:avLst/>
            </a:prstGeom>
            <a:solidFill>
              <a:srgbClr val="00002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44" name="Rectangle 524"/>
            <p:cNvSpPr>
              <a:spLocks noChangeArrowheads="1"/>
            </p:cNvSpPr>
            <p:nvPr/>
          </p:nvSpPr>
          <p:spPr bwMode="auto">
            <a:xfrm>
              <a:off x="538" y="3221"/>
              <a:ext cx="2976" cy="18"/>
            </a:xfrm>
            <a:prstGeom prst="rect">
              <a:avLst/>
            </a:prstGeom>
            <a:solidFill>
              <a:srgbClr val="00002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45" name="Rectangle 525"/>
            <p:cNvSpPr>
              <a:spLocks noChangeArrowheads="1"/>
            </p:cNvSpPr>
            <p:nvPr/>
          </p:nvSpPr>
          <p:spPr bwMode="auto">
            <a:xfrm>
              <a:off x="538" y="3239"/>
              <a:ext cx="2976" cy="14"/>
            </a:xfrm>
            <a:prstGeom prst="rect">
              <a:avLst/>
            </a:prstGeom>
            <a:solidFill>
              <a:srgbClr val="00002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46" name="Rectangle 526"/>
            <p:cNvSpPr>
              <a:spLocks noChangeArrowheads="1"/>
            </p:cNvSpPr>
            <p:nvPr/>
          </p:nvSpPr>
          <p:spPr bwMode="auto">
            <a:xfrm>
              <a:off x="538" y="3253"/>
              <a:ext cx="2976" cy="23"/>
            </a:xfrm>
            <a:prstGeom prst="rect">
              <a:avLst/>
            </a:prstGeom>
            <a:solidFill>
              <a:srgbClr val="00002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47" name="Rectangle 527"/>
            <p:cNvSpPr>
              <a:spLocks noChangeArrowheads="1"/>
            </p:cNvSpPr>
            <p:nvPr/>
          </p:nvSpPr>
          <p:spPr bwMode="auto">
            <a:xfrm>
              <a:off x="538" y="3276"/>
              <a:ext cx="2976" cy="20"/>
            </a:xfrm>
            <a:prstGeom prst="rect">
              <a:avLst/>
            </a:prstGeom>
            <a:solidFill>
              <a:srgbClr val="00002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48" name="Rectangle 528"/>
            <p:cNvSpPr>
              <a:spLocks noChangeArrowheads="1"/>
            </p:cNvSpPr>
            <p:nvPr/>
          </p:nvSpPr>
          <p:spPr bwMode="auto">
            <a:xfrm>
              <a:off x="538" y="3296"/>
              <a:ext cx="2976" cy="20"/>
            </a:xfrm>
            <a:prstGeom prst="rect">
              <a:avLst/>
            </a:prstGeom>
            <a:solidFill>
              <a:srgbClr val="00003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49" name="Rectangle 529"/>
            <p:cNvSpPr>
              <a:spLocks noChangeArrowheads="1"/>
            </p:cNvSpPr>
            <p:nvPr/>
          </p:nvSpPr>
          <p:spPr bwMode="auto">
            <a:xfrm>
              <a:off x="538" y="3316"/>
              <a:ext cx="2976" cy="15"/>
            </a:xfrm>
            <a:prstGeom prst="rect">
              <a:avLst/>
            </a:prstGeom>
            <a:solidFill>
              <a:srgbClr val="00003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50" name="Rectangle 530"/>
            <p:cNvSpPr>
              <a:spLocks noChangeArrowheads="1"/>
            </p:cNvSpPr>
            <p:nvPr/>
          </p:nvSpPr>
          <p:spPr bwMode="auto">
            <a:xfrm>
              <a:off x="538" y="3331"/>
              <a:ext cx="2976" cy="18"/>
            </a:xfrm>
            <a:prstGeom prst="rect">
              <a:avLst/>
            </a:prstGeom>
            <a:solidFill>
              <a:srgbClr val="00003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51" name="Rectangle 531"/>
            <p:cNvSpPr>
              <a:spLocks noChangeArrowheads="1"/>
            </p:cNvSpPr>
            <p:nvPr/>
          </p:nvSpPr>
          <p:spPr bwMode="auto">
            <a:xfrm>
              <a:off x="538" y="3349"/>
              <a:ext cx="2976" cy="19"/>
            </a:xfrm>
            <a:prstGeom prst="rect">
              <a:avLst/>
            </a:prstGeom>
            <a:solidFill>
              <a:srgbClr val="00003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52" name="Rectangle 532"/>
            <p:cNvSpPr>
              <a:spLocks noChangeArrowheads="1"/>
            </p:cNvSpPr>
            <p:nvPr/>
          </p:nvSpPr>
          <p:spPr bwMode="auto">
            <a:xfrm>
              <a:off x="538" y="3368"/>
              <a:ext cx="2976" cy="18"/>
            </a:xfrm>
            <a:prstGeom prst="rect">
              <a:avLst/>
            </a:prstGeom>
            <a:solidFill>
              <a:srgbClr val="00003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53" name="Rectangle 533"/>
            <p:cNvSpPr>
              <a:spLocks noChangeArrowheads="1"/>
            </p:cNvSpPr>
            <p:nvPr/>
          </p:nvSpPr>
          <p:spPr bwMode="auto">
            <a:xfrm>
              <a:off x="538" y="3386"/>
              <a:ext cx="2976" cy="20"/>
            </a:xfrm>
            <a:prstGeom prst="rect">
              <a:avLst/>
            </a:prstGeom>
            <a:solidFill>
              <a:srgbClr val="00003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54" name="Rectangle 534"/>
            <p:cNvSpPr>
              <a:spLocks noChangeArrowheads="1"/>
            </p:cNvSpPr>
            <p:nvPr/>
          </p:nvSpPr>
          <p:spPr bwMode="auto">
            <a:xfrm>
              <a:off x="538" y="3406"/>
              <a:ext cx="2976" cy="20"/>
            </a:xfrm>
            <a:prstGeom prst="rect">
              <a:avLst/>
            </a:prstGeom>
            <a:solidFill>
              <a:srgbClr val="00003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55" name="Rectangle 535"/>
            <p:cNvSpPr>
              <a:spLocks noChangeArrowheads="1"/>
            </p:cNvSpPr>
            <p:nvPr/>
          </p:nvSpPr>
          <p:spPr bwMode="auto">
            <a:xfrm>
              <a:off x="538" y="3426"/>
              <a:ext cx="2976" cy="13"/>
            </a:xfrm>
            <a:prstGeom prst="rect">
              <a:avLst/>
            </a:prstGeom>
            <a:solidFill>
              <a:srgbClr val="00003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56" name="Rectangle 536"/>
            <p:cNvSpPr>
              <a:spLocks noChangeArrowheads="1"/>
            </p:cNvSpPr>
            <p:nvPr/>
          </p:nvSpPr>
          <p:spPr bwMode="auto">
            <a:xfrm>
              <a:off x="538" y="3439"/>
              <a:ext cx="2976" cy="25"/>
            </a:xfrm>
            <a:prstGeom prst="rect">
              <a:avLst/>
            </a:prstGeom>
            <a:solidFill>
              <a:srgbClr val="00004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57" name="Rectangle 537"/>
            <p:cNvSpPr>
              <a:spLocks noChangeArrowheads="1"/>
            </p:cNvSpPr>
            <p:nvPr/>
          </p:nvSpPr>
          <p:spPr bwMode="auto">
            <a:xfrm>
              <a:off x="538" y="3464"/>
              <a:ext cx="2976" cy="14"/>
            </a:xfrm>
            <a:prstGeom prst="rect">
              <a:avLst/>
            </a:prstGeom>
            <a:solidFill>
              <a:srgbClr val="00004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58" name="Rectangle 538"/>
            <p:cNvSpPr>
              <a:spLocks noChangeArrowheads="1"/>
            </p:cNvSpPr>
            <p:nvPr/>
          </p:nvSpPr>
          <p:spPr bwMode="auto">
            <a:xfrm>
              <a:off x="538" y="3478"/>
              <a:ext cx="2976" cy="24"/>
            </a:xfrm>
            <a:prstGeom prst="rect">
              <a:avLst/>
            </a:prstGeom>
            <a:solidFill>
              <a:srgbClr val="00004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59" name="Rectangle 539"/>
            <p:cNvSpPr>
              <a:spLocks noChangeArrowheads="1"/>
            </p:cNvSpPr>
            <p:nvPr/>
          </p:nvSpPr>
          <p:spPr bwMode="auto">
            <a:xfrm>
              <a:off x="538" y="3502"/>
              <a:ext cx="2976" cy="20"/>
            </a:xfrm>
            <a:prstGeom prst="rect">
              <a:avLst/>
            </a:prstGeom>
            <a:solidFill>
              <a:srgbClr val="00004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60" name="Rectangle 540"/>
            <p:cNvSpPr>
              <a:spLocks noChangeArrowheads="1"/>
            </p:cNvSpPr>
            <p:nvPr/>
          </p:nvSpPr>
          <p:spPr bwMode="auto">
            <a:xfrm>
              <a:off x="538" y="3522"/>
              <a:ext cx="2976" cy="23"/>
            </a:xfrm>
            <a:prstGeom prst="rect">
              <a:avLst/>
            </a:prstGeom>
            <a:solidFill>
              <a:srgbClr val="00004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61" name="Rectangle 541"/>
            <p:cNvSpPr>
              <a:spLocks noChangeArrowheads="1"/>
            </p:cNvSpPr>
            <p:nvPr/>
          </p:nvSpPr>
          <p:spPr bwMode="auto">
            <a:xfrm>
              <a:off x="538" y="3545"/>
              <a:ext cx="2976" cy="18"/>
            </a:xfrm>
            <a:prstGeom prst="rect">
              <a:avLst/>
            </a:prstGeom>
            <a:solidFill>
              <a:srgbClr val="00004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62" name="Rectangle 542"/>
            <p:cNvSpPr>
              <a:spLocks noChangeArrowheads="1"/>
            </p:cNvSpPr>
            <p:nvPr/>
          </p:nvSpPr>
          <p:spPr bwMode="auto">
            <a:xfrm>
              <a:off x="538" y="3563"/>
              <a:ext cx="2976" cy="25"/>
            </a:xfrm>
            <a:prstGeom prst="rect">
              <a:avLst/>
            </a:prstGeom>
            <a:solidFill>
              <a:srgbClr val="00004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63" name="Rectangle 543"/>
            <p:cNvSpPr>
              <a:spLocks noChangeArrowheads="1"/>
            </p:cNvSpPr>
            <p:nvPr/>
          </p:nvSpPr>
          <p:spPr bwMode="auto">
            <a:xfrm>
              <a:off x="538" y="3588"/>
              <a:ext cx="2976" cy="24"/>
            </a:xfrm>
            <a:prstGeom prst="rect">
              <a:avLst/>
            </a:prstGeom>
            <a:solidFill>
              <a:srgbClr val="00004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64" name="Rectangle 544"/>
            <p:cNvSpPr>
              <a:spLocks noChangeArrowheads="1"/>
            </p:cNvSpPr>
            <p:nvPr/>
          </p:nvSpPr>
          <p:spPr bwMode="auto">
            <a:xfrm>
              <a:off x="538" y="3612"/>
              <a:ext cx="2976" cy="23"/>
            </a:xfrm>
            <a:prstGeom prst="rect">
              <a:avLst/>
            </a:prstGeom>
            <a:solidFill>
              <a:srgbClr val="00005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65" name="Rectangle 545"/>
            <p:cNvSpPr>
              <a:spLocks noChangeArrowheads="1"/>
            </p:cNvSpPr>
            <p:nvPr/>
          </p:nvSpPr>
          <p:spPr bwMode="auto">
            <a:xfrm>
              <a:off x="538" y="3635"/>
              <a:ext cx="2976" cy="29"/>
            </a:xfrm>
            <a:prstGeom prst="rect">
              <a:avLst/>
            </a:prstGeom>
            <a:solidFill>
              <a:srgbClr val="00005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66" name="Rectangle 546"/>
            <p:cNvSpPr>
              <a:spLocks noChangeArrowheads="1"/>
            </p:cNvSpPr>
            <p:nvPr/>
          </p:nvSpPr>
          <p:spPr bwMode="auto">
            <a:xfrm>
              <a:off x="538" y="3664"/>
              <a:ext cx="2976" cy="23"/>
            </a:xfrm>
            <a:prstGeom prst="rect">
              <a:avLst/>
            </a:prstGeom>
            <a:solidFill>
              <a:srgbClr val="00005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67" name="Rectangle 547"/>
            <p:cNvSpPr>
              <a:spLocks noChangeArrowheads="1"/>
            </p:cNvSpPr>
            <p:nvPr/>
          </p:nvSpPr>
          <p:spPr bwMode="auto">
            <a:xfrm>
              <a:off x="538" y="3687"/>
              <a:ext cx="2976" cy="35"/>
            </a:xfrm>
            <a:prstGeom prst="rect">
              <a:avLst/>
            </a:prstGeom>
            <a:solidFill>
              <a:srgbClr val="00005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68" name="Rectangle 548"/>
            <p:cNvSpPr>
              <a:spLocks noChangeArrowheads="1"/>
            </p:cNvSpPr>
            <p:nvPr/>
          </p:nvSpPr>
          <p:spPr bwMode="auto">
            <a:xfrm>
              <a:off x="538" y="3722"/>
              <a:ext cx="2976" cy="32"/>
            </a:xfrm>
            <a:prstGeom prst="rect">
              <a:avLst/>
            </a:prstGeom>
            <a:solidFill>
              <a:srgbClr val="00005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69" name="Rectangle 549"/>
            <p:cNvSpPr>
              <a:spLocks noChangeArrowheads="1"/>
            </p:cNvSpPr>
            <p:nvPr/>
          </p:nvSpPr>
          <p:spPr bwMode="auto">
            <a:xfrm>
              <a:off x="538" y="3754"/>
              <a:ext cx="2976" cy="34"/>
            </a:xfrm>
            <a:prstGeom prst="rect">
              <a:avLst/>
            </a:prstGeom>
            <a:solidFill>
              <a:srgbClr val="00005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70" name="Rectangle 550"/>
            <p:cNvSpPr>
              <a:spLocks noChangeArrowheads="1"/>
            </p:cNvSpPr>
            <p:nvPr/>
          </p:nvSpPr>
          <p:spPr bwMode="auto">
            <a:xfrm>
              <a:off x="538" y="3788"/>
              <a:ext cx="2976" cy="47"/>
            </a:xfrm>
            <a:prstGeom prst="rect">
              <a:avLst/>
            </a:prstGeom>
            <a:solidFill>
              <a:srgbClr val="00005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71" name="Rectangle 551"/>
            <p:cNvSpPr>
              <a:spLocks noChangeArrowheads="1"/>
            </p:cNvSpPr>
            <p:nvPr/>
          </p:nvSpPr>
          <p:spPr bwMode="auto">
            <a:xfrm>
              <a:off x="538" y="3835"/>
              <a:ext cx="2976" cy="49"/>
            </a:xfrm>
            <a:prstGeom prst="rect">
              <a:avLst/>
            </a:prstGeom>
            <a:solidFill>
              <a:srgbClr val="0000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72" name="Rectangle 552"/>
            <p:cNvSpPr>
              <a:spLocks noChangeArrowheads="1"/>
            </p:cNvSpPr>
            <p:nvPr/>
          </p:nvSpPr>
          <p:spPr bwMode="auto">
            <a:xfrm>
              <a:off x="538" y="3884"/>
              <a:ext cx="2976" cy="67"/>
            </a:xfrm>
            <a:prstGeom prst="rect">
              <a:avLst/>
            </a:prstGeom>
            <a:solidFill>
              <a:srgbClr val="00006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73" name="Rectangle 553"/>
            <p:cNvSpPr>
              <a:spLocks noChangeArrowheads="1"/>
            </p:cNvSpPr>
            <p:nvPr/>
          </p:nvSpPr>
          <p:spPr bwMode="auto">
            <a:xfrm>
              <a:off x="538" y="3951"/>
              <a:ext cx="2976" cy="75"/>
            </a:xfrm>
            <a:prstGeom prst="rect">
              <a:avLst/>
            </a:prstGeom>
            <a:solidFill>
              <a:srgbClr val="00006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74" name="Rectangle 554"/>
            <p:cNvSpPr>
              <a:spLocks noChangeArrowheads="1"/>
            </p:cNvSpPr>
            <p:nvPr/>
          </p:nvSpPr>
          <p:spPr bwMode="auto">
            <a:xfrm>
              <a:off x="538" y="4026"/>
              <a:ext cx="2976" cy="130"/>
            </a:xfrm>
            <a:prstGeom prst="rect">
              <a:avLst/>
            </a:prstGeom>
            <a:solidFill>
              <a:srgbClr val="0000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grpSp>
      <p:grpSp>
        <p:nvGrpSpPr>
          <p:cNvPr id="13318" name="Group 574"/>
          <p:cNvGrpSpPr>
            <a:grpSpLocks/>
          </p:cNvGrpSpPr>
          <p:nvPr/>
        </p:nvGrpSpPr>
        <p:grpSpPr bwMode="auto">
          <a:xfrm>
            <a:off x="862013" y="2439988"/>
            <a:ext cx="7507287" cy="1265237"/>
            <a:chOff x="543" y="1537"/>
            <a:chExt cx="4729" cy="797"/>
          </a:xfrm>
        </p:grpSpPr>
        <p:sp>
          <p:nvSpPr>
            <p:cNvPr id="13709" name="Rectangle 556"/>
            <p:cNvSpPr>
              <a:spLocks noChangeArrowheads="1"/>
            </p:cNvSpPr>
            <p:nvPr/>
          </p:nvSpPr>
          <p:spPr bwMode="auto">
            <a:xfrm>
              <a:off x="543" y="1537"/>
              <a:ext cx="471" cy="797"/>
            </a:xfrm>
            <a:prstGeom prst="rect">
              <a:avLst/>
            </a:prstGeom>
            <a:solidFill>
              <a:srgbClr val="00004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10" name="Rectangle 557"/>
            <p:cNvSpPr>
              <a:spLocks noChangeArrowheads="1"/>
            </p:cNvSpPr>
            <p:nvPr/>
          </p:nvSpPr>
          <p:spPr bwMode="auto">
            <a:xfrm>
              <a:off x="1014" y="1537"/>
              <a:ext cx="387" cy="797"/>
            </a:xfrm>
            <a:prstGeom prst="rect">
              <a:avLst/>
            </a:prstGeom>
            <a:solidFill>
              <a:srgbClr val="00004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11" name="Rectangle 558"/>
            <p:cNvSpPr>
              <a:spLocks noChangeArrowheads="1"/>
            </p:cNvSpPr>
            <p:nvPr/>
          </p:nvSpPr>
          <p:spPr bwMode="auto">
            <a:xfrm>
              <a:off x="1401" y="1537"/>
              <a:ext cx="276" cy="797"/>
            </a:xfrm>
            <a:prstGeom prst="rect">
              <a:avLst/>
            </a:prstGeom>
            <a:solidFill>
              <a:srgbClr val="00004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12" name="Rectangle 559"/>
            <p:cNvSpPr>
              <a:spLocks noChangeArrowheads="1"/>
            </p:cNvSpPr>
            <p:nvPr/>
          </p:nvSpPr>
          <p:spPr bwMode="auto">
            <a:xfrm>
              <a:off x="1677" y="1537"/>
              <a:ext cx="222" cy="797"/>
            </a:xfrm>
            <a:prstGeom prst="rect">
              <a:avLst/>
            </a:prstGeom>
            <a:solidFill>
              <a:srgbClr val="00004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13" name="Rectangle 560"/>
            <p:cNvSpPr>
              <a:spLocks noChangeArrowheads="1"/>
            </p:cNvSpPr>
            <p:nvPr/>
          </p:nvSpPr>
          <p:spPr bwMode="auto">
            <a:xfrm>
              <a:off x="1899" y="1537"/>
              <a:ext cx="185" cy="797"/>
            </a:xfrm>
            <a:prstGeom prst="rect">
              <a:avLst/>
            </a:prstGeom>
            <a:solidFill>
              <a:srgbClr val="00004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14" name="Rectangle 561"/>
            <p:cNvSpPr>
              <a:spLocks noChangeArrowheads="1"/>
            </p:cNvSpPr>
            <p:nvPr/>
          </p:nvSpPr>
          <p:spPr bwMode="auto">
            <a:xfrm>
              <a:off x="2084" y="1537"/>
              <a:ext cx="166" cy="797"/>
            </a:xfrm>
            <a:prstGeom prst="rect">
              <a:avLst/>
            </a:prstGeom>
            <a:solidFill>
              <a:srgbClr val="00004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15" name="Rectangle 562"/>
            <p:cNvSpPr>
              <a:spLocks noChangeArrowheads="1"/>
            </p:cNvSpPr>
            <p:nvPr/>
          </p:nvSpPr>
          <p:spPr bwMode="auto">
            <a:xfrm>
              <a:off x="2250" y="1537"/>
              <a:ext cx="202" cy="797"/>
            </a:xfrm>
            <a:prstGeom prst="rect">
              <a:avLst/>
            </a:prstGeom>
            <a:solidFill>
              <a:srgbClr val="00005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16" name="Rectangle 563"/>
            <p:cNvSpPr>
              <a:spLocks noChangeArrowheads="1"/>
            </p:cNvSpPr>
            <p:nvPr/>
          </p:nvSpPr>
          <p:spPr bwMode="auto">
            <a:xfrm>
              <a:off x="2452" y="1537"/>
              <a:ext cx="148" cy="797"/>
            </a:xfrm>
            <a:prstGeom prst="rect">
              <a:avLst/>
            </a:prstGeom>
            <a:solidFill>
              <a:srgbClr val="00005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17" name="Rectangle 564"/>
            <p:cNvSpPr>
              <a:spLocks noChangeArrowheads="1"/>
            </p:cNvSpPr>
            <p:nvPr/>
          </p:nvSpPr>
          <p:spPr bwMode="auto">
            <a:xfrm>
              <a:off x="2600" y="1537"/>
              <a:ext cx="186" cy="797"/>
            </a:xfrm>
            <a:prstGeom prst="rect">
              <a:avLst/>
            </a:prstGeom>
            <a:solidFill>
              <a:srgbClr val="00005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18" name="Rectangle 565"/>
            <p:cNvSpPr>
              <a:spLocks noChangeArrowheads="1"/>
            </p:cNvSpPr>
            <p:nvPr/>
          </p:nvSpPr>
          <p:spPr bwMode="auto">
            <a:xfrm>
              <a:off x="2786" y="1537"/>
              <a:ext cx="166" cy="797"/>
            </a:xfrm>
            <a:prstGeom prst="rect">
              <a:avLst/>
            </a:prstGeom>
            <a:solidFill>
              <a:srgbClr val="00005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19" name="Rectangle 566"/>
            <p:cNvSpPr>
              <a:spLocks noChangeArrowheads="1"/>
            </p:cNvSpPr>
            <p:nvPr/>
          </p:nvSpPr>
          <p:spPr bwMode="auto">
            <a:xfrm>
              <a:off x="2952" y="1537"/>
              <a:ext cx="183" cy="797"/>
            </a:xfrm>
            <a:prstGeom prst="rect">
              <a:avLst/>
            </a:prstGeom>
            <a:solidFill>
              <a:srgbClr val="00005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20" name="Rectangle 567"/>
            <p:cNvSpPr>
              <a:spLocks noChangeArrowheads="1"/>
            </p:cNvSpPr>
            <p:nvPr/>
          </p:nvSpPr>
          <p:spPr bwMode="auto">
            <a:xfrm>
              <a:off x="3135" y="1537"/>
              <a:ext cx="186" cy="797"/>
            </a:xfrm>
            <a:prstGeom prst="rect">
              <a:avLst/>
            </a:prstGeom>
            <a:solidFill>
              <a:srgbClr val="00005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21" name="Rectangle 568"/>
            <p:cNvSpPr>
              <a:spLocks noChangeArrowheads="1"/>
            </p:cNvSpPr>
            <p:nvPr/>
          </p:nvSpPr>
          <p:spPr bwMode="auto">
            <a:xfrm>
              <a:off x="3321" y="1537"/>
              <a:ext cx="184" cy="797"/>
            </a:xfrm>
            <a:prstGeom prst="rect">
              <a:avLst/>
            </a:prstGeom>
            <a:solidFill>
              <a:srgbClr val="00005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22" name="Rectangle 569"/>
            <p:cNvSpPr>
              <a:spLocks noChangeArrowheads="1"/>
            </p:cNvSpPr>
            <p:nvPr/>
          </p:nvSpPr>
          <p:spPr bwMode="auto">
            <a:xfrm>
              <a:off x="3505" y="1537"/>
              <a:ext cx="222" cy="797"/>
            </a:xfrm>
            <a:prstGeom prst="rect">
              <a:avLst/>
            </a:prstGeom>
            <a:solidFill>
              <a:srgbClr val="00005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23" name="Rectangle 570"/>
            <p:cNvSpPr>
              <a:spLocks noChangeArrowheads="1"/>
            </p:cNvSpPr>
            <p:nvPr/>
          </p:nvSpPr>
          <p:spPr bwMode="auto">
            <a:xfrm>
              <a:off x="3727" y="1537"/>
              <a:ext cx="276" cy="797"/>
            </a:xfrm>
            <a:prstGeom prst="rect">
              <a:avLst/>
            </a:prstGeom>
            <a:solidFill>
              <a:srgbClr val="00006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24" name="Rectangle 571"/>
            <p:cNvSpPr>
              <a:spLocks noChangeArrowheads="1"/>
            </p:cNvSpPr>
            <p:nvPr/>
          </p:nvSpPr>
          <p:spPr bwMode="auto">
            <a:xfrm>
              <a:off x="4003" y="1537"/>
              <a:ext cx="389" cy="797"/>
            </a:xfrm>
            <a:prstGeom prst="rect">
              <a:avLst/>
            </a:prstGeom>
            <a:solidFill>
              <a:srgbClr val="00006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25" name="Rectangle 572"/>
            <p:cNvSpPr>
              <a:spLocks noChangeArrowheads="1"/>
            </p:cNvSpPr>
            <p:nvPr/>
          </p:nvSpPr>
          <p:spPr bwMode="auto">
            <a:xfrm>
              <a:off x="4392" y="1537"/>
              <a:ext cx="534" cy="797"/>
            </a:xfrm>
            <a:prstGeom prst="rect">
              <a:avLst/>
            </a:prstGeom>
            <a:solidFill>
              <a:srgbClr val="00006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26" name="Rectangle 573"/>
            <p:cNvSpPr>
              <a:spLocks noChangeArrowheads="1"/>
            </p:cNvSpPr>
            <p:nvPr/>
          </p:nvSpPr>
          <p:spPr bwMode="auto">
            <a:xfrm>
              <a:off x="4926" y="1537"/>
              <a:ext cx="346" cy="797"/>
            </a:xfrm>
            <a:prstGeom prst="rect">
              <a:avLst/>
            </a:prstGeom>
            <a:solidFill>
              <a:srgbClr val="0000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grpSp>
      <p:grpSp>
        <p:nvGrpSpPr>
          <p:cNvPr id="13319" name="Group 593"/>
          <p:cNvGrpSpPr>
            <a:grpSpLocks/>
          </p:cNvGrpSpPr>
          <p:nvPr/>
        </p:nvGrpSpPr>
        <p:grpSpPr bwMode="auto">
          <a:xfrm>
            <a:off x="862013" y="954088"/>
            <a:ext cx="3760787" cy="374650"/>
            <a:chOff x="543" y="601"/>
            <a:chExt cx="2369" cy="236"/>
          </a:xfrm>
        </p:grpSpPr>
        <p:sp>
          <p:nvSpPr>
            <p:cNvPr id="13691" name="Rectangle 575"/>
            <p:cNvSpPr>
              <a:spLocks noChangeArrowheads="1"/>
            </p:cNvSpPr>
            <p:nvPr/>
          </p:nvSpPr>
          <p:spPr bwMode="auto">
            <a:xfrm>
              <a:off x="543" y="601"/>
              <a:ext cx="234" cy="236"/>
            </a:xfrm>
            <a:prstGeom prst="rect">
              <a:avLst/>
            </a:prstGeom>
            <a:solidFill>
              <a:srgbClr val="00004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92" name="Rectangle 576"/>
            <p:cNvSpPr>
              <a:spLocks noChangeArrowheads="1"/>
            </p:cNvSpPr>
            <p:nvPr/>
          </p:nvSpPr>
          <p:spPr bwMode="auto">
            <a:xfrm>
              <a:off x="777" y="601"/>
              <a:ext cx="195" cy="236"/>
            </a:xfrm>
            <a:prstGeom prst="rect">
              <a:avLst/>
            </a:prstGeom>
            <a:solidFill>
              <a:srgbClr val="00004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93" name="Rectangle 577"/>
            <p:cNvSpPr>
              <a:spLocks noChangeArrowheads="1"/>
            </p:cNvSpPr>
            <p:nvPr/>
          </p:nvSpPr>
          <p:spPr bwMode="auto">
            <a:xfrm>
              <a:off x="972" y="601"/>
              <a:ext cx="139" cy="236"/>
            </a:xfrm>
            <a:prstGeom prst="rect">
              <a:avLst/>
            </a:prstGeom>
            <a:solidFill>
              <a:srgbClr val="00004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94" name="Rectangle 578"/>
            <p:cNvSpPr>
              <a:spLocks noChangeArrowheads="1"/>
            </p:cNvSpPr>
            <p:nvPr/>
          </p:nvSpPr>
          <p:spPr bwMode="auto">
            <a:xfrm>
              <a:off x="1111" y="601"/>
              <a:ext cx="110" cy="236"/>
            </a:xfrm>
            <a:prstGeom prst="rect">
              <a:avLst/>
            </a:prstGeom>
            <a:solidFill>
              <a:srgbClr val="00004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95" name="Rectangle 579"/>
            <p:cNvSpPr>
              <a:spLocks noChangeArrowheads="1"/>
            </p:cNvSpPr>
            <p:nvPr/>
          </p:nvSpPr>
          <p:spPr bwMode="auto">
            <a:xfrm>
              <a:off x="1221" y="601"/>
              <a:ext cx="94" cy="236"/>
            </a:xfrm>
            <a:prstGeom prst="rect">
              <a:avLst/>
            </a:prstGeom>
            <a:solidFill>
              <a:srgbClr val="00004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96" name="Rectangle 580"/>
            <p:cNvSpPr>
              <a:spLocks noChangeArrowheads="1"/>
            </p:cNvSpPr>
            <p:nvPr/>
          </p:nvSpPr>
          <p:spPr bwMode="auto">
            <a:xfrm>
              <a:off x="1315" y="601"/>
              <a:ext cx="83" cy="236"/>
            </a:xfrm>
            <a:prstGeom prst="rect">
              <a:avLst/>
            </a:prstGeom>
            <a:solidFill>
              <a:srgbClr val="00004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97" name="Rectangle 581"/>
            <p:cNvSpPr>
              <a:spLocks noChangeArrowheads="1"/>
            </p:cNvSpPr>
            <p:nvPr/>
          </p:nvSpPr>
          <p:spPr bwMode="auto">
            <a:xfrm>
              <a:off x="1398" y="601"/>
              <a:ext cx="100" cy="236"/>
            </a:xfrm>
            <a:prstGeom prst="rect">
              <a:avLst/>
            </a:prstGeom>
            <a:solidFill>
              <a:srgbClr val="00005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98" name="Rectangle 582"/>
            <p:cNvSpPr>
              <a:spLocks noChangeArrowheads="1"/>
            </p:cNvSpPr>
            <p:nvPr/>
          </p:nvSpPr>
          <p:spPr bwMode="auto">
            <a:xfrm>
              <a:off x="1498" y="601"/>
              <a:ext cx="74" cy="236"/>
            </a:xfrm>
            <a:prstGeom prst="rect">
              <a:avLst/>
            </a:prstGeom>
            <a:solidFill>
              <a:srgbClr val="00005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99" name="Rectangle 583"/>
            <p:cNvSpPr>
              <a:spLocks noChangeArrowheads="1"/>
            </p:cNvSpPr>
            <p:nvPr/>
          </p:nvSpPr>
          <p:spPr bwMode="auto">
            <a:xfrm>
              <a:off x="1572" y="601"/>
              <a:ext cx="92" cy="236"/>
            </a:xfrm>
            <a:prstGeom prst="rect">
              <a:avLst/>
            </a:prstGeom>
            <a:solidFill>
              <a:srgbClr val="00005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00" name="Rectangle 584"/>
            <p:cNvSpPr>
              <a:spLocks noChangeArrowheads="1"/>
            </p:cNvSpPr>
            <p:nvPr/>
          </p:nvSpPr>
          <p:spPr bwMode="auto">
            <a:xfrm>
              <a:off x="1664" y="601"/>
              <a:ext cx="83" cy="236"/>
            </a:xfrm>
            <a:prstGeom prst="rect">
              <a:avLst/>
            </a:prstGeom>
            <a:solidFill>
              <a:srgbClr val="00005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01" name="Rectangle 585"/>
            <p:cNvSpPr>
              <a:spLocks noChangeArrowheads="1"/>
            </p:cNvSpPr>
            <p:nvPr/>
          </p:nvSpPr>
          <p:spPr bwMode="auto">
            <a:xfrm>
              <a:off x="1747" y="601"/>
              <a:ext cx="94" cy="236"/>
            </a:xfrm>
            <a:prstGeom prst="rect">
              <a:avLst/>
            </a:prstGeom>
            <a:solidFill>
              <a:srgbClr val="00005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02" name="Rectangle 586"/>
            <p:cNvSpPr>
              <a:spLocks noChangeArrowheads="1"/>
            </p:cNvSpPr>
            <p:nvPr/>
          </p:nvSpPr>
          <p:spPr bwMode="auto">
            <a:xfrm>
              <a:off x="1841" y="601"/>
              <a:ext cx="92" cy="236"/>
            </a:xfrm>
            <a:prstGeom prst="rect">
              <a:avLst/>
            </a:prstGeom>
            <a:solidFill>
              <a:srgbClr val="00005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03" name="Rectangle 587"/>
            <p:cNvSpPr>
              <a:spLocks noChangeArrowheads="1"/>
            </p:cNvSpPr>
            <p:nvPr/>
          </p:nvSpPr>
          <p:spPr bwMode="auto">
            <a:xfrm>
              <a:off x="1933" y="601"/>
              <a:ext cx="92" cy="236"/>
            </a:xfrm>
            <a:prstGeom prst="rect">
              <a:avLst/>
            </a:prstGeom>
            <a:solidFill>
              <a:srgbClr val="00005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04" name="Rectangle 588"/>
            <p:cNvSpPr>
              <a:spLocks noChangeArrowheads="1"/>
            </p:cNvSpPr>
            <p:nvPr/>
          </p:nvSpPr>
          <p:spPr bwMode="auto">
            <a:xfrm>
              <a:off x="2025" y="601"/>
              <a:ext cx="112" cy="236"/>
            </a:xfrm>
            <a:prstGeom prst="rect">
              <a:avLst/>
            </a:prstGeom>
            <a:solidFill>
              <a:srgbClr val="00005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05" name="Rectangle 589"/>
            <p:cNvSpPr>
              <a:spLocks noChangeArrowheads="1"/>
            </p:cNvSpPr>
            <p:nvPr/>
          </p:nvSpPr>
          <p:spPr bwMode="auto">
            <a:xfrm>
              <a:off x="2137" y="601"/>
              <a:ext cx="139" cy="236"/>
            </a:xfrm>
            <a:prstGeom prst="rect">
              <a:avLst/>
            </a:prstGeom>
            <a:solidFill>
              <a:srgbClr val="00006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06" name="Rectangle 590"/>
            <p:cNvSpPr>
              <a:spLocks noChangeArrowheads="1"/>
            </p:cNvSpPr>
            <p:nvPr/>
          </p:nvSpPr>
          <p:spPr bwMode="auto">
            <a:xfrm>
              <a:off x="2276" y="601"/>
              <a:ext cx="192" cy="236"/>
            </a:xfrm>
            <a:prstGeom prst="rect">
              <a:avLst/>
            </a:prstGeom>
            <a:solidFill>
              <a:srgbClr val="00006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07" name="Rectangle 591"/>
            <p:cNvSpPr>
              <a:spLocks noChangeArrowheads="1"/>
            </p:cNvSpPr>
            <p:nvPr/>
          </p:nvSpPr>
          <p:spPr bwMode="auto">
            <a:xfrm>
              <a:off x="2468" y="601"/>
              <a:ext cx="269" cy="236"/>
            </a:xfrm>
            <a:prstGeom prst="rect">
              <a:avLst/>
            </a:prstGeom>
            <a:solidFill>
              <a:srgbClr val="00006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708" name="Rectangle 592"/>
            <p:cNvSpPr>
              <a:spLocks noChangeArrowheads="1"/>
            </p:cNvSpPr>
            <p:nvPr/>
          </p:nvSpPr>
          <p:spPr bwMode="auto">
            <a:xfrm>
              <a:off x="2737" y="601"/>
              <a:ext cx="175" cy="236"/>
            </a:xfrm>
            <a:prstGeom prst="rect">
              <a:avLst/>
            </a:prstGeom>
            <a:solidFill>
              <a:srgbClr val="0000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grpSp>
      <p:pic>
        <p:nvPicPr>
          <p:cNvPr id="13320" name="Picture 59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2013" y="971550"/>
            <a:ext cx="377825" cy="562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21" name="Rectangle 596"/>
          <p:cNvSpPr>
            <a:spLocks noChangeArrowheads="1"/>
          </p:cNvSpPr>
          <p:nvPr/>
        </p:nvSpPr>
        <p:spPr bwMode="auto">
          <a:xfrm>
            <a:off x="860425" y="1282700"/>
            <a:ext cx="346075" cy="26876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grpSp>
        <p:nvGrpSpPr>
          <p:cNvPr id="13322" name="Group 600"/>
          <p:cNvGrpSpPr>
            <a:grpSpLocks/>
          </p:cNvGrpSpPr>
          <p:nvPr/>
        </p:nvGrpSpPr>
        <p:grpSpPr bwMode="auto">
          <a:xfrm>
            <a:off x="860425" y="1655763"/>
            <a:ext cx="190500" cy="4940300"/>
            <a:chOff x="542" y="1043"/>
            <a:chExt cx="120" cy="3112"/>
          </a:xfrm>
        </p:grpSpPr>
        <p:sp>
          <p:nvSpPr>
            <p:cNvPr id="13688" name="Rectangle 597"/>
            <p:cNvSpPr>
              <a:spLocks noChangeArrowheads="1"/>
            </p:cNvSpPr>
            <p:nvPr/>
          </p:nvSpPr>
          <p:spPr bwMode="auto">
            <a:xfrm>
              <a:off x="543" y="1043"/>
              <a:ext cx="119" cy="3111"/>
            </a:xfrm>
            <a:prstGeom prst="rect">
              <a:avLst/>
            </a:prstGeom>
            <a:solidFill>
              <a:srgbClr val="A4AA2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pic>
          <p:nvPicPr>
            <p:cNvPr id="13689" name="Picture 59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 y="1044"/>
              <a:ext cx="118" cy="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690" name="Rectangle 599"/>
            <p:cNvSpPr>
              <a:spLocks noChangeArrowheads="1"/>
            </p:cNvSpPr>
            <p:nvPr/>
          </p:nvSpPr>
          <p:spPr bwMode="auto">
            <a:xfrm>
              <a:off x="543" y="1043"/>
              <a:ext cx="119" cy="3111"/>
            </a:xfrm>
            <a:prstGeom prst="rect">
              <a:avLst/>
            </a:prstGeom>
            <a:solidFill>
              <a:srgbClr val="A4AA2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grpSp>
      <p:sp>
        <p:nvSpPr>
          <p:cNvPr id="13323" name="Rectangle 601"/>
          <p:cNvSpPr>
            <a:spLocks noChangeArrowheads="1"/>
          </p:cNvSpPr>
          <p:nvPr/>
        </p:nvSpPr>
        <p:spPr bwMode="auto">
          <a:xfrm>
            <a:off x="860425" y="5532438"/>
            <a:ext cx="312738" cy="1254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324" name="Rectangle 602"/>
          <p:cNvSpPr>
            <a:spLocks noChangeArrowheads="1"/>
          </p:cNvSpPr>
          <p:nvPr/>
        </p:nvSpPr>
        <p:spPr bwMode="auto">
          <a:xfrm>
            <a:off x="860425" y="5845175"/>
            <a:ext cx="312738" cy="1254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325" name="Rectangle 603"/>
          <p:cNvSpPr>
            <a:spLocks noChangeArrowheads="1"/>
          </p:cNvSpPr>
          <p:nvPr/>
        </p:nvSpPr>
        <p:spPr bwMode="auto">
          <a:xfrm>
            <a:off x="860425" y="6157913"/>
            <a:ext cx="312738" cy="1254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326" name="Oval 604"/>
          <p:cNvSpPr>
            <a:spLocks noChangeArrowheads="1"/>
          </p:cNvSpPr>
          <p:nvPr/>
        </p:nvSpPr>
        <p:spPr bwMode="auto">
          <a:xfrm>
            <a:off x="860425" y="4470400"/>
            <a:ext cx="374650" cy="750888"/>
          </a:xfrm>
          <a:prstGeom prst="ellipse">
            <a:avLst/>
          </a:prstGeom>
          <a:solidFill>
            <a:srgbClr val="FFFFFF"/>
          </a:solidFill>
          <a:ln w="0">
            <a:solidFill>
              <a:srgbClr val="000000"/>
            </a:solidFill>
            <a:round/>
            <a:headEnd/>
            <a:tailEnd/>
          </a:ln>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grpSp>
        <p:nvGrpSpPr>
          <p:cNvPr id="13327" name="Group 675"/>
          <p:cNvGrpSpPr>
            <a:grpSpLocks/>
          </p:cNvGrpSpPr>
          <p:nvPr/>
        </p:nvGrpSpPr>
        <p:grpSpPr bwMode="auto">
          <a:xfrm>
            <a:off x="1233488" y="971550"/>
            <a:ext cx="252412" cy="5626100"/>
            <a:chOff x="777" y="612"/>
            <a:chExt cx="159" cy="3544"/>
          </a:xfrm>
        </p:grpSpPr>
        <p:sp>
          <p:nvSpPr>
            <p:cNvPr id="13618" name="Rectangle 605"/>
            <p:cNvSpPr>
              <a:spLocks noChangeArrowheads="1"/>
            </p:cNvSpPr>
            <p:nvPr/>
          </p:nvSpPr>
          <p:spPr bwMode="auto">
            <a:xfrm>
              <a:off x="777" y="612"/>
              <a:ext cx="2" cy="3544"/>
            </a:xfrm>
            <a:prstGeom prst="rect">
              <a:avLst/>
            </a:prstGeom>
            <a:solidFill>
              <a:srgbClr val="00000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19" name="Rectangle 606"/>
            <p:cNvSpPr>
              <a:spLocks noChangeArrowheads="1"/>
            </p:cNvSpPr>
            <p:nvPr/>
          </p:nvSpPr>
          <p:spPr bwMode="auto">
            <a:xfrm>
              <a:off x="779" y="612"/>
              <a:ext cx="2" cy="3544"/>
            </a:xfrm>
            <a:prstGeom prst="rect">
              <a:avLst/>
            </a:prstGeom>
            <a:solidFill>
              <a:srgbClr val="00000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20" name="Rectangle 607"/>
            <p:cNvSpPr>
              <a:spLocks noChangeArrowheads="1"/>
            </p:cNvSpPr>
            <p:nvPr/>
          </p:nvSpPr>
          <p:spPr bwMode="auto">
            <a:xfrm>
              <a:off x="781" y="612"/>
              <a:ext cx="2" cy="3544"/>
            </a:xfrm>
            <a:prstGeom prst="rect">
              <a:avLst/>
            </a:prstGeom>
            <a:solidFill>
              <a:srgbClr val="00000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21" name="Rectangle 608"/>
            <p:cNvSpPr>
              <a:spLocks noChangeArrowheads="1"/>
            </p:cNvSpPr>
            <p:nvPr/>
          </p:nvSpPr>
          <p:spPr bwMode="auto">
            <a:xfrm>
              <a:off x="783" y="612"/>
              <a:ext cx="2" cy="3544"/>
            </a:xfrm>
            <a:prstGeom prst="rect">
              <a:avLst/>
            </a:prstGeom>
            <a:solidFill>
              <a:srgbClr val="00000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22" name="Rectangle 609"/>
            <p:cNvSpPr>
              <a:spLocks noChangeArrowheads="1"/>
            </p:cNvSpPr>
            <p:nvPr/>
          </p:nvSpPr>
          <p:spPr bwMode="auto">
            <a:xfrm>
              <a:off x="785" y="612"/>
              <a:ext cx="1" cy="3544"/>
            </a:xfrm>
            <a:prstGeom prst="rect">
              <a:avLst/>
            </a:prstGeom>
            <a:solidFill>
              <a:srgbClr val="00000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23" name="Rectangle 610"/>
            <p:cNvSpPr>
              <a:spLocks noChangeArrowheads="1"/>
            </p:cNvSpPr>
            <p:nvPr/>
          </p:nvSpPr>
          <p:spPr bwMode="auto">
            <a:xfrm>
              <a:off x="786" y="612"/>
              <a:ext cx="2" cy="3544"/>
            </a:xfrm>
            <a:prstGeom prst="rect">
              <a:avLst/>
            </a:prstGeom>
            <a:solidFill>
              <a:srgbClr val="00000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24" name="Rectangle 611"/>
            <p:cNvSpPr>
              <a:spLocks noChangeArrowheads="1"/>
            </p:cNvSpPr>
            <p:nvPr/>
          </p:nvSpPr>
          <p:spPr bwMode="auto">
            <a:xfrm>
              <a:off x="788" y="612"/>
              <a:ext cx="2" cy="3544"/>
            </a:xfrm>
            <a:prstGeom prst="rect">
              <a:avLst/>
            </a:prstGeom>
            <a:solidFill>
              <a:srgbClr val="00001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25" name="Rectangle 612"/>
            <p:cNvSpPr>
              <a:spLocks noChangeArrowheads="1"/>
            </p:cNvSpPr>
            <p:nvPr/>
          </p:nvSpPr>
          <p:spPr bwMode="auto">
            <a:xfrm>
              <a:off x="790" y="612"/>
              <a:ext cx="2" cy="3544"/>
            </a:xfrm>
            <a:prstGeom prst="rect">
              <a:avLst/>
            </a:prstGeom>
            <a:solidFill>
              <a:srgbClr val="00001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26" name="Rectangle 613"/>
            <p:cNvSpPr>
              <a:spLocks noChangeArrowheads="1"/>
            </p:cNvSpPr>
            <p:nvPr/>
          </p:nvSpPr>
          <p:spPr bwMode="auto">
            <a:xfrm>
              <a:off x="792" y="612"/>
              <a:ext cx="2" cy="3544"/>
            </a:xfrm>
            <a:prstGeom prst="rect">
              <a:avLst/>
            </a:prstGeom>
            <a:solidFill>
              <a:srgbClr val="00001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27" name="Rectangle 614"/>
            <p:cNvSpPr>
              <a:spLocks noChangeArrowheads="1"/>
            </p:cNvSpPr>
            <p:nvPr/>
          </p:nvSpPr>
          <p:spPr bwMode="auto">
            <a:xfrm>
              <a:off x="794" y="612"/>
              <a:ext cx="1" cy="3544"/>
            </a:xfrm>
            <a:prstGeom prst="rect">
              <a:avLst/>
            </a:prstGeom>
            <a:solidFill>
              <a:srgbClr val="00001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28" name="Rectangle 615"/>
            <p:cNvSpPr>
              <a:spLocks noChangeArrowheads="1"/>
            </p:cNvSpPr>
            <p:nvPr/>
          </p:nvSpPr>
          <p:spPr bwMode="auto">
            <a:xfrm>
              <a:off x="795" y="612"/>
              <a:ext cx="2" cy="3544"/>
            </a:xfrm>
            <a:prstGeom prst="rect">
              <a:avLst/>
            </a:prstGeom>
            <a:solidFill>
              <a:srgbClr val="00001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29" name="Rectangle 616"/>
            <p:cNvSpPr>
              <a:spLocks noChangeArrowheads="1"/>
            </p:cNvSpPr>
            <p:nvPr/>
          </p:nvSpPr>
          <p:spPr bwMode="auto">
            <a:xfrm>
              <a:off x="797" y="612"/>
              <a:ext cx="2" cy="3544"/>
            </a:xfrm>
            <a:prstGeom prst="rect">
              <a:avLst/>
            </a:prstGeom>
            <a:solidFill>
              <a:srgbClr val="0000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30" name="Rectangle 617"/>
            <p:cNvSpPr>
              <a:spLocks noChangeArrowheads="1"/>
            </p:cNvSpPr>
            <p:nvPr/>
          </p:nvSpPr>
          <p:spPr bwMode="auto">
            <a:xfrm>
              <a:off x="799" y="612"/>
              <a:ext cx="2" cy="3544"/>
            </a:xfrm>
            <a:prstGeom prst="rect">
              <a:avLst/>
            </a:prstGeom>
            <a:solidFill>
              <a:srgbClr val="00001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31" name="Rectangle 618"/>
            <p:cNvSpPr>
              <a:spLocks noChangeArrowheads="1"/>
            </p:cNvSpPr>
            <p:nvPr/>
          </p:nvSpPr>
          <p:spPr bwMode="auto">
            <a:xfrm>
              <a:off x="801" y="612"/>
              <a:ext cx="2" cy="3544"/>
            </a:xfrm>
            <a:prstGeom prst="rect">
              <a:avLst/>
            </a:prstGeom>
            <a:solidFill>
              <a:srgbClr val="00001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32" name="Rectangle 619"/>
            <p:cNvSpPr>
              <a:spLocks noChangeArrowheads="1"/>
            </p:cNvSpPr>
            <p:nvPr/>
          </p:nvSpPr>
          <p:spPr bwMode="auto">
            <a:xfrm>
              <a:off x="803" y="612"/>
              <a:ext cx="1" cy="3544"/>
            </a:xfrm>
            <a:prstGeom prst="rect">
              <a:avLst/>
            </a:prstGeom>
            <a:solidFill>
              <a:srgbClr val="00001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33" name="Rectangle 620"/>
            <p:cNvSpPr>
              <a:spLocks noChangeArrowheads="1"/>
            </p:cNvSpPr>
            <p:nvPr/>
          </p:nvSpPr>
          <p:spPr bwMode="auto">
            <a:xfrm>
              <a:off x="804" y="612"/>
              <a:ext cx="2" cy="3544"/>
            </a:xfrm>
            <a:prstGeom prst="rect">
              <a:avLst/>
            </a:prstGeom>
            <a:solidFill>
              <a:srgbClr val="00001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34" name="Rectangle 621"/>
            <p:cNvSpPr>
              <a:spLocks noChangeArrowheads="1"/>
            </p:cNvSpPr>
            <p:nvPr/>
          </p:nvSpPr>
          <p:spPr bwMode="auto">
            <a:xfrm>
              <a:off x="806" y="612"/>
              <a:ext cx="2" cy="3544"/>
            </a:xfrm>
            <a:prstGeom prst="rect">
              <a:avLst/>
            </a:prstGeom>
            <a:solidFill>
              <a:srgbClr val="00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35" name="Rectangle 622"/>
            <p:cNvSpPr>
              <a:spLocks noChangeArrowheads="1"/>
            </p:cNvSpPr>
            <p:nvPr/>
          </p:nvSpPr>
          <p:spPr bwMode="auto">
            <a:xfrm>
              <a:off x="808" y="612"/>
              <a:ext cx="2" cy="3544"/>
            </a:xfrm>
            <a:prstGeom prst="rect">
              <a:avLst/>
            </a:prstGeom>
            <a:solidFill>
              <a:srgbClr val="00002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36" name="Rectangle 623"/>
            <p:cNvSpPr>
              <a:spLocks noChangeArrowheads="1"/>
            </p:cNvSpPr>
            <p:nvPr/>
          </p:nvSpPr>
          <p:spPr bwMode="auto">
            <a:xfrm>
              <a:off x="810" y="612"/>
              <a:ext cx="2" cy="3544"/>
            </a:xfrm>
            <a:prstGeom prst="rect">
              <a:avLst/>
            </a:prstGeom>
            <a:solidFill>
              <a:srgbClr val="00002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37" name="Rectangle 624"/>
            <p:cNvSpPr>
              <a:spLocks noChangeArrowheads="1"/>
            </p:cNvSpPr>
            <p:nvPr/>
          </p:nvSpPr>
          <p:spPr bwMode="auto">
            <a:xfrm>
              <a:off x="812" y="612"/>
              <a:ext cx="1" cy="3544"/>
            </a:xfrm>
            <a:prstGeom prst="rect">
              <a:avLst/>
            </a:prstGeom>
            <a:solidFill>
              <a:srgbClr val="00002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38" name="Rectangle 625"/>
            <p:cNvSpPr>
              <a:spLocks noChangeArrowheads="1"/>
            </p:cNvSpPr>
            <p:nvPr/>
          </p:nvSpPr>
          <p:spPr bwMode="auto">
            <a:xfrm>
              <a:off x="813" y="612"/>
              <a:ext cx="2" cy="3544"/>
            </a:xfrm>
            <a:prstGeom prst="rect">
              <a:avLst/>
            </a:prstGeom>
            <a:solidFill>
              <a:srgbClr val="00002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39" name="Rectangle 626"/>
            <p:cNvSpPr>
              <a:spLocks noChangeArrowheads="1"/>
            </p:cNvSpPr>
            <p:nvPr/>
          </p:nvSpPr>
          <p:spPr bwMode="auto">
            <a:xfrm>
              <a:off x="815" y="612"/>
              <a:ext cx="2" cy="3544"/>
            </a:xfrm>
            <a:prstGeom prst="rect">
              <a:avLst/>
            </a:prstGeom>
            <a:solidFill>
              <a:srgbClr val="00002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40" name="Rectangle 627"/>
            <p:cNvSpPr>
              <a:spLocks noChangeArrowheads="1"/>
            </p:cNvSpPr>
            <p:nvPr/>
          </p:nvSpPr>
          <p:spPr bwMode="auto">
            <a:xfrm>
              <a:off x="817" y="612"/>
              <a:ext cx="2" cy="3544"/>
            </a:xfrm>
            <a:prstGeom prst="rect">
              <a:avLst/>
            </a:prstGeom>
            <a:solidFill>
              <a:srgbClr val="00002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41" name="Rectangle 628"/>
            <p:cNvSpPr>
              <a:spLocks noChangeArrowheads="1"/>
            </p:cNvSpPr>
            <p:nvPr/>
          </p:nvSpPr>
          <p:spPr bwMode="auto">
            <a:xfrm>
              <a:off x="819" y="612"/>
              <a:ext cx="2" cy="3544"/>
            </a:xfrm>
            <a:prstGeom prst="rect">
              <a:avLst/>
            </a:prstGeom>
            <a:solidFill>
              <a:srgbClr val="00002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42" name="Rectangle 629"/>
            <p:cNvSpPr>
              <a:spLocks noChangeArrowheads="1"/>
            </p:cNvSpPr>
            <p:nvPr/>
          </p:nvSpPr>
          <p:spPr bwMode="auto">
            <a:xfrm>
              <a:off x="821" y="612"/>
              <a:ext cx="3" cy="3544"/>
            </a:xfrm>
            <a:prstGeom prst="rect">
              <a:avLst/>
            </a:prstGeom>
            <a:solidFill>
              <a:srgbClr val="00002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43" name="Rectangle 630"/>
            <p:cNvSpPr>
              <a:spLocks noChangeArrowheads="1"/>
            </p:cNvSpPr>
            <p:nvPr/>
          </p:nvSpPr>
          <p:spPr bwMode="auto">
            <a:xfrm>
              <a:off x="824" y="612"/>
              <a:ext cx="2" cy="3544"/>
            </a:xfrm>
            <a:prstGeom prst="rect">
              <a:avLst/>
            </a:prstGeom>
            <a:solidFill>
              <a:srgbClr val="00003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44" name="Rectangle 631"/>
            <p:cNvSpPr>
              <a:spLocks noChangeArrowheads="1"/>
            </p:cNvSpPr>
            <p:nvPr/>
          </p:nvSpPr>
          <p:spPr bwMode="auto">
            <a:xfrm>
              <a:off x="826" y="612"/>
              <a:ext cx="2" cy="3544"/>
            </a:xfrm>
            <a:prstGeom prst="rect">
              <a:avLst/>
            </a:prstGeom>
            <a:solidFill>
              <a:srgbClr val="00003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45" name="Rectangle 632"/>
            <p:cNvSpPr>
              <a:spLocks noChangeArrowheads="1"/>
            </p:cNvSpPr>
            <p:nvPr/>
          </p:nvSpPr>
          <p:spPr bwMode="auto">
            <a:xfrm>
              <a:off x="828" y="612"/>
              <a:ext cx="2" cy="3544"/>
            </a:xfrm>
            <a:prstGeom prst="rect">
              <a:avLst/>
            </a:prstGeom>
            <a:solidFill>
              <a:srgbClr val="00003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46" name="Rectangle 633"/>
            <p:cNvSpPr>
              <a:spLocks noChangeArrowheads="1"/>
            </p:cNvSpPr>
            <p:nvPr/>
          </p:nvSpPr>
          <p:spPr bwMode="auto">
            <a:xfrm>
              <a:off x="830" y="612"/>
              <a:ext cx="1" cy="3544"/>
            </a:xfrm>
            <a:prstGeom prst="rect">
              <a:avLst/>
            </a:prstGeom>
            <a:solidFill>
              <a:srgbClr val="00003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47" name="Rectangle 634"/>
            <p:cNvSpPr>
              <a:spLocks noChangeArrowheads="1"/>
            </p:cNvSpPr>
            <p:nvPr/>
          </p:nvSpPr>
          <p:spPr bwMode="auto">
            <a:xfrm>
              <a:off x="831" y="612"/>
              <a:ext cx="2" cy="3544"/>
            </a:xfrm>
            <a:prstGeom prst="rect">
              <a:avLst/>
            </a:prstGeom>
            <a:solidFill>
              <a:srgbClr val="00003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48" name="Rectangle 635"/>
            <p:cNvSpPr>
              <a:spLocks noChangeArrowheads="1"/>
            </p:cNvSpPr>
            <p:nvPr/>
          </p:nvSpPr>
          <p:spPr bwMode="auto">
            <a:xfrm>
              <a:off x="833" y="612"/>
              <a:ext cx="2" cy="3544"/>
            </a:xfrm>
            <a:prstGeom prst="rect">
              <a:avLst/>
            </a:prstGeom>
            <a:solidFill>
              <a:srgbClr val="00003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49" name="Rectangle 636"/>
            <p:cNvSpPr>
              <a:spLocks noChangeArrowheads="1"/>
            </p:cNvSpPr>
            <p:nvPr/>
          </p:nvSpPr>
          <p:spPr bwMode="auto">
            <a:xfrm>
              <a:off x="835" y="612"/>
              <a:ext cx="2" cy="3544"/>
            </a:xfrm>
            <a:prstGeom prst="rect">
              <a:avLst/>
            </a:prstGeom>
            <a:solidFill>
              <a:srgbClr val="00003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50" name="Rectangle 637"/>
            <p:cNvSpPr>
              <a:spLocks noChangeArrowheads="1"/>
            </p:cNvSpPr>
            <p:nvPr/>
          </p:nvSpPr>
          <p:spPr bwMode="auto">
            <a:xfrm>
              <a:off x="837" y="612"/>
              <a:ext cx="2" cy="3544"/>
            </a:xfrm>
            <a:prstGeom prst="rect">
              <a:avLst/>
            </a:prstGeom>
            <a:solidFill>
              <a:srgbClr val="00003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51" name="Rectangle 638"/>
            <p:cNvSpPr>
              <a:spLocks noChangeArrowheads="1"/>
            </p:cNvSpPr>
            <p:nvPr/>
          </p:nvSpPr>
          <p:spPr bwMode="auto">
            <a:xfrm>
              <a:off x="839" y="612"/>
              <a:ext cx="1" cy="3544"/>
            </a:xfrm>
            <a:prstGeom prst="rect">
              <a:avLst/>
            </a:prstGeom>
            <a:solidFill>
              <a:srgbClr val="00003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52" name="Rectangle 639"/>
            <p:cNvSpPr>
              <a:spLocks noChangeArrowheads="1"/>
            </p:cNvSpPr>
            <p:nvPr/>
          </p:nvSpPr>
          <p:spPr bwMode="auto">
            <a:xfrm>
              <a:off x="840" y="612"/>
              <a:ext cx="2" cy="3544"/>
            </a:xfrm>
            <a:prstGeom prst="rect">
              <a:avLst/>
            </a:prstGeom>
            <a:solidFill>
              <a:srgbClr val="00003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53" name="Rectangle 640"/>
            <p:cNvSpPr>
              <a:spLocks noChangeArrowheads="1"/>
            </p:cNvSpPr>
            <p:nvPr/>
          </p:nvSpPr>
          <p:spPr bwMode="auto">
            <a:xfrm>
              <a:off x="842" y="612"/>
              <a:ext cx="2" cy="3544"/>
            </a:xfrm>
            <a:prstGeom prst="rect">
              <a:avLst/>
            </a:prstGeom>
            <a:solidFill>
              <a:srgbClr val="00004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54" name="Rectangle 641"/>
            <p:cNvSpPr>
              <a:spLocks noChangeArrowheads="1"/>
            </p:cNvSpPr>
            <p:nvPr/>
          </p:nvSpPr>
          <p:spPr bwMode="auto">
            <a:xfrm>
              <a:off x="844" y="612"/>
              <a:ext cx="2" cy="3544"/>
            </a:xfrm>
            <a:prstGeom prst="rect">
              <a:avLst/>
            </a:prstGeom>
            <a:solidFill>
              <a:srgbClr val="00004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55" name="Rectangle 642"/>
            <p:cNvSpPr>
              <a:spLocks noChangeArrowheads="1"/>
            </p:cNvSpPr>
            <p:nvPr/>
          </p:nvSpPr>
          <p:spPr bwMode="auto">
            <a:xfrm>
              <a:off x="846" y="612"/>
              <a:ext cx="2" cy="3544"/>
            </a:xfrm>
            <a:prstGeom prst="rect">
              <a:avLst/>
            </a:prstGeom>
            <a:solidFill>
              <a:srgbClr val="00004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56" name="Rectangle 643"/>
            <p:cNvSpPr>
              <a:spLocks noChangeArrowheads="1"/>
            </p:cNvSpPr>
            <p:nvPr/>
          </p:nvSpPr>
          <p:spPr bwMode="auto">
            <a:xfrm>
              <a:off x="848" y="612"/>
              <a:ext cx="1" cy="3544"/>
            </a:xfrm>
            <a:prstGeom prst="rect">
              <a:avLst/>
            </a:prstGeom>
            <a:solidFill>
              <a:srgbClr val="00004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57" name="Rectangle 644"/>
            <p:cNvSpPr>
              <a:spLocks noChangeArrowheads="1"/>
            </p:cNvSpPr>
            <p:nvPr/>
          </p:nvSpPr>
          <p:spPr bwMode="auto">
            <a:xfrm>
              <a:off x="849" y="612"/>
              <a:ext cx="2" cy="3544"/>
            </a:xfrm>
            <a:prstGeom prst="rect">
              <a:avLst/>
            </a:prstGeom>
            <a:solidFill>
              <a:srgbClr val="00004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58" name="Rectangle 645"/>
            <p:cNvSpPr>
              <a:spLocks noChangeArrowheads="1"/>
            </p:cNvSpPr>
            <p:nvPr/>
          </p:nvSpPr>
          <p:spPr bwMode="auto">
            <a:xfrm>
              <a:off x="851" y="612"/>
              <a:ext cx="2" cy="3544"/>
            </a:xfrm>
            <a:prstGeom prst="rect">
              <a:avLst/>
            </a:prstGeom>
            <a:solidFill>
              <a:srgbClr val="00004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59" name="Rectangle 646"/>
            <p:cNvSpPr>
              <a:spLocks noChangeArrowheads="1"/>
            </p:cNvSpPr>
            <p:nvPr/>
          </p:nvSpPr>
          <p:spPr bwMode="auto">
            <a:xfrm>
              <a:off x="853" y="612"/>
              <a:ext cx="2" cy="3544"/>
            </a:xfrm>
            <a:prstGeom prst="rect">
              <a:avLst/>
            </a:prstGeom>
            <a:solidFill>
              <a:srgbClr val="00004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60" name="Rectangle 647"/>
            <p:cNvSpPr>
              <a:spLocks noChangeArrowheads="1"/>
            </p:cNvSpPr>
            <p:nvPr/>
          </p:nvSpPr>
          <p:spPr bwMode="auto">
            <a:xfrm>
              <a:off x="855" y="612"/>
              <a:ext cx="2" cy="3544"/>
            </a:xfrm>
            <a:prstGeom prst="rect">
              <a:avLst/>
            </a:prstGeom>
            <a:solidFill>
              <a:srgbClr val="00004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61" name="Rectangle 648"/>
            <p:cNvSpPr>
              <a:spLocks noChangeArrowheads="1"/>
            </p:cNvSpPr>
            <p:nvPr/>
          </p:nvSpPr>
          <p:spPr bwMode="auto">
            <a:xfrm>
              <a:off x="857" y="612"/>
              <a:ext cx="1" cy="3544"/>
            </a:xfrm>
            <a:prstGeom prst="rect">
              <a:avLst/>
            </a:prstGeom>
            <a:solidFill>
              <a:srgbClr val="00004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62" name="Rectangle 649"/>
            <p:cNvSpPr>
              <a:spLocks noChangeArrowheads="1"/>
            </p:cNvSpPr>
            <p:nvPr/>
          </p:nvSpPr>
          <p:spPr bwMode="auto">
            <a:xfrm>
              <a:off x="858" y="612"/>
              <a:ext cx="2" cy="3544"/>
            </a:xfrm>
            <a:prstGeom prst="rect">
              <a:avLst/>
            </a:prstGeom>
            <a:solidFill>
              <a:srgbClr val="00004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63" name="Rectangle 650"/>
            <p:cNvSpPr>
              <a:spLocks noChangeArrowheads="1"/>
            </p:cNvSpPr>
            <p:nvPr/>
          </p:nvSpPr>
          <p:spPr bwMode="auto">
            <a:xfrm>
              <a:off x="860" y="612"/>
              <a:ext cx="2" cy="3544"/>
            </a:xfrm>
            <a:prstGeom prst="rect">
              <a:avLst/>
            </a:prstGeom>
            <a:solidFill>
              <a:srgbClr val="00004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64" name="Rectangle 651"/>
            <p:cNvSpPr>
              <a:spLocks noChangeArrowheads="1"/>
            </p:cNvSpPr>
            <p:nvPr/>
          </p:nvSpPr>
          <p:spPr bwMode="auto">
            <a:xfrm>
              <a:off x="862" y="612"/>
              <a:ext cx="2" cy="3544"/>
            </a:xfrm>
            <a:prstGeom prst="rect">
              <a:avLst/>
            </a:prstGeom>
            <a:solidFill>
              <a:srgbClr val="00004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65" name="Rectangle 652"/>
            <p:cNvSpPr>
              <a:spLocks noChangeArrowheads="1"/>
            </p:cNvSpPr>
            <p:nvPr/>
          </p:nvSpPr>
          <p:spPr bwMode="auto">
            <a:xfrm>
              <a:off x="864" y="612"/>
              <a:ext cx="2" cy="3544"/>
            </a:xfrm>
            <a:prstGeom prst="rect">
              <a:avLst/>
            </a:prstGeom>
            <a:solidFill>
              <a:srgbClr val="00005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66" name="Rectangle 653"/>
            <p:cNvSpPr>
              <a:spLocks noChangeArrowheads="1"/>
            </p:cNvSpPr>
            <p:nvPr/>
          </p:nvSpPr>
          <p:spPr bwMode="auto">
            <a:xfrm>
              <a:off x="866" y="612"/>
              <a:ext cx="2" cy="3544"/>
            </a:xfrm>
            <a:prstGeom prst="rect">
              <a:avLst/>
            </a:prstGeom>
            <a:solidFill>
              <a:srgbClr val="00005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67" name="Rectangle 654"/>
            <p:cNvSpPr>
              <a:spLocks noChangeArrowheads="1"/>
            </p:cNvSpPr>
            <p:nvPr/>
          </p:nvSpPr>
          <p:spPr bwMode="auto">
            <a:xfrm>
              <a:off x="868" y="612"/>
              <a:ext cx="1" cy="3544"/>
            </a:xfrm>
            <a:prstGeom prst="rect">
              <a:avLst/>
            </a:prstGeom>
            <a:solidFill>
              <a:srgbClr val="00005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68" name="Rectangle 655"/>
            <p:cNvSpPr>
              <a:spLocks noChangeArrowheads="1"/>
            </p:cNvSpPr>
            <p:nvPr/>
          </p:nvSpPr>
          <p:spPr bwMode="auto">
            <a:xfrm>
              <a:off x="869" y="612"/>
              <a:ext cx="2" cy="3544"/>
            </a:xfrm>
            <a:prstGeom prst="rect">
              <a:avLst/>
            </a:prstGeom>
            <a:solidFill>
              <a:srgbClr val="00005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69" name="Rectangle 656"/>
            <p:cNvSpPr>
              <a:spLocks noChangeArrowheads="1"/>
            </p:cNvSpPr>
            <p:nvPr/>
          </p:nvSpPr>
          <p:spPr bwMode="auto">
            <a:xfrm>
              <a:off x="871" y="612"/>
              <a:ext cx="2" cy="3544"/>
            </a:xfrm>
            <a:prstGeom prst="rect">
              <a:avLst/>
            </a:prstGeom>
            <a:solidFill>
              <a:srgbClr val="00005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70" name="Rectangle 657"/>
            <p:cNvSpPr>
              <a:spLocks noChangeArrowheads="1"/>
            </p:cNvSpPr>
            <p:nvPr/>
          </p:nvSpPr>
          <p:spPr bwMode="auto">
            <a:xfrm>
              <a:off x="873" y="612"/>
              <a:ext cx="2" cy="3544"/>
            </a:xfrm>
            <a:prstGeom prst="rect">
              <a:avLst/>
            </a:prstGeom>
            <a:solidFill>
              <a:srgbClr val="00005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71" name="Rectangle 658"/>
            <p:cNvSpPr>
              <a:spLocks noChangeArrowheads="1"/>
            </p:cNvSpPr>
            <p:nvPr/>
          </p:nvSpPr>
          <p:spPr bwMode="auto">
            <a:xfrm>
              <a:off x="875" y="612"/>
              <a:ext cx="2" cy="3544"/>
            </a:xfrm>
            <a:prstGeom prst="rect">
              <a:avLst/>
            </a:prstGeom>
            <a:solidFill>
              <a:srgbClr val="00005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72" name="Rectangle 659"/>
            <p:cNvSpPr>
              <a:spLocks noChangeArrowheads="1"/>
            </p:cNvSpPr>
            <p:nvPr/>
          </p:nvSpPr>
          <p:spPr bwMode="auto">
            <a:xfrm>
              <a:off x="877" y="612"/>
              <a:ext cx="1" cy="3544"/>
            </a:xfrm>
            <a:prstGeom prst="rect">
              <a:avLst/>
            </a:prstGeom>
            <a:solidFill>
              <a:srgbClr val="00005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73" name="Rectangle 660"/>
            <p:cNvSpPr>
              <a:spLocks noChangeArrowheads="1"/>
            </p:cNvSpPr>
            <p:nvPr/>
          </p:nvSpPr>
          <p:spPr bwMode="auto">
            <a:xfrm>
              <a:off x="878" y="612"/>
              <a:ext cx="2" cy="3544"/>
            </a:xfrm>
            <a:prstGeom prst="rect">
              <a:avLst/>
            </a:prstGeom>
            <a:solidFill>
              <a:srgbClr val="00005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74" name="Rectangle 661"/>
            <p:cNvSpPr>
              <a:spLocks noChangeArrowheads="1"/>
            </p:cNvSpPr>
            <p:nvPr/>
          </p:nvSpPr>
          <p:spPr bwMode="auto">
            <a:xfrm>
              <a:off x="880" y="612"/>
              <a:ext cx="4" cy="3544"/>
            </a:xfrm>
            <a:prstGeom prst="rect">
              <a:avLst/>
            </a:prstGeom>
            <a:solidFill>
              <a:srgbClr val="00005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75" name="Rectangle 662"/>
            <p:cNvSpPr>
              <a:spLocks noChangeArrowheads="1"/>
            </p:cNvSpPr>
            <p:nvPr/>
          </p:nvSpPr>
          <p:spPr bwMode="auto">
            <a:xfrm>
              <a:off x="884" y="612"/>
              <a:ext cx="2" cy="3544"/>
            </a:xfrm>
            <a:prstGeom prst="rect">
              <a:avLst/>
            </a:prstGeom>
            <a:solidFill>
              <a:srgbClr val="00005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76" name="Rectangle 663"/>
            <p:cNvSpPr>
              <a:spLocks noChangeArrowheads="1"/>
            </p:cNvSpPr>
            <p:nvPr/>
          </p:nvSpPr>
          <p:spPr bwMode="auto">
            <a:xfrm>
              <a:off x="886" y="612"/>
              <a:ext cx="1" cy="3544"/>
            </a:xfrm>
            <a:prstGeom prst="rect">
              <a:avLst/>
            </a:prstGeom>
            <a:solidFill>
              <a:srgbClr val="00005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77" name="Rectangle 664"/>
            <p:cNvSpPr>
              <a:spLocks noChangeArrowheads="1"/>
            </p:cNvSpPr>
            <p:nvPr/>
          </p:nvSpPr>
          <p:spPr bwMode="auto">
            <a:xfrm>
              <a:off x="887" y="612"/>
              <a:ext cx="2" cy="3544"/>
            </a:xfrm>
            <a:prstGeom prst="rect">
              <a:avLst/>
            </a:prstGeom>
            <a:solidFill>
              <a:srgbClr val="00005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78" name="Rectangle 665"/>
            <p:cNvSpPr>
              <a:spLocks noChangeArrowheads="1"/>
            </p:cNvSpPr>
            <p:nvPr/>
          </p:nvSpPr>
          <p:spPr bwMode="auto">
            <a:xfrm>
              <a:off x="889" y="612"/>
              <a:ext cx="4" cy="3544"/>
            </a:xfrm>
            <a:prstGeom prst="rect">
              <a:avLst/>
            </a:prstGeom>
            <a:solidFill>
              <a:srgbClr val="00005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79" name="Rectangle 666"/>
            <p:cNvSpPr>
              <a:spLocks noChangeArrowheads="1"/>
            </p:cNvSpPr>
            <p:nvPr/>
          </p:nvSpPr>
          <p:spPr bwMode="auto">
            <a:xfrm>
              <a:off x="893" y="612"/>
              <a:ext cx="2" cy="3544"/>
            </a:xfrm>
            <a:prstGeom prst="rect">
              <a:avLst/>
            </a:prstGeom>
            <a:solidFill>
              <a:srgbClr val="00005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80" name="Rectangle 667"/>
            <p:cNvSpPr>
              <a:spLocks noChangeArrowheads="1"/>
            </p:cNvSpPr>
            <p:nvPr/>
          </p:nvSpPr>
          <p:spPr bwMode="auto">
            <a:xfrm>
              <a:off x="895" y="612"/>
              <a:ext cx="3" cy="3544"/>
            </a:xfrm>
            <a:prstGeom prst="rect">
              <a:avLst/>
            </a:prstGeom>
            <a:solidFill>
              <a:srgbClr val="00005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81" name="Rectangle 668"/>
            <p:cNvSpPr>
              <a:spLocks noChangeArrowheads="1"/>
            </p:cNvSpPr>
            <p:nvPr/>
          </p:nvSpPr>
          <p:spPr bwMode="auto">
            <a:xfrm>
              <a:off x="898" y="612"/>
              <a:ext cx="2" cy="3544"/>
            </a:xfrm>
            <a:prstGeom prst="rect">
              <a:avLst/>
            </a:prstGeom>
            <a:solidFill>
              <a:srgbClr val="00006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82" name="Rectangle 669"/>
            <p:cNvSpPr>
              <a:spLocks noChangeArrowheads="1"/>
            </p:cNvSpPr>
            <p:nvPr/>
          </p:nvSpPr>
          <p:spPr bwMode="auto">
            <a:xfrm>
              <a:off x="900" y="612"/>
              <a:ext cx="5" cy="3544"/>
            </a:xfrm>
            <a:prstGeom prst="rect">
              <a:avLst/>
            </a:prstGeom>
            <a:solidFill>
              <a:srgbClr val="00006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83" name="Rectangle 670"/>
            <p:cNvSpPr>
              <a:spLocks noChangeArrowheads="1"/>
            </p:cNvSpPr>
            <p:nvPr/>
          </p:nvSpPr>
          <p:spPr bwMode="auto">
            <a:xfrm>
              <a:off x="905" y="612"/>
              <a:ext cx="6" cy="3544"/>
            </a:xfrm>
            <a:prstGeom prst="rect">
              <a:avLst/>
            </a:prstGeom>
            <a:solidFill>
              <a:srgbClr val="00006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84" name="Rectangle 671"/>
            <p:cNvSpPr>
              <a:spLocks noChangeArrowheads="1"/>
            </p:cNvSpPr>
            <p:nvPr/>
          </p:nvSpPr>
          <p:spPr bwMode="auto">
            <a:xfrm>
              <a:off x="911" y="612"/>
              <a:ext cx="3" cy="3544"/>
            </a:xfrm>
            <a:prstGeom prst="rect">
              <a:avLst/>
            </a:prstGeom>
            <a:solidFill>
              <a:srgbClr val="00006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85" name="Rectangle 672"/>
            <p:cNvSpPr>
              <a:spLocks noChangeArrowheads="1"/>
            </p:cNvSpPr>
            <p:nvPr/>
          </p:nvSpPr>
          <p:spPr bwMode="auto">
            <a:xfrm>
              <a:off x="914" y="612"/>
              <a:ext cx="6" cy="3544"/>
            </a:xfrm>
            <a:prstGeom prst="rect">
              <a:avLst/>
            </a:prstGeom>
            <a:solidFill>
              <a:srgbClr val="00006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86" name="Rectangle 673"/>
            <p:cNvSpPr>
              <a:spLocks noChangeArrowheads="1"/>
            </p:cNvSpPr>
            <p:nvPr/>
          </p:nvSpPr>
          <p:spPr bwMode="auto">
            <a:xfrm>
              <a:off x="920" y="612"/>
              <a:ext cx="7" cy="3544"/>
            </a:xfrm>
            <a:prstGeom prst="rect">
              <a:avLst/>
            </a:prstGeom>
            <a:solidFill>
              <a:srgbClr val="00006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87" name="Rectangle 674"/>
            <p:cNvSpPr>
              <a:spLocks noChangeArrowheads="1"/>
            </p:cNvSpPr>
            <p:nvPr/>
          </p:nvSpPr>
          <p:spPr bwMode="auto">
            <a:xfrm>
              <a:off x="927" y="612"/>
              <a:ext cx="9" cy="3544"/>
            </a:xfrm>
            <a:prstGeom prst="rect">
              <a:avLst/>
            </a:prstGeom>
            <a:solidFill>
              <a:srgbClr val="0000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grpSp>
      <p:sp>
        <p:nvSpPr>
          <p:cNvPr id="13328" name="Rectangle 676"/>
          <p:cNvSpPr>
            <a:spLocks noChangeArrowheads="1"/>
          </p:cNvSpPr>
          <p:nvPr/>
        </p:nvSpPr>
        <p:spPr bwMode="auto">
          <a:xfrm>
            <a:off x="936625" y="1028700"/>
            <a:ext cx="1841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a:solidFill>
                  <a:srgbClr val="FFFFFF"/>
                </a:solidFill>
                <a:latin typeface="Arial Black" panose="020B0A04020102020204" pitchFamily="34" charset="0"/>
                <a:ea typeface="华文新魏" panose="02010800040101010101" pitchFamily="2" charset="-122"/>
              </a:rPr>
              <a:t>H</a:t>
            </a:r>
            <a:endParaRPr kumimoji="1" lang="en-US" altLang="zh-CN" sz="1800" b="1" i="1">
              <a:solidFill>
                <a:srgbClr val="666699"/>
              </a:solidFill>
              <a:ea typeface="华文新魏" panose="02010800040101010101" pitchFamily="2" charset="-122"/>
            </a:endParaRPr>
          </a:p>
        </p:txBody>
      </p:sp>
      <p:sp>
        <p:nvSpPr>
          <p:cNvPr id="13329" name="Rectangle 677"/>
          <p:cNvSpPr>
            <a:spLocks noChangeArrowheads="1"/>
          </p:cNvSpPr>
          <p:nvPr/>
        </p:nvSpPr>
        <p:spPr bwMode="auto">
          <a:xfrm>
            <a:off x="936625" y="1325563"/>
            <a:ext cx="1698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a:solidFill>
                  <a:srgbClr val="FFFFFF"/>
                </a:solidFill>
                <a:latin typeface="Arial Black" panose="020B0A04020102020204" pitchFamily="34" charset="0"/>
                <a:ea typeface="华文新魏" panose="02010800040101010101" pitchFamily="2" charset="-122"/>
              </a:rPr>
              <a:t>P</a:t>
            </a:r>
            <a:endParaRPr kumimoji="1" lang="en-US" altLang="zh-CN" sz="1800" b="1" i="1">
              <a:solidFill>
                <a:srgbClr val="666699"/>
              </a:solidFill>
              <a:ea typeface="华文新魏" panose="02010800040101010101" pitchFamily="2" charset="-122"/>
            </a:endParaRPr>
          </a:p>
        </p:txBody>
      </p:sp>
      <p:sp>
        <p:nvSpPr>
          <p:cNvPr id="13330" name="Rectangle 678"/>
          <p:cNvSpPr>
            <a:spLocks noChangeArrowheads="1"/>
          </p:cNvSpPr>
          <p:nvPr/>
        </p:nvSpPr>
        <p:spPr bwMode="auto">
          <a:xfrm>
            <a:off x="936625" y="1625600"/>
            <a:ext cx="1841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a:solidFill>
                  <a:srgbClr val="FFFFFF"/>
                </a:solidFill>
                <a:latin typeface="Arial Black" panose="020B0A04020102020204" pitchFamily="34" charset="0"/>
                <a:ea typeface="华文新魏" panose="02010800040101010101" pitchFamily="2" charset="-122"/>
              </a:rPr>
              <a:t>C</a:t>
            </a:r>
            <a:endParaRPr kumimoji="1" lang="en-US" altLang="zh-CN" sz="1800" b="1" i="1">
              <a:solidFill>
                <a:srgbClr val="666699"/>
              </a:solidFill>
              <a:ea typeface="华文新魏" panose="02010800040101010101" pitchFamily="2" charset="-122"/>
            </a:endParaRPr>
          </a:p>
        </p:txBody>
      </p:sp>
      <p:sp>
        <p:nvSpPr>
          <p:cNvPr id="13331" name="Rectangle 679"/>
          <p:cNvSpPr>
            <a:spLocks noChangeArrowheads="1"/>
          </p:cNvSpPr>
          <p:nvPr/>
        </p:nvSpPr>
        <p:spPr bwMode="auto">
          <a:xfrm>
            <a:off x="936625" y="1927225"/>
            <a:ext cx="1698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a:solidFill>
                  <a:srgbClr val="FFFFFF"/>
                </a:solidFill>
                <a:latin typeface="Arial Black" panose="020B0A04020102020204" pitchFamily="34" charset="0"/>
                <a:ea typeface="华文新魏" panose="02010800040101010101" pitchFamily="2" charset="-122"/>
              </a:rPr>
              <a:t>A</a:t>
            </a:r>
            <a:endParaRPr kumimoji="1" lang="en-US" altLang="zh-CN" sz="1800" b="1" i="1">
              <a:solidFill>
                <a:srgbClr val="666699"/>
              </a:solidFill>
              <a:ea typeface="华文新魏" panose="02010800040101010101" pitchFamily="2" charset="-122"/>
            </a:endParaRPr>
          </a:p>
        </p:txBody>
      </p:sp>
      <p:sp>
        <p:nvSpPr>
          <p:cNvPr id="13332" name="Rectangle 680"/>
          <p:cNvSpPr>
            <a:spLocks noChangeArrowheads="1"/>
          </p:cNvSpPr>
          <p:nvPr/>
        </p:nvSpPr>
        <p:spPr bwMode="auto">
          <a:xfrm>
            <a:off x="936625" y="2525713"/>
            <a:ext cx="1412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a:solidFill>
                  <a:srgbClr val="FFFFFF"/>
                </a:solidFill>
                <a:latin typeface="Arial Black" panose="020B0A04020102020204" pitchFamily="34" charset="0"/>
                <a:ea typeface="华文新魏" panose="02010800040101010101" pitchFamily="2" charset="-122"/>
              </a:rPr>
              <a:t>2</a:t>
            </a:r>
            <a:endParaRPr kumimoji="1" lang="en-US" altLang="zh-CN" sz="1800" b="1" i="1">
              <a:solidFill>
                <a:srgbClr val="666699"/>
              </a:solidFill>
              <a:ea typeface="华文新魏" panose="02010800040101010101" pitchFamily="2" charset="-122"/>
            </a:endParaRPr>
          </a:p>
        </p:txBody>
      </p:sp>
      <p:sp>
        <p:nvSpPr>
          <p:cNvPr id="13333" name="Rectangle 681"/>
          <p:cNvSpPr>
            <a:spLocks noChangeArrowheads="1"/>
          </p:cNvSpPr>
          <p:nvPr/>
        </p:nvSpPr>
        <p:spPr bwMode="auto">
          <a:xfrm>
            <a:off x="936625" y="2825750"/>
            <a:ext cx="1412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a:solidFill>
                  <a:srgbClr val="FFFFFF"/>
                </a:solidFill>
                <a:latin typeface="Arial Black" panose="020B0A04020102020204" pitchFamily="34" charset="0"/>
                <a:ea typeface="华文新魏" panose="02010800040101010101" pitchFamily="2" charset="-122"/>
              </a:rPr>
              <a:t>0</a:t>
            </a:r>
            <a:endParaRPr kumimoji="1" lang="en-US" altLang="zh-CN" sz="1800" b="1" i="1">
              <a:solidFill>
                <a:srgbClr val="666699"/>
              </a:solidFill>
              <a:ea typeface="华文新魏" panose="02010800040101010101" pitchFamily="2" charset="-122"/>
            </a:endParaRPr>
          </a:p>
        </p:txBody>
      </p:sp>
      <p:sp>
        <p:nvSpPr>
          <p:cNvPr id="13334" name="Rectangle 682"/>
          <p:cNvSpPr>
            <a:spLocks noChangeArrowheads="1"/>
          </p:cNvSpPr>
          <p:nvPr/>
        </p:nvSpPr>
        <p:spPr bwMode="auto">
          <a:xfrm>
            <a:off x="936625" y="3122613"/>
            <a:ext cx="1412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a:solidFill>
                  <a:srgbClr val="FFFFFF"/>
                </a:solidFill>
                <a:latin typeface="Arial Black" panose="020B0A04020102020204" pitchFamily="34" charset="0"/>
                <a:ea typeface="华文新魏" panose="02010800040101010101" pitchFamily="2" charset="-122"/>
              </a:rPr>
              <a:t>0</a:t>
            </a:r>
            <a:endParaRPr kumimoji="1" lang="en-US" altLang="zh-CN" sz="1800" b="1" i="1">
              <a:solidFill>
                <a:srgbClr val="666699"/>
              </a:solidFill>
              <a:ea typeface="华文新魏" panose="02010800040101010101" pitchFamily="2" charset="-122"/>
            </a:endParaRPr>
          </a:p>
        </p:txBody>
      </p:sp>
      <p:sp>
        <p:nvSpPr>
          <p:cNvPr id="13335" name="Rectangle 683"/>
          <p:cNvSpPr>
            <a:spLocks noChangeArrowheads="1"/>
          </p:cNvSpPr>
          <p:nvPr/>
        </p:nvSpPr>
        <p:spPr bwMode="auto">
          <a:xfrm>
            <a:off x="936625" y="3424238"/>
            <a:ext cx="1412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a:solidFill>
                  <a:srgbClr val="FFFFFF"/>
                </a:solidFill>
                <a:latin typeface="Arial Black" panose="020B0A04020102020204" pitchFamily="34" charset="0"/>
                <a:ea typeface="华文新魏" panose="02010800040101010101" pitchFamily="2" charset="-122"/>
              </a:rPr>
              <a:t>1</a:t>
            </a:r>
            <a:endParaRPr kumimoji="1" lang="en-US" altLang="zh-CN" sz="1800" b="1" i="1">
              <a:solidFill>
                <a:srgbClr val="666699"/>
              </a:solidFill>
              <a:ea typeface="华文新魏" panose="02010800040101010101" pitchFamily="2" charset="-122"/>
            </a:endParaRPr>
          </a:p>
        </p:txBody>
      </p:sp>
      <p:grpSp>
        <p:nvGrpSpPr>
          <p:cNvPr id="13336" name="Group 794"/>
          <p:cNvGrpSpPr>
            <a:grpSpLocks/>
          </p:cNvGrpSpPr>
          <p:nvPr/>
        </p:nvGrpSpPr>
        <p:grpSpPr bwMode="auto">
          <a:xfrm>
            <a:off x="1485900" y="2155825"/>
            <a:ext cx="6877050" cy="103188"/>
            <a:chOff x="936" y="1358"/>
            <a:chExt cx="4332" cy="65"/>
          </a:xfrm>
        </p:grpSpPr>
        <p:sp>
          <p:nvSpPr>
            <p:cNvPr id="13508" name="Rectangle 684"/>
            <p:cNvSpPr>
              <a:spLocks noChangeArrowheads="1"/>
            </p:cNvSpPr>
            <p:nvPr/>
          </p:nvSpPr>
          <p:spPr bwMode="auto">
            <a:xfrm>
              <a:off x="936" y="1358"/>
              <a:ext cx="4" cy="65"/>
            </a:xfrm>
            <a:prstGeom prst="rect">
              <a:avLst/>
            </a:prstGeom>
            <a:solidFill>
              <a:srgbClr val="0066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09" name="Rectangle 685"/>
            <p:cNvSpPr>
              <a:spLocks noChangeArrowheads="1"/>
            </p:cNvSpPr>
            <p:nvPr/>
          </p:nvSpPr>
          <p:spPr bwMode="auto">
            <a:xfrm>
              <a:off x="940" y="1358"/>
              <a:ext cx="1" cy="65"/>
            </a:xfrm>
            <a:prstGeom prst="rect">
              <a:avLst/>
            </a:prstGeom>
            <a:solidFill>
              <a:srgbClr val="0266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10" name="Rectangle 686"/>
            <p:cNvSpPr>
              <a:spLocks noChangeArrowheads="1"/>
            </p:cNvSpPr>
            <p:nvPr/>
          </p:nvSpPr>
          <p:spPr bwMode="auto">
            <a:xfrm>
              <a:off x="941" y="1358"/>
              <a:ext cx="4" cy="65"/>
            </a:xfrm>
            <a:prstGeom prst="rect">
              <a:avLst/>
            </a:prstGeom>
            <a:solidFill>
              <a:srgbClr val="0466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11" name="Rectangle 687"/>
            <p:cNvSpPr>
              <a:spLocks noChangeArrowheads="1"/>
            </p:cNvSpPr>
            <p:nvPr/>
          </p:nvSpPr>
          <p:spPr bwMode="auto">
            <a:xfrm>
              <a:off x="945" y="1358"/>
              <a:ext cx="4" cy="65"/>
            </a:xfrm>
            <a:prstGeom prst="rect">
              <a:avLst/>
            </a:prstGeom>
            <a:solidFill>
              <a:srgbClr val="0666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12" name="Rectangle 688"/>
            <p:cNvSpPr>
              <a:spLocks noChangeArrowheads="1"/>
            </p:cNvSpPr>
            <p:nvPr/>
          </p:nvSpPr>
          <p:spPr bwMode="auto">
            <a:xfrm>
              <a:off x="949" y="1358"/>
              <a:ext cx="3" cy="65"/>
            </a:xfrm>
            <a:prstGeom prst="rect">
              <a:avLst/>
            </a:prstGeom>
            <a:solidFill>
              <a:srgbClr val="0866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13" name="Rectangle 689"/>
            <p:cNvSpPr>
              <a:spLocks noChangeArrowheads="1"/>
            </p:cNvSpPr>
            <p:nvPr/>
          </p:nvSpPr>
          <p:spPr bwMode="auto">
            <a:xfrm>
              <a:off x="952" y="1358"/>
              <a:ext cx="25" cy="65"/>
            </a:xfrm>
            <a:prstGeom prst="rect">
              <a:avLst/>
            </a:prstGeom>
            <a:solidFill>
              <a:srgbClr val="0B66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14" name="Rectangle 690"/>
            <p:cNvSpPr>
              <a:spLocks noChangeArrowheads="1"/>
            </p:cNvSpPr>
            <p:nvPr/>
          </p:nvSpPr>
          <p:spPr bwMode="auto">
            <a:xfrm>
              <a:off x="977" y="1358"/>
              <a:ext cx="8" cy="65"/>
            </a:xfrm>
            <a:prstGeom prst="rect">
              <a:avLst/>
            </a:prstGeom>
            <a:solidFill>
              <a:srgbClr val="0D67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15" name="Rectangle 691"/>
            <p:cNvSpPr>
              <a:spLocks noChangeArrowheads="1"/>
            </p:cNvSpPr>
            <p:nvPr/>
          </p:nvSpPr>
          <p:spPr bwMode="auto">
            <a:xfrm>
              <a:off x="985" y="1358"/>
              <a:ext cx="29" cy="65"/>
            </a:xfrm>
            <a:prstGeom prst="rect">
              <a:avLst/>
            </a:prstGeom>
            <a:solidFill>
              <a:srgbClr val="0F67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16" name="Rectangle 692"/>
            <p:cNvSpPr>
              <a:spLocks noChangeArrowheads="1"/>
            </p:cNvSpPr>
            <p:nvPr/>
          </p:nvSpPr>
          <p:spPr bwMode="auto">
            <a:xfrm>
              <a:off x="1014" y="1358"/>
              <a:ext cx="10" cy="65"/>
            </a:xfrm>
            <a:prstGeom prst="rect">
              <a:avLst/>
            </a:prstGeom>
            <a:solidFill>
              <a:srgbClr val="1168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17" name="Rectangle 693"/>
            <p:cNvSpPr>
              <a:spLocks noChangeArrowheads="1"/>
            </p:cNvSpPr>
            <p:nvPr/>
          </p:nvSpPr>
          <p:spPr bwMode="auto">
            <a:xfrm>
              <a:off x="1024" y="1358"/>
              <a:ext cx="11" cy="65"/>
            </a:xfrm>
            <a:prstGeom prst="rect">
              <a:avLst/>
            </a:prstGeom>
            <a:solidFill>
              <a:srgbClr val="1368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18" name="Rectangle 694"/>
            <p:cNvSpPr>
              <a:spLocks noChangeArrowheads="1"/>
            </p:cNvSpPr>
            <p:nvPr/>
          </p:nvSpPr>
          <p:spPr bwMode="auto">
            <a:xfrm>
              <a:off x="1035" y="1358"/>
              <a:ext cx="33" cy="65"/>
            </a:xfrm>
            <a:prstGeom prst="rect">
              <a:avLst/>
            </a:prstGeom>
            <a:solidFill>
              <a:srgbClr val="1568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19" name="Rectangle 695"/>
            <p:cNvSpPr>
              <a:spLocks noChangeArrowheads="1"/>
            </p:cNvSpPr>
            <p:nvPr/>
          </p:nvSpPr>
          <p:spPr bwMode="auto">
            <a:xfrm>
              <a:off x="1068" y="1358"/>
              <a:ext cx="18" cy="65"/>
            </a:xfrm>
            <a:prstGeom prst="rect">
              <a:avLst/>
            </a:prstGeom>
            <a:solidFill>
              <a:srgbClr val="1768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20" name="Rectangle 696"/>
            <p:cNvSpPr>
              <a:spLocks noChangeArrowheads="1"/>
            </p:cNvSpPr>
            <p:nvPr/>
          </p:nvSpPr>
          <p:spPr bwMode="auto">
            <a:xfrm>
              <a:off x="1086" y="1358"/>
              <a:ext cx="41" cy="65"/>
            </a:xfrm>
            <a:prstGeom prst="rect">
              <a:avLst/>
            </a:prstGeom>
            <a:solidFill>
              <a:srgbClr val="1969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21" name="Rectangle 697"/>
            <p:cNvSpPr>
              <a:spLocks noChangeArrowheads="1"/>
            </p:cNvSpPr>
            <p:nvPr/>
          </p:nvSpPr>
          <p:spPr bwMode="auto">
            <a:xfrm>
              <a:off x="1127" y="1358"/>
              <a:ext cx="16" cy="65"/>
            </a:xfrm>
            <a:prstGeom prst="rect">
              <a:avLst/>
            </a:prstGeom>
            <a:solidFill>
              <a:srgbClr val="1B69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22" name="Rectangle 698"/>
            <p:cNvSpPr>
              <a:spLocks noChangeArrowheads="1"/>
            </p:cNvSpPr>
            <p:nvPr/>
          </p:nvSpPr>
          <p:spPr bwMode="auto">
            <a:xfrm>
              <a:off x="1143" y="1358"/>
              <a:ext cx="22" cy="65"/>
            </a:xfrm>
            <a:prstGeom prst="rect">
              <a:avLst/>
            </a:prstGeom>
            <a:solidFill>
              <a:srgbClr val="1D6A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23" name="Rectangle 699"/>
            <p:cNvSpPr>
              <a:spLocks noChangeArrowheads="1"/>
            </p:cNvSpPr>
            <p:nvPr/>
          </p:nvSpPr>
          <p:spPr bwMode="auto">
            <a:xfrm>
              <a:off x="1165" y="1358"/>
              <a:ext cx="47" cy="65"/>
            </a:xfrm>
            <a:prstGeom prst="rect">
              <a:avLst/>
            </a:prstGeom>
            <a:solidFill>
              <a:srgbClr val="1F6B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24" name="Rectangle 700"/>
            <p:cNvSpPr>
              <a:spLocks noChangeArrowheads="1"/>
            </p:cNvSpPr>
            <p:nvPr/>
          </p:nvSpPr>
          <p:spPr bwMode="auto">
            <a:xfrm>
              <a:off x="1212" y="1358"/>
              <a:ext cx="21" cy="65"/>
            </a:xfrm>
            <a:prstGeom prst="rect">
              <a:avLst/>
            </a:prstGeom>
            <a:solidFill>
              <a:srgbClr val="216B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25" name="Rectangle 701"/>
            <p:cNvSpPr>
              <a:spLocks noChangeArrowheads="1"/>
            </p:cNvSpPr>
            <p:nvPr/>
          </p:nvSpPr>
          <p:spPr bwMode="auto">
            <a:xfrm>
              <a:off x="1233" y="1358"/>
              <a:ext cx="33" cy="65"/>
            </a:xfrm>
            <a:prstGeom prst="rect">
              <a:avLst/>
            </a:prstGeom>
            <a:solidFill>
              <a:srgbClr val="236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26" name="Rectangle 702"/>
            <p:cNvSpPr>
              <a:spLocks noChangeArrowheads="1"/>
            </p:cNvSpPr>
            <p:nvPr/>
          </p:nvSpPr>
          <p:spPr bwMode="auto">
            <a:xfrm>
              <a:off x="1266" y="1358"/>
              <a:ext cx="22" cy="65"/>
            </a:xfrm>
            <a:prstGeom prst="rect">
              <a:avLst/>
            </a:prstGeom>
            <a:solidFill>
              <a:srgbClr val="256D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27" name="Rectangle 703"/>
            <p:cNvSpPr>
              <a:spLocks noChangeArrowheads="1"/>
            </p:cNvSpPr>
            <p:nvPr/>
          </p:nvSpPr>
          <p:spPr bwMode="auto">
            <a:xfrm>
              <a:off x="1288" y="1358"/>
              <a:ext cx="30" cy="65"/>
            </a:xfrm>
            <a:prstGeom prst="rect">
              <a:avLst/>
            </a:prstGeom>
            <a:solidFill>
              <a:srgbClr val="276D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28" name="Rectangle 704"/>
            <p:cNvSpPr>
              <a:spLocks noChangeArrowheads="1"/>
            </p:cNvSpPr>
            <p:nvPr/>
          </p:nvSpPr>
          <p:spPr bwMode="auto">
            <a:xfrm>
              <a:off x="1318" y="1358"/>
              <a:ext cx="33" cy="65"/>
            </a:xfrm>
            <a:prstGeom prst="rect">
              <a:avLst/>
            </a:prstGeom>
            <a:solidFill>
              <a:srgbClr val="296E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29" name="Rectangle 705"/>
            <p:cNvSpPr>
              <a:spLocks noChangeArrowheads="1"/>
            </p:cNvSpPr>
            <p:nvPr/>
          </p:nvSpPr>
          <p:spPr bwMode="auto">
            <a:xfrm>
              <a:off x="1351" y="1358"/>
              <a:ext cx="34" cy="65"/>
            </a:xfrm>
            <a:prstGeom prst="rect">
              <a:avLst/>
            </a:prstGeom>
            <a:solidFill>
              <a:srgbClr val="2B6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30" name="Rectangle 706"/>
            <p:cNvSpPr>
              <a:spLocks noChangeArrowheads="1"/>
            </p:cNvSpPr>
            <p:nvPr/>
          </p:nvSpPr>
          <p:spPr bwMode="auto">
            <a:xfrm>
              <a:off x="1385" y="1358"/>
              <a:ext cx="34" cy="65"/>
            </a:xfrm>
            <a:prstGeom prst="rect">
              <a:avLst/>
            </a:prstGeom>
            <a:solidFill>
              <a:srgbClr val="2D7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31" name="Rectangle 707"/>
            <p:cNvSpPr>
              <a:spLocks noChangeArrowheads="1"/>
            </p:cNvSpPr>
            <p:nvPr/>
          </p:nvSpPr>
          <p:spPr bwMode="auto">
            <a:xfrm>
              <a:off x="1419" y="1358"/>
              <a:ext cx="29" cy="65"/>
            </a:xfrm>
            <a:prstGeom prst="rect">
              <a:avLst/>
            </a:prstGeom>
            <a:solidFill>
              <a:srgbClr val="2F71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32" name="Rectangle 708"/>
            <p:cNvSpPr>
              <a:spLocks noChangeArrowheads="1"/>
            </p:cNvSpPr>
            <p:nvPr/>
          </p:nvSpPr>
          <p:spPr bwMode="auto">
            <a:xfrm>
              <a:off x="1448" y="1358"/>
              <a:ext cx="40" cy="65"/>
            </a:xfrm>
            <a:prstGeom prst="rect">
              <a:avLst/>
            </a:prstGeom>
            <a:solidFill>
              <a:srgbClr val="3172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33" name="Rectangle 709"/>
            <p:cNvSpPr>
              <a:spLocks noChangeArrowheads="1"/>
            </p:cNvSpPr>
            <p:nvPr/>
          </p:nvSpPr>
          <p:spPr bwMode="auto">
            <a:xfrm>
              <a:off x="1488" y="1358"/>
              <a:ext cx="20" cy="65"/>
            </a:xfrm>
            <a:prstGeom prst="rect">
              <a:avLst/>
            </a:prstGeom>
            <a:solidFill>
              <a:srgbClr val="3373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34" name="Rectangle 710"/>
            <p:cNvSpPr>
              <a:spLocks noChangeArrowheads="1"/>
            </p:cNvSpPr>
            <p:nvPr/>
          </p:nvSpPr>
          <p:spPr bwMode="auto">
            <a:xfrm>
              <a:off x="1508" y="1358"/>
              <a:ext cx="43" cy="65"/>
            </a:xfrm>
            <a:prstGeom prst="rect">
              <a:avLst/>
            </a:prstGeom>
            <a:solidFill>
              <a:srgbClr val="3574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35" name="Rectangle 711"/>
            <p:cNvSpPr>
              <a:spLocks noChangeArrowheads="1"/>
            </p:cNvSpPr>
            <p:nvPr/>
          </p:nvSpPr>
          <p:spPr bwMode="auto">
            <a:xfrm>
              <a:off x="1551" y="1358"/>
              <a:ext cx="32" cy="65"/>
            </a:xfrm>
            <a:prstGeom prst="rect">
              <a:avLst/>
            </a:prstGeom>
            <a:solidFill>
              <a:srgbClr val="3775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36" name="Rectangle 712"/>
            <p:cNvSpPr>
              <a:spLocks noChangeArrowheads="1"/>
            </p:cNvSpPr>
            <p:nvPr/>
          </p:nvSpPr>
          <p:spPr bwMode="auto">
            <a:xfrm>
              <a:off x="1583" y="1358"/>
              <a:ext cx="22" cy="65"/>
            </a:xfrm>
            <a:prstGeom prst="rect">
              <a:avLst/>
            </a:prstGeom>
            <a:solidFill>
              <a:srgbClr val="3976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37" name="Rectangle 713"/>
            <p:cNvSpPr>
              <a:spLocks noChangeArrowheads="1"/>
            </p:cNvSpPr>
            <p:nvPr/>
          </p:nvSpPr>
          <p:spPr bwMode="auto">
            <a:xfrm>
              <a:off x="1605" y="1358"/>
              <a:ext cx="34" cy="65"/>
            </a:xfrm>
            <a:prstGeom prst="rect">
              <a:avLst/>
            </a:prstGeom>
            <a:solidFill>
              <a:srgbClr val="3B78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38" name="Rectangle 714"/>
            <p:cNvSpPr>
              <a:spLocks noChangeArrowheads="1"/>
            </p:cNvSpPr>
            <p:nvPr/>
          </p:nvSpPr>
          <p:spPr bwMode="auto">
            <a:xfrm>
              <a:off x="1639" y="1358"/>
              <a:ext cx="34" cy="65"/>
            </a:xfrm>
            <a:prstGeom prst="rect">
              <a:avLst/>
            </a:prstGeom>
            <a:solidFill>
              <a:srgbClr val="3D79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39" name="Rectangle 715"/>
            <p:cNvSpPr>
              <a:spLocks noChangeArrowheads="1"/>
            </p:cNvSpPr>
            <p:nvPr/>
          </p:nvSpPr>
          <p:spPr bwMode="auto">
            <a:xfrm>
              <a:off x="1673" y="1358"/>
              <a:ext cx="35" cy="65"/>
            </a:xfrm>
            <a:prstGeom prst="rect">
              <a:avLst/>
            </a:prstGeom>
            <a:solidFill>
              <a:srgbClr val="3F7A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40" name="Rectangle 716"/>
            <p:cNvSpPr>
              <a:spLocks noChangeArrowheads="1"/>
            </p:cNvSpPr>
            <p:nvPr/>
          </p:nvSpPr>
          <p:spPr bwMode="auto">
            <a:xfrm>
              <a:off x="1708" y="1358"/>
              <a:ext cx="32" cy="65"/>
            </a:xfrm>
            <a:prstGeom prst="rect">
              <a:avLst/>
            </a:prstGeom>
            <a:solidFill>
              <a:srgbClr val="417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41" name="Rectangle 717"/>
            <p:cNvSpPr>
              <a:spLocks noChangeArrowheads="1"/>
            </p:cNvSpPr>
            <p:nvPr/>
          </p:nvSpPr>
          <p:spPr bwMode="auto">
            <a:xfrm>
              <a:off x="1740" y="1358"/>
              <a:ext cx="34" cy="65"/>
            </a:xfrm>
            <a:prstGeom prst="rect">
              <a:avLst/>
            </a:prstGeom>
            <a:solidFill>
              <a:srgbClr val="437D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42" name="Rectangle 718"/>
            <p:cNvSpPr>
              <a:spLocks noChangeArrowheads="1"/>
            </p:cNvSpPr>
            <p:nvPr/>
          </p:nvSpPr>
          <p:spPr bwMode="auto">
            <a:xfrm>
              <a:off x="1774" y="1358"/>
              <a:ext cx="35" cy="65"/>
            </a:xfrm>
            <a:prstGeom prst="rect">
              <a:avLst/>
            </a:prstGeom>
            <a:solidFill>
              <a:srgbClr val="457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43" name="Rectangle 719"/>
            <p:cNvSpPr>
              <a:spLocks noChangeArrowheads="1"/>
            </p:cNvSpPr>
            <p:nvPr/>
          </p:nvSpPr>
          <p:spPr bwMode="auto">
            <a:xfrm>
              <a:off x="1809" y="1358"/>
              <a:ext cx="34" cy="65"/>
            </a:xfrm>
            <a:prstGeom prst="rect">
              <a:avLst/>
            </a:prstGeom>
            <a:solidFill>
              <a:srgbClr val="478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44" name="Rectangle 720"/>
            <p:cNvSpPr>
              <a:spLocks noChangeArrowheads="1"/>
            </p:cNvSpPr>
            <p:nvPr/>
          </p:nvSpPr>
          <p:spPr bwMode="auto">
            <a:xfrm>
              <a:off x="1843" y="1358"/>
              <a:ext cx="29" cy="65"/>
            </a:xfrm>
            <a:prstGeom prst="rect">
              <a:avLst/>
            </a:prstGeom>
            <a:solidFill>
              <a:srgbClr val="4981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45" name="Rectangle 721"/>
            <p:cNvSpPr>
              <a:spLocks noChangeArrowheads="1"/>
            </p:cNvSpPr>
            <p:nvPr/>
          </p:nvSpPr>
          <p:spPr bwMode="auto">
            <a:xfrm>
              <a:off x="1872" y="1358"/>
              <a:ext cx="21" cy="65"/>
            </a:xfrm>
            <a:prstGeom prst="rect">
              <a:avLst/>
            </a:prstGeom>
            <a:solidFill>
              <a:srgbClr val="4B82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46" name="Rectangle 722"/>
            <p:cNvSpPr>
              <a:spLocks noChangeArrowheads="1"/>
            </p:cNvSpPr>
            <p:nvPr/>
          </p:nvSpPr>
          <p:spPr bwMode="auto">
            <a:xfrm>
              <a:off x="1893" y="1358"/>
              <a:ext cx="35" cy="65"/>
            </a:xfrm>
            <a:prstGeom prst="rect">
              <a:avLst/>
            </a:prstGeom>
            <a:solidFill>
              <a:srgbClr val="4D84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47" name="Rectangle 723"/>
            <p:cNvSpPr>
              <a:spLocks noChangeArrowheads="1"/>
            </p:cNvSpPr>
            <p:nvPr/>
          </p:nvSpPr>
          <p:spPr bwMode="auto">
            <a:xfrm>
              <a:off x="1928" y="1358"/>
              <a:ext cx="32" cy="65"/>
            </a:xfrm>
            <a:prstGeom prst="rect">
              <a:avLst/>
            </a:prstGeom>
            <a:solidFill>
              <a:srgbClr val="4F85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48" name="Rectangle 724"/>
            <p:cNvSpPr>
              <a:spLocks noChangeArrowheads="1"/>
            </p:cNvSpPr>
            <p:nvPr/>
          </p:nvSpPr>
          <p:spPr bwMode="auto">
            <a:xfrm>
              <a:off x="1960" y="1358"/>
              <a:ext cx="34" cy="65"/>
            </a:xfrm>
            <a:prstGeom prst="rect">
              <a:avLst/>
            </a:prstGeom>
            <a:solidFill>
              <a:srgbClr val="5187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49" name="Rectangle 725"/>
            <p:cNvSpPr>
              <a:spLocks noChangeArrowheads="1"/>
            </p:cNvSpPr>
            <p:nvPr/>
          </p:nvSpPr>
          <p:spPr bwMode="auto">
            <a:xfrm>
              <a:off x="1994" y="1358"/>
              <a:ext cx="35" cy="65"/>
            </a:xfrm>
            <a:prstGeom prst="rect">
              <a:avLst/>
            </a:prstGeom>
            <a:solidFill>
              <a:srgbClr val="5389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50" name="Rectangle 726"/>
            <p:cNvSpPr>
              <a:spLocks noChangeArrowheads="1"/>
            </p:cNvSpPr>
            <p:nvPr/>
          </p:nvSpPr>
          <p:spPr bwMode="auto">
            <a:xfrm>
              <a:off x="2029" y="1358"/>
              <a:ext cx="34" cy="65"/>
            </a:xfrm>
            <a:prstGeom prst="rect">
              <a:avLst/>
            </a:prstGeom>
            <a:solidFill>
              <a:srgbClr val="558A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51" name="Rectangle 727"/>
            <p:cNvSpPr>
              <a:spLocks noChangeArrowheads="1"/>
            </p:cNvSpPr>
            <p:nvPr/>
          </p:nvSpPr>
          <p:spPr bwMode="auto">
            <a:xfrm>
              <a:off x="2063" y="1358"/>
              <a:ext cx="32" cy="65"/>
            </a:xfrm>
            <a:prstGeom prst="rect">
              <a:avLst/>
            </a:prstGeom>
            <a:solidFill>
              <a:srgbClr val="578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52" name="Rectangle 728"/>
            <p:cNvSpPr>
              <a:spLocks noChangeArrowheads="1"/>
            </p:cNvSpPr>
            <p:nvPr/>
          </p:nvSpPr>
          <p:spPr bwMode="auto">
            <a:xfrm>
              <a:off x="2095" y="1358"/>
              <a:ext cx="22" cy="65"/>
            </a:xfrm>
            <a:prstGeom prst="rect">
              <a:avLst/>
            </a:prstGeom>
            <a:solidFill>
              <a:srgbClr val="598E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53" name="Rectangle 729"/>
            <p:cNvSpPr>
              <a:spLocks noChangeArrowheads="1"/>
            </p:cNvSpPr>
            <p:nvPr/>
          </p:nvSpPr>
          <p:spPr bwMode="auto">
            <a:xfrm>
              <a:off x="2117" y="1358"/>
              <a:ext cx="34" cy="65"/>
            </a:xfrm>
            <a:prstGeom prst="rect">
              <a:avLst/>
            </a:prstGeom>
            <a:solidFill>
              <a:srgbClr val="5B8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54" name="Rectangle 730"/>
            <p:cNvSpPr>
              <a:spLocks noChangeArrowheads="1"/>
            </p:cNvSpPr>
            <p:nvPr/>
          </p:nvSpPr>
          <p:spPr bwMode="auto">
            <a:xfrm>
              <a:off x="2151" y="1358"/>
              <a:ext cx="29" cy="65"/>
            </a:xfrm>
            <a:prstGeom prst="rect">
              <a:avLst/>
            </a:prstGeom>
            <a:solidFill>
              <a:srgbClr val="5D9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55" name="Rectangle 731"/>
            <p:cNvSpPr>
              <a:spLocks noChangeArrowheads="1"/>
            </p:cNvSpPr>
            <p:nvPr/>
          </p:nvSpPr>
          <p:spPr bwMode="auto">
            <a:xfrm>
              <a:off x="2180" y="1358"/>
              <a:ext cx="34" cy="65"/>
            </a:xfrm>
            <a:prstGeom prst="rect">
              <a:avLst/>
            </a:prstGeom>
            <a:solidFill>
              <a:srgbClr val="5F92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56" name="Rectangle 732"/>
            <p:cNvSpPr>
              <a:spLocks noChangeArrowheads="1"/>
            </p:cNvSpPr>
            <p:nvPr/>
          </p:nvSpPr>
          <p:spPr bwMode="auto">
            <a:xfrm>
              <a:off x="2214" y="1358"/>
              <a:ext cx="34" cy="65"/>
            </a:xfrm>
            <a:prstGeom prst="rect">
              <a:avLst/>
            </a:prstGeom>
            <a:solidFill>
              <a:srgbClr val="6194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57" name="Rectangle 733"/>
            <p:cNvSpPr>
              <a:spLocks noChangeArrowheads="1"/>
            </p:cNvSpPr>
            <p:nvPr/>
          </p:nvSpPr>
          <p:spPr bwMode="auto">
            <a:xfrm>
              <a:off x="2248" y="1358"/>
              <a:ext cx="35" cy="65"/>
            </a:xfrm>
            <a:prstGeom prst="rect">
              <a:avLst/>
            </a:prstGeom>
            <a:solidFill>
              <a:srgbClr val="6396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58" name="Rectangle 734"/>
            <p:cNvSpPr>
              <a:spLocks noChangeArrowheads="1"/>
            </p:cNvSpPr>
            <p:nvPr/>
          </p:nvSpPr>
          <p:spPr bwMode="auto">
            <a:xfrm>
              <a:off x="2283" y="1358"/>
              <a:ext cx="32" cy="65"/>
            </a:xfrm>
            <a:prstGeom prst="rect">
              <a:avLst/>
            </a:prstGeom>
            <a:solidFill>
              <a:srgbClr val="6598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59" name="Rectangle 735"/>
            <p:cNvSpPr>
              <a:spLocks noChangeArrowheads="1"/>
            </p:cNvSpPr>
            <p:nvPr/>
          </p:nvSpPr>
          <p:spPr bwMode="auto">
            <a:xfrm>
              <a:off x="2315" y="1358"/>
              <a:ext cx="34" cy="65"/>
            </a:xfrm>
            <a:prstGeom prst="rect">
              <a:avLst/>
            </a:prstGeom>
            <a:solidFill>
              <a:srgbClr val="6799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60" name="Rectangle 736"/>
            <p:cNvSpPr>
              <a:spLocks noChangeArrowheads="1"/>
            </p:cNvSpPr>
            <p:nvPr/>
          </p:nvSpPr>
          <p:spPr bwMode="auto">
            <a:xfrm>
              <a:off x="2349" y="1358"/>
              <a:ext cx="22" cy="65"/>
            </a:xfrm>
            <a:prstGeom prst="rect">
              <a:avLst/>
            </a:prstGeom>
            <a:solidFill>
              <a:srgbClr val="699B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61" name="Rectangle 737"/>
            <p:cNvSpPr>
              <a:spLocks noChangeArrowheads="1"/>
            </p:cNvSpPr>
            <p:nvPr/>
          </p:nvSpPr>
          <p:spPr bwMode="auto">
            <a:xfrm>
              <a:off x="2371" y="1358"/>
              <a:ext cx="29" cy="65"/>
            </a:xfrm>
            <a:prstGeom prst="rect">
              <a:avLst/>
            </a:prstGeom>
            <a:solidFill>
              <a:srgbClr val="6B9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62" name="Rectangle 738"/>
            <p:cNvSpPr>
              <a:spLocks noChangeArrowheads="1"/>
            </p:cNvSpPr>
            <p:nvPr/>
          </p:nvSpPr>
          <p:spPr bwMode="auto">
            <a:xfrm>
              <a:off x="2400" y="1358"/>
              <a:ext cx="22" cy="65"/>
            </a:xfrm>
            <a:prstGeom prst="rect">
              <a:avLst/>
            </a:prstGeom>
            <a:solidFill>
              <a:srgbClr val="6C9E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63" name="Rectangle 739"/>
            <p:cNvSpPr>
              <a:spLocks noChangeArrowheads="1"/>
            </p:cNvSpPr>
            <p:nvPr/>
          </p:nvSpPr>
          <p:spPr bwMode="auto">
            <a:xfrm>
              <a:off x="2422" y="1358"/>
              <a:ext cx="30" cy="65"/>
            </a:xfrm>
            <a:prstGeom prst="rect">
              <a:avLst/>
            </a:prstGeom>
            <a:solidFill>
              <a:srgbClr val="6E9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64" name="Rectangle 740"/>
            <p:cNvSpPr>
              <a:spLocks noChangeArrowheads="1"/>
            </p:cNvSpPr>
            <p:nvPr/>
          </p:nvSpPr>
          <p:spPr bwMode="auto">
            <a:xfrm>
              <a:off x="2452" y="1358"/>
              <a:ext cx="33" cy="65"/>
            </a:xfrm>
            <a:prstGeom prst="rect">
              <a:avLst/>
            </a:prstGeom>
            <a:solidFill>
              <a:srgbClr val="70A1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65" name="Rectangle 741"/>
            <p:cNvSpPr>
              <a:spLocks noChangeArrowheads="1"/>
            </p:cNvSpPr>
            <p:nvPr/>
          </p:nvSpPr>
          <p:spPr bwMode="auto">
            <a:xfrm>
              <a:off x="2485" y="1358"/>
              <a:ext cx="34" cy="65"/>
            </a:xfrm>
            <a:prstGeom prst="rect">
              <a:avLst/>
            </a:prstGeom>
            <a:solidFill>
              <a:srgbClr val="72A3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66" name="Rectangle 742"/>
            <p:cNvSpPr>
              <a:spLocks noChangeArrowheads="1"/>
            </p:cNvSpPr>
            <p:nvPr/>
          </p:nvSpPr>
          <p:spPr bwMode="auto">
            <a:xfrm>
              <a:off x="2519" y="1358"/>
              <a:ext cx="34" cy="65"/>
            </a:xfrm>
            <a:prstGeom prst="rect">
              <a:avLst/>
            </a:prstGeom>
            <a:solidFill>
              <a:srgbClr val="74A5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67" name="Rectangle 743"/>
            <p:cNvSpPr>
              <a:spLocks noChangeArrowheads="1"/>
            </p:cNvSpPr>
            <p:nvPr/>
          </p:nvSpPr>
          <p:spPr bwMode="auto">
            <a:xfrm>
              <a:off x="2553" y="1358"/>
              <a:ext cx="34" cy="65"/>
            </a:xfrm>
            <a:prstGeom prst="rect">
              <a:avLst/>
            </a:prstGeom>
            <a:solidFill>
              <a:srgbClr val="76A7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68" name="Rectangle 744"/>
            <p:cNvSpPr>
              <a:spLocks noChangeArrowheads="1"/>
            </p:cNvSpPr>
            <p:nvPr/>
          </p:nvSpPr>
          <p:spPr bwMode="auto">
            <a:xfrm>
              <a:off x="2587" y="1358"/>
              <a:ext cx="33" cy="65"/>
            </a:xfrm>
            <a:prstGeom prst="rect">
              <a:avLst/>
            </a:prstGeom>
            <a:solidFill>
              <a:srgbClr val="78A9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69" name="Rectangle 745"/>
            <p:cNvSpPr>
              <a:spLocks noChangeArrowheads="1"/>
            </p:cNvSpPr>
            <p:nvPr/>
          </p:nvSpPr>
          <p:spPr bwMode="auto">
            <a:xfrm>
              <a:off x="2620" y="1358"/>
              <a:ext cx="34" cy="65"/>
            </a:xfrm>
            <a:prstGeom prst="rect">
              <a:avLst/>
            </a:prstGeom>
            <a:solidFill>
              <a:srgbClr val="7AAB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70" name="Rectangle 746"/>
            <p:cNvSpPr>
              <a:spLocks noChangeArrowheads="1"/>
            </p:cNvSpPr>
            <p:nvPr/>
          </p:nvSpPr>
          <p:spPr bwMode="auto">
            <a:xfrm>
              <a:off x="2654" y="1358"/>
              <a:ext cx="34" cy="65"/>
            </a:xfrm>
            <a:prstGeom prst="rect">
              <a:avLst/>
            </a:prstGeom>
            <a:solidFill>
              <a:srgbClr val="7CAD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71" name="Rectangle 747"/>
            <p:cNvSpPr>
              <a:spLocks noChangeArrowheads="1"/>
            </p:cNvSpPr>
            <p:nvPr/>
          </p:nvSpPr>
          <p:spPr bwMode="auto">
            <a:xfrm>
              <a:off x="2688" y="1358"/>
              <a:ext cx="35" cy="65"/>
            </a:xfrm>
            <a:prstGeom prst="rect">
              <a:avLst/>
            </a:prstGeom>
            <a:solidFill>
              <a:srgbClr val="7EAE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72" name="Rectangle 748"/>
            <p:cNvSpPr>
              <a:spLocks noChangeArrowheads="1"/>
            </p:cNvSpPr>
            <p:nvPr/>
          </p:nvSpPr>
          <p:spPr bwMode="auto">
            <a:xfrm>
              <a:off x="2723" y="1358"/>
              <a:ext cx="32" cy="65"/>
            </a:xfrm>
            <a:prstGeom prst="rect">
              <a:avLst/>
            </a:prstGeom>
            <a:solidFill>
              <a:srgbClr val="80B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73" name="Rectangle 749"/>
            <p:cNvSpPr>
              <a:spLocks noChangeArrowheads="1"/>
            </p:cNvSpPr>
            <p:nvPr/>
          </p:nvSpPr>
          <p:spPr bwMode="auto">
            <a:xfrm>
              <a:off x="2755" y="1358"/>
              <a:ext cx="34" cy="65"/>
            </a:xfrm>
            <a:prstGeom prst="rect">
              <a:avLst/>
            </a:prstGeom>
            <a:solidFill>
              <a:srgbClr val="82B2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74" name="Rectangle 750"/>
            <p:cNvSpPr>
              <a:spLocks noChangeArrowheads="1"/>
            </p:cNvSpPr>
            <p:nvPr/>
          </p:nvSpPr>
          <p:spPr bwMode="auto">
            <a:xfrm>
              <a:off x="2789" y="1358"/>
              <a:ext cx="35" cy="65"/>
            </a:xfrm>
            <a:prstGeom prst="rect">
              <a:avLst/>
            </a:prstGeom>
            <a:solidFill>
              <a:srgbClr val="84B4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75" name="Rectangle 751"/>
            <p:cNvSpPr>
              <a:spLocks noChangeArrowheads="1"/>
            </p:cNvSpPr>
            <p:nvPr/>
          </p:nvSpPr>
          <p:spPr bwMode="auto">
            <a:xfrm>
              <a:off x="2824" y="1358"/>
              <a:ext cx="34" cy="65"/>
            </a:xfrm>
            <a:prstGeom prst="rect">
              <a:avLst/>
            </a:prstGeom>
            <a:solidFill>
              <a:srgbClr val="86B6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76" name="Rectangle 752"/>
            <p:cNvSpPr>
              <a:spLocks noChangeArrowheads="1"/>
            </p:cNvSpPr>
            <p:nvPr/>
          </p:nvSpPr>
          <p:spPr bwMode="auto">
            <a:xfrm>
              <a:off x="2858" y="1358"/>
              <a:ext cx="34" cy="65"/>
            </a:xfrm>
            <a:prstGeom prst="rect">
              <a:avLst/>
            </a:prstGeom>
            <a:solidFill>
              <a:srgbClr val="88B8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77" name="Rectangle 753"/>
            <p:cNvSpPr>
              <a:spLocks noChangeArrowheads="1"/>
            </p:cNvSpPr>
            <p:nvPr/>
          </p:nvSpPr>
          <p:spPr bwMode="auto">
            <a:xfrm>
              <a:off x="2892" y="1358"/>
              <a:ext cx="33" cy="65"/>
            </a:xfrm>
            <a:prstGeom prst="rect">
              <a:avLst/>
            </a:prstGeom>
            <a:solidFill>
              <a:srgbClr val="8ABA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78" name="Rectangle 754"/>
            <p:cNvSpPr>
              <a:spLocks noChangeArrowheads="1"/>
            </p:cNvSpPr>
            <p:nvPr/>
          </p:nvSpPr>
          <p:spPr bwMode="auto">
            <a:xfrm>
              <a:off x="2925" y="1358"/>
              <a:ext cx="34" cy="65"/>
            </a:xfrm>
            <a:prstGeom prst="rect">
              <a:avLst/>
            </a:prstGeom>
            <a:solidFill>
              <a:srgbClr val="8CB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79" name="Rectangle 755"/>
            <p:cNvSpPr>
              <a:spLocks noChangeArrowheads="1"/>
            </p:cNvSpPr>
            <p:nvPr/>
          </p:nvSpPr>
          <p:spPr bwMode="auto">
            <a:xfrm>
              <a:off x="2959" y="1358"/>
              <a:ext cx="34" cy="65"/>
            </a:xfrm>
            <a:prstGeom prst="rect">
              <a:avLst/>
            </a:prstGeom>
            <a:solidFill>
              <a:srgbClr val="8EBE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80" name="Rectangle 756"/>
            <p:cNvSpPr>
              <a:spLocks noChangeArrowheads="1"/>
            </p:cNvSpPr>
            <p:nvPr/>
          </p:nvSpPr>
          <p:spPr bwMode="auto">
            <a:xfrm>
              <a:off x="2993" y="1358"/>
              <a:ext cx="34" cy="65"/>
            </a:xfrm>
            <a:prstGeom prst="rect">
              <a:avLst/>
            </a:prstGeom>
            <a:solidFill>
              <a:srgbClr val="8FC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81" name="Rectangle 757"/>
            <p:cNvSpPr>
              <a:spLocks noChangeArrowheads="1"/>
            </p:cNvSpPr>
            <p:nvPr/>
          </p:nvSpPr>
          <p:spPr bwMode="auto">
            <a:xfrm>
              <a:off x="3027" y="1358"/>
              <a:ext cx="33" cy="65"/>
            </a:xfrm>
            <a:prstGeom prst="rect">
              <a:avLst/>
            </a:prstGeom>
            <a:solidFill>
              <a:srgbClr val="91C1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82" name="Rectangle 758"/>
            <p:cNvSpPr>
              <a:spLocks noChangeArrowheads="1"/>
            </p:cNvSpPr>
            <p:nvPr/>
          </p:nvSpPr>
          <p:spPr bwMode="auto">
            <a:xfrm>
              <a:off x="3060" y="1358"/>
              <a:ext cx="34" cy="65"/>
            </a:xfrm>
            <a:prstGeom prst="rect">
              <a:avLst/>
            </a:prstGeom>
            <a:solidFill>
              <a:srgbClr val="93C3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83" name="Rectangle 759"/>
            <p:cNvSpPr>
              <a:spLocks noChangeArrowheads="1"/>
            </p:cNvSpPr>
            <p:nvPr/>
          </p:nvSpPr>
          <p:spPr bwMode="auto">
            <a:xfrm>
              <a:off x="3094" y="1358"/>
              <a:ext cx="34" cy="65"/>
            </a:xfrm>
            <a:prstGeom prst="rect">
              <a:avLst/>
            </a:prstGeom>
            <a:solidFill>
              <a:srgbClr val="95C5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84" name="Rectangle 760"/>
            <p:cNvSpPr>
              <a:spLocks noChangeArrowheads="1"/>
            </p:cNvSpPr>
            <p:nvPr/>
          </p:nvSpPr>
          <p:spPr bwMode="auto">
            <a:xfrm>
              <a:off x="3128" y="1358"/>
              <a:ext cx="34" cy="65"/>
            </a:xfrm>
            <a:prstGeom prst="rect">
              <a:avLst/>
            </a:prstGeom>
            <a:solidFill>
              <a:srgbClr val="97C7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85" name="Rectangle 761"/>
            <p:cNvSpPr>
              <a:spLocks noChangeArrowheads="1"/>
            </p:cNvSpPr>
            <p:nvPr/>
          </p:nvSpPr>
          <p:spPr bwMode="auto">
            <a:xfrm>
              <a:off x="3162" y="1358"/>
              <a:ext cx="35" cy="65"/>
            </a:xfrm>
            <a:prstGeom prst="rect">
              <a:avLst/>
            </a:prstGeom>
            <a:solidFill>
              <a:srgbClr val="98C9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86" name="Rectangle 762"/>
            <p:cNvSpPr>
              <a:spLocks noChangeArrowheads="1"/>
            </p:cNvSpPr>
            <p:nvPr/>
          </p:nvSpPr>
          <p:spPr bwMode="auto">
            <a:xfrm>
              <a:off x="3197" y="1358"/>
              <a:ext cx="32" cy="65"/>
            </a:xfrm>
            <a:prstGeom prst="rect">
              <a:avLst/>
            </a:prstGeom>
            <a:solidFill>
              <a:srgbClr val="9ACA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87" name="Rectangle 763"/>
            <p:cNvSpPr>
              <a:spLocks noChangeArrowheads="1"/>
            </p:cNvSpPr>
            <p:nvPr/>
          </p:nvSpPr>
          <p:spPr bwMode="auto">
            <a:xfrm>
              <a:off x="3229" y="1358"/>
              <a:ext cx="34" cy="65"/>
            </a:xfrm>
            <a:prstGeom prst="rect">
              <a:avLst/>
            </a:prstGeom>
            <a:solidFill>
              <a:srgbClr val="9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88" name="Rectangle 764"/>
            <p:cNvSpPr>
              <a:spLocks noChangeArrowheads="1"/>
            </p:cNvSpPr>
            <p:nvPr/>
          </p:nvSpPr>
          <p:spPr bwMode="auto">
            <a:xfrm>
              <a:off x="3263" y="1358"/>
              <a:ext cx="35" cy="65"/>
            </a:xfrm>
            <a:prstGeom prst="rect">
              <a:avLst/>
            </a:prstGeom>
            <a:solidFill>
              <a:srgbClr val="9DCE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89" name="Rectangle 765"/>
            <p:cNvSpPr>
              <a:spLocks noChangeArrowheads="1"/>
            </p:cNvSpPr>
            <p:nvPr/>
          </p:nvSpPr>
          <p:spPr bwMode="auto">
            <a:xfrm>
              <a:off x="3298" y="1358"/>
              <a:ext cx="34" cy="65"/>
            </a:xfrm>
            <a:prstGeom prst="rect">
              <a:avLst/>
            </a:prstGeom>
            <a:solidFill>
              <a:srgbClr val="9FC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90" name="Rectangle 766"/>
            <p:cNvSpPr>
              <a:spLocks noChangeArrowheads="1"/>
            </p:cNvSpPr>
            <p:nvPr/>
          </p:nvSpPr>
          <p:spPr bwMode="auto">
            <a:xfrm>
              <a:off x="3332" y="1358"/>
              <a:ext cx="32" cy="65"/>
            </a:xfrm>
            <a:prstGeom prst="rect">
              <a:avLst/>
            </a:prstGeom>
            <a:solidFill>
              <a:srgbClr val="A1D1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91" name="Rectangle 767"/>
            <p:cNvSpPr>
              <a:spLocks noChangeArrowheads="1"/>
            </p:cNvSpPr>
            <p:nvPr/>
          </p:nvSpPr>
          <p:spPr bwMode="auto">
            <a:xfrm>
              <a:off x="3364" y="1358"/>
              <a:ext cx="35" cy="65"/>
            </a:xfrm>
            <a:prstGeom prst="rect">
              <a:avLst/>
            </a:prstGeom>
            <a:solidFill>
              <a:srgbClr val="A2D3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92" name="Rectangle 768"/>
            <p:cNvSpPr>
              <a:spLocks noChangeArrowheads="1"/>
            </p:cNvSpPr>
            <p:nvPr/>
          </p:nvSpPr>
          <p:spPr bwMode="auto">
            <a:xfrm>
              <a:off x="3399" y="1358"/>
              <a:ext cx="34" cy="65"/>
            </a:xfrm>
            <a:prstGeom prst="rect">
              <a:avLst/>
            </a:prstGeom>
            <a:solidFill>
              <a:srgbClr val="A4D4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93" name="Rectangle 769"/>
            <p:cNvSpPr>
              <a:spLocks noChangeArrowheads="1"/>
            </p:cNvSpPr>
            <p:nvPr/>
          </p:nvSpPr>
          <p:spPr bwMode="auto">
            <a:xfrm>
              <a:off x="3433" y="1358"/>
              <a:ext cx="34" cy="65"/>
            </a:xfrm>
            <a:prstGeom prst="rect">
              <a:avLst/>
            </a:prstGeom>
            <a:solidFill>
              <a:srgbClr val="A5D6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94" name="Rectangle 770"/>
            <p:cNvSpPr>
              <a:spLocks noChangeArrowheads="1"/>
            </p:cNvSpPr>
            <p:nvPr/>
          </p:nvSpPr>
          <p:spPr bwMode="auto">
            <a:xfrm>
              <a:off x="3467" y="1358"/>
              <a:ext cx="33" cy="65"/>
            </a:xfrm>
            <a:prstGeom prst="rect">
              <a:avLst/>
            </a:prstGeom>
            <a:solidFill>
              <a:srgbClr val="A7D7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95" name="Rectangle 771"/>
            <p:cNvSpPr>
              <a:spLocks noChangeArrowheads="1"/>
            </p:cNvSpPr>
            <p:nvPr/>
          </p:nvSpPr>
          <p:spPr bwMode="auto">
            <a:xfrm>
              <a:off x="3500" y="1358"/>
              <a:ext cx="34" cy="65"/>
            </a:xfrm>
            <a:prstGeom prst="rect">
              <a:avLst/>
            </a:prstGeom>
            <a:solidFill>
              <a:srgbClr val="A8D9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96" name="Rectangle 772"/>
            <p:cNvSpPr>
              <a:spLocks noChangeArrowheads="1"/>
            </p:cNvSpPr>
            <p:nvPr/>
          </p:nvSpPr>
          <p:spPr bwMode="auto">
            <a:xfrm>
              <a:off x="3534" y="1358"/>
              <a:ext cx="34" cy="65"/>
            </a:xfrm>
            <a:prstGeom prst="rect">
              <a:avLst/>
            </a:prstGeom>
            <a:solidFill>
              <a:srgbClr val="AADA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97" name="Rectangle 773"/>
            <p:cNvSpPr>
              <a:spLocks noChangeArrowheads="1"/>
            </p:cNvSpPr>
            <p:nvPr/>
          </p:nvSpPr>
          <p:spPr bwMode="auto">
            <a:xfrm>
              <a:off x="3568" y="1358"/>
              <a:ext cx="51" cy="65"/>
            </a:xfrm>
            <a:prstGeom prst="rect">
              <a:avLst/>
            </a:prstGeom>
            <a:solidFill>
              <a:srgbClr val="AB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98" name="Rectangle 774"/>
            <p:cNvSpPr>
              <a:spLocks noChangeArrowheads="1"/>
            </p:cNvSpPr>
            <p:nvPr/>
          </p:nvSpPr>
          <p:spPr bwMode="auto">
            <a:xfrm>
              <a:off x="3619" y="1358"/>
              <a:ext cx="50" cy="65"/>
            </a:xfrm>
            <a:prstGeom prst="rect">
              <a:avLst/>
            </a:prstGeom>
            <a:solidFill>
              <a:srgbClr val="ADDE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99" name="Rectangle 775"/>
            <p:cNvSpPr>
              <a:spLocks noChangeArrowheads="1"/>
            </p:cNvSpPr>
            <p:nvPr/>
          </p:nvSpPr>
          <p:spPr bwMode="auto">
            <a:xfrm>
              <a:off x="3669" y="1358"/>
              <a:ext cx="52" cy="65"/>
            </a:xfrm>
            <a:prstGeom prst="rect">
              <a:avLst/>
            </a:prstGeom>
            <a:solidFill>
              <a:srgbClr val="AFE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00" name="Rectangle 776"/>
            <p:cNvSpPr>
              <a:spLocks noChangeArrowheads="1"/>
            </p:cNvSpPr>
            <p:nvPr/>
          </p:nvSpPr>
          <p:spPr bwMode="auto">
            <a:xfrm>
              <a:off x="3721" y="1358"/>
              <a:ext cx="51" cy="65"/>
            </a:xfrm>
            <a:prstGeom prst="rect">
              <a:avLst/>
            </a:prstGeom>
            <a:solidFill>
              <a:srgbClr val="B1E2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01" name="Rectangle 777"/>
            <p:cNvSpPr>
              <a:spLocks noChangeArrowheads="1"/>
            </p:cNvSpPr>
            <p:nvPr/>
          </p:nvSpPr>
          <p:spPr bwMode="auto">
            <a:xfrm>
              <a:off x="3772" y="1358"/>
              <a:ext cx="67" cy="65"/>
            </a:xfrm>
            <a:prstGeom prst="rect">
              <a:avLst/>
            </a:prstGeom>
            <a:solidFill>
              <a:srgbClr val="B3E4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02" name="Rectangle 778"/>
            <p:cNvSpPr>
              <a:spLocks noChangeArrowheads="1"/>
            </p:cNvSpPr>
            <p:nvPr/>
          </p:nvSpPr>
          <p:spPr bwMode="auto">
            <a:xfrm>
              <a:off x="3839" y="1358"/>
              <a:ext cx="50" cy="65"/>
            </a:xfrm>
            <a:prstGeom prst="rect">
              <a:avLst/>
            </a:prstGeom>
            <a:solidFill>
              <a:srgbClr val="B5E6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03" name="Rectangle 779"/>
            <p:cNvSpPr>
              <a:spLocks noChangeArrowheads="1"/>
            </p:cNvSpPr>
            <p:nvPr/>
          </p:nvSpPr>
          <p:spPr bwMode="auto">
            <a:xfrm>
              <a:off x="3889" y="1358"/>
              <a:ext cx="52" cy="65"/>
            </a:xfrm>
            <a:prstGeom prst="rect">
              <a:avLst/>
            </a:prstGeom>
            <a:solidFill>
              <a:srgbClr val="B6E8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04" name="Rectangle 780"/>
            <p:cNvSpPr>
              <a:spLocks noChangeArrowheads="1"/>
            </p:cNvSpPr>
            <p:nvPr/>
          </p:nvSpPr>
          <p:spPr bwMode="auto">
            <a:xfrm>
              <a:off x="3941" y="1358"/>
              <a:ext cx="33" cy="65"/>
            </a:xfrm>
            <a:prstGeom prst="rect">
              <a:avLst/>
            </a:prstGeom>
            <a:solidFill>
              <a:srgbClr val="B8E9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05" name="Rectangle 781"/>
            <p:cNvSpPr>
              <a:spLocks noChangeArrowheads="1"/>
            </p:cNvSpPr>
            <p:nvPr/>
          </p:nvSpPr>
          <p:spPr bwMode="auto">
            <a:xfrm>
              <a:off x="3974" y="1358"/>
              <a:ext cx="68" cy="65"/>
            </a:xfrm>
            <a:prstGeom prst="rect">
              <a:avLst/>
            </a:prstGeom>
            <a:solidFill>
              <a:srgbClr val="B9EB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06" name="Rectangle 782"/>
            <p:cNvSpPr>
              <a:spLocks noChangeArrowheads="1"/>
            </p:cNvSpPr>
            <p:nvPr/>
          </p:nvSpPr>
          <p:spPr bwMode="auto">
            <a:xfrm>
              <a:off x="4042" y="1358"/>
              <a:ext cx="67" cy="65"/>
            </a:xfrm>
            <a:prstGeom prst="rect">
              <a:avLst/>
            </a:prstGeom>
            <a:solidFill>
              <a:srgbClr val="BBED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07" name="Rectangle 783"/>
            <p:cNvSpPr>
              <a:spLocks noChangeArrowheads="1"/>
            </p:cNvSpPr>
            <p:nvPr/>
          </p:nvSpPr>
          <p:spPr bwMode="auto">
            <a:xfrm>
              <a:off x="4109" y="1358"/>
              <a:ext cx="52" cy="65"/>
            </a:xfrm>
            <a:prstGeom prst="rect">
              <a:avLst/>
            </a:prstGeom>
            <a:solidFill>
              <a:srgbClr val="BDEE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08" name="Rectangle 784"/>
            <p:cNvSpPr>
              <a:spLocks noChangeArrowheads="1"/>
            </p:cNvSpPr>
            <p:nvPr/>
          </p:nvSpPr>
          <p:spPr bwMode="auto">
            <a:xfrm>
              <a:off x="4161" y="1358"/>
              <a:ext cx="83" cy="65"/>
            </a:xfrm>
            <a:prstGeom prst="rect">
              <a:avLst/>
            </a:prstGeom>
            <a:solidFill>
              <a:srgbClr val="BEF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09" name="Rectangle 785"/>
            <p:cNvSpPr>
              <a:spLocks noChangeArrowheads="1"/>
            </p:cNvSpPr>
            <p:nvPr/>
          </p:nvSpPr>
          <p:spPr bwMode="auto">
            <a:xfrm>
              <a:off x="4244" y="1358"/>
              <a:ext cx="85" cy="65"/>
            </a:xfrm>
            <a:prstGeom prst="rect">
              <a:avLst/>
            </a:prstGeom>
            <a:solidFill>
              <a:srgbClr val="C0F2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10" name="Rectangle 786"/>
            <p:cNvSpPr>
              <a:spLocks noChangeArrowheads="1"/>
            </p:cNvSpPr>
            <p:nvPr/>
          </p:nvSpPr>
          <p:spPr bwMode="auto">
            <a:xfrm>
              <a:off x="4329" y="1358"/>
              <a:ext cx="103" cy="65"/>
            </a:xfrm>
            <a:prstGeom prst="rect">
              <a:avLst/>
            </a:prstGeom>
            <a:solidFill>
              <a:srgbClr val="C2F4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11" name="Rectangle 787"/>
            <p:cNvSpPr>
              <a:spLocks noChangeArrowheads="1"/>
            </p:cNvSpPr>
            <p:nvPr/>
          </p:nvSpPr>
          <p:spPr bwMode="auto">
            <a:xfrm>
              <a:off x="4432" y="1358"/>
              <a:ext cx="66" cy="65"/>
            </a:xfrm>
            <a:prstGeom prst="rect">
              <a:avLst/>
            </a:prstGeom>
            <a:solidFill>
              <a:srgbClr val="C3F6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12" name="Rectangle 788"/>
            <p:cNvSpPr>
              <a:spLocks noChangeArrowheads="1"/>
            </p:cNvSpPr>
            <p:nvPr/>
          </p:nvSpPr>
          <p:spPr bwMode="auto">
            <a:xfrm>
              <a:off x="4498" y="1358"/>
              <a:ext cx="103" cy="65"/>
            </a:xfrm>
            <a:prstGeom prst="rect">
              <a:avLst/>
            </a:prstGeom>
            <a:solidFill>
              <a:srgbClr val="C5F7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13" name="Rectangle 789"/>
            <p:cNvSpPr>
              <a:spLocks noChangeArrowheads="1"/>
            </p:cNvSpPr>
            <p:nvPr/>
          </p:nvSpPr>
          <p:spPr bwMode="auto">
            <a:xfrm>
              <a:off x="4601" y="1358"/>
              <a:ext cx="117" cy="65"/>
            </a:xfrm>
            <a:prstGeom prst="rect">
              <a:avLst/>
            </a:prstGeom>
            <a:solidFill>
              <a:srgbClr val="C6F9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14" name="Rectangle 790"/>
            <p:cNvSpPr>
              <a:spLocks noChangeArrowheads="1"/>
            </p:cNvSpPr>
            <p:nvPr/>
          </p:nvSpPr>
          <p:spPr bwMode="auto">
            <a:xfrm>
              <a:off x="4718" y="1358"/>
              <a:ext cx="103" cy="65"/>
            </a:xfrm>
            <a:prstGeom prst="rect">
              <a:avLst/>
            </a:prstGeom>
            <a:solidFill>
              <a:srgbClr val="C8FA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15" name="Rectangle 791"/>
            <p:cNvSpPr>
              <a:spLocks noChangeArrowheads="1"/>
            </p:cNvSpPr>
            <p:nvPr/>
          </p:nvSpPr>
          <p:spPr bwMode="auto">
            <a:xfrm>
              <a:off x="4821" y="1358"/>
              <a:ext cx="202" cy="65"/>
            </a:xfrm>
            <a:prstGeom prst="rect">
              <a:avLst/>
            </a:prstGeom>
            <a:solidFill>
              <a:srgbClr val="C9F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16" name="Rectangle 792"/>
            <p:cNvSpPr>
              <a:spLocks noChangeArrowheads="1"/>
            </p:cNvSpPr>
            <p:nvPr/>
          </p:nvSpPr>
          <p:spPr bwMode="auto">
            <a:xfrm>
              <a:off x="5023" y="1358"/>
              <a:ext cx="153" cy="65"/>
            </a:xfrm>
            <a:prstGeom prst="rect">
              <a:avLst/>
            </a:prstGeom>
            <a:solidFill>
              <a:srgbClr val="CBFD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617" name="Rectangle 793"/>
            <p:cNvSpPr>
              <a:spLocks noChangeArrowheads="1"/>
            </p:cNvSpPr>
            <p:nvPr/>
          </p:nvSpPr>
          <p:spPr bwMode="auto">
            <a:xfrm>
              <a:off x="5176" y="1358"/>
              <a:ext cx="92" cy="65"/>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grpSp>
      <p:grpSp>
        <p:nvGrpSpPr>
          <p:cNvPr id="13337" name="Group 888"/>
          <p:cNvGrpSpPr>
            <a:grpSpLocks/>
          </p:cNvGrpSpPr>
          <p:nvPr/>
        </p:nvGrpSpPr>
        <p:grpSpPr bwMode="auto">
          <a:xfrm>
            <a:off x="8088313" y="971550"/>
            <a:ext cx="274637" cy="5626100"/>
            <a:chOff x="5095" y="612"/>
            <a:chExt cx="173" cy="3544"/>
          </a:xfrm>
        </p:grpSpPr>
        <p:sp>
          <p:nvSpPr>
            <p:cNvPr id="13415" name="Rectangle 795"/>
            <p:cNvSpPr>
              <a:spLocks noChangeArrowheads="1"/>
            </p:cNvSpPr>
            <p:nvPr/>
          </p:nvSpPr>
          <p:spPr bwMode="auto">
            <a:xfrm>
              <a:off x="5095" y="612"/>
              <a:ext cx="2" cy="3544"/>
            </a:xfrm>
            <a:prstGeom prst="rect">
              <a:avLst/>
            </a:prstGeom>
            <a:solidFill>
              <a:srgbClr val="00014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16" name="Rectangle 796"/>
            <p:cNvSpPr>
              <a:spLocks noChangeArrowheads="1"/>
            </p:cNvSpPr>
            <p:nvPr/>
          </p:nvSpPr>
          <p:spPr bwMode="auto">
            <a:xfrm>
              <a:off x="5097" y="612"/>
              <a:ext cx="2" cy="3544"/>
            </a:xfrm>
            <a:prstGeom prst="rect">
              <a:avLst/>
            </a:prstGeom>
            <a:solidFill>
              <a:srgbClr val="00094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17" name="Rectangle 797"/>
            <p:cNvSpPr>
              <a:spLocks noChangeArrowheads="1"/>
            </p:cNvSpPr>
            <p:nvPr/>
          </p:nvSpPr>
          <p:spPr bwMode="auto">
            <a:xfrm>
              <a:off x="5099" y="612"/>
              <a:ext cx="2" cy="3544"/>
            </a:xfrm>
            <a:prstGeom prst="rect">
              <a:avLst/>
            </a:prstGeom>
            <a:solidFill>
              <a:srgbClr val="050D4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18" name="Rectangle 798"/>
            <p:cNvSpPr>
              <a:spLocks noChangeArrowheads="1"/>
            </p:cNvSpPr>
            <p:nvPr/>
          </p:nvSpPr>
          <p:spPr bwMode="auto">
            <a:xfrm>
              <a:off x="5101" y="612"/>
              <a:ext cx="1" cy="3544"/>
            </a:xfrm>
            <a:prstGeom prst="rect">
              <a:avLst/>
            </a:prstGeom>
            <a:solidFill>
              <a:srgbClr val="0B104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19" name="Rectangle 799"/>
            <p:cNvSpPr>
              <a:spLocks noChangeArrowheads="1"/>
            </p:cNvSpPr>
            <p:nvPr/>
          </p:nvSpPr>
          <p:spPr bwMode="auto">
            <a:xfrm>
              <a:off x="5102" y="612"/>
              <a:ext cx="2" cy="3544"/>
            </a:xfrm>
            <a:prstGeom prst="rect">
              <a:avLst/>
            </a:prstGeom>
            <a:solidFill>
              <a:srgbClr val="0B145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20" name="Rectangle 800"/>
            <p:cNvSpPr>
              <a:spLocks noChangeArrowheads="1"/>
            </p:cNvSpPr>
            <p:nvPr/>
          </p:nvSpPr>
          <p:spPr bwMode="auto">
            <a:xfrm>
              <a:off x="5104" y="612"/>
              <a:ext cx="2" cy="3544"/>
            </a:xfrm>
            <a:prstGeom prst="rect">
              <a:avLst/>
            </a:prstGeom>
            <a:solidFill>
              <a:srgbClr val="0B175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21" name="Rectangle 801"/>
            <p:cNvSpPr>
              <a:spLocks noChangeArrowheads="1"/>
            </p:cNvSpPr>
            <p:nvPr/>
          </p:nvSpPr>
          <p:spPr bwMode="auto">
            <a:xfrm>
              <a:off x="5106" y="612"/>
              <a:ext cx="2" cy="3544"/>
            </a:xfrm>
            <a:prstGeom prst="rect">
              <a:avLst/>
            </a:prstGeom>
            <a:solidFill>
              <a:srgbClr val="0B1A5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22" name="Rectangle 802"/>
            <p:cNvSpPr>
              <a:spLocks noChangeArrowheads="1"/>
            </p:cNvSpPr>
            <p:nvPr/>
          </p:nvSpPr>
          <p:spPr bwMode="auto">
            <a:xfrm>
              <a:off x="5108" y="612"/>
              <a:ext cx="2" cy="3544"/>
            </a:xfrm>
            <a:prstGeom prst="rect">
              <a:avLst/>
            </a:prstGeom>
            <a:solidFill>
              <a:srgbClr val="0E1D5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23" name="Rectangle 803"/>
            <p:cNvSpPr>
              <a:spLocks noChangeArrowheads="1"/>
            </p:cNvSpPr>
            <p:nvPr/>
          </p:nvSpPr>
          <p:spPr bwMode="auto">
            <a:xfrm>
              <a:off x="5110" y="612"/>
              <a:ext cx="1" cy="3544"/>
            </a:xfrm>
            <a:prstGeom prst="rect">
              <a:avLst/>
            </a:prstGeom>
            <a:solidFill>
              <a:srgbClr val="10206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24" name="Rectangle 804"/>
            <p:cNvSpPr>
              <a:spLocks noChangeArrowheads="1"/>
            </p:cNvSpPr>
            <p:nvPr/>
          </p:nvSpPr>
          <p:spPr bwMode="auto">
            <a:xfrm>
              <a:off x="5111" y="612"/>
              <a:ext cx="2" cy="3544"/>
            </a:xfrm>
            <a:prstGeom prst="rect">
              <a:avLst/>
            </a:prstGeom>
            <a:solidFill>
              <a:srgbClr val="12226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25" name="Rectangle 805"/>
            <p:cNvSpPr>
              <a:spLocks noChangeArrowheads="1"/>
            </p:cNvSpPr>
            <p:nvPr/>
          </p:nvSpPr>
          <p:spPr bwMode="auto">
            <a:xfrm>
              <a:off x="5113" y="612"/>
              <a:ext cx="2" cy="3544"/>
            </a:xfrm>
            <a:prstGeom prst="rect">
              <a:avLst/>
            </a:prstGeom>
            <a:solidFill>
              <a:srgbClr val="12246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26" name="Rectangle 806"/>
            <p:cNvSpPr>
              <a:spLocks noChangeArrowheads="1"/>
            </p:cNvSpPr>
            <p:nvPr/>
          </p:nvSpPr>
          <p:spPr bwMode="auto">
            <a:xfrm>
              <a:off x="5115" y="612"/>
              <a:ext cx="2" cy="3544"/>
            </a:xfrm>
            <a:prstGeom prst="rect">
              <a:avLst/>
            </a:prstGeom>
            <a:solidFill>
              <a:srgbClr val="1327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27" name="Rectangle 807"/>
            <p:cNvSpPr>
              <a:spLocks noChangeArrowheads="1"/>
            </p:cNvSpPr>
            <p:nvPr/>
          </p:nvSpPr>
          <p:spPr bwMode="auto">
            <a:xfrm>
              <a:off x="5117" y="612"/>
              <a:ext cx="2" cy="3544"/>
            </a:xfrm>
            <a:prstGeom prst="rect">
              <a:avLst/>
            </a:prstGeom>
            <a:solidFill>
              <a:srgbClr val="152A7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28" name="Rectangle 808"/>
            <p:cNvSpPr>
              <a:spLocks noChangeArrowheads="1"/>
            </p:cNvSpPr>
            <p:nvPr/>
          </p:nvSpPr>
          <p:spPr bwMode="auto">
            <a:xfrm>
              <a:off x="5119" y="612"/>
              <a:ext cx="1" cy="3544"/>
            </a:xfrm>
            <a:prstGeom prst="rect">
              <a:avLst/>
            </a:prstGeom>
            <a:solidFill>
              <a:srgbClr val="172D7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29" name="Rectangle 809"/>
            <p:cNvSpPr>
              <a:spLocks noChangeArrowheads="1"/>
            </p:cNvSpPr>
            <p:nvPr/>
          </p:nvSpPr>
          <p:spPr bwMode="auto">
            <a:xfrm>
              <a:off x="5120" y="612"/>
              <a:ext cx="2" cy="3544"/>
            </a:xfrm>
            <a:prstGeom prst="rect">
              <a:avLst/>
            </a:prstGeom>
            <a:solidFill>
              <a:srgbClr val="18308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30" name="Rectangle 810"/>
            <p:cNvSpPr>
              <a:spLocks noChangeArrowheads="1"/>
            </p:cNvSpPr>
            <p:nvPr/>
          </p:nvSpPr>
          <p:spPr bwMode="auto">
            <a:xfrm>
              <a:off x="5122" y="612"/>
              <a:ext cx="2" cy="3544"/>
            </a:xfrm>
            <a:prstGeom prst="rect">
              <a:avLst/>
            </a:prstGeom>
            <a:solidFill>
              <a:srgbClr val="1933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31" name="Rectangle 811"/>
            <p:cNvSpPr>
              <a:spLocks noChangeArrowheads="1"/>
            </p:cNvSpPr>
            <p:nvPr/>
          </p:nvSpPr>
          <p:spPr bwMode="auto">
            <a:xfrm>
              <a:off x="5124" y="612"/>
              <a:ext cx="2" cy="3544"/>
            </a:xfrm>
            <a:prstGeom prst="rect">
              <a:avLst/>
            </a:prstGeom>
            <a:solidFill>
              <a:srgbClr val="1B369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32" name="Rectangle 812"/>
            <p:cNvSpPr>
              <a:spLocks noChangeArrowheads="1"/>
            </p:cNvSpPr>
            <p:nvPr/>
          </p:nvSpPr>
          <p:spPr bwMode="auto">
            <a:xfrm>
              <a:off x="5126" y="612"/>
              <a:ext cx="2" cy="3544"/>
            </a:xfrm>
            <a:prstGeom prst="rect">
              <a:avLst/>
            </a:prstGeom>
            <a:solidFill>
              <a:srgbClr val="1D399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33" name="Rectangle 813"/>
            <p:cNvSpPr>
              <a:spLocks noChangeArrowheads="1"/>
            </p:cNvSpPr>
            <p:nvPr/>
          </p:nvSpPr>
          <p:spPr bwMode="auto">
            <a:xfrm>
              <a:off x="5128" y="612"/>
              <a:ext cx="1" cy="3544"/>
            </a:xfrm>
            <a:prstGeom prst="rect">
              <a:avLst/>
            </a:prstGeom>
            <a:solidFill>
              <a:srgbClr val="1E3B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34" name="Rectangle 814"/>
            <p:cNvSpPr>
              <a:spLocks noChangeArrowheads="1"/>
            </p:cNvSpPr>
            <p:nvPr/>
          </p:nvSpPr>
          <p:spPr bwMode="auto">
            <a:xfrm>
              <a:off x="5129" y="612"/>
              <a:ext cx="2" cy="3544"/>
            </a:xfrm>
            <a:prstGeom prst="rect">
              <a:avLst/>
            </a:prstGeom>
            <a:solidFill>
              <a:srgbClr val="1F3EA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35" name="Rectangle 815"/>
            <p:cNvSpPr>
              <a:spLocks noChangeArrowheads="1"/>
            </p:cNvSpPr>
            <p:nvPr/>
          </p:nvSpPr>
          <p:spPr bwMode="auto">
            <a:xfrm>
              <a:off x="5131" y="612"/>
              <a:ext cx="2" cy="3544"/>
            </a:xfrm>
            <a:prstGeom prst="rect">
              <a:avLst/>
            </a:prstGeom>
            <a:solidFill>
              <a:srgbClr val="2041A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36" name="Rectangle 816"/>
            <p:cNvSpPr>
              <a:spLocks noChangeArrowheads="1"/>
            </p:cNvSpPr>
            <p:nvPr/>
          </p:nvSpPr>
          <p:spPr bwMode="auto">
            <a:xfrm>
              <a:off x="5133" y="612"/>
              <a:ext cx="2" cy="3544"/>
            </a:xfrm>
            <a:prstGeom prst="rect">
              <a:avLst/>
            </a:prstGeom>
            <a:solidFill>
              <a:srgbClr val="2243A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37" name="Rectangle 817"/>
            <p:cNvSpPr>
              <a:spLocks noChangeArrowheads="1"/>
            </p:cNvSpPr>
            <p:nvPr/>
          </p:nvSpPr>
          <p:spPr bwMode="auto">
            <a:xfrm>
              <a:off x="5135" y="612"/>
              <a:ext cx="2" cy="3544"/>
            </a:xfrm>
            <a:prstGeom prst="rect">
              <a:avLst/>
            </a:prstGeom>
            <a:solidFill>
              <a:srgbClr val="2346B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38" name="Rectangle 818"/>
            <p:cNvSpPr>
              <a:spLocks noChangeArrowheads="1"/>
            </p:cNvSpPr>
            <p:nvPr/>
          </p:nvSpPr>
          <p:spPr bwMode="auto">
            <a:xfrm>
              <a:off x="5137" y="612"/>
              <a:ext cx="1" cy="3544"/>
            </a:xfrm>
            <a:prstGeom prst="rect">
              <a:avLst/>
            </a:prstGeom>
            <a:solidFill>
              <a:srgbClr val="2448B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39" name="Rectangle 819"/>
            <p:cNvSpPr>
              <a:spLocks noChangeArrowheads="1"/>
            </p:cNvSpPr>
            <p:nvPr/>
          </p:nvSpPr>
          <p:spPr bwMode="auto">
            <a:xfrm>
              <a:off x="5138" y="612"/>
              <a:ext cx="2" cy="3544"/>
            </a:xfrm>
            <a:prstGeom prst="rect">
              <a:avLst/>
            </a:prstGeom>
            <a:solidFill>
              <a:srgbClr val="254A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40" name="Rectangle 820"/>
            <p:cNvSpPr>
              <a:spLocks noChangeArrowheads="1"/>
            </p:cNvSpPr>
            <p:nvPr/>
          </p:nvSpPr>
          <p:spPr bwMode="auto">
            <a:xfrm>
              <a:off x="5140" y="612"/>
              <a:ext cx="2" cy="3544"/>
            </a:xfrm>
            <a:prstGeom prst="rect">
              <a:avLst/>
            </a:prstGeom>
            <a:solidFill>
              <a:srgbClr val="274DC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41" name="Rectangle 821"/>
            <p:cNvSpPr>
              <a:spLocks noChangeArrowheads="1"/>
            </p:cNvSpPr>
            <p:nvPr/>
          </p:nvSpPr>
          <p:spPr bwMode="auto">
            <a:xfrm>
              <a:off x="5142" y="612"/>
              <a:ext cx="2" cy="3544"/>
            </a:xfrm>
            <a:prstGeom prst="rect">
              <a:avLst/>
            </a:prstGeom>
            <a:solidFill>
              <a:srgbClr val="284FC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42" name="Rectangle 822"/>
            <p:cNvSpPr>
              <a:spLocks noChangeArrowheads="1"/>
            </p:cNvSpPr>
            <p:nvPr/>
          </p:nvSpPr>
          <p:spPr bwMode="auto">
            <a:xfrm>
              <a:off x="5144" y="612"/>
              <a:ext cx="2" cy="3544"/>
            </a:xfrm>
            <a:prstGeom prst="rect">
              <a:avLst/>
            </a:prstGeom>
            <a:solidFill>
              <a:srgbClr val="2951C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43" name="Rectangle 823"/>
            <p:cNvSpPr>
              <a:spLocks noChangeArrowheads="1"/>
            </p:cNvSpPr>
            <p:nvPr/>
          </p:nvSpPr>
          <p:spPr bwMode="auto">
            <a:xfrm>
              <a:off x="5146" y="612"/>
              <a:ext cx="1" cy="3544"/>
            </a:xfrm>
            <a:prstGeom prst="rect">
              <a:avLst/>
            </a:prstGeom>
            <a:solidFill>
              <a:srgbClr val="2A53D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44" name="Rectangle 824"/>
            <p:cNvSpPr>
              <a:spLocks noChangeArrowheads="1"/>
            </p:cNvSpPr>
            <p:nvPr/>
          </p:nvSpPr>
          <p:spPr bwMode="auto">
            <a:xfrm>
              <a:off x="5147" y="612"/>
              <a:ext cx="2" cy="3544"/>
            </a:xfrm>
            <a:prstGeom prst="rect">
              <a:avLst/>
            </a:prstGeom>
            <a:solidFill>
              <a:srgbClr val="2B55D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45" name="Rectangle 825"/>
            <p:cNvSpPr>
              <a:spLocks noChangeArrowheads="1"/>
            </p:cNvSpPr>
            <p:nvPr/>
          </p:nvSpPr>
          <p:spPr bwMode="auto">
            <a:xfrm>
              <a:off x="5149" y="612"/>
              <a:ext cx="2" cy="3544"/>
            </a:xfrm>
            <a:prstGeom prst="rect">
              <a:avLst/>
            </a:prstGeom>
            <a:solidFill>
              <a:srgbClr val="2C57D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46" name="Rectangle 826"/>
            <p:cNvSpPr>
              <a:spLocks noChangeArrowheads="1"/>
            </p:cNvSpPr>
            <p:nvPr/>
          </p:nvSpPr>
          <p:spPr bwMode="auto">
            <a:xfrm>
              <a:off x="5151" y="612"/>
              <a:ext cx="2" cy="3544"/>
            </a:xfrm>
            <a:prstGeom prst="rect">
              <a:avLst/>
            </a:prstGeom>
            <a:solidFill>
              <a:srgbClr val="2D59E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47" name="Rectangle 827"/>
            <p:cNvSpPr>
              <a:spLocks noChangeArrowheads="1"/>
            </p:cNvSpPr>
            <p:nvPr/>
          </p:nvSpPr>
          <p:spPr bwMode="auto">
            <a:xfrm>
              <a:off x="5153" y="612"/>
              <a:ext cx="2" cy="3544"/>
            </a:xfrm>
            <a:prstGeom prst="rect">
              <a:avLst/>
            </a:prstGeom>
            <a:solidFill>
              <a:srgbClr val="2D5AE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48" name="Rectangle 828"/>
            <p:cNvSpPr>
              <a:spLocks noChangeArrowheads="1"/>
            </p:cNvSpPr>
            <p:nvPr/>
          </p:nvSpPr>
          <p:spPr bwMode="auto">
            <a:xfrm>
              <a:off x="5155" y="612"/>
              <a:ext cx="1" cy="3544"/>
            </a:xfrm>
            <a:prstGeom prst="rect">
              <a:avLst/>
            </a:prstGeom>
            <a:solidFill>
              <a:srgbClr val="2D5BE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49" name="Rectangle 829"/>
            <p:cNvSpPr>
              <a:spLocks noChangeArrowheads="1"/>
            </p:cNvSpPr>
            <p:nvPr/>
          </p:nvSpPr>
          <p:spPr bwMode="auto">
            <a:xfrm>
              <a:off x="5156" y="612"/>
              <a:ext cx="2" cy="3544"/>
            </a:xfrm>
            <a:prstGeom prst="rect">
              <a:avLst/>
            </a:prstGeom>
            <a:solidFill>
              <a:srgbClr val="2E5DE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50" name="Rectangle 830"/>
            <p:cNvSpPr>
              <a:spLocks noChangeArrowheads="1"/>
            </p:cNvSpPr>
            <p:nvPr/>
          </p:nvSpPr>
          <p:spPr bwMode="auto">
            <a:xfrm>
              <a:off x="5158" y="612"/>
              <a:ext cx="2" cy="3544"/>
            </a:xfrm>
            <a:prstGeom prst="rect">
              <a:avLst/>
            </a:prstGeom>
            <a:solidFill>
              <a:srgbClr val="2E5EE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51" name="Rectangle 831"/>
            <p:cNvSpPr>
              <a:spLocks noChangeArrowheads="1"/>
            </p:cNvSpPr>
            <p:nvPr/>
          </p:nvSpPr>
          <p:spPr bwMode="auto">
            <a:xfrm>
              <a:off x="5160" y="612"/>
              <a:ext cx="2" cy="3544"/>
            </a:xfrm>
            <a:prstGeom prst="rect">
              <a:avLst/>
            </a:prstGeom>
            <a:solidFill>
              <a:srgbClr val="2F5FE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52" name="Rectangle 832"/>
            <p:cNvSpPr>
              <a:spLocks noChangeArrowheads="1"/>
            </p:cNvSpPr>
            <p:nvPr/>
          </p:nvSpPr>
          <p:spPr bwMode="auto">
            <a:xfrm>
              <a:off x="5162" y="612"/>
              <a:ext cx="2" cy="3544"/>
            </a:xfrm>
            <a:prstGeom prst="rect">
              <a:avLst/>
            </a:prstGeom>
            <a:solidFill>
              <a:srgbClr val="3061F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53" name="Rectangle 833"/>
            <p:cNvSpPr>
              <a:spLocks noChangeArrowheads="1"/>
            </p:cNvSpPr>
            <p:nvPr/>
          </p:nvSpPr>
          <p:spPr bwMode="auto">
            <a:xfrm>
              <a:off x="5164" y="612"/>
              <a:ext cx="1" cy="3544"/>
            </a:xfrm>
            <a:prstGeom prst="rect">
              <a:avLst/>
            </a:prstGeom>
            <a:solidFill>
              <a:srgbClr val="3061F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54" name="Rectangle 834"/>
            <p:cNvSpPr>
              <a:spLocks noChangeArrowheads="1"/>
            </p:cNvSpPr>
            <p:nvPr/>
          </p:nvSpPr>
          <p:spPr bwMode="auto">
            <a:xfrm>
              <a:off x="5165" y="612"/>
              <a:ext cx="2" cy="3544"/>
            </a:xfrm>
            <a:prstGeom prst="rect">
              <a:avLst/>
            </a:prstGeom>
            <a:solidFill>
              <a:srgbClr val="3162F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55" name="Rectangle 835"/>
            <p:cNvSpPr>
              <a:spLocks noChangeArrowheads="1"/>
            </p:cNvSpPr>
            <p:nvPr/>
          </p:nvSpPr>
          <p:spPr bwMode="auto">
            <a:xfrm>
              <a:off x="5167" y="612"/>
              <a:ext cx="2" cy="3544"/>
            </a:xfrm>
            <a:prstGeom prst="rect">
              <a:avLst/>
            </a:prstGeom>
            <a:solidFill>
              <a:srgbClr val="3263F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56" name="Rectangle 836"/>
            <p:cNvSpPr>
              <a:spLocks noChangeArrowheads="1"/>
            </p:cNvSpPr>
            <p:nvPr/>
          </p:nvSpPr>
          <p:spPr bwMode="auto">
            <a:xfrm>
              <a:off x="5169" y="612"/>
              <a:ext cx="2" cy="3544"/>
            </a:xfrm>
            <a:prstGeom prst="rect">
              <a:avLst/>
            </a:prstGeom>
            <a:solidFill>
              <a:srgbClr val="3263F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57" name="Rectangle 837"/>
            <p:cNvSpPr>
              <a:spLocks noChangeArrowheads="1"/>
            </p:cNvSpPr>
            <p:nvPr/>
          </p:nvSpPr>
          <p:spPr bwMode="auto">
            <a:xfrm>
              <a:off x="5171" y="612"/>
              <a:ext cx="2" cy="3544"/>
            </a:xfrm>
            <a:prstGeom prst="rect">
              <a:avLst/>
            </a:prstGeom>
            <a:solidFill>
              <a:srgbClr val="3264F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58" name="Rectangle 838"/>
            <p:cNvSpPr>
              <a:spLocks noChangeArrowheads="1"/>
            </p:cNvSpPr>
            <p:nvPr/>
          </p:nvSpPr>
          <p:spPr bwMode="auto">
            <a:xfrm>
              <a:off x="5173" y="612"/>
              <a:ext cx="3" cy="3544"/>
            </a:xfrm>
            <a:prstGeom prst="rect">
              <a:avLst/>
            </a:prstGeom>
            <a:solidFill>
              <a:srgbClr val="3265F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59" name="Rectangle 839"/>
            <p:cNvSpPr>
              <a:spLocks noChangeArrowheads="1"/>
            </p:cNvSpPr>
            <p:nvPr/>
          </p:nvSpPr>
          <p:spPr bwMode="auto">
            <a:xfrm>
              <a:off x="5176" y="612"/>
              <a:ext cx="2" cy="3544"/>
            </a:xfrm>
            <a:prstGeom prst="rect">
              <a:avLst/>
            </a:prstGeom>
            <a:solidFill>
              <a:srgbClr val="3265F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60" name="Rectangle 840"/>
            <p:cNvSpPr>
              <a:spLocks noChangeArrowheads="1"/>
            </p:cNvSpPr>
            <p:nvPr/>
          </p:nvSpPr>
          <p:spPr bwMode="auto">
            <a:xfrm>
              <a:off x="5178" y="612"/>
              <a:ext cx="4" cy="3544"/>
            </a:xfrm>
            <a:prstGeom prst="rect">
              <a:avLst/>
            </a:prstGeom>
            <a:solidFill>
              <a:srgbClr val="3266F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61" name="Rectangle 841"/>
            <p:cNvSpPr>
              <a:spLocks noChangeArrowheads="1"/>
            </p:cNvSpPr>
            <p:nvPr/>
          </p:nvSpPr>
          <p:spPr bwMode="auto">
            <a:xfrm>
              <a:off x="5182" y="612"/>
              <a:ext cx="1" cy="3544"/>
            </a:xfrm>
            <a:prstGeom prst="rect">
              <a:avLst/>
            </a:prstGeom>
            <a:solidFill>
              <a:srgbClr val="3366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62" name="Rectangle 842"/>
            <p:cNvSpPr>
              <a:spLocks noChangeArrowheads="1"/>
            </p:cNvSpPr>
            <p:nvPr/>
          </p:nvSpPr>
          <p:spPr bwMode="auto">
            <a:xfrm>
              <a:off x="5183" y="612"/>
              <a:ext cx="4" cy="3544"/>
            </a:xfrm>
            <a:prstGeom prst="rect">
              <a:avLst/>
            </a:prstGeom>
            <a:solidFill>
              <a:srgbClr val="3266F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63" name="Rectangle 843"/>
            <p:cNvSpPr>
              <a:spLocks noChangeArrowheads="1"/>
            </p:cNvSpPr>
            <p:nvPr/>
          </p:nvSpPr>
          <p:spPr bwMode="auto">
            <a:xfrm>
              <a:off x="5187" y="612"/>
              <a:ext cx="2" cy="3544"/>
            </a:xfrm>
            <a:prstGeom prst="rect">
              <a:avLst/>
            </a:prstGeom>
            <a:solidFill>
              <a:srgbClr val="3265F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64" name="Rectangle 844"/>
            <p:cNvSpPr>
              <a:spLocks noChangeArrowheads="1"/>
            </p:cNvSpPr>
            <p:nvPr/>
          </p:nvSpPr>
          <p:spPr bwMode="auto">
            <a:xfrm>
              <a:off x="5189" y="612"/>
              <a:ext cx="2" cy="3544"/>
            </a:xfrm>
            <a:prstGeom prst="rect">
              <a:avLst/>
            </a:prstGeom>
            <a:solidFill>
              <a:srgbClr val="3265F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65" name="Rectangle 845"/>
            <p:cNvSpPr>
              <a:spLocks noChangeArrowheads="1"/>
            </p:cNvSpPr>
            <p:nvPr/>
          </p:nvSpPr>
          <p:spPr bwMode="auto">
            <a:xfrm>
              <a:off x="5191" y="612"/>
              <a:ext cx="1" cy="3544"/>
            </a:xfrm>
            <a:prstGeom prst="rect">
              <a:avLst/>
            </a:prstGeom>
            <a:solidFill>
              <a:srgbClr val="3265F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66" name="Rectangle 846"/>
            <p:cNvSpPr>
              <a:spLocks noChangeArrowheads="1"/>
            </p:cNvSpPr>
            <p:nvPr/>
          </p:nvSpPr>
          <p:spPr bwMode="auto">
            <a:xfrm>
              <a:off x="5192" y="612"/>
              <a:ext cx="2" cy="3544"/>
            </a:xfrm>
            <a:prstGeom prst="rect">
              <a:avLst/>
            </a:prstGeom>
            <a:solidFill>
              <a:srgbClr val="3264F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67" name="Rectangle 847"/>
            <p:cNvSpPr>
              <a:spLocks noChangeArrowheads="1"/>
            </p:cNvSpPr>
            <p:nvPr/>
          </p:nvSpPr>
          <p:spPr bwMode="auto">
            <a:xfrm>
              <a:off x="5194" y="612"/>
              <a:ext cx="2" cy="3544"/>
            </a:xfrm>
            <a:prstGeom prst="rect">
              <a:avLst/>
            </a:prstGeom>
            <a:solidFill>
              <a:srgbClr val="3263F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68" name="Rectangle 848"/>
            <p:cNvSpPr>
              <a:spLocks noChangeArrowheads="1"/>
            </p:cNvSpPr>
            <p:nvPr/>
          </p:nvSpPr>
          <p:spPr bwMode="auto">
            <a:xfrm>
              <a:off x="5196" y="612"/>
              <a:ext cx="2" cy="3544"/>
            </a:xfrm>
            <a:prstGeom prst="rect">
              <a:avLst/>
            </a:prstGeom>
            <a:solidFill>
              <a:srgbClr val="3263F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69" name="Rectangle 849"/>
            <p:cNvSpPr>
              <a:spLocks noChangeArrowheads="1"/>
            </p:cNvSpPr>
            <p:nvPr/>
          </p:nvSpPr>
          <p:spPr bwMode="auto">
            <a:xfrm>
              <a:off x="5198" y="612"/>
              <a:ext cx="2" cy="3544"/>
            </a:xfrm>
            <a:prstGeom prst="rect">
              <a:avLst/>
            </a:prstGeom>
            <a:solidFill>
              <a:srgbClr val="3162F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70" name="Rectangle 850"/>
            <p:cNvSpPr>
              <a:spLocks noChangeArrowheads="1"/>
            </p:cNvSpPr>
            <p:nvPr/>
          </p:nvSpPr>
          <p:spPr bwMode="auto">
            <a:xfrm>
              <a:off x="5200" y="612"/>
              <a:ext cx="1" cy="3544"/>
            </a:xfrm>
            <a:prstGeom prst="rect">
              <a:avLst/>
            </a:prstGeom>
            <a:solidFill>
              <a:srgbClr val="3061F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71" name="Rectangle 851"/>
            <p:cNvSpPr>
              <a:spLocks noChangeArrowheads="1"/>
            </p:cNvSpPr>
            <p:nvPr/>
          </p:nvSpPr>
          <p:spPr bwMode="auto">
            <a:xfrm>
              <a:off x="5201" y="612"/>
              <a:ext cx="2" cy="3544"/>
            </a:xfrm>
            <a:prstGeom prst="rect">
              <a:avLst/>
            </a:prstGeom>
            <a:solidFill>
              <a:srgbClr val="3060F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72" name="Rectangle 852"/>
            <p:cNvSpPr>
              <a:spLocks noChangeArrowheads="1"/>
            </p:cNvSpPr>
            <p:nvPr/>
          </p:nvSpPr>
          <p:spPr bwMode="auto">
            <a:xfrm>
              <a:off x="5203" y="612"/>
              <a:ext cx="2" cy="3544"/>
            </a:xfrm>
            <a:prstGeom prst="rect">
              <a:avLst/>
            </a:prstGeom>
            <a:solidFill>
              <a:srgbClr val="2F5FE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73" name="Rectangle 853"/>
            <p:cNvSpPr>
              <a:spLocks noChangeArrowheads="1"/>
            </p:cNvSpPr>
            <p:nvPr/>
          </p:nvSpPr>
          <p:spPr bwMode="auto">
            <a:xfrm>
              <a:off x="5205" y="612"/>
              <a:ext cx="2" cy="3544"/>
            </a:xfrm>
            <a:prstGeom prst="rect">
              <a:avLst/>
            </a:prstGeom>
            <a:solidFill>
              <a:srgbClr val="2E5DE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74" name="Rectangle 854"/>
            <p:cNvSpPr>
              <a:spLocks noChangeArrowheads="1"/>
            </p:cNvSpPr>
            <p:nvPr/>
          </p:nvSpPr>
          <p:spPr bwMode="auto">
            <a:xfrm>
              <a:off x="5207" y="612"/>
              <a:ext cx="2" cy="3544"/>
            </a:xfrm>
            <a:prstGeom prst="rect">
              <a:avLst/>
            </a:prstGeom>
            <a:solidFill>
              <a:srgbClr val="2E5CE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75" name="Rectangle 855"/>
            <p:cNvSpPr>
              <a:spLocks noChangeArrowheads="1"/>
            </p:cNvSpPr>
            <p:nvPr/>
          </p:nvSpPr>
          <p:spPr bwMode="auto">
            <a:xfrm>
              <a:off x="5209" y="612"/>
              <a:ext cx="1" cy="3544"/>
            </a:xfrm>
            <a:prstGeom prst="rect">
              <a:avLst/>
            </a:prstGeom>
            <a:solidFill>
              <a:srgbClr val="2D5BE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76" name="Rectangle 856"/>
            <p:cNvSpPr>
              <a:spLocks noChangeArrowheads="1"/>
            </p:cNvSpPr>
            <p:nvPr/>
          </p:nvSpPr>
          <p:spPr bwMode="auto">
            <a:xfrm>
              <a:off x="5210" y="612"/>
              <a:ext cx="2" cy="3544"/>
            </a:xfrm>
            <a:prstGeom prst="rect">
              <a:avLst/>
            </a:prstGeom>
            <a:solidFill>
              <a:srgbClr val="2D59E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77" name="Rectangle 857"/>
            <p:cNvSpPr>
              <a:spLocks noChangeArrowheads="1"/>
            </p:cNvSpPr>
            <p:nvPr/>
          </p:nvSpPr>
          <p:spPr bwMode="auto">
            <a:xfrm>
              <a:off x="5212" y="612"/>
              <a:ext cx="2" cy="3544"/>
            </a:xfrm>
            <a:prstGeom prst="rect">
              <a:avLst/>
            </a:prstGeom>
            <a:solidFill>
              <a:srgbClr val="2D58D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78" name="Rectangle 858"/>
            <p:cNvSpPr>
              <a:spLocks noChangeArrowheads="1"/>
            </p:cNvSpPr>
            <p:nvPr/>
          </p:nvSpPr>
          <p:spPr bwMode="auto">
            <a:xfrm>
              <a:off x="5214" y="612"/>
              <a:ext cx="2" cy="3544"/>
            </a:xfrm>
            <a:prstGeom prst="rect">
              <a:avLst/>
            </a:prstGeom>
            <a:solidFill>
              <a:srgbClr val="2C57D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79" name="Rectangle 859"/>
            <p:cNvSpPr>
              <a:spLocks noChangeArrowheads="1"/>
            </p:cNvSpPr>
            <p:nvPr/>
          </p:nvSpPr>
          <p:spPr bwMode="auto">
            <a:xfrm>
              <a:off x="5216" y="612"/>
              <a:ext cx="2" cy="3544"/>
            </a:xfrm>
            <a:prstGeom prst="rect">
              <a:avLst/>
            </a:prstGeom>
            <a:solidFill>
              <a:srgbClr val="2A55D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80" name="Rectangle 860"/>
            <p:cNvSpPr>
              <a:spLocks noChangeArrowheads="1"/>
            </p:cNvSpPr>
            <p:nvPr/>
          </p:nvSpPr>
          <p:spPr bwMode="auto">
            <a:xfrm>
              <a:off x="5218" y="612"/>
              <a:ext cx="2" cy="3544"/>
            </a:xfrm>
            <a:prstGeom prst="rect">
              <a:avLst/>
            </a:prstGeom>
            <a:solidFill>
              <a:srgbClr val="2A53D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81" name="Rectangle 861"/>
            <p:cNvSpPr>
              <a:spLocks noChangeArrowheads="1"/>
            </p:cNvSpPr>
            <p:nvPr/>
          </p:nvSpPr>
          <p:spPr bwMode="auto">
            <a:xfrm>
              <a:off x="5220" y="612"/>
              <a:ext cx="1" cy="3544"/>
            </a:xfrm>
            <a:prstGeom prst="rect">
              <a:avLst/>
            </a:prstGeom>
            <a:solidFill>
              <a:srgbClr val="2951C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82" name="Rectangle 862"/>
            <p:cNvSpPr>
              <a:spLocks noChangeArrowheads="1"/>
            </p:cNvSpPr>
            <p:nvPr/>
          </p:nvSpPr>
          <p:spPr bwMode="auto">
            <a:xfrm>
              <a:off x="5221" y="612"/>
              <a:ext cx="2" cy="3544"/>
            </a:xfrm>
            <a:prstGeom prst="rect">
              <a:avLst/>
            </a:prstGeom>
            <a:solidFill>
              <a:srgbClr val="274FC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83" name="Rectangle 863"/>
            <p:cNvSpPr>
              <a:spLocks noChangeArrowheads="1"/>
            </p:cNvSpPr>
            <p:nvPr/>
          </p:nvSpPr>
          <p:spPr bwMode="auto">
            <a:xfrm>
              <a:off x="5223" y="612"/>
              <a:ext cx="2" cy="3544"/>
            </a:xfrm>
            <a:prstGeom prst="rect">
              <a:avLst/>
            </a:prstGeom>
            <a:solidFill>
              <a:srgbClr val="264CC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84" name="Rectangle 864"/>
            <p:cNvSpPr>
              <a:spLocks noChangeArrowheads="1"/>
            </p:cNvSpPr>
            <p:nvPr/>
          </p:nvSpPr>
          <p:spPr bwMode="auto">
            <a:xfrm>
              <a:off x="5225" y="612"/>
              <a:ext cx="2" cy="3544"/>
            </a:xfrm>
            <a:prstGeom prst="rect">
              <a:avLst/>
            </a:prstGeom>
            <a:solidFill>
              <a:srgbClr val="254AB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85" name="Rectangle 865"/>
            <p:cNvSpPr>
              <a:spLocks noChangeArrowheads="1"/>
            </p:cNvSpPr>
            <p:nvPr/>
          </p:nvSpPr>
          <p:spPr bwMode="auto">
            <a:xfrm>
              <a:off x="5227" y="612"/>
              <a:ext cx="2" cy="3544"/>
            </a:xfrm>
            <a:prstGeom prst="rect">
              <a:avLst/>
            </a:prstGeom>
            <a:solidFill>
              <a:srgbClr val="2348B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86" name="Rectangle 866"/>
            <p:cNvSpPr>
              <a:spLocks noChangeArrowheads="1"/>
            </p:cNvSpPr>
            <p:nvPr/>
          </p:nvSpPr>
          <p:spPr bwMode="auto">
            <a:xfrm>
              <a:off x="5229" y="612"/>
              <a:ext cx="1" cy="3544"/>
            </a:xfrm>
            <a:prstGeom prst="rect">
              <a:avLst/>
            </a:prstGeom>
            <a:solidFill>
              <a:srgbClr val="2345B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87" name="Rectangle 867"/>
            <p:cNvSpPr>
              <a:spLocks noChangeArrowheads="1"/>
            </p:cNvSpPr>
            <p:nvPr/>
          </p:nvSpPr>
          <p:spPr bwMode="auto">
            <a:xfrm>
              <a:off x="5230" y="612"/>
              <a:ext cx="2" cy="3544"/>
            </a:xfrm>
            <a:prstGeom prst="rect">
              <a:avLst/>
            </a:prstGeom>
            <a:solidFill>
              <a:srgbClr val="2243A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88" name="Rectangle 868"/>
            <p:cNvSpPr>
              <a:spLocks noChangeArrowheads="1"/>
            </p:cNvSpPr>
            <p:nvPr/>
          </p:nvSpPr>
          <p:spPr bwMode="auto">
            <a:xfrm>
              <a:off x="5232" y="612"/>
              <a:ext cx="2" cy="3544"/>
            </a:xfrm>
            <a:prstGeom prst="rect">
              <a:avLst/>
            </a:prstGeom>
            <a:solidFill>
              <a:srgbClr val="2040A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89" name="Rectangle 869"/>
            <p:cNvSpPr>
              <a:spLocks noChangeArrowheads="1"/>
            </p:cNvSpPr>
            <p:nvPr/>
          </p:nvSpPr>
          <p:spPr bwMode="auto">
            <a:xfrm>
              <a:off x="5234" y="612"/>
              <a:ext cx="2" cy="3544"/>
            </a:xfrm>
            <a:prstGeom prst="rect">
              <a:avLst/>
            </a:prstGeom>
            <a:solidFill>
              <a:srgbClr val="1F3D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90" name="Rectangle 870"/>
            <p:cNvSpPr>
              <a:spLocks noChangeArrowheads="1"/>
            </p:cNvSpPr>
            <p:nvPr/>
          </p:nvSpPr>
          <p:spPr bwMode="auto">
            <a:xfrm>
              <a:off x="5236" y="612"/>
              <a:ext cx="2" cy="3544"/>
            </a:xfrm>
            <a:prstGeom prst="rect">
              <a:avLst/>
            </a:prstGeom>
            <a:solidFill>
              <a:srgbClr val="1E3B9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91" name="Rectangle 871"/>
            <p:cNvSpPr>
              <a:spLocks noChangeArrowheads="1"/>
            </p:cNvSpPr>
            <p:nvPr/>
          </p:nvSpPr>
          <p:spPr bwMode="auto">
            <a:xfrm>
              <a:off x="5238" y="612"/>
              <a:ext cx="1" cy="3544"/>
            </a:xfrm>
            <a:prstGeom prst="rect">
              <a:avLst/>
            </a:prstGeom>
            <a:solidFill>
              <a:srgbClr val="1C389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92" name="Rectangle 872"/>
            <p:cNvSpPr>
              <a:spLocks noChangeArrowheads="1"/>
            </p:cNvSpPr>
            <p:nvPr/>
          </p:nvSpPr>
          <p:spPr bwMode="auto">
            <a:xfrm>
              <a:off x="5239" y="612"/>
              <a:ext cx="2" cy="3544"/>
            </a:xfrm>
            <a:prstGeom prst="rect">
              <a:avLst/>
            </a:prstGeom>
            <a:solidFill>
              <a:srgbClr val="1B358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93" name="Rectangle 873"/>
            <p:cNvSpPr>
              <a:spLocks noChangeArrowheads="1"/>
            </p:cNvSpPr>
            <p:nvPr/>
          </p:nvSpPr>
          <p:spPr bwMode="auto">
            <a:xfrm>
              <a:off x="5241" y="612"/>
              <a:ext cx="2" cy="3544"/>
            </a:xfrm>
            <a:prstGeom prst="rect">
              <a:avLst/>
            </a:prstGeom>
            <a:solidFill>
              <a:srgbClr val="19328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94" name="Rectangle 874"/>
            <p:cNvSpPr>
              <a:spLocks noChangeArrowheads="1"/>
            </p:cNvSpPr>
            <p:nvPr/>
          </p:nvSpPr>
          <p:spPr bwMode="auto">
            <a:xfrm>
              <a:off x="5243" y="612"/>
              <a:ext cx="2" cy="3544"/>
            </a:xfrm>
            <a:prstGeom prst="rect">
              <a:avLst/>
            </a:prstGeom>
            <a:solidFill>
              <a:srgbClr val="172F8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95" name="Rectangle 875"/>
            <p:cNvSpPr>
              <a:spLocks noChangeArrowheads="1"/>
            </p:cNvSpPr>
            <p:nvPr/>
          </p:nvSpPr>
          <p:spPr bwMode="auto">
            <a:xfrm>
              <a:off x="5245" y="612"/>
              <a:ext cx="2" cy="3544"/>
            </a:xfrm>
            <a:prstGeom prst="rect">
              <a:avLst/>
            </a:prstGeom>
            <a:solidFill>
              <a:srgbClr val="162C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96" name="Rectangle 876"/>
            <p:cNvSpPr>
              <a:spLocks noChangeArrowheads="1"/>
            </p:cNvSpPr>
            <p:nvPr/>
          </p:nvSpPr>
          <p:spPr bwMode="auto">
            <a:xfrm>
              <a:off x="5247" y="612"/>
              <a:ext cx="1" cy="3544"/>
            </a:xfrm>
            <a:prstGeom prst="rect">
              <a:avLst/>
            </a:prstGeom>
            <a:solidFill>
              <a:srgbClr val="152A7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97" name="Rectangle 877"/>
            <p:cNvSpPr>
              <a:spLocks noChangeArrowheads="1"/>
            </p:cNvSpPr>
            <p:nvPr/>
          </p:nvSpPr>
          <p:spPr bwMode="auto">
            <a:xfrm>
              <a:off x="5248" y="612"/>
              <a:ext cx="2" cy="3544"/>
            </a:xfrm>
            <a:prstGeom prst="rect">
              <a:avLst/>
            </a:prstGeom>
            <a:solidFill>
              <a:srgbClr val="13267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98" name="Rectangle 878"/>
            <p:cNvSpPr>
              <a:spLocks noChangeArrowheads="1"/>
            </p:cNvSpPr>
            <p:nvPr/>
          </p:nvSpPr>
          <p:spPr bwMode="auto">
            <a:xfrm>
              <a:off x="5250" y="612"/>
              <a:ext cx="2" cy="3544"/>
            </a:xfrm>
            <a:prstGeom prst="rect">
              <a:avLst/>
            </a:prstGeom>
            <a:solidFill>
              <a:srgbClr val="12246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499" name="Rectangle 879"/>
            <p:cNvSpPr>
              <a:spLocks noChangeArrowheads="1"/>
            </p:cNvSpPr>
            <p:nvPr/>
          </p:nvSpPr>
          <p:spPr bwMode="auto">
            <a:xfrm>
              <a:off x="5252" y="612"/>
              <a:ext cx="2" cy="3544"/>
            </a:xfrm>
            <a:prstGeom prst="rect">
              <a:avLst/>
            </a:prstGeom>
            <a:solidFill>
              <a:srgbClr val="1222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00" name="Rectangle 880"/>
            <p:cNvSpPr>
              <a:spLocks noChangeArrowheads="1"/>
            </p:cNvSpPr>
            <p:nvPr/>
          </p:nvSpPr>
          <p:spPr bwMode="auto">
            <a:xfrm>
              <a:off x="5254" y="612"/>
              <a:ext cx="2" cy="3544"/>
            </a:xfrm>
            <a:prstGeom prst="rect">
              <a:avLst/>
            </a:prstGeom>
            <a:solidFill>
              <a:srgbClr val="101F6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01" name="Rectangle 881"/>
            <p:cNvSpPr>
              <a:spLocks noChangeArrowheads="1"/>
            </p:cNvSpPr>
            <p:nvPr/>
          </p:nvSpPr>
          <p:spPr bwMode="auto">
            <a:xfrm>
              <a:off x="5256" y="612"/>
              <a:ext cx="1" cy="3544"/>
            </a:xfrm>
            <a:prstGeom prst="rect">
              <a:avLst/>
            </a:prstGeom>
            <a:solidFill>
              <a:srgbClr val="0D1C5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02" name="Rectangle 882"/>
            <p:cNvSpPr>
              <a:spLocks noChangeArrowheads="1"/>
            </p:cNvSpPr>
            <p:nvPr/>
          </p:nvSpPr>
          <p:spPr bwMode="auto">
            <a:xfrm>
              <a:off x="5257" y="612"/>
              <a:ext cx="2" cy="3544"/>
            </a:xfrm>
            <a:prstGeom prst="rect">
              <a:avLst/>
            </a:prstGeom>
            <a:solidFill>
              <a:srgbClr val="0B195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03" name="Rectangle 883"/>
            <p:cNvSpPr>
              <a:spLocks noChangeArrowheads="1"/>
            </p:cNvSpPr>
            <p:nvPr/>
          </p:nvSpPr>
          <p:spPr bwMode="auto">
            <a:xfrm>
              <a:off x="5259" y="612"/>
              <a:ext cx="2" cy="3544"/>
            </a:xfrm>
            <a:prstGeom prst="rect">
              <a:avLst/>
            </a:prstGeom>
            <a:solidFill>
              <a:srgbClr val="0B165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04" name="Rectangle 884"/>
            <p:cNvSpPr>
              <a:spLocks noChangeArrowheads="1"/>
            </p:cNvSpPr>
            <p:nvPr/>
          </p:nvSpPr>
          <p:spPr bwMode="auto">
            <a:xfrm>
              <a:off x="5261" y="612"/>
              <a:ext cx="2" cy="3544"/>
            </a:xfrm>
            <a:prstGeom prst="rect">
              <a:avLst/>
            </a:prstGeom>
            <a:solidFill>
              <a:srgbClr val="0B135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05" name="Rectangle 885"/>
            <p:cNvSpPr>
              <a:spLocks noChangeArrowheads="1"/>
            </p:cNvSpPr>
            <p:nvPr/>
          </p:nvSpPr>
          <p:spPr bwMode="auto">
            <a:xfrm>
              <a:off x="5263" y="612"/>
              <a:ext cx="2" cy="3544"/>
            </a:xfrm>
            <a:prstGeom prst="rect">
              <a:avLst/>
            </a:prstGeom>
            <a:solidFill>
              <a:srgbClr val="0A0F4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06" name="Rectangle 886"/>
            <p:cNvSpPr>
              <a:spLocks noChangeArrowheads="1"/>
            </p:cNvSpPr>
            <p:nvPr/>
          </p:nvSpPr>
          <p:spPr bwMode="auto">
            <a:xfrm>
              <a:off x="5265" y="612"/>
              <a:ext cx="1" cy="3544"/>
            </a:xfrm>
            <a:prstGeom prst="rect">
              <a:avLst/>
            </a:prstGeom>
            <a:solidFill>
              <a:srgbClr val="030C4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13507" name="Rectangle 887"/>
            <p:cNvSpPr>
              <a:spLocks noChangeArrowheads="1"/>
            </p:cNvSpPr>
            <p:nvPr/>
          </p:nvSpPr>
          <p:spPr bwMode="auto">
            <a:xfrm>
              <a:off x="5266" y="612"/>
              <a:ext cx="2" cy="3544"/>
            </a:xfrm>
            <a:prstGeom prst="rect">
              <a:avLst/>
            </a:prstGeom>
            <a:solidFill>
              <a:srgbClr val="00064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grpSp>
      <p:sp>
        <p:nvSpPr>
          <p:cNvPr id="13338" name="Rectangle 889"/>
          <p:cNvSpPr>
            <a:spLocks noChangeArrowheads="1"/>
          </p:cNvSpPr>
          <p:nvPr/>
        </p:nvSpPr>
        <p:spPr bwMode="auto">
          <a:xfrm>
            <a:off x="1652588" y="1489075"/>
            <a:ext cx="63373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b="1">
                <a:solidFill>
                  <a:srgbClr val="FFFF00"/>
                </a:solidFill>
                <a:ea typeface="华文新魏" panose="02010800040101010101" pitchFamily="2" charset="-122"/>
              </a:rPr>
              <a:t>Appendix1: Notations and Conventions for Numbers</a:t>
            </a:r>
            <a:endParaRPr kumimoji="1" lang="en-US" altLang="zh-CN" sz="1800" b="1" i="1">
              <a:solidFill>
                <a:srgbClr val="666699"/>
              </a:solidFill>
              <a:ea typeface="华文新魏" panose="02010800040101010101" pitchFamily="2" charset="-122"/>
            </a:endParaRPr>
          </a:p>
        </p:txBody>
      </p:sp>
      <p:sp>
        <p:nvSpPr>
          <p:cNvPr id="13339" name="Rectangle 890"/>
          <p:cNvSpPr>
            <a:spLocks noChangeArrowheads="1"/>
          </p:cNvSpPr>
          <p:nvPr/>
        </p:nvSpPr>
        <p:spPr bwMode="auto">
          <a:xfrm>
            <a:off x="746125" y="863600"/>
            <a:ext cx="7572375" cy="5624513"/>
          </a:xfrm>
          <a:prstGeom prst="rect">
            <a:avLst/>
          </a:prstGeom>
          <a:solidFill>
            <a:srgbClr val="3366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grpSp>
        <p:nvGrpSpPr>
          <p:cNvPr id="13340" name="Group 950"/>
          <p:cNvGrpSpPr>
            <a:grpSpLocks/>
          </p:cNvGrpSpPr>
          <p:nvPr/>
        </p:nvGrpSpPr>
        <p:grpSpPr bwMode="auto">
          <a:xfrm>
            <a:off x="1331913" y="1449388"/>
            <a:ext cx="7316787" cy="5014912"/>
            <a:chOff x="660" y="926"/>
            <a:chExt cx="4609" cy="3159"/>
          </a:xfrm>
        </p:grpSpPr>
        <p:sp>
          <p:nvSpPr>
            <p:cNvPr id="13356" name="Rectangle 891"/>
            <p:cNvSpPr>
              <a:spLocks noChangeArrowheads="1"/>
            </p:cNvSpPr>
            <p:nvPr/>
          </p:nvSpPr>
          <p:spPr bwMode="auto">
            <a:xfrm>
              <a:off x="2575" y="3878"/>
              <a:ext cx="735"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100">
                  <a:solidFill>
                    <a:srgbClr val="FFFFFF"/>
                  </a:solidFill>
                  <a:ea typeface="华文新魏" panose="02010800040101010101" pitchFamily="2" charset="-122"/>
                </a:rPr>
                <a:t>Quintillion</a:t>
              </a:r>
              <a:endParaRPr kumimoji="1" lang="en-US" altLang="zh-CN" sz="1800" b="1" i="1">
                <a:solidFill>
                  <a:srgbClr val="666699"/>
                </a:solidFill>
                <a:ea typeface="华文新魏" panose="02010800040101010101" pitchFamily="2" charset="-122"/>
              </a:endParaRPr>
            </a:p>
          </p:txBody>
        </p:sp>
        <p:sp>
          <p:nvSpPr>
            <p:cNvPr id="13357" name="Rectangle 892"/>
            <p:cNvSpPr>
              <a:spLocks noChangeArrowheads="1"/>
            </p:cNvSpPr>
            <p:nvPr/>
          </p:nvSpPr>
          <p:spPr bwMode="auto">
            <a:xfrm>
              <a:off x="1504" y="3873"/>
              <a:ext cx="10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b="1">
                  <a:solidFill>
                    <a:srgbClr val="FFFFFF"/>
                  </a:solidFill>
                  <a:ea typeface="华文新魏" panose="02010800040101010101" pitchFamily="2" charset="-122"/>
                </a:rPr>
                <a:t>E</a:t>
              </a:r>
              <a:endParaRPr kumimoji="1" lang="en-US" altLang="zh-CN" sz="1800" b="1" i="1">
                <a:solidFill>
                  <a:srgbClr val="666699"/>
                </a:solidFill>
                <a:ea typeface="华文新魏" panose="02010800040101010101" pitchFamily="2" charset="-122"/>
              </a:endParaRPr>
            </a:p>
          </p:txBody>
        </p:sp>
        <p:sp>
          <p:nvSpPr>
            <p:cNvPr id="13358" name="Rectangle 893"/>
            <p:cNvSpPr>
              <a:spLocks noChangeArrowheads="1"/>
            </p:cNvSpPr>
            <p:nvPr/>
          </p:nvSpPr>
          <p:spPr bwMode="auto">
            <a:xfrm>
              <a:off x="709" y="3873"/>
              <a:ext cx="26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b="1">
                  <a:solidFill>
                    <a:srgbClr val="FFFFFF"/>
                  </a:solidFill>
                  <a:ea typeface="华文新魏" panose="02010800040101010101" pitchFamily="2" charset="-122"/>
                </a:rPr>
                <a:t>exa</a:t>
              </a:r>
              <a:endParaRPr kumimoji="1" lang="en-US" altLang="zh-CN" sz="1800" b="1" i="1">
                <a:solidFill>
                  <a:srgbClr val="666699"/>
                </a:solidFill>
                <a:ea typeface="华文新魏" panose="02010800040101010101" pitchFamily="2" charset="-122"/>
              </a:endParaRPr>
            </a:p>
          </p:txBody>
        </p:sp>
        <p:sp>
          <p:nvSpPr>
            <p:cNvPr id="13359" name="Rectangle 894"/>
            <p:cNvSpPr>
              <a:spLocks noChangeArrowheads="1"/>
            </p:cNvSpPr>
            <p:nvPr/>
          </p:nvSpPr>
          <p:spPr bwMode="auto">
            <a:xfrm>
              <a:off x="2575" y="3635"/>
              <a:ext cx="800"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100">
                  <a:solidFill>
                    <a:srgbClr val="FFFFFF"/>
                  </a:solidFill>
                  <a:ea typeface="华文新魏" panose="02010800040101010101" pitchFamily="2" charset="-122"/>
                </a:rPr>
                <a:t>Quadrillion</a:t>
              </a:r>
              <a:endParaRPr kumimoji="1" lang="en-US" altLang="zh-CN" sz="1800" b="1" i="1">
                <a:solidFill>
                  <a:srgbClr val="666699"/>
                </a:solidFill>
                <a:ea typeface="华文新魏" panose="02010800040101010101" pitchFamily="2" charset="-122"/>
              </a:endParaRPr>
            </a:p>
          </p:txBody>
        </p:sp>
        <p:sp>
          <p:nvSpPr>
            <p:cNvPr id="13360" name="Rectangle 895"/>
            <p:cNvSpPr>
              <a:spLocks noChangeArrowheads="1"/>
            </p:cNvSpPr>
            <p:nvPr/>
          </p:nvSpPr>
          <p:spPr bwMode="auto">
            <a:xfrm>
              <a:off x="1504" y="3630"/>
              <a:ext cx="10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b="1">
                  <a:solidFill>
                    <a:srgbClr val="FFFFFF"/>
                  </a:solidFill>
                  <a:ea typeface="华文新魏" panose="02010800040101010101" pitchFamily="2" charset="-122"/>
                </a:rPr>
                <a:t>P</a:t>
              </a:r>
              <a:endParaRPr kumimoji="1" lang="en-US" altLang="zh-CN" sz="1800" b="1" i="1">
                <a:solidFill>
                  <a:srgbClr val="666699"/>
                </a:solidFill>
                <a:ea typeface="华文新魏" panose="02010800040101010101" pitchFamily="2" charset="-122"/>
              </a:endParaRPr>
            </a:p>
          </p:txBody>
        </p:sp>
        <p:sp>
          <p:nvSpPr>
            <p:cNvPr id="13361" name="Rectangle 896"/>
            <p:cNvSpPr>
              <a:spLocks noChangeArrowheads="1"/>
            </p:cNvSpPr>
            <p:nvPr/>
          </p:nvSpPr>
          <p:spPr bwMode="auto">
            <a:xfrm>
              <a:off x="709" y="3630"/>
              <a:ext cx="32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b="1">
                  <a:solidFill>
                    <a:srgbClr val="FFFFFF"/>
                  </a:solidFill>
                  <a:ea typeface="华文新魏" panose="02010800040101010101" pitchFamily="2" charset="-122"/>
                </a:rPr>
                <a:t>peta</a:t>
              </a:r>
              <a:endParaRPr kumimoji="1" lang="en-US" altLang="zh-CN" sz="1800" b="1" i="1">
                <a:solidFill>
                  <a:srgbClr val="666699"/>
                </a:solidFill>
                <a:ea typeface="华文新魏" panose="02010800040101010101" pitchFamily="2" charset="-122"/>
              </a:endParaRPr>
            </a:p>
          </p:txBody>
        </p:sp>
        <p:sp>
          <p:nvSpPr>
            <p:cNvPr id="13362" name="Rectangle 897"/>
            <p:cNvSpPr>
              <a:spLocks noChangeArrowheads="1"/>
            </p:cNvSpPr>
            <p:nvPr/>
          </p:nvSpPr>
          <p:spPr bwMode="auto">
            <a:xfrm>
              <a:off x="2575" y="3392"/>
              <a:ext cx="493"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100">
                  <a:solidFill>
                    <a:srgbClr val="FFFFFF"/>
                  </a:solidFill>
                  <a:ea typeface="华文新魏" panose="02010800040101010101" pitchFamily="2" charset="-122"/>
                </a:rPr>
                <a:t>Trillion</a:t>
              </a:r>
              <a:endParaRPr kumimoji="1" lang="en-US" altLang="zh-CN" sz="1800" b="1" i="1">
                <a:solidFill>
                  <a:srgbClr val="666699"/>
                </a:solidFill>
                <a:ea typeface="华文新魏" panose="02010800040101010101" pitchFamily="2" charset="-122"/>
              </a:endParaRPr>
            </a:p>
          </p:txBody>
        </p:sp>
        <p:sp>
          <p:nvSpPr>
            <p:cNvPr id="13363" name="Rectangle 898"/>
            <p:cNvSpPr>
              <a:spLocks noChangeArrowheads="1"/>
            </p:cNvSpPr>
            <p:nvPr/>
          </p:nvSpPr>
          <p:spPr bwMode="auto">
            <a:xfrm>
              <a:off x="1504" y="3385"/>
              <a:ext cx="9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b="1">
                  <a:solidFill>
                    <a:srgbClr val="FFFFFF"/>
                  </a:solidFill>
                  <a:ea typeface="华文新魏" panose="02010800040101010101" pitchFamily="2" charset="-122"/>
                </a:rPr>
                <a:t>T</a:t>
              </a:r>
              <a:endParaRPr kumimoji="1" lang="en-US" altLang="zh-CN" sz="1800" b="1" i="1">
                <a:solidFill>
                  <a:srgbClr val="666699"/>
                </a:solidFill>
                <a:ea typeface="华文新魏" panose="02010800040101010101" pitchFamily="2" charset="-122"/>
              </a:endParaRPr>
            </a:p>
          </p:txBody>
        </p:sp>
        <p:sp>
          <p:nvSpPr>
            <p:cNvPr id="13364" name="Rectangle 899"/>
            <p:cNvSpPr>
              <a:spLocks noChangeArrowheads="1"/>
            </p:cNvSpPr>
            <p:nvPr/>
          </p:nvSpPr>
          <p:spPr bwMode="auto">
            <a:xfrm>
              <a:off x="709" y="3385"/>
              <a:ext cx="29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b="1">
                  <a:solidFill>
                    <a:srgbClr val="FFFFFF"/>
                  </a:solidFill>
                  <a:ea typeface="华文新魏" panose="02010800040101010101" pitchFamily="2" charset="-122"/>
                </a:rPr>
                <a:t>tera</a:t>
              </a:r>
              <a:endParaRPr kumimoji="1" lang="en-US" altLang="zh-CN" sz="1800" b="1" i="1">
                <a:solidFill>
                  <a:srgbClr val="666699"/>
                </a:solidFill>
                <a:ea typeface="华文新魏" panose="02010800040101010101" pitchFamily="2" charset="-122"/>
              </a:endParaRPr>
            </a:p>
          </p:txBody>
        </p:sp>
        <p:sp>
          <p:nvSpPr>
            <p:cNvPr id="13365" name="Rectangle 900"/>
            <p:cNvSpPr>
              <a:spLocks noChangeArrowheads="1"/>
            </p:cNvSpPr>
            <p:nvPr/>
          </p:nvSpPr>
          <p:spPr bwMode="auto">
            <a:xfrm>
              <a:off x="2575" y="3148"/>
              <a:ext cx="446"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100">
                  <a:solidFill>
                    <a:srgbClr val="FFFFFF"/>
                  </a:solidFill>
                  <a:ea typeface="华文新魏" panose="02010800040101010101" pitchFamily="2" charset="-122"/>
                </a:rPr>
                <a:t>Billion</a:t>
              </a:r>
              <a:endParaRPr kumimoji="1" lang="en-US" altLang="zh-CN" sz="1800" b="1" i="1">
                <a:solidFill>
                  <a:srgbClr val="666699"/>
                </a:solidFill>
                <a:ea typeface="华文新魏" panose="02010800040101010101" pitchFamily="2" charset="-122"/>
              </a:endParaRPr>
            </a:p>
          </p:txBody>
        </p:sp>
        <p:sp>
          <p:nvSpPr>
            <p:cNvPr id="13366" name="Rectangle 901"/>
            <p:cNvSpPr>
              <a:spLocks noChangeArrowheads="1"/>
            </p:cNvSpPr>
            <p:nvPr/>
          </p:nvSpPr>
          <p:spPr bwMode="auto">
            <a:xfrm>
              <a:off x="1504" y="3141"/>
              <a:ext cx="12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b="1">
                  <a:solidFill>
                    <a:srgbClr val="FFFFFF"/>
                  </a:solidFill>
                  <a:ea typeface="华文新魏" panose="02010800040101010101" pitchFamily="2" charset="-122"/>
                </a:rPr>
                <a:t>G</a:t>
              </a:r>
              <a:endParaRPr kumimoji="1" lang="en-US" altLang="zh-CN" sz="1800" b="1" i="1">
                <a:solidFill>
                  <a:srgbClr val="666699"/>
                </a:solidFill>
                <a:ea typeface="华文新魏" panose="02010800040101010101" pitchFamily="2" charset="-122"/>
              </a:endParaRPr>
            </a:p>
          </p:txBody>
        </p:sp>
        <p:sp>
          <p:nvSpPr>
            <p:cNvPr id="13367" name="Rectangle 902"/>
            <p:cNvSpPr>
              <a:spLocks noChangeArrowheads="1"/>
            </p:cNvSpPr>
            <p:nvPr/>
          </p:nvSpPr>
          <p:spPr bwMode="auto">
            <a:xfrm>
              <a:off x="709" y="3141"/>
              <a:ext cx="32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b="1" dirty="0" err="1">
                  <a:solidFill>
                    <a:srgbClr val="FFFFFF"/>
                  </a:solidFill>
                  <a:ea typeface="华文新魏" panose="02010800040101010101" pitchFamily="2" charset="-122"/>
                </a:rPr>
                <a:t>giga</a:t>
              </a:r>
              <a:endParaRPr kumimoji="1" lang="en-US" altLang="zh-CN" sz="1800" b="1" i="1" dirty="0">
                <a:solidFill>
                  <a:srgbClr val="666699"/>
                </a:solidFill>
                <a:ea typeface="华文新魏" panose="02010800040101010101" pitchFamily="2" charset="-122"/>
              </a:endParaRPr>
            </a:p>
          </p:txBody>
        </p:sp>
        <p:sp>
          <p:nvSpPr>
            <p:cNvPr id="13368" name="Rectangle 903"/>
            <p:cNvSpPr>
              <a:spLocks noChangeArrowheads="1"/>
            </p:cNvSpPr>
            <p:nvPr/>
          </p:nvSpPr>
          <p:spPr bwMode="auto">
            <a:xfrm>
              <a:off x="2575" y="2905"/>
              <a:ext cx="474"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100">
                  <a:solidFill>
                    <a:srgbClr val="FFFFFF"/>
                  </a:solidFill>
                  <a:ea typeface="华文新魏" panose="02010800040101010101" pitchFamily="2" charset="-122"/>
                </a:rPr>
                <a:t>Million</a:t>
              </a:r>
              <a:endParaRPr kumimoji="1" lang="en-US" altLang="zh-CN" sz="1800" b="1" i="1">
                <a:solidFill>
                  <a:srgbClr val="666699"/>
                </a:solidFill>
                <a:ea typeface="华文新魏" panose="02010800040101010101" pitchFamily="2" charset="-122"/>
              </a:endParaRPr>
            </a:p>
          </p:txBody>
        </p:sp>
        <p:sp>
          <p:nvSpPr>
            <p:cNvPr id="13369" name="Rectangle 904"/>
            <p:cNvSpPr>
              <a:spLocks noChangeArrowheads="1"/>
            </p:cNvSpPr>
            <p:nvPr/>
          </p:nvSpPr>
          <p:spPr bwMode="auto">
            <a:xfrm>
              <a:off x="1504" y="2898"/>
              <a:ext cx="13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b="1">
                  <a:solidFill>
                    <a:srgbClr val="FFFFFF"/>
                  </a:solidFill>
                  <a:ea typeface="华文新魏" panose="02010800040101010101" pitchFamily="2" charset="-122"/>
                </a:rPr>
                <a:t>M</a:t>
              </a:r>
              <a:endParaRPr kumimoji="1" lang="en-US" altLang="zh-CN" sz="1800" b="1" i="1">
                <a:solidFill>
                  <a:srgbClr val="666699"/>
                </a:solidFill>
                <a:ea typeface="华文新魏" panose="02010800040101010101" pitchFamily="2" charset="-122"/>
              </a:endParaRPr>
            </a:p>
          </p:txBody>
        </p:sp>
        <p:sp>
          <p:nvSpPr>
            <p:cNvPr id="13370" name="Rectangle 905"/>
            <p:cNvSpPr>
              <a:spLocks noChangeArrowheads="1"/>
            </p:cNvSpPr>
            <p:nvPr/>
          </p:nvSpPr>
          <p:spPr bwMode="auto">
            <a:xfrm>
              <a:off x="709" y="2898"/>
              <a:ext cx="41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b="1">
                  <a:solidFill>
                    <a:srgbClr val="FFFFFF"/>
                  </a:solidFill>
                  <a:ea typeface="华文新魏" panose="02010800040101010101" pitchFamily="2" charset="-122"/>
                </a:rPr>
                <a:t>mega</a:t>
              </a:r>
              <a:endParaRPr kumimoji="1" lang="en-US" altLang="zh-CN" sz="1800" b="1" i="1">
                <a:solidFill>
                  <a:srgbClr val="666699"/>
                </a:solidFill>
                <a:ea typeface="华文新魏" panose="02010800040101010101" pitchFamily="2" charset="-122"/>
              </a:endParaRPr>
            </a:p>
          </p:txBody>
        </p:sp>
        <p:sp>
          <p:nvSpPr>
            <p:cNvPr id="13371" name="Rectangle 906"/>
            <p:cNvSpPr>
              <a:spLocks noChangeArrowheads="1"/>
            </p:cNvSpPr>
            <p:nvPr/>
          </p:nvSpPr>
          <p:spPr bwMode="auto">
            <a:xfrm>
              <a:off x="2575" y="2662"/>
              <a:ext cx="745"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100">
                  <a:solidFill>
                    <a:srgbClr val="FFFFFF"/>
                  </a:solidFill>
                  <a:ea typeface="华文新魏" panose="02010800040101010101" pitchFamily="2" charset="-122"/>
                </a:rPr>
                <a:t>Thousand</a:t>
              </a:r>
              <a:endParaRPr kumimoji="1" lang="en-US" altLang="zh-CN" sz="1800" b="1" i="1">
                <a:solidFill>
                  <a:srgbClr val="666699"/>
                </a:solidFill>
                <a:ea typeface="华文新魏" panose="02010800040101010101" pitchFamily="2" charset="-122"/>
              </a:endParaRPr>
            </a:p>
          </p:txBody>
        </p:sp>
        <p:sp>
          <p:nvSpPr>
            <p:cNvPr id="13372" name="Rectangle 907"/>
            <p:cNvSpPr>
              <a:spLocks noChangeArrowheads="1"/>
            </p:cNvSpPr>
            <p:nvPr/>
          </p:nvSpPr>
          <p:spPr bwMode="auto">
            <a:xfrm>
              <a:off x="1504" y="2655"/>
              <a:ext cx="55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b="1">
                  <a:solidFill>
                    <a:srgbClr val="FFFFFF"/>
                  </a:solidFill>
                  <a:ea typeface="华文新魏" panose="02010800040101010101" pitchFamily="2" charset="-122"/>
                </a:rPr>
                <a:t>K (or k)</a:t>
              </a:r>
              <a:endParaRPr kumimoji="1" lang="en-US" altLang="zh-CN" sz="1800" b="1" i="1">
                <a:solidFill>
                  <a:srgbClr val="666699"/>
                </a:solidFill>
                <a:ea typeface="华文新魏" panose="02010800040101010101" pitchFamily="2" charset="-122"/>
              </a:endParaRPr>
            </a:p>
          </p:txBody>
        </p:sp>
        <p:sp>
          <p:nvSpPr>
            <p:cNvPr id="13373" name="Rectangle 908"/>
            <p:cNvSpPr>
              <a:spLocks noChangeArrowheads="1"/>
            </p:cNvSpPr>
            <p:nvPr/>
          </p:nvSpPr>
          <p:spPr bwMode="auto">
            <a:xfrm>
              <a:off x="709" y="2655"/>
              <a:ext cx="27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b="1">
                  <a:solidFill>
                    <a:srgbClr val="FFFFFF"/>
                  </a:solidFill>
                  <a:ea typeface="华文新魏" panose="02010800040101010101" pitchFamily="2" charset="-122"/>
                </a:rPr>
                <a:t>kilo</a:t>
              </a:r>
              <a:endParaRPr kumimoji="1" lang="en-US" altLang="zh-CN" sz="1800" b="1" i="1">
                <a:solidFill>
                  <a:srgbClr val="666699"/>
                </a:solidFill>
                <a:ea typeface="华文新魏" panose="02010800040101010101" pitchFamily="2" charset="-122"/>
              </a:endParaRPr>
            </a:p>
          </p:txBody>
        </p:sp>
        <p:sp>
          <p:nvSpPr>
            <p:cNvPr id="13374" name="Rectangle 909"/>
            <p:cNvSpPr>
              <a:spLocks noChangeArrowheads="1"/>
            </p:cNvSpPr>
            <p:nvPr/>
          </p:nvSpPr>
          <p:spPr bwMode="auto">
            <a:xfrm>
              <a:off x="2575" y="2416"/>
              <a:ext cx="1201"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100">
                  <a:solidFill>
                    <a:srgbClr val="FFFFFF"/>
                  </a:solidFill>
                  <a:ea typeface="华文新魏" panose="02010800040101010101" pitchFamily="2" charset="-122"/>
                </a:rPr>
                <a:t>One quintillionth</a:t>
              </a:r>
              <a:endParaRPr kumimoji="1" lang="en-US" altLang="zh-CN" sz="1800" b="1" i="1">
                <a:solidFill>
                  <a:srgbClr val="666699"/>
                </a:solidFill>
                <a:ea typeface="华文新魏" panose="02010800040101010101" pitchFamily="2" charset="-122"/>
              </a:endParaRPr>
            </a:p>
          </p:txBody>
        </p:sp>
        <p:sp>
          <p:nvSpPr>
            <p:cNvPr id="13375" name="Rectangle 910"/>
            <p:cNvSpPr>
              <a:spLocks noChangeArrowheads="1"/>
            </p:cNvSpPr>
            <p:nvPr/>
          </p:nvSpPr>
          <p:spPr bwMode="auto">
            <a:xfrm>
              <a:off x="1504" y="2411"/>
              <a:ext cx="8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b="1">
                  <a:solidFill>
                    <a:srgbClr val="FFFFFF"/>
                  </a:solidFill>
                  <a:ea typeface="华文新魏" panose="02010800040101010101" pitchFamily="2" charset="-122"/>
                </a:rPr>
                <a:t>a</a:t>
              </a:r>
              <a:endParaRPr kumimoji="1" lang="en-US" altLang="zh-CN" sz="1800" b="1" i="1">
                <a:solidFill>
                  <a:srgbClr val="666699"/>
                </a:solidFill>
                <a:ea typeface="华文新魏" panose="02010800040101010101" pitchFamily="2" charset="-122"/>
              </a:endParaRPr>
            </a:p>
          </p:txBody>
        </p:sp>
        <p:sp>
          <p:nvSpPr>
            <p:cNvPr id="13376" name="Rectangle 911"/>
            <p:cNvSpPr>
              <a:spLocks noChangeArrowheads="1"/>
            </p:cNvSpPr>
            <p:nvPr/>
          </p:nvSpPr>
          <p:spPr bwMode="auto">
            <a:xfrm>
              <a:off x="709" y="2411"/>
              <a:ext cx="28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b="1">
                  <a:solidFill>
                    <a:srgbClr val="FFFFFF"/>
                  </a:solidFill>
                  <a:ea typeface="华文新魏" panose="02010800040101010101" pitchFamily="2" charset="-122"/>
                </a:rPr>
                <a:t>atta</a:t>
              </a:r>
              <a:endParaRPr kumimoji="1" lang="en-US" altLang="zh-CN" sz="1800" b="1" i="1">
                <a:solidFill>
                  <a:srgbClr val="666699"/>
                </a:solidFill>
                <a:ea typeface="华文新魏" panose="02010800040101010101" pitchFamily="2" charset="-122"/>
              </a:endParaRPr>
            </a:p>
          </p:txBody>
        </p:sp>
        <p:sp>
          <p:nvSpPr>
            <p:cNvPr id="13377" name="Rectangle 912"/>
            <p:cNvSpPr>
              <a:spLocks noChangeArrowheads="1"/>
            </p:cNvSpPr>
            <p:nvPr/>
          </p:nvSpPr>
          <p:spPr bwMode="auto">
            <a:xfrm>
              <a:off x="2575" y="2173"/>
              <a:ext cx="1266"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100">
                  <a:solidFill>
                    <a:srgbClr val="FFFFFF"/>
                  </a:solidFill>
                  <a:ea typeface="华文新魏" panose="02010800040101010101" pitchFamily="2" charset="-122"/>
                </a:rPr>
                <a:t>One quadrillionth</a:t>
              </a:r>
              <a:endParaRPr kumimoji="1" lang="en-US" altLang="zh-CN" sz="1800" b="1" i="1">
                <a:solidFill>
                  <a:srgbClr val="666699"/>
                </a:solidFill>
                <a:ea typeface="华文新魏" panose="02010800040101010101" pitchFamily="2" charset="-122"/>
              </a:endParaRPr>
            </a:p>
          </p:txBody>
        </p:sp>
        <p:sp>
          <p:nvSpPr>
            <p:cNvPr id="13378" name="Rectangle 913"/>
            <p:cNvSpPr>
              <a:spLocks noChangeArrowheads="1"/>
            </p:cNvSpPr>
            <p:nvPr/>
          </p:nvSpPr>
          <p:spPr bwMode="auto">
            <a:xfrm>
              <a:off x="1504" y="2168"/>
              <a:ext cx="5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b="1">
                  <a:solidFill>
                    <a:srgbClr val="FFFFFF"/>
                  </a:solidFill>
                  <a:ea typeface="华文新魏" panose="02010800040101010101" pitchFamily="2" charset="-122"/>
                </a:rPr>
                <a:t>f</a:t>
              </a:r>
              <a:endParaRPr kumimoji="1" lang="en-US" altLang="zh-CN" sz="1800" b="1" i="1">
                <a:solidFill>
                  <a:srgbClr val="666699"/>
                </a:solidFill>
                <a:ea typeface="华文新魏" panose="02010800040101010101" pitchFamily="2" charset="-122"/>
              </a:endParaRPr>
            </a:p>
          </p:txBody>
        </p:sp>
        <p:sp>
          <p:nvSpPr>
            <p:cNvPr id="13379" name="Rectangle 914"/>
            <p:cNvSpPr>
              <a:spLocks noChangeArrowheads="1"/>
            </p:cNvSpPr>
            <p:nvPr/>
          </p:nvSpPr>
          <p:spPr bwMode="auto">
            <a:xfrm>
              <a:off x="709" y="2168"/>
              <a:ext cx="43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b="1" dirty="0" err="1">
                  <a:solidFill>
                    <a:srgbClr val="FFFFFF"/>
                  </a:solidFill>
                  <a:ea typeface="华文新魏" panose="02010800040101010101" pitchFamily="2" charset="-122"/>
                </a:rPr>
                <a:t>femto</a:t>
              </a:r>
              <a:endParaRPr kumimoji="1" lang="en-US" altLang="zh-CN" sz="1800" b="1" i="1" dirty="0">
                <a:solidFill>
                  <a:srgbClr val="666699"/>
                </a:solidFill>
                <a:ea typeface="华文新魏" panose="02010800040101010101" pitchFamily="2" charset="-122"/>
              </a:endParaRPr>
            </a:p>
          </p:txBody>
        </p:sp>
        <p:sp>
          <p:nvSpPr>
            <p:cNvPr id="13380" name="Rectangle 915"/>
            <p:cNvSpPr>
              <a:spLocks noChangeArrowheads="1"/>
            </p:cNvSpPr>
            <p:nvPr/>
          </p:nvSpPr>
          <p:spPr bwMode="auto">
            <a:xfrm>
              <a:off x="2575" y="1930"/>
              <a:ext cx="941"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100">
                  <a:solidFill>
                    <a:srgbClr val="FFFFFF"/>
                  </a:solidFill>
                  <a:ea typeface="华文新魏" panose="02010800040101010101" pitchFamily="2" charset="-122"/>
                </a:rPr>
                <a:t>One trillionth</a:t>
              </a:r>
              <a:endParaRPr kumimoji="1" lang="en-US" altLang="zh-CN" sz="1800" b="1" i="1">
                <a:solidFill>
                  <a:srgbClr val="666699"/>
                </a:solidFill>
                <a:ea typeface="华文新魏" panose="02010800040101010101" pitchFamily="2" charset="-122"/>
              </a:endParaRPr>
            </a:p>
          </p:txBody>
        </p:sp>
        <p:sp>
          <p:nvSpPr>
            <p:cNvPr id="13381" name="Rectangle 916"/>
            <p:cNvSpPr>
              <a:spLocks noChangeArrowheads="1"/>
            </p:cNvSpPr>
            <p:nvPr/>
          </p:nvSpPr>
          <p:spPr bwMode="auto">
            <a:xfrm>
              <a:off x="1504" y="1924"/>
              <a:ext cx="9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b="1">
                  <a:solidFill>
                    <a:srgbClr val="FFFFFF"/>
                  </a:solidFill>
                  <a:ea typeface="华文新魏" panose="02010800040101010101" pitchFamily="2" charset="-122"/>
                </a:rPr>
                <a:t>p</a:t>
              </a:r>
              <a:endParaRPr kumimoji="1" lang="en-US" altLang="zh-CN" sz="1800" b="1" i="1">
                <a:solidFill>
                  <a:srgbClr val="666699"/>
                </a:solidFill>
                <a:ea typeface="华文新魏" panose="02010800040101010101" pitchFamily="2" charset="-122"/>
              </a:endParaRPr>
            </a:p>
          </p:txBody>
        </p:sp>
        <p:sp>
          <p:nvSpPr>
            <p:cNvPr id="13382" name="Rectangle 917"/>
            <p:cNvSpPr>
              <a:spLocks noChangeArrowheads="1"/>
            </p:cNvSpPr>
            <p:nvPr/>
          </p:nvSpPr>
          <p:spPr bwMode="auto">
            <a:xfrm>
              <a:off x="709" y="1924"/>
              <a:ext cx="32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b="1" dirty="0" err="1">
                  <a:solidFill>
                    <a:srgbClr val="FFFFFF"/>
                  </a:solidFill>
                  <a:ea typeface="华文新魏" panose="02010800040101010101" pitchFamily="2" charset="-122"/>
                </a:rPr>
                <a:t>pico</a:t>
              </a:r>
              <a:endParaRPr kumimoji="1" lang="en-US" altLang="zh-CN" sz="1800" b="1" i="1" dirty="0">
                <a:solidFill>
                  <a:srgbClr val="666699"/>
                </a:solidFill>
                <a:ea typeface="华文新魏" panose="02010800040101010101" pitchFamily="2" charset="-122"/>
              </a:endParaRPr>
            </a:p>
          </p:txBody>
        </p:sp>
        <p:sp>
          <p:nvSpPr>
            <p:cNvPr id="13383" name="Rectangle 918"/>
            <p:cNvSpPr>
              <a:spLocks noChangeArrowheads="1"/>
            </p:cNvSpPr>
            <p:nvPr/>
          </p:nvSpPr>
          <p:spPr bwMode="auto">
            <a:xfrm>
              <a:off x="2575" y="1686"/>
              <a:ext cx="931"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100">
                  <a:solidFill>
                    <a:srgbClr val="FFFFFF"/>
                  </a:solidFill>
                  <a:ea typeface="华文新魏" panose="02010800040101010101" pitchFamily="2" charset="-122"/>
                </a:rPr>
                <a:t>One billionth</a:t>
              </a:r>
              <a:endParaRPr kumimoji="1" lang="en-US" altLang="zh-CN" sz="1800" b="1" i="1">
                <a:solidFill>
                  <a:srgbClr val="666699"/>
                </a:solidFill>
                <a:ea typeface="华文新魏" panose="02010800040101010101" pitchFamily="2" charset="-122"/>
              </a:endParaRPr>
            </a:p>
          </p:txBody>
        </p:sp>
        <p:sp>
          <p:nvSpPr>
            <p:cNvPr id="13384" name="Rectangle 919"/>
            <p:cNvSpPr>
              <a:spLocks noChangeArrowheads="1"/>
            </p:cNvSpPr>
            <p:nvPr/>
          </p:nvSpPr>
          <p:spPr bwMode="auto">
            <a:xfrm>
              <a:off x="1504" y="1679"/>
              <a:ext cx="9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b="1">
                  <a:solidFill>
                    <a:srgbClr val="FFFFFF"/>
                  </a:solidFill>
                  <a:ea typeface="华文新魏" panose="02010800040101010101" pitchFamily="2" charset="-122"/>
                </a:rPr>
                <a:t>n</a:t>
              </a:r>
              <a:endParaRPr kumimoji="1" lang="en-US" altLang="zh-CN" sz="1800" b="1" i="1">
                <a:solidFill>
                  <a:srgbClr val="666699"/>
                </a:solidFill>
                <a:ea typeface="华文新魏" panose="02010800040101010101" pitchFamily="2" charset="-122"/>
              </a:endParaRPr>
            </a:p>
          </p:txBody>
        </p:sp>
        <p:sp>
          <p:nvSpPr>
            <p:cNvPr id="13385" name="Rectangle 920"/>
            <p:cNvSpPr>
              <a:spLocks noChangeArrowheads="1"/>
            </p:cNvSpPr>
            <p:nvPr/>
          </p:nvSpPr>
          <p:spPr bwMode="auto">
            <a:xfrm>
              <a:off x="709" y="1679"/>
              <a:ext cx="647"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b="1" dirty="0" err="1">
                  <a:solidFill>
                    <a:srgbClr val="FFFFFF"/>
                  </a:solidFill>
                  <a:ea typeface="华文新魏" panose="02010800040101010101" pitchFamily="2" charset="-122"/>
                </a:rPr>
                <a:t>nano</a:t>
              </a:r>
              <a:endParaRPr kumimoji="1" lang="en-US" altLang="zh-CN" sz="1800" b="1" i="1" dirty="0">
                <a:solidFill>
                  <a:srgbClr val="666699"/>
                </a:solidFill>
                <a:ea typeface="华文新魏" panose="02010800040101010101" pitchFamily="2" charset="-122"/>
              </a:endParaRPr>
            </a:p>
          </p:txBody>
        </p:sp>
        <p:sp>
          <p:nvSpPr>
            <p:cNvPr id="13386" name="Rectangle 921"/>
            <p:cNvSpPr>
              <a:spLocks noChangeArrowheads="1"/>
            </p:cNvSpPr>
            <p:nvPr/>
          </p:nvSpPr>
          <p:spPr bwMode="auto">
            <a:xfrm>
              <a:off x="2575" y="1443"/>
              <a:ext cx="978"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100" dirty="0">
                  <a:solidFill>
                    <a:srgbClr val="FFFFFF"/>
                  </a:solidFill>
                  <a:ea typeface="华文新魏" panose="02010800040101010101" pitchFamily="2" charset="-122"/>
                </a:rPr>
                <a:t>One millionth</a:t>
              </a:r>
              <a:endParaRPr kumimoji="1" lang="en-US" altLang="zh-CN" sz="1800" b="1" i="1" dirty="0">
                <a:solidFill>
                  <a:srgbClr val="666699"/>
                </a:solidFill>
                <a:ea typeface="华文新魏" panose="02010800040101010101" pitchFamily="2" charset="-122"/>
              </a:endParaRPr>
            </a:p>
          </p:txBody>
        </p:sp>
        <p:sp>
          <p:nvSpPr>
            <p:cNvPr id="13387" name="Rectangle 922"/>
            <p:cNvSpPr>
              <a:spLocks noChangeArrowheads="1"/>
            </p:cNvSpPr>
            <p:nvPr/>
          </p:nvSpPr>
          <p:spPr bwMode="auto">
            <a:xfrm>
              <a:off x="1504" y="1436"/>
              <a:ext cx="9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b="1">
                  <a:solidFill>
                    <a:srgbClr val="FFFFFF"/>
                  </a:solidFill>
                  <a:ea typeface="华文新魏" panose="02010800040101010101" pitchFamily="2" charset="-122"/>
                </a:rPr>
                <a:t>µ</a:t>
              </a:r>
              <a:endParaRPr kumimoji="1" lang="en-US" altLang="zh-CN" sz="1800" b="1" i="1">
                <a:solidFill>
                  <a:srgbClr val="666699"/>
                </a:solidFill>
                <a:ea typeface="华文新魏" panose="02010800040101010101" pitchFamily="2" charset="-122"/>
              </a:endParaRPr>
            </a:p>
          </p:txBody>
        </p:sp>
        <p:sp>
          <p:nvSpPr>
            <p:cNvPr id="13388" name="Rectangle 923"/>
            <p:cNvSpPr>
              <a:spLocks noChangeArrowheads="1"/>
            </p:cNvSpPr>
            <p:nvPr/>
          </p:nvSpPr>
          <p:spPr bwMode="auto">
            <a:xfrm>
              <a:off x="709" y="1436"/>
              <a:ext cx="750"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b="1" dirty="0">
                  <a:solidFill>
                    <a:srgbClr val="FFFFFF"/>
                  </a:solidFill>
                  <a:ea typeface="华文新魏" panose="02010800040101010101" pitchFamily="2" charset="-122"/>
                </a:rPr>
                <a:t>micro </a:t>
              </a:r>
              <a:endParaRPr kumimoji="1" lang="en-US" altLang="zh-CN" sz="1800" b="1" i="1" dirty="0">
                <a:solidFill>
                  <a:srgbClr val="666699"/>
                </a:solidFill>
                <a:ea typeface="华文新魏" panose="02010800040101010101" pitchFamily="2" charset="-122"/>
              </a:endParaRPr>
            </a:p>
          </p:txBody>
        </p:sp>
        <p:sp>
          <p:nvSpPr>
            <p:cNvPr id="13389" name="Rectangle 924"/>
            <p:cNvSpPr>
              <a:spLocks noChangeArrowheads="1"/>
            </p:cNvSpPr>
            <p:nvPr/>
          </p:nvSpPr>
          <p:spPr bwMode="auto">
            <a:xfrm>
              <a:off x="2575" y="1200"/>
              <a:ext cx="1193"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100" dirty="0">
                  <a:solidFill>
                    <a:srgbClr val="FFFFFF"/>
                  </a:solidFill>
                  <a:ea typeface="华文新魏" panose="02010800040101010101" pitchFamily="2" charset="-122"/>
                </a:rPr>
                <a:t>One thousandth</a:t>
              </a:r>
              <a:endParaRPr kumimoji="1" lang="en-US" altLang="zh-CN" sz="1800" b="1" i="1" dirty="0">
                <a:solidFill>
                  <a:srgbClr val="666699"/>
                </a:solidFill>
                <a:ea typeface="华文新魏" panose="02010800040101010101" pitchFamily="2" charset="-122"/>
              </a:endParaRPr>
            </a:p>
          </p:txBody>
        </p:sp>
        <p:sp>
          <p:nvSpPr>
            <p:cNvPr id="13390" name="Rectangle 925"/>
            <p:cNvSpPr>
              <a:spLocks noChangeArrowheads="1"/>
            </p:cNvSpPr>
            <p:nvPr/>
          </p:nvSpPr>
          <p:spPr bwMode="auto">
            <a:xfrm>
              <a:off x="1504" y="1193"/>
              <a:ext cx="14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b="1">
                  <a:solidFill>
                    <a:srgbClr val="FFFFFF"/>
                  </a:solidFill>
                  <a:ea typeface="华文新魏" panose="02010800040101010101" pitchFamily="2" charset="-122"/>
                </a:rPr>
                <a:t>m</a:t>
              </a:r>
              <a:endParaRPr kumimoji="1" lang="en-US" altLang="zh-CN" sz="1800" b="1" i="1">
                <a:solidFill>
                  <a:srgbClr val="666699"/>
                </a:solidFill>
                <a:ea typeface="华文新魏" panose="02010800040101010101" pitchFamily="2" charset="-122"/>
              </a:endParaRPr>
            </a:p>
          </p:txBody>
        </p:sp>
        <p:sp>
          <p:nvSpPr>
            <p:cNvPr id="13391" name="Rectangle 926"/>
            <p:cNvSpPr>
              <a:spLocks noChangeArrowheads="1"/>
            </p:cNvSpPr>
            <p:nvPr/>
          </p:nvSpPr>
          <p:spPr bwMode="auto">
            <a:xfrm>
              <a:off x="709" y="1193"/>
              <a:ext cx="639"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b="1" dirty="0">
                  <a:solidFill>
                    <a:srgbClr val="FFFFFF"/>
                  </a:solidFill>
                  <a:ea typeface="华文新魏" panose="02010800040101010101" pitchFamily="2" charset="-122"/>
                </a:rPr>
                <a:t>mill  </a:t>
              </a:r>
              <a:endParaRPr kumimoji="1" lang="en-US" altLang="zh-CN" sz="1800" b="1" i="1" dirty="0">
                <a:solidFill>
                  <a:srgbClr val="666699"/>
                </a:solidFill>
                <a:ea typeface="华文新魏" panose="02010800040101010101" pitchFamily="2" charset="-122"/>
              </a:endParaRPr>
            </a:p>
          </p:txBody>
        </p:sp>
        <p:sp>
          <p:nvSpPr>
            <p:cNvPr id="13392" name="Rectangle 927"/>
            <p:cNvSpPr>
              <a:spLocks noChangeArrowheads="1"/>
            </p:cNvSpPr>
            <p:nvPr/>
          </p:nvSpPr>
          <p:spPr bwMode="auto">
            <a:xfrm>
              <a:off x="3927" y="958"/>
              <a:ext cx="111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b="1">
                  <a:solidFill>
                    <a:srgbClr val="FFFFFF"/>
                  </a:solidFill>
                  <a:ea typeface="华文新魏" panose="02010800040101010101" pitchFamily="2" charset="-122"/>
                </a:rPr>
                <a:t>Numeric Value</a:t>
              </a:r>
              <a:endParaRPr kumimoji="1" lang="en-US" altLang="zh-CN" sz="1800" b="1" i="1">
                <a:solidFill>
                  <a:srgbClr val="666699"/>
                </a:solidFill>
                <a:ea typeface="华文新魏" panose="02010800040101010101" pitchFamily="2" charset="-122"/>
              </a:endParaRPr>
            </a:p>
          </p:txBody>
        </p:sp>
        <p:sp>
          <p:nvSpPr>
            <p:cNvPr id="13393" name="Rectangle 928"/>
            <p:cNvSpPr>
              <a:spLocks noChangeArrowheads="1"/>
            </p:cNvSpPr>
            <p:nvPr/>
          </p:nvSpPr>
          <p:spPr bwMode="auto">
            <a:xfrm>
              <a:off x="2575" y="958"/>
              <a:ext cx="64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b="1">
                  <a:solidFill>
                    <a:srgbClr val="FFFFFF"/>
                  </a:solidFill>
                  <a:ea typeface="华文新魏" panose="02010800040101010101" pitchFamily="2" charset="-122"/>
                </a:rPr>
                <a:t>Meaning</a:t>
              </a:r>
              <a:endParaRPr kumimoji="1" lang="en-US" altLang="zh-CN" sz="1800" b="1" i="1">
                <a:solidFill>
                  <a:srgbClr val="666699"/>
                </a:solidFill>
                <a:ea typeface="华文新魏" panose="02010800040101010101" pitchFamily="2" charset="-122"/>
              </a:endParaRPr>
            </a:p>
          </p:txBody>
        </p:sp>
        <p:sp>
          <p:nvSpPr>
            <p:cNvPr id="13394" name="Rectangle 929"/>
            <p:cNvSpPr>
              <a:spLocks noChangeArrowheads="1"/>
            </p:cNvSpPr>
            <p:nvPr/>
          </p:nvSpPr>
          <p:spPr bwMode="auto">
            <a:xfrm>
              <a:off x="1504" y="958"/>
              <a:ext cx="97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b="1" dirty="0">
                  <a:solidFill>
                    <a:srgbClr val="FFFFFF"/>
                  </a:solidFill>
                  <a:ea typeface="华文新魏" panose="02010800040101010101" pitchFamily="2" charset="-122"/>
                </a:rPr>
                <a:t>Abbreviation</a:t>
              </a:r>
              <a:endParaRPr kumimoji="1" lang="en-US" altLang="zh-CN" sz="1800" b="1" i="1" dirty="0">
                <a:solidFill>
                  <a:srgbClr val="666699"/>
                </a:solidFill>
                <a:ea typeface="华文新魏" panose="02010800040101010101" pitchFamily="2" charset="-122"/>
              </a:endParaRPr>
            </a:p>
          </p:txBody>
        </p:sp>
        <p:sp>
          <p:nvSpPr>
            <p:cNvPr id="13395" name="Rectangle 930"/>
            <p:cNvSpPr>
              <a:spLocks noChangeArrowheads="1"/>
            </p:cNvSpPr>
            <p:nvPr/>
          </p:nvSpPr>
          <p:spPr bwMode="auto">
            <a:xfrm>
              <a:off x="709" y="958"/>
              <a:ext cx="44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b="1" dirty="0">
                  <a:solidFill>
                    <a:srgbClr val="FFFFFF"/>
                  </a:solidFill>
                  <a:ea typeface="华文新魏" panose="02010800040101010101" pitchFamily="2" charset="-122"/>
                </a:rPr>
                <a:t>Prefix</a:t>
              </a:r>
              <a:endParaRPr kumimoji="1" lang="en-US" altLang="zh-CN" sz="1800" b="1" i="1" dirty="0">
                <a:solidFill>
                  <a:srgbClr val="666699"/>
                </a:solidFill>
                <a:ea typeface="华文新魏" panose="02010800040101010101" pitchFamily="2" charset="-122"/>
              </a:endParaRPr>
            </a:p>
          </p:txBody>
        </p:sp>
        <p:sp>
          <p:nvSpPr>
            <p:cNvPr id="13396" name="Line 931"/>
            <p:cNvSpPr>
              <a:spLocks noChangeShapeType="1"/>
            </p:cNvSpPr>
            <p:nvPr/>
          </p:nvSpPr>
          <p:spPr bwMode="auto">
            <a:xfrm>
              <a:off x="660" y="926"/>
              <a:ext cx="4609" cy="0"/>
            </a:xfrm>
            <a:prstGeom prst="line">
              <a:avLst/>
            </a:prstGeom>
            <a:noFill/>
            <a:ln w="23813" cap="sq">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97" name="Line 932"/>
            <p:cNvSpPr>
              <a:spLocks noChangeShapeType="1"/>
            </p:cNvSpPr>
            <p:nvPr/>
          </p:nvSpPr>
          <p:spPr bwMode="auto">
            <a:xfrm>
              <a:off x="660" y="1162"/>
              <a:ext cx="4609" cy="0"/>
            </a:xfrm>
            <a:prstGeom prst="line">
              <a:avLst/>
            </a:prstGeom>
            <a:noFill/>
            <a:ln w="11113">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98" name="Line 933"/>
            <p:cNvSpPr>
              <a:spLocks noChangeShapeType="1"/>
            </p:cNvSpPr>
            <p:nvPr/>
          </p:nvSpPr>
          <p:spPr bwMode="auto">
            <a:xfrm>
              <a:off x="660" y="1405"/>
              <a:ext cx="4609" cy="0"/>
            </a:xfrm>
            <a:prstGeom prst="line">
              <a:avLst/>
            </a:prstGeom>
            <a:noFill/>
            <a:ln w="11113">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99" name="Line 934"/>
            <p:cNvSpPr>
              <a:spLocks noChangeShapeType="1"/>
            </p:cNvSpPr>
            <p:nvPr/>
          </p:nvSpPr>
          <p:spPr bwMode="auto">
            <a:xfrm>
              <a:off x="660" y="1649"/>
              <a:ext cx="4609" cy="0"/>
            </a:xfrm>
            <a:prstGeom prst="line">
              <a:avLst/>
            </a:prstGeom>
            <a:noFill/>
            <a:ln w="11113">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00" name="Line 935"/>
            <p:cNvSpPr>
              <a:spLocks noChangeShapeType="1"/>
            </p:cNvSpPr>
            <p:nvPr/>
          </p:nvSpPr>
          <p:spPr bwMode="auto">
            <a:xfrm>
              <a:off x="660" y="1892"/>
              <a:ext cx="4609" cy="0"/>
            </a:xfrm>
            <a:prstGeom prst="line">
              <a:avLst/>
            </a:prstGeom>
            <a:noFill/>
            <a:ln w="11113">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01" name="Line 936"/>
            <p:cNvSpPr>
              <a:spLocks noChangeShapeType="1"/>
            </p:cNvSpPr>
            <p:nvPr/>
          </p:nvSpPr>
          <p:spPr bwMode="auto">
            <a:xfrm>
              <a:off x="660" y="2136"/>
              <a:ext cx="4609" cy="0"/>
            </a:xfrm>
            <a:prstGeom prst="line">
              <a:avLst/>
            </a:prstGeom>
            <a:noFill/>
            <a:ln w="11113">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02" name="Line 937"/>
            <p:cNvSpPr>
              <a:spLocks noChangeShapeType="1"/>
            </p:cNvSpPr>
            <p:nvPr/>
          </p:nvSpPr>
          <p:spPr bwMode="auto">
            <a:xfrm>
              <a:off x="660" y="2380"/>
              <a:ext cx="4609" cy="0"/>
            </a:xfrm>
            <a:prstGeom prst="line">
              <a:avLst/>
            </a:prstGeom>
            <a:noFill/>
            <a:ln w="11113">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03" name="Line 938"/>
            <p:cNvSpPr>
              <a:spLocks noChangeShapeType="1"/>
            </p:cNvSpPr>
            <p:nvPr/>
          </p:nvSpPr>
          <p:spPr bwMode="auto">
            <a:xfrm>
              <a:off x="660" y="2623"/>
              <a:ext cx="4609" cy="0"/>
            </a:xfrm>
            <a:prstGeom prst="line">
              <a:avLst/>
            </a:prstGeom>
            <a:noFill/>
            <a:ln w="11113">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04" name="Line 939"/>
            <p:cNvSpPr>
              <a:spLocks noChangeShapeType="1"/>
            </p:cNvSpPr>
            <p:nvPr/>
          </p:nvSpPr>
          <p:spPr bwMode="auto">
            <a:xfrm>
              <a:off x="660" y="2867"/>
              <a:ext cx="4609" cy="0"/>
            </a:xfrm>
            <a:prstGeom prst="line">
              <a:avLst/>
            </a:prstGeom>
            <a:noFill/>
            <a:ln w="11113">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05" name="Line 940"/>
            <p:cNvSpPr>
              <a:spLocks noChangeShapeType="1"/>
            </p:cNvSpPr>
            <p:nvPr/>
          </p:nvSpPr>
          <p:spPr bwMode="auto">
            <a:xfrm>
              <a:off x="660" y="3111"/>
              <a:ext cx="4609" cy="0"/>
            </a:xfrm>
            <a:prstGeom prst="line">
              <a:avLst/>
            </a:prstGeom>
            <a:noFill/>
            <a:ln w="11113">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06" name="Line 941"/>
            <p:cNvSpPr>
              <a:spLocks noChangeShapeType="1"/>
            </p:cNvSpPr>
            <p:nvPr/>
          </p:nvSpPr>
          <p:spPr bwMode="auto">
            <a:xfrm>
              <a:off x="660" y="3354"/>
              <a:ext cx="4609" cy="0"/>
            </a:xfrm>
            <a:prstGeom prst="line">
              <a:avLst/>
            </a:prstGeom>
            <a:noFill/>
            <a:ln w="11113">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07" name="Line 942"/>
            <p:cNvSpPr>
              <a:spLocks noChangeShapeType="1"/>
            </p:cNvSpPr>
            <p:nvPr/>
          </p:nvSpPr>
          <p:spPr bwMode="auto">
            <a:xfrm>
              <a:off x="660" y="3598"/>
              <a:ext cx="4609" cy="0"/>
            </a:xfrm>
            <a:prstGeom prst="line">
              <a:avLst/>
            </a:prstGeom>
            <a:noFill/>
            <a:ln w="11113">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08" name="Line 943"/>
            <p:cNvSpPr>
              <a:spLocks noChangeShapeType="1"/>
            </p:cNvSpPr>
            <p:nvPr/>
          </p:nvSpPr>
          <p:spPr bwMode="auto">
            <a:xfrm>
              <a:off x="660" y="3841"/>
              <a:ext cx="4609" cy="0"/>
            </a:xfrm>
            <a:prstGeom prst="line">
              <a:avLst/>
            </a:prstGeom>
            <a:noFill/>
            <a:ln w="11113">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09" name="Line 944"/>
            <p:cNvSpPr>
              <a:spLocks noChangeShapeType="1"/>
            </p:cNvSpPr>
            <p:nvPr/>
          </p:nvSpPr>
          <p:spPr bwMode="auto">
            <a:xfrm>
              <a:off x="660" y="4085"/>
              <a:ext cx="4609" cy="0"/>
            </a:xfrm>
            <a:prstGeom prst="line">
              <a:avLst/>
            </a:prstGeom>
            <a:noFill/>
            <a:ln w="23813" cap="sq">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10" name="Line 945"/>
            <p:cNvSpPr>
              <a:spLocks noChangeShapeType="1"/>
            </p:cNvSpPr>
            <p:nvPr/>
          </p:nvSpPr>
          <p:spPr bwMode="auto">
            <a:xfrm>
              <a:off x="660" y="926"/>
              <a:ext cx="0" cy="3159"/>
            </a:xfrm>
            <a:prstGeom prst="line">
              <a:avLst/>
            </a:prstGeom>
            <a:noFill/>
            <a:ln w="23813" cap="sq">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11" name="Line 946"/>
            <p:cNvSpPr>
              <a:spLocks noChangeShapeType="1"/>
            </p:cNvSpPr>
            <p:nvPr/>
          </p:nvSpPr>
          <p:spPr bwMode="auto">
            <a:xfrm>
              <a:off x="1455" y="926"/>
              <a:ext cx="0" cy="3159"/>
            </a:xfrm>
            <a:prstGeom prst="line">
              <a:avLst/>
            </a:prstGeom>
            <a:noFill/>
            <a:ln w="11113">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12" name="Line 947"/>
            <p:cNvSpPr>
              <a:spLocks noChangeShapeType="1"/>
            </p:cNvSpPr>
            <p:nvPr/>
          </p:nvSpPr>
          <p:spPr bwMode="auto">
            <a:xfrm>
              <a:off x="2527" y="926"/>
              <a:ext cx="0" cy="3159"/>
            </a:xfrm>
            <a:prstGeom prst="line">
              <a:avLst/>
            </a:prstGeom>
            <a:noFill/>
            <a:ln w="11113">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13" name="Line 948"/>
            <p:cNvSpPr>
              <a:spLocks noChangeShapeType="1"/>
            </p:cNvSpPr>
            <p:nvPr/>
          </p:nvSpPr>
          <p:spPr bwMode="auto">
            <a:xfrm>
              <a:off x="3879" y="926"/>
              <a:ext cx="0" cy="3159"/>
            </a:xfrm>
            <a:prstGeom prst="line">
              <a:avLst/>
            </a:prstGeom>
            <a:noFill/>
            <a:ln w="11113">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14" name="Line 949"/>
            <p:cNvSpPr>
              <a:spLocks noChangeShapeType="1"/>
            </p:cNvSpPr>
            <p:nvPr/>
          </p:nvSpPr>
          <p:spPr bwMode="auto">
            <a:xfrm>
              <a:off x="5269" y="926"/>
              <a:ext cx="0" cy="3159"/>
            </a:xfrm>
            <a:prstGeom prst="line">
              <a:avLst/>
            </a:prstGeom>
            <a:noFill/>
            <a:ln w="23813" cap="sq">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5" name="Rectangle 926"/>
            <p:cNvSpPr>
              <a:spLocks noChangeArrowheads="1"/>
            </p:cNvSpPr>
            <p:nvPr/>
          </p:nvSpPr>
          <p:spPr bwMode="auto">
            <a:xfrm>
              <a:off x="2110" y="1193"/>
              <a:ext cx="362"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000" b="1" dirty="0">
                  <a:solidFill>
                    <a:srgbClr val="FFFFFF"/>
                  </a:solidFill>
                  <a:ea typeface="华文新魏" panose="02010800040101010101" pitchFamily="2" charset="-122"/>
                </a:rPr>
                <a:t>毫秒</a:t>
              </a:r>
              <a:endParaRPr kumimoji="1" lang="en-US" altLang="zh-CN" sz="1800" b="1" i="1" dirty="0">
                <a:solidFill>
                  <a:srgbClr val="666699"/>
                </a:solidFill>
                <a:ea typeface="华文新魏" panose="02010800040101010101" pitchFamily="2" charset="-122"/>
              </a:endParaRPr>
            </a:p>
          </p:txBody>
        </p:sp>
        <p:sp>
          <p:nvSpPr>
            <p:cNvPr id="466" name="Rectangle 923"/>
            <p:cNvSpPr>
              <a:spLocks noChangeArrowheads="1"/>
            </p:cNvSpPr>
            <p:nvPr/>
          </p:nvSpPr>
          <p:spPr bwMode="auto">
            <a:xfrm>
              <a:off x="2110" y="1418"/>
              <a:ext cx="354"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000" b="1" dirty="0">
                  <a:solidFill>
                    <a:srgbClr val="FFFFFF"/>
                  </a:solidFill>
                  <a:ea typeface="华文新魏" panose="02010800040101010101" pitchFamily="2" charset="-122"/>
                </a:rPr>
                <a:t>微秒</a:t>
              </a:r>
              <a:endParaRPr kumimoji="1" lang="en-US" altLang="zh-CN" sz="1800" b="1" i="1" dirty="0">
                <a:solidFill>
                  <a:srgbClr val="666699"/>
                </a:solidFill>
                <a:ea typeface="华文新魏" panose="02010800040101010101" pitchFamily="2" charset="-122"/>
              </a:endParaRPr>
            </a:p>
          </p:txBody>
        </p:sp>
        <p:sp>
          <p:nvSpPr>
            <p:cNvPr id="467" name="Rectangle 923"/>
            <p:cNvSpPr>
              <a:spLocks noChangeArrowheads="1"/>
            </p:cNvSpPr>
            <p:nvPr/>
          </p:nvSpPr>
          <p:spPr bwMode="auto">
            <a:xfrm>
              <a:off x="2128" y="1660"/>
              <a:ext cx="450"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000" b="1" dirty="0">
                  <a:solidFill>
                    <a:srgbClr val="FFFFFF"/>
                  </a:solidFill>
                  <a:ea typeface="华文新魏" panose="02010800040101010101" pitchFamily="2" charset="-122"/>
                </a:rPr>
                <a:t>纳秒</a:t>
              </a:r>
              <a:endParaRPr kumimoji="1" lang="en-US" altLang="zh-CN" sz="1800" b="1" i="1" dirty="0">
                <a:solidFill>
                  <a:srgbClr val="666699"/>
                </a:solidFill>
                <a:ea typeface="华文新魏" panose="02010800040101010101" pitchFamily="2" charset="-122"/>
              </a:endParaRPr>
            </a:p>
          </p:txBody>
        </p:sp>
        <p:sp>
          <p:nvSpPr>
            <p:cNvPr id="468" name="Rectangle 923"/>
            <p:cNvSpPr>
              <a:spLocks noChangeArrowheads="1"/>
            </p:cNvSpPr>
            <p:nvPr/>
          </p:nvSpPr>
          <p:spPr bwMode="auto">
            <a:xfrm>
              <a:off x="2122" y="1897"/>
              <a:ext cx="450"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000" b="1" dirty="0">
                  <a:solidFill>
                    <a:srgbClr val="FFFFFF"/>
                  </a:solidFill>
                  <a:ea typeface="华文新魏" panose="02010800040101010101" pitchFamily="2" charset="-122"/>
                </a:rPr>
                <a:t>皮秒</a:t>
              </a:r>
              <a:endParaRPr kumimoji="1" lang="en-US" altLang="zh-CN" sz="1800" b="1" i="1" dirty="0">
                <a:solidFill>
                  <a:srgbClr val="666699"/>
                </a:solidFill>
                <a:ea typeface="华文新魏" panose="02010800040101010101" pitchFamily="2" charset="-122"/>
              </a:endParaRPr>
            </a:p>
          </p:txBody>
        </p:sp>
        <p:sp>
          <p:nvSpPr>
            <p:cNvPr id="469" name="Rectangle 923"/>
            <p:cNvSpPr>
              <a:spLocks noChangeArrowheads="1"/>
            </p:cNvSpPr>
            <p:nvPr/>
          </p:nvSpPr>
          <p:spPr bwMode="auto">
            <a:xfrm>
              <a:off x="1872" y="2151"/>
              <a:ext cx="691"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000" b="1" dirty="0">
                  <a:solidFill>
                    <a:srgbClr val="FFFFFF"/>
                  </a:solidFill>
                  <a:ea typeface="华文新魏" panose="02010800040101010101" pitchFamily="2" charset="-122"/>
                </a:rPr>
                <a:t>毫微微秒</a:t>
              </a:r>
              <a:endParaRPr kumimoji="1" lang="en-US" altLang="zh-CN" sz="1800" b="1" i="1" dirty="0">
                <a:solidFill>
                  <a:srgbClr val="666699"/>
                </a:solidFill>
                <a:ea typeface="华文新魏" panose="02010800040101010101" pitchFamily="2" charset="-122"/>
              </a:endParaRPr>
            </a:p>
          </p:txBody>
        </p:sp>
      </p:grpSp>
      <p:sp>
        <p:nvSpPr>
          <p:cNvPr id="13341" name="Rectangle 951"/>
          <p:cNvSpPr>
            <a:spLocks noChangeArrowheads="1"/>
          </p:cNvSpPr>
          <p:nvPr/>
        </p:nvSpPr>
        <p:spPr bwMode="auto">
          <a:xfrm>
            <a:off x="1436688" y="1038225"/>
            <a:ext cx="58816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600">
                <a:solidFill>
                  <a:srgbClr val="FFCC66"/>
                </a:solidFill>
                <a:ea typeface="华文新魏" panose="02010800040101010101" pitchFamily="2" charset="-122"/>
              </a:rPr>
              <a:t>Notations and Conventions for Numbers</a:t>
            </a:r>
            <a:endParaRPr kumimoji="1" lang="en-US" altLang="zh-CN" sz="1800" b="1" i="1">
              <a:solidFill>
                <a:srgbClr val="666699"/>
              </a:solidFill>
              <a:ea typeface="华文新魏" panose="02010800040101010101" pitchFamily="2" charset="-122"/>
            </a:endParaRPr>
          </a:p>
        </p:txBody>
      </p:sp>
      <p:sp>
        <p:nvSpPr>
          <p:cNvPr id="13342" name="Rectangle 1002"/>
          <p:cNvSpPr>
            <a:spLocks noChangeArrowheads="1"/>
          </p:cNvSpPr>
          <p:nvPr/>
        </p:nvSpPr>
        <p:spPr bwMode="auto">
          <a:xfrm>
            <a:off x="6480175" y="1912938"/>
            <a:ext cx="647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b="1">
                <a:solidFill>
                  <a:schemeClr val="bg1"/>
                </a:solidFill>
                <a:latin typeface="微软雅黑" panose="020B0503020204020204" pitchFamily="34" charset="-122"/>
                <a:ea typeface="微软雅黑" panose="020B0503020204020204" pitchFamily="34" charset="-122"/>
              </a:rPr>
              <a:t>10</a:t>
            </a:r>
            <a:r>
              <a:rPr kumimoji="1" lang="en-US" altLang="zh-CN" sz="2000" b="1" baseline="30000">
                <a:solidFill>
                  <a:schemeClr val="bg1"/>
                </a:solidFill>
                <a:latin typeface="微软雅黑" panose="020B0503020204020204" pitchFamily="34" charset="-122"/>
                <a:ea typeface="微软雅黑" panose="020B0503020204020204" pitchFamily="34" charset="-122"/>
              </a:rPr>
              <a:t>-3</a:t>
            </a:r>
          </a:p>
        </p:txBody>
      </p:sp>
      <p:sp>
        <p:nvSpPr>
          <p:cNvPr id="378886" name="Line 6"/>
          <p:cNvSpPr>
            <a:spLocks noChangeShapeType="1"/>
          </p:cNvSpPr>
          <p:nvPr/>
        </p:nvSpPr>
        <p:spPr bwMode="auto">
          <a:xfrm>
            <a:off x="468313" y="4149725"/>
            <a:ext cx="8382000" cy="0"/>
          </a:xfrm>
          <a:prstGeom prst="line">
            <a:avLst/>
          </a:prstGeom>
          <a:noFill/>
          <a:ln w="57150">
            <a:solidFill>
              <a:schemeClr val="accent1"/>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zh-CN" altLang="en-US"/>
          </a:p>
        </p:txBody>
      </p:sp>
      <p:sp>
        <p:nvSpPr>
          <p:cNvPr id="13344" name="Rectangle 1002"/>
          <p:cNvSpPr>
            <a:spLocks noChangeArrowheads="1"/>
          </p:cNvSpPr>
          <p:nvPr/>
        </p:nvSpPr>
        <p:spPr bwMode="auto">
          <a:xfrm>
            <a:off x="6470650" y="2266950"/>
            <a:ext cx="647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b="1">
                <a:solidFill>
                  <a:schemeClr val="bg1"/>
                </a:solidFill>
                <a:latin typeface="微软雅黑" panose="020B0503020204020204" pitchFamily="34" charset="-122"/>
                <a:ea typeface="微软雅黑" panose="020B0503020204020204" pitchFamily="34" charset="-122"/>
              </a:rPr>
              <a:t>10</a:t>
            </a:r>
            <a:r>
              <a:rPr kumimoji="1" lang="en-US" altLang="zh-CN" sz="2000" b="1" baseline="30000">
                <a:solidFill>
                  <a:schemeClr val="bg1"/>
                </a:solidFill>
                <a:latin typeface="微软雅黑" panose="020B0503020204020204" pitchFamily="34" charset="-122"/>
                <a:ea typeface="微软雅黑" panose="020B0503020204020204" pitchFamily="34" charset="-122"/>
              </a:rPr>
              <a:t>-6</a:t>
            </a:r>
          </a:p>
        </p:txBody>
      </p:sp>
      <p:sp>
        <p:nvSpPr>
          <p:cNvPr id="13345" name="Rectangle 1002"/>
          <p:cNvSpPr>
            <a:spLocks noChangeArrowheads="1"/>
          </p:cNvSpPr>
          <p:nvPr/>
        </p:nvSpPr>
        <p:spPr bwMode="auto">
          <a:xfrm>
            <a:off x="6486525" y="2659063"/>
            <a:ext cx="647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b="1">
                <a:solidFill>
                  <a:schemeClr val="bg1"/>
                </a:solidFill>
                <a:latin typeface="微软雅黑" panose="020B0503020204020204" pitchFamily="34" charset="-122"/>
                <a:ea typeface="微软雅黑" panose="020B0503020204020204" pitchFamily="34" charset="-122"/>
              </a:rPr>
              <a:t>10</a:t>
            </a:r>
            <a:r>
              <a:rPr kumimoji="1" lang="en-US" altLang="zh-CN" sz="2000" b="1" baseline="30000">
                <a:solidFill>
                  <a:schemeClr val="bg1"/>
                </a:solidFill>
                <a:latin typeface="微软雅黑" panose="020B0503020204020204" pitchFamily="34" charset="-122"/>
                <a:ea typeface="微软雅黑" panose="020B0503020204020204" pitchFamily="34" charset="-122"/>
              </a:rPr>
              <a:t>-9</a:t>
            </a:r>
          </a:p>
        </p:txBody>
      </p:sp>
      <p:sp>
        <p:nvSpPr>
          <p:cNvPr id="13346" name="Rectangle 1002"/>
          <p:cNvSpPr>
            <a:spLocks noChangeArrowheads="1"/>
          </p:cNvSpPr>
          <p:nvPr/>
        </p:nvSpPr>
        <p:spPr bwMode="auto">
          <a:xfrm>
            <a:off x="6477000" y="3013075"/>
            <a:ext cx="647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b="1">
                <a:solidFill>
                  <a:schemeClr val="bg1"/>
                </a:solidFill>
                <a:latin typeface="微软雅黑" panose="020B0503020204020204" pitchFamily="34" charset="-122"/>
                <a:ea typeface="微软雅黑" panose="020B0503020204020204" pitchFamily="34" charset="-122"/>
              </a:rPr>
              <a:t>10</a:t>
            </a:r>
            <a:r>
              <a:rPr kumimoji="1" lang="en-US" altLang="zh-CN" sz="2000" b="1" baseline="30000">
                <a:solidFill>
                  <a:schemeClr val="bg1"/>
                </a:solidFill>
                <a:latin typeface="微软雅黑" panose="020B0503020204020204" pitchFamily="34" charset="-122"/>
                <a:ea typeface="微软雅黑" panose="020B0503020204020204" pitchFamily="34" charset="-122"/>
              </a:rPr>
              <a:t>-12</a:t>
            </a:r>
          </a:p>
        </p:txBody>
      </p:sp>
      <p:sp>
        <p:nvSpPr>
          <p:cNvPr id="13347" name="Rectangle 1002"/>
          <p:cNvSpPr>
            <a:spLocks noChangeArrowheads="1"/>
          </p:cNvSpPr>
          <p:nvPr/>
        </p:nvSpPr>
        <p:spPr bwMode="auto">
          <a:xfrm>
            <a:off x="6500813" y="3427413"/>
            <a:ext cx="647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b="1">
                <a:solidFill>
                  <a:schemeClr val="bg1"/>
                </a:solidFill>
                <a:latin typeface="微软雅黑" panose="020B0503020204020204" pitchFamily="34" charset="-122"/>
                <a:ea typeface="微软雅黑" panose="020B0503020204020204" pitchFamily="34" charset="-122"/>
              </a:rPr>
              <a:t>10</a:t>
            </a:r>
            <a:r>
              <a:rPr kumimoji="1" lang="en-US" altLang="zh-CN" sz="2000" b="1" baseline="30000">
                <a:solidFill>
                  <a:schemeClr val="bg1"/>
                </a:solidFill>
                <a:latin typeface="微软雅黑" panose="020B0503020204020204" pitchFamily="34" charset="-122"/>
                <a:ea typeface="微软雅黑" panose="020B0503020204020204" pitchFamily="34" charset="-122"/>
              </a:rPr>
              <a:t>-15</a:t>
            </a:r>
          </a:p>
        </p:txBody>
      </p:sp>
      <p:sp>
        <p:nvSpPr>
          <p:cNvPr id="13348" name="Rectangle 1002"/>
          <p:cNvSpPr>
            <a:spLocks noChangeArrowheads="1"/>
          </p:cNvSpPr>
          <p:nvPr/>
        </p:nvSpPr>
        <p:spPr bwMode="auto">
          <a:xfrm>
            <a:off x="6491288" y="3781425"/>
            <a:ext cx="647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b="1">
                <a:solidFill>
                  <a:schemeClr val="bg1"/>
                </a:solidFill>
                <a:latin typeface="微软雅黑" panose="020B0503020204020204" pitchFamily="34" charset="-122"/>
                <a:ea typeface="微软雅黑" panose="020B0503020204020204" pitchFamily="34" charset="-122"/>
              </a:rPr>
              <a:t>10</a:t>
            </a:r>
            <a:r>
              <a:rPr kumimoji="1" lang="en-US" altLang="zh-CN" sz="2000" b="1" baseline="30000">
                <a:solidFill>
                  <a:schemeClr val="bg1"/>
                </a:solidFill>
                <a:latin typeface="微软雅黑" panose="020B0503020204020204" pitchFamily="34" charset="-122"/>
                <a:ea typeface="微软雅黑" panose="020B0503020204020204" pitchFamily="34" charset="-122"/>
              </a:rPr>
              <a:t>-18</a:t>
            </a:r>
          </a:p>
        </p:txBody>
      </p:sp>
      <p:sp>
        <p:nvSpPr>
          <p:cNvPr id="13349" name="Rectangle 1002"/>
          <p:cNvSpPr>
            <a:spLocks noChangeArrowheads="1"/>
          </p:cNvSpPr>
          <p:nvPr/>
        </p:nvSpPr>
        <p:spPr bwMode="auto">
          <a:xfrm>
            <a:off x="6515100" y="4240213"/>
            <a:ext cx="14605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b="1">
                <a:solidFill>
                  <a:schemeClr val="bg1"/>
                </a:solidFill>
                <a:latin typeface="微软雅黑" panose="020B0503020204020204" pitchFamily="34" charset="-122"/>
                <a:ea typeface="微软雅黑" panose="020B0503020204020204" pitchFamily="34" charset="-122"/>
              </a:rPr>
              <a:t>10</a:t>
            </a:r>
            <a:r>
              <a:rPr kumimoji="1" lang="en-US" altLang="zh-CN" sz="2000" b="1" baseline="30000">
                <a:solidFill>
                  <a:schemeClr val="bg1"/>
                </a:solidFill>
                <a:latin typeface="微软雅黑" panose="020B0503020204020204" pitchFamily="34" charset="-122"/>
                <a:ea typeface="微软雅黑" panose="020B0503020204020204" pitchFamily="34" charset="-122"/>
              </a:rPr>
              <a:t>3  </a:t>
            </a:r>
            <a:r>
              <a:rPr kumimoji="1" lang="en-US" altLang="zh-CN" sz="2000" b="1">
                <a:solidFill>
                  <a:schemeClr val="bg1"/>
                </a:solidFill>
                <a:latin typeface="微软雅黑" panose="020B0503020204020204" pitchFamily="34" charset="-122"/>
                <a:ea typeface="微软雅黑" panose="020B0503020204020204" pitchFamily="34" charset="-122"/>
              </a:rPr>
              <a:t>or 2</a:t>
            </a:r>
            <a:r>
              <a:rPr kumimoji="1" lang="en-US" altLang="zh-CN" sz="2000" b="1" baseline="30000">
                <a:solidFill>
                  <a:schemeClr val="bg1"/>
                </a:solidFill>
                <a:latin typeface="微软雅黑" panose="020B0503020204020204" pitchFamily="34" charset="-122"/>
                <a:ea typeface="微软雅黑" panose="020B0503020204020204" pitchFamily="34" charset="-122"/>
              </a:rPr>
              <a:t>10</a:t>
            </a:r>
          </a:p>
        </p:txBody>
      </p:sp>
      <p:sp>
        <p:nvSpPr>
          <p:cNvPr id="13350" name="Rectangle 1002"/>
          <p:cNvSpPr>
            <a:spLocks noChangeArrowheads="1"/>
          </p:cNvSpPr>
          <p:nvPr/>
        </p:nvSpPr>
        <p:spPr bwMode="auto">
          <a:xfrm>
            <a:off x="6519863" y="4578350"/>
            <a:ext cx="14605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b="1">
                <a:solidFill>
                  <a:schemeClr val="bg1"/>
                </a:solidFill>
                <a:latin typeface="微软雅黑" panose="020B0503020204020204" pitchFamily="34" charset="-122"/>
                <a:ea typeface="微软雅黑" panose="020B0503020204020204" pitchFamily="34" charset="-122"/>
              </a:rPr>
              <a:t>10</a:t>
            </a:r>
            <a:r>
              <a:rPr kumimoji="1" lang="en-US" altLang="zh-CN" sz="2000" b="1" baseline="30000">
                <a:solidFill>
                  <a:schemeClr val="bg1"/>
                </a:solidFill>
                <a:latin typeface="微软雅黑" panose="020B0503020204020204" pitchFamily="34" charset="-122"/>
                <a:ea typeface="微软雅黑" panose="020B0503020204020204" pitchFamily="34" charset="-122"/>
              </a:rPr>
              <a:t>6  </a:t>
            </a:r>
            <a:r>
              <a:rPr kumimoji="1" lang="en-US" altLang="zh-CN" sz="2000" b="1">
                <a:solidFill>
                  <a:schemeClr val="bg1"/>
                </a:solidFill>
                <a:latin typeface="微软雅黑" panose="020B0503020204020204" pitchFamily="34" charset="-122"/>
                <a:ea typeface="微软雅黑" panose="020B0503020204020204" pitchFamily="34" charset="-122"/>
              </a:rPr>
              <a:t>or 2</a:t>
            </a:r>
            <a:r>
              <a:rPr kumimoji="1" lang="en-US" altLang="zh-CN" sz="2000" b="1" baseline="30000">
                <a:solidFill>
                  <a:schemeClr val="bg1"/>
                </a:solidFill>
                <a:latin typeface="微软雅黑" panose="020B0503020204020204" pitchFamily="34" charset="-122"/>
                <a:ea typeface="微软雅黑" panose="020B0503020204020204" pitchFamily="34" charset="-122"/>
              </a:rPr>
              <a:t>20</a:t>
            </a:r>
          </a:p>
        </p:txBody>
      </p:sp>
      <p:sp>
        <p:nvSpPr>
          <p:cNvPr id="13351" name="Rectangle 1002"/>
          <p:cNvSpPr>
            <a:spLocks noChangeArrowheads="1"/>
          </p:cNvSpPr>
          <p:nvPr/>
        </p:nvSpPr>
        <p:spPr bwMode="auto">
          <a:xfrm>
            <a:off x="6507163" y="4959350"/>
            <a:ext cx="14605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b="1">
                <a:solidFill>
                  <a:schemeClr val="bg1"/>
                </a:solidFill>
                <a:latin typeface="微软雅黑" panose="020B0503020204020204" pitchFamily="34" charset="-122"/>
                <a:ea typeface="微软雅黑" panose="020B0503020204020204" pitchFamily="34" charset="-122"/>
              </a:rPr>
              <a:t>10</a:t>
            </a:r>
            <a:r>
              <a:rPr kumimoji="1" lang="en-US" altLang="zh-CN" sz="2000" b="1" baseline="30000">
                <a:solidFill>
                  <a:schemeClr val="bg1"/>
                </a:solidFill>
                <a:latin typeface="微软雅黑" panose="020B0503020204020204" pitchFamily="34" charset="-122"/>
                <a:ea typeface="微软雅黑" panose="020B0503020204020204" pitchFamily="34" charset="-122"/>
              </a:rPr>
              <a:t>9  </a:t>
            </a:r>
            <a:r>
              <a:rPr kumimoji="1" lang="en-US" altLang="zh-CN" sz="2000" b="1">
                <a:solidFill>
                  <a:schemeClr val="bg1"/>
                </a:solidFill>
                <a:latin typeface="微软雅黑" panose="020B0503020204020204" pitchFamily="34" charset="-122"/>
                <a:ea typeface="微软雅黑" panose="020B0503020204020204" pitchFamily="34" charset="-122"/>
              </a:rPr>
              <a:t>or 2</a:t>
            </a:r>
            <a:r>
              <a:rPr kumimoji="1" lang="en-US" altLang="zh-CN" sz="2000" b="1" baseline="30000">
                <a:solidFill>
                  <a:schemeClr val="bg1"/>
                </a:solidFill>
                <a:latin typeface="微软雅黑" panose="020B0503020204020204" pitchFamily="34" charset="-122"/>
                <a:ea typeface="微软雅黑" panose="020B0503020204020204" pitchFamily="34" charset="-122"/>
              </a:rPr>
              <a:t>30</a:t>
            </a:r>
          </a:p>
        </p:txBody>
      </p:sp>
      <p:sp>
        <p:nvSpPr>
          <p:cNvPr id="13352" name="Rectangle 1002"/>
          <p:cNvSpPr>
            <a:spLocks noChangeArrowheads="1"/>
          </p:cNvSpPr>
          <p:nvPr/>
        </p:nvSpPr>
        <p:spPr bwMode="auto">
          <a:xfrm>
            <a:off x="6511925" y="5354638"/>
            <a:ext cx="14605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b="1">
                <a:solidFill>
                  <a:schemeClr val="bg1"/>
                </a:solidFill>
                <a:latin typeface="微软雅黑" panose="020B0503020204020204" pitchFamily="34" charset="-122"/>
                <a:ea typeface="微软雅黑" panose="020B0503020204020204" pitchFamily="34" charset="-122"/>
              </a:rPr>
              <a:t>10</a:t>
            </a:r>
            <a:r>
              <a:rPr kumimoji="1" lang="en-US" altLang="zh-CN" sz="2000" b="1" baseline="30000">
                <a:solidFill>
                  <a:schemeClr val="bg1"/>
                </a:solidFill>
                <a:latin typeface="微软雅黑" panose="020B0503020204020204" pitchFamily="34" charset="-122"/>
                <a:ea typeface="微软雅黑" panose="020B0503020204020204" pitchFamily="34" charset="-122"/>
              </a:rPr>
              <a:t>12  </a:t>
            </a:r>
            <a:r>
              <a:rPr kumimoji="1" lang="en-US" altLang="zh-CN" sz="2000" b="1">
                <a:solidFill>
                  <a:schemeClr val="bg1"/>
                </a:solidFill>
                <a:latin typeface="微软雅黑" panose="020B0503020204020204" pitchFamily="34" charset="-122"/>
                <a:ea typeface="微软雅黑" panose="020B0503020204020204" pitchFamily="34" charset="-122"/>
              </a:rPr>
              <a:t>or 2</a:t>
            </a:r>
            <a:r>
              <a:rPr kumimoji="1" lang="en-US" altLang="zh-CN" sz="2000" b="1" baseline="30000">
                <a:solidFill>
                  <a:schemeClr val="bg1"/>
                </a:solidFill>
                <a:latin typeface="微软雅黑" panose="020B0503020204020204" pitchFamily="34" charset="-122"/>
                <a:ea typeface="微软雅黑" panose="020B0503020204020204" pitchFamily="34" charset="-122"/>
              </a:rPr>
              <a:t>40</a:t>
            </a:r>
          </a:p>
        </p:txBody>
      </p:sp>
      <p:sp>
        <p:nvSpPr>
          <p:cNvPr id="13353" name="Rectangle 1002"/>
          <p:cNvSpPr>
            <a:spLocks noChangeArrowheads="1"/>
          </p:cNvSpPr>
          <p:nvPr/>
        </p:nvSpPr>
        <p:spPr bwMode="auto">
          <a:xfrm>
            <a:off x="6534150" y="5738813"/>
            <a:ext cx="14605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b="1">
                <a:solidFill>
                  <a:schemeClr val="bg1"/>
                </a:solidFill>
                <a:latin typeface="微软雅黑" panose="020B0503020204020204" pitchFamily="34" charset="-122"/>
                <a:ea typeface="微软雅黑" panose="020B0503020204020204" pitchFamily="34" charset="-122"/>
              </a:rPr>
              <a:t>10</a:t>
            </a:r>
            <a:r>
              <a:rPr kumimoji="1" lang="en-US" altLang="zh-CN" sz="2000" b="1" baseline="30000">
                <a:solidFill>
                  <a:schemeClr val="bg1"/>
                </a:solidFill>
                <a:latin typeface="微软雅黑" panose="020B0503020204020204" pitchFamily="34" charset="-122"/>
                <a:ea typeface="微软雅黑" panose="020B0503020204020204" pitchFamily="34" charset="-122"/>
              </a:rPr>
              <a:t>15  </a:t>
            </a:r>
            <a:r>
              <a:rPr kumimoji="1" lang="en-US" altLang="zh-CN" sz="2000" b="1">
                <a:solidFill>
                  <a:schemeClr val="bg1"/>
                </a:solidFill>
                <a:latin typeface="微软雅黑" panose="020B0503020204020204" pitchFamily="34" charset="-122"/>
                <a:ea typeface="微软雅黑" panose="020B0503020204020204" pitchFamily="34" charset="-122"/>
              </a:rPr>
              <a:t>or 2</a:t>
            </a:r>
            <a:r>
              <a:rPr kumimoji="1" lang="en-US" altLang="zh-CN" sz="2000" b="1" baseline="30000">
                <a:solidFill>
                  <a:schemeClr val="bg1"/>
                </a:solidFill>
                <a:latin typeface="微软雅黑" panose="020B0503020204020204" pitchFamily="34" charset="-122"/>
                <a:ea typeface="微软雅黑" panose="020B0503020204020204" pitchFamily="34" charset="-122"/>
              </a:rPr>
              <a:t>50</a:t>
            </a:r>
          </a:p>
        </p:txBody>
      </p:sp>
      <p:sp>
        <p:nvSpPr>
          <p:cNvPr id="13354" name="Rectangle 1002"/>
          <p:cNvSpPr>
            <a:spLocks noChangeArrowheads="1"/>
          </p:cNvSpPr>
          <p:nvPr/>
        </p:nvSpPr>
        <p:spPr bwMode="auto">
          <a:xfrm>
            <a:off x="6524625" y="6119813"/>
            <a:ext cx="14605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en-US" altLang="zh-CN" sz="2000" b="1">
                <a:solidFill>
                  <a:schemeClr val="bg1"/>
                </a:solidFill>
                <a:latin typeface="微软雅黑" panose="020B0503020204020204" pitchFamily="34" charset="-122"/>
                <a:ea typeface="微软雅黑" panose="020B0503020204020204" pitchFamily="34" charset="-122"/>
              </a:rPr>
              <a:t>10</a:t>
            </a:r>
            <a:r>
              <a:rPr kumimoji="1" lang="en-US" altLang="zh-CN" sz="2000" b="1" baseline="30000">
                <a:solidFill>
                  <a:schemeClr val="bg1"/>
                </a:solidFill>
                <a:latin typeface="微软雅黑" panose="020B0503020204020204" pitchFamily="34" charset="-122"/>
                <a:ea typeface="微软雅黑" panose="020B0503020204020204" pitchFamily="34" charset="-122"/>
              </a:rPr>
              <a:t>18  </a:t>
            </a:r>
            <a:r>
              <a:rPr kumimoji="1" lang="en-US" altLang="zh-CN" sz="2000" b="1">
                <a:solidFill>
                  <a:schemeClr val="bg1"/>
                </a:solidFill>
                <a:latin typeface="微软雅黑" panose="020B0503020204020204" pitchFamily="34" charset="-122"/>
                <a:ea typeface="微软雅黑" panose="020B0503020204020204" pitchFamily="34" charset="-122"/>
              </a:rPr>
              <a:t>or 2</a:t>
            </a:r>
            <a:r>
              <a:rPr kumimoji="1" lang="en-US" altLang="zh-CN" sz="2000" b="1" baseline="30000">
                <a:solidFill>
                  <a:schemeClr val="bg1"/>
                </a:solidFill>
                <a:latin typeface="微软雅黑" panose="020B0503020204020204" pitchFamily="34" charset="-122"/>
                <a:ea typeface="微软雅黑" panose="020B0503020204020204" pitchFamily="34" charset="-122"/>
              </a:rPr>
              <a:t>60</a:t>
            </a:r>
          </a:p>
        </p:txBody>
      </p:sp>
      <p:sp>
        <p:nvSpPr>
          <p:cNvPr id="13355" name="灯片编号占位符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48C23531-1C29-4182-B374-2E0BAF069812}" type="slidenum">
              <a:rPr lang="zh-CN" altLang="en-US" sz="1200" smtClean="0">
                <a:solidFill>
                  <a:srgbClr val="898989"/>
                </a:solidFill>
              </a:rPr>
              <a:pPr/>
              <a:t>9</a:t>
            </a:fld>
            <a:endParaRPr lang="zh-CN" altLang="en-US" sz="1200">
              <a:solidFill>
                <a:srgbClr val="898989"/>
              </a:solidFill>
            </a:endParaRPr>
          </a:p>
        </p:txBody>
      </p:sp>
      <p:sp>
        <p:nvSpPr>
          <p:cNvPr id="2" name="矩形 1"/>
          <p:cNvSpPr/>
          <p:nvPr/>
        </p:nvSpPr>
        <p:spPr>
          <a:xfrm>
            <a:off x="106070" y="2902470"/>
            <a:ext cx="697627" cy="400110"/>
          </a:xfrm>
          <a:prstGeom prst="rect">
            <a:avLst/>
          </a:prstGeom>
        </p:spPr>
        <p:txBody>
          <a:bodyPr wrap="none">
            <a:spAutoFit/>
          </a:bodyPr>
          <a:lstStyle/>
          <a:p>
            <a:r>
              <a:rPr lang="zh-CN" altLang="en-US" sz="2000" dirty="0">
                <a:solidFill>
                  <a:srgbClr val="FF0000"/>
                </a:solidFill>
              </a:rPr>
              <a:t>时间</a:t>
            </a:r>
          </a:p>
        </p:txBody>
      </p:sp>
      <p:sp>
        <p:nvSpPr>
          <p:cNvPr id="3" name="矩形 2"/>
          <p:cNvSpPr/>
          <p:nvPr/>
        </p:nvSpPr>
        <p:spPr>
          <a:xfrm>
            <a:off x="108090" y="4789908"/>
            <a:ext cx="745986" cy="707886"/>
          </a:xfrm>
          <a:prstGeom prst="rect">
            <a:avLst/>
          </a:prstGeom>
        </p:spPr>
        <p:txBody>
          <a:bodyPr wrap="square">
            <a:spAutoFit/>
          </a:bodyPr>
          <a:lstStyle/>
          <a:p>
            <a:r>
              <a:rPr lang="zh-CN" altLang="en-US" sz="2000" dirty="0">
                <a:solidFill>
                  <a:srgbClr val="FF0000"/>
                </a:solidFill>
              </a:rPr>
              <a:t>容量带宽</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78886"/>
                                        </p:tgtEl>
                                        <p:attrNameLst>
                                          <p:attrName>style.visibility</p:attrName>
                                        </p:attrNameLst>
                                      </p:cBhvr>
                                      <p:to>
                                        <p:strVal val="visible"/>
                                      </p:to>
                                    </p:set>
                                    <p:animEffect transition="in" filter="blinds(horizontal)">
                                      <p:cBhvr>
                                        <p:cTn id="7" dur="500"/>
                                        <p:tgtEl>
                                          <p:spTgt spid="378886"/>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down)">
                                      <p:cBhvr>
                                        <p:cTn id="11" dur="500"/>
                                        <p:tgtEl>
                                          <p:spTgt spid="2"/>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down)">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886" grpId="0" animBg="1"/>
      <p:bldP spid="2" grpId="0"/>
      <p:bldP spid="3" grpId="0"/>
    </p:bldLst>
  </p:timing>
</p:sld>
</file>

<file path=ppt/theme/theme1.xml><?xml version="1.0" encoding="utf-8"?>
<a:theme xmlns:a="http://schemas.openxmlformats.org/drawingml/2006/main" name="lecture1">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lecture1">
      <a:majorFont>
        <a:latin typeface="Arial"/>
        <a:ea typeface="黑体"/>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w="50800" cap="flat" cmpd="sng" algn="ctr">
          <a:solidFill>
            <a:srgbClr val="FE9AAB"/>
          </a:solidFill>
          <a:prstDash val="solid"/>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zh-CN" sz="16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noFill/>
        <a:ln w="50800" cap="flat" cmpd="sng" algn="ctr">
          <a:solidFill>
            <a:srgbClr val="FE9AAB"/>
          </a:solidFill>
          <a:prstDash val="solid"/>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zh-CN" sz="1600" b="0" i="0" u="none" strike="noStrike" cap="none" normalizeH="0" baseline="0" smtClean="0">
            <a:ln>
              <a:noFill/>
            </a:ln>
            <a:solidFill>
              <a:schemeClr val="tx1"/>
            </a:solidFill>
            <a:effectLst/>
            <a:latin typeface="Arial" panose="020B0604020202020204" pitchFamily="34" charset="0"/>
          </a:defRPr>
        </a:defPPr>
      </a:lstStyle>
    </a:lnDef>
    <a:txDef>
      <a:spPr>
        <a:noFill/>
      </a:spPr>
      <a:bodyPr wrap="square" rtlCol="0">
        <a:spAutoFit/>
      </a:bodyPr>
      <a:lstStyle>
        <a:defPPr>
          <a:defRPr sz="2000" dirty="0" smtClean="0">
            <a:latin typeface="+mj-ea"/>
            <a:ea typeface="+mj-ea"/>
          </a:defRPr>
        </a:defPPr>
      </a:lstStyle>
    </a:txDef>
  </a:objectDefaults>
  <a:extraClrSchemeLst>
    <a:extraClrScheme>
      <a:clrScheme name="lecture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lecture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lecture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lecture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lecture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lecture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lecture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Macintosh HD:User Folder:C152 Spring95:lecture1</Template>
  <TotalTime>2184138130</TotalTime>
  <Pages>40</Pages>
  <Words>11483</Words>
  <Application>Microsoft Office PowerPoint</Application>
  <PresentationFormat>全屏显示(4:3)</PresentationFormat>
  <Paragraphs>1649</Paragraphs>
  <Slides>83</Slides>
  <Notes>26</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2</vt:i4>
      </vt:variant>
      <vt:variant>
        <vt:lpstr>幻灯片标题</vt:lpstr>
      </vt:variant>
      <vt:variant>
        <vt:i4>83</vt:i4>
      </vt:variant>
    </vt:vector>
  </HeadingPairs>
  <TitlesOfParts>
    <vt:vector size="100" baseType="lpstr">
      <vt:lpstr>MS Gothic</vt:lpstr>
      <vt:lpstr>方正舒体</vt:lpstr>
      <vt:lpstr>黑体</vt:lpstr>
      <vt:lpstr>华文新魏</vt:lpstr>
      <vt:lpstr>隶书</vt:lpstr>
      <vt:lpstr>宋体</vt:lpstr>
      <vt:lpstr>微软雅黑</vt:lpstr>
      <vt:lpstr>Arial</vt:lpstr>
      <vt:lpstr>Arial Black</vt:lpstr>
      <vt:lpstr>Comic Sans MS</vt:lpstr>
      <vt:lpstr>Helvetica</vt:lpstr>
      <vt:lpstr>Marlett</vt:lpstr>
      <vt:lpstr>Times New Roman</vt:lpstr>
      <vt:lpstr>Wingdings</vt:lpstr>
      <vt:lpstr>lecture1</vt:lpstr>
      <vt:lpstr>VISIO</vt:lpstr>
      <vt:lpstr>BMP 图像</vt:lpstr>
      <vt:lpstr>第7章 存储器层次结构</vt:lpstr>
      <vt:lpstr>一、存储器概述和存储器芯片</vt:lpstr>
      <vt:lpstr>存储器分类</vt:lpstr>
      <vt:lpstr>存储器分类（续）</vt:lpstr>
      <vt:lpstr>存储器分类（续）</vt:lpstr>
      <vt:lpstr>内存与外存的关系及比较</vt:lpstr>
      <vt:lpstr>主存的结构</vt:lpstr>
      <vt:lpstr>主存的主要性能指标</vt:lpstr>
      <vt:lpstr>时间、存储容量（或带宽）的单位</vt:lpstr>
      <vt:lpstr>半导体存储器的分类及应用</vt:lpstr>
      <vt:lpstr>六管静态MOS管电路 SRAM</vt:lpstr>
      <vt:lpstr>PowerPoint 演示文稿</vt:lpstr>
      <vt:lpstr>半导体RAM的组织</vt:lpstr>
      <vt:lpstr>字片式存储体阵列组织（不作要求）</vt:lpstr>
      <vt:lpstr>位片式存储体阵列组织（不作要求）</vt:lpstr>
      <vt:lpstr>举例：典型的16M位DRAM（4Mx4）</vt:lpstr>
      <vt:lpstr>举例：典型的16M位DRAM（4Mx4）</vt:lpstr>
      <vt:lpstr>DRAM芯片的刷新</vt:lpstr>
      <vt:lpstr>PowerPoint 演示文稿</vt:lpstr>
      <vt:lpstr>CPU与存储器之间的通信方式</vt:lpstr>
      <vt:lpstr>SDRAM芯片技术</vt:lpstr>
      <vt:lpstr>只读存储器</vt:lpstr>
      <vt:lpstr>常见的只读存储器</vt:lpstr>
      <vt:lpstr>闪存（Flash Memory）</vt:lpstr>
      <vt:lpstr>PowerPoint 演示文稿</vt:lpstr>
      <vt:lpstr>二、存储器容量的扩展及其与CPU的连接</vt:lpstr>
      <vt:lpstr>PowerPoint 演示文稿</vt:lpstr>
      <vt:lpstr>PowerPoint 演示文稿</vt:lpstr>
      <vt:lpstr>PowerPoint 演示文稿</vt:lpstr>
      <vt:lpstr>PowerPoint 演示文稿</vt:lpstr>
      <vt:lpstr>主存与CPU的连接 </vt:lpstr>
      <vt:lpstr>PC机主存储器的物理结构</vt:lpstr>
      <vt:lpstr>三、高速缓冲存储器(cache) </vt:lpstr>
      <vt:lpstr>存储器的层次结构</vt:lpstr>
      <vt:lpstr>加快访存速度措施：引入Cache</vt:lpstr>
      <vt:lpstr>Cache(高速缓存)是什么样的？</vt:lpstr>
      <vt:lpstr>PowerPoint 演示文稿</vt:lpstr>
      <vt:lpstr>Cache（高速缓存）的实现</vt:lpstr>
      <vt:lpstr>Cache映射(Cache Mapping)</vt:lpstr>
      <vt:lpstr>最简单的Cache----直接映射 Cache</vt:lpstr>
      <vt:lpstr>PowerPoint 演示文稿</vt:lpstr>
      <vt:lpstr>Cache中设置有效位（Valid Bit）</vt:lpstr>
      <vt:lpstr>直接映射Cache的访存过程</vt:lpstr>
      <vt:lpstr>如何计算Cache的容量？</vt:lpstr>
      <vt:lpstr>PowerPoint 演示文稿</vt:lpstr>
      <vt:lpstr>       全相联映射Cache组织示意图</vt:lpstr>
      <vt:lpstr>全相联映射举例</vt:lpstr>
      <vt:lpstr>组相联映射（Set Associative）</vt:lpstr>
      <vt:lpstr>PowerPoint 演示文稿</vt:lpstr>
      <vt:lpstr>PowerPoint 演示文稿</vt:lpstr>
      <vt:lpstr>例：一个2路组相联映射Cache</vt:lpstr>
      <vt:lpstr>PowerPoint 演示文稿</vt:lpstr>
      <vt:lpstr>何时需要替换算法？</vt:lpstr>
      <vt:lpstr>PowerPoint 演示文稿</vt:lpstr>
      <vt:lpstr>替换算法-先进先出（FIFO）</vt:lpstr>
      <vt:lpstr>替换算法-最近最少用(LRU)</vt:lpstr>
      <vt:lpstr>最近最少用算法LRU的具体实现</vt:lpstr>
      <vt:lpstr>PowerPoint 演示文稿</vt:lpstr>
      <vt:lpstr>写策略（Cache与主存一致性问题）</vt:lpstr>
      <vt:lpstr>写策略（Cache一致性问题）</vt:lpstr>
      <vt:lpstr>四、虚拟存储器（Virtual Memory）</vt:lpstr>
      <vt:lpstr>早期分页方式的实现</vt:lpstr>
      <vt:lpstr>分页（Paging）</vt:lpstr>
      <vt:lpstr>分页（Paging）</vt:lpstr>
      <vt:lpstr>虚拟存储系统的基本概念</vt:lpstr>
      <vt:lpstr>虚拟存储技术</vt:lpstr>
      <vt:lpstr>                   虚拟存储器管理</vt:lpstr>
      <vt:lpstr>PowerPoint 演示文稿</vt:lpstr>
      <vt:lpstr>页表结构</vt:lpstr>
      <vt:lpstr>主存中的页表示例</vt:lpstr>
      <vt:lpstr>逻辑地址转换为物理地址的过程</vt:lpstr>
      <vt:lpstr>信息访问中可能出现的异常情况</vt:lpstr>
      <vt:lpstr>TLB--- 实现快速地址转换</vt:lpstr>
      <vt:lpstr>通过TLB访存的过程</vt:lpstr>
      <vt:lpstr>CPU通过TLB和Cache访存过程</vt:lpstr>
      <vt:lpstr>PowerPoint 演示文稿</vt:lpstr>
      <vt:lpstr>CPU访存过程</vt:lpstr>
      <vt:lpstr>举例：三种不同缺失的组合</vt:lpstr>
      <vt:lpstr>分段式虚拟存储器</vt:lpstr>
      <vt:lpstr>段式虚拟存储器的地址映像</vt:lpstr>
      <vt:lpstr>段页式存储器</vt:lpstr>
      <vt:lpstr>第四讲小结</vt:lpstr>
      <vt:lpstr>PowerPoint 演示文稿</vt:lpstr>
    </vt:vector>
  </TitlesOfParts>
  <Company>Wayne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ECE4680: Computer Organization &amp; Architecture</dc:title>
  <dc:subject>Designing a Multiple Cycle Processor</dc:subject>
  <dc:creator>gchen</dc:creator>
  <cp:keywords/>
  <dc:description/>
  <cp:lastModifiedBy>liaoj</cp:lastModifiedBy>
  <cp:revision>2302</cp:revision>
  <cp:lastPrinted>1998-02-02T13:15:44Z</cp:lastPrinted>
  <dcterms:created xsi:type="dcterms:W3CDTF">1996-09-09T11:33:30Z</dcterms:created>
  <dcterms:modified xsi:type="dcterms:W3CDTF">2024-05-13T08:52:08Z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2</vt:i4>
  </property>
  <property fmtid="{D5CDD505-2E9C-101B-9397-08002B2CF9AE}" pid="3" name="GraphicType">
    <vt:i4>2</vt:i4>
  </property>
  <property fmtid="{D5CDD505-2E9C-101B-9397-08002B2CF9AE}" pid="4" name="Compression">
    <vt:i4>100</vt:i4>
  </property>
  <property fmtid="{D5CDD505-2E9C-101B-9397-08002B2CF9AE}" pid="5" name="ScreenSize">
    <vt:i4>2</vt:i4>
  </property>
  <property fmtid="{D5CDD505-2E9C-101B-9397-08002B2CF9AE}" pid="6" name="ScreenUsage">
    <vt:i4>2</vt:i4>
  </property>
  <property fmtid="{D5CDD505-2E9C-101B-9397-08002B2CF9AE}" pid="7" name="MailAddress">
    <vt:lpwstr>vipin@eng.wayne.edu</vt:lpwstr>
  </property>
  <property fmtid="{D5CDD505-2E9C-101B-9397-08002B2CF9AE}" pid="8" name="HomePage">
    <vt:lpwstr>http://www.pdcl.eng.wayne.edu/~vipin</vt:lpwstr>
  </property>
  <property fmtid="{D5CDD505-2E9C-101B-9397-08002B2CF9AE}" pid="9" name="Other">
    <vt:lpwstr>Vipin Chaudhary_x000d_
Dept. of Electrical &amp; Computer Engineering_x000d_
Wayne State University</vt:lpwstr>
  </property>
  <property fmtid="{D5CDD505-2E9C-101B-9397-08002B2CF9AE}" pid="10" name="DownloadOriginal">
    <vt:bool>true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true</vt:bool>
  </property>
  <property fmtid="{D5CDD505-2E9C-101B-9397-08002B2CF9AE}" pid="20" name="NavBtnPos">
    <vt:i4>1</vt:i4>
  </property>
  <property fmtid="{D5CDD505-2E9C-101B-9397-08002B2CF9AE}" pid="21" name="OutputDir">
    <vt:lpwstr>C:\WINDOWS\Desktop\VIPIN\WSU\ACADEMIC\COURSES\ECE468\SLIDES\web</vt:lpwstr>
  </property>
</Properties>
</file>