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1"/>
  </p:handoutMasterIdLst>
  <p:sldIdLst>
    <p:sldId id="256" r:id="rId3"/>
    <p:sldId id="670" r:id="rId5"/>
    <p:sldId id="671" r:id="rId6"/>
    <p:sldId id="672" r:id="rId7"/>
    <p:sldId id="673" r:id="rId8"/>
    <p:sldId id="674" r:id="rId9"/>
    <p:sldId id="675" r:id="rId10"/>
    <p:sldId id="676" r:id="rId11"/>
    <p:sldId id="677" r:id="rId12"/>
    <p:sldId id="682" r:id="rId13"/>
    <p:sldId id="683" r:id="rId14"/>
    <p:sldId id="828" r:id="rId15"/>
    <p:sldId id="829" r:id="rId16"/>
    <p:sldId id="830" r:id="rId17"/>
    <p:sldId id="831" r:id="rId18"/>
    <p:sldId id="832" r:id="rId19"/>
    <p:sldId id="833" r:id="rId20"/>
    <p:sldId id="835" r:id="rId21"/>
    <p:sldId id="834" r:id="rId22"/>
    <p:sldId id="685" r:id="rId23"/>
    <p:sldId id="686" r:id="rId24"/>
    <p:sldId id="692" r:id="rId25"/>
    <p:sldId id="707" r:id="rId26"/>
    <p:sldId id="845" r:id="rId27"/>
    <p:sldId id="702" r:id="rId28"/>
    <p:sldId id="843" r:id="rId29"/>
    <p:sldId id="662" r:id="rId30"/>
    <p:sldId id="806" r:id="rId31"/>
    <p:sldId id="808" r:id="rId32"/>
    <p:sldId id="807" r:id="rId33"/>
    <p:sldId id="583" r:id="rId34"/>
    <p:sldId id="809" r:id="rId35"/>
    <p:sldId id="822" r:id="rId36"/>
    <p:sldId id="810" r:id="rId37"/>
    <p:sldId id="811" r:id="rId38"/>
    <p:sldId id="812" r:id="rId39"/>
    <p:sldId id="661" r:id="rId40"/>
    <p:sldId id="708" r:id="rId41"/>
    <p:sldId id="714" r:id="rId42"/>
    <p:sldId id="715" r:id="rId43"/>
    <p:sldId id="716" r:id="rId44"/>
    <p:sldId id="717" r:id="rId45"/>
    <p:sldId id="718" r:id="rId46"/>
    <p:sldId id="720" r:id="rId47"/>
    <p:sldId id="722" r:id="rId48"/>
    <p:sldId id="726" r:id="rId49"/>
    <p:sldId id="729" r:id="rId50"/>
    <p:sldId id="730" r:id="rId51"/>
    <p:sldId id="732" r:id="rId52"/>
    <p:sldId id="823" r:id="rId53"/>
    <p:sldId id="824" r:id="rId54"/>
    <p:sldId id="734" r:id="rId55"/>
    <p:sldId id="838" r:id="rId56"/>
    <p:sldId id="839" r:id="rId57"/>
    <p:sldId id="844" r:id="rId58"/>
    <p:sldId id="738" r:id="rId59"/>
    <p:sldId id="739" r:id="rId60"/>
    <p:sldId id="740" r:id="rId61"/>
    <p:sldId id="744" r:id="rId62"/>
    <p:sldId id="745" r:id="rId63"/>
    <p:sldId id="747" r:id="rId64"/>
    <p:sldId id="840" r:id="rId65"/>
    <p:sldId id="842" r:id="rId66"/>
    <p:sldId id="750" r:id="rId67"/>
    <p:sldId id="841" r:id="rId68"/>
    <p:sldId id="752" r:id="rId69"/>
    <p:sldId id="753" r:id="rId70"/>
    <p:sldId id="754" r:id="rId71"/>
    <p:sldId id="755" r:id="rId72"/>
    <p:sldId id="756" r:id="rId73"/>
    <p:sldId id="826" r:id="rId74"/>
    <p:sldId id="758" r:id="rId75"/>
    <p:sldId id="759" r:id="rId76"/>
    <p:sldId id="760" r:id="rId77"/>
    <p:sldId id="762" r:id="rId78"/>
    <p:sldId id="763" r:id="rId79"/>
    <p:sldId id="764" r:id="rId80"/>
    <p:sldId id="767" r:id="rId81"/>
    <p:sldId id="825" r:id="rId82"/>
    <p:sldId id="837" r:id="rId83"/>
    <p:sldId id="768" r:id="rId84"/>
    <p:sldId id="769" r:id="rId85"/>
    <p:sldId id="770" r:id="rId86"/>
    <p:sldId id="773" r:id="rId87"/>
    <p:sldId id="774" r:id="rId88"/>
    <p:sldId id="775" r:id="rId89"/>
    <p:sldId id="827" r:id="rId90"/>
  </p:sldIdLst>
  <p:sldSz cx="9144000" cy="6858000" type="screen4x3"/>
  <p:notesSz cx="6858000" cy="918972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146C18"/>
    <a:srgbClr val="2E9267"/>
    <a:srgbClr val="990000"/>
    <a:srgbClr val="00CCFF"/>
    <a:srgbClr val="D1390F"/>
    <a:srgbClr val="0000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664" autoAdjust="0"/>
  </p:normalViewPr>
  <p:slideViewPr>
    <p:cSldViewPr snapToGrid="0" showGuides="1">
      <p:cViewPr varScale="1">
        <p:scale>
          <a:sx n="70" d="100"/>
          <a:sy n="70" d="100"/>
        </p:scale>
        <p:origin x="984" y="55"/>
      </p:cViewPr>
      <p:guideLst>
        <p:guide orient="horz" pos="2160"/>
        <p:guide pos="2880"/>
      </p:guideLst>
    </p:cSldViewPr>
  </p:slideViewPr>
  <p:outlineViewPr>
    <p:cViewPr>
      <p:scale>
        <a:sx n="33" d="100"/>
        <a:sy n="33" d="100"/>
      </p:scale>
      <p:origin x="0" y="-45927"/>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62" d="100"/>
          <a:sy n="62" d="100"/>
        </p:scale>
        <p:origin x="2451" y="36"/>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30300" y="577850"/>
            <a:ext cx="4611688" cy="345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1" name="Rectangle 3"/>
          <p:cNvSpPr>
            <a:spLocks noGrp="1" noChangeArrowheads="1"/>
          </p:cNvSpPr>
          <p:nvPr>
            <p:ph type="body" sz="quarter" idx="3"/>
          </p:nvPr>
        </p:nvSpPr>
        <p:spPr bwMode="auto">
          <a:xfrm>
            <a:off x="515938" y="4365625"/>
            <a:ext cx="591026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lstStyle/>
          <a:p>
            <a:pPr lvl="0"/>
            <a:r>
              <a:rPr lang="en-US" altLang="zh-CN" noProof="0"/>
              <a:t>We want this to be in font 11 and justify.</a:t>
            </a:r>
            <a:endParaRPr lang="en-US" altLang="zh-CN" noProof="0"/>
          </a:p>
        </p:txBody>
      </p:sp>
      <p:sp>
        <p:nvSpPr>
          <p:cNvPr id="2052" name="Rectangle 4"/>
          <p:cNvSpPr>
            <a:spLocks noChangeArrowheads="1"/>
          </p:cNvSpPr>
          <p:nvPr/>
        </p:nvSpPr>
        <p:spPr bwMode="auto">
          <a:xfrm>
            <a:off x="468313" y="4097338"/>
            <a:ext cx="6051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r>
              <a:rPr lang="zh-CN" altLang="en-US"/>
              <a:t>--- </a:t>
            </a:r>
            <a:r>
              <a:rPr lang="en-US" altLang="zh-CN"/>
              <a:t>Slow Down    CWP    Slow Down    CWP    Slow Down    CWP ---</a:t>
            </a:r>
            <a:endParaRPr lang="en-US" altLang="zh-CN"/>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5" Type="http://schemas.openxmlformats.org/officeDocument/2006/relationships/hyperlink" Target="https://baike.baidu.com/item/%E5%88%86%E6%97%B6%E5%A4%8D%E7%94%A8?fromModule=lemma_inlink" TargetMode="External"/><Relationship Id="rId4" Type="http://schemas.openxmlformats.org/officeDocument/2006/relationships/hyperlink" Target="https://baike.baidu.com/item/%E6%95%B0%E6%8D%AE%E6%80%BB%E7%BA%BF?fromModule=lemma_inlink" TargetMode="External"/><Relationship Id="rId3" Type="http://schemas.openxmlformats.org/officeDocument/2006/relationships/hyperlink" Target="https://baike.baidu.com/item/%E5%9C%B0%E5%9D%80%E6%80%BB%E7%BA%BF?fromModule=lemma_inlink" TargetMode="External"/><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Rot="1" noChangeAspect="1" noChangeArrowheads="1" noTextEdit="1"/>
          </p:cNvSpPr>
          <p:nvPr>
            <p:ph type="sldImg"/>
          </p:nvPr>
        </p:nvSpPr>
        <p:spPr/>
      </p:sp>
      <p:sp>
        <p:nvSpPr>
          <p:cNvPr id="5123" name="Rectangle 2051"/>
          <p:cNvSpPr>
            <a:spLocks noGrp="1" noChangeArrowheads="1"/>
          </p:cNvSpPr>
          <p:nvPr>
            <p:ph type="body" idx="1"/>
          </p:nvPr>
        </p:nvSpPr>
        <p:spPr>
          <a:noFill/>
        </p:spPr>
        <p:txBody>
          <a:bodyPr/>
          <a:lstStyle/>
          <a:p>
            <a:r>
              <a:rPr lang="en-US" altLang="zh-CN" dirty="0"/>
              <a:t>Performance: throughput and delay, queuing analysis and delay; benchmarks: high-performance or super computing, transactions and file system; </a:t>
            </a:r>
            <a:r>
              <a:rPr lang="en-US" altLang="zh-CN" dirty="0" err="1"/>
              <a:t>Types:tapes</a:t>
            </a:r>
            <a:r>
              <a:rPr lang="en-US" altLang="zh-CN" dirty="0"/>
              <a:t>, drum, disk(floppy and hard), disk array.</a:t>
            </a:r>
            <a:endParaRPr lang="en-US" altLang="zh-CN" dirty="0"/>
          </a:p>
          <a:p>
            <a:endParaRPr lang="en-US" altLang="zh-CN" dirty="0"/>
          </a:p>
          <a:p>
            <a:r>
              <a:rPr lang="en-US" altLang="zh-CN" dirty="0"/>
              <a:t>Bus performance: separate address bus and data bus, widen the bandwidth of bus, increasing the transfer block.</a:t>
            </a:r>
            <a:endParaRPr lang="en-US" altLang="zh-CN" dirty="0"/>
          </a:p>
          <a:p>
            <a:r>
              <a:rPr lang="en-US" altLang="zh-CN" dirty="0"/>
              <a:t>Timing: synchronous and asynchronous</a:t>
            </a:r>
            <a:endParaRPr lang="en-US" altLang="zh-CN" dirty="0"/>
          </a:p>
          <a:p>
            <a:r>
              <a:rPr lang="en-US" altLang="zh-CN" dirty="0"/>
              <a:t>Types: processor-memory, backplane, I/O,</a:t>
            </a:r>
            <a:endParaRPr lang="en-US" altLang="zh-CN" dirty="0"/>
          </a:p>
          <a:p>
            <a:r>
              <a:rPr lang="en-US" altLang="zh-CN" dirty="0"/>
              <a:t>Connections: 1bus, 2-level, 3-level.</a:t>
            </a:r>
            <a:endParaRPr lang="en-US" altLang="zh-CN" dirty="0"/>
          </a:p>
          <a:p>
            <a:r>
              <a:rPr lang="en-US" altLang="zh-CN" dirty="0"/>
              <a:t>Arbitration: Daisy chain, central, distributed collision detect(Ethernet), distributed self selection(SCSI).</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71777D"/>
                </a:solidFill>
                <a:effectLst/>
                <a:latin typeface="Arial" panose="020B0604020202020204" pitchFamily="34" charset="0"/>
              </a:rPr>
              <a:t>AGP</a:t>
            </a:r>
            <a:r>
              <a:rPr lang="zh-CN" altLang="en-US" b="0" i="0" dirty="0">
                <a:solidFill>
                  <a:srgbClr val="71777D"/>
                </a:solidFill>
                <a:effectLst/>
                <a:latin typeface="Arial" panose="020B0604020202020204" pitchFamily="34" charset="0"/>
              </a:rPr>
              <a:t>（</a:t>
            </a:r>
            <a:r>
              <a:rPr lang="en-US" altLang="zh-CN" b="0" i="0" dirty="0">
                <a:solidFill>
                  <a:srgbClr val="71777D"/>
                </a:solidFill>
                <a:effectLst/>
                <a:latin typeface="Arial" panose="020B0604020202020204" pitchFamily="34" charset="0"/>
              </a:rPr>
              <a:t>Accelerate Graphical Port</a:t>
            </a:r>
            <a:r>
              <a:rPr lang="zh-CN" altLang="en-US" b="0" i="0" dirty="0">
                <a:solidFill>
                  <a:srgbClr val="71777D"/>
                </a:solidFill>
                <a:effectLst/>
                <a:latin typeface="Arial" panose="020B0604020202020204" pitchFamily="34" charset="0"/>
              </a:rPr>
              <a:t>）</a:t>
            </a:r>
            <a:r>
              <a:rPr lang="zh-CN" altLang="en-US" b="0" i="0" dirty="0">
                <a:solidFill>
                  <a:srgbClr val="333333"/>
                </a:solidFill>
                <a:effectLst/>
                <a:latin typeface="Helvetica Neue"/>
              </a:rPr>
              <a:t>加速图形接口</a:t>
            </a:r>
            <a:endParaRPr lang="en-US" altLang="zh-CN" b="0" i="0" dirty="0">
              <a:solidFill>
                <a:srgbClr val="333333"/>
              </a:solidFill>
              <a:effectLst/>
              <a:latin typeface="Helvetica Neue"/>
            </a:endParaRPr>
          </a:p>
          <a:p>
            <a:r>
              <a:rPr lang="en-US" altLang="zh-CN" dirty="0"/>
              <a:t>PCI</a:t>
            </a:r>
            <a:r>
              <a:rPr lang="zh-CN" altLang="en-US" dirty="0"/>
              <a:t>总线：</a:t>
            </a:r>
            <a:r>
              <a:rPr lang="en-US" altLang="zh-CN" b="0" i="0" dirty="0">
                <a:solidFill>
                  <a:srgbClr val="333333"/>
                </a:solidFill>
                <a:effectLst/>
                <a:latin typeface="Helvetica Neue"/>
              </a:rPr>
              <a:t>Peripheral Component Interconnect</a:t>
            </a:r>
            <a:r>
              <a:rPr lang="zh-CN" altLang="en-US" b="0" i="0" dirty="0">
                <a:solidFill>
                  <a:srgbClr val="333333"/>
                </a:solidFill>
                <a:effectLst/>
                <a:latin typeface="Helvetica Neue"/>
              </a:rPr>
              <a:t>，同步并行复用总线，</a:t>
            </a:r>
            <a:r>
              <a:rPr lang="zh-CN" altLang="en-US" b="0" i="0" u="none" strike="noStrike" dirty="0">
                <a:solidFill>
                  <a:schemeClr val="tx1"/>
                </a:solidFill>
                <a:effectLst/>
                <a:latin typeface="Helvetica Neue"/>
                <a:hlinkClick r:id="rId3"/>
              </a:rPr>
              <a:t>地址总线</a:t>
            </a:r>
            <a:r>
              <a:rPr lang="zh-CN" altLang="en-US" b="0" i="0" u="none" dirty="0">
                <a:solidFill>
                  <a:srgbClr val="333333"/>
                </a:solidFill>
                <a:effectLst/>
                <a:latin typeface="Helvetica Neue"/>
              </a:rPr>
              <a:t>与</a:t>
            </a:r>
            <a:r>
              <a:rPr lang="zh-CN" altLang="en-US" b="0" i="0" u="none" strike="noStrike" dirty="0">
                <a:solidFill>
                  <a:schemeClr val="tx1"/>
                </a:solidFill>
                <a:effectLst/>
                <a:latin typeface="Helvetica Neue"/>
                <a:hlinkClick r:id="rId4"/>
              </a:rPr>
              <a:t>数据总线</a:t>
            </a:r>
            <a:r>
              <a:rPr lang="zh-CN" altLang="en-US" b="0" i="0" u="none" dirty="0">
                <a:solidFill>
                  <a:schemeClr val="tx1"/>
                </a:solidFill>
                <a:effectLst/>
                <a:latin typeface="Helvetica Neue"/>
              </a:rPr>
              <a:t>是</a:t>
            </a:r>
            <a:r>
              <a:rPr lang="zh-CN" altLang="en-US" b="0" i="0" u="none" strike="noStrike" dirty="0">
                <a:solidFill>
                  <a:schemeClr val="tx1"/>
                </a:solidFill>
                <a:effectLst/>
                <a:latin typeface="Helvetica Neue"/>
                <a:hlinkClick r:id="rId5"/>
              </a:rPr>
              <a:t>分时复用</a:t>
            </a:r>
            <a:r>
              <a:rPr lang="zh-CN" altLang="en-US" b="0" i="0" u="none" strike="noStrike" dirty="0">
                <a:solidFill>
                  <a:schemeClr val="tx1"/>
                </a:solidFill>
                <a:effectLst/>
                <a:latin typeface="Helvetica Neue"/>
              </a:rPr>
              <a:t>，总线宽度有</a:t>
            </a:r>
            <a:r>
              <a:rPr lang="en-US" altLang="zh-CN" b="0" i="0" u="none" strike="noStrike" dirty="0">
                <a:solidFill>
                  <a:schemeClr val="tx1"/>
                </a:solidFill>
                <a:effectLst/>
                <a:latin typeface="Helvetica Neue"/>
              </a:rPr>
              <a:t>32</a:t>
            </a:r>
            <a:r>
              <a:rPr lang="zh-CN" altLang="en-US" b="0" i="0" u="none" strike="noStrike" dirty="0">
                <a:solidFill>
                  <a:schemeClr val="tx1"/>
                </a:solidFill>
                <a:effectLst/>
                <a:latin typeface="Helvetica Neue"/>
              </a:rPr>
              <a:t>位和</a:t>
            </a:r>
            <a:r>
              <a:rPr lang="en-US" altLang="zh-CN" b="0" i="0" u="none" strike="noStrike" dirty="0">
                <a:solidFill>
                  <a:schemeClr val="tx1"/>
                </a:solidFill>
                <a:effectLst/>
                <a:latin typeface="Helvetica Neue"/>
              </a:rPr>
              <a:t>64</a:t>
            </a:r>
            <a:r>
              <a:rPr lang="zh-CN" altLang="en-US" b="0" i="0" u="none" strike="noStrike" dirty="0">
                <a:solidFill>
                  <a:schemeClr val="tx1"/>
                </a:solidFill>
                <a:effectLst/>
                <a:latin typeface="Helvetica Neue"/>
              </a:rPr>
              <a:t>位。</a:t>
            </a:r>
            <a:endParaRPr lang="zh-CN" altLang="en-US" u="none" dirty="0">
              <a:solidFill>
                <a:schemeClr val="tx1"/>
              </a:solidFill>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EPC</a:t>
            </a:r>
            <a:r>
              <a:rPr lang="zh-CN" altLang="en-US" dirty="0"/>
              <a:t>，异常程序计数器，专门用于发生异常处理时，保存断点</a:t>
            </a:r>
            <a:r>
              <a:rPr lang="en-US" altLang="zh-CN" dirty="0"/>
              <a:t>PC</a:t>
            </a:r>
            <a:r>
              <a:rPr lang="zh-CN" altLang="en-US" dirty="0"/>
              <a:t>的内容，它是</a:t>
            </a:r>
            <a:r>
              <a:rPr lang="en-US" altLang="zh-CN" dirty="0"/>
              <a:t>MIPS</a:t>
            </a:r>
            <a:r>
              <a:rPr lang="zh-CN" altLang="en-US" dirty="0"/>
              <a:t>处理器中的专用寄存器。</a:t>
            </a:r>
            <a:r>
              <a:rPr lang="en-US" altLang="zh-CN" dirty="0"/>
              <a:t>EPSWR</a:t>
            </a:r>
            <a:r>
              <a:rPr lang="zh-CN" altLang="en-US" dirty="0"/>
              <a:t>也类同</a:t>
            </a:r>
            <a:r>
              <a:rPr lang="en-US" altLang="zh-CN" dirty="0"/>
              <a:t>EPC</a:t>
            </a:r>
            <a:r>
              <a:rPr lang="zh-CN" altLang="en-US" dirty="0"/>
              <a:t>。</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a:latin typeface="Arial" panose="020B0604020202020204" pitchFamily="34" charset="0"/>
                <a:ea typeface="黑体" panose="02010609060101010101" pitchFamily="49" charset="-122"/>
              </a:rPr>
              <a:t>内部异常的优先级都比外部中断高的原因是内部中断是在指令执行过程中发生，必须立即响应，而不能象外部中断那样要等一条指令执行完才响应。</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p:spPr>
        <p:txBody>
          <a:bodyPr/>
          <a:lstStyle/>
          <a:p>
            <a:r>
              <a:rPr lang="en-US" altLang="zh-CN" dirty="0"/>
              <a:t>For the first point( pointing to the first bullet), I want to say that many </a:t>
            </a:r>
            <a:r>
              <a:rPr lang="en-US" altLang="zh-CN" dirty="0" err="1"/>
              <a:t>many</a:t>
            </a:r>
            <a:r>
              <a:rPr lang="en-US" altLang="zh-CN" dirty="0"/>
              <a:t> factors overlap each other to determine the final I/O performance, making the I/O designing and improving difficult for people at all levels: hardware, OS or application programmers.</a:t>
            </a:r>
            <a:endParaRPr lang="en-US" altLang="zh-CN" dirty="0"/>
          </a:p>
          <a:p>
            <a:endParaRPr lang="en-US" altLang="zh-CN" dirty="0"/>
          </a:p>
          <a:p>
            <a:r>
              <a:rPr lang="en-US" altLang="zh-CN" dirty="0"/>
              <a:t>For the second point, there is tradeoff problem between such 2 metrics. This will be shown in the next slide.</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52500" y="731838"/>
            <a:ext cx="5207000" cy="3905250"/>
          </a:xfrm>
        </p:spPr>
      </p:sp>
      <p:sp>
        <p:nvSpPr>
          <p:cNvPr id="25603" name="Rectangle 3"/>
          <p:cNvSpPr>
            <a:spLocks noGrp="1" noChangeArrowheads="1"/>
          </p:cNvSpPr>
          <p:nvPr>
            <p:ph type="body" idx="1"/>
          </p:nvPr>
        </p:nvSpPr>
        <p:spPr>
          <a:xfrm>
            <a:off x="963613" y="4881563"/>
            <a:ext cx="5184775" cy="4554537"/>
          </a:xfrm>
          <a:noFill/>
        </p:spPr>
        <p:txBody>
          <a:bodyPr lIns="93836" tIns="46918" rIns="93836" bIns="46918"/>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52500" y="731838"/>
            <a:ext cx="5207000" cy="3905250"/>
          </a:xfrm>
        </p:spPr>
      </p:sp>
      <p:sp>
        <p:nvSpPr>
          <p:cNvPr id="27651" name="Rectangle 3"/>
          <p:cNvSpPr>
            <a:spLocks noGrp="1" noChangeArrowheads="1"/>
          </p:cNvSpPr>
          <p:nvPr>
            <p:ph type="body" idx="1"/>
          </p:nvPr>
        </p:nvSpPr>
        <p:spPr>
          <a:xfrm>
            <a:off x="963613" y="4881563"/>
            <a:ext cx="5184775" cy="4554537"/>
          </a:xfrm>
          <a:noFill/>
        </p:spPr>
        <p:txBody>
          <a:bodyPr lIns="93836" tIns="46918" rIns="93836" bIns="46918"/>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52500" y="731838"/>
            <a:ext cx="5207000" cy="3905250"/>
          </a:xfrm>
        </p:spPr>
      </p:sp>
      <p:sp>
        <p:nvSpPr>
          <p:cNvPr id="29699" name="Rectangle 3"/>
          <p:cNvSpPr>
            <a:spLocks noGrp="1" noChangeArrowheads="1"/>
          </p:cNvSpPr>
          <p:nvPr>
            <p:ph type="body" idx="1"/>
          </p:nvPr>
        </p:nvSpPr>
        <p:spPr>
          <a:xfrm>
            <a:off x="963613" y="4881563"/>
            <a:ext cx="5184775" cy="4554537"/>
          </a:xfrm>
          <a:noFill/>
        </p:spPr>
        <p:txBody>
          <a:bodyPr lIns="93836" tIns="46918" rIns="93836" bIns="46918"/>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31888" y="688975"/>
            <a:ext cx="4595812" cy="3446463"/>
          </a:xfrm>
        </p:spPr>
      </p:sp>
      <p:sp>
        <p:nvSpPr>
          <p:cNvPr id="19459" name="Rectangle 3"/>
          <p:cNvSpPr>
            <a:spLocks noGrp="1" noChangeArrowheads="1"/>
          </p:cNvSpPr>
          <p:nvPr>
            <p:ph type="body" idx="1"/>
          </p:nvPr>
        </p:nvSpPr>
        <p:spPr>
          <a:xfrm>
            <a:off x="684213" y="4364038"/>
            <a:ext cx="5489575" cy="4137025"/>
          </a:xfrm>
          <a:noFill/>
        </p:spPr>
        <p:txBody>
          <a:bodyPr/>
          <a:lstStyle/>
          <a:p>
            <a:r>
              <a:rPr lang="zh-CN" altLang="en-US">
                <a:latin typeface="宋体" panose="02010600030101010101" pitchFamily="2" charset="-122"/>
              </a:rPr>
              <a:t>读写硬盘信息的操作过程：</a:t>
            </a:r>
            <a:endParaRPr lang="zh-CN" altLang="en-US">
              <a:latin typeface="宋体" panose="02010600030101010101" pitchFamily="2" charset="-122"/>
            </a:endParaRPr>
          </a:p>
          <a:p>
            <a:pPr>
              <a:spcBef>
                <a:spcPct val="50000"/>
              </a:spcBef>
            </a:pPr>
            <a:r>
              <a:rPr lang="zh-CN" altLang="en-US">
                <a:latin typeface="宋体" panose="02010600030101010101" pitchFamily="2" charset="-122"/>
              </a:rPr>
              <a:t>    主机首先给出要读写的扇区地址：</a:t>
            </a:r>
            <a:endParaRPr lang="zh-CN" altLang="en-US">
              <a:latin typeface="宋体" panose="02010600030101010101" pitchFamily="2" charset="-122"/>
            </a:endParaRPr>
          </a:p>
          <a:p>
            <a:pPr marL="457200" lvl="1" indent="0">
              <a:spcBef>
                <a:spcPct val="50000"/>
              </a:spcBef>
            </a:pPr>
            <a:r>
              <a:rPr lang="zh-CN" altLang="en-US">
                <a:latin typeface="楷体_GB2312" pitchFamily="49" charset="-122"/>
                <a:ea typeface="楷体_GB2312" pitchFamily="49" charset="-122"/>
              </a:rPr>
              <a:t>       磁头号（扇区所在记录面），例如，</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号磁头</a:t>
            </a:r>
            <a:endParaRPr lang="zh-CN" altLang="en-US">
              <a:latin typeface="楷体_GB2312" pitchFamily="49" charset="-122"/>
              <a:ea typeface="楷体_GB2312" pitchFamily="49" charset="-122"/>
            </a:endParaRPr>
          </a:p>
          <a:p>
            <a:pPr marL="457200" lvl="1" indent="0">
              <a:spcBef>
                <a:spcPct val="50000"/>
              </a:spcBef>
            </a:pPr>
            <a:r>
              <a:rPr lang="zh-CN" altLang="en-US">
                <a:latin typeface="楷体_GB2312" pitchFamily="49" charset="-122"/>
                <a:ea typeface="楷体_GB2312" pitchFamily="49" charset="-122"/>
              </a:rPr>
              <a:t>       柱面号（扇区所在的磁道），例如，</a:t>
            </a:r>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号柱面</a:t>
            </a:r>
            <a:endParaRPr lang="zh-CN" altLang="en-US">
              <a:latin typeface="楷体_GB2312" pitchFamily="49" charset="-122"/>
              <a:ea typeface="楷体_GB2312" pitchFamily="49" charset="-122"/>
            </a:endParaRPr>
          </a:p>
          <a:p>
            <a:pPr marL="457200" lvl="1" indent="0">
              <a:spcBef>
                <a:spcPct val="50000"/>
              </a:spcBef>
            </a:pPr>
            <a:r>
              <a:rPr lang="zh-CN" altLang="en-US">
                <a:latin typeface="楷体_GB2312" pitchFamily="49" charset="-122"/>
                <a:ea typeface="楷体_GB2312" pitchFamily="49" charset="-122"/>
              </a:rPr>
              <a:t>       扇区号，例如，</a:t>
            </a:r>
            <a:r>
              <a:rPr lang="en-US" altLang="zh-CN">
                <a:latin typeface="楷体_GB2312" pitchFamily="49" charset="-122"/>
                <a:ea typeface="楷体_GB2312" pitchFamily="49" charset="-122"/>
              </a:rPr>
              <a:t>1000</a:t>
            </a:r>
            <a:r>
              <a:rPr lang="zh-CN" altLang="en-US">
                <a:latin typeface="楷体_GB2312" pitchFamily="49" charset="-122"/>
                <a:ea typeface="楷体_GB2312" pitchFamily="49" charset="-122"/>
              </a:rPr>
              <a:t>号扇区</a:t>
            </a:r>
            <a:endParaRPr lang="zh-CN" altLang="en-US">
              <a:latin typeface="楷体_GB2312" pitchFamily="49" charset="-122"/>
              <a:ea typeface="楷体_GB2312" pitchFamily="49" charset="-122"/>
            </a:endParaRPr>
          </a:p>
          <a:p>
            <a:pPr>
              <a:spcBef>
                <a:spcPct val="50000"/>
              </a:spcBef>
            </a:pPr>
            <a:r>
              <a:rPr lang="zh-CN" altLang="en-US">
                <a:latin typeface="宋体" panose="02010600030101010101" pitchFamily="2" charset="-122"/>
              </a:rPr>
              <a:t>    硬盘的操作流程如下： </a:t>
            </a:r>
            <a:endParaRPr lang="zh-CN" altLang="en-US">
              <a:latin typeface="宋体" panose="02010600030101010101" pitchFamily="2" charset="-122"/>
            </a:endParaRPr>
          </a:p>
          <a:p>
            <a:pPr>
              <a:spcBef>
                <a:spcPct val="50000"/>
              </a:spcBef>
            </a:pPr>
            <a:r>
              <a:rPr lang="zh-CN" altLang="en-US">
                <a:latin typeface="宋体" panose="02010600030101010101" pitchFamily="2" charset="-122"/>
              </a:rPr>
              <a:t>    所有磁头同步寻道（由柱面号控制）</a:t>
            </a:r>
            <a:r>
              <a:rPr lang="zh-CN" altLang="en-US">
                <a:latin typeface="宋体" panose="02010600030101010101" pitchFamily="2" charset="-122"/>
                <a:sym typeface="Wingdings" panose="05000000000000000000" pitchFamily="2" charset="2"/>
              </a:rPr>
              <a:t></a:t>
            </a:r>
            <a:r>
              <a:rPr lang="zh-CN" altLang="en-US">
                <a:latin typeface="宋体" panose="02010600030101010101" pitchFamily="2" charset="-122"/>
              </a:rPr>
              <a:t> 选择磁头（由磁头号控制） </a:t>
            </a:r>
            <a:r>
              <a:rPr lang="zh-CN" altLang="en-US">
                <a:latin typeface="宋体" panose="02010600030101010101" pitchFamily="2" charset="-122"/>
                <a:sym typeface="Wingdings" panose="05000000000000000000" pitchFamily="2" charset="2"/>
              </a:rPr>
              <a:t> 被选中的磁头</a:t>
            </a:r>
            <a:r>
              <a:rPr lang="zh-CN" altLang="en-US">
                <a:latin typeface="宋体" panose="02010600030101010101" pitchFamily="2" charset="-122"/>
              </a:rPr>
              <a:t>等待扇区到达磁头下方（由扇区号控制）</a:t>
            </a:r>
            <a:r>
              <a:rPr lang="zh-CN" altLang="en-US">
                <a:latin typeface="宋体" panose="02010600030101010101" pitchFamily="2" charset="-122"/>
                <a:sym typeface="Wingdings" panose="05000000000000000000" pitchFamily="2" charset="2"/>
              </a:rPr>
              <a:t></a:t>
            </a:r>
            <a:r>
              <a:rPr lang="zh-CN" altLang="en-US">
                <a:latin typeface="宋体" panose="02010600030101010101" pitchFamily="2" charset="-122"/>
              </a:rPr>
              <a:t> 读写该扇区中的数据</a:t>
            </a:r>
            <a:endParaRPr lang="zh-CN" altLang="en-US">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0.5/5400RPM</a:t>
            </a:r>
            <a:r>
              <a:rPr lang="zh-CN" altLang="en-US" dirty="0"/>
              <a:t>表示平均旋转时间考虑半圈</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p:spPr>
        <p:txBody>
          <a:bodyPr/>
          <a:lstStyle/>
          <a:p>
            <a:endParaRPr lang="zh-CN" altLang="en-US" sz="2400">
              <a:solidFill>
                <a:srgbClr val="0000CC"/>
              </a:solidFill>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灯片编号占位符 1"/>
          <p:cNvSpPr>
            <a:spLocks noGrp="1"/>
          </p:cNvSpPr>
          <p:nvPr>
            <p:ph type="sldNum" sz="quarter" idx="10"/>
          </p:nvPr>
        </p:nvSpPr>
        <p:spPr/>
        <p:txBody>
          <a:bodyPr/>
          <a:lstStyle>
            <a:lvl1pPr>
              <a:defRPr/>
            </a:lvl1pPr>
          </a:lstStyle>
          <a:p>
            <a:fld id="{59B64C9C-0463-49A8-960E-BCAEADBB2D1B}"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1"/>
          <p:cNvSpPr>
            <a:spLocks noGrp="1"/>
          </p:cNvSpPr>
          <p:nvPr>
            <p:ph type="sldNum" sz="quarter" idx="10"/>
          </p:nvPr>
        </p:nvSpPr>
        <p:spPr/>
        <p:txBody>
          <a:bodyPr/>
          <a:lstStyle>
            <a:lvl1pPr>
              <a:defRPr/>
            </a:lvl1pPr>
          </a:lstStyle>
          <a:p>
            <a:fld id="{A026EB5A-9A9B-451B-A4E7-1A39DA1CC82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300" y="1295400"/>
            <a:ext cx="4019550" cy="2309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67250" y="1295400"/>
            <a:ext cx="4019550" cy="2309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51190380-665C-4A2B-8BCC-07A13F227DA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B508391-9BD6-4D9D-87D0-7ABD8250DC67}"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171450"/>
            <a:ext cx="8343900" cy="4222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95300" y="1295400"/>
            <a:ext cx="4019550" cy="2309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67250" y="1295400"/>
            <a:ext cx="4019550" cy="2309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10"/>
          </p:nvPr>
        </p:nvSpPr>
        <p:spPr/>
        <p:txBody>
          <a:bodyPr/>
          <a:lstStyle>
            <a:lvl1pPr>
              <a:defRPr/>
            </a:lvl1pPr>
          </a:lstStyle>
          <a:p>
            <a:fld id="{125E5B81-4C1A-4239-B9AF-047781563D0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85775" y="171450"/>
            <a:ext cx="8343900" cy="34337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灯片编号占位符 1"/>
          <p:cNvSpPr>
            <a:spLocks noGrp="1"/>
          </p:cNvSpPr>
          <p:nvPr>
            <p:ph type="sldNum" sz="quarter" idx="10"/>
          </p:nvPr>
        </p:nvSpPr>
        <p:spPr/>
        <p:txBody>
          <a:bodyPr/>
          <a:lstStyle>
            <a:lvl1pPr>
              <a:defRPr/>
            </a:lvl1pPr>
          </a:lstStyle>
          <a:p>
            <a:fld id="{5CF7943D-35A3-48EF-8874-BC9B4B956DB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5775" y="171450"/>
            <a:ext cx="83439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p>
            <a:pPr lvl="0"/>
            <a:r>
              <a:rPr lang="en-US" altLang="zh-CN"/>
              <a:t>Title</a:t>
            </a:r>
            <a:endParaRPr lang="en-US" altLang="zh-CN"/>
          </a:p>
        </p:txBody>
      </p:sp>
      <p:sp>
        <p:nvSpPr>
          <p:cNvPr id="1028" name="Rectangle 5"/>
          <p:cNvSpPr>
            <a:spLocks noGrp="1" noChangeArrowheads="1"/>
          </p:cNvSpPr>
          <p:nvPr>
            <p:ph type="body" idx="1"/>
          </p:nvPr>
        </p:nvSpPr>
        <p:spPr bwMode="auto">
          <a:xfrm>
            <a:off x="495300" y="1295400"/>
            <a:ext cx="819150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p>
            <a:pPr lvl="0"/>
            <a:r>
              <a:rPr lang="en-US" altLang="zh-CN"/>
              <a:t>This is our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a:p>
            <a:pPr lvl="0"/>
            <a:r>
              <a:rPr lang="en-US" altLang="zh-CN"/>
              <a:t>This is our next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p:txBody>
      </p:sp>
      <p:sp>
        <p:nvSpPr>
          <p:cNvPr id="1029" name="Line 7"/>
          <p:cNvSpPr>
            <a:spLocks noChangeShapeType="1"/>
          </p:cNvSpPr>
          <p:nvPr userDrawn="1"/>
        </p:nvSpPr>
        <p:spPr bwMode="auto">
          <a:xfrm>
            <a:off x="284163" y="614363"/>
            <a:ext cx="8482012" cy="0"/>
          </a:xfrm>
          <a:prstGeom prst="line">
            <a:avLst/>
          </a:prstGeom>
          <a:noFill/>
          <a:ln w="127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1288"/>
            <a:ext cx="2057400" cy="365125"/>
          </a:xfrm>
          <a:prstGeom prst="rect">
            <a:avLst/>
          </a:prstGeom>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fld id="{0E9E0383-3C63-452A-8FE3-86705BAB952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0" fontAlgn="base" hangingPunct="0">
        <a:lnSpc>
          <a:spcPct val="87000"/>
        </a:lnSpc>
        <a:spcBef>
          <a:spcPct val="0"/>
        </a:spcBef>
        <a:spcAft>
          <a:spcPct val="0"/>
        </a:spcAft>
        <a:defRPr sz="2800" b="1" kern="1200">
          <a:solidFill>
            <a:srgbClr val="D1390F"/>
          </a:solidFill>
          <a:latin typeface="+mj-lt"/>
          <a:ea typeface="+mj-ea"/>
          <a:cs typeface="+mj-cs"/>
        </a:defRPr>
      </a:lvl1pPr>
      <a:lvl2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9pPr>
    </p:titleStyle>
    <p:body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5.xml"/><Relationship Id="rId1" Type="http://schemas.openxmlformats.org/officeDocument/2006/relationships/slide" Target="slide74.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3.xml"/><Relationship Id="rId1" Type="http://schemas.openxmlformats.org/officeDocument/2006/relationships/image" Target="../media/image28.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3"/>
          <p:cNvSpPr>
            <a:spLocks noGrp="1" noChangeArrowheads="1"/>
          </p:cNvSpPr>
          <p:nvPr>
            <p:ph type="ctrTitle"/>
          </p:nvPr>
        </p:nvSpPr>
        <p:spPr>
          <a:xfrm>
            <a:off x="229521" y="1724486"/>
            <a:ext cx="8593138" cy="820738"/>
          </a:xfrm>
          <a:noFill/>
        </p:spPr>
        <p:txBody>
          <a:bodyPr anchor="t"/>
          <a:lstStyle/>
          <a:p>
            <a:pPr>
              <a:lnSpc>
                <a:spcPct val="125000"/>
              </a:lnSpc>
              <a:spcBef>
                <a:spcPct val="25000"/>
              </a:spcBef>
              <a:buFont typeface="Wingdings" panose="05000000000000000000" pitchFamily="2" charset="2"/>
              <a:buNone/>
            </a:pPr>
            <a:r>
              <a:rPr lang="zh-CN" altLang="en-US" sz="4000" dirty="0">
                <a:solidFill>
                  <a:schemeClr val="accent2"/>
                </a:solidFill>
                <a:latin typeface="黑体" panose="02010609060101010101" pitchFamily="49" charset="-122"/>
                <a:ea typeface="黑体" panose="02010609060101010101" pitchFamily="49" charset="-122"/>
              </a:rPr>
              <a:t>第</a:t>
            </a:r>
            <a:r>
              <a:rPr lang="en-US" altLang="zh-CN" sz="4000" dirty="0">
                <a:solidFill>
                  <a:schemeClr val="accent2"/>
                </a:solidFill>
                <a:latin typeface="黑体" panose="02010609060101010101" pitchFamily="49" charset="-122"/>
                <a:ea typeface="黑体" panose="02010609060101010101" pitchFamily="49" charset="-122"/>
              </a:rPr>
              <a:t>8</a:t>
            </a:r>
            <a:r>
              <a:rPr lang="zh-CN" altLang="en-US" sz="4000" dirty="0">
                <a:solidFill>
                  <a:schemeClr val="accent2"/>
                </a:solidFill>
                <a:latin typeface="黑体" panose="02010609060101010101" pitchFamily="49" charset="-122"/>
                <a:ea typeface="黑体" panose="02010609060101010101" pitchFamily="49" charset="-122"/>
              </a:rPr>
              <a:t>章</a:t>
            </a:r>
            <a:r>
              <a:rPr lang="en-US" altLang="zh-CN" sz="4000" dirty="0">
                <a:solidFill>
                  <a:schemeClr val="accent2"/>
                </a:solidFill>
                <a:latin typeface="黑体" panose="02010609060101010101" pitchFamily="49" charset="-122"/>
                <a:ea typeface="黑体" panose="02010609060101010101" pitchFamily="49" charset="-122"/>
              </a:rPr>
              <a:t> </a:t>
            </a:r>
            <a:r>
              <a:rPr lang="zh-CN" altLang="en-US" sz="4000" dirty="0">
                <a:solidFill>
                  <a:schemeClr val="accent2"/>
                </a:solidFill>
                <a:latin typeface="黑体" panose="02010609060101010101" pitchFamily="49" charset="-122"/>
                <a:ea typeface="黑体" panose="02010609060101010101" pitchFamily="49" charset="-122"/>
              </a:rPr>
              <a:t>互连及输入输出组织</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4099" name="Text Box 4"/>
          <p:cNvSpPr txBox="1">
            <a:spLocks noChangeArrowheads="1"/>
          </p:cNvSpPr>
          <p:nvPr/>
        </p:nvSpPr>
        <p:spPr bwMode="auto">
          <a:xfrm>
            <a:off x="2211643" y="2861791"/>
            <a:ext cx="5791815"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5000"/>
              </a:lnSpc>
              <a:spcBef>
                <a:spcPct val="25000"/>
              </a:spcBef>
              <a:buFont typeface="Wingdings" panose="05000000000000000000" pitchFamily="2" charset="2"/>
              <a:buNone/>
            </a:pPr>
            <a:r>
              <a:rPr lang="zh-CN" altLang="en-US" sz="2800" dirty="0">
                <a:ea typeface="宋体" panose="02010600030101010101" pitchFamily="2" charset="-122"/>
              </a:rPr>
              <a:t>第一讲  </a:t>
            </a:r>
            <a:r>
              <a:rPr lang="en-US" altLang="zh-CN" sz="2800" dirty="0">
                <a:ea typeface="宋体" panose="02010600030101010101" pitchFamily="2" charset="-122"/>
              </a:rPr>
              <a:t>I/O</a:t>
            </a:r>
            <a:r>
              <a:rPr lang="zh-CN" altLang="en-US" sz="2800" dirty="0">
                <a:ea typeface="宋体" panose="02010600030101010101" pitchFamily="2" charset="-122"/>
              </a:rPr>
              <a:t>设备和磁盘存储器</a:t>
            </a:r>
            <a:endParaRPr lang="en-US" altLang="zh-CN" sz="2800" dirty="0">
              <a:ea typeface="宋体" panose="02010600030101010101" pitchFamily="2" charset="-122"/>
            </a:endParaRPr>
          </a:p>
          <a:p>
            <a:pPr>
              <a:lnSpc>
                <a:spcPct val="125000"/>
              </a:lnSpc>
              <a:spcBef>
                <a:spcPct val="25000"/>
              </a:spcBef>
              <a:buFont typeface="Wingdings" panose="05000000000000000000" pitchFamily="2" charset="2"/>
              <a:buNone/>
            </a:pPr>
            <a:r>
              <a:rPr lang="zh-CN" altLang="en-US" sz="2800" dirty="0">
                <a:ea typeface="宋体" panose="02010600030101010101" pitchFamily="2" charset="-122"/>
              </a:rPr>
              <a:t>第二讲  总线及系统互连、</a:t>
            </a:r>
            <a:r>
              <a:rPr lang="en-US" altLang="zh-CN" sz="2800" dirty="0">
                <a:ea typeface="宋体" panose="02010600030101010101" pitchFamily="2" charset="-122"/>
              </a:rPr>
              <a:t>I/O</a:t>
            </a:r>
            <a:r>
              <a:rPr lang="zh-CN" altLang="en-US" sz="2800" dirty="0">
                <a:ea typeface="宋体" panose="02010600030101010101" pitchFamily="2" charset="-122"/>
              </a:rPr>
              <a:t>接口</a:t>
            </a:r>
            <a:endParaRPr lang="zh-CN" altLang="en-US" sz="2800" dirty="0">
              <a:ea typeface="宋体" panose="02010600030101010101" pitchFamily="2" charset="-122"/>
            </a:endParaRPr>
          </a:p>
          <a:p>
            <a:pPr>
              <a:lnSpc>
                <a:spcPct val="125000"/>
              </a:lnSpc>
              <a:spcBef>
                <a:spcPct val="25000"/>
              </a:spcBef>
              <a:buFont typeface="Wingdings" panose="05000000000000000000" pitchFamily="2" charset="2"/>
              <a:buNone/>
            </a:pPr>
            <a:r>
              <a:rPr lang="zh-CN" altLang="en-US" sz="2800" dirty="0">
                <a:ea typeface="宋体" panose="02010600030101010101" pitchFamily="2" charset="-122"/>
              </a:rPr>
              <a:t>第三讲  </a:t>
            </a:r>
            <a:r>
              <a:rPr lang="en-US" altLang="zh-CN" sz="2800" dirty="0">
                <a:ea typeface="宋体" panose="02010600030101010101" pitchFamily="2" charset="-122"/>
              </a:rPr>
              <a:t>I/O</a:t>
            </a:r>
            <a:r>
              <a:rPr lang="zh-CN" altLang="en-US" sz="2800" dirty="0">
                <a:ea typeface="宋体" panose="02010600030101010101" pitchFamily="2" charset="-122"/>
              </a:rPr>
              <a:t>传输方式</a:t>
            </a:r>
            <a:endParaRPr lang="zh-CN" altLang="en-US" sz="2800"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767770E-2941-441E-BA2B-C6293F97BFFA}" type="slidenum">
              <a:rPr lang="zh-CN" altLang="en-US" sz="1200">
                <a:solidFill>
                  <a:srgbClr val="898989"/>
                </a:solidFill>
              </a:rPr>
            </a:fld>
            <a:endParaRPr lang="zh-CN" altLang="en-US" sz="1200">
              <a:solidFill>
                <a:srgbClr val="898989"/>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100" y="814388"/>
            <a:ext cx="5607050"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3" name="Rectangle 6"/>
          <p:cNvSpPr>
            <a:spLocks noChangeArrowheads="1"/>
          </p:cNvSpPr>
          <p:nvPr/>
        </p:nvSpPr>
        <p:spPr bwMode="auto">
          <a:xfrm>
            <a:off x="4087813" y="835025"/>
            <a:ext cx="779462" cy="2286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364" name="Rectangle 7"/>
          <p:cNvSpPr>
            <a:spLocks noChangeArrowheads="1"/>
          </p:cNvSpPr>
          <p:nvPr/>
        </p:nvSpPr>
        <p:spPr bwMode="auto">
          <a:xfrm>
            <a:off x="2894013" y="1293813"/>
            <a:ext cx="779462" cy="2286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365" name="Rectangle 8"/>
          <p:cNvSpPr>
            <a:spLocks noChangeArrowheads="1"/>
          </p:cNvSpPr>
          <p:nvPr/>
        </p:nvSpPr>
        <p:spPr bwMode="auto">
          <a:xfrm>
            <a:off x="4821238" y="5702300"/>
            <a:ext cx="2066925" cy="274638"/>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366" name="Rectangle 9"/>
          <p:cNvSpPr>
            <a:spLocks noChangeArrowheads="1"/>
          </p:cNvSpPr>
          <p:nvPr/>
        </p:nvSpPr>
        <p:spPr bwMode="auto">
          <a:xfrm>
            <a:off x="5878513" y="5287963"/>
            <a:ext cx="1516062" cy="276225"/>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367" name="Rectangle 10"/>
          <p:cNvSpPr>
            <a:spLocks noChangeArrowheads="1"/>
          </p:cNvSpPr>
          <p:nvPr/>
        </p:nvSpPr>
        <p:spPr bwMode="auto">
          <a:xfrm>
            <a:off x="6797675" y="4645025"/>
            <a:ext cx="641350" cy="2286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600076" name="Group 12"/>
          <p:cNvGrpSpPr/>
          <p:nvPr/>
        </p:nvGrpSpPr>
        <p:grpSpPr bwMode="auto">
          <a:xfrm>
            <a:off x="2111375" y="742950"/>
            <a:ext cx="2801938" cy="514350"/>
            <a:chOff x="1169" y="696"/>
            <a:chExt cx="1384" cy="254"/>
          </a:xfrm>
        </p:grpSpPr>
        <p:sp>
          <p:nvSpPr>
            <p:cNvPr id="15377" name="Text Box 13"/>
            <p:cNvSpPr txBox="1">
              <a:spLocks noChangeArrowheads="1"/>
            </p:cNvSpPr>
            <p:nvPr/>
          </p:nvSpPr>
          <p:spPr bwMode="auto">
            <a:xfrm>
              <a:off x="1169" y="696"/>
              <a:ext cx="574" cy="25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7130">
                <a:defRPr sz="1600" b="1">
                  <a:solidFill>
                    <a:schemeClr val="tx1"/>
                  </a:solidFill>
                  <a:latin typeface="Times New Roman" panose="02020603050405020304" pitchFamily="18" charset="0"/>
                </a:defRPr>
              </a:lvl1pPr>
              <a:lvl2pPr marL="742950" indent="-285750" defTabSz="1167130">
                <a:defRPr sz="1600" b="1">
                  <a:solidFill>
                    <a:schemeClr val="tx1"/>
                  </a:solidFill>
                  <a:latin typeface="Times New Roman" panose="02020603050405020304" pitchFamily="18" charset="0"/>
                </a:defRPr>
              </a:lvl2pPr>
              <a:lvl3pPr marL="1143000" indent="-228600" defTabSz="1167130">
                <a:defRPr sz="1600" b="1">
                  <a:solidFill>
                    <a:schemeClr val="tx1"/>
                  </a:solidFill>
                  <a:latin typeface="Times New Roman" panose="02020603050405020304" pitchFamily="18" charset="0"/>
                </a:defRPr>
              </a:lvl3pPr>
              <a:lvl4pPr marL="1600200" indent="-228600" defTabSz="1167130">
                <a:defRPr sz="1600" b="1">
                  <a:solidFill>
                    <a:schemeClr val="tx1"/>
                  </a:solidFill>
                  <a:latin typeface="Times New Roman" panose="02020603050405020304" pitchFamily="18" charset="0"/>
                </a:defRPr>
              </a:lvl4pPr>
              <a:lvl5pPr marL="2057400" indent="-228600" defTabSz="1167130">
                <a:defRPr sz="1600" b="1">
                  <a:solidFill>
                    <a:schemeClr val="tx1"/>
                  </a:solidFill>
                  <a:latin typeface="Times New Roman" panose="02020603050405020304" pitchFamily="18" charset="0"/>
                </a:defRPr>
              </a:lvl5pPr>
              <a:lvl6pPr marL="2514600" indent="-228600" defTabSz="116713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713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713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713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spcBef>
                  <a:spcPct val="50000"/>
                </a:spcBef>
              </a:pPr>
              <a:r>
                <a:rPr kumimoji="1" lang="zh-CN" altLang="en-US" sz="2600">
                  <a:ea typeface="宋体" panose="02010600030101010101" pitchFamily="2" charset="-122"/>
                </a:rPr>
                <a:t>扇 区</a:t>
              </a:r>
              <a:endParaRPr kumimoji="1" lang="en-US" altLang="zh-CN" sz="2600">
                <a:ea typeface="宋体" panose="02010600030101010101" pitchFamily="2" charset="-122"/>
              </a:endParaRPr>
            </a:p>
          </p:txBody>
        </p:sp>
        <p:sp>
          <p:nvSpPr>
            <p:cNvPr id="15378" name="Line 14"/>
            <p:cNvSpPr>
              <a:spLocks noChangeShapeType="1"/>
            </p:cNvSpPr>
            <p:nvPr/>
          </p:nvSpPr>
          <p:spPr bwMode="auto">
            <a:xfrm flipH="1">
              <a:off x="1668" y="809"/>
              <a:ext cx="88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75" name="Text Box 11"/>
          <p:cNvSpPr txBox="1">
            <a:spLocks noChangeArrowheads="1"/>
          </p:cNvSpPr>
          <p:nvPr/>
        </p:nvSpPr>
        <p:spPr bwMode="auto">
          <a:xfrm>
            <a:off x="5878513" y="4691063"/>
            <a:ext cx="1362075" cy="514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7130">
              <a:defRPr sz="1600" b="1">
                <a:solidFill>
                  <a:schemeClr val="tx1"/>
                </a:solidFill>
                <a:latin typeface="Times New Roman" panose="02020603050405020304" pitchFamily="18" charset="0"/>
              </a:defRPr>
            </a:lvl1pPr>
            <a:lvl2pPr marL="742950" indent="-285750" defTabSz="1167130">
              <a:defRPr sz="1600" b="1">
                <a:solidFill>
                  <a:schemeClr val="tx1"/>
                </a:solidFill>
                <a:latin typeface="Times New Roman" panose="02020603050405020304" pitchFamily="18" charset="0"/>
              </a:defRPr>
            </a:lvl2pPr>
            <a:lvl3pPr marL="1143000" indent="-228600" defTabSz="1167130">
              <a:defRPr sz="1600" b="1">
                <a:solidFill>
                  <a:schemeClr val="tx1"/>
                </a:solidFill>
                <a:latin typeface="Times New Roman" panose="02020603050405020304" pitchFamily="18" charset="0"/>
              </a:defRPr>
            </a:lvl3pPr>
            <a:lvl4pPr marL="1600200" indent="-228600" defTabSz="1167130">
              <a:defRPr sz="1600" b="1">
                <a:solidFill>
                  <a:schemeClr val="tx1"/>
                </a:solidFill>
                <a:latin typeface="Times New Roman" panose="02020603050405020304" pitchFamily="18" charset="0"/>
              </a:defRPr>
            </a:lvl4pPr>
            <a:lvl5pPr marL="2057400" indent="-228600" defTabSz="1167130">
              <a:defRPr sz="1600" b="1">
                <a:solidFill>
                  <a:schemeClr val="tx1"/>
                </a:solidFill>
                <a:latin typeface="Times New Roman" panose="02020603050405020304" pitchFamily="18" charset="0"/>
              </a:defRPr>
            </a:lvl5pPr>
            <a:lvl6pPr marL="2514600" indent="-228600" defTabSz="116713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713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713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713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t">
              <a:spcBef>
                <a:spcPct val="50000"/>
              </a:spcBef>
            </a:pPr>
            <a:r>
              <a:rPr kumimoji="1" lang="zh-CN" altLang="en-US" sz="2600" dirty="0">
                <a:ea typeface="宋体" panose="02010600030101010101" pitchFamily="2" charset="-122"/>
              </a:rPr>
              <a:t>磁 道</a:t>
            </a:r>
            <a:endParaRPr kumimoji="1" lang="en-US" altLang="zh-CN" sz="2600" dirty="0">
              <a:ea typeface="宋体" panose="02010600030101010101" pitchFamily="2" charset="-122"/>
            </a:endParaRPr>
          </a:p>
        </p:txBody>
      </p:sp>
      <p:sp>
        <p:nvSpPr>
          <p:cNvPr id="15376" name="Line 15"/>
          <p:cNvSpPr>
            <a:spLocks noChangeShapeType="1"/>
          </p:cNvSpPr>
          <p:nvPr/>
        </p:nvSpPr>
        <p:spPr bwMode="auto">
          <a:xfrm flipH="1" flipV="1">
            <a:off x="5260975" y="4645025"/>
            <a:ext cx="596900" cy="735013"/>
          </a:xfrm>
          <a:prstGeom prst="line">
            <a:avLst/>
          </a:prstGeom>
          <a:noFill/>
          <a:ln w="9525">
            <a:solidFill>
              <a:schemeClr val="bg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Rectangle 16"/>
          <p:cNvSpPr>
            <a:spLocks noGrp="1" noChangeArrowheads="1"/>
          </p:cNvSpPr>
          <p:nvPr>
            <p:ph type="title"/>
          </p:nvPr>
        </p:nvSpPr>
        <p:spPr>
          <a:xfrm>
            <a:off x="485775" y="173038"/>
            <a:ext cx="8343900" cy="420687"/>
          </a:xfrm>
        </p:spPr>
        <p:txBody>
          <a:bodyPr/>
          <a:lstStyle/>
          <a:p>
            <a:pPr defTabSz="717550"/>
            <a:r>
              <a:rPr lang="zh-CN" altLang="en-US">
                <a:latin typeface="宋体" panose="02010600030101010101" pitchFamily="2" charset="-122"/>
                <a:ea typeface="宋体" panose="02010600030101010101" pitchFamily="2" charset="-122"/>
              </a:rPr>
              <a:t>磁盘的磁道和扇区</a:t>
            </a:r>
            <a:endParaRPr lang="zh-CN" altLang="en-US">
              <a:latin typeface="宋体" panose="02010600030101010101" pitchFamily="2" charset="-122"/>
              <a:ea typeface="宋体" panose="02010600030101010101" pitchFamily="2" charset="-122"/>
            </a:endParaRPr>
          </a:p>
        </p:txBody>
      </p:sp>
      <p:sp>
        <p:nvSpPr>
          <p:cNvPr id="600081" name="AutoShape 17"/>
          <p:cNvSpPr>
            <a:spLocks noChangeArrowheads="1"/>
          </p:cNvSpPr>
          <p:nvPr/>
        </p:nvSpPr>
        <p:spPr bwMode="auto">
          <a:xfrm>
            <a:off x="7418388" y="971550"/>
            <a:ext cx="1517650" cy="3719513"/>
          </a:xfrm>
          <a:prstGeom prst="wedgeRoundRectCallout">
            <a:avLst>
              <a:gd name="adj1" fmla="val -109546"/>
              <a:gd name="adj2" fmla="val -32579"/>
              <a:gd name="adj3" fmla="val 16667"/>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20000"/>
              </a:lnSpc>
            </a:pPr>
            <a:r>
              <a:rPr kumimoji="1" lang="zh-CN" altLang="en-US" sz="2000" dirty="0">
                <a:solidFill>
                  <a:srgbClr val="0000CC"/>
                </a:solidFill>
                <a:latin typeface="Arial" panose="020B0604020202020204" pitchFamily="34" charset="0"/>
                <a:ea typeface="宋体" panose="02010600030101010101" pitchFamily="2" charset="-122"/>
              </a:rPr>
              <a:t>磁盘表面被分为许多</a:t>
            </a:r>
            <a:r>
              <a:rPr kumimoji="1" lang="zh-CN" altLang="en-US" sz="2000" dirty="0" smtClean="0">
                <a:solidFill>
                  <a:srgbClr val="0000CC"/>
                </a:solidFill>
                <a:latin typeface="Arial" panose="020B0604020202020204" pitchFamily="34" charset="0"/>
                <a:ea typeface="宋体" panose="02010600030101010101" pitchFamily="2" charset="-122"/>
              </a:rPr>
              <a:t>同心圆</a:t>
            </a:r>
            <a:r>
              <a:rPr kumimoji="1" lang="zh-CN" altLang="en-US" sz="2000" dirty="0">
                <a:solidFill>
                  <a:srgbClr val="0000CC"/>
                </a:solidFill>
                <a:latin typeface="Arial" panose="020B0604020202020204" pitchFamily="34" charset="0"/>
                <a:ea typeface="宋体" panose="02010600030101010101" pitchFamily="2" charset="-122"/>
              </a:rPr>
              <a:t>环</a:t>
            </a:r>
            <a:r>
              <a:rPr kumimoji="1" lang="zh-CN" altLang="en-US" sz="2000" dirty="0" smtClean="0">
                <a:solidFill>
                  <a:srgbClr val="0000CC"/>
                </a:solidFill>
                <a:latin typeface="Arial" panose="020B0604020202020204" pitchFamily="34" charset="0"/>
                <a:ea typeface="宋体" panose="02010600030101010101" pitchFamily="2" charset="-122"/>
              </a:rPr>
              <a:t>，每个圆环称为</a:t>
            </a:r>
            <a:r>
              <a:rPr kumimoji="1" lang="zh-CN" altLang="en-US" sz="2000" dirty="0">
                <a:solidFill>
                  <a:srgbClr val="0000CC"/>
                </a:solidFill>
                <a:latin typeface="Arial" panose="020B0604020202020204" pitchFamily="34" charset="0"/>
                <a:ea typeface="宋体" panose="02010600030101010101" pitchFamily="2" charset="-122"/>
              </a:rPr>
              <a:t>一个磁道。每个磁道都有一个编号，最外面的是</a:t>
            </a:r>
            <a:r>
              <a:rPr kumimoji="1" lang="en-US" altLang="zh-CN" sz="2000" dirty="0">
                <a:solidFill>
                  <a:srgbClr val="0000CC"/>
                </a:solidFill>
                <a:latin typeface="Arial" panose="020B0604020202020204" pitchFamily="34" charset="0"/>
                <a:ea typeface="宋体" panose="02010600030101010101" pitchFamily="2" charset="-122"/>
              </a:rPr>
              <a:t>0</a:t>
            </a:r>
            <a:r>
              <a:rPr kumimoji="1" lang="zh-CN" altLang="en-US" sz="2000" dirty="0">
                <a:solidFill>
                  <a:srgbClr val="0000CC"/>
                </a:solidFill>
                <a:latin typeface="Arial" panose="020B0604020202020204" pitchFamily="34" charset="0"/>
                <a:ea typeface="宋体" panose="02010600030101010101" pitchFamily="2" charset="-122"/>
              </a:rPr>
              <a:t>磁道 </a:t>
            </a:r>
            <a:endParaRPr kumimoji="1" lang="zh-CN" altLang="en-US" sz="2000" dirty="0">
              <a:solidFill>
                <a:srgbClr val="0000CC"/>
              </a:solidFill>
              <a:latin typeface="Arial" panose="020B0604020202020204" pitchFamily="34" charset="0"/>
              <a:ea typeface="宋体" panose="02010600030101010101" pitchFamily="2" charset="-122"/>
            </a:endParaRPr>
          </a:p>
        </p:txBody>
      </p:sp>
      <p:sp>
        <p:nvSpPr>
          <p:cNvPr id="600082" name="AutoShape 18"/>
          <p:cNvSpPr>
            <a:spLocks noChangeArrowheads="1"/>
          </p:cNvSpPr>
          <p:nvPr/>
        </p:nvSpPr>
        <p:spPr bwMode="auto">
          <a:xfrm>
            <a:off x="95250" y="971551"/>
            <a:ext cx="2134994" cy="2388684"/>
          </a:xfrm>
          <a:prstGeom prst="wedgeRoundRectCallout">
            <a:avLst>
              <a:gd name="adj1" fmla="val 122741"/>
              <a:gd name="adj2" fmla="val -14931"/>
              <a:gd name="adj3" fmla="val 16667"/>
            </a:avLst>
          </a:prstGeom>
          <a:noFill/>
          <a:ln w="9525" algn="ctr">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20000"/>
              </a:lnSpc>
            </a:pPr>
            <a:r>
              <a:rPr kumimoji="1" lang="zh-CN" altLang="en-US" sz="2000" dirty="0">
                <a:solidFill>
                  <a:srgbClr val="0000CC"/>
                </a:solidFill>
                <a:latin typeface="Arial" panose="020B0604020202020204" pitchFamily="34" charset="0"/>
                <a:ea typeface="宋体" panose="02010600030101010101" pitchFamily="2" charset="-122"/>
              </a:rPr>
              <a:t>每个磁道被划分为若干</a:t>
            </a:r>
            <a:r>
              <a:rPr kumimoji="1" lang="zh-CN" altLang="en-US" sz="2000" dirty="0" smtClean="0">
                <a:solidFill>
                  <a:srgbClr val="0000CC"/>
                </a:solidFill>
                <a:latin typeface="Arial" panose="020B0604020202020204" pitchFamily="34" charset="0"/>
                <a:ea typeface="宋体" panose="02010600030101010101" pitchFamily="2" charset="-122"/>
              </a:rPr>
              <a:t>段</a:t>
            </a:r>
            <a:r>
              <a:rPr kumimoji="1" lang="en-US" altLang="zh-CN" sz="2000" dirty="0" smtClean="0">
                <a:solidFill>
                  <a:srgbClr val="0000CC"/>
                </a:solidFill>
                <a:latin typeface="Arial" panose="020B0604020202020204" pitchFamily="34" charset="0"/>
                <a:ea typeface="宋体" panose="02010600030101010101" pitchFamily="2" charset="-122"/>
              </a:rPr>
              <a:t>----</a:t>
            </a:r>
            <a:r>
              <a:rPr kumimoji="1" lang="zh-CN" altLang="en-US" sz="2000" dirty="0" smtClean="0">
                <a:solidFill>
                  <a:srgbClr val="0000CC"/>
                </a:solidFill>
                <a:latin typeface="Arial" panose="020B0604020202020204" pitchFamily="34" charset="0"/>
                <a:ea typeface="宋体" panose="02010600030101010101" pitchFamily="2" charset="-122"/>
              </a:rPr>
              <a:t>扇区，</a:t>
            </a:r>
            <a:r>
              <a:rPr kumimoji="1" lang="zh-CN" altLang="en-US" sz="2000" dirty="0">
                <a:solidFill>
                  <a:srgbClr val="0000CC"/>
                </a:solidFill>
                <a:latin typeface="Arial" panose="020B0604020202020204" pitchFamily="34" charset="0"/>
                <a:ea typeface="宋体" panose="02010600030101010101" pitchFamily="2" charset="-122"/>
              </a:rPr>
              <a:t>每个扇区的</a:t>
            </a:r>
            <a:r>
              <a:rPr kumimoji="1" lang="zh-CN" altLang="en-US" sz="2000" dirty="0" smtClean="0">
                <a:solidFill>
                  <a:srgbClr val="0000CC"/>
                </a:solidFill>
                <a:latin typeface="Arial" panose="020B0604020202020204" pitchFamily="34" charset="0"/>
                <a:ea typeface="宋体" panose="02010600030101010101" pitchFamily="2" charset="-122"/>
              </a:rPr>
              <a:t>存储相同</a:t>
            </a:r>
            <a:r>
              <a:rPr kumimoji="1" lang="zh-CN" altLang="en-US" sz="2000" dirty="0">
                <a:solidFill>
                  <a:srgbClr val="0000CC"/>
                </a:solidFill>
                <a:latin typeface="Arial" panose="020B0604020202020204" pitchFamily="34" charset="0"/>
                <a:ea typeface="宋体" panose="02010600030101010101" pitchFamily="2" charset="-122"/>
              </a:rPr>
              <a:t>的</a:t>
            </a:r>
            <a:r>
              <a:rPr kumimoji="1" lang="zh-CN" altLang="en-US" sz="2000" dirty="0" smtClean="0">
                <a:solidFill>
                  <a:srgbClr val="0000CC"/>
                </a:solidFill>
                <a:latin typeface="Arial" panose="020B0604020202020204" pitchFamily="34" charset="0"/>
                <a:ea typeface="宋体" panose="02010600030101010101" pitchFamily="2" charset="-122"/>
              </a:rPr>
              <a:t>字节信息。</a:t>
            </a:r>
            <a:r>
              <a:rPr kumimoji="1" lang="zh-CN" altLang="en-US" sz="2000" dirty="0">
                <a:solidFill>
                  <a:srgbClr val="0000CC"/>
                </a:solidFill>
                <a:latin typeface="Arial" panose="020B0604020202020204" pitchFamily="34" charset="0"/>
                <a:ea typeface="宋体" panose="02010600030101010101" pitchFamily="2" charset="-122"/>
              </a:rPr>
              <a:t>每个扇区都有一个</a:t>
            </a:r>
            <a:r>
              <a:rPr kumimoji="1" lang="zh-CN" altLang="en-US" sz="2000" dirty="0" smtClean="0">
                <a:solidFill>
                  <a:srgbClr val="0000CC"/>
                </a:solidFill>
                <a:latin typeface="Arial" panose="020B0604020202020204" pitchFamily="34" charset="0"/>
                <a:ea typeface="宋体" panose="02010600030101010101" pitchFamily="2" charset="-122"/>
              </a:rPr>
              <a:t>编号。 </a:t>
            </a:r>
            <a:endParaRPr kumimoji="1" lang="zh-CN" altLang="en-US" sz="2000" dirty="0">
              <a:solidFill>
                <a:srgbClr val="0000CC"/>
              </a:solidFill>
              <a:latin typeface="Arial" panose="020B0604020202020204" pitchFamily="34" charset="0"/>
              <a:ea typeface="宋体" panose="02010600030101010101" pitchFamily="2" charset="-122"/>
            </a:endParaRPr>
          </a:p>
        </p:txBody>
      </p:sp>
      <p:sp>
        <p:nvSpPr>
          <p:cNvPr id="600085" name="Rectangle 21"/>
          <p:cNvSpPr>
            <a:spLocks noChangeArrowheads="1"/>
          </p:cNvSpPr>
          <p:nvPr/>
        </p:nvSpPr>
        <p:spPr bwMode="auto">
          <a:xfrm>
            <a:off x="4913313" y="5230813"/>
            <a:ext cx="4230687" cy="14652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dirty="0">
                <a:latin typeface="Arial" panose="020B0604020202020204" pitchFamily="34" charset="0"/>
                <a:ea typeface="黑体" panose="02010609060101010101" pitchFamily="49" charset="-122"/>
              </a:rPr>
              <a:t>持续</a:t>
            </a:r>
            <a:r>
              <a:rPr lang="en-US" altLang="zh-CN" sz="1800" dirty="0">
                <a:latin typeface="Arial" panose="020B0604020202020204" pitchFamily="34" charset="0"/>
                <a:ea typeface="黑体" panose="02010609060101010101" pitchFamily="49" charset="-122"/>
              </a:rPr>
              <a:t>30</a:t>
            </a:r>
            <a:r>
              <a:rPr lang="zh-CN" altLang="en-US" sz="1800" dirty="0">
                <a:latin typeface="Arial" panose="020B0604020202020204" pitchFamily="34" charset="0"/>
                <a:ea typeface="黑体" panose="02010609060101010101" pitchFamily="49" charset="-122"/>
              </a:rPr>
              <a:t>多年的传统格式化扇区大小一直是</a:t>
            </a:r>
            <a:r>
              <a:rPr lang="en-US" altLang="zh-CN" sz="1800" dirty="0">
                <a:latin typeface="Arial" panose="020B0604020202020204" pitchFamily="34" charset="0"/>
                <a:ea typeface="黑体" panose="02010609060101010101" pitchFamily="49" charset="-122"/>
              </a:rPr>
              <a:t>512</a:t>
            </a:r>
            <a:r>
              <a:rPr lang="zh-CN" altLang="en-US" sz="1800" dirty="0">
                <a:latin typeface="Arial" panose="020B0604020202020204" pitchFamily="34" charset="0"/>
                <a:ea typeface="黑体" panose="02010609060101010101" pitchFamily="49" charset="-122"/>
              </a:rPr>
              <a:t>字节。但现在已经提升到更大、更高效的</a:t>
            </a:r>
            <a:r>
              <a:rPr lang="en-US" altLang="zh-CN" sz="1800" dirty="0">
                <a:latin typeface="Arial" panose="020B0604020202020204" pitchFamily="34" charset="0"/>
                <a:ea typeface="黑体" panose="02010609060101010101" pitchFamily="49" charset="-122"/>
              </a:rPr>
              <a:t>4096</a:t>
            </a:r>
            <a:r>
              <a:rPr lang="zh-CN" altLang="en-US" sz="1800" dirty="0">
                <a:latin typeface="Arial" panose="020B0604020202020204" pitchFamily="34" charset="0"/>
                <a:ea typeface="黑体" panose="02010609060101010101" pitchFamily="49" charset="-122"/>
              </a:rPr>
              <a:t>字节扇区，通常称为</a:t>
            </a:r>
            <a:r>
              <a:rPr lang="en-US" altLang="zh-CN" sz="1800" dirty="0">
                <a:latin typeface="Arial" panose="020B0604020202020204" pitchFamily="34" charset="0"/>
                <a:ea typeface="黑体" panose="02010609060101010101" pitchFamily="49" charset="-122"/>
              </a:rPr>
              <a:t>4K</a:t>
            </a:r>
            <a:r>
              <a:rPr lang="zh-CN" altLang="en-US" sz="1800" dirty="0">
                <a:latin typeface="Arial" panose="020B0604020202020204" pitchFamily="34" charset="0"/>
                <a:ea typeface="黑体" panose="02010609060101010101" pitchFamily="49" charset="-122"/>
              </a:rPr>
              <a:t>扇区。国际硬盘设备与材料协会</a:t>
            </a:r>
            <a:r>
              <a:rPr lang="en-US" altLang="zh-CN" sz="1800" dirty="0">
                <a:latin typeface="Arial" panose="020B0604020202020204" pitchFamily="34" charset="0"/>
                <a:ea typeface="黑体" panose="02010609060101010101" pitchFamily="49" charset="-122"/>
              </a:rPr>
              <a:t>(IDEMA)</a:t>
            </a:r>
            <a:r>
              <a:rPr lang="zh-CN" altLang="en-US" sz="1800" dirty="0">
                <a:latin typeface="Arial" panose="020B0604020202020204" pitchFamily="34" charset="0"/>
                <a:ea typeface="黑体" panose="02010609060101010101" pitchFamily="49" charset="-122"/>
              </a:rPr>
              <a:t>将之称为高级格式。</a:t>
            </a:r>
            <a:endParaRPr lang="zh-CN" altLang="en-US" sz="18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DA7492C-FDBE-4330-AA51-649EA7BAD5EB}" type="slidenum">
              <a:rPr lang="zh-CN" altLang="en-US" sz="1200">
                <a:solidFill>
                  <a:srgbClr val="898989"/>
                </a:solidFill>
              </a:rPr>
            </a:fld>
            <a:endParaRPr lang="zh-CN" altLang="en-US" sz="1200" dirty="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0081"/>
                                        </p:tgtEl>
                                        <p:attrNameLst>
                                          <p:attrName>style.visibility</p:attrName>
                                        </p:attrNameLst>
                                      </p:cBhvr>
                                      <p:to>
                                        <p:strVal val="visible"/>
                                      </p:to>
                                    </p:set>
                                    <p:anim calcmode="lin" valueType="num">
                                      <p:cBhvr additive="base">
                                        <p:cTn id="7" dur="500" fill="hold"/>
                                        <p:tgtEl>
                                          <p:spTgt spid="600081"/>
                                        </p:tgtEl>
                                        <p:attrNameLst>
                                          <p:attrName>ppt_x</p:attrName>
                                        </p:attrNameLst>
                                      </p:cBhvr>
                                      <p:tavLst>
                                        <p:tav tm="0">
                                          <p:val>
                                            <p:strVal val="#ppt_x"/>
                                          </p:val>
                                        </p:tav>
                                        <p:tav tm="100000">
                                          <p:val>
                                            <p:strVal val="#ppt_x"/>
                                          </p:val>
                                        </p:tav>
                                      </p:tavLst>
                                    </p:anim>
                                    <p:anim calcmode="lin" valueType="num">
                                      <p:cBhvr additive="base">
                                        <p:cTn id="8" dur="500" fill="hold"/>
                                        <p:tgtEl>
                                          <p:spTgt spid="6000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0082"/>
                                        </p:tgtEl>
                                        <p:attrNameLst>
                                          <p:attrName>style.visibility</p:attrName>
                                        </p:attrNameLst>
                                      </p:cBhvr>
                                      <p:to>
                                        <p:strVal val="visible"/>
                                      </p:to>
                                    </p:set>
                                    <p:anim calcmode="lin" valueType="num">
                                      <p:cBhvr additive="base">
                                        <p:cTn id="13" dur="500" fill="hold"/>
                                        <p:tgtEl>
                                          <p:spTgt spid="600082"/>
                                        </p:tgtEl>
                                        <p:attrNameLst>
                                          <p:attrName>ppt_x</p:attrName>
                                        </p:attrNameLst>
                                      </p:cBhvr>
                                      <p:tavLst>
                                        <p:tav tm="0">
                                          <p:val>
                                            <p:strVal val="#ppt_x"/>
                                          </p:val>
                                        </p:tav>
                                        <p:tav tm="100000">
                                          <p:val>
                                            <p:strVal val="#ppt_x"/>
                                          </p:val>
                                        </p:tav>
                                      </p:tavLst>
                                    </p:anim>
                                    <p:anim calcmode="lin" valueType="num">
                                      <p:cBhvr additive="base">
                                        <p:cTn id="14" dur="500" fill="hold"/>
                                        <p:tgtEl>
                                          <p:spTgt spid="6000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00076"/>
                                        </p:tgtEl>
                                        <p:attrNameLst>
                                          <p:attrName>style.visibility</p:attrName>
                                        </p:attrNameLst>
                                      </p:cBhvr>
                                      <p:to>
                                        <p:strVal val="visible"/>
                                      </p:to>
                                    </p:set>
                                    <p:animEffect transition="in" filter="blinds(horizontal)">
                                      <p:cBhvr>
                                        <p:cTn id="19" dur="500"/>
                                        <p:tgtEl>
                                          <p:spTgt spid="60007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00085"/>
                                        </p:tgtEl>
                                        <p:attrNameLst>
                                          <p:attrName>style.visibility</p:attrName>
                                        </p:attrNameLst>
                                      </p:cBhvr>
                                      <p:to>
                                        <p:strVal val="visible"/>
                                      </p:to>
                                    </p:set>
                                    <p:animEffect transition="in" filter="blinds(horizontal)">
                                      <p:cBhvr>
                                        <p:cTn id="24" dur="500"/>
                                        <p:tgtEl>
                                          <p:spTgt spid="600085"/>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5376"/>
                                        </p:tgtEl>
                                        <p:attrNameLst>
                                          <p:attrName>style.visibility</p:attrName>
                                        </p:attrNameLst>
                                      </p:cBhvr>
                                      <p:to>
                                        <p:strVal val="visible"/>
                                      </p:to>
                                    </p:set>
                                    <p:animEffect transition="in" filter="wipe(down)">
                                      <p:cBhvr>
                                        <p:cTn id="28"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animBg="1"/>
      <p:bldP spid="600081" grpId="0" animBg="1"/>
      <p:bldP spid="600082" grpId="0" animBg="1"/>
      <p:bldP spid="6000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5775" y="173038"/>
            <a:ext cx="8343900" cy="426142"/>
          </a:xfrm>
        </p:spPr>
        <p:txBody>
          <a:bodyPr/>
          <a:lstStyle/>
          <a:p>
            <a:pPr defTabSz="717550"/>
            <a:r>
              <a:rPr lang="zh-CN" altLang="en-US" dirty="0">
                <a:latin typeface="宋体" panose="02010600030101010101" pitchFamily="2" charset="-122"/>
                <a:ea typeface="宋体" panose="02010600030101010101" pitchFamily="2" charset="-122"/>
              </a:rPr>
              <a:t>如何增大磁盘的容量？</a:t>
            </a:r>
            <a:endParaRPr lang="zh-CN" altLang="en-US" dirty="0">
              <a:latin typeface="宋体" panose="02010600030101010101" pitchFamily="2" charset="-122"/>
              <a:ea typeface="宋体" panose="02010600030101010101" pitchFamily="2" charset="-122"/>
            </a:endParaRPr>
          </a:p>
        </p:txBody>
      </p:sp>
      <p:sp>
        <p:nvSpPr>
          <p:cNvPr id="16387" name="Rectangle 3"/>
          <p:cNvSpPr>
            <a:spLocks noGrp="1" noChangeArrowheads="1"/>
          </p:cNvSpPr>
          <p:nvPr>
            <p:ph type="body" idx="1"/>
          </p:nvPr>
        </p:nvSpPr>
        <p:spPr>
          <a:xfrm>
            <a:off x="198152" y="660195"/>
            <a:ext cx="8945848" cy="1405513"/>
          </a:xfrm>
        </p:spPr>
        <p:txBody>
          <a:bodyPr/>
          <a:lstStyle/>
          <a:p>
            <a:pPr defTabSz="717550">
              <a:lnSpc>
                <a:spcPct val="100000"/>
              </a:lnSpc>
              <a:buFont typeface="Wingdings" panose="05000000000000000000" pitchFamily="2" charset="2"/>
              <a:buChar char="u"/>
            </a:pPr>
            <a:r>
              <a:rPr lang="zh-CN" altLang="en-US" sz="2000" dirty="0">
                <a:ea typeface="黑体" panose="02010609060101010101" pitchFamily="49" charset="-122"/>
              </a:rPr>
              <a:t>提高盘片上的信息记录密度！</a:t>
            </a:r>
            <a:endParaRPr lang="zh-CN" altLang="en-US" sz="2000" dirty="0">
              <a:ea typeface="黑体" panose="02010609060101010101" pitchFamily="49" charset="-122"/>
            </a:endParaRPr>
          </a:p>
          <a:p>
            <a:pPr marL="582930" lvl="1" indent="-224155" defTabSz="717550">
              <a:lnSpc>
                <a:spcPct val="100000"/>
              </a:lnSpc>
            </a:pPr>
            <a:r>
              <a:rPr lang="zh-CN" altLang="en-US" sz="2000" dirty="0">
                <a:ea typeface="黑体" panose="02010609060101010101" pitchFamily="49" charset="-122"/>
              </a:rPr>
              <a:t>增加磁道数目</a:t>
            </a:r>
            <a:r>
              <a:rPr lang="en-US" altLang="zh-CN" sz="2000" dirty="0">
                <a:ea typeface="黑体" panose="02010609060101010101" pitchFamily="49" charset="-122"/>
              </a:rPr>
              <a:t>——</a:t>
            </a:r>
            <a:r>
              <a:rPr lang="zh-CN" altLang="en-US" sz="2000" dirty="0">
                <a:ea typeface="黑体" panose="02010609060101010101" pitchFamily="49" charset="-122"/>
              </a:rPr>
              <a:t>提高磁道密度</a:t>
            </a:r>
            <a:r>
              <a:rPr lang="en-US" altLang="zh-CN" sz="2000" dirty="0">
                <a:ea typeface="黑体" panose="02010609060101010101" pitchFamily="49" charset="-122"/>
              </a:rPr>
              <a:t>(</a:t>
            </a:r>
            <a:r>
              <a:rPr lang="zh-CN" altLang="en-US" sz="2000" dirty="0">
                <a:solidFill>
                  <a:schemeClr val="accent1"/>
                </a:solidFill>
                <a:ea typeface="黑体" panose="02010609060101010101" pitchFamily="49" charset="-122"/>
              </a:rPr>
              <a:t>道密度</a:t>
            </a:r>
            <a:r>
              <a:rPr lang="zh-CN" altLang="en-US" sz="2000" dirty="0">
                <a:ea typeface="黑体" panose="02010609060101010101" pitchFamily="49" charset="-122"/>
              </a:rPr>
              <a:t>：径向单位长度中的磁道数）</a:t>
            </a:r>
            <a:endParaRPr lang="zh-CN" altLang="en-US" sz="2000" dirty="0">
              <a:ea typeface="黑体" panose="02010609060101010101" pitchFamily="49" charset="-122"/>
            </a:endParaRPr>
          </a:p>
          <a:p>
            <a:pPr marL="582930" lvl="1" indent="-224155" defTabSz="717550">
              <a:lnSpc>
                <a:spcPct val="100000"/>
              </a:lnSpc>
            </a:pPr>
            <a:r>
              <a:rPr lang="zh-CN" altLang="en-US" sz="2000" dirty="0">
                <a:ea typeface="黑体" panose="02010609060101010101" pitchFamily="49" charset="-122"/>
              </a:rPr>
              <a:t>增加扇区数目</a:t>
            </a:r>
            <a:r>
              <a:rPr lang="en-US" altLang="zh-CN" sz="2000" dirty="0">
                <a:ea typeface="黑体" panose="02010609060101010101" pitchFamily="49" charset="-122"/>
              </a:rPr>
              <a:t>——</a:t>
            </a:r>
            <a:r>
              <a:rPr lang="zh-CN" altLang="en-US" sz="2000" dirty="0">
                <a:ea typeface="黑体" panose="02010609060101010101" pitchFamily="49" charset="-122"/>
              </a:rPr>
              <a:t>提高位密度，并采用可变扇区</a:t>
            </a:r>
            <a:r>
              <a:rPr lang="zh-CN" altLang="en-US" sz="2000" dirty="0" smtClean="0">
                <a:ea typeface="黑体" panose="02010609060101010101" pitchFamily="49" charset="-122"/>
              </a:rPr>
              <a:t>数</a:t>
            </a:r>
            <a:r>
              <a:rPr lang="en-US" altLang="zh-CN" sz="2000" dirty="0" smtClean="0">
                <a:ea typeface="黑体" panose="02010609060101010101" pitchFamily="49" charset="-122"/>
              </a:rPr>
              <a:t>(</a:t>
            </a:r>
            <a:r>
              <a:rPr lang="zh-CN" altLang="en-US" sz="2000" dirty="0" smtClean="0">
                <a:ea typeface="黑体" panose="02010609060101010101" pitchFamily="49" charset="-122"/>
              </a:rPr>
              <a:t>不同磁道扇区数不同</a:t>
            </a:r>
            <a:r>
              <a:rPr lang="en-US" altLang="zh-CN" sz="2000" dirty="0" smtClean="0">
                <a:ea typeface="黑体" panose="02010609060101010101" pitchFamily="49" charset="-122"/>
              </a:rPr>
              <a:t>)</a:t>
            </a:r>
            <a:endParaRPr lang="zh-CN" altLang="en-US" sz="2000" dirty="0">
              <a:ea typeface="黑体" panose="02010609060101010101" pitchFamily="49" charset="-122"/>
            </a:endParaRPr>
          </a:p>
        </p:txBody>
      </p:sp>
      <p:sp>
        <p:nvSpPr>
          <p:cNvPr id="16401" name="Text Box 7"/>
          <p:cNvSpPr txBox="1">
            <a:spLocks noChangeArrowheads="1"/>
          </p:cNvSpPr>
          <p:nvPr/>
        </p:nvSpPr>
        <p:spPr bwMode="auto">
          <a:xfrm>
            <a:off x="638172" y="5495544"/>
            <a:ext cx="3039564" cy="51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6623" tIns="58311" rIns="116623" bIns="58311">
            <a:spAutoFit/>
          </a:bodyPr>
          <a:lstStyle>
            <a:lvl1pPr defTabSz="1167130">
              <a:defRPr sz="1600" b="1">
                <a:solidFill>
                  <a:schemeClr val="tx1"/>
                </a:solidFill>
                <a:latin typeface="Times New Roman" panose="02020603050405020304" pitchFamily="18" charset="0"/>
              </a:defRPr>
            </a:lvl1pPr>
            <a:lvl2pPr marL="742950" indent="-285750" defTabSz="1167130">
              <a:defRPr sz="1600" b="1">
                <a:solidFill>
                  <a:schemeClr val="tx1"/>
                </a:solidFill>
                <a:latin typeface="Times New Roman" panose="02020603050405020304" pitchFamily="18" charset="0"/>
              </a:defRPr>
            </a:lvl2pPr>
            <a:lvl3pPr marL="1143000" indent="-228600" defTabSz="1167130">
              <a:defRPr sz="1600" b="1">
                <a:solidFill>
                  <a:schemeClr val="tx1"/>
                </a:solidFill>
                <a:latin typeface="Times New Roman" panose="02020603050405020304" pitchFamily="18" charset="0"/>
              </a:defRPr>
            </a:lvl3pPr>
            <a:lvl4pPr marL="1600200" indent="-228600" defTabSz="1167130">
              <a:defRPr sz="1600" b="1">
                <a:solidFill>
                  <a:schemeClr val="tx1"/>
                </a:solidFill>
                <a:latin typeface="Times New Roman" panose="02020603050405020304" pitchFamily="18" charset="0"/>
              </a:defRPr>
            </a:lvl4pPr>
            <a:lvl5pPr marL="2057400" indent="-228600" defTabSz="1167130">
              <a:defRPr sz="1600" b="1">
                <a:solidFill>
                  <a:schemeClr val="tx1"/>
                </a:solidFill>
                <a:latin typeface="Times New Roman" panose="02020603050405020304" pitchFamily="18" charset="0"/>
              </a:defRPr>
            </a:lvl5pPr>
            <a:lvl6pPr marL="2514600" indent="-228600" defTabSz="116713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713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713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713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spcBef>
                <a:spcPct val="50000"/>
              </a:spcBef>
            </a:pPr>
            <a:r>
              <a:rPr kumimoji="1" lang="zh-CN" altLang="en-US" sz="2600" dirty="0">
                <a:solidFill>
                  <a:schemeClr val="hlink"/>
                </a:solidFill>
                <a:ea typeface="宋体" panose="02010600030101010101" pitchFamily="2" charset="-122"/>
              </a:rPr>
              <a:t>  </a:t>
            </a:r>
            <a:r>
              <a:rPr kumimoji="1" lang="zh-CN" altLang="en-US" sz="1900" dirty="0">
                <a:solidFill>
                  <a:srgbClr val="008000"/>
                </a:solidFill>
                <a:latin typeface="黑体" panose="02010609060101010101" pitchFamily="49" charset="-122"/>
                <a:ea typeface="黑体" panose="02010609060101010101" pitchFamily="49" charset="-122"/>
              </a:rPr>
              <a:t>低密度磁盘存储示意图</a:t>
            </a:r>
            <a:endParaRPr kumimoji="1" lang="zh-CN" altLang="en-US" sz="1900" dirty="0">
              <a:solidFill>
                <a:srgbClr val="008000"/>
              </a:solidFill>
              <a:latin typeface="黑体" panose="02010609060101010101" pitchFamily="49" charset="-122"/>
              <a:ea typeface="黑体" panose="02010609060101010101" pitchFamily="49" charset="-122"/>
            </a:endParaRPr>
          </a:p>
        </p:txBody>
      </p:sp>
      <p:sp>
        <p:nvSpPr>
          <p:cNvPr id="16391" name="Rectangle 12"/>
          <p:cNvSpPr>
            <a:spLocks noChangeArrowheads="1"/>
          </p:cNvSpPr>
          <p:nvPr/>
        </p:nvSpPr>
        <p:spPr bwMode="auto">
          <a:xfrm>
            <a:off x="1836993" y="2068633"/>
            <a:ext cx="1655763" cy="18415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zh-CN" altLang="en-US" sz="1100" b="0">
              <a:latin typeface="Arial" panose="020B0604020202020204" pitchFamily="34" charset="0"/>
              <a:ea typeface="宋体" panose="02010600030101010101" pitchFamily="2" charset="-122"/>
            </a:endParaRPr>
          </a:p>
        </p:txBody>
      </p:sp>
      <p:sp>
        <p:nvSpPr>
          <p:cNvPr id="16392" name="Rectangle 13"/>
          <p:cNvSpPr>
            <a:spLocks noChangeArrowheads="1"/>
          </p:cNvSpPr>
          <p:nvPr/>
        </p:nvSpPr>
        <p:spPr bwMode="auto">
          <a:xfrm>
            <a:off x="6293106" y="2021008"/>
            <a:ext cx="1654175" cy="185737"/>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zh-CN" altLang="en-US" sz="1100" b="0">
              <a:latin typeface="Arial" panose="020B0604020202020204" pitchFamily="34" charset="0"/>
              <a:ea typeface="宋体" panose="02010600030101010101" pitchFamily="2" charset="-122"/>
            </a:endParaRPr>
          </a:p>
        </p:txBody>
      </p:sp>
      <p:sp>
        <p:nvSpPr>
          <p:cNvPr id="16397" name="Text Box 21"/>
          <p:cNvSpPr txBox="1">
            <a:spLocks noChangeArrowheads="1"/>
          </p:cNvSpPr>
          <p:nvPr/>
        </p:nvSpPr>
        <p:spPr bwMode="auto">
          <a:xfrm>
            <a:off x="702180" y="1773358"/>
            <a:ext cx="3497262"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ea typeface="黑体" panose="02010609060101010101" pitchFamily="49" charset="-122"/>
              </a:rPr>
              <a:t>早期磁盘所有磁道上的扇区数相同，所以位数相同，内道上的位密度比外道位密度高</a:t>
            </a:r>
            <a:endParaRPr lang="zh-CN" altLang="en-US" sz="1900" dirty="0">
              <a:ea typeface="黑体" panose="02010609060101010101" pitchFamily="49" charset="-122"/>
            </a:endParaRPr>
          </a:p>
        </p:txBody>
      </p:sp>
      <p:sp>
        <p:nvSpPr>
          <p:cNvPr id="16398" name="Text Box 22"/>
          <p:cNvSpPr txBox="1">
            <a:spLocks noChangeArrowheads="1"/>
          </p:cNvSpPr>
          <p:nvPr/>
        </p:nvSpPr>
        <p:spPr bwMode="auto">
          <a:xfrm>
            <a:off x="4579383" y="1779332"/>
            <a:ext cx="3997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ea typeface="黑体" panose="02010609060101010101" pitchFamily="49" charset="-122"/>
              </a:rPr>
              <a:t>现在，磁盘各磁道上的位密度相同，所以，外道上的扇区数比内道上扇区数多，使整个磁盘的容量提高</a:t>
            </a:r>
            <a:endParaRPr lang="zh-CN" altLang="en-US" sz="18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21DD930-9E2B-4DD8-A4F3-9B468BBE5785}" type="slidenum">
              <a:rPr lang="zh-CN" altLang="en-US" sz="1200">
                <a:solidFill>
                  <a:srgbClr val="898989"/>
                </a:solidFill>
              </a:rPr>
            </a:fld>
            <a:endParaRPr lang="zh-CN" altLang="en-US" sz="1200">
              <a:solidFill>
                <a:srgbClr val="898989"/>
              </a:solidFill>
            </a:endParaRPr>
          </a:p>
        </p:txBody>
      </p:sp>
      <p:pic>
        <p:nvPicPr>
          <p:cNvPr id="5" name="图片 4"/>
          <p:cNvPicPr>
            <a:picLocks noChangeAspect="1"/>
          </p:cNvPicPr>
          <p:nvPr/>
        </p:nvPicPr>
        <p:blipFill>
          <a:blip r:embed="rId1"/>
          <a:stretch>
            <a:fillRect/>
          </a:stretch>
        </p:blipFill>
        <p:spPr>
          <a:xfrm>
            <a:off x="802986" y="2695319"/>
            <a:ext cx="2938758" cy="2800225"/>
          </a:xfrm>
          <a:prstGeom prst="rect">
            <a:avLst/>
          </a:prstGeom>
        </p:spPr>
      </p:pic>
      <p:sp>
        <p:nvSpPr>
          <p:cNvPr id="22" name="Text Box 7"/>
          <p:cNvSpPr txBox="1">
            <a:spLocks noChangeArrowheads="1"/>
          </p:cNvSpPr>
          <p:nvPr/>
        </p:nvSpPr>
        <p:spPr bwMode="auto">
          <a:xfrm>
            <a:off x="5199294" y="5438497"/>
            <a:ext cx="2758039" cy="41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6623" tIns="58311" rIns="116623" bIns="58311">
            <a:spAutoFit/>
          </a:bodyPr>
          <a:lstStyle>
            <a:lvl1pPr defTabSz="1167130">
              <a:defRPr sz="1600" b="1">
                <a:solidFill>
                  <a:schemeClr val="tx1"/>
                </a:solidFill>
                <a:latin typeface="Times New Roman" panose="02020603050405020304" pitchFamily="18" charset="0"/>
              </a:defRPr>
            </a:lvl1pPr>
            <a:lvl2pPr marL="742950" indent="-285750" defTabSz="1167130">
              <a:defRPr sz="1600" b="1">
                <a:solidFill>
                  <a:schemeClr val="tx1"/>
                </a:solidFill>
                <a:latin typeface="Times New Roman" panose="02020603050405020304" pitchFamily="18" charset="0"/>
              </a:defRPr>
            </a:lvl2pPr>
            <a:lvl3pPr marL="1143000" indent="-228600" defTabSz="1167130">
              <a:defRPr sz="1600" b="1">
                <a:solidFill>
                  <a:schemeClr val="tx1"/>
                </a:solidFill>
                <a:latin typeface="Times New Roman" panose="02020603050405020304" pitchFamily="18" charset="0"/>
              </a:defRPr>
            </a:lvl3pPr>
            <a:lvl4pPr marL="1600200" indent="-228600" defTabSz="1167130">
              <a:defRPr sz="1600" b="1">
                <a:solidFill>
                  <a:schemeClr val="tx1"/>
                </a:solidFill>
                <a:latin typeface="Times New Roman" panose="02020603050405020304" pitchFamily="18" charset="0"/>
              </a:defRPr>
            </a:lvl4pPr>
            <a:lvl5pPr marL="2057400" indent="-228600" defTabSz="1167130">
              <a:defRPr sz="1600" b="1">
                <a:solidFill>
                  <a:schemeClr val="tx1"/>
                </a:solidFill>
                <a:latin typeface="Times New Roman" panose="02020603050405020304" pitchFamily="18" charset="0"/>
              </a:defRPr>
            </a:lvl5pPr>
            <a:lvl6pPr marL="2514600" indent="-228600" defTabSz="116713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713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713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7130" eaLnBrk="0" fontAlgn="base" hangingPunct="0">
              <a:spcBef>
                <a:spcPct val="0"/>
              </a:spcBef>
              <a:spcAft>
                <a:spcPct val="0"/>
              </a:spcAft>
              <a:defRPr sz="1600" b="1">
                <a:solidFill>
                  <a:schemeClr val="tx1"/>
                </a:solidFill>
                <a:latin typeface="Times New Roman" panose="02020603050405020304" pitchFamily="18" charset="0"/>
              </a:defRPr>
            </a:lvl9pPr>
          </a:lstStyle>
          <a:p>
            <a:pPr fontAlgn="t">
              <a:spcBef>
                <a:spcPct val="50000"/>
              </a:spcBef>
            </a:pPr>
            <a:r>
              <a:rPr kumimoji="1" lang="zh-CN" altLang="en-US" sz="1900" dirty="0">
                <a:solidFill>
                  <a:srgbClr val="008000"/>
                </a:solidFill>
                <a:latin typeface="黑体" panose="02010609060101010101" pitchFamily="49" charset="-122"/>
                <a:ea typeface="黑体" panose="02010609060101010101" pitchFamily="49" charset="-122"/>
              </a:rPr>
              <a:t>高密度磁盘存储示意图</a:t>
            </a:r>
            <a:endParaRPr kumimoji="1" lang="zh-CN" altLang="en-US" sz="1900" dirty="0">
              <a:solidFill>
                <a:srgbClr val="008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stretch>
            <a:fillRect/>
          </a:stretch>
        </p:blipFill>
        <p:spPr>
          <a:xfrm>
            <a:off x="5097980" y="2773762"/>
            <a:ext cx="2921308" cy="2664735"/>
          </a:xfrm>
          <a:prstGeom prst="rect">
            <a:avLst/>
          </a:prstGeom>
        </p:spPr>
      </p:pic>
      <p:sp>
        <p:nvSpPr>
          <p:cNvPr id="3" name="文本框 2"/>
          <p:cNvSpPr txBox="1"/>
          <p:nvPr/>
        </p:nvSpPr>
        <p:spPr>
          <a:xfrm>
            <a:off x="198152" y="6002714"/>
            <a:ext cx="7981569" cy="400110"/>
          </a:xfrm>
          <a:prstGeom prst="rect">
            <a:avLst/>
          </a:prstGeom>
          <a:noFill/>
        </p:spPr>
        <p:txBody>
          <a:bodyPr wrap="square" rtlCol="0">
            <a:spAutoFit/>
          </a:bodyPr>
          <a:lstStyle/>
          <a:p>
            <a:pPr marL="342900" indent="-342900">
              <a:buFont typeface="Wingdings" panose="05000000000000000000" pitchFamily="2" charset="2"/>
              <a:buChar char="u"/>
            </a:pPr>
            <a:r>
              <a:rPr lang="zh-CN" altLang="en-US" sz="2000" dirty="0">
                <a:latin typeface="+mn-lt"/>
                <a:ea typeface="黑体" panose="02010609060101010101" pitchFamily="49" charset="-122"/>
              </a:rPr>
              <a:t>增加盘片数：</a:t>
            </a:r>
            <a:r>
              <a:rPr lang="zh-CN" altLang="en-US" sz="2000" dirty="0">
                <a:solidFill>
                  <a:schemeClr val="accent2"/>
                </a:solidFill>
                <a:latin typeface="+mn-lt"/>
                <a:ea typeface="黑体" panose="02010609060101010101" pitchFamily="49" charset="-122"/>
              </a:rPr>
              <a:t>在一个硬盘中叠加更多片磁盘，单盘可有</a:t>
            </a:r>
            <a:r>
              <a:rPr lang="en-US" altLang="zh-CN" sz="2000" dirty="0">
                <a:solidFill>
                  <a:schemeClr val="accent2"/>
                </a:solidFill>
                <a:latin typeface="+mn-lt"/>
                <a:ea typeface="黑体" panose="02010609060101010101" pitchFamily="49" charset="-122"/>
              </a:rPr>
              <a:t>1~5</a:t>
            </a:r>
            <a:r>
              <a:rPr lang="zh-CN" altLang="en-US" sz="2000" dirty="0">
                <a:solidFill>
                  <a:schemeClr val="accent2"/>
                </a:solidFill>
                <a:latin typeface="+mn-lt"/>
                <a:ea typeface="黑体" panose="02010609060101010101" pitchFamily="49" charset="-122"/>
              </a:rPr>
              <a:t>片。</a:t>
            </a:r>
            <a:endParaRPr lang="zh-CN" altLang="en-US" sz="2000" dirty="0">
              <a:solidFill>
                <a:schemeClr val="accent2"/>
              </a:solidFill>
              <a:latin typeface="+mn-lt"/>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down)">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97"/>
                                        </p:tgtEl>
                                        <p:attrNameLst>
                                          <p:attrName>style.visibility</p:attrName>
                                        </p:attrNameLst>
                                      </p:cBhvr>
                                      <p:to>
                                        <p:strVal val="visible"/>
                                      </p:to>
                                    </p:set>
                                    <p:animEffect transition="in" filter="wipe(down)">
                                      <p:cBhvr>
                                        <p:cTn id="22" dur="500"/>
                                        <p:tgtEl>
                                          <p:spTgt spid="163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6401"/>
                                        </p:tgtEl>
                                        <p:attrNameLst>
                                          <p:attrName>style.visibility</p:attrName>
                                        </p:attrNameLst>
                                      </p:cBhvr>
                                      <p:to>
                                        <p:strVal val="visible"/>
                                      </p:to>
                                    </p:set>
                                    <p:animEffect transition="in" filter="wipe(down)">
                                      <p:cBhvr>
                                        <p:cTn id="30" dur="500"/>
                                        <p:tgtEl>
                                          <p:spTgt spid="1640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398"/>
                                        </p:tgtEl>
                                        <p:attrNameLst>
                                          <p:attrName>style.visibility</p:attrName>
                                        </p:attrNameLst>
                                      </p:cBhvr>
                                      <p:to>
                                        <p:strVal val="visible"/>
                                      </p:to>
                                    </p:set>
                                    <p:animEffect transition="in" filter="wipe(down)">
                                      <p:cBhvr>
                                        <p:cTn id="35" dur="500"/>
                                        <p:tgtEl>
                                          <p:spTgt spid="1639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401" grpId="0"/>
      <p:bldP spid="16397" grpId="0"/>
      <p:bldP spid="16398" grpId="0"/>
      <p:bldP spid="2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0538" y="168275"/>
            <a:ext cx="7772400" cy="422275"/>
          </a:xfrm>
          <a:noFill/>
        </p:spPr>
        <p:txBody>
          <a:bodyPr anchor="ctr"/>
          <a:lstStyle/>
          <a:p>
            <a:r>
              <a:rPr lang="zh-CN" altLang="en-US">
                <a:latin typeface="宋体" panose="02010600030101010101" pitchFamily="2" charset="-122"/>
                <a:ea typeface="宋体" panose="02010600030101010101" pitchFamily="2" charset="-122"/>
              </a:rPr>
              <a:t>硬盘存储器的组成</a:t>
            </a:r>
            <a:endParaRPr lang="zh-CN" altLang="en-US">
              <a:latin typeface="宋体" panose="02010600030101010101" pitchFamily="2" charset="-122"/>
              <a:ea typeface="宋体" panose="02010600030101010101" pitchFamily="2" charset="-122"/>
            </a:endParaRPr>
          </a:p>
        </p:txBody>
      </p:sp>
      <p:sp>
        <p:nvSpPr>
          <p:cNvPr id="483331" name="Rectangle 3"/>
          <p:cNvSpPr>
            <a:spLocks noGrp="1" noChangeArrowheads="1"/>
          </p:cNvSpPr>
          <p:nvPr>
            <p:ph type="body" idx="1"/>
          </p:nvPr>
        </p:nvSpPr>
        <p:spPr>
          <a:xfrm>
            <a:off x="0" y="1045147"/>
            <a:ext cx="8923337" cy="1491690"/>
          </a:xfrm>
          <a:noFill/>
        </p:spPr>
        <p:txBody>
          <a:bodyPr/>
          <a:lstStyle/>
          <a:p>
            <a:pPr marL="260350" indent="-285750" algn="just"/>
            <a:r>
              <a:rPr lang="zh-CN" altLang="en-US" dirty="0">
                <a:ea typeface="黑体" panose="02010609060101010101" pitchFamily="49" charset="-122"/>
                <a:cs typeface="Arial" panose="020B0604020202020204" pitchFamily="34" charset="0"/>
              </a:rPr>
              <a:t>磁记录介质：用来保存信息</a:t>
            </a:r>
            <a:endParaRPr lang="zh-CN" altLang="en-US" dirty="0">
              <a:ea typeface="黑体" panose="02010609060101010101" pitchFamily="49" charset="-122"/>
              <a:cs typeface="Arial" panose="020B0604020202020204" pitchFamily="34" charset="0"/>
            </a:endParaRPr>
          </a:p>
          <a:p>
            <a:pPr marL="260350" indent="-285750" algn="just"/>
            <a:r>
              <a:rPr lang="zh-CN" altLang="en-US" dirty="0">
                <a:ea typeface="黑体" panose="02010609060101010101" pitchFamily="49" charset="-122"/>
                <a:cs typeface="Arial" panose="020B0604020202020204" pitchFamily="34" charset="0"/>
              </a:rPr>
              <a:t>磁盘驱动器：包括读写电路、读\写转换开关、读写磁头与磁头定位伺服系统等</a:t>
            </a:r>
            <a:endParaRPr lang="zh-CN" altLang="en-US" dirty="0">
              <a:ea typeface="黑体" panose="02010609060101010101" pitchFamily="49" charset="-122"/>
              <a:cs typeface="Arial" panose="020B0604020202020204" pitchFamily="34" charset="0"/>
            </a:endParaRPr>
          </a:p>
          <a:p>
            <a:pPr marL="260350" indent="-285750" algn="just"/>
            <a:r>
              <a:rPr lang="zh-CN" altLang="en-US" dirty="0">
                <a:ea typeface="黑体" panose="02010609060101010101" pitchFamily="49" charset="-122"/>
                <a:cs typeface="Arial" panose="020B0604020202020204" pitchFamily="34" charset="0"/>
              </a:rPr>
              <a:t>磁盘控制器：包括控制逻辑、时序电路、“并→串”转换和“串→并”转换电路等（用于连接主机与盘驱动器）</a:t>
            </a:r>
            <a:endParaRPr lang="zh-CN" altLang="en-US" dirty="0">
              <a:ea typeface="黑体" panose="02010609060101010101" pitchFamily="49" charset="-122"/>
              <a:cs typeface="Arial" panose="020B0604020202020204" pitchFamily="34" charset="0"/>
            </a:endParaRPr>
          </a:p>
        </p:txBody>
      </p:sp>
      <p:sp>
        <p:nvSpPr>
          <p:cNvPr id="21508" name="Rectangle 4"/>
          <p:cNvSpPr>
            <a:spLocks noChangeArrowheads="1"/>
          </p:cNvSpPr>
          <p:nvPr/>
        </p:nvSpPr>
        <p:spPr bwMode="auto">
          <a:xfrm>
            <a:off x="2851150" y="2705672"/>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10" name="Freeform 6"/>
          <p:cNvSpPr/>
          <p:nvPr/>
        </p:nvSpPr>
        <p:spPr bwMode="auto">
          <a:xfrm>
            <a:off x="-1" y="3610250"/>
            <a:ext cx="5124005" cy="768350"/>
          </a:xfrm>
          <a:custGeom>
            <a:avLst/>
            <a:gdLst>
              <a:gd name="T0" fmla="*/ 0 w 5186"/>
              <a:gd name="T1" fmla="*/ 2147483646 h 484"/>
              <a:gd name="T2" fmla="*/ 2147483646 w 5186"/>
              <a:gd name="T3" fmla="*/ 2147483646 h 484"/>
              <a:gd name="T4" fmla="*/ 2147483646 w 5186"/>
              <a:gd name="T5" fmla="*/ 2147483646 h 484"/>
              <a:gd name="T6" fmla="*/ 2147483646 w 5186"/>
              <a:gd name="T7" fmla="*/ 2147483646 h 484"/>
              <a:gd name="T8" fmla="*/ 2147483646 w 5186"/>
              <a:gd name="T9" fmla="*/ 2147483646 h 484"/>
              <a:gd name="T10" fmla="*/ 2147483646 w 5186"/>
              <a:gd name="T11" fmla="*/ 2147483646 h 484"/>
              <a:gd name="T12" fmla="*/ 2147483646 w 5186"/>
              <a:gd name="T13" fmla="*/ 2147483646 h 484"/>
              <a:gd name="T14" fmla="*/ 2147483646 w 5186"/>
              <a:gd name="T15" fmla="*/ 2147483646 h 484"/>
              <a:gd name="T16" fmla="*/ 2147483646 w 5186"/>
              <a:gd name="T17" fmla="*/ 2147483646 h 4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86" h="484">
                <a:moveTo>
                  <a:pt x="0" y="325"/>
                </a:moveTo>
                <a:cubicBezTo>
                  <a:pt x="207" y="324"/>
                  <a:pt x="414" y="323"/>
                  <a:pt x="661" y="308"/>
                </a:cubicBezTo>
                <a:cubicBezTo>
                  <a:pt x="908" y="293"/>
                  <a:pt x="1242" y="277"/>
                  <a:pt x="1483" y="232"/>
                </a:cubicBezTo>
                <a:cubicBezTo>
                  <a:pt x="1724" y="187"/>
                  <a:pt x="1900" y="74"/>
                  <a:pt x="2110" y="37"/>
                </a:cubicBezTo>
                <a:cubicBezTo>
                  <a:pt x="2320" y="0"/>
                  <a:pt x="2557" y="8"/>
                  <a:pt x="2745" y="12"/>
                </a:cubicBezTo>
                <a:cubicBezTo>
                  <a:pt x="2933" y="16"/>
                  <a:pt x="3085" y="1"/>
                  <a:pt x="3236" y="62"/>
                </a:cubicBezTo>
                <a:cubicBezTo>
                  <a:pt x="3387" y="123"/>
                  <a:pt x="3366" y="308"/>
                  <a:pt x="3651" y="376"/>
                </a:cubicBezTo>
                <a:cubicBezTo>
                  <a:pt x="3936" y="444"/>
                  <a:pt x="4708" y="454"/>
                  <a:pt x="4947" y="469"/>
                </a:cubicBezTo>
                <a:cubicBezTo>
                  <a:pt x="5186" y="484"/>
                  <a:pt x="5058" y="466"/>
                  <a:pt x="5083" y="469"/>
                </a:cubicBezTo>
              </a:path>
            </a:pathLst>
          </a:custGeom>
          <a:noFill/>
          <a:ln w="38100" cap="flat" cmpd="sng">
            <a:solidFill>
              <a:srgbClr val="CC3300"/>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3335" name="Text Box 7"/>
          <p:cNvSpPr txBox="1">
            <a:spLocks noChangeArrowheads="1"/>
          </p:cNvSpPr>
          <p:nvPr/>
        </p:nvSpPr>
        <p:spPr bwMode="auto">
          <a:xfrm>
            <a:off x="3292095" y="4779576"/>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磁盘驱动器</a:t>
            </a:r>
            <a:endParaRPr kumimoji="1" lang="zh-CN" altLang="en-US" sz="2400" dirty="0">
              <a:solidFill>
                <a:srgbClr val="D1390F"/>
              </a:solidFill>
              <a:ea typeface="宋体" panose="02010600030101010101" pitchFamily="2" charset="-122"/>
            </a:endParaRPr>
          </a:p>
        </p:txBody>
      </p:sp>
      <p:sp>
        <p:nvSpPr>
          <p:cNvPr id="483336" name="Text Box 8"/>
          <p:cNvSpPr txBox="1">
            <a:spLocks noChangeArrowheads="1"/>
          </p:cNvSpPr>
          <p:nvPr/>
        </p:nvSpPr>
        <p:spPr bwMode="auto">
          <a:xfrm>
            <a:off x="3264663" y="2625281"/>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磁盘控制器</a:t>
            </a:r>
            <a:endParaRPr kumimoji="1" lang="zh-CN" altLang="en-US" sz="2400" dirty="0">
              <a:solidFill>
                <a:srgbClr val="D1390F"/>
              </a:solidFill>
              <a:ea typeface="宋体" panose="02010600030101010101" pitchFamily="2" charset="-122"/>
            </a:endParaRPr>
          </a:p>
        </p:txBody>
      </p:sp>
      <p:sp>
        <p:nvSpPr>
          <p:cNvPr id="483337" name="Text Box 9"/>
          <p:cNvSpPr txBox="1">
            <a:spLocks noChangeArrowheads="1"/>
          </p:cNvSpPr>
          <p:nvPr/>
        </p:nvSpPr>
        <p:spPr bwMode="auto">
          <a:xfrm>
            <a:off x="577818" y="6297490"/>
            <a:ext cx="3898582"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sz="2000" dirty="0">
                <a:solidFill>
                  <a:srgbClr val="D1390F"/>
                </a:solidFill>
                <a:ea typeface="黑体" panose="02010609060101010101" pitchFamily="49" charset="-122"/>
              </a:rPr>
              <a:t>硬盘存储器的</a:t>
            </a:r>
            <a:r>
              <a:rPr lang="zh-CN" altLang="en-US" sz="2000" dirty="0">
                <a:solidFill>
                  <a:schemeClr val="accent1"/>
                </a:solidFill>
                <a:effectLst>
                  <a:outerShdw blurRad="38100" dist="38100" dir="2700000" algn="tl">
                    <a:srgbClr val="C0C0C0"/>
                  </a:outerShdw>
                </a:effectLst>
                <a:ea typeface="黑体" panose="02010609060101010101" pitchFamily="49" charset="-122"/>
              </a:rPr>
              <a:t>简化</a:t>
            </a:r>
            <a:r>
              <a:rPr lang="zh-CN" altLang="en-US" sz="2000" dirty="0">
                <a:solidFill>
                  <a:srgbClr val="D1390F"/>
                </a:solidFill>
                <a:ea typeface="黑体" panose="02010609060101010101" pitchFamily="49" charset="-122"/>
              </a:rPr>
              <a:t>逻辑结构</a:t>
            </a:r>
            <a:endParaRPr lang="zh-CN" altLang="en-US" sz="2000" dirty="0">
              <a:solidFill>
                <a:srgbClr val="D1390F"/>
              </a:solidFill>
              <a:ea typeface="黑体" panose="02010609060101010101" pitchFamily="49" charset="-122"/>
            </a:endParaRPr>
          </a:p>
        </p:txBody>
      </p:sp>
      <p:sp>
        <p:nvSpPr>
          <p:cNvPr id="483338" name="Text Box 10"/>
          <p:cNvSpPr txBox="1">
            <a:spLocks noChangeArrowheads="1"/>
          </p:cNvSpPr>
          <p:nvPr/>
        </p:nvSpPr>
        <p:spPr bwMode="auto">
          <a:xfrm>
            <a:off x="3465820" y="2126439"/>
            <a:ext cx="455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latin typeface="黑体" panose="02010609060101010101" pitchFamily="49" charset="-122"/>
                <a:ea typeface="黑体" panose="02010609060101010101" pitchFamily="49" charset="-122"/>
              </a:rPr>
              <a:t>还包括数据缓存器、控制状态寄存器等。</a:t>
            </a:r>
            <a:endParaRPr lang="zh-CN" altLang="en-US" sz="18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3EBA835A-EE09-4CE9-8C36-F091E93B60BC}" type="slidenum">
              <a:rPr lang="zh-CN" altLang="en-US" sz="1200">
                <a:solidFill>
                  <a:srgbClr val="898989"/>
                </a:solidFill>
              </a:rPr>
            </a:fld>
            <a:endParaRPr lang="zh-CN" altLang="en-US" sz="1200">
              <a:solidFill>
                <a:srgbClr val="898989"/>
              </a:solidFill>
            </a:endParaRPr>
          </a:p>
        </p:txBody>
      </p:sp>
      <p:sp>
        <p:nvSpPr>
          <p:cNvPr id="3" name="流程图: 过程 2"/>
          <p:cNvSpPr/>
          <p:nvPr/>
        </p:nvSpPr>
        <p:spPr bwMode="auto">
          <a:xfrm>
            <a:off x="6138291" y="3627655"/>
            <a:ext cx="1472184" cy="438912"/>
          </a:xfrm>
          <a:prstGeom prst="flowChartProcess">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rPr>
              <a:t>硬盘控制器</a:t>
            </a:r>
            <a:endParaRPr kumimoji="0" lang="zh-CN" altLang="en-US" sz="2000" b="1" i="0" u="none" strike="noStrike" cap="none" normalizeH="0" baseline="0" dirty="0">
              <a:ln>
                <a:noFill/>
              </a:ln>
              <a:solidFill>
                <a:schemeClr val="tx1"/>
              </a:solidFill>
              <a:effectLst/>
              <a:latin typeface="Times New Roman" panose="02020603050405020304" pitchFamily="18" charset="0"/>
            </a:endParaRPr>
          </a:p>
        </p:txBody>
      </p:sp>
      <p:sp>
        <p:nvSpPr>
          <p:cNvPr id="13" name="流程图: 过程 12"/>
          <p:cNvSpPr/>
          <p:nvPr/>
        </p:nvSpPr>
        <p:spPr bwMode="auto">
          <a:xfrm>
            <a:off x="6138291" y="4390394"/>
            <a:ext cx="1472184" cy="812975"/>
          </a:xfrm>
          <a:prstGeom prst="flowChartProcess">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rPr>
              <a:t>硬盘驱动器</a:t>
            </a:r>
            <a:endParaRPr kumimoji="0" lang="zh-CN" altLang="en-US" sz="2000" b="1" i="0" u="none" strike="noStrike" cap="none" normalizeH="0" baseline="0" dirty="0">
              <a:ln>
                <a:noFill/>
              </a:ln>
              <a:solidFill>
                <a:schemeClr val="tx1"/>
              </a:solidFill>
              <a:effectLst/>
              <a:latin typeface="Times New Roman" panose="02020603050405020304" pitchFamily="18" charset="0"/>
            </a:endParaRPr>
          </a:p>
        </p:txBody>
      </p:sp>
      <p:sp>
        <p:nvSpPr>
          <p:cNvPr id="14" name="流程图: 过程 13"/>
          <p:cNvSpPr/>
          <p:nvPr/>
        </p:nvSpPr>
        <p:spPr bwMode="auto">
          <a:xfrm>
            <a:off x="6138291" y="2862790"/>
            <a:ext cx="1472184" cy="438912"/>
          </a:xfrm>
          <a:prstGeom prst="flowChartProcess">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rPr>
              <a:t>    主   机</a:t>
            </a:r>
            <a:endParaRPr kumimoji="0" lang="zh-CN" altLang="en-US" sz="2000" b="1" i="0" u="none" strike="noStrike" cap="none" normalizeH="0" baseline="0" dirty="0">
              <a:ln>
                <a:noFill/>
              </a:ln>
              <a:solidFill>
                <a:schemeClr val="tx1"/>
              </a:solidFill>
              <a:effectLst/>
              <a:latin typeface="Times New Roman" panose="02020603050405020304" pitchFamily="18" charset="0"/>
            </a:endParaRPr>
          </a:p>
        </p:txBody>
      </p:sp>
      <p:sp>
        <p:nvSpPr>
          <p:cNvPr id="4" name="椭圆 3"/>
          <p:cNvSpPr/>
          <p:nvPr/>
        </p:nvSpPr>
        <p:spPr bwMode="auto">
          <a:xfrm>
            <a:off x="6439694" y="4785983"/>
            <a:ext cx="869378" cy="371871"/>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rPr>
              <a:t>盘片</a:t>
            </a:r>
            <a:endParaRPr kumimoji="0" lang="zh-CN" altLang="en-US" sz="1600" b="1" i="0" u="none" strike="noStrike" cap="none" normalizeH="0" baseline="0" dirty="0">
              <a:ln>
                <a:noFill/>
              </a:ln>
              <a:solidFill>
                <a:schemeClr val="tx1"/>
              </a:solidFill>
              <a:effectLst/>
              <a:latin typeface="Times New Roman" panose="02020603050405020304" pitchFamily="18" charset="0"/>
            </a:endParaRPr>
          </a:p>
        </p:txBody>
      </p:sp>
      <p:cxnSp>
        <p:nvCxnSpPr>
          <p:cNvPr id="6" name="直接箭头连接符 5"/>
          <p:cNvCxnSpPr>
            <a:stCxn id="14" idx="2"/>
            <a:endCxn id="3" idx="0"/>
          </p:cNvCxnSpPr>
          <p:nvPr/>
        </p:nvCxnSpPr>
        <p:spPr bwMode="auto">
          <a:xfrm>
            <a:off x="6874383" y="3301702"/>
            <a:ext cx="0" cy="325953"/>
          </a:xfrm>
          <a:prstGeom prst="straightConnector1">
            <a:avLst/>
          </a:prstGeom>
          <a:noFill/>
          <a:ln w="2857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6866065" y="4052647"/>
            <a:ext cx="0" cy="325953"/>
          </a:xfrm>
          <a:prstGeom prst="straightConnector1">
            <a:avLst/>
          </a:prstGeom>
          <a:noFill/>
          <a:ln w="2857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p:cNvSpPr txBox="1"/>
          <p:nvPr/>
        </p:nvSpPr>
        <p:spPr>
          <a:xfrm>
            <a:off x="1042416" y="629352"/>
            <a:ext cx="5916168" cy="400110"/>
          </a:xfrm>
          <a:prstGeom prst="rect">
            <a:avLst/>
          </a:prstGeom>
          <a:noFill/>
        </p:spPr>
        <p:txBody>
          <a:bodyPr wrap="square" rtlCol="0">
            <a:spAutoFit/>
          </a:bodyPr>
          <a:lstStyle/>
          <a:p>
            <a:r>
              <a:rPr lang="zh-CN" altLang="en-US" sz="2000" dirty="0">
                <a:solidFill>
                  <a:schemeClr val="accent2"/>
                </a:solidFill>
                <a:latin typeface="黑体" panose="02010609060101010101" pitchFamily="49" charset="-122"/>
                <a:ea typeface="黑体" panose="02010609060101010101" pitchFamily="49" charset="-122"/>
              </a:rPr>
              <a:t>硬盘控制器 </a:t>
            </a:r>
            <a:r>
              <a:rPr lang="en-US" altLang="zh-CN" sz="2000" dirty="0">
                <a:solidFill>
                  <a:schemeClr val="accent2"/>
                </a:solidFill>
                <a:latin typeface="黑体" panose="02010609060101010101" pitchFamily="49" charset="-122"/>
                <a:ea typeface="黑体" panose="02010609060101010101" pitchFamily="49" charset="-122"/>
              </a:rPr>
              <a:t>+ </a:t>
            </a:r>
            <a:r>
              <a:rPr lang="zh-CN" altLang="en-US" sz="2000" dirty="0">
                <a:solidFill>
                  <a:schemeClr val="accent2"/>
                </a:solidFill>
                <a:latin typeface="黑体" panose="02010609060101010101" pitchFamily="49" charset="-122"/>
                <a:ea typeface="黑体" panose="02010609060101010101" pitchFamily="49" charset="-122"/>
              </a:rPr>
              <a:t>硬盘驱动器 </a:t>
            </a:r>
            <a:r>
              <a:rPr lang="en-US" altLang="zh-CN" sz="2000" dirty="0">
                <a:solidFill>
                  <a:schemeClr val="accent2"/>
                </a:solidFill>
                <a:latin typeface="黑体" panose="02010609060101010101" pitchFamily="49" charset="-122"/>
                <a:ea typeface="黑体" panose="02010609060101010101" pitchFamily="49" charset="-122"/>
              </a:rPr>
              <a:t>+ </a:t>
            </a:r>
            <a:r>
              <a:rPr lang="zh-CN" altLang="en-US" sz="2000" dirty="0">
                <a:solidFill>
                  <a:schemeClr val="accent2"/>
                </a:solidFill>
                <a:latin typeface="黑体" panose="02010609060101010101" pitchFamily="49" charset="-122"/>
                <a:ea typeface="黑体" panose="02010609060101010101" pitchFamily="49" charset="-122"/>
              </a:rPr>
              <a:t>磁记录介质</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盘片</a:t>
            </a:r>
            <a:r>
              <a:rPr lang="en-US" altLang="zh-CN" sz="2000" dirty="0">
                <a:solidFill>
                  <a:schemeClr val="accent2"/>
                </a:solidFill>
                <a:latin typeface="黑体" panose="02010609060101010101" pitchFamily="49" charset="-122"/>
                <a:ea typeface="黑体" panose="02010609060101010101" pitchFamily="49" charset="-122"/>
              </a:rPr>
              <a:t>)</a:t>
            </a:r>
            <a:endParaRPr lang="zh-CN" altLang="en-US" sz="2000" dirty="0">
              <a:solidFill>
                <a:schemeClr val="accent2"/>
              </a:solidFill>
              <a:latin typeface="黑体" panose="02010609060101010101" pitchFamily="49" charset="-122"/>
              <a:ea typeface="黑体" panose="02010609060101010101" pitchFamily="49" charset="-122"/>
            </a:endParaRPr>
          </a:p>
        </p:txBody>
      </p:sp>
      <p:sp>
        <p:nvSpPr>
          <p:cNvPr id="5" name="文本框 4"/>
          <p:cNvSpPr txBox="1"/>
          <p:nvPr/>
        </p:nvSpPr>
        <p:spPr>
          <a:xfrm>
            <a:off x="7086600" y="3301702"/>
            <a:ext cx="1051560" cy="338554"/>
          </a:xfrm>
          <a:prstGeom prst="rect">
            <a:avLst/>
          </a:prstGeom>
          <a:noFill/>
        </p:spPr>
        <p:txBody>
          <a:bodyPr wrap="square" rtlCol="0">
            <a:spAutoFit/>
          </a:bodyPr>
          <a:lstStyle/>
          <a:p>
            <a:r>
              <a:rPr lang="en-US" altLang="zh-CN" dirty="0"/>
              <a:t>I/O</a:t>
            </a:r>
            <a:r>
              <a:rPr lang="zh-CN" altLang="en-US" dirty="0"/>
              <a:t>总线</a:t>
            </a:r>
            <a:endParaRPr lang="zh-CN" altLang="en-US" dirty="0"/>
          </a:p>
        </p:txBody>
      </p:sp>
      <p:sp>
        <p:nvSpPr>
          <p:cNvPr id="20" name="文本框 19"/>
          <p:cNvSpPr txBox="1"/>
          <p:nvPr/>
        </p:nvSpPr>
        <p:spPr>
          <a:xfrm>
            <a:off x="6991330" y="4039980"/>
            <a:ext cx="2152670" cy="338554"/>
          </a:xfrm>
          <a:prstGeom prst="rect">
            <a:avLst/>
          </a:prstGeom>
          <a:noFill/>
        </p:spPr>
        <p:txBody>
          <a:bodyPr wrap="square" rtlCol="0">
            <a:spAutoFit/>
          </a:bodyPr>
          <a:lstStyle/>
          <a:p>
            <a:r>
              <a:rPr lang="en-US" altLang="zh-CN" dirty="0"/>
              <a:t>IDE</a:t>
            </a:r>
            <a:r>
              <a:rPr lang="zh-CN" altLang="en-US" dirty="0"/>
              <a:t>、</a:t>
            </a:r>
            <a:r>
              <a:rPr lang="en-US" altLang="zh-CN" dirty="0"/>
              <a:t>USB</a:t>
            </a:r>
            <a:r>
              <a:rPr lang="zh-CN" altLang="en-US" dirty="0"/>
              <a:t>、</a:t>
            </a:r>
            <a:r>
              <a:rPr lang="en-US" altLang="zh-CN" dirty="0"/>
              <a:t>SATA</a:t>
            </a:r>
            <a:r>
              <a:rPr lang="zh-CN" altLang="en-US" dirty="0"/>
              <a:t>等</a:t>
            </a:r>
            <a:endParaRPr lang="zh-CN" altLang="en-US" dirty="0"/>
          </a:p>
        </p:txBody>
      </p:sp>
      <p:sp>
        <p:nvSpPr>
          <p:cNvPr id="21" name="Text Box 9"/>
          <p:cNvSpPr txBox="1">
            <a:spLocks noChangeArrowheads="1"/>
          </p:cNvSpPr>
          <p:nvPr/>
        </p:nvSpPr>
        <p:spPr bwMode="auto">
          <a:xfrm>
            <a:off x="4941126" y="5433927"/>
            <a:ext cx="3898582" cy="3968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sz="2000" dirty="0">
                <a:solidFill>
                  <a:srgbClr val="D1390F"/>
                </a:solidFill>
                <a:ea typeface="黑体" panose="02010609060101010101" pitchFamily="49" charset="-122"/>
              </a:rPr>
              <a:t>硬盘存储器与主机的连接</a:t>
            </a:r>
            <a:endParaRPr lang="zh-CN" altLang="en-US" sz="2000" dirty="0">
              <a:solidFill>
                <a:srgbClr val="D1390F"/>
              </a:solidFill>
              <a:ea typeface="黑体" panose="02010609060101010101" pitchFamily="49" charset="-122"/>
            </a:endParaRPr>
          </a:p>
        </p:txBody>
      </p:sp>
      <p:pic>
        <p:nvPicPr>
          <p:cNvPr id="1025" name="图片 1024"/>
          <p:cNvPicPr>
            <a:picLocks noChangeAspect="1"/>
          </p:cNvPicPr>
          <p:nvPr/>
        </p:nvPicPr>
        <p:blipFill>
          <a:blip r:embed="rId1"/>
          <a:srcRect/>
          <a:stretch>
            <a:fillRect/>
          </a:stretch>
        </p:blipFill>
        <p:spPr>
          <a:xfrm>
            <a:off x="101600" y="2654300"/>
            <a:ext cx="4826000" cy="3429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12" dur="500"/>
                                        <p:tgtEl>
                                          <p:spTgt spid="4833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7" dur="500"/>
                                        <p:tgtEl>
                                          <p:spTgt spid="483331">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510"/>
                                        </p:tgtEl>
                                        <p:attrNameLst>
                                          <p:attrName>style.visibility</p:attrName>
                                        </p:attrNameLst>
                                      </p:cBhvr>
                                      <p:to>
                                        <p:strVal val="visible"/>
                                      </p:to>
                                    </p:set>
                                    <p:animEffect transition="in" filter="wipe(left)">
                                      <p:cBhvr>
                                        <p:cTn id="21" dur="500"/>
                                        <p:tgtEl>
                                          <p:spTgt spid="21510"/>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483335"/>
                                        </p:tgtEl>
                                        <p:attrNameLst>
                                          <p:attrName>style.visibility</p:attrName>
                                        </p:attrNameLst>
                                      </p:cBhvr>
                                      <p:to>
                                        <p:strVal val="visible"/>
                                      </p:to>
                                    </p:set>
                                    <p:animEffect transition="in" filter="blinds(horizontal)">
                                      <p:cBhvr>
                                        <p:cTn id="25" dur="500"/>
                                        <p:tgtEl>
                                          <p:spTgt spid="483335"/>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483337"/>
                                        </p:tgtEl>
                                        <p:attrNameLst>
                                          <p:attrName>style.visibility</p:attrName>
                                        </p:attrNameLst>
                                      </p:cBhvr>
                                      <p:to>
                                        <p:strVal val="visible"/>
                                      </p:to>
                                    </p:set>
                                    <p:animEffect transition="in" filter="wipe(down)">
                                      <p:cBhvr>
                                        <p:cTn id="29" dur="500"/>
                                        <p:tgtEl>
                                          <p:spTgt spid="48333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83331">
                                            <p:txEl>
                                              <p:pRg st="2" end="2"/>
                                            </p:txEl>
                                          </p:spTgt>
                                        </p:tgtEl>
                                        <p:attrNameLst>
                                          <p:attrName>style.visibility</p:attrName>
                                        </p:attrNameLst>
                                      </p:cBhvr>
                                      <p:to>
                                        <p:strVal val="visible"/>
                                      </p:to>
                                    </p:set>
                                    <p:animEffect transition="in" filter="blinds(horizontal)">
                                      <p:cBhvr>
                                        <p:cTn id="34" dur="500"/>
                                        <p:tgtEl>
                                          <p:spTgt spid="483331">
                                            <p:txEl>
                                              <p:pRg st="2" end="2"/>
                                            </p:txEl>
                                          </p:spTgt>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483336"/>
                                        </p:tgtEl>
                                        <p:attrNameLst>
                                          <p:attrName>style.visibility</p:attrName>
                                        </p:attrNameLst>
                                      </p:cBhvr>
                                      <p:to>
                                        <p:strVal val="visible"/>
                                      </p:to>
                                    </p:set>
                                    <p:animEffect transition="in" filter="blinds(horizontal)">
                                      <p:cBhvr>
                                        <p:cTn id="38" dur="500"/>
                                        <p:tgtEl>
                                          <p:spTgt spid="48333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83338"/>
                                        </p:tgtEl>
                                        <p:attrNameLst>
                                          <p:attrName>style.visibility</p:attrName>
                                        </p:attrNameLst>
                                      </p:cBhvr>
                                      <p:to>
                                        <p:strVal val="visible"/>
                                      </p:to>
                                    </p:set>
                                    <p:animEffect transition="in" filter="blinds(horizontal)">
                                      <p:cBhvr>
                                        <p:cTn id="43" dur="500"/>
                                        <p:tgtEl>
                                          <p:spTgt spid="4833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par>
                                <p:cTn id="58" presetID="22" presetClass="entr" presetSubtype="4"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par>
                                <p:cTn id="61" presetID="22" presetClass="entr" presetSubtype="4"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down)">
                                      <p:cBhvr>
                                        <p:cTn id="66" dur="500"/>
                                        <p:tgtEl>
                                          <p:spTgt spid="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483335" grpId="0"/>
      <p:bldP spid="483336" grpId="0"/>
      <p:bldP spid="483337" grpId="0" animBg="1"/>
      <p:bldP spid="483338" grpId="0"/>
      <p:bldP spid="3" grpId="0" animBg="1"/>
      <p:bldP spid="13" grpId="0" animBg="1"/>
      <p:bldP spid="14" grpId="0" animBg="1"/>
      <p:bldP spid="4" grpId="0" animBg="1"/>
      <p:bldP spid="7" grpId="0"/>
      <p:bldP spid="5" grpId="0"/>
      <p:bldP spid="20"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5775" y="171450"/>
            <a:ext cx="7226300" cy="422275"/>
          </a:xfrm>
        </p:spPr>
        <p:txBody>
          <a:bodyPr/>
          <a:lstStyle/>
          <a:p>
            <a:r>
              <a:rPr lang="zh-CN" altLang="en-US">
                <a:latin typeface="宋体" panose="02010600030101010101" pitchFamily="2" charset="-122"/>
                <a:ea typeface="宋体" panose="02010600030101010101" pitchFamily="2" charset="-122"/>
              </a:rPr>
              <a:t>硬盘驱动器的逻辑结构</a:t>
            </a:r>
            <a:endParaRPr lang="zh-CN" altLang="en-US">
              <a:latin typeface="宋体" panose="02010600030101010101" pitchFamily="2" charset="-122"/>
              <a:ea typeface="宋体" panose="02010600030101010101" pitchFamily="2" charset="-122"/>
            </a:endParaRPr>
          </a:p>
        </p:txBody>
      </p:sp>
      <p:sp>
        <p:nvSpPr>
          <p:cNvPr id="22531" name="Rectangle 3"/>
          <p:cNvSpPr>
            <a:spLocks noChangeArrowheads="1"/>
          </p:cNvSpPr>
          <p:nvPr/>
        </p:nvSpPr>
        <p:spPr bwMode="auto">
          <a:xfrm>
            <a:off x="2533650" y="23479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33" name="Text Box 5"/>
          <p:cNvSpPr txBox="1">
            <a:spLocks noChangeArrowheads="1"/>
          </p:cNvSpPr>
          <p:nvPr/>
        </p:nvSpPr>
        <p:spPr bwMode="auto">
          <a:xfrm>
            <a:off x="1973446" y="3875016"/>
            <a:ext cx="1688726" cy="6771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D1390F"/>
                </a:solidFill>
                <a:ea typeface="黑体" panose="02010609060101010101" pitchFamily="49" charset="-122"/>
              </a:rPr>
              <a:t>与磁盘控制器之间的连接</a:t>
            </a:r>
            <a:endParaRPr lang="zh-CN" altLang="en-US" sz="1900" dirty="0">
              <a:solidFill>
                <a:srgbClr val="D1390F"/>
              </a:solidFill>
              <a:ea typeface="黑体" panose="02010609060101010101" pitchFamily="49" charset="-122"/>
            </a:endParaRPr>
          </a:p>
        </p:txBody>
      </p:sp>
      <p:sp>
        <p:nvSpPr>
          <p:cNvPr id="612359" name="Text Box 7"/>
          <p:cNvSpPr txBox="1">
            <a:spLocks noChangeArrowheads="1"/>
          </p:cNvSpPr>
          <p:nvPr/>
        </p:nvSpPr>
        <p:spPr bwMode="auto">
          <a:xfrm>
            <a:off x="583882" y="4662439"/>
            <a:ext cx="5615750" cy="123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5000"/>
              </a:spcBef>
            </a:pPr>
            <a:r>
              <a:rPr lang="zh-CN" altLang="en-US" sz="1900" dirty="0">
                <a:solidFill>
                  <a:schemeClr val="accent1"/>
                </a:solidFill>
                <a:latin typeface="黑体" panose="02010609060101010101" pitchFamily="49" charset="-122"/>
                <a:ea typeface="黑体" panose="02010609060101010101" pitchFamily="49" charset="-122"/>
              </a:rPr>
              <a:t>如何定位磁盘上的数据（磁盘地址格式）？</a:t>
            </a:r>
            <a:endParaRPr lang="zh-CN" altLang="en-US" sz="1900" dirty="0">
              <a:solidFill>
                <a:schemeClr val="accent1"/>
              </a:solidFill>
              <a:latin typeface="黑体" panose="02010609060101010101" pitchFamily="49" charset="-122"/>
              <a:ea typeface="黑体" panose="02010609060101010101" pitchFamily="49" charset="-122"/>
            </a:endParaRPr>
          </a:p>
          <a:p>
            <a:pPr>
              <a:lnSpc>
                <a:spcPct val="130000"/>
              </a:lnSpc>
              <a:spcBef>
                <a:spcPct val="15000"/>
              </a:spcBef>
            </a:pPr>
            <a:r>
              <a:rPr lang="zh-CN" altLang="en-US" sz="1900" dirty="0">
                <a:solidFill>
                  <a:schemeClr val="accent2"/>
                </a:solidFill>
                <a:latin typeface="黑体" panose="02010609060101010101" pitchFamily="49" charset="-122"/>
                <a:ea typeface="黑体" panose="02010609060101010101" pitchFamily="49" charset="-122"/>
              </a:rPr>
              <a:t>柱面</a:t>
            </a:r>
            <a:r>
              <a:rPr lang="en-US" altLang="zh-CN" sz="1900" dirty="0">
                <a:solidFill>
                  <a:schemeClr val="accent2"/>
                </a:solidFill>
                <a:latin typeface="黑体" panose="02010609060101010101" pitchFamily="49" charset="-122"/>
                <a:ea typeface="黑体" panose="02010609060101010101" pitchFamily="49" charset="-122"/>
              </a:rPr>
              <a:t>(</a:t>
            </a:r>
            <a:r>
              <a:rPr lang="zh-CN" altLang="en-US" sz="1900" dirty="0">
                <a:solidFill>
                  <a:schemeClr val="accent2"/>
                </a:solidFill>
                <a:latin typeface="黑体" panose="02010609060101010101" pitchFamily="49" charset="-122"/>
                <a:ea typeface="黑体" panose="02010609060101010101" pitchFamily="49" charset="-122"/>
              </a:rPr>
              <a:t>磁道</a:t>
            </a:r>
            <a:r>
              <a:rPr lang="en-US" altLang="zh-CN" sz="1900" dirty="0">
                <a:solidFill>
                  <a:schemeClr val="accent2"/>
                </a:solidFill>
                <a:latin typeface="黑体" panose="02010609060101010101" pitchFamily="49" charset="-122"/>
                <a:ea typeface="黑体" panose="02010609060101010101" pitchFamily="49" charset="-122"/>
              </a:rPr>
              <a:t>)</a:t>
            </a:r>
            <a:r>
              <a:rPr lang="zh-CN" altLang="en-US" sz="1900" dirty="0">
                <a:solidFill>
                  <a:schemeClr val="accent2"/>
                </a:solidFill>
                <a:latin typeface="黑体" panose="02010609060101010101" pitchFamily="49" charset="-122"/>
                <a:ea typeface="黑体" panose="02010609060101010101" pitchFamily="49" charset="-122"/>
              </a:rPr>
              <a:t>号、磁头（盘面）号、扇区号</a:t>
            </a:r>
            <a:endParaRPr lang="zh-CN" altLang="en-US" sz="1900" dirty="0">
              <a:solidFill>
                <a:schemeClr val="accent2"/>
              </a:solidFill>
              <a:latin typeface="黑体" panose="02010609060101010101" pitchFamily="49" charset="-122"/>
              <a:ea typeface="黑体" panose="02010609060101010101" pitchFamily="49" charset="-122"/>
            </a:endParaRPr>
          </a:p>
          <a:p>
            <a:pPr>
              <a:lnSpc>
                <a:spcPct val="130000"/>
              </a:lnSpc>
              <a:spcBef>
                <a:spcPct val="15000"/>
              </a:spcBef>
            </a:pPr>
            <a:r>
              <a:rPr lang="zh-CN" altLang="en-US" sz="1900" dirty="0">
                <a:solidFill>
                  <a:schemeClr val="accent1"/>
                </a:solidFill>
                <a:latin typeface="黑体" panose="02010609060101010101" pitchFamily="49" charset="-122"/>
                <a:ea typeface="黑体" panose="02010609060101010101" pitchFamily="49" charset="-122"/>
              </a:rPr>
              <a:t>操作过程？</a:t>
            </a:r>
            <a:endParaRPr lang="zh-CN" altLang="en-US" sz="1900" dirty="0">
              <a:solidFill>
                <a:schemeClr val="accent1"/>
              </a:solidFill>
              <a:latin typeface="黑体" panose="02010609060101010101" pitchFamily="49" charset="-122"/>
              <a:ea typeface="黑体" panose="02010609060101010101" pitchFamily="49" charset="-122"/>
            </a:endParaRPr>
          </a:p>
        </p:txBody>
      </p:sp>
      <p:sp>
        <p:nvSpPr>
          <p:cNvPr id="612360" name="Text Box 8"/>
          <p:cNvSpPr txBox="1">
            <a:spLocks noChangeArrowheads="1"/>
          </p:cNvSpPr>
          <p:nvPr/>
        </p:nvSpPr>
        <p:spPr bwMode="auto">
          <a:xfrm>
            <a:off x="1914010" y="5414831"/>
            <a:ext cx="23796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30000"/>
              </a:lnSpc>
              <a:spcBef>
                <a:spcPct val="15000"/>
              </a:spcBef>
            </a:pPr>
            <a:r>
              <a:rPr lang="zh-CN" altLang="en-US" sz="1900" dirty="0">
                <a:solidFill>
                  <a:schemeClr val="accent2"/>
                </a:solidFill>
                <a:latin typeface="黑体" panose="02010609060101010101" pitchFamily="49" charset="-122"/>
                <a:ea typeface="黑体" panose="02010609060101010101" pitchFamily="49" charset="-122"/>
              </a:rPr>
              <a:t>寻道、旋转、读</a:t>
            </a:r>
            <a:r>
              <a:rPr lang="en-US" altLang="zh-CN" sz="1900" dirty="0">
                <a:solidFill>
                  <a:schemeClr val="accent2"/>
                </a:solidFill>
                <a:latin typeface="黑体" panose="02010609060101010101" pitchFamily="49" charset="-122"/>
                <a:ea typeface="黑体" panose="02010609060101010101" pitchFamily="49" charset="-122"/>
              </a:rPr>
              <a:t>/</a:t>
            </a:r>
            <a:r>
              <a:rPr lang="zh-CN" altLang="en-US" sz="1900" dirty="0">
                <a:solidFill>
                  <a:schemeClr val="accent2"/>
                </a:solidFill>
                <a:latin typeface="黑体" panose="02010609060101010101" pitchFamily="49" charset="-122"/>
                <a:ea typeface="黑体" panose="02010609060101010101" pitchFamily="49" charset="-122"/>
              </a:rPr>
              <a:t>写</a:t>
            </a:r>
            <a:endParaRPr lang="zh-CN" altLang="en-US" sz="1900" dirty="0">
              <a:solidFill>
                <a:schemeClr val="accent2"/>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68B3B35-9225-4D13-A058-6D0B1AB5B8F2}" type="slidenum">
              <a:rPr lang="zh-CN" altLang="en-US" sz="1200">
                <a:solidFill>
                  <a:srgbClr val="898989"/>
                </a:solidFill>
              </a:rPr>
            </a:fld>
            <a:endParaRPr lang="zh-CN" altLang="en-US" sz="1200">
              <a:solidFill>
                <a:srgbClr val="898989"/>
              </a:solidFill>
            </a:endParaRPr>
          </a:p>
        </p:txBody>
      </p:sp>
      <p:pic>
        <p:nvPicPr>
          <p:cNvPr id="3" name="图片 2"/>
          <p:cNvPicPr>
            <a:picLocks noChangeAspect="1"/>
          </p:cNvPicPr>
          <p:nvPr/>
        </p:nvPicPr>
        <p:blipFill>
          <a:blip r:embed="rId1"/>
          <a:stretch>
            <a:fillRect/>
          </a:stretch>
        </p:blipFill>
        <p:spPr>
          <a:xfrm>
            <a:off x="2093850" y="974920"/>
            <a:ext cx="5618225" cy="2976962"/>
          </a:xfrm>
          <a:prstGeom prst="rect">
            <a:avLst/>
          </a:prstGeom>
        </p:spPr>
      </p:pic>
      <p:sp>
        <p:nvSpPr>
          <p:cNvPr id="4" name="椭圆 3"/>
          <p:cNvSpPr/>
          <p:nvPr/>
        </p:nvSpPr>
        <p:spPr bwMode="auto">
          <a:xfrm>
            <a:off x="3218688" y="713232"/>
            <a:ext cx="886968" cy="3306833"/>
          </a:xfrm>
          <a:prstGeom prst="ellipse">
            <a:avLst/>
          </a:prstGeom>
          <a:noFill/>
          <a:ln w="2857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5" name="矩形 4"/>
          <p:cNvSpPr/>
          <p:nvPr/>
        </p:nvSpPr>
        <p:spPr bwMode="auto">
          <a:xfrm>
            <a:off x="4142232" y="713232"/>
            <a:ext cx="2779776" cy="3306833"/>
          </a:xfrm>
          <a:prstGeom prst="rect">
            <a:avLst/>
          </a:prstGeom>
          <a:noFill/>
          <a:ln w="2857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12" name="Text Box 5"/>
          <p:cNvSpPr txBox="1">
            <a:spLocks noChangeArrowheads="1"/>
          </p:cNvSpPr>
          <p:nvPr/>
        </p:nvSpPr>
        <p:spPr bwMode="auto">
          <a:xfrm>
            <a:off x="4572000" y="4114800"/>
            <a:ext cx="2514599" cy="3847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D1390F"/>
                </a:solidFill>
                <a:ea typeface="黑体" panose="02010609060101010101" pitchFamily="49" charset="-122"/>
              </a:rPr>
              <a:t>驱动器内部控制逻辑</a:t>
            </a:r>
            <a:endParaRPr lang="zh-CN" altLang="en-US" sz="1900" dirty="0">
              <a:solidFill>
                <a:srgbClr val="D1390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2359">
                                            <p:txEl>
                                              <p:pRg st="0" end="0"/>
                                            </p:txEl>
                                          </p:spTgt>
                                        </p:tgtEl>
                                        <p:attrNameLst>
                                          <p:attrName>style.visibility</p:attrName>
                                        </p:attrNameLst>
                                      </p:cBhvr>
                                      <p:to>
                                        <p:strVal val="visible"/>
                                      </p:to>
                                    </p:set>
                                    <p:animEffect transition="in" filter="blinds(horizontal)">
                                      <p:cBhvr>
                                        <p:cTn id="7" dur="500"/>
                                        <p:tgtEl>
                                          <p:spTgt spid="6123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59">
                                            <p:txEl>
                                              <p:pRg st="1" end="1"/>
                                            </p:txEl>
                                          </p:spTgt>
                                        </p:tgtEl>
                                        <p:attrNameLst>
                                          <p:attrName>style.visibility</p:attrName>
                                        </p:attrNameLst>
                                      </p:cBhvr>
                                      <p:to>
                                        <p:strVal val="visible"/>
                                      </p:to>
                                    </p:set>
                                    <p:animEffect transition="in" filter="blinds(horizontal)">
                                      <p:cBhvr>
                                        <p:cTn id="12" dur="500"/>
                                        <p:tgtEl>
                                          <p:spTgt spid="6123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9">
                                            <p:txEl>
                                              <p:pRg st="2" end="2"/>
                                            </p:txEl>
                                          </p:spTgt>
                                        </p:tgtEl>
                                        <p:attrNameLst>
                                          <p:attrName>style.visibility</p:attrName>
                                        </p:attrNameLst>
                                      </p:cBhvr>
                                      <p:to>
                                        <p:strVal val="visible"/>
                                      </p:to>
                                    </p:set>
                                    <p:animEffect transition="in" filter="blinds(horizontal)">
                                      <p:cBhvr>
                                        <p:cTn id="17" dur="500"/>
                                        <p:tgtEl>
                                          <p:spTgt spid="6123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0">
                                            <p:txEl>
                                              <p:pRg st="0" end="0"/>
                                            </p:txEl>
                                          </p:spTgt>
                                        </p:tgtEl>
                                        <p:attrNameLst>
                                          <p:attrName>style.visibility</p:attrName>
                                        </p:attrNameLst>
                                      </p:cBhvr>
                                      <p:to>
                                        <p:strVal val="visible"/>
                                      </p:to>
                                    </p:set>
                                    <p:animEffect transition="in" filter="blinds(horizontal)">
                                      <p:cBhvr>
                                        <p:cTn id="22" dur="500"/>
                                        <p:tgtEl>
                                          <p:spTgt spid="612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ea typeface="宋体" panose="02010600030101010101" pitchFamily="2" charset="-122"/>
              </a:rPr>
              <a:t>磁盘存储器的连接 </a:t>
            </a:r>
            <a:endParaRPr lang="zh-CN" altLang="en-US">
              <a:ea typeface="宋体" panose="02010600030101010101" pitchFamily="2" charset="-122"/>
            </a:endParaRPr>
          </a:p>
        </p:txBody>
      </p:sp>
      <p:sp>
        <p:nvSpPr>
          <p:cNvPr id="23555" name="Rectangle 3"/>
          <p:cNvSpPr>
            <a:spLocks noGrp="1" noChangeArrowheads="1"/>
          </p:cNvSpPr>
          <p:nvPr>
            <p:ph type="body" idx="1"/>
          </p:nvPr>
        </p:nvSpPr>
        <p:spPr>
          <a:xfrm>
            <a:off x="495300" y="1130508"/>
            <a:ext cx="8191500" cy="2309813"/>
          </a:xfrm>
        </p:spPr>
        <p:txBody>
          <a:bodyPr/>
          <a:lstStyle/>
          <a:p>
            <a:endParaRPr lang="zh-CN" altLang="en-US">
              <a:ea typeface="宋体" panose="02010600030101010101" pitchFamily="2" charset="-122"/>
            </a:endParaRPr>
          </a:p>
        </p:txBody>
      </p:sp>
      <p:pic>
        <p:nvPicPr>
          <p:cNvPr id="235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175" y="612983"/>
            <a:ext cx="838676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277" name="Rectangle 5"/>
          <p:cNvSpPr>
            <a:spLocks noChangeArrowheads="1"/>
          </p:cNvSpPr>
          <p:nvPr/>
        </p:nvSpPr>
        <p:spPr bwMode="auto">
          <a:xfrm>
            <a:off x="3597275" y="386998"/>
            <a:ext cx="5546725"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50000"/>
              </a:lnSpc>
            </a:pPr>
            <a:r>
              <a:rPr lang="zh-CN" altLang="en-US" sz="1900" dirty="0">
                <a:solidFill>
                  <a:srgbClr val="FF0000"/>
                </a:solidFill>
                <a:latin typeface="微软雅黑" panose="020B0503020204020204" charset="-122"/>
                <a:ea typeface="微软雅黑" panose="020B0503020204020204" charset="-122"/>
              </a:rPr>
              <a:t>磁盘控制器</a:t>
            </a:r>
            <a:r>
              <a:rPr lang="zh-CN" altLang="en-US" sz="1900" dirty="0">
                <a:solidFill>
                  <a:schemeClr val="accent2"/>
                </a:solidFill>
                <a:latin typeface="微软雅黑" panose="020B0503020204020204" charset="-122"/>
                <a:ea typeface="微软雅黑" panose="020B0503020204020204" charset="-122"/>
              </a:rPr>
              <a:t>连接在</a:t>
            </a:r>
            <a:r>
              <a:rPr lang="en-US" altLang="zh-CN" sz="1900" dirty="0">
                <a:solidFill>
                  <a:schemeClr val="accent2"/>
                </a:solidFill>
                <a:latin typeface="微软雅黑" panose="020B0503020204020204" charset="-122"/>
                <a:ea typeface="微软雅黑" panose="020B0503020204020204" charset="-122"/>
              </a:rPr>
              <a:t>I/O</a:t>
            </a:r>
            <a:r>
              <a:rPr lang="zh-CN" altLang="en-US" sz="1900" dirty="0">
                <a:solidFill>
                  <a:schemeClr val="accent2"/>
                </a:solidFill>
                <a:latin typeface="微软雅黑" panose="020B0503020204020204" charset="-122"/>
                <a:ea typeface="微软雅黑" panose="020B0503020204020204" charset="-122"/>
              </a:rPr>
              <a:t>总线上，</a:t>
            </a:r>
            <a:r>
              <a:rPr lang="en-US" altLang="zh-CN" sz="1900" dirty="0">
                <a:solidFill>
                  <a:schemeClr val="accent2"/>
                </a:solidFill>
                <a:latin typeface="微软雅黑" panose="020B0503020204020204" charset="-122"/>
                <a:ea typeface="微软雅黑" panose="020B0503020204020204" charset="-122"/>
              </a:rPr>
              <a:t>I/O</a:t>
            </a:r>
            <a:r>
              <a:rPr lang="zh-CN" altLang="en-US" sz="1900" dirty="0">
                <a:solidFill>
                  <a:schemeClr val="accent2"/>
                </a:solidFill>
                <a:latin typeface="微软雅黑" panose="020B0503020204020204" charset="-122"/>
                <a:ea typeface="微软雅黑" panose="020B0503020204020204" charset="-122"/>
              </a:rPr>
              <a:t>总线与其他总线（系统总线、存储器总线）之间用桥接器连接</a:t>
            </a:r>
            <a:endParaRPr lang="zh-CN" altLang="en-US" sz="1900" dirty="0">
              <a:solidFill>
                <a:schemeClr val="accent2"/>
              </a:solidFill>
              <a:ea typeface="宋体" panose="02010600030101010101" pitchFamily="2" charset="-122"/>
            </a:endParaRPr>
          </a:p>
        </p:txBody>
      </p:sp>
      <p:sp>
        <p:nvSpPr>
          <p:cNvPr id="822278" name="Rectangle 6"/>
          <p:cNvSpPr>
            <a:spLocks noChangeArrowheads="1"/>
          </p:cNvSpPr>
          <p:nvPr/>
        </p:nvSpPr>
        <p:spPr bwMode="auto">
          <a:xfrm>
            <a:off x="246063" y="5459581"/>
            <a:ext cx="87931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a:buFont typeface="Wingdings" panose="05000000000000000000" pitchFamily="2" charset="2"/>
              <a:buChar char="ü"/>
            </a:pPr>
            <a:r>
              <a:rPr lang="zh-CN" altLang="en-US" sz="2000" dirty="0">
                <a:latin typeface="微软雅黑" panose="020B0503020204020204" charset="-122"/>
                <a:ea typeface="微软雅黑" panose="020B0503020204020204" charset="-122"/>
              </a:rPr>
              <a:t>磁盘的最小读写单位是扇区，因此，磁盘按</a:t>
            </a:r>
            <a:r>
              <a:rPr lang="zh-CN" altLang="en-US" sz="2000" dirty="0">
                <a:solidFill>
                  <a:schemeClr val="accent2"/>
                </a:solidFill>
                <a:latin typeface="微软雅黑" panose="020B0503020204020204" charset="-122"/>
                <a:ea typeface="微软雅黑" panose="020B0503020204020204" charset="-122"/>
              </a:rPr>
              <a:t>成批数据交换</a:t>
            </a:r>
            <a:r>
              <a:rPr lang="zh-CN" altLang="en-US" sz="2000" dirty="0">
                <a:latin typeface="微软雅黑" panose="020B0503020204020204" charset="-122"/>
                <a:ea typeface="微软雅黑" panose="020B0503020204020204" charset="-122"/>
              </a:rPr>
              <a:t>方式进行读写</a:t>
            </a:r>
            <a:endParaRPr lang="en-US" altLang="zh-CN" sz="2000" dirty="0">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000" dirty="0">
                <a:latin typeface="微软雅黑" panose="020B0503020204020204" charset="-122"/>
                <a:ea typeface="微软雅黑" panose="020B0503020204020204" charset="-122"/>
              </a:rPr>
              <a:t>采用</a:t>
            </a:r>
            <a:r>
              <a:rPr lang="zh-CN" altLang="en-US" sz="2000" dirty="0">
                <a:solidFill>
                  <a:schemeClr val="accent1"/>
                </a:solidFill>
                <a:latin typeface="微软雅黑" panose="020B0503020204020204" charset="-122"/>
                <a:ea typeface="微软雅黑" panose="020B0503020204020204" charset="-122"/>
              </a:rPr>
              <a:t>直接存储器存取（</a:t>
            </a:r>
            <a:r>
              <a:rPr lang="en-US" altLang="zh-CN" sz="2000" dirty="0">
                <a:solidFill>
                  <a:schemeClr val="accent1"/>
                </a:solidFill>
                <a:latin typeface="微软雅黑" panose="020B0503020204020204" charset="-122"/>
                <a:ea typeface="微软雅黑" panose="020B0503020204020204" charset="-122"/>
              </a:rPr>
              <a:t>DMA</a:t>
            </a:r>
            <a:r>
              <a:rPr lang="zh-CN" altLang="en-US" sz="2000" dirty="0">
                <a:solidFill>
                  <a:schemeClr val="accent1"/>
                </a:solidFill>
                <a:latin typeface="微软雅黑" panose="020B0503020204020204" charset="-122"/>
                <a:ea typeface="微软雅黑" panose="020B0503020204020204" charset="-122"/>
              </a:rPr>
              <a:t>）方式</a:t>
            </a:r>
            <a:r>
              <a:rPr lang="zh-CN" altLang="en-US" sz="2000" dirty="0">
                <a:latin typeface="微软雅黑" panose="020B0503020204020204" charset="-122"/>
                <a:ea typeface="微软雅黑" panose="020B0503020204020204" charset="-122"/>
              </a:rPr>
              <a:t>进行数据输入输出，需用专门的</a:t>
            </a:r>
            <a:r>
              <a:rPr lang="en-US" altLang="zh-CN" sz="2000" dirty="0">
                <a:latin typeface="微软雅黑" panose="020B0503020204020204" charset="-122"/>
                <a:ea typeface="微软雅黑" panose="020B0503020204020204" charset="-122"/>
              </a:rPr>
              <a:t>DMA</a:t>
            </a:r>
            <a:r>
              <a:rPr lang="zh-CN" altLang="en-US" sz="2000" dirty="0">
                <a:latin typeface="微软雅黑" panose="020B0503020204020204" charset="-122"/>
                <a:ea typeface="微软雅黑" panose="020B0503020204020204" charset="-122"/>
              </a:rPr>
              <a:t>接口来控制磁盘与主存间直接数据交换，数据交换不会通过</a:t>
            </a:r>
            <a:r>
              <a:rPr lang="en-US" altLang="zh-CN" sz="2000" dirty="0">
                <a:latin typeface="微软雅黑" panose="020B0503020204020204" charset="-122"/>
                <a:ea typeface="微软雅黑" panose="020B0503020204020204" charset="-122"/>
              </a:rPr>
              <a:t>CPU</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C557CA62-E51E-4C85-8968-BD6844F231CA}" type="slidenum">
              <a:rPr lang="zh-CN" altLang="en-US" sz="1200">
                <a:solidFill>
                  <a:srgbClr val="898989"/>
                </a:solidFill>
              </a:rPr>
            </a:fld>
            <a:endParaRPr lang="zh-CN" altLang="en-US" sz="1200">
              <a:solidFill>
                <a:srgbClr val="898989"/>
              </a:solidFill>
            </a:endParaRPr>
          </a:p>
        </p:txBody>
      </p:sp>
      <p:sp>
        <p:nvSpPr>
          <p:cNvPr id="3" name="椭圆 2"/>
          <p:cNvSpPr/>
          <p:nvPr/>
        </p:nvSpPr>
        <p:spPr bwMode="auto">
          <a:xfrm>
            <a:off x="4899991" y="3846443"/>
            <a:ext cx="1709531" cy="655983"/>
          </a:xfrm>
          <a:prstGeom prst="ellips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9" name="文本框 8"/>
          <p:cNvSpPr txBox="1"/>
          <p:nvPr/>
        </p:nvSpPr>
        <p:spPr>
          <a:xfrm>
            <a:off x="4177514" y="2185572"/>
            <a:ext cx="937136" cy="584775"/>
          </a:xfrm>
          <a:prstGeom prst="rect">
            <a:avLst/>
          </a:prstGeom>
          <a:noFill/>
        </p:spPr>
        <p:txBody>
          <a:bodyPr wrap="square" rtlCol="0">
            <a:spAutoFit/>
          </a:bodyPr>
          <a:lstStyle/>
          <a:p>
            <a:pPr algn="ctr"/>
            <a:r>
              <a:rPr lang="en-US" altLang="zh-CN" dirty="0"/>
              <a:t>I/O bridge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2277"/>
                                        </p:tgtEl>
                                        <p:attrNameLst>
                                          <p:attrName>style.visibility</p:attrName>
                                        </p:attrNameLst>
                                      </p:cBhvr>
                                      <p:to>
                                        <p:strVal val="visible"/>
                                      </p:to>
                                    </p:set>
                                    <p:animEffect transition="in" filter="blinds(horizontal)">
                                      <p:cBhvr>
                                        <p:cTn id="7" dur="500"/>
                                        <p:tgtEl>
                                          <p:spTgt spid="82227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22278">
                                            <p:txEl>
                                              <p:pRg st="0" end="0"/>
                                            </p:txEl>
                                          </p:spTgt>
                                        </p:tgtEl>
                                        <p:attrNameLst>
                                          <p:attrName>style.visibility</p:attrName>
                                        </p:attrNameLst>
                                      </p:cBhvr>
                                      <p:to>
                                        <p:strVal val="visible"/>
                                      </p:to>
                                    </p:set>
                                    <p:animEffect transition="in" filter="blinds(horizontal)">
                                      <p:cBhvr>
                                        <p:cTn id="16" dur="500"/>
                                        <p:tgtEl>
                                          <p:spTgt spid="82227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2278">
                                            <p:txEl>
                                              <p:pRg st="1" end="1"/>
                                            </p:txEl>
                                          </p:spTgt>
                                        </p:tgtEl>
                                        <p:attrNameLst>
                                          <p:attrName>style.visibility</p:attrName>
                                        </p:attrNameLst>
                                      </p:cBhvr>
                                      <p:to>
                                        <p:strVal val="visible"/>
                                      </p:to>
                                    </p:set>
                                    <p:animEffect transition="in" filter="blinds(horizontal)">
                                      <p:cBhvr>
                                        <p:cTn id="21" dur="500"/>
                                        <p:tgtEl>
                                          <p:spTgt spid="8222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P spid="822278" grpId="0" build="p"/>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7"/>
          <p:cNvSpPr>
            <a:spLocks noGrp="1" noChangeArrowheads="1"/>
          </p:cNvSpPr>
          <p:nvPr>
            <p:ph type="title" idx="4294967295"/>
          </p:nvPr>
        </p:nvSpPr>
        <p:spPr>
          <a:xfrm>
            <a:off x="371475" y="148204"/>
            <a:ext cx="7591425" cy="467179"/>
          </a:xfrm>
        </p:spPr>
        <p:txBody>
          <a:bodyPr lIns="91440" tIns="45720" rIns="91440" bIns="45720" anchor="ctr"/>
          <a:lstStyle/>
          <a:p>
            <a:r>
              <a:rPr lang="zh-CN" altLang="en-US" dirty="0">
                <a:latin typeface="黑体" panose="02010609060101010101" pitchFamily="49" charset="-122"/>
                <a:ea typeface="黑体" panose="02010609060101010101" pitchFamily="49" charset="-122"/>
              </a:rPr>
              <a:t>读一个磁盘扇区的过程分为三步：</a:t>
            </a:r>
            <a:endParaRPr lang="zh-CN" altLang="en-US" dirty="0">
              <a:latin typeface="黑体" panose="02010609060101010101" pitchFamily="49" charset="-122"/>
              <a:ea typeface="黑体" panose="02010609060101010101" pitchFamily="49" charset="-122"/>
            </a:endParaRPr>
          </a:p>
        </p:txBody>
      </p:sp>
      <p:sp>
        <p:nvSpPr>
          <p:cNvPr id="24582" name="Rectangle 4"/>
          <p:cNvSpPr>
            <a:spLocks noChangeArrowheads="1"/>
          </p:cNvSpPr>
          <p:nvPr/>
        </p:nvSpPr>
        <p:spPr bwMode="auto">
          <a:xfrm>
            <a:off x="7570792" y="2846388"/>
            <a:ext cx="1101617" cy="914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Main</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memory</a:t>
            </a:r>
            <a:endParaRPr lang="en-US" altLang="zh-CN">
              <a:latin typeface="Arial Narrow" panose="020B0606020202030204" pitchFamily="34" charset="0"/>
              <a:ea typeface="宋体" panose="02010600030101010101" pitchFamily="2" charset="-122"/>
            </a:endParaRPr>
          </a:p>
        </p:txBody>
      </p:sp>
      <p:sp>
        <p:nvSpPr>
          <p:cNvPr id="24583" name="AutoShape 5"/>
          <p:cNvSpPr>
            <a:spLocks noChangeArrowheads="1"/>
          </p:cNvSpPr>
          <p:nvPr/>
        </p:nvSpPr>
        <p:spPr bwMode="auto">
          <a:xfrm>
            <a:off x="5725151" y="2981325"/>
            <a:ext cx="1807190" cy="533400"/>
          </a:xfrm>
          <a:prstGeom prst="leftRightArrow">
            <a:avLst>
              <a:gd name="adj1" fmla="val 50000"/>
              <a:gd name="adj2" fmla="val 5595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84" name="Rectangle 6"/>
          <p:cNvSpPr>
            <a:spLocks noChangeArrowheads="1"/>
          </p:cNvSpPr>
          <p:nvPr/>
        </p:nvSpPr>
        <p:spPr bwMode="auto">
          <a:xfrm>
            <a:off x="4617766" y="3013075"/>
            <a:ext cx="1101617"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a:latin typeface="Arial Narrow" panose="020B0606020202030204" pitchFamily="34" charset="0"/>
              <a:ea typeface="宋体" panose="02010600030101010101" pitchFamily="2" charset="-122"/>
            </a:endParaRPr>
          </a:p>
        </p:txBody>
      </p:sp>
      <p:sp>
        <p:nvSpPr>
          <p:cNvPr id="24585" name="AutoShape 7"/>
          <p:cNvSpPr>
            <a:spLocks noChangeArrowheads="1"/>
          </p:cNvSpPr>
          <p:nvPr/>
        </p:nvSpPr>
        <p:spPr bwMode="auto">
          <a:xfrm>
            <a:off x="2852871" y="2981325"/>
            <a:ext cx="1759127" cy="533400"/>
          </a:xfrm>
          <a:prstGeom prst="leftRightArrow">
            <a:avLst>
              <a:gd name="adj1" fmla="val 50000"/>
              <a:gd name="adj2" fmla="val 54464"/>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86" name="Rectangle 8"/>
          <p:cNvSpPr>
            <a:spLocks noChangeArrowheads="1"/>
          </p:cNvSpPr>
          <p:nvPr/>
        </p:nvSpPr>
        <p:spPr bwMode="auto">
          <a:xfrm>
            <a:off x="1660895" y="1685925"/>
            <a:ext cx="828616"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87" name="Rectangle 9"/>
          <p:cNvSpPr>
            <a:spLocks noChangeArrowheads="1"/>
          </p:cNvSpPr>
          <p:nvPr/>
        </p:nvSpPr>
        <p:spPr bwMode="auto">
          <a:xfrm>
            <a:off x="1660895" y="1838325"/>
            <a:ext cx="828616"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88" name="Rectangle 10"/>
          <p:cNvSpPr>
            <a:spLocks noChangeArrowheads="1"/>
          </p:cNvSpPr>
          <p:nvPr/>
        </p:nvSpPr>
        <p:spPr bwMode="auto">
          <a:xfrm>
            <a:off x="1660895" y="1990725"/>
            <a:ext cx="828616"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89" name="Rectangle 11"/>
          <p:cNvSpPr>
            <a:spLocks noChangeArrowheads="1"/>
          </p:cNvSpPr>
          <p:nvPr/>
        </p:nvSpPr>
        <p:spPr bwMode="auto">
          <a:xfrm>
            <a:off x="1660895" y="2143125"/>
            <a:ext cx="828616"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0" name="Rectangle 12"/>
          <p:cNvSpPr>
            <a:spLocks noChangeArrowheads="1"/>
          </p:cNvSpPr>
          <p:nvPr/>
        </p:nvSpPr>
        <p:spPr bwMode="auto">
          <a:xfrm>
            <a:off x="1660895" y="2295525"/>
            <a:ext cx="828616"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1" name="AutoShape 13"/>
          <p:cNvSpPr>
            <a:spLocks noChangeArrowheads="1"/>
          </p:cNvSpPr>
          <p:nvPr/>
        </p:nvSpPr>
        <p:spPr bwMode="auto">
          <a:xfrm>
            <a:off x="2597173" y="1685925"/>
            <a:ext cx="538312"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2" name="AutoShape 14"/>
          <p:cNvSpPr>
            <a:spLocks noChangeArrowheads="1"/>
          </p:cNvSpPr>
          <p:nvPr/>
        </p:nvSpPr>
        <p:spPr bwMode="auto">
          <a:xfrm flipH="1">
            <a:off x="2489511" y="2066925"/>
            <a:ext cx="538312"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3" name="Rectangle 15"/>
          <p:cNvSpPr>
            <a:spLocks noChangeArrowheads="1"/>
          </p:cNvSpPr>
          <p:nvPr/>
        </p:nvSpPr>
        <p:spPr bwMode="auto">
          <a:xfrm>
            <a:off x="3135485" y="1550988"/>
            <a:ext cx="645974"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ALU</a:t>
            </a:r>
            <a:endParaRPr lang="en-US" altLang="zh-CN">
              <a:latin typeface="Arial Narrow" panose="020B0606020202030204" pitchFamily="34" charset="0"/>
              <a:ea typeface="宋体" panose="02010600030101010101" pitchFamily="2" charset="-122"/>
            </a:endParaRPr>
          </a:p>
        </p:txBody>
      </p:sp>
      <p:sp>
        <p:nvSpPr>
          <p:cNvPr id="24594" name="Text Box 16"/>
          <p:cNvSpPr txBox="1">
            <a:spLocks noChangeArrowheads="1"/>
          </p:cNvSpPr>
          <p:nvPr/>
        </p:nvSpPr>
        <p:spPr bwMode="auto">
          <a:xfrm>
            <a:off x="1445570" y="1381125"/>
            <a:ext cx="113622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Register file</a:t>
            </a:r>
            <a:endParaRPr lang="en-US" altLang="zh-CN">
              <a:latin typeface="Arial Narrow" panose="020B0606020202030204" pitchFamily="34" charset="0"/>
              <a:ea typeface="宋体" panose="02010600030101010101" pitchFamily="2" charset="-122"/>
            </a:endParaRPr>
          </a:p>
        </p:txBody>
      </p:sp>
      <p:sp>
        <p:nvSpPr>
          <p:cNvPr id="24595" name="AutoShape 17"/>
          <p:cNvSpPr>
            <a:spLocks noChangeArrowheads="1"/>
          </p:cNvSpPr>
          <p:nvPr/>
        </p:nvSpPr>
        <p:spPr bwMode="auto">
          <a:xfrm>
            <a:off x="1751254" y="2524125"/>
            <a:ext cx="738257"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6" name="Rectangle 18"/>
          <p:cNvSpPr>
            <a:spLocks noChangeArrowheads="1"/>
          </p:cNvSpPr>
          <p:nvPr/>
        </p:nvSpPr>
        <p:spPr bwMode="auto">
          <a:xfrm>
            <a:off x="367023" y="1304925"/>
            <a:ext cx="3599001"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7" name="Text Box 19"/>
          <p:cNvSpPr txBox="1">
            <a:spLocks noChangeArrowheads="1"/>
          </p:cNvSpPr>
          <p:nvPr/>
        </p:nvSpPr>
        <p:spPr bwMode="auto">
          <a:xfrm>
            <a:off x="228600" y="1000125"/>
            <a:ext cx="92474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CPU chip</a:t>
            </a:r>
            <a:endParaRPr lang="en-US" altLang="zh-CN">
              <a:latin typeface="Arial Narrow" panose="020B0606020202030204" pitchFamily="34" charset="0"/>
              <a:ea typeface="宋体" panose="02010600030101010101" pitchFamily="2" charset="-122"/>
            </a:endParaRPr>
          </a:p>
        </p:txBody>
      </p:sp>
      <p:sp>
        <p:nvSpPr>
          <p:cNvPr id="24598" name="AutoShape 20"/>
          <p:cNvSpPr>
            <a:spLocks noChangeArrowheads="1"/>
          </p:cNvSpPr>
          <p:nvPr/>
        </p:nvSpPr>
        <p:spPr bwMode="auto">
          <a:xfrm>
            <a:off x="4888844" y="3667125"/>
            <a:ext cx="59983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599" name="AutoShape 21"/>
          <p:cNvSpPr>
            <a:spLocks noChangeArrowheads="1"/>
          </p:cNvSpPr>
          <p:nvPr/>
        </p:nvSpPr>
        <p:spPr bwMode="auto">
          <a:xfrm flipV="1">
            <a:off x="6226934" y="4403725"/>
            <a:ext cx="59983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00" name="Rectangle 22"/>
          <p:cNvSpPr>
            <a:spLocks noChangeArrowheads="1"/>
          </p:cNvSpPr>
          <p:nvPr/>
        </p:nvSpPr>
        <p:spPr bwMode="auto">
          <a:xfrm>
            <a:off x="5719383" y="5145088"/>
            <a:ext cx="1568795"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 </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4601" name="AutoShape 23"/>
          <p:cNvSpPr>
            <a:spLocks noChangeArrowheads="1"/>
          </p:cNvSpPr>
          <p:nvPr/>
        </p:nvSpPr>
        <p:spPr bwMode="auto">
          <a:xfrm flipV="1">
            <a:off x="3404641" y="4403725"/>
            <a:ext cx="59983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02" name="Rectangle 24"/>
          <p:cNvSpPr>
            <a:spLocks noChangeArrowheads="1"/>
          </p:cNvSpPr>
          <p:nvPr/>
        </p:nvSpPr>
        <p:spPr bwMode="auto">
          <a:xfrm>
            <a:off x="2897090" y="5145088"/>
            <a:ext cx="1568795"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Graphics</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adapter</a:t>
            </a:r>
            <a:endParaRPr lang="en-US" altLang="zh-CN">
              <a:latin typeface="Arial Narrow" panose="020B0606020202030204" pitchFamily="34" charset="0"/>
              <a:ea typeface="宋体" panose="02010600030101010101" pitchFamily="2" charset="-122"/>
            </a:endParaRPr>
          </a:p>
        </p:txBody>
      </p:sp>
      <p:sp>
        <p:nvSpPr>
          <p:cNvPr id="24603" name="AutoShape 25"/>
          <p:cNvSpPr>
            <a:spLocks noChangeArrowheads="1"/>
          </p:cNvSpPr>
          <p:nvPr/>
        </p:nvSpPr>
        <p:spPr bwMode="auto">
          <a:xfrm flipV="1">
            <a:off x="1374436" y="4403725"/>
            <a:ext cx="59983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04" name="Rectangle 26"/>
          <p:cNvSpPr>
            <a:spLocks noChangeArrowheads="1"/>
          </p:cNvSpPr>
          <p:nvPr/>
        </p:nvSpPr>
        <p:spPr bwMode="auto">
          <a:xfrm>
            <a:off x="959166" y="5056188"/>
            <a:ext cx="1384231"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USB</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4605" name="Line 27"/>
          <p:cNvSpPr>
            <a:spLocks noChangeShapeType="1"/>
          </p:cNvSpPr>
          <p:nvPr/>
        </p:nvSpPr>
        <p:spPr bwMode="auto">
          <a:xfrm>
            <a:off x="1236013" y="5648325"/>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Line 28"/>
          <p:cNvSpPr>
            <a:spLocks noChangeShapeType="1"/>
          </p:cNvSpPr>
          <p:nvPr/>
        </p:nvSpPr>
        <p:spPr bwMode="auto">
          <a:xfrm>
            <a:off x="2158833" y="5648325"/>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7" name="Text Box 29"/>
          <p:cNvSpPr txBox="1">
            <a:spLocks noChangeArrowheads="1"/>
          </p:cNvSpPr>
          <p:nvPr/>
        </p:nvSpPr>
        <p:spPr bwMode="auto">
          <a:xfrm>
            <a:off x="855349" y="5892800"/>
            <a:ext cx="71903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mouse</a:t>
            </a:r>
            <a:endParaRPr lang="en-US" altLang="zh-CN">
              <a:latin typeface="Arial Narrow" panose="020B0606020202030204" pitchFamily="34" charset="0"/>
              <a:ea typeface="宋体" panose="02010600030101010101" pitchFamily="2" charset="-122"/>
            </a:endParaRPr>
          </a:p>
        </p:txBody>
      </p:sp>
      <p:sp>
        <p:nvSpPr>
          <p:cNvPr id="24608" name="Text Box 30"/>
          <p:cNvSpPr txBox="1">
            <a:spLocks noChangeArrowheads="1"/>
          </p:cNvSpPr>
          <p:nvPr/>
        </p:nvSpPr>
        <p:spPr bwMode="auto">
          <a:xfrm>
            <a:off x="1726261" y="5816600"/>
            <a:ext cx="92089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keyboard</a:t>
            </a:r>
            <a:endParaRPr lang="en-US" altLang="zh-CN">
              <a:latin typeface="Arial Narrow" panose="020B0606020202030204" pitchFamily="34" charset="0"/>
              <a:ea typeface="宋体" panose="02010600030101010101" pitchFamily="2" charset="-122"/>
            </a:endParaRPr>
          </a:p>
        </p:txBody>
      </p:sp>
      <p:sp>
        <p:nvSpPr>
          <p:cNvPr id="24609" name="Line 31"/>
          <p:cNvSpPr>
            <a:spLocks noChangeShapeType="1"/>
          </p:cNvSpPr>
          <p:nvPr/>
        </p:nvSpPr>
        <p:spPr bwMode="auto">
          <a:xfrm>
            <a:off x="3727628" y="5648325"/>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0" name="Text Box 32"/>
          <p:cNvSpPr txBox="1">
            <a:spLocks noChangeArrowheads="1"/>
          </p:cNvSpPr>
          <p:nvPr/>
        </p:nvSpPr>
        <p:spPr bwMode="auto">
          <a:xfrm>
            <a:off x="3212387" y="5892800"/>
            <a:ext cx="79401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Monitor</a:t>
            </a:r>
            <a:endParaRPr lang="en-US" altLang="zh-CN">
              <a:latin typeface="Arial Narrow" panose="020B0606020202030204" pitchFamily="34" charset="0"/>
              <a:ea typeface="宋体" panose="02010600030101010101" pitchFamily="2" charset="-122"/>
            </a:endParaRPr>
          </a:p>
        </p:txBody>
      </p:sp>
      <p:sp>
        <p:nvSpPr>
          <p:cNvPr id="24611" name="Line 33"/>
          <p:cNvSpPr>
            <a:spLocks noChangeShapeType="1"/>
          </p:cNvSpPr>
          <p:nvPr/>
        </p:nvSpPr>
        <p:spPr bwMode="auto">
          <a:xfrm>
            <a:off x="6519161" y="5648325"/>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2" name="AutoShape 34"/>
          <p:cNvSpPr>
            <a:spLocks noChangeArrowheads="1"/>
          </p:cNvSpPr>
          <p:nvPr/>
        </p:nvSpPr>
        <p:spPr bwMode="auto">
          <a:xfrm>
            <a:off x="6157723" y="6046788"/>
            <a:ext cx="738257" cy="609600"/>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a:t>
            </a:r>
            <a:endParaRPr lang="en-US" altLang="zh-CN">
              <a:latin typeface="Arial Narrow" panose="020B0606020202030204" pitchFamily="34" charset="0"/>
              <a:ea typeface="宋体" panose="02010600030101010101" pitchFamily="2" charset="-122"/>
            </a:endParaRPr>
          </a:p>
        </p:txBody>
      </p:sp>
      <p:sp>
        <p:nvSpPr>
          <p:cNvPr id="24613" name="AutoShape 35"/>
          <p:cNvSpPr>
            <a:spLocks noChangeArrowheads="1"/>
          </p:cNvSpPr>
          <p:nvPr/>
        </p:nvSpPr>
        <p:spPr bwMode="auto">
          <a:xfrm>
            <a:off x="274741" y="4187825"/>
            <a:ext cx="8443809" cy="393700"/>
          </a:xfrm>
          <a:prstGeom prst="leftRightArrow">
            <a:avLst>
              <a:gd name="adj1" fmla="val 48611"/>
              <a:gd name="adj2" fmla="val 91500"/>
            </a:avLst>
          </a:prstGeom>
          <a:solidFill>
            <a:schemeClr val="bg1"/>
          </a:solidFill>
          <a:ln w="12700">
            <a:solidFill>
              <a:schemeClr val="tx1"/>
            </a:solidFill>
            <a:miter lim="800000"/>
          </a:ln>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14" name="Rectangle 36"/>
          <p:cNvSpPr>
            <a:spLocks noChangeArrowheads="1"/>
          </p:cNvSpPr>
          <p:nvPr/>
        </p:nvSpPr>
        <p:spPr bwMode="auto">
          <a:xfrm>
            <a:off x="1578225" y="4357688"/>
            <a:ext cx="201867"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15" name="Rectangle 37"/>
          <p:cNvSpPr>
            <a:spLocks noChangeArrowheads="1"/>
          </p:cNvSpPr>
          <p:nvPr/>
        </p:nvSpPr>
        <p:spPr bwMode="auto">
          <a:xfrm>
            <a:off x="3608431" y="4348163"/>
            <a:ext cx="201867"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16" name="Rectangle 38"/>
          <p:cNvSpPr>
            <a:spLocks noChangeArrowheads="1"/>
          </p:cNvSpPr>
          <p:nvPr/>
        </p:nvSpPr>
        <p:spPr bwMode="auto">
          <a:xfrm>
            <a:off x="6434569" y="4338638"/>
            <a:ext cx="196099"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17" name="Text Box 39"/>
          <p:cNvSpPr txBox="1">
            <a:spLocks noChangeArrowheads="1"/>
          </p:cNvSpPr>
          <p:nvPr/>
        </p:nvSpPr>
        <p:spPr bwMode="auto">
          <a:xfrm>
            <a:off x="6676809" y="3984625"/>
            <a:ext cx="74786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I/O bus</a:t>
            </a:r>
            <a:endParaRPr lang="en-US" altLang="zh-CN">
              <a:latin typeface="Arial Narrow" panose="020B0606020202030204" pitchFamily="34" charset="0"/>
              <a:ea typeface="宋体" panose="02010600030101010101" pitchFamily="2" charset="-122"/>
            </a:endParaRPr>
          </a:p>
        </p:txBody>
      </p:sp>
      <p:sp>
        <p:nvSpPr>
          <p:cNvPr id="24618" name="Rectangle 40"/>
          <p:cNvSpPr>
            <a:spLocks noChangeArrowheads="1"/>
          </p:cNvSpPr>
          <p:nvPr/>
        </p:nvSpPr>
        <p:spPr bwMode="auto">
          <a:xfrm>
            <a:off x="5090711" y="4276725"/>
            <a:ext cx="196099"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4619" name="Line 41"/>
          <p:cNvSpPr>
            <a:spLocks noChangeShapeType="1"/>
          </p:cNvSpPr>
          <p:nvPr/>
        </p:nvSpPr>
        <p:spPr bwMode="auto">
          <a:xfrm>
            <a:off x="2804808" y="3222625"/>
            <a:ext cx="2437785" cy="0"/>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0" name="Line 42"/>
          <p:cNvSpPr>
            <a:spLocks noChangeShapeType="1"/>
          </p:cNvSpPr>
          <p:nvPr/>
        </p:nvSpPr>
        <p:spPr bwMode="auto">
          <a:xfrm>
            <a:off x="5198374" y="3222625"/>
            <a:ext cx="0" cy="1135063"/>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1" name="Line 43"/>
          <p:cNvSpPr>
            <a:spLocks noChangeShapeType="1"/>
          </p:cNvSpPr>
          <p:nvPr/>
        </p:nvSpPr>
        <p:spPr bwMode="auto">
          <a:xfrm flipV="1">
            <a:off x="5152233" y="4401131"/>
            <a:ext cx="1366928" cy="0"/>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Line 44"/>
          <p:cNvSpPr>
            <a:spLocks noChangeShapeType="1"/>
          </p:cNvSpPr>
          <p:nvPr/>
        </p:nvSpPr>
        <p:spPr bwMode="auto">
          <a:xfrm>
            <a:off x="6526851" y="4344988"/>
            <a:ext cx="0" cy="782638"/>
          </a:xfrm>
          <a:prstGeom prst="line">
            <a:avLst/>
          </a:prstGeom>
          <a:noFill/>
          <a:ln w="762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3" name="Rectangle 45"/>
          <p:cNvSpPr>
            <a:spLocks noChangeArrowheads="1"/>
          </p:cNvSpPr>
          <p:nvPr/>
        </p:nvSpPr>
        <p:spPr bwMode="auto">
          <a:xfrm>
            <a:off x="551587" y="3030538"/>
            <a:ext cx="2268601"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Bus interface</a:t>
            </a:r>
            <a:endParaRPr lang="en-US" altLang="zh-CN">
              <a:latin typeface="Arial Narrow" panose="020B0606020202030204" pitchFamily="34" charset="0"/>
              <a:ea typeface="宋体" panose="02010600030101010101" pitchFamily="2" charset="-122"/>
            </a:endParaRPr>
          </a:p>
        </p:txBody>
      </p:sp>
      <p:sp>
        <p:nvSpPr>
          <p:cNvPr id="24580" name="Text Box 46"/>
          <p:cNvSpPr txBox="1">
            <a:spLocks noChangeArrowheads="1"/>
          </p:cNvSpPr>
          <p:nvPr/>
        </p:nvSpPr>
        <p:spPr bwMode="auto">
          <a:xfrm>
            <a:off x="4298950" y="731838"/>
            <a:ext cx="403542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0000"/>
              </a:spcBef>
            </a:pPr>
            <a:r>
              <a:rPr lang="en-US" altLang="zh-CN" sz="2000" dirty="0">
                <a:latin typeface="微软雅黑" panose="020B0503020204020204" charset="-122"/>
                <a:ea typeface="微软雅黑" panose="020B0503020204020204" charset="-122"/>
              </a:rPr>
              <a:t>CPU</a:t>
            </a:r>
            <a:r>
              <a:rPr lang="zh-CN" altLang="en-US" sz="2000" dirty="0">
                <a:latin typeface="微软雅黑" panose="020B0503020204020204" charset="-122"/>
                <a:ea typeface="微软雅黑" panose="020B0503020204020204" charset="-122"/>
              </a:rPr>
              <a:t>对</a:t>
            </a:r>
            <a:r>
              <a:rPr lang="zh-CN" altLang="en-US" sz="2000" dirty="0">
                <a:solidFill>
                  <a:schemeClr val="accent2"/>
                </a:solidFill>
                <a:latin typeface="微软雅黑" panose="020B0503020204020204" charset="-122"/>
                <a:ea typeface="微软雅黑" panose="020B0503020204020204" charset="-122"/>
              </a:rPr>
              <a:t>磁盘控制器</a:t>
            </a:r>
            <a:r>
              <a:rPr lang="zh-CN" altLang="en-US" sz="2000" dirty="0">
                <a:latin typeface="微软雅黑" panose="020B0503020204020204" charset="-122"/>
                <a:ea typeface="微软雅黑" panose="020B0503020204020204" charset="-122"/>
              </a:rPr>
              <a:t>初始化：</a:t>
            </a:r>
            <a:endParaRPr lang="zh-CN" altLang="en-US" sz="2000" dirty="0">
              <a:latin typeface="微软雅黑" panose="020B0503020204020204" charset="-122"/>
              <a:ea typeface="微软雅黑" panose="020B0503020204020204" charset="-122"/>
            </a:endParaRPr>
          </a:p>
          <a:p>
            <a:pPr marL="342900" indent="-342900">
              <a:lnSpc>
                <a:spcPct val="115000"/>
              </a:lnSpc>
              <a:spcBef>
                <a:spcPct val="10000"/>
              </a:spcBef>
              <a:buFont typeface="Arial" panose="020B0604020202020204" pitchFamily="34" charset="0"/>
              <a:buChar char="•"/>
            </a:pPr>
            <a:r>
              <a:rPr lang="zh-CN" altLang="en-US" sz="2000" dirty="0">
                <a:solidFill>
                  <a:srgbClr val="D1390F"/>
                </a:solidFill>
                <a:latin typeface="微软雅黑" panose="020B0503020204020204" charset="-122"/>
                <a:ea typeface="微软雅黑" panose="020B0503020204020204" charset="-122"/>
              </a:rPr>
              <a:t>  </a:t>
            </a:r>
            <a:r>
              <a:rPr lang="zh-CN" altLang="en-US" sz="2000" dirty="0">
                <a:solidFill>
                  <a:schemeClr val="accent2"/>
                </a:solidFill>
                <a:latin typeface="微软雅黑" panose="020B0503020204020204" charset="-122"/>
                <a:ea typeface="微软雅黑" panose="020B0503020204020204" charset="-122"/>
              </a:rPr>
              <a:t>发</a:t>
            </a:r>
            <a:r>
              <a:rPr lang="zh-CN" altLang="en-US" sz="2000" dirty="0">
                <a:solidFill>
                  <a:srgbClr val="D1390F"/>
                </a:solidFill>
                <a:latin typeface="微软雅黑" panose="020B0503020204020204" charset="-122"/>
                <a:ea typeface="微软雅黑" panose="020B0503020204020204" charset="-122"/>
              </a:rPr>
              <a:t>读命令</a:t>
            </a:r>
            <a:endParaRPr lang="zh-CN" altLang="en-US" sz="2000" dirty="0">
              <a:solidFill>
                <a:srgbClr val="D1390F"/>
              </a:solidFill>
              <a:latin typeface="微软雅黑" panose="020B0503020204020204" charset="-122"/>
              <a:ea typeface="微软雅黑" panose="020B0503020204020204" charset="-122"/>
            </a:endParaRPr>
          </a:p>
          <a:p>
            <a:pPr marL="342900" indent="-342900">
              <a:lnSpc>
                <a:spcPct val="115000"/>
              </a:lnSpc>
              <a:spcBef>
                <a:spcPct val="10000"/>
              </a:spcBef>
              <a:buFont typeface="Arial" panose="020B0604020202020204" pitchFamily="34" charset="0"/>
              <a:buChar char="•"/>
            </a:pPr>
            <a:r>
              <a:rPr lang="zh-CN" altLang="en-US" sz="2000" dirty="0">
                <a:solidFill>
                  <a:srgbClr val="D1390F"/>
                </a:solidFill>
                <a:latin typeface="微软雅黑" panose="020B0503020204020204" charset="-122"/>
                <a:ea typeface="微软雅黑" panose="020B0503020204020204" charset="-122"/>
              </a:rPr>
              <a:t>  </a:t>
            </a:r>
            <a:r>
              <a:rPr lang="zh-CN" altLang="en-US" sz="2000" dirty="0">
                <a:solidFill>
                  <a:schemeClr val="accent2"/>
                </a:solidFill>
                <a:latin typeface="微软雅黑" panose="020B0503020204020204" charset="-122"/>
                <a:ea typeface="微软雅黑" panose="020B0503020204020204" charset="-122"/>
              </a:rPr>
              <a:t>送</a:t>
            </a:r>
            <a:r>
              <a:rPr lang="zh-CN" altLang="en-US" sz="2000" dirty="0">
                <a:solidFill>
                  <a:srgbClr val="D1390F"/>
                </a:solidFill>
                <a:latin typeface="微软雅黑" panose="020B0503020204020204" charset="-122"/>
                <a:ea typeface="微软雅黑" panose="020B0503020204020204" charset="-122"/>
              </a:rPr>
              <a:t>磁盘逻辑块号</a:t>
            </a:r>
            <a:endParaRPr lang="zh-CN" altLang="en-US" sz="2000" dirty="0">
              <a:solidFill>
                <a:srgbClr val="D1390F"/>
              </a:solidFill>
              <a:latin typeface="微软雅黑" panose="020B0503020204020204" charset="-122"/>
              <a:ea typeface="微软雅黑" panose="020B0503020204020204" charset="-122"/>
            </a:endParaRPr>
          </a:p>
          <a:p>
            <a:pPr marL="342900" indent="-342900">
              <a:lnSpc>
                <a:spcPct val="115000"/>
              </a:lnSpc>
              <a:spcBef>
                <a:spcPct val="10000"/>
              </a:spcBef>
              <a:buFont typeface="Arial" panose="020B0604020202020204" pitchFamily="34" charset="0"/>
              <a:buChar char="•"/>
            </a:pPr>
            <a:r>
              <a:rPr lang="zh-CN" altLang="en-US" sz="2000" dirty="0">
                <a:solidFill>
                  <a:srgbClr val="D1390F"/>
                </a:solidFill>
                <a:latin typeface="微软雅黑" panose="020B0503020204020204" charset="-122"/>
                <a:ea typeface="微软雅黑" panose="020B0503020204020204" charset="-122"/>
              </a:rPr>
              <a:t>  </a:t>
            </a:r>
            <a:r>
              <a:rPr lang="zh-CN" altLang="en-US" sz="2000" dirty="0">
                <a:solidFill>
                  <a:schemeClr val="accent2"/>
                </a:solidFill>
                <a:latin typeface="微软雅黑" panose="020B0503020204020204" charset="-122"/>
                <a:ea typeface="微软雅黑" panose="020B0503020204020204" charset="-122"/>
              </a:rPr>
              <a:t>送</a:t>
            </a:r>
            <a:r>
              <a:rPr lang="zh-CN" altLang="en-US" sz="2000" dirty="0">
                <a:solidFill>
                  <a:srgbClr val="D1390F"/>
                </a:solidFill>
                <a:latin typeface="微软雅黑" panose="020B0503020204020204" charset="-122"/>
                <a:ea typeface="微软雅黑" panose="020B0503020204020204" charset="-122"/>
              </a:rPr>
              <a:t>主存起始地址</a:t>
            </a:r>
            <a:endParaRPr lang="zh-CN" altLang="en-US" sz="2000" dirty="0">
              <a:solidFill>
                <a:srgbClr val="D1390F"/>
              </a:solidFill>
              <a:latin typeface="微软雅黑" panose="020B0503020204020204" charset="-122"/>
              <a:ea typeface="微软雅黑" panose="020B0503020204020204" charset="-122"/>
            </a:endParaRPr>
          </a:p>
          <a:p>
            <a:pPr>
              <a:lnSpc>
                <a:spcPct val="115000"/>
              </a:lnSpc>
              <a:spcBef>
                <a:spcPct val="10000"/>
              </a:spcBef>
            </a:pPr>
            <a:r>
              <a:rPr lang="zh-CN" altLang="en-US" sz="2000" dirty="0">
                <a:latin typeface="微软雅黑" panose="020B0503020204020204" charset="-122"/>
                <a:ea typeface="微软雅黑" panose="020B0503020204020204" charset="-122"/>
              </a:rPr>
              <a:t>然后启动</a:t>
            </a:r>
            <a:r>
              <a:rPr lang="zh-CN" altLang="en-US" sz="2000" dirty="0">
                <a:solidFill>
                  <a:schemeClr val="accent2"/>
                </a:solidFill>
                <a:latin typeface="微软雅黑" panose="020B0503020204020204" charset="-122"/>
                <a:ea typeface="微软雅黑" panose="020B0503020204020204" charset="-122"/>
              </a:rPr>
              <a:t>磁盘驱动器</a:t>
            </a:r>
            <a:r>
              <a:rPr lang="zh-CN" altLang="en-US" sz="2000" dirty="0">
                <a:latin typeface="微软雅黑" panose="020B0503020204020204" charset="-122"/>
                <a:ea typeface="微软雅黑" panose="020B0503020204020204" charset="-122"/>
              </a:rPr>
              <a:t>工作</a:t>
            </a:r>
            <a:endParaRPr lang="zh-CN" altLang="en-US" sz="20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A0D981B-AC09-477F-B4F7-D25E67D23D1F}" type="slidenum">
              <a:rPr lang="zh-CN" altLang="en-US" sz="1200">
                <a:solidFill>
                  <a:srgbClr val="898989"/>
                </a:solidFill>
              </a:rPr>
            </a:fld>
            <a:endParaRPr lang="zh-CN" altLang="en-US" sz="1200">
              <a:solidFill>
                <a:srgbClr val="898989"/>
              </a:solidFill>
            </a:endParaRPr>
          </a:p>
        </p:txBody>
      </p:sp>
      <p:sp>
        <p:nvSpPr>
          <p:cNvPr id="48" name="Rectangle 47"/>
          <p:cNvSpPr txBox="1">
            <a:spLocks noChangeArrowheads="1"/>
          </p:cNvSpPr>
          <p:nvPr/>
        </p:nvSpPr>
        <p:spPr bwMode="auto">
          <a:xfrm>
            <a:off x="2838051" y="667883"/>
            <a:ext cx="1443317" cy="46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lnSpc>
                <a:spcPct val="87000"/>
              </a:lnSpc>
              <a:spcBef>
                <a:spcPct val="0"/>
              </a:spcBef>
              <a:spcAft>
                <a:spcPct val="0"/>
              </a:spcAft>
              <a:defRPr sz="2800" b="1" kern="1200">
                <a:solidFill>
                  <a:srgbClr val="D1390F"/>
                </a:solidFill>
                <a:latin typeface="+mj-lt"/>
                <a:ea typeface="+mj-ea"/>
                <a:cs typeface="+mj-cs"/>
              </a:defRPr>
            </a:lvl1pPr>
            <a:lvl2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D1390F"/>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D1390F"/>
                </a:solidFill>
                <a:latin typeface="Arial" panose="020B0604020202020204" pitchFamily="34" charset="0"/>
              </a:defRPr>
            </a:lvl9pPr>
          </a:lstStyle>
          <a:p>
            <a:r>
              <a:rPr lang="zh-CN" altLang="en-US" dirty="0">
                <a:latin typeface="黑体" panose="02010609060101010101" pitchFamily="49" charset="-122"/>
                <a:ea typeface="黑体" panose="02010609060101010101" pitchFamily="49" charset="-122"/>
              </a:rPr>
              <a:t>第一步</a:t>
            </a:r>
            <a:endParaRPr lang="zh-CN" altLang="en-US" dirty="0">
              <a:latin typeface="黑体" panose="02010609060101010101" pitchFamily="49" charset="-122"/>
              <a:ea typeface="黑体" panose="02010609060101010101" pitchFamily="49" charset="-122"/>
            </a:endParaRPr>
          </a:p>
        </p:txBody>
      </p:sp>
      <p:sp>
        <p:nvSpPr>
          <p:cNvPr id="49" name="文本框 48"/>
          <p:cNvSpPr txBox="1"/>
          <p:nvPr/>
        </p:nvSpPr>
        <p:spPr>
          <a:xfrm>
            <a:off x="4762593" y="3030538"/>
            <a:ext cx="937136" cy="584775"/>
          </a:xfrm>
          <a:prstGeom prst="rect">
            <a:avLst/>
          </a:prstGeom>
          <a:noFill/>
        </p:spPr>
        <p:txBody>
          <a:bodyPr wrap="square" rtlCol="0">
            <a:spAutoFit/>
          </a:bodyPr>
          <a:lstStyle/>
          <a:p>
            <a:pPr algn="ctr"/>
            <a:r>
              <a:rPr lang="en-US" altLang="zh-CN" dirty="0"/>
              <a:t>I/O bridge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580">
                                            <p:txEl>
                                              <p:pRg st="0" end="0"/>
                                            </p:txEl>
                                          </p:spTgt>
                                        </p:tgtEl>
                                        <p:attrNameLst>
                                          <p:attrName>style.visibility</p:attrName>
                                        </p:attrNameLst>
                                      </p:cBhvr>
                                      <p:to>
                                        <p:strVal val="visible"/>
                                      </p:to>
                                    </p:set>
                                    <p:animEffect transition="in" filter="wipe(down)">
                                      <p:cBhvr>
                                        <p:cTn id="11" dur="500"/>
                                        <p:tgtEl>
                                          <p:spTgt spid="2458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4580">
                                            <p:txEl>
                                              <p:pRg st="1" end="1"/>
                                            </p:txEl>
                                          </p:spTgt>
                                        </p:tgtEl>
                                        <p:attrNameLst>
                                          <p:attrName>style.visibility</p:attrName>
                                        </p:attrNameLst>
                                      </p:cBhvr>
                                      <p:to>
                                        <p:strVal val="visible"/>
                                      </p:to>
                                    </p:set>
                                    <p:animEffect transition="in" filter="wipe(down)">
                                      <p:cBhvr>
                                        <p:cTn id="16" dur="500"/>
                                        <p:tgtEl>
                                          <p:spTgt spid="2458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4580">
                                            <p:txEl>
                                              <p:pRg st="2" end="2"/>
                                            </p:txEl>
                                          </p:spTgt>
                                        </p:tgtEl>
                                        <p:attrNameLst>
                                          <p:attrName>style.visibility</p:attrName>
                                        </p:attrNameLst>
                                      </p:cBhvr>
                                      <p:to>
                                        <p:strVal val="visible"/>
                                      </p:to>
                                    </p:set>
                                    <p:animEffect transition="in" filter="wipe(down)">
                                      <p:cBhvr>
                                        <p:cTn id="21" dur="500"/>
                                        <p:tgtEl>
                                          <p:spTgt spid="2458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580">
                                            <p:txEl>
                                              <p:pRg st="3" end="3"/>
                                            </p:txEl>
                                          </p:spTgt>
                                        </p:tgtEl>
                                        <p:attrNameLst>
                                          <p:attrName>style.visibility</p:attrName>
                                        </p:attrNameLst>
                                      </p:cBhvr>
                                      <p:to>
                                        <p:strVal val="visible"/>
                                      </p:to>
                                    </p:set>
                                    <p:animEffect transition="in" filter="wipe(down)">
                                      <p:cBhvr>
                                        <p:cTn id="26" dur="500"/>
                                        <p:tgtEl>
                                          <p:spTgt spid="2458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580">
                                            <p:txEl>
                                              <p:pRg st="4" end="4"/>
                                            </p:txEl>
                                          </p:spTgt>
                                        </p:tgtEl>
                                        <p:attrNameLst>
                                          <p:attrName>style.visibility</p:attrName>
                                        </p:attrNameLst>
                                      </p:cBhvr>
                                      <p:to>
                                        <p:strVal val="visible"/>
                                      </p:to>
                                    </p:set>
                                    <p:animEffect transition="in" filter="wipe(down)">
                                      <p:cBhvr>
                                        <p:cTn id="31" dur="500"/>
                                        <p:tgtEl>
                                          <p:spTgt spid="2458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19"/>
                                        </p:tgtEl>
                                        <p:attrNameLst>
                                          <p:attrName>style.visibility</p:attrName>
                                        </p:attrNameLst>
                                      </p:cBhvr>
                                      <p:to>
                                        <p:strVal val="visible"/>
                                      </p:to>
                                    </p:set>
                                    <p:animEffect transition="in" filter="wipe(left)">
                                      <p:cBhvr>
                                        <p:cTn id="36" dur="500"/>
                                        <p:tgtEl>
                                          <p:spTgt spid="2461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4620"/>
                                        </p:tgtEl>
                                        <p:attrNameLst>
                                          <p:attrName>style.visibility</p:attrName>
                                        </p:attrNameLst>
                                      </p:cBhvr>
                                      <p:to>
                                        <p:strVal val="visible"/>
                                      </p:to>
                                    </p:set>
                                    <p:animEffect transition="in" filter="wipe(up)">
                                      <p:cBhvr>
                                        <p:cTn id="40" dur="500"/>
                                        <p:tgtEl>
                                          <p:spTgt spid="24620"/>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24621"/>
                                        </p:tgtEl>
                                        <p:attrNameLst>
                                          <p:attrName>style.visibility</p:attrName>
                                        </p:attrNameLst>
                                      </p:cBhvr>
                                      <p:to>
                                        <p:strVal val="visible"/>
                                      </p:to>
                                    </p:set>
                                    <p:animEffect transition="in" filter="wipe(left)">
                                      <p:cBhvr>
                                        <p:cTn id="44" dur="500"/>
                                        <p:tgtEl>
                                          <p:spTgt spid="24621"/>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4622"/>
                                        </p:tgtEl>
                                        <p:attrNameLst>
                                          <p:attrName>style.visibility</p:attrName>
                                        </p:attrNameLst>
                                      </p:cBhvr>
                                      <p:to>
                                        <p:strVal val="visible"/>
                                      </p:to>
                                    </p:set>
                                    <p:animEffect transition="in" filter="wipe(up)">
                                      <p:cBhvr>
                                        <p:cTn id="48" dur="500"/>
                                        <p:tgtEl>
                                          <p:spTgt spid="24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9" grpId="0" animBg="1"/>
      <p:bldP spid="24620" grpId="0" animBg="1"/>
      <p:bldP spid="24621" grpId="0" animBg="1"/>
      <p:bldP spid="24622" grpId="0" animBg="1"/>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7"/>
          <p:cNvSpPr>
            <a:spLocks noGrp="1" noChangeArrowheads="1"/>
          </p:cNvSpPr>
          <p:nvPr>
            <p:ph type="title" idx="4294967295"/>
          </p:nvPr>
        </p:nvSpPr>
        <p:spPr>
          <a:xfrm>
            <a:off x="1974394" y="651782"/>
            <a:ext cx="1399788" cy="467179"/>
          </a:xfrm>
        </p:spPr>
        <p:txBody>
          <a:bodyPr lIns="91440" tIns="45720" rIns="91440" bIns="45720" anchor="ctr"/>
          <a:lstStyle/>
          <a:p>
            <a:r>
              <a:rPr lang="zh-CN" altLang="en-US" dirty="0">
                <a:latin typeface="黑体" panose="02010609060101010101" pitchFamily="49" charset="-122"/>
                <a:ea typeface="黑体" panose="02010609060101010101" pitchFamily="49" charset="-122"/>
              </a:rPr>
              <a:t>第二步</a:t>
            </a:r>
            <a:endParaRPr lang="en-US" altLang="zh-CN" dirty="0">
              <a:latin typeface="黑体" panose="02010609060101010101" pitchFamily="49" charset="-122"/>
              <a:ea typeface="黑体" panose="02010609060101010101" pitchFamily="49" charset="-122"/>
            </a:endParaRPr>
          </a:p>
        </p:txBody>
      </p:sp>
      <p:sp>
        <p:nvSpPr>
          <p:cNvPr id="26630" name="Rectangle 4"/>
          <p:cNvSpPr>
            <a:spLocks noChangeArrowheads="1"/>
          </p:cNvSpPr>
          <p:nvPr/>
        </p:nvSpPr>
        <p:spPr bwMode="auto">
          <a:xfrm>
            <a:off x="7460976" y="2800350"/>
            <a:ext cx="1085124" cy="914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Main</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memory</a:t>
            </a:r>
            <a:endParaRPr lang="en-US" altLang="zh-CN">
              <a:latin typeface="Arial Narrow" panose="020B0606020202030204" pitchFamily="34" charset="0"/>
              <a:ea typeface="宋体" panose="02010600030101010101" pitchFamily="2" charset="-122"/>
            </a:endParaRPr>
          </a:p>
        </p:txBody>
      </p:sp>
      <p:sp>
        <p:nvSpPr>
          <p:cNvPr id="26631" name="AutoShape 5"/>
          <p:cNvSpPr>
            <a:spLocks noChangeArrowheads="1"/>
          </p:cNvSpPr>
          <p:nvPr/>
        </p:nvSpPr>
        <p:spPr bwMode="auto">
          <a:xfrm>
            <a:off x="5642968" y="2952750"/>
            <a:ext cx="1780133" cy="533400"/>
          </a:xfrm>
          <a:prstGeom prst="leftRightArrow">
            <a:avLst>
              <a:gd name="adj1" fmla="val 50000"/>
              <a:gd name="adj2" fmla="val 5595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2" name="Rectangle 6"/>
          <p:cNvSpPr>
            <a:spLocks noChangeArrowheads="1"/>
          </p:cNvSpPr>
          <p:nvPr/>
        </p:nvSpPr>
        <p:spPr bwMode="auto">
          <a:xfrm>
            <a:off x="4552163" y="2984500"/>
            <a:ext cx="1085124"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a:latin typeface="Arial Narrow" panose="020B0606020202030204" pitchFamily="34" charset="0"/>
              <a:ea typeface="宋体" panose="02010600030101010101" pitchFamily="2" charset="-122"/>
            </a:endParaRPr>
          </a:p>
        </p:txBody>
      </p:sp>
      <p:sp>
        <p:nvSpPr>
          <p:cNvPr id="26633" name="AutoShape 7"/>
          <p:cNvSpPr>
            <a:spLocks noChangeArrowheads="1"/>
          </p:cNvSpPr>
          <p:nvPr/>
        </p:nvSpPr>
        <p:spPr bwMode="auto">
          <a:xfrm>
            <a:off x="2813693" y="2952750"/>
            <a:ext cx="1732789" cy="533400"/>
          </a:xfrm>
          <a:prstGeom prst="leftRightArrow">
            <a:avLst>
              <a:gd name="adj1" fmla="val 50000"/>
              <a:gd name="adj2" fmla="val 54464"/>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4" name="Rectangle 8"/>
          <p:cNvSpPr>
            <a:spLocks noChangeArrowheads="1"/>
          </p:cNvSpPr>
          <p:nvPr/>
        </p:nvSpPr>
        <p:spPr bwMode="auto">
          <a:xfrm>
            <a:off x="1639563" y="1657350"/>
            <a:ext cx="816210"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5" name="Rectangle 9"/>
          <p:cNvSpPr>
            <a:spLocks noChangeArrowheads="1"/>
          </p:cNvSpPr>
          <p:nvPr/>
        </p:nvSpPr>
        <p:spPr bwMode="auto">
          <a:xfrm>
            <a:off x="1639563" y="1809750"/>
            <a:ext cx="816210"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6" name="Rectangle 10"/>
          <p:cNvSpPr>
            <a:spLocks noChangeArrowheads="1"/>
          </p:cNvSpPr>
          <p:nvPr/>
        </p:nvSpPr>
        <p:spPr bwMode="auto">
          <a:xfrm>
            <a:off x="1639563" y="1962150"/>
            <a:ext cx="816210"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7" name="Rectangle 11"/>
          <p:cNvSpPr>
            <a:spLocks noChangeArrowheads="1"/>
          </p:cNvSpPr>
          <p:nvPr/>
        </p:nvSpPr>
        <p:spPr bwMode="auto">
          <a:xfrm>
            <a:off x="1639563" y="2114550"/>
            <a:ext cx="816210"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8" name="Rectangle 12"/>
          <p:cNvSpPr>
            <a:spLocks noChangeArrowheads="1"/>
          </p:cNvSpPr>
          <p:nvPr/>
        </p:nvSpPr>
        <p:spPr bwMode="auto">
          <a:xfrm>
            <a:off x="1639563" y="2266950"/>
            <a:ext cx="816210"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39" name="AutoShape 13"/>
          <p:cNvSpPr>
            <a:spLocks noChangeArrowheads="1"/>
          </p:cNvSpPr>
          <p:nvPr/>
        </p:nvSpPr>
        <p:spPr bwMode="auto">
          <a:xfrm>
            <a:off x="2561823" y="1657350"/>
            <a:ext cx="530252"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0" name="AutoShape 14"/>
          <p:cNvSpPr>
            <a:spLocks noChangeArrowheads="1"/>
          </p:cNvSpPr>
          <p:nvPr/>
        </p:nvSpPr>
        <p:spPr bwMode="auto">
          <a:xfrm flipH="1">
            <a:off x="2455772" y="2038350"/>
            <a:ext cx="530252"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1" name="Rectangle 15"/>
          <p:cNvSpPr>
            <a:spLocks noChangeArrowheads="1"/>
          </p:cNvSpPr>
          <p:nvPr/>
        </p:nvSpPr>
        <p:spPr bwMode="auto">
          <a:xfrm>
            <a:off x="3092075" y="1504950"/>
            <a:ext cx="636303"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ALU</a:t>
            </a:r>
            <a:endParaRPr lang="en-US" altLang="zh-CN">
              <a:latin typeface="Arial Narrow" panose="020B0606020202030204" pitchFamily="34" charset="0"/>
              <a:ea typeface="宋体" panose="02010600030101010101" pitchFamily="2" charset="-122"/>
            </a:endParaRPr>
          </a:p>
        </p:txBody>
      </p:sp>
      <p:sp>
        <p:nvSpPr>
          <p:cNvPr id="26642" name="Text Box 16"/>
          <p:cNvSpPr txBox="1">
            <a:spLocks noChangeArrowheads="1"/>
          </p:cNvSpPr>
          <p:nvPr/>
        </p:nvSpPr>
        <p:spPr bwMode="auto">
          <a:xfrm>
            <a:off x="1419887" y="1336675"/>
            <a:ext cx="113436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Register file</a:t>
            </a:r>
            <a:endParaRPr lang="en-US" altLang="zh-CN">
              <a:latin typeface="Arial Narrow" panose="020B0606020202030204" pitchFamily="34" charset="0"/>
              <a:ea typeface="宋体" panose="02010600030101010101" pitchFamily="2" charset="-122"/>
            </a:endParaRPr>
          </a:p>
        </p:txBody>
      </p:sp>
      <p:sp>
        <p:nvSpPr>
          <p:cNvPr id="26643" name="AutoShape 17"/>
          <p:cNvSpPr>
            <a:spLocks noChangeArrowheads="1"/>
          </p:cNvSpPr>
          <p:nvPr/>
        </p:nvSpPr>
        <p:spPr bwMode="auto">
          <a:xfrm>
            <a:off x="1728569" y="2495550"/>
            <a:ext cx="727203"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4" name="Rectangle 18"/>
          <p:cNvSpPr>
            <a:spLocks noChangeArrowheads="1"/>
          </p:cNvSpPr>
          <p:nvPr/>
        </p:nvSpPr>
        <p:spPr bwMode="auto">
          <a:xfrm>
            <a:off x="365063" y="1276350"/>
            <a:ext cx="3545116"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5" name="Text Box 19"/>
          <p:cNvSpPr txBox="1">
            <a:spLocks noChangeArrowheads="1"/>
          </p:cNvSpPr>
          <p:nvPr/>
        </p:nvSpPr>
        <p:spPr bwMode="auto">
          <a:xfrm>
            <a:off x="247650" y="971550"/>
            <a:ext cx="92415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CPU chip</a:t>
            </a:r>
            <a:endParaRPr lang="en-US" altLang="zh-CN">
              <a:latin typeface="Arial Narrow" panose="020B0606020202030204" pitchFamily="34" charset="0"/>
              <a:ea typeface="宋体" panose="02010600030101010101" pitchFamily="2" charset="-122"/>
            </a:endParaRPr>
          </a:p>
        </p:txBody>
      </p:sp>
      <p:sp>
        <p:nvSpPr>
          <p:cNvPr id="26646" name="AutoShape 20"/>
          <p:cNvSpPr>
            <a:spLocks noChangeArrowheads="1"/>
          </p:cNvSpPr>
          <p:nvPr/>
        </p:nvSpPr>
        <p:spPr bwMode="auto">
          <a:xfrm>
            <a:off x="4819183" y="3638550"/>
            <a:ext cx="59085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7" name="AutoShape 21"/>
          <p:cNvSpPr>
            <a:spLocks noChangeArrowheads="1"/>
          </p:cNvSpPr>
          <p:nvPr/>
        </p:nvSpPr>
        <p:spPr bwMode="auto">
          <a:xfrm flipV="1">
            <a:off x="6137239" y="4375150"/>
            <a:ext cx="59085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48" name="Rectangle 22"/>
          <p:cNvSpPr>
            <a:spLocks noChangeArrowheads="1"/>
          </p:cNvSpPr>
          <p:nvPr/>
        </p:nvSpPr>
        <p:spPr bwMode="auto">
          <a:xfrm>
            <a:off x="5637287" y="5099050"/>
            <a:ext cx="1545307"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 </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6649" name="AutoShape 23"/>
          <p:cNvSpPr>
            <a:spLocks noChangeArrowheads="1"/>
          </p:cNvSpPr>
          <p:nvPr/>
        </p:nvSpPr>
        <p:spPr bwMode="auto">
          <a:xfrm flipV="1">
            <a:off x="3357201" y="4375150"/>
            <a:ext cx="59085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50" name="Rectangle 24"/>
          <p:cNvSpPr>
            <a:spLocks noChangeArrowheads="1"/>
          </p:cNvSpPr>
          <p:nvPr/>
        </p:nvSpPr>
        <p:spPr bwMode="auto">
          <a:xfrm>
            <a:off x="2857249" y="5099050"/>
            <a:ext cx="1545307"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Graphics</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adapter</a:t>
            </a:r>
            <a:endParaRPr lang="en-US" altLang="zh-CN">
              <a:latin typeface="Arial Narrow" panose="020B0606020202030204" pitchFamily="34" charset="0"/>
              <a:ea typeface="宋体" panose="02010600030101010101" pitchFamily="2" charset="-122"/>
            </a:endParaRPr>
          </a:p>
        </p:txBody>
      </p:sp>
      <p:sp>
        <p:nvSpPr>
          <p:cNvPr id="26651" name="AutoShape 25"/>
          <p:cNvSpPr>
            <a:spLocks noChangeArrowheads="1"/>
          </p:cNvSpPr>
          <p:nvPr/>
        </p:nvSpPr>
        <p:spPr bwMode="auto">
          <a:xfrm flipV="1">
            <a:off x="1357392" y="4375150"/>
            <a:ext cx="590853"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52" name="Rectangle 26"/>
          <p:cNvSpPr>
            <a:spLocks noChangeArrowheads="1"/>
          </p:cNvSpPr>
          <p:nvPr/>
        </p:nvSpPr>
        <p:spPr bwMode="auto">
          <a:xfrm>
            <a:off x="948341" y="5086350"/>
            <a:ext cx="1363506"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USB</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6653" name="Line 27"/>
          <p:cNvSpPr>
            <a:spLocks noChangeShapeType="1"/>
          </p:cNvSpPr>
          <p:nvPr/>
        </p:nvSpPr>
        <p:spPr bwMode="auto">
          <a:xfrm>
            <a:off x="1221042" y="5619750"/>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Line 28"/>
          <p:cNvSpPr>
            <a:spLocks noChangeShapeType="1"/>
          </p:cNvSpPr>
          <p:nvPr/>
        </p:nvSpPr>
        <p:spPr bwMode="auto">
          <a:xfrm>
            <a:off x="2130046" y="5619750"/>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Text Box 29"/>
          <p:cNvSpPr txBox="1">
            <a:spLocks noChangeArrowheads="1"/>
          </p:cNvSpPr>
          <p:nvPr/>
        </p:nvSpPr>
        <p:spPr bwMode="auto">
          <a:xfrm>
            <a:off x="774115" y="5848350"/>
            <a:ext cx="71015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Mouse</a:t>
            </a:r>
            <a:endParaRPr lang="en-US" altLang="zh-CN">
              <a:latin typeface="Arial Narrow" panose="020B0606020202030204" pitchFamily="34" charset="0"/>
              <a:ea typeface="宋体" panose="02010600030101010101" pitchFamily="2" charset="-122"/>
            </a:endParaRPr>
          </a:p>
        </p:txBody>
      </p:sp>
      <p:sp>
        <p:nvSpPr>
          <p:cNvPr id="26656" name="Text Box 30"/>
          <p:cNvSpPr txBox="1">
            <a:spLocks noChangeArrowheads="1"/>
          </p:cNvSpPr>
          <p:nvPr/>
        </p:nvSpPr>
        <p:spPr bwMode="auto">
          <a:xfrm>
            <a:off x="1607369" y="5848350"/>
            <a:ext cx="95256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Keyboard</a:t>
            </a:r>
            <a:endParaRPr lang="en-US" altLang="zh-CN">
              <a:latin typeface="Arial Narrow" panose="020B0606020202030204" pitchFamily="34" charset="0"/>
              <a:ea typeface="宋体" panose="02010600030101010101" pitchFamily="2" charset="-122"/>
            </a:endParaRPr>
          </a:p>
        </p:txBody>
      </p:sp>
      <p:sp>
        <p:nvSpPr>
          <p:cNvPr id="26657" name="Line 31"/>
          <p:cNvSpPr>
            <a:spLocks noChangeShapeType="1"/>
          </p:cNvSpPr>
          <p:nvPr/>
        </p:nvSpPr>
        <p:spPr bwMode="auto">
          <a:xfrm>
            <a:off x="3675353" y="5619750"/>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Text Box 32"/>
          <p:cNvSpPr txBox="1">
            <a:spLocks noChangeArrowheads="1"/>
          </p:cNvSpPr>
          <p:nvPr/>
        </p:nvSpPr>
        <p:spPr bwMode="auto">
          <a:xfrm>
            <a:off x="3162144" y="5848350"/>
            <a:ext cx="79348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Monitor</a:t>
            </a:r>
            <a:endParaRPr lang="en-US" altLang="zh-CN">
              <a:latin typeface="Arial Narrow" panose="020B0606020202030204" pitchFamily="34" charset="0"/>
              <a:ea typeface="宋体" panose="02010600030101010101" pitchFamily="2" charset="-122"/>
            </a:endParaRPr>
          </a:p>
        </p:txBody>
      </p:sp>
      <p:sp>
        <p:nvSpPr>
          <p:cNvPr id="26659" name="AutoShape 33"/>
          <p:cNvSpPr>
            <a:spLocks noChangeArrowheads="1"/>
          </p:cNvSpPr>
          <p:nvPr/>
        </p:nvSpPr>
        <p:spPr bwMode="auto">
          <a:xfrm>
            <a:off x="6061489" y="6000750"/>
            <a:ext cx="727203" cy="609600"/>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a:t>
            </a:r>
            <a:endParaRPr lang="en-US" altLang="zh-CN">
              <a:latin typeface="Arial Narrow" panose="020B0606020202030204" pitchFamily="34" charset="0"/>
              <a:ea typeface="宋体" panose="02010600030101010101" pitchFamily="2" charset="-122"/>
            </a:endParaRPr>
          </a:p>
        </p:txBody>
      </p:sp>
      <p:sp>
        <p:nvSpPr>
          <p:cNvPr id="26660" name="AutoShape 34"/>
          <p:cNvSpPr>
            <a:spLocks noChangeArrowheads="1"/>
          </p:cNvSpPr>
          <p:nvPr/>
        </p:nvSpPr>
        <p:spPr bwMode="auto">
          <a:xfrm>
            <a:off x="274163" y="4159250"/>
            <a:ext cx="8317387" cy="393700"/>
          </a:xfrm>
          <a:prstGeom prst="leftRightArrow">
            <a:avLst>
              <a:gd name="adj1" fmla="val 48611"/>
              <a:gd name="adj2" fmla="val 91500"/>
            </a:avLst>
          </a:prstGeom>
          <a:solidFill>
            <a:schemeClr val="bg1"/>
          </a:solidFill>
          <a:ln w="12700">
            <a:solidFill>
              <a:schemeClr val="tx1"/>
            </a:solidFill>
            <a:miter lim="800000"/>
          </a:ln>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61" name="Rectangle 35"/>
          <p:cNvSpPr>
            <a:spLocks noChangeArrowheads="1"/>
          </p:cNvSpPr>
          <p:nvPr/>
        </p:nvSpPr>
        <p:spPr bwMode="auto">
          <a:xfrm>
            <a:off x="1558131" y="4329113"/>
            <a:ext cx="19884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62" name="Rectangle 36"/>
          <p:cNvSpPr>
            <a:spLocks noChangeArrowheads="1"/>
          </p:cNvSpPr>
          <p:nvPr/>
        </p:nvSpPr>
        <p:spPr bwMode="auto">
          <a:xfrm>
            <a:off x="3557940" y="4319588"/>
            <a:ext cx="198845"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63" name="Rectangle 37"/>
          <p:cNvSpPr>
            <a:spLocks noChangeArrowheads="1"/>
          </p:cNvSpPr>
          <p:nvPr/>
        </p:nvSpPr>
        <p:spPr bwMode="auto">
          <a:xfrm>
            <a:off x="6341765" y="4310063"/>
            <a:ext cx="193163"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64" name="Text Box 38"/>
          <p:cNvSpPr txBox="1">
            <a:spLocks noChangeArrowheads="1"/>
          </p:cNvSpPr>
          <p:nvPr/>
        </p:nvSpPr>
        <p:spPr bwMode="auto">
          <a:xfrm>
            <a:off x="6580378" y="3956050"/>
            <a:ext cx="74803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I/O bus</a:t>
            </a:r>
            <a:endParaRPr lang="en-US" altLang="zh-CN">
              <a:latin typeface="Arial Narrow" panose="020B0606020202030204" pitchFamily="34" charset="0"/>
              <a:ea typeface="宋体" panose="02010600030101010101" pitchFamily="2" charset="-122"/>
            </a:endParaRPr>
          </a:p>
        </p:txBody>
      </p:sp>
      <p:sp>
        <p:nvSpPr>
          <p:cNvPr id="26665" name="Rectangle 39"/>
          <p:cNvSpPr>
            <a:spLocks noChangeArrowheads="1"/>
          </p:cNvSpPr>
          <p:nvPr/>
        </p:nvSpPr>
        <p:spPr bwMode="auto">
          <a:xfrm>
            <a:off x="5018028" y="4248150"/>
            <a:ext cx="193163"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6666" name="Line 40"/>
          <p:cNvSpPr>
            <a:spLocks noChangeShapeType="1"/>
          </p:cNvSpPr>
          <p:nvPr/>
        </p:nvSpPr>
        <p:spPr bwMode="auto">
          <a:xfrm>
            <a:off x="5078628" y="3194050"/>
            <a:ext cx="2344473" cy="0"/>
          </a:xfrm>
          <a:prstGeom prst="line">
            <a:avLst/>
          </a:prstGeom>
          <a:noFill/>
          <a:ln w="762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7" name="Line 41"/>
          <p:cNvSpPr>
            <a:spLocks noChangeShapeType="1"/>
          </p:cNvSpPr>
          <p:nvPr/>
        </p:nvSpPr>
        <p:spPr bwMode="auto">
          <a:xfrm>
            <a:off x="5124078" y="3194050"/>
            <a:ext cx="0" cy="1135063"/>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8" name="Line 42"/>
          <p:cNvSpPr>
            <a:spLocks noChangeShapeType="1"/>
          </p:cNvSpPr>
          <p:nvPr/>
        </p:nvSpPr>
        <p:spPr bwMode="auto">
          <a:xfrm flipV="1">
            <a:off x="5078628" y="4357688"/>
            <a:ext cx="1346462" cy="0"/>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9" name="Line 43"/>
          <p:cNvSpPr>
            <a:spLocks noChangeShapeType="1"/>
          </p:cNvSpPr>
          <p:nvPr/>
        </p:nvSpPr>
        <p:spPr bwMode="auto">
          <a:xfrm flipH="1">
            <a:off x="6432665" y="4329113"/>
            <a:ext cx="0" cy="1671638"/>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0" name="Rectangle 44"/>
          <p:cNvSpPr>
            <a:spLocks noChangeArrowheads="1"/>
          </p:cNvSpPr>
          <p:nvPr/>
        </p:nvSpPr>
        <p:spPr bwMode="auto">
          <a:xfrm>
            <a:off x="546864" y="2984500"/>
            <a:ext cx="2234635"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Bus interface</a:t>
            </a:r>
            <a:endParaRPr lang="en-US" altLang="zh-CN">
              <a:latin typeface="Arial Narrow" panose="020B0606020202030204" pitchFamily="34" charset="0"/>
              <a:ea typeface="宋体" panose="02010600030101010101" pitchFamily="2" charset="-122"/>
            </a:endParaRPr>
          </a:p>
        </p:txBody>
      </p:sp>
      <p:sp>
        <p:nvSpPr>
          <p:cNvPr id="26628" name="Text Box 46"/>
          <p:cNvSpPr txBox="1">
            <a:spLocks noChangeArrowheads="1"/>
          </p:cNvSpPr>
          <p:nvPr/>
        </p:nvSpPr>
        <p:spPr bwMode="auto">
          <a:xfrm>
            <a:off x="4065588" y="1095375"/>
            <a:ext cx="466116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pPr>
            <a:r>
              <a:rPr lang="zh-CN" altLang="en-US" sz="2200" dirty="0">
                <a:latin typeface="微软雅黑" panose="020B0503020204020204" charset="-122"/>
                <a:ea typeface="微软雅黑" panose="020B0503020204020204" charset="-122"/>
              </a:rPr>
              <a:t>在磁盘控制器的控制下，读指定的扇区，并按</a:t>
            </a:r>
            <a:r>
              <a:rPr lang="en-US" altLang="zh-CN" sz="2200" dirty="0">
                <a:solidFill>
                  <a:schemeClr val="accent2"/>
                </a:solidFill>
                <a:latin typeface="微软雅黑" panose="020B0503020204020204" charset="-122"/>
                <a:ea typeface="微软雅黑" panose="020B0503020204020204" charset="-122"/>
              </a:rPr>
              <a:t>DMA</a:t>
            </a:r>
            <a:r>
              <a:rPr lang="zh-CN" altLang="en-US" sz="2200" dirty="0">
                <a:solidFill>
                  <a:schemeClr val="accent2"/>
                </a:solidFill>
                <a:latin typeface="微软雅黑" panose="020B0503020204020204" charset="-122"/>
                <a:ea typeface="微软雅黑" panose="020B0503020204020204" charset="-122"/>
              </a:rPr>
              <a:t>方式</a:t>
            </a:r>
            <a:r>
              <a:rPr lang="zh-CN" altLang="en-US" sz="2200" dirty="0">
                <a:latin typeface="微软雅黑" panose="020B0503020204020204" charset="-122"/>
                <a:ea typeface="微软雅黑" panose="020B0503020204020204" charset="-122"/>
              </a:rPr>
              <a:t>把数据送主存。</a:t>
            </a:r>
            <a:endParaRPr lang="zh-CN" altLang="en-US" sz="22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16B5F51-B753-466A-8276-E0654C900C1C}" type="slidenum">
              <a:rPr lang="zh-CN" altLang="en-US" sz="1200">
                <a:solidFill>
                  <a:srgbClr val="898989"/>
                </a:solidFill>
              </a:rPr>
            </a:fld>
            <a:endParaRPr lang="zh-CN" altLang="en-US" sz="1200">
              <a:solidFill>
                <a:srgbClr val="898989"/>
              </a:solidFill>
            </a:endParaRPr>
          </a:p>
        </p:txBody>
      </p:sp>
      <p:sp>
        <p:nvSpPr>
          <p:cNvPr id="46" name="文本框 45"/>
          <p:cNvSpPr txBox="1"/>
          <p:nvPr/>
        </p:nvSpPr>
        <p:spPr>
          <a:xfrm>
            <a:off x="4411194" y="3008532"/>
            <a:ext cx="937136" cy="584775"/>
          </a:xfrm>
          <a:prstGeom prst="rect">
            <a:avLst/>
          </a:prstGeom>
          <a:noFill/>
        </p:spPr>
        <p:txBody>
          <a:bodyPr wrap="square" rtlCol="0">
            <a:spAutoFit/>
          </a:bodyPr>
          <a:lstStyle/>
          <a:p>
            <a:pPr algn="ctr"/>
            <a:r>
              <a:rPr lang="en-US" altLang="zh-CN" dirty="0"/>
              <a:t>I/O bridge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628">
                                            <p:txEl>
                                              <p:pRg st="0" end="0"/>
                                            </p:txEl>
                                          </p:spTgt>
                                        </p:tgtEl>
                                        <p:attrNameLst>
                                          <p:attrName>style.visibility</p:attrName>
                                        </p:attrNameLst>
                                      </p:cBhvr>
                                      <p:to>
                                        <p:strVal val="visible"/>
                                      </p:to>
                                    </p:set>
                                    <p:animEffect transition="in" filter="wipe(down)">
                                      <p:cBhvr>
                                        <p:cTn id="11" dur="500"/>
                                        <p:tgtEl>
                                          <p:spTgt spid="2662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6669"/>
                                        </p:tgtEl>
                                        <p:attrNameLst>
                                          <p:attrName>style.visibility</p:attrName>
                                        </p:attrNameLst>
                                      </p:cBhvr>
                                      <p:to>
                                        <p:strVal val="visible"/>
                                      </p:to>
                                    </p:set>
                                    <p:animEffect transition="in" filter="wipe(down)">
                                      <p:cBhvr>
                                        <p:cTn id="16" dur="500"/>
                                        <p:tgtEl>
                                          <p:spTgt spid="2666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6668"/>
                                        </p:tgtEl>
                                        <p:attrNameLst>
                                          <p:attrName>style.visibility</p:attrName>
                                        </p:attrNameLst>
                                      </p:cBhvr>
                                      <p:to>
                                        <p:strVal val="visible"/>
                                      </p:to>
                                    </p:set>
                                    <p:animEffect transition="in" filter="wipe(right)">
                                      <p:cBhvr>
                                        <p:cTn id="20" dur="500"/>
                                        <p:tgtEl>
                                          <p:spTgt spid="26668"/>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6667"/>
                                        </p:tgtEl>
                                        <p:attrNameLst>
                                          <p:attrName>style.visibility</p:attrName>
                                        </p:attrNameLst>
                                      </p:cBhvr>
                                      <p:to>
                                        <p:strVal val="visible"/>
                                      </p:to>
                                    </p:set>
                                    <p:animEffect transition="in" filter="wipe(left)">
                                      <p:cBhvr>
                                        <p:cTn id="24" dur="500"/>
                                        <p:tgtEl>
                                          <p:spTgt spid="26667"/>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26666"/>
                                        </p:tgtEl>
                                        <p:attrNameLst>
                                          <p:attrName>style.visibility</p:attrName>
                                        </p:attrNameLst>
                                      </p:cBhvr>
                                      <p:to>
                                        <p:strVal val="visible"/>
                                      </p:to>
                                    </p:set>
                                    <p:animEffect transition="in" filter="wipe(down)">
                                      <p:cBhvr>
                                        <p:cTn id="28" dur="500"/>
                                        <p:tgtEl>
                                          <p:spTgt spid="2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66" grpId="0" animBg="1"/>
      <p:bldP spid="26667" grpId="0" animBg="1"/>
      <p:bldP spid="26668" grpId="0" animBg="1"/>
      <p:bldP spid="266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8"/>
          <p:cNvSpPr>
            <a:spLocks noGrp="1" noChangeArrowheads="1"/>
          </p:cNvSpPr>
          <p:nvPr>
            <p:ph type="title" idx="4294967295"/>
          </p:nvPr>
        </p:nvSpPr>
        <p:spPr>
          <a:xfrm>
            <a:off x="2334195" y="721859"/>
            <a:ext cx="1487487" cy="467179"/>
          </a:xfrm>
        </p:spPr>
        <p:txBody>
          <a:bodyPr lIns="91440" tIns="45720" rIns="91440" bIns="45720" anchor="ctr"/>
          <a:lstStyle/>
          <a:p>
            <a:r>
              <a:rPr lang="zh-CN" altLang="en-US" dirty="0">
                <a:latin typeface="黑体" panose="02010609060101010101" pitchFamily="49" charset="-122"/>
                <a:ea typeface="黑体" panose="02010609060101010101" pitchFamily="49" charset="-122"/>
              </a:rPr>
              <a:t>第三步</a:t>
            </a:r>
            <a:endParaRPr lang="en-US" altLang="zh-CN" dirty="0">
              <a:latin typeface="黑体" panose="02010609060101010101" pitchFamily="49" charset="-122"/>
              <a:ea typeface="黑体" panose="02010609060101010101" pitchFamily="49" charset="-122"/>
            </a:endParaRPr>
          </a:p>
        </p:txBody>
      </p:sp>
      <p:sp>
        <p:nvSpPr>
          <p:cNvPr id="28678" name="Rectangle 4"/>
          <p:cNvSpPr>
            <a:spLocks noChangeArrowheads="1"/>
          </p:cNvSpPr>
          <p:nvPr/>
        </p:nvSpPr>
        <p:spPr bwMode="auto">
          <a:xfrm>
            <a:off x="7286682" y="2814638"/>
            <a:ext cx="1058904" cy="914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Main</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memory</a:t>
            </a:r>
            <a:endParaRPr lang="en-US" altLang="zh-CN">
              <a:latin typeface="Arial Narrow" panose="020B0606020202030204" pitchFamily="34" charset="0"/>
              <a:ea typeface="宋体" panose="02010600030101010101" pitchFamily="2" charset="-122"/>
            </a:endParaRPr>
          </a:p>
        </p:txBody>
      </p:sp>
      <p:sp>
        <p:nvSpPr>
          <p:cNvPr id="28679" name="AutoShape 5"/>
          <p:cNvSpPr>
            <a:spLocks noChangeArrowheads="1"/>
          </p:cNvSpPr>
          <p:nvPr/>
        </p:nvSpPr>
        <p:spPr bwMode="auto">
          <a:xfrm>
            <a:off x="5512602" y="2967038"/>
            <a:ext cx="1737120" cy="533400"/>
          </a:xfrm>
          <a:prstGeom prst="leftRightArrow">
            <a:avLst>
              <a:gd name="adj1" fmla="val 50000"/>
              <a:gd name="adj2" fmla="val 5595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0" name="Rectangle 6"/>
          <p:cNvSpPr>
            <a:spLocks noChangeArrowheads="1"/>
          </p:cNvSpPr>
          <p:nvPr/>
        </p:nvSpPr>
        <p:spPr bwMode="auto">
          <a:xfrm>
            <a:off x="4448154" y="2998788"/>
            <a:ext cx="1058904"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a:latin typeface="Arial Narrow" panose="020B0606020202030204" pitchFamily="34" charset="0"/>
              <a:ea typeface="宋体" panose="02010600030101010101" pitchFamily="2" charset="-122"/>
            </a:endParaRPr>
          </a:p>
        </p:txBody>
      </p:sp>
      <p:sp>
        <p:nvSpPr>
          <p:cNvPr id="28681" name="AutoShape 7"/>
          <p:cNvSpPr>
            <a:spLocks noChangeArrowheads="1"/>
          </p:cNvSpPr>
          <p:nvPr/>
        </p:nvSpPr>
        <p:spPr bwMode="auto">
          <a:xfrm>
            <a:off x="2751690" y="2967038"/>
            <a:ext cx="1690920" cy="533400"/>
          </a:xfrm>
          <a:prstGeom prst="leftRightArrow">
            <a:avLst>
              <a:gd name="adj1" fmla="val 50000"/>
              <a:gd name="adj2" fmla="val 54464"/>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2" name="Rectangle 8"/>
          <p:cNvSpPr>
            <a:spLocks noChangeArrowheads="1"/>
          </p:cNvSpPr>
          <p:nvPr/>
        </p:nvSpPr>
        <p:spPr bwMode="auto">
          <a:xfrm>
            <a:off x="1605930" y="1671638"/>
            <a:ext cx="796488"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3" name="Rectangle 9"/>
          <p:cNvSpPr>
            <a:spLocks noChangeArrowheads="1"/>
          </p:cNvSpPr>
          <p:nvPr/>
        </p:nvSpPr>
        <p:spPr bwMode="auto">
          <a:xfrm>
            <a:off x="1605930" y="1824038"/>
            <a:ext cx="796488"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4" name="Rectangle 10"/>
          <p:cNvSpPr>
            <a:spLocks noChangeArrowheads="1"/>
          </p:cNvSpPr>
          <p:nvPr/>
        </p:nvSpPr>
        <p:spPr bwMode="auto">
          <a:xfrm>
            <a:off x="1605930" y="1976438"/>
            <a:ext cx="796488"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5" name="Rectangle 11"/>
          <p:cNvSpPr>
            <a:spLocks noChangeArrowheads="1"/>
          </p:cNvSpPr>
          <p:nvPr/>
        </p:nvSpPr>
        <p:spPr bwMode="auto">
          <a:xfrm>
            <a:off x="1605930" y="2128838"/>
            <a:ext cx="796488"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6" name="Rectangle 12"/>
          <p:cNvSpPr>
            <a:spLocks noChangeArrowheads="1"/>
          </p:cNvSpPr>
          <p:nvPr/>
        </p:nvSpPr>
        <p:spPr bwMode="auto">
          <a:xfrm>
            <a:off x="1605930" y="2281238"/>
            <a:ext cx="796488"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7" name="AutoShape 13"/>
          <p:cNvSpPr>
            <a:spLocks noChangeArrowheads="1"/>
          </p:cNvSpPr>
          <p:nvPr/>
        </p:nvSpPr>
        <p:spPr bwMode="auto">
          <a:xfrm>
            <a:off x="2505906" y="1671638"/>
            <a:ext cx="517440"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8" name="AutoShape 14"/>
          <p:cNvSpPr>
            <a:spLocks noChangeArrowheads="1"/>
          </p:cNvSpPr>
          <p:nvPr/>
        </p:nvSpPr>
        <p:spPr bwMode="auto">
          <a:xfrm flipH="1">
            <a:off x="2402418" y="2052638"/>
            <a:ext cx="517440" cy="381000"/>
          </a:xfrm>
          <a:prstGeom prst="rightArrow">
            <a:avLst>
              <a:gd name="adj1" fmla="val 50000"/>
              <a:gd name="adj2" fmla="val 29167"/>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89" name="Rectangle 15"/>
          <p:cNvSpPr>
            <a:spLocks noChangeArrowheads="1"/>
          </p:cNvSpPr>
          <p:nvPr/>
        </p:nvSpPr>
        <p:spPr bwMode="auto">
          <a:xfrm>
            <a:off x="3023346" y="1519238"/>
            <a:ext cx="620928"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ALU</a:t>
            </a:r>
            <a:endParaRPr lang="en-US" altLang="zh-CN">
              <a:latin typeface="Arial Narrow" panose="020B0606020202030204" pitchFamily="34" charset="0"/>
              <a:ea typeface="宋体" panose="02010600030101010101" pitchFamily="2" charset="-122"/>
            </a:endParaRPr>
          </a:p>
        </p:txBody>
      </p:sp>
      <p:sp>
        <p:nvSpPr>
          <p:cNvPr id="28690" name="Text Box 16"/>
          <p:cNvSpPr txBox="1">
            <a:spLocks noChangeArrowheads="1"/>
          </p:cNvSpPr>
          <p:nvPr/>
        </p:nvSpPr>
        <p:spPr bwMode="auto">
          <a:xfrm>
            <a:off x="1376778" y="1350963"/>
            <a:ext cx="113467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Register file</a:t>
            </a:r>
            <a:endParaRPr lang="en-US" altLang="zh-CN">
              <a:latin typeface="Arial Narrow" panose="020B0606020202030204" pitchFamily="34" charset="0"/>
              <a:ea typeface="宋体" panose="02010600030101010101" pitchFamily="2" charset="-122"/>
            </a:endParaRPr>
          </a:p>
        </p:txBody>
      </p:sp>
      <p:sp>
        <p:nvSpPr>
          <p:cNvPr id="28691" name="AutoShape 17"/>
          <p:cNvSpPr>
            <a:spLocks noChangeArrowheads="1"/>
          </p:cNvSpPr>
          <p:nvPr/>
        </p:nvSpPr>
        <p:spPr bwMode="auto">
          <a:xfrm>
            <a:off x="1692786" y="2509838"/>
            <a:ext cx="709632"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92" name="Rectangle 18"/>
          <p:cNvSpPr>
            <a:spLocks noChangeArrowheads="1"/>
          </p:cNvSpPr>
          <p:nvPr/>
        </p:nvSpPr>
        <p:spPr bwMode="auto">
          <a:xfrm>
            <a:off x="362226" y="1290638"/>
            <a:ext cx="3459456"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93" name="Text Box 19"/>
          <p:cNvSpPr txBox="1">
            <a:spLocks noChangeArrowheads="1"/>
          </p:cNvSpPr>
          <p:nvPr/>
        </p:nvSpPr>
        <p:spPr bwMode="auto">
          <a:xfrm>
            <a:off x="247650" y="985838"/>
            <a:ext cx="9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CPU chip</a:t>
            </a:r>
            <a:endParaRPr lang="en-US" altLang="zh-CN">
              <a:latin typeface="Arial Narrow" panose="020B0606020202030204" pitchFamily="34" charset="0"/>
              <a:ea typeface="宋体" panose="02010600030101010101" pitchFamily="2" charset="-122"/>
            </a:endParaRPr>
          </a:p>
        </p:txBody>
      </p:sp>
      <p:sp>
        <p:nvSpPr>
          <p:cNvPr id="28694" name="AutoShape 20"/>
          <p:cNvSpPr>
            <a:spLocks noChangeArrowheads="1"/>
          </p:cNvSpPr>
          <p:nvPr/>
        </p:nvSpPr>
        <p:spPr bwMode="auto">
          <a:xfrm>
            <a:off x="4708722" y="3652838"/>
            <a:ext cx="576576"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95" name="AutoShape 21"/>
          <p:cNvSpPr>
            <a:spLocks noChangeArrowheads="1"/>
          </p:cNvSpPr>
          <p:nvPr/>
        </p:nvSpPr>
        <p:spPr bwMode="auto">
          <a:xfrm flipV="1">
            <a:off x="5994930" y="4389438"/>
            <a:ext cx="576576"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96" name="Rectangle 22"/>
          <p:cNvSpPr>
            <a:spLocks noChangeArrowheads="1"/>
          </p:cNvSpPr>
          <p:nvPr/>
        </p:nvSpPr>
        <p:spPr bwMode="auto">
          <a:xfrm>
            <a:off x="5507058" y="5113338"/>
            <a:ext cx="1507968"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 </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8697" name="AutoShape 23"/>
          <p:cNvSpPr>
            <a:spLocks noChangeArrowheads="1"/>
          </p:cNvSpPr>
          <p:nvPr/>
        </p:nvSpPr>
        <p:spPr bwMode="auto">
          <a:xfrm flipV="1">
            <a:off x="3282066" y="4389438"/>
            <a:ext cx="576576"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698" name="Rectangle 24"/>
          <p:cNvSpPr>
            <a:spLocks noChangeArrowheads="1"/>
          </p:cNvSpPr>
          <p:nvPr/>
        </p:nvSpPr>
        <p:spPr bwMode="auto">
          <a:xfrm>
            <a:off x="2794194" y="5113338"/>
            <a:ext cx="1507968"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Graphics</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adapter</a:t>
            </a:r>
            <a:endParaRPr lang="en-US" altLang="zh-CN">
              <a:latin typeface="Arial Narrow" panose="020B0606020202030204" pitchFamily="34" charset="0"/>
              <a:ea typeface="宋体" panose="02010600030101010101" pitchFamily="2" charset="-122"/>
            </a:endParaRPr>
          </a:p>
        </p:txBody>
      </p:sp>
      <p:sp>
        <p:nvSpPr>
          <p:cNvPr id="28699" name="AutoShape 25"/>
          <p:cNvSpPr>
            <a:spLocks noChangeArrowheads="1"/>
          </p:cNvSpPr>
          <p:nvPr/>
        </p:nvSpPr>
        <p:spPr bwMode="auto">
          <a:xfrm flipV="1">
            <a:off x="1330578" y="4389438"/>
            <a:ext cx="576576" cy="685800"/>
          </a:xfrm>
          <a:prstGeom prst="upArrow">
            <a:avLst>
              <a:gd name="adj1" fmla="val 36667"/>
              <a:gd name="adj2" fmla="val 44872"/>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00" name="Rectangle 26"/>
          <p:cNvSpPr>
            <a:spLocks noChangeArrowheads="1"/>
          </p:cNvSpPr>
          <p:nvPr/>
        </p:nvSpPr>
        <p:spPr bwMode="auto">
          <a:xfrm>
            <a:off x="931410" y="5100638"/>
            <a:ext cx="133056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USB</a:t>
            </a:r>
            <a:endParaRPr lang="en-US" altLang="zh-CN">
              <a:latin typeface="Arial Narrow" panose="020B0606020202030204" pitchFamily="34" charset="0"/>
              <a:ea typeface="宋体" panose="02010600030101010101" pitchFamily="2" charset="-122"/>
            </a:endParaRPr>
          </a:p>
          <a:p>
            <a:pPr algn="ctr"/>
            <a:r>
              <a:rPr lang="en-US" altLang="zh-CN">
                <a:latin typeface="Arial Narrow" panose="020B0606020202030204" pitchFamily="34" charset="0"/>
                <a:ea typeface="宋体" panose="02010600030101010101" pitchFamily="2" charset="-122"/>
              </a:rPr>
              <a:t>controller</a:t>
            </a:r>
            <a:endParaRPr lang="en-US" altLang="zh-CN">
              <a:latin typeface="Arial Narrow" panose="020B0606020202030204" pitchFamily="34" charset="0"/>
              <a:ea typeface="宋体" panose="02010600030101010101" pitchFamily="2" charset="-122"/>
            </a:endParaRPr>
          </a:p>
        </p:txBody>
      </p:sp>
      <p:sp>
        <p:nvSpPr>
          <p:cNvPr id="28701" name="Line 27"/>
          <p:cNvSpPr>
            <a:spLocks noChangeShapeType="1"/>
          </p:cNvSpPr>
          <p:nvPr/>
        </p:nvSpPr>
        <p:spPr bwMode="auto">
          <a:xfrm>
            <a:off x="1197522" y="5634038"/>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28"/>
          <p:cNvSpPr>
            <a:spLocks noChangeShapeType="1"/>
          </p:cNvSpPr>
          <p:nvPr/>
        </p:nvSpPr>
        <p:spPr bwMode="auto">
          <a:xfrm>
            <a:off x="2084562" y="5634038"/>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Text Box 29"/>
          <p:cNvSpPr txBox="1">
            <a:spLocks noChangeArrowheads="1"/>
          </p:cNvSpPr>
          <p:nvPr/>
        </p:nvSpPr>
        <p:spPr bwMode="auto">
          <a:xfrm>
            <a:off x="752154" y="5862638"/>
            <a:ext cx="70963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Mouse</a:t>
            </a:r>
            <a:endParaRPr lang="en-US" altLang="zh-CN">
              <a:latin typeface="Arial Narrow" panose="020B0606020202030204" pitchFamily="34" charset="0"/>
              <a:ea typeface="宋体" panose="02010600030101010101" pitchFamily="2" charset="-122"/>
            </a:endParaRPr>
          </a:p>
        </p:txBody>
      </p:sp>
      <p:sp>
        <p:nvSpPr>
          <p:cNvPr id="28704" name="Text Box 30"/>
          <p:cNvSpPr txBox="1">
            <a:spLocks noChangeArrowheads="1"/>
          </p:cNvSpPr>
          <p:nvPr/>
        </p:nvSpPr>
        <p:spPr bwMode="auto">
          <a:xfrm>
            <a:off x="1563426" y="5862638"/>
            <a:ext cx="95172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Keyboard</a:t>
            </a:r>
            <a:endParaRPr lang="en-US" altLang="zh-CN">
              <a:latin typeface="Arial Narrow" panose="020B0606020202030204" pitchFamily="34" charset="0"/>
              <a:ea typeface="宋体" panose="02010600030101010101" pitchFamily="2" charset="-122"/>
            </a:endParaRPr>
          </a:p>
        </p:txBody>
      </p:sp>
      <p:sp>
        <p:nvSpPr>
          <p:cNvPr id="28705" name="Line 31"/>
          <p:cNvSpPr>
            <a:spLocks noChangeShapeType="1"/>
          </p:cNvSpPr>
          <p:nvPr/>
        </p:nvSpPr>
        <p:spPr bwMode="auto">
          <a:xfrm>
            <a:off x="3592530" y="5634038"/>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Text Box 32"/>
          <p:cNvSpPr txBox="1">
            <a:spLocks noChangeArrowheads="1"/>
          </p:cNvSpPr>
          <p:nvPr/>
        </p:nvSpPr>
        <p:spPr bwMode="auto">
          <a:xfrm>
            <a:off x="3082482" y="5862638"/>
            <a:ext cx="79464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Monitor</a:t>
            </a:r>
            <a:endParaRPr lang="en-US" altLang="zh-CN">
              <a:latin typeface="Arial Narrow" panose="020B0606020202030204" pitchFamily="34" charset="0"/>
              <a:ea typeface="宋体" panose="02010600030101010101" pitchFamily="2" charset="-122"/>
            </a:endParaRPr>
          </a:p>
        </p:txBody>
      </p:sp>
      <p:sp>
        <p:nvSpPr>
          <p:cNvPr id="28707" name="Line 33"/>
          <p:cNvSpPr>
            <a:spLocks noChangeShapeType="1"/>
          </p:cNvSpPr>
          <p:nvPr/>
        </p:nvSpPr>
        <p:spPr bwMode="auto">
          <a:xfrm>
            <a:off x="6275826" y="5634038"/>
            <a:ext cx="0" cy="3810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AutoShape 34"/>
          <p:cNvSpPr>
            <a:spLocks noChangeArrowheads="1"/>
          </p:cNvSpPr>
          <p:nvPr/>
        </p:nvSpPr>
        <p:spPr bwMode="auto">
          <a:xfrm>
            <a:off x="5921010" y="6015038"/>
            <a:ext cx="709632" cy="609600"/>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Disk</a:t>
            </a:r>
            <a:endParaRPr lang="en-US" altLang="zh-CN">
              <a:latin typeface="Arial Narrow" panose="020B0606020202030204" pitchFamily="34" charset="0"/>
              <a:ea typeface="宋体" panose="02010600030101010101" pitchFamily="2" charset="-122"/>
            </a:endParaRPr>
          </a:p>
        </p:txBody>
      </p:sp>
      <p:sp>
        <p:nvSpPr>
          <p:cNvPr id="28709" name="AutoShape 35"/>
          <p:cNvSpPr>
            <a:spLocks noChangeArrowheads="1"/>
          </p:cNvSpPr>
          <p:nvPr/>
        </p:nvSpPr>
        <p:spPr bwMode="auto">
          <a:xfrm>
            <a:off x="273522" y="4173538"/>
            <a:ext cx="8116416" cy="393700"/>
          </a:xfrm>
          <a:prstGeom prst="leftRightArrow">
            <a:avLst>
              <a:gd name="adj1" fmla="val 48611"/>
              <a:gd name="adj2" fmla="val 91500"/>
            </a:avLst>
          </a:prstGeom>
          <a:solidFill>
            <a:schemeClr val="bg1"/>
          </a:solidFill>
          <a:ln w="12700">
            <a:solidFill>
              <a:schemeClr val="tx1"/>
            </a:solidFill>
            <a:miter lim="800000"/>
          </a:ln>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10" name="Rectangle 36"/>
          <p:cNvSpPr>
            <a:spLocks noChangeArrowheads="1"/>
          </p:cNvSpPr>
          <p:nvPr/>
        </p:nvSpPr>
        <p:spPr bwMode="auto">
          <a:xfrm>
            <a:off x="1526466" y="4343401"/>
            <a:ext cx="194040"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11" name="Rectangle 37"/>
          <p:cNvSpPr>
            <a:spLocks noChangeArrowheads="1"/>
          </p:cNvSpPr>
          <p:nvPr/>
        </p:nvSpPr>
        <p:spPr bwMode="auto">
          <a:xfrm>
            <a:off x="3477954" y="4333876"/>
            <a:ext cx="194040"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12" name="Rectangle 38"/>
          <p:cNvSpPr>
            <a:spLocks noChangeArrowheads="1"/>
          </p:cNvSpPr>
          <p:nvPr/>
        </p:nvSpPr>
        <p:spPr bwMode="auto">
          <a:xfrm>
            <a:off x="6194514" y="4324351"/>
            <a:ext cx="188496"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13" name="Text Box 39"/>
          <p:cNvSpPr txBox="1">
            <a:spLocks noChangeArrowheads="1"/>
          </p:cNvSpPr>
          <p:nvPr/>
        </p:nvSpPr>
        <p:spPr bwMode="auto">
          <a:xfrm>
            <a:off x="6427362" y="3970338"/>
            <a:ext cx="74844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latin typeface="Arial Narrow" panose="020B0606020202030204" pitchFamily="34" charset="0"/>
                <a:ea typeface="宋体" panose="02010600030101010101" pitchFamily="2" charset="-122"/>
              </a:rPr>
              <a:t>I/O bus</a:t>
            </a:r>
            <a:endParaRPr lang="en-US" altLang="zh-CN">
              <a:latin typeface="Arial Narrow" panose="020B0606020202030204" pitchFamily="34" charset="0"/>
              <a:ea typeface="宋体" panose="02010600030101010101" pitchFamily="2" charset="-122"/>
            </a:endParaRPr>
          </a:p>
        </p:txBody>
      </p:sp>
      <p:sp>
        <p:nvSpPr>
          <p:cNvPr id="28714" name="Rectangle 40"/>
          <p:cNvSpPr>
            <a:spLocks noChangeArrowheads="1"/>
          </p:cNvSpPr>
          <p:nvPr/>
        </p:nvSpPr>
        <p:spPr bwMode="auto">
          <a:xfrm>
            <a:off x="4902762" y="4262438"/>
            <a:ext cx="188496" cy="152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en-US" altLang="zh-CN" sz="2400">
              <a:latin typeface="Arial Narrow" panose="020B0606020202030204" pitchFamily="34" charset="0"/>
              <a:ea typeface="宋体" panose="02010600030101010101" pitchFamily="2" charset="-122"/>
            </a:endParaRPr>
          </a:p>
        </p:txBody>
      </p:sp>
      <p:sp>
        <p:nvSpPr>
          <p:cNvPr id="28715" name="Line 41"/>
          <p:cNvSpPr>
            <a:spLocks noChangeShapeType="1"/>
          </p:cNvSpPr>
          <p:nvPr/>
        </p:nvSpPr>
        <p:spPr bwMode="auto">
          <a:xfrm flipH="1">
            <a:off x="3851250" y="2522538"/>
            <a:ext cx="1184568" cy="0"/>
          </a:xfrm>
          <a:prstGeom prst="line">
            <a:avLst/>
          </a:prstGeom>
          <a:noFill/>
          <a:ln w="762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2"/>
          <p:cNvSpPr>
            <a:spLocks noChangeShapeType="1"/>
          </p:cNvSpPr>
          <p:nvPr/>
        </p:nvSpPr>
        <p:spPr bwMode="auto">
          <a:xfrm>
            <a:off x="5006250" y="2509838"/>
            <a:ext cx="0" cy="1833563"/>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Line 43"/>
          <p:cNvSpPr>
            <a:spLocks noChangeShapeType="1"/>
          </p:cNvSpPr>
          <p:nvPr/>
        </p:nvSpPr>
        <p:spPr bwMode="auto">
          <a:xfrm flipV="1">
            <a:off x="4961898" y="4371976"/>
            <a:ext cx="1313928" cy="0"/>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44"/>
          <p:cNvSpPr>
            <a:spLocks noChangeShapeType="1"/>
          </p:cNvSpPr>
          <p:nvPr/>
        </p:nvSpPr>
        <p:spPr bwMode="auto">
          <a:xfrm flipH="1">
            <a:off x="6275826" y="4343401"/>
            <a:ext cx="7392" cy="782638"/>
          </a:xfrm>
          <a:prstGeom prst="line">
            <a:avLst/>
          </a:prstGeom>
          <a:noFill/>
          <a:ln w="76200">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Rectangle 45"/>
          <p:cNvSpPr>
            <a:spLocks noChangeArrowheads="1"/>
          </p:cNvSpPr>
          <p:nvPr/>
        </p:nvSpPr>
        <p:spPr bwMode="auto">
          <a:xfrm>
            <a:off x="539634" y="2998788"/>
            <a:ext cx="2180640"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Arial Narrow" panose="020B0606020202030204" pitchFamily="34" charset="0"/>
                <a:ea typeface="宋体" panose="02010600030101010101" pitchFamily="2" charset="-122"/>
              </a:rPr>
              <a:t>Bus interface</a:t>
            </a:r>
            <a:endParaRPr lang="en-US" altLang="zh-CN">
              <a:latin typeface="Arial Narrow" panose="020B0606020202030204" pitchFamily="34" charset="0"/>
              <a:ea typeface="宋体" panose="02010600030101010101" pitchFamily="2" charset="-122"/>
            </a:endParaRPr>
          </a:p>
        </p:txBody>
      </p:sp>
      <p:sp>
        <p:nvSpPr>
          <p:cNvPr id="28676" name="Text Box 47"/>
          <p:cNvSpPr txBox="1">
            <a:spLocks noChangeArrowheads="1"/>
          </p:cNvSpPr>
          <p:nvPr/>
        </p:nvSpPr>
        <p:spPr bwMode="auto">
          <a:xfrm>
            <a:off x="4348162" y="974725"/>
            <a:ext cx="4707347"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0000"/>
              </a:lnSpc>
            </a:pPr>
            <a:r>
              <a:rPr lang="zh-CN" altLang="en-US" sz="2200" dirty="0">
                <a:latin typeface="微软雅黑" panose="020B0503020204020204" charset="-122"/>
                <a:ea typeface="微软雅黑" panose="020B0503020204020204" charset="-122"/>
              </a:rPr>
              <a:t>当</a:t>
            </a:r>
            <a:r>
              <a:rPr lang="en-US" altLang="zh-CN" sz="2200" dirty="0">
                <a:latin typeface="微软雅黑" panose="020B0503020204020204" charset="-122"/>
                <a:ea typeface="微软雅黑" panose="020B0503020204020204" charset="-122"/>
              </a:rPr>
              <a:t>DMA</a:t>
            </a:r>
            <a:r>
              <a:rPr lang="zh-CN" altLang="en-US" sz="2200" dirty="0">
                <a:latin typeface="微软雅黑" panose="020B0503020204020204" charset="-122"/>
                <a:ea typeface="微软雅黑" panose="020B0503020204020204" charset="-122"/>
              </a:rPr>
              <a:t>传送结束，磁盘控制器向</a:t>
            </a:r>
            <a:r>
              <a:rPr lang="en-US" altLang="zh-CN" sz="2200" dirty="0">
                <a:latin typeface="微软雅黑" panose="020B0503020204020204" charset="-122"/>
                <a:ea typeface="微软雅黑" panose="020B0503020204020204" charset="-122"/>
              </a:rPr>
              <a:t>CPU</a:t>
            </a:r>
            <a:r>
              <a:rPr lang="zh-CN" altLang="en-US" sz="2200" dirty="0">
                <a:latin typeface="微软雅黑" panose="020B0503020204020204" charset="-122"/>
                <a:ea typeface="微软雅黑" panose="020B0503020204020204" charset="-122"/>
              </a:rPr>
              <a:t>发出“</a:t>
            </a:r>
            <a:r>
              <a:rPr lang="en-US" altLang="zh-CN" sz="2200" dirty="0">
                <a:solidFill>
                  <a:schemeClr val="accent2"/>
                </a:solidFill>
                <a:latin typeface="微软雅黑" panose="020B0503020204020204" charset="-122"/>
                <a:ea typeface="微软雅黑" panose="020B0503020204020204" charset="-122"/>
              </a:rPr>
              <a:t>DMA</a:t>
            </a:r>
            <a:r>
              <a:rPr lang="zh-CN" altLang="en-US" sz="2200" dirty="0">
                <a:solidFill>
                  <a:schemeClr val="accent2"/>
                </a:solidFill>
                <a:latin typeface="微软雅黑" panose="020B0503020204020204" charset="-122"/>
                <a:ea typeface="微软雅黑" panose="020B0503020204020204" charset="-122"/>
              </a:rPr>
              <a:t>结束中断请求</a:t>
            </a:r>
            <a:r>
              <a:rPr lang="zh-CN" altLang="en-US" sz="2200" dirty="0">
                <a:latin typeface="微软雅黑" panose="020B0503020204020204" charset="-122"/>
                <a:ea typeface="微软雅黑" panose="020B0503020204020204" charset="-122"/>
              </a:rPr>
              <a:t>”，要求</a:t>
            </a:r>
            <a:r>
              <a:rPr lang="en-US" altLang="zh-CN" sz="2200" dirty="0">
                <a:latin typeface="微软雅黑" panose="020B0503020204020204" charset="-122"/>
                <a:ea typeface="微软雅黑" panose="020B0503020204020204" charset="-122"/>
              </a:rPr>
              <a:t>CPU</a:t>
            </a:r>
            <a:r>
              <a:rPr lang="zh-CN" altLang="en-US" sz="2200" dirty="0">
                <a:latin typeface="微软雅黑" panose="020B0503020204020204" charset="-122"/>
                <a:ea typeface="微软雅黑" panose="020B0503020204020204" charset="-122"/>
              </a:rPr>
              <a:t>进行相应的后处理。</a:t>
            </a:r>
            <a:endParaRPr lang="zh-CN" altLang="en-US" sz="22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C275E6D-A36E-48AE-A13F-21879F8A4954}"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4411194" y="3008532"/>
            <a:ext cx="937136" cy="584775"/>
          </a:xfrm>
          <a:prstGeom prst="rect">
            <a:avLst/>
          </a:prstGeom>
          <a:noFill/>
        </p:spPr>
        <p:txBody>
          <a:bodyPr wrap="square" rtlCol="0">
            <a:spAutoFit/>
          </a:bodyPr>
          <a:lstStyle/>
          <a:p>
            <a:pPr algn="ctr"/>
            <a:r>
              <a:rPr lang="en-US" altLang="zh-CN" dirty="0"/>
              <a:t>I/O bridge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676">
                                            <p:txEl>
                                              <p:pRg st="0" end="0"/>
                                            </p:txEl>
                                          </p:spTgt>
                                        </p:tgtEl>
                                        <p:attrNameLst>
                                          <p:attrName>style.visibility</p:attrName>
                                        </p:attrNameLst>
                                      </p:cBhvr>
                                      <p:to>
                                        <p:strVal val="visible"/>
                                      </p:to>
                                    </p:set>
                                    <p:animEffect transition="in" filter="wipe(down)">
                                      <p:cBhvr>
                                        <p:cTn id="11" dur="500"/>
                                        <p:tgtEl>
                                          <p:spTgt spid="2867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8718"/>
                                        </p:tgtEl>
                                        <p:attrNameLst>
                                          <p:attrName>style.visibility</p:attrName>
                                        </p:attrNameLst>
                                      </p:cBhvr>
                                      <p:to>
                                        <p:strVal val="visible"/>
                                      </p:to>
                                    </p:set>
                                    <p:animEffect transition="in" filter="wipe(down)">
                                      <p:cBhvr>
                                        <p:cTn id="16" dur="500"/>
                                        <p:tgtEl>
                                          <p:spTgt spid="28718"/>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8717"/>
                                        </p:tgtEl>
                                        <p:attrNameLst>
                                          <p:attrName>style.visibility</p:attrName>
                                        </p:attrNameLst>
                                      </p:cBhvr>
                                      <p:to>
                                        <p:strVal val="visible"/>
                                      </p:to>
                                    </p:set>
                                    <p:animEffect transition="in" filter="wipe(right)">
                                      <p:cBhvr>
                                        <p:cTn id="20" dur="500"/>
                                        <p:tgtEl>
                                          <p:spTgt spid="28717"/>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8716"/>
                                        </p:tgtEl>
                                        <p:attrNameLst>
                                          <p:attrName>style.visibility</p:attrName>
                                        </p:attrNameLst>
                                      </p:cBhvr>
                                      <p:to>
                                        <p:strVal val="visible"/>
                                      </p:to>
                                    </p:set>
                                    <p:animEffect transition="in" filter="wipe(down)">
                                      <p:cBhvr>
                                        <p:cTn id="24" dur="500"/>
                                        <p:tgtEl>
                                          <p:spTgt spid="28716"/>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28715"/>
                                        </p:tgtEl>
                                        <p:attrNameLst>
                                          <p:attrName>style.visibility</p:attrName>
                                        </p:attrNameLst>
                                      </p:cBhvr>
                                      <p:to>
                                        <p:strVal val="visible"/>
                                      </p:to>
                                    </p:set>
                                    <p:animEffect transition="in" filter="wipe(right)">
                                      <p:cBhvr>
                                        <p:cTn id="28" dur="500"/>
                                        <p:tgtEl>
                                          <p:spTgt spid="28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715" grpId="0" animBg="1"/>
      <p:bldP spid="28716" grpId="0" animBg="1"/>
      <p:bldP spid="28717" grpId="0" animBg="1"/>
      <p:bldP spid="287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温彻斯特磁盘磁道格式Sc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754063"/>
            <a:ext cx="8686800" cy="5570537"/>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7411" name="Text Box 3"/>
          <p:cNvSpPr txBox="1">
            <a:spLocks noChangeArrowheads="1"/>
          </p:cNvSpPr>
          <p:nvPr/>
        </p:nvSpPr>
        <p:spPr bwMode="auto">
          <a:xfrm>
            <a:off x="3325813" y="5653088"/>
            <a:ext cx="5534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0099"/>
                </a:solidFill>
                <a:ea typeface="宋体" panose="02010600030101010101" pitchFamily="2" charset="-122"/>
              </a:rPr>
              <a:t>在此例中，每个磁道包含30个固定长度的扇段，每个扇段有</a:t>
            </a:r>
            <a:r>
              <a:rPr kumimoji="1" lang="zh-CN" altLang="en-US" sz="2000">
                <a:solidFill>
                  <a:srgbClr val="000099"/>
                </a:solidFill>
                <a:latin typeface="Arial" panose="020B0604020202020204" pitchFamily="34" charset="0"/>
                <a:ea typeface="宋体" panose="02010600030101010101" pitchFamily="2" charset="-122"/>
              </a:rPr>
              <a:t>600</a:t>
            </a:r>
            <a:r>
              <a:rPr kumimoji="1" lang="zh-CN" altLang="en-US" sz="2000">
                <a:solidFill>
                  <a:srgbClr val="000099"/>
                </a:solidFill>
                <a:ea typeface="宋体" panose="02010600030101010101" pitchFamily="2" charset="-122"/>
              </a:rPr>
              <a:t>个字节</a:t>
            </a:r>
            <a:r>
              <a:rPr kumimoji="1" lang="zh-CN" altLang="en-US" sz="2000">
                <a:solidFill>
                  <a:srgbClr val="000099"/>
                </a:solidFill>
                <a:latin typeface="Arial" panose="020B0604020202020204" pitchFamily="34" charset="0"/>
                <a:ea typeface="宋体" panose="02010600030101010101" pitchFamily="2" charset="-122"/>
              </a:rPr>
              <a:t>(17+7+41+515+20=600)</a:t>
            </a:r>
            <a:r>
              <a:rPr kumimoji="1" lang="zh-CN" altLang="en-US" sz="2000">
                <a:solidFill>
                  <a:srgbClr val="000099"/>
                </a:solidFill>
                <a:ea typeface="宋体" panose="02010600030101010101" pitchFamily="2" charset="-122"/>
              </a:rPr>
              <a:t>。</a:t>
            </a:r>
            <a:endParaRPr kumimoji="1" lang="en-US" altLang="zh-CN" sz="2000">
              <a:solidFill>
                <a:srgbClr val="000099"/>
              </a:solidFill>
              <a:ea typeface="宋体" panose="02010600030101010101" pitchFamily="2" charset="-122"/>
            </a:endParaRPr>
          </a:p>
        </p:txBody>
      </p:sp>
      <p:sp>
        <p:nvSpPr>
          <p:cNvPr id="17412" name="Rectangle 4"/>
          <p:cNvSpPr>
            <a:spLocks noGrp="1" noChangeArrowheads="1"/>
          </p:cNvSpPr>
          <p:nvPr>
            <p:ph type="title"/>
          </p:nvPr>
        </p:nvSpPr>
        <p:spPr>
          <a:xfrm>
            <a:off x="485775" y="173038"/>
            <a:ext cx="8343900" cy="420687"/>
          </a:xfrm>
          <a:noFill/>
        </p:spPr>
        <p:txBody>
          <a:bodyPr/>
          <a:lstStyle/>
          <a:p>
            <a:pPr defTabSz="717550"/>
            <a:r>
              <a:rPr lang="zh-CN" altLang="en-US">
                <a:ea typeface="宋体" panose="02010600030101010101" pitchFamily="2" charset="-122"/>
              </a:rPr>
              <a:t>磁盘磁道的格式</a:t>
            </a:r>
            <a:endParaRPr lang="en-US" altLang="zh-CN">
              <a:ea typeface="宋体" panose="02010600030101010101" pitchFamily="2" charset="-122"/>
            </a:endParaRPr>
          </a:p>
        </p:txBody>
      </p:sp>
      <p:sp>
        <p:nvSpPr>
          <p:cNvPr id="603141" name="Text Box 5"/>
          <p:cNvSpPr txBox="1">
            <a:spLocks noChangeArrowheads="1"/>
          </p:cNvSpPr>
          <p:nvPr/>
        </p:nvSpPr>
        <p:spPr bwMode="auto">
          <a:xfrm>
            <a:off x="165100" y="5414963"/>
            <a:ext cx="3157538" cy="99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dirty="0">
                <a:solidFill>
                  <a:srgbClr val="D1390F"/>
                </a:solidFill>
                <a:latin typeface="Arial" panose="020B0604020202020204" pitchFamily="34" charset="0"/>
                <a:ea typeface="黑体" panose="02010609060101010101" pitchFamily="49" charset="-122"/>
              </a:rPr>
              <a:t>磁盘格式化操作就是在盘面上划分磁道和扇区，并在扇区中填写</a:t>
            </a:r>
            <a:r>
              <a:rPr kumimoji="1" lang="en-US" altLang="zh-CN" sz="1900" dirty="0">
                <a:solidFill>
                  <a:srgbClr val="D1390F"/>
                </a:solidFill>
                <a:latin typeface="Arial" panose="020B0604020202020204" pitchFamily="34" charset="0"/>
                <a:ea typeface="黑体" panose="02010609060101010101" pitchFamily="49" charset="-122"/>
              </a:rPr>
              <a:t>ID</a:t>
            </a:r>
            <a:r>
              <a:rPr kumimoji="1" lang="zh-CN" altLang="en-US" sz="1900" dirty="0">
                <a:solidFill>
                  <a:srgbClr val="D1390F"/>
                </a:solidFill>
                <a:latin typeface="Arial" panose="020B0604020202020204" pitchFamily="34" charset="0"/>
                <a:ea typeface="黑体" panose="02010609060101010101" pitchFamily="49" charset="-122"/>
              </a:rPr>
              <a:t>域信息的过程</a:t>
            </a:r>
            <a:endParaRPr kumimoji="1" lang="zh-CN" altLang="en-US" sz="1900" dirty="0">
              <a:solidFill>
                <a:srgbClr val="D1390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355895F-46E8-4EF8-BE98-74721709ECDE}"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anim calcmode="lin" valueType="num">
                                      <p:cBhvr additive="base">
                                        <p:cTn id="7" dur="500" fill="hold"/>
                                        <p:tgtEl>
                                          <p:spTgt spid="603141"/>
                                        </p:tgtEl>
                                        <p:attrNameLst>
                                          <p:attrName>ppt_x</p:attrName>
                                        </p:attrNameLst>
                                      </p:cBhvr>
                                      <p:tavLst>
                                        <p:tav tm="0">
                                          <p:val>
                                            <p:strVal val="#ppt_x"/>
                                          </p:val>
                                        </p:tav>
                                        <p:tav tm="100000">
                                          <p:val>
                                            <p:strVal val="#ppt_x"/>
                                          </p:val>
                                        </p:tav>
                                      </p:tavLst>
                                    </p:anim>
                                    <p:anim calcmode="lin" valueType="num">
                                      <p:cBhvr additive="base">
                                        <p:cTn id="8" dur="500" fill="hold"/>
                                        <p:tgtEl>
                                          <p:spTgt spid="603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B508391-9BD6-4D9D-87D0-7ABD8250DC67}" type="slidenum">
              <a:rPr lang="zh-CN" altLang="en-US" smtClean="0"/>
            </a:fld>
            <a:endParaRPr lang="zh-CN" altLang="en-US"/>
          </a:p>
        </p:txBody>
      </p:sp>
      <p:sp>
        <p:nvSpPr>
          <p:cNvPr id="3" name="文本框 2"/>
          <p:cNvSpPr txBox="1"/>
          <p:nvPr/>
        </p:nvSpPr>
        <p:spPr>
          <a:xfrm>
            <a:off x="363792" y="137652"/>
            <a:ext cx="6272981" cy="523220"/>
          </a:xfrm>
          <a:prstGeom prst="rect">
            <a:avLst/>
          </a:prstGeom>
          <a:noFill/>
        </p:spPr>
        <p:txBody>
          <a:bodyPr wrap="square" rtlCol="0">
            <a:spAutoFit/>
          </a:bodyPr>
          <a:lstStyle/>
          <a:p>
            <a:r>
              <a:rPr lang="zh-CN" altLang="en-US" sz="2800" dirty="0">
                <a:solidFill>
                  <a:srgbClr val="FF0000"/>
                </a:solidFill>
                <a:latin typeface="黑体" panose="02010609060101010101" pitchFamily="49" charset="-122"/>
                <a:ea typeface="黑体" panose="02010609060101010101" pitchFamily="49" charset="-122"/>
              </a:rPr>
              <a:t>硬盘的主要技术指标</a:t>
            </a:r>
            <a:r>
              <a:rPr lang="en-US" altLang="zh-CN" sz="2800" dirty="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磁盘容量</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4" name="文本框 3"/>
          <p:cNvSpPr txBox="1"/>
          <p:nvPr/>
        </p:nvSpPr>
        <p:spPr>
          <a:xfrm>
            <a:off x="226141" y="924232"/>
            <a:ext cx="8485240" cy="4247317"/>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磁盘容量分为未格式化容量和格式化容量</a:t>
            </a:r>
            <a:endParaRPr lang="en-US" altLang="zh-CN" sz="20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000" dirty="0">
                <a:solidFill>
                  <a:srgbClr val="FF0000"/>
                </a:solidFill>
                <a:latin typeface="黑体" panose="02010609060101010101" pitchFamily="49" charset="-122"/>
                <a:ea typeface="黑体" panose="02010609060101010101" pitchFamily="49" charset="-122"/>
              </a:rPr>
              <a:t>未格式化容量</a:t>
            </a:r>
            <a:r>
              <a:rPr lang="zh-CN" altLang="en-US" sz="2000" dirty="0">
                <a:latin typeface="黑体" panose="02010609060101010101" pitchFamily="49" charset="-122"/>
                <a:ea typeface="黑体" panose="02010609060101010101" pitchFamily="49" charset="-122"/>
              </a:rPr>
              <a:t>：指按道密度和位密度计算出的容量，包括间歇、</a:t>
            </a:r>
            <a:r>
              <a:rPr lang="en-US" altLang="zh-CN" sz="2000" dirty="0">
                <a:latin typeface="黑体" panose="02010609060101010101" pitchFamily="49" charset="-122"/>
                <a:ea typeface="黑体" panose="02010609060101010101" pitchFamily="49" charset="-122"/>
              </a:rPr>
              <a:t>ID</a:t>
            </a:r>
            <a:r>
              <a:rPr lang="zh-CN" altLang="en-US" sz="2000" dirty="0">
                <a:latin typeface="黑体" panose="02010609060101010101" pitchFamily="49" charset="-122"/>
                <a:ea typeface="黑体" panose="02010609060101010101" pitchFamily="49" charset="-122"/>
              </a:rPr>
              <a:t>域、数据域等信息。</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   对于低密度存储方式，每个磁道容量相等，容量计算为：</a:t>
            </a:r>
            <a:endParaRPr lang="zh-CN" altLang="en-US" sz="2000" dirty="0">
              <a:latin typeface="黑体" panose="02010609060101010101" pitchFamily="49" charset="-122"/>
              <a:ea typeface="黑体" panose="02010609060101010101" pitchFamily="49" charset="-122"/>
            </a:endParaRPr>
          </a:p>
          <a:p>
            <a:pPr>
              <a:lnSpc>
                <a:spcPct val="150000"/>
              </a:lnSpc>
            </a:pPr>
            <a:r>
              <a:rPr lang="zh-CN" altLang="en-US" sz="2000" dirty="0">
                <a:solidFill>
                  <a:schemeClr val="accent2"/>
                </a:solidFill>
                <a:latin typeface="黑体" panose="02010609060101010101" pitchFamily="49" charset="-122"/>
                <a:ea typeface="黑体" panose="02010609060101010101" pitchFamily="49" charset="-122"/>
              </a:rPr>
              <a:t>   磁盘总容量</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记录面数</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柱面数</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内圆周长</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位密度</a:t>
            </a:r>
            <a:endParaRPr lang="en-US" altLang="zh-CN" sz="20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000" dirty="0">
                <a:solidFill>
                  <a:srgbClr val="FF0000"/>
                </a:solidFill>
                <a:latin typeface="黑体" panose="02010609060101010101" pitchFamily="49" charset="-122"/>
                <a:ea typeface="黑体" panose="02010609060101010101" pitchFamily="49" charset="-122"/>
              </a:rPr>
              <a:t>格式化容量：</a:t>
            </a:r>
            <a:r>
              <a:rPr lang="zh-CN" altLang="en-US" sz="2000" dirty="0">
                <a:latin typeface="黑体" panose="02010609060101010101" pitchFamily="49" charset="-122"/>
                <a:ea typeface="黑体" panose="02010609060101010101" pitchFamily="49" charset="-122"/>
              </a:rPr>
              <a:t>格式化后的磁盘容量只包含数据区，即能存储数据信息的容量。</a:t>
            </a:r>
            <a:endParaRPr lang="en-US" altLang="zh-CN" sz="2000" dirty="0">
              <a:latin typeface="黑体" panose="02010609060101010101" pitchFamily="49" charset="-122"/>
              <a:ea typeface="黑体" panose="02010609060101010101" pitchFamily="49" charset="-122"/>
            </a:endParaRPr>
          </a:p>
          <a:p>
            <a:pPr>
              <a:lnSpc>
                <a:spcPct val="15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对于低密度存储方式，若按每扇区</a:t>
            </a:r>
            <a:r>
              <a:rPr lang="en-US" altLang="zh-CN" sz="2000" dirty="0">
                <a:latin typeface="黑体" panose="02010609060101010101" pitchFamily="49" charset="-122"/>
                <a:ea typeface="黑体" panose="02010609060101010101" pitchFamily="49" charset="-122"/>
              </a:rPr>
              <a:t>512</a:t>
            </a:r>
            <a:r>
              <a:rPr lang="zh-CN" altLang="en-US" sz="2000" dirty="0">
                <a:latin typeface="黑体" panose="02010609060101010101" pitchFamily="49" charset="-122"/>
                <a:ea typeface="黑体" panose="02010609060101010101" pitchFamily="49" charset="-122"/>
              </a:rPr>
              <a:t>字节计算，则容量计算：</a:t>
            </a:r>
            <a:endParaRPr lang="zh-CN" altLang="en-US" sz="2000" dirty="0">
              <a:latin typeface="黑体" panose="02010609060101010101" pitchFamily="49" charset="-122"/>
              <a:ea typeface="黑体" panose="02010609060101010101" pitchFamily="49" charset="-122"/>
            </a:endParaRPr>
          </a:p>
          <a:p>
            <a:pPr>
              <a:lnSpc>
                <a:spcPct val="150000"/>
              </a:lnSpc>
            </a:pPr>
            <a:r>
              <a:rPr lang="zh-CN" altLang="en-US" sz="2000" dirty="0">
                <a:solidFill>
                  <a:schemeClr val="accent2"/>
                </a:solidFill>
                <a:latin typeface="黑体" panose="02010609060101010101" pitchFamily="49" charset="-122"/>
                <a:ea typeface="黑体" panose="02010609060101010101" pitchFamily="49" charset="-122"/>
              </a:rPr>
              <a:t>   磁盘数据容量</a:t>
            </a:r>
            <a:r>
              <a:rPr lang="en-US" altLang="zh-CN" sz="2000" dirty="0">
                <a:solidFill>
                  <a:schemeClr val="accent2"/>
                </a:solidFill>
                <a:latin typeface="黑体" panose="02010609060101010101" pitchFamily="49" charset="-122"/>
                <a:ea typeface="黑体" panose="02010609060101010101" pitchFamily="49" charset="-122"/>
              </a:rPr>
              <a:t>=2×</a:t>
            </a:r>
            <a:r>
              <a:rPr lang="zh-CN" altLang="en-US" sz="2000" dirty="0">
                <a:solidFill>
                  <a:schemeClr val="accent2"/>
                </a:solidFill>
                <a:latin typeface="黑体" panose="02010609060101010101" pitchFamily="49" charset="-122"/>
                <a:ea typeface="黑体" panose="02010609060101010101" pitchFamily="49" charset="-122"/>
              </a:rPr>
              <a:t>盘片数</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磁道数</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面</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扇区数</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磁道</a:t>
            </a:r>
            <a:r>
              <a:rPr lang="en-US" altLang="zh-CN" sz="2000" dirty="0">
                <a:solidFill>
                  <a:schemeClr val="accent2"/>
                </a:solidFill>
                <a:latin typeface="黑体" panose="02010609060101010101" pitchFamily="49" charset="-122"/>
                <a:ea typeface="黑体" panose="02010609060101010101" pitchFamily="49" charset="-122"/>
              </a:rPr>
              <a:t>×512/</a:t>
            </a:r>
            <a:r>
              <a:rPr lang="zh-CN" altLang="en-US" sz="2000" dirty="0">
                <a:solidFill>
                  <a:schemeClr val="accent2"/>
                </a:solidFill>
                <a:latin typeface="黑体" panose="02010609060101010101" pitchFamily="49" charset="-122"/>
                <a:ea typeface="黑体" panose="02010609060101010101" pitchFamily="49" charset="-122"/>
              </a:rPr>
              <a:t>扇区</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57163"/>
            <a:ext cx="6613525" cy="425450"/>
          </a:xfrm>
        </p:spPr>
        <p:txBody>
          <a:bodyPr/>
          <a:lstStyle/>
          <a:p>
            <a:r>
              <a:rPr lang="zh-CN" altLang="en-US">
                <a:ea typeface="宋体" panose="02010600030101010101" pitchFamily="2" charset="-122"/>
              </a:rPr>
              <a:t>第一讲 </a:t>
            </a:r>
            <a:r>
              <a:rPr lang="en-US" altLang="zh-CN">
                <a:ea typeface="宋体" panose="02010600030101010101" pitchFamily="2" charset="-122"/>
              </a:rPr>
              <a:t>I/O</a:t>
            </a:r>
            <a:r>
              <a:rPr lang="zh-CN" altLang="en-US">
                <a:ea typeface="宋体" panose="02010600030101010101" pitchFamily="2" charset="-122"/>
              </a:rPr>
              <a:t>设备和磁盘存储器</a:t>
            </a:r>
            <a:endParaRPr lang="zh-CN" altLang="en-US">
              <a:ea typeface="宋体" panose="02010600030101010101" pitchFamily="2" charset="-122"/>
            </a:endParaRPr>
          </a:p>
        </p:txBody>
      </p:sp>
      <p:sp>
        <p:nvSpPr>
          <p:cNvPr id="6147" name="Rectangle 3"/>
          <p:cNvSpPr>
            <a:spLocks noGrp="1" noChangeArrowheads="1"/>
          </p:cNvSpPr>
          <p:nvPr>
            <p:ph type="body" idx="1"/>
          </p:nvPr>
        </p:nvSpPr>
        <p:spPr>
          <a:xfrm>
            <a:off x="1943941" y="1850278"/>
            <a:ext cx="4609259" cy="2513509"/>
          </a:xfrm>
        </p:spPr>
        <p:txBody>
          <a:bodyPr/>
          <a:lstStyle/>
          <a:p>
            <a:pPr lvl="1">
              <a:lnSpc>
                <a:spcPct val="100000"/>
              </a:lnSpc>
              <a:spcBef>
                <a:spcPts val="1200"/>
              </a:spcBef>
            </a:pPr>
            <a:r>
              <a:rPr lang="en-US" altLang="zh-CN" sz="2400" dirty="0">
                <a:ea typeface="黑体" panose="02010609060101010101" pitchFamily="49" charset="-122"/>
              </a:rPr>
              <a:t>I/O</a:t>
            </a:r>
            <a:r>
              <a:rPr lang="zh-CN" altLang="en-US" sz="2400" dirty="0">
                <a:ea typeface="黑体" panose="02010609060101010101" pitchFamily="49" charset="-122"/>
              </a:rPr>
              <a:t>系统的功能及性能</a:t>
            </a:r>
            <a:endParaRPr lang="zh-CN" altLang="en-US" sz="2400" dirty="0">
              <a:ea typeface="黑体" panose="02010609060101010101" pitchFamily="49" charset="-122"/>
            </a:endParaRPr>
          </a:p>
          <a:p>
            <a:pPr lvl="1">
              <a:lnSpc>
                <a:spcPct val="100000"/>
              </a:lnSpc>
              <a:spcBef>
                <a:spcPts val="1200"/>
              </a:spcBef>
            </a:pPr>
            <a:r>
              <a:rPr lang="en-US" altLang="zh-CN" sz="2400" dirty="0">
                <a:ea typeface="黑体" panose="02010609060101010101" pitchFamily="49" charset="-122"/>
              </a:rPr>
              <a:t>I/O</a:t>
            </a:r>
            <a:r>
              <a:rPr lang="zh-CN" altLang="en-US" sz="2400" dirty="0">
                <a:ea typeface="黑体" panose="02010609060101010101" pitchFamily="49" charset="-122"/>
              </a:rPr>
              <a:t>设备的通用模型</a:t>
            </a:r>
            <a:endParaRPr lang="zh-CN" altLang="en-US" sz="2400" dirty="0">
              <a:ea typeface="黑体" panose="02010609060101010101" pitchFamily="49" charset="-122"/>
            </a:endParaRPr>
          </a:p>
          <a:p>
            <a:pPr lvl="1">
              <a:lnSpc>
                <a:spcPct val="100000"/>
              </a:lnSpc>
              <a:spcBef>
                <a:spcPts val="1200"/>
              </a:spcBef>
            </a:pPr>
            <a:r>
              <a:rPr lang="zh-CN" altLang="en-US" sz="2400" dirty="0">
                <a:ea typeface="黑体" panose="02010609060101010101" pitchFamily="49" charset="-122"/>
              </a:rPr>
              <a:t>磁盘存储器的读写原理</a:t>
            </a:r>
            <a:endParaRPr lang="zh-CN" altLang="en-US" sz="2400" dirty="0">
              <a:ea typeface="黑体" panose="02010609060101010101" pitchFamily="49" charset="-122"/>
            </a:endParaRPr>
          </a:p>
          <a:p>
            <a:pPr lvl="1">
              <a:lnSpc>
                <a:spcPct val="100000"/>
              </a:lnSpc>
              <a:spcBef>
                <a:spcPts val="1200"/>
              </a:spcBef>
            </a:pPr>
            <a:r>
              <a:rPr lang="zh-CN" altLang="en-US" sz="2400" dirty="0">
                <a:ea typeface="黑体" panose="02010609060101010101" pitchFamily="49" charset="-122"/>
              </a:rPr>
              <a:t>磁盘存储器的性能指标</a:t>
            </a:r>
            <a:endParaRPr lang="zh-CN" altLang="en-US" sz="2400" dirty="0">
              <a:ea typeface="黑体" panose="02010609060101010101" pitchFamily="49" charset="-122"/>
            </a:endParaRPr>
          </a:p>
          <a:p>
            <a:pPr lvl="1">
              <a:lnSpc>
                <a:spcPct val="100000"/>
              </a:lnSpc>
              <a:spcBef>
                <a:spcPts val="1200"/>
              </a:spcBef>
            </a:pPr>
            <a:r>
              <a:rPr lang="zh-CN" altLang="en-US" sz="2400" dirty="0">
                <a:ea typeface="黑体" panose="02010609060101010101" pitchFamily="49" charset="-122"/>
              </a:rPr>
              <a:t>冗余磁盘阵列 </a:t>
            </a:r>
            <a:r>
              <a:rPr lang="en-US" altLang="zh-CN" sz="2400" dirty="0">
                <a:ea typeface="黑体" panose="02010609060101010101" pitchFamily="49" charset="-122"/>
              </a:rPr>
              <a:t>(RAID)</a:t>
            </a:r>
            <a:endParaRPr lang="en-US" altLang="zh-CN" sz="2400" dirty="0">
              <a:ea typeface="黑体" panose="02010609060101010101" pitchFamily="49" charset="-122"/>
            </a:endParaRPr>
          </a:p>
        </p:txBody>
      </p:sp>
      <p:sp>
        <p:nvSpPr>
          <p:cNvPr id="6148" name="Text Box 4"/>
          <p:cNvSpPr txBox="1">
            <a:spLocks noChangeArrowheads="1"/>
          </p:cNvSpPr>
          <p:nvPr/>
        </p:nvSpPr>
        <p:spPr bwMode="auto">
          <a:xfrm>
            <a:off x="2879725" y="804863"/>
            <a:ext cx="32813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800">
                <a:solidFill>
                  <a:schemeClr val="accent1"/>
                </a:solidFill>
                <a:ea typeface="宋体" panose="02010600030101010101" pitchFamily="2" charset="-122"/>
              </a:rPr>
              <a:t>主    要    内    容</a:t>
            </a:r>
            <a:endParaRPr lang="zh-CN" altLang="en-US" sz="2800">
              <a:solidFill>
                <a:schemeClr val="accent1"/>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93402CC-E0E8-4302-B157-CAB6AFFB274D}" type="slidenum">
              <a:rPr lang="zh-CN" altLang="en-US" sz="1200">
                <a:solidFill>
                  <a:srgbClr val="898989"/>
                </a:solidFill>
              </a:rPr>
            </a:fld>
            <a:endParaRPr lang="zh-CN"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85775" y="173038"/>
            <a:ext cx="8343900" cy="426142"/>
          </a:xfrm>
        </p:spPr>
        <p:txBody>
          <a:bodyPr/>
          <a:lstStyle/>
          <a:p>
            <a:pPr defTabSz="717550"/>
            <a:r>
              <a:rPr lang="zh-CN" altLang="en-US" b="0" dirty="0">
                <a:solidFill>
                  <a:srgbClr val="FF0000"/>
                </a:solidFill>
              </a:rPr>
              <a:t>硬盘的主要技术指标</a:t>
            </a:r>
            <a:r>
              <a:rPr lang="en-US" altLang="zh-CN" dirty="0">
                <a:solidFill>
                  <a:srgbClr val="FF0000"/>
                </a:solidFill>
              </a:rPr>
              <a:t>----</a:t>
            </a:r>
            <a:r>
              <a:rPr lang="zh-CN" altLang="en-US" dirty="0">
                <a:ea typeface="宋体" panose="02010600030101010101" pitchFamily="2" charset="-122"/>
              </a:rPr>
              <a:t>平均存取时间</a:t>
            </a:r>
            <a:endParaRPr lang="en-US" altLang="zh-CN" dirty="0">
              <a:ea typeface="宋体" panose="02010600030101010101" pitchFamily="2" charset="-122"/>
            </a:endParaRPr>
          </a:p>
        </p:txBody>
      </p:sp>
      <p:sp>
        <p:nvSpPr>
          <p:cNvPr id="607235" name="Rectangle 3"/>
          <p:cNvSpPr>
            <a:spLocks noGrp="1" noChangeArrowheads="1"/>
          </p:cNvSpPr>
          <p:nvPr>
            <p:ph type="body" idx="1"/>
          </p:nvPr>
        </p:nvSpPr>
        <p:spPr>
          <a:xfrm>
            <a:off x="129887" y="4736254"/>
            <a:ext cx="8491538" cy="2128788"/>
          </a:xfrm>
        </p:spPr>
        <p:txBody>
          <a:bodyPr/>
          <a:lstStyle/>
          <a:p>
            <a:pPr marL="0" indent="0" defTabSz="717550">
              <a:lnSpc>
                <a:spcPct val="115000"/>
              </a:lnSpc>
              <a:spcBef>
                <a:spcPct val="15000"/>
              </a:spcBef>
              <a:buNone/>
            </a:pPr>
            <a:r>
              <a:rPr lang="zh-CN" altLang="en-US" dirty="0">
                <a:ea typeface="黑体" panose="02010609060101010101" pitchFamily="49" charset="-122"/>
              </a:rPr>
              <a:t>    其中后三项之和称为</a:t>
            </a:r>
            <a:r>
              <a:rPr lang="zh-CN" altLang="en-US" dirty="0">
                <a:solidFill>
                  <a:srgbClr val="FF0000"/>
                </a:solidFill>
                <a:ea typeface="黑体" panose="02010609060101010101" pitchFamily="49" charset="-122"/>
              </a:rPr>
              <a:t>平均存取时间</a:t>
            </a:r>
            <a:r>
              <a:rPr lang="en-US" altLang="zh-CN" dirty="0">
                <a:solidFill>
                  <a:srgbClr val="FF0000"/>
                </a:solidFill>
                <a:ea typeface="黑体" panose="02010609060101010101" pitchFamily="49" charset="-122"/>
              </a:rPr>
              <a:t>T</a:t>
            </a:r>
            <a:endParaRPr lang="zh-CN" altLang="en-US" dirty="0">
              <a:ea typeface="黑体" panose="02010609060101010101" pitchFamily="49" charset="-122"/>
            </a:endParaRPr>
          </a:p>
          <a:p>
            <a:pPr marL="268605" indent="-268605" defTabSz="717550">
              <a:lnSpc>
                <a:spcPct val="115000"/>
              </a:lnSpc>
              <a:spcBef>
                <a:spcPct val="15000"/>
              </a:spcBef>
              <a:buFontTx/>
              <a:buNone/>
            </a:pPr>
            <a:r>
              <a:rPr lang="zh-CN" altLang="en-US" dirty="0">
                <a:ea typeface="黑体" panose="02010609060101010101" pitchFamily="49" charset="-122"/>
              </a:rPr>
              <a:t>		</a:t>
            </a:r>
            <a:r>
              <a:rPr lang="en-US" altLang="zh-CN" dirty="0">
                <a:solidFill>
                  <a:srgbClr val="0000FF"/>
                </a:solidFill>
                <a:ea typeface="黑体" panose="02010609060101010101" pitchFamily="49" charset="-122"/>
              </a:rPr>
              <a:t>T = </a:t>
            </a:r>
            <a:r>
              <a:rPr lang="zh-CN" altLang="en-US" dirty="0">
                <a:solidFill>
                  <a:srgbClr val="0000FF"/>
                </a:solidFill>
                <a:ea typeface="黑体" panose="02010609060101010101" pitchFamily="49" charset="-122"/>
              </a:rPr>
              <a:t>平均寻道时间 </a:t>
            </a:r>
            <a:r>
              <a:rPr lang="en-US" altLang="zh-CN" dirty="0">
                <a:solidFill>
                  <a:srgbClr val="0000FF"/>
                </a:solidFill>
                <a:ea typeface="黑体" panose="02010609060101010101" pitchFamily="49" charset="-122"/>
              </a:rPr>
              <a:t>+ </a:t>
            </a:r>
            <a:r>
              <a:rPr lang="zh-CN" altLang="en-US" dirty="0">
                <a:solidFill>
                  <a:srgbClr val="0000FF"/>
                </a:solidFill>
                <a:ea typeface="黑体" panose="02010609060101010101" pitchFamily="49" charset="-122"/>
              </a:rPr>
              <a:t>平均旋转等待时间 </a:t>
            </a:r>
            <a:r>
              <a:rPr lang="en-US" altLang="zh-CN" dirty="0">
                <a:solidFill>
                  <a:srgbClr val="0000FF"/>
                </a:solidFill>
                <a:ea typeface="黑体" panose="02010609060101010101" pitchFamily="49" charset="-122"/>
              </a:rPr>
              <a:t>+ </a:t>
            </a:r>
            <a:r>
              <a:rPr lang="zh-CN" altLang="en-US" dirty="0">
                <a:solidFill>
                  <a:srgbClr val="0000FF"/>
                </a:solidFill>
                <a:ea typeface="黑体" panose="02010609060101010101" pitchFamily="49" charset="-122"/>
              </a:rPr>
              <a:t>数据传输时间</a:t>
            </a:r>
            <a:r>
              <a:rPr lang="zh-CN" altLang="en-US" dirty="0">
                <a:solidFill>
                  <a:srgbClr val="C00000"/>
                </a:solidFill>
                <a:ea typeface="黑体" panose="02010609060101010101" pitchFamily="49" charset="-122"/>
              </a:rPr>
              <a:t>（一般忽略不计）</a:t>
            </a:r>
            <a:endParaRPr lang="en-US" altLang="zh-CN" dirty="0">
              <a:solidFill>
                <a:srgbClr val="C00000"/>
              </a:solidFill>
              <a:ea typeface="黑体" panose="02010609060101010101" pitchFamily="49" charset="-122"/>
            </a:endParaRPr>
          </a:p>
          <a:p>
            <a:pPr marL="582930" lvl="1" indent="-224155" defTabSz="717550">
              <a:lnSpc>
                <a:spcPct val="115000"/>
              </a:lnSpc>
              <a:spcBef>
                <a:spcPct val="15000"/>
              </a:spcBef>
            </a:pPr>
            <a:r>
              <a:rPr lang="zh-CN" altLang="en-US" dirty="0">
                <a:solidFill>
                  <a:srgbClr val="D1390F"/>
                </a:solidFill>
                <a:ea typeface="黑体" panose="02010609060101010101" pitchFamily="49" charset="-122"/>
              </a:rPr>
              <a:t>平均寻道时间</a:t>
            </a:r>
            <a:r>
              <a:rPr lang="en-US" altLang="zh-CN" dirty="0">
                <a:ea typeface="黑体" panose="02010609060101010101" pitchFamily="49" charset="-122"/>
              </a:rPr>
              <a:t>——</a:t>
            </a:r>
            <a:r>
              <a:rPr lang="zh-CN" altLang="en-US" dirty="0">
                <a:ea typeface="黑体" panose="02010609060101010101" pitchFamily="49" charset="-122"/>
              </a:rPr>
              <a:t>磁头寻找到指定磁道所需平均时间 </a:t>
            </a:r>
            <a:r>
              <a:rPr lang="en-US" altLang="zh-CN" dirty="0">
                <a:ea typeface="黑体" panose="02010609060101010101" pitchFamily="49" charset="-122"/>
              </a:rPr>
              <a:t>(</a:t>
            </a:r>
            <a:r>
              <a:rPr lang="zh-CN" altLang="en-US" dirty="0">
                <a:ea typeface="黑体" panose="02010609060101010101" pitchFamily="49" charset="-122"/>
              </a:rPr>
              <a:t>大约</a:t>
            </a:r>
            <a:r>
              <a:rPr lang="en-US" altLang="zh-CN" dirty="0">
                <a:ea typeface="黑体" panose="02010609060101010101" pitchFamily="49" charset="-122"/>
              </a:rPr>
              <a:t>5ms)</a:t>
            </a:r>
            <a:endParaRPr lang="zh-CN" altLang="en-US" dirty="0">
              <a:ea typeface="黑体" panose="02010609060101010101" pitchFamily="49" charset="-122"/>
            </a:endParaRPr>
          </a:p>
          <a:p>
            <a:pPr marL="582930" lvl="1" indent="-224155" defTabSz="717550">
              <a:lnSpc>
                <a:spcPct val="115000"/>
              </a:lnSpc>
              <a:spcBef>
                <a:spcPct val="15000"/>
              </a:spcBef>
            </a:pPr>
            <a:r>
              <a:rPr lang="zh-CN" altLang="en-US" dirty="0">
                <a:solidFill>
                  <a:srgbClr val="D1390F"/>
                </a:solidFill>
                <a:ea typeface="黑体" panose="02010609060101010101" pitchFamily="49" charset="-122"/>
              </a:rPr>
              <a:t>平均旋转等待时间</a:t>
            </a:r>
            <a:r>
              <a:rPr lang="en-US" altLang="zh-CN" dirty="0">
                <a:ea typeface="黑体" panose="02010609060101010101" pitchFamily="49" charset="-122"/>
              </a:rPr>
              <a:t>——</a:t>
            </a:r>
            <a:r>
              <a:rPr lang="zh-CN" altLang="en-US" dirty="0">
                <a:ea typeface="黑体" panose="02010609060101010101" pitchFamily="49" charset="-122"/>
              </a:rPr>
              <a:t>指定扇区旋转到磁头下方所需平均时间 </a:t>
            </a:r>
            <a:r>
              <a:rPr lang="en-US" altLang="zh-CN" dirty="0">
                <a:ea typeface="黑体" panose="02010609060101010101" pitchFamily="49" charset="-122"/>
              </a:rPr>
              <a:t>(</a:t>
            </a:r>
            <a:r>
              <a:rPr lang="zh-CN" altLang="en-US" dirty="0">
                <a:ea typeface="黑体" panose="02010609060101010101" pitchFamily="49" charset="-122"/>
              </a:rPr>
              <a:t>大约</a:t>
            </a:r>
            <a:r>
              <a:rPr lang="en-US" altLang="zh-CN" dirty="0">
                <a:ea typeface="黑体" panose="02010609060101010101" pitchFamily="49" charset="-122"/>
              </a:rPr>
              <a:t>4</a:t>
            </a:r>
            <a:r>
              <a:rPr lang="zh-CN" altLang="en-US" dirty="0">
                <a:ea typeface="黑体" panose="02010609060101010101" pitchFamily="49" charset="-122"/>
              </a:rPr>
              <a:t>～</a:t>
            </a:r>
            <a:r>
              <a:rPr lang="en-US" altLang="zh-CN" dirty="0">
                <a:ea typeface="黑体" panose="02010609060101010101" pitchFamily="49" charset="-122"/>
              </a:rPr>
              <a:t>6ms)  ( </a:t>
            </a:r>
            <a:r>
              <a:rPr lang="zh-CN" altLang="en-US" dirty="0">
                <a:ea typeface="黑体" panose="02010609060101010101" pitchFamily="49" charset="-122"/>
              </a:rPr>
              <a:t>磁盘转速有多种：</a:t>
            </a:r>
            <a:r>
              <a:rPr lang="en-US" altLang="zh-CN" dirty="0">
                <a:ea typeface="黑体" panose="02010609060101010101" pitchFamily="49" charset="-122"/>
              </a:rPr>
              <a:t> 4200 / 5400 / 7200 / 10000rpm )</a:t>
            </a:r>
            <a:endParaRPr lang="en-US" altLang="zh-CN" dirty="0">
              <a:ea typeface="黑体" panose="02010609060101010101" pitchFamily="49" charset="-122"/>
            </a:endParaRPr>
          </a:p>
          <a:p>
            <a:pPr marL="582930" lvl="1" indent="-224155" defTabSz="717550">
              <a:lnSpc>
                <a:spcPct val="115000"/>
              </a:lnSpc>
              <a:spcBef>
                <a:spcPct val="15000"/>
              </a:spcBef>
            </a:pPr>
            <a:r>
              <a:rPr lang="zh-CN" altLang="en-US" dirty="0">
                <a:solidFill>
                  <a:srgbClr val="D1390F"/>
                </a:solidFill>
                <a:ea typeface="黑体" panose="02010609060101010101" pitchFamily="49" charset="-122"/>
              </a:rPr>
              <a:t>数据传输时间</a:t>
            </a:r>
            <a:r>
              <a:rPr lang="en-US" altLang="zh-CN" dirty="0">
                <a:ea typeface="黑体" panose="02010609060101010101" pitchFamily="49" charset="-122"/>
              </a:rPr>
              <a:t>——( </a:t>
            </a:r>
            <a:r>
              <a:rPr lang="zh-CN" altLang="en-US" dirty="0">
                <a:ea typeface="黑体" panose="02010609060101010101" pitchFamily="49" charset="-122"/>
              </a:rPr>
              <a:t>大约</a:t>
            </a:r>
            <a:r>
              <a:rPr lang="en-US" altLang="zh-CN" dirty="0">
                <a:ea typeface="黑体" panose="02010609060101010101" pitchFamily="49" charset="-122"/>
              </a:rPr>
              <a:t>0.01ms / </a:t>
            </a:r>
            <a:r>
              <a:rPr lang="zh-CN" altLang="en-US" dirty="0">
                <a:ea typeface="黑体" panose="02010609060101010101" pitchFamily="49" charset="-122"/>
              </a:rPr>
              <a:t>扇区 </a:t>
            </a:r>
            <a:r>
              <a:rPr lang="en-US" altLang="zh-CN" dirty="0">
                <a:ea typeface="黑体" panose="02010609060101010101" pitchFamily="49" charset="-122"/>
              </a:rPr>
              <a:t>)</a:t>
            </a:r>
            <a:endParaRPr lang="zh-CN" altLang="en-US" dirty="0">
              <a:ea typeface="黑体" panose="02010609060101010101" pitchFamily="49" charset="-122"/>
            </a:endParaRPr>
          </a:p>
        </p:txBody>
      </p:sp>
      <p:grpSp>
        <p:nvGrpSpPr>
          <p:cNvPr id="18436" name="Group 4"/>
          <p:cNvGrpSpPr/>
          <p:nvPr/>
        </p:nvGrpSpPr>
        <p:grpSpPr bwMode="auto">
          <a:xfrm>
            <a:off x="1418122" y="649894"/>
            <a:ext cx="6024897" cy="2010626"/>
            <a:chOff x="1144" y="1645"/>
            <a:chExt cx="4616" cy="1843"/>
          </a:xfrm>
        </p:grpSpPr>
        <p:sp>
          <p:nvSpPr>
            <p:cNvPr id="18439" name="AutoShape 5"/>
            <p:cNvSpPr>
              <a:spLocks noChangeArrowheads="1"/>
            </p:cNvSpPr>
            <p:nvPr/>
          </p:nvSpPr>
          <p:spPr bwMode="auto">
            <a:xfrm>
              <a:off x="3832" y="2864"/>
              <a:ext cx="288" cy="381"/>
            </a:xfrm>
            <a:prstGeom prst="can">
              <a:avLst>
                <a:gd name="adj" fmla="val 33073"/>
              </a:avLst>
            </a:prstGeom>
            <a:solidFill>
              <a:schemeClr val="accent2">
                <a:alpha val="30196"/>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40" name="Rectangle 6"/>
            <p:cNvSpPr>
              <a:spLocks noChangeArrowheads="1"/>
            </p:cNvSpPr>
            <p:nvPr/>
          </p:nvSpPr>
          <p:spPr bwMode="auto">
            <a:xfrm>
              <a:off x="2872" y="2864"/>
              <a:ext cx="240" cy="4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41" name="Rectangle 7"/>
            <p:cNvSpPr>
              <a:spLocks noChangeArrowheads="1"/>
            </p:cNvSpPr>
            <p:nvPr/>
          </p:nvSpPr>
          <p:spPr bwMode="auto">
            <a:xfrm>
              <a:off x="2872" y="2624"/>
              <a:ext cx="240" cy="4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42" name="Rectangle 8"/>
            <p:cNvSpPr>
              <a:spLocks noChangeArrowheads="1"/>
            </p:cNvSpPr>
            <p:nvPr/>
          </p:nvSpPr>
          <p:spPr bwMode="auto">
            <a:xfrm>
              <a:off x="2872" y="2384"/>
              <a:ext cx="240" cy="48"/>
            </a:xfrm>
            <a:prstGeom prst="rect">
              <a:avLst/>
            </a:prstGeom>
            <a:solidFill>
              <a:schemeClr val="accent2"/>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grpSp>
          <p:nvGrpSpPr>
            <p:cNvPr id="18443" name="Group 9"/>
            <p:cNvGrpSpPr/>
            <p:nvPr/>
          </p:nvGrpSpPr>
          <p:grpSpPr bwMode="auto">
            <a:xfrm>
              <a:off x="2920" y="2624"/>
              <a:ext cx="2112" cy="432"/>
              <a:chOff x="2688" y="1632"/>
              <a:chExt cx="2112" cy="432"/>
            </a:xfrm>
          </p:grpSpPr>
          <p:sp>
            <p:nvSpPr>
              <p:cNvPr id="18475" name="Oval 10"/>
              <p:cNvSpPr>
                <a:spLocks noChangeArrowheads="1"/>
              </p:cNvSpPr>
              <p:nvPr/>
            </p:nvSpPr>
            <p:spPr bwMode="auto">
              <a:xfrm>
                <a:off x="2688" y="1632"/>
                <a:ext cx="2112" cy="43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6" name="Oval 11"/>
              <p:cNvSpPr>
                <a:spLocks noChangeAspect="1" noChangeArrowheads="1"/>
              </p:cNvSpPr>
              <p:nvPr/>
            </p:nvSpPr>
            <p:spPr bwMode="auto">
              <a:xfrm>
                <a:off x="2862" y="1687"/>
                <a:ext cx="1745" cy="31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7" name="Oval 12"/>
              <p:cNvSpPr>
                <a:spLocks noChangeAspect="1" noChangeArrowheads="1"/>
              </p:cNvSpPr>
              <p:nvPr/>
            </p:nvSpPr>
            <p:spPr bwMode="auto">
              <a:xfrm>
                <a:off x="3135" y="1731"/>
                <a:ext cx="1203" cy="219"/>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grpSp>
        <p:grpSp>
          <p:nvGrpSpPr>
            <p:cNvPr id="18444" name="Group 13"/>
            <p:cNvGrpSpPr/>
            <p:nvPr/>
          </p:nvGrpSpPr>
          <p:grpSpPr bwMode="auto">
            <a:xfrm>
              <a:off x="2920" y="2384"/>
              <a:ext cx="2112" cy="432"/>
              <a:chOff x="2688" y="1632"/>
              <a:chExt cx="2112" cy="432"/>
            </a:xfrm>
          </p:grpSpPr>
          <p:sp>
            <p:nvSpPr>
              <p:cNvPr id="18472" name="Oval 14"/>
              <p:cNvSpPr>
                <a:spLocks noChangeArrowheads="1"/>
              </p:cNvSpPr>
              <p:nvPr/>
            </p:nvSpPr>
            <p:spPr bwMode="auto">
              <a:xfrm>
                <a:off x="2688" y="1632"/>
                <a:ext cx="2112" cy="43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3" name="Oval 15"/>
              <p:cNvSpPr>
                <a:spLocks noChangeAspect="1" noChangeArrowheads="1"/>
              </p:cNvSpPr>
              <p:nvPr/>
            </p:nvSpPr>
            <p:spPr bwMode="auto">
              <a:xfrm>
                <a:off x="2862" y="1687"/>
                <a:ext cx="1745" cy="31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4" name="Oval 16"/>
              <p:cNvSpPr>
                <a:spLocks noChangeAspect="1" noChangeArrowheads="1"/>
              </p:cNvSpPr>
              <p:nvPr/>
            </p:nvSpPr>
            <p:spPr bwMode="auto">
              <a:xfrm>
                <a:off x="3135" y="1731"/>
                <a:ext cx="1203" cy="219"/>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grpSp>
        <p:sp>
          <p:nvSpPr>
            <p:cNvPr id="18445" name="AutoShape 17"/>
            <p:cNvSpPr>
              <a:spLocks noChangeArrowheads="1"/>
            </p:cNvSpPr>
            <p:nvPr/>
          </p:nvSpPr>
          <p:spPr bwMode="auto">
            <a:xfrm>
              <a:off x="1144" y="1808"/>
              <a:ext cx="624" cy="1440"/>
            </a:xfrm>
            <a:prstGeom prst="can">
              <a:avLst>
                <a:gd name="adj" fmla="val 57692"/>
              </a:avLst>
            </a:prstGeom>
            <a:solidFill>
              <a:srgbClr val="00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grpSp>
          <p:nvGrpSpPr>
            <p:cNvPr id="18446" name="Group 18"/>
            <p:cNvGrpSpPr/>
            <p:nvPr/>
          </p:nvGrpSpPr>
          <p:grpSpPr bwMode="auto">
            <a:xfrm>
              <a:off x="2920" y="2144"/>
              <a:ext cx="2112" cy="432"/>
              <a:chOff x="2688" y="1632"/>
              <a:chExt cx="2112" cy="432"/>
            </a:xfrm>
          </p:grpSpPr>
          <p:sp>
            <p:nvSpPr>
              <p:cNvPr id="18469" name="Oval 19"/>
              <p:cNvSpPr>
                <a:spLocks noChangeArrowheads="1"/>
              </p:cNvSpPr>
              <p:nvPr/>
            </p:nvSpPr>
            <p:spPr bwMode="auto">
              <a:xfrm>
                <a:off x="2688" y="1632"/>
                <a:ext cx="2112" cy="43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0" name="Oval 20"/>
              <p:cNvSpPr>
                <a:spLocks noChangeAspect="1" noChangeArrowheads="1"/>
              </p:cNvSpPr>
              <p:nvPr/>
            </p:nvSpPr>
            <p:spPr bwMode="auto">
              <a:xfrm>
                <a:off x="2862" y="1687"/>
                <a:ext cx="1745" cy="317"/>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71" name="Oval 21"/>
              <p:cNvSpPr>
                <a:spLocks noChangeAspect="1" noChangeArrowheads="1"/>
              </p:cNvSpPr>
              <p:nvPr/>
            </p:nvSpPr>
            <p:spPr bwMode="auto">
              <a:xfrm>
                <a:off x="3135" y="1731"/>
                <a:ext cx="1203" cy="219"/>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grpSp>
        <p:sp>
          <p:nvSpPr>
            <p:cNvPr id="18447" name="Rectangle 22"/>
            <p:cNvSpPr>
              <a:spLocks noChangeArrowheads="1"/>
            </p:cNvSpPr>
            <p:nvPr/>
          </p:nvSpPr>
          <p:spPr bwMode="auto">
            <a:xfrm>
              <a:off x="1768" y="2288"/>
              <a:ext cx="1104" cy="144"/>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48" name="Rectangle 23"/>
            <p:cNvSpPr>
              <a:spLocks noChangeArrowheads="1"/>
            </p:cNvSpPr>
            <p:nvPr/>
          </p:nvSpPr>
          <p:spPr bwMode="auto">
            <a:xfrm>
              <a:off x="2872" y="2288"/>
              <a:ext cx="240" cy="4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49" name="Rectangle 24"/>
            <p:cNvSpPr>
              <a:spLocks noChangeArrowheads="1"/>
            </p:cNvSpPr>
            <p:nvPr/>
          </p:nvSpPr>
          <p:spPr bwMode="auto">
            <a:xfrm>
              <a:off x="3094" y="2258"/>
              <a:ext cx="96" cy="96"/>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0" name="Rectangle 25"/>
            <p:cNvSpPr>
              <a:spLocks noChangeArrowheads="1"/>
            </p:cNvSpPr>
            <p:nvPr/>
          </p:nvSpPr>
          <p:spPr bwMode="auto">
            <a:xfrm>
              <a:off x="1768" y="2528"/>
              <a:ext cx="1104" cy="144"/>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1" name="Rectangle 26"/>
            <p:cNvSpPr>
              <a:spLocks noChangeArrowheads="1"/>
            </p:cNvSpPr>
            <p:nvPr/>
          </p:nvSpPr>
          <p:spPr bwMode="auto">
            <a:xfrm>
              <a:off x="2872" y="2528"/>
              <a:ext cx="240" cy="4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2" name="Rectangle 27"/>
            <p:cNvSpPr>
              <a:spLocks noChangeArrowheads="1"/>
            </p:cNvSpPr>
            <p:nvPr/>
          </p:nvSpPr>
          <p:spPr bwMode="auto">
            <a:xfrm>
              <a:off x="3112" y="2507"/>
              <a:ext cx="96" cy="96"/>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3" name="Rectangle 28"/>
            <p:cNvSpPr>
              <a:spLocks noChangeArrowheads="1"/>
            </p:cNvSpPr>
            <p:nvPr/>
          </p:nvSpPr>
          <p:spPr bwMode="auto">
            <a:xfrm>
              <a:off x="1768" y="2768"/>
              <a:ext cx="1104" cy="144"/>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4" name="Rectangle 29"/>
            <p:cNvSpPr>
              <a:spLocks noChangeArrowheads="1"/>
            </p:cNvSpPr>
            <p:nvPr/>
          </p:nvSpPr>
          <p:spPr bwMode="auto">
            <a:xfrm>
              <a:off x="2872" y="2768"/>
              <a:ext cx="240" cy="4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5" name="Rectangle 30"/>
            <p:cNvSpPr>
              <a:spLocks noChangeArrowheads="1"/>
            </p:cNvSpPr>
            <p:nvPr/>
          </p:nvSpPr>
          <p:spPr bwMode="auto">
            <a:xfrm>
              <a:off x="3112" y="2747"/>
              <a:ext cx="96" cy="96"/>
            </a:xfrm>
            <a:prstGeom prst="rect">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6" name="AutoShape 31"/>
            <p:cNvSpPr>
              <a:spLocks noChangeArrowheads="1"/>
            </p:cNvSpPr>
            <p:nvPr/>
          </p:nvSpPr>
          <p:spPr bwMode="auto">
            <a:xfrm>
              <a:off x="3832" y="2000"/>
              <a:ext cx="288" cy="381"/>
            </a:xfrm>
            <a:prstGeom prst="can">
              <a:avLst>
                <a:gd name="adj" fmla="val 33073"/>
              </a:avLst>
            </a:prstGeom>
            <a:solidFill>
              <a:schemeClr val="accent2">
                <a:alpha val="30196"/>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18457" name="Line 32"/>
            <p:cNvSpPr>
              <a:spLocks noChangeShapeType="1"/>
            </p:cNvSpPr>
            <p:nvPr/>
          </p:nvSpPr>
          <p:spPr bwMode="auto">
            <a:xfrm>
              <a:off x="4840" y="1760"/>
              <a:ext cx="0" cy="1728"/>
            </a:xfrm>
            <a:prstGeom prst="line">
              <a:avLst/>
            </a:prstGeom>
            <a:noFill/>
            <a:ln w="952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8458" name="Text Box 33"/>
            <p:cNvSpPr txBox="1">
              <a:spLocks noChangeArrowheads="1"/>
            </p:cNvSpPr>
            <p:nvPr/>
          </p:nvSpPr>
          <p:spPr bwMode="auto">
            <a:xfrm>
              <a:off x="2680" y="1872"/>
              <a:ext cx="96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lang="zh-CN" altLang="en-US" sz="2000">
                  <a:solidFill>
                    <a:srgbClr val="0000FF"/>
                  </a:solidFill>
                  <a:latin typeface="Arial" panose="020B0604020202020204" pitchFamily="34" charset="0"/>
                  <a:ea typeface="宋体" panose="02010600030101010101" pitchFamily="2" charset="-122"/>
                  <a:cs typeface="Arial" panose="020B0604020202020204" pitchFamily="34" charset="0"/>
                </a:rPr>
                <a:t>磁头</a:t>
              </a:r>
              <a:endParaRPr lang="zh-CN" altLang="en-US" sz="200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cxnSp>
          <p:nvCxnSpPr>
            <p:cNvPr id="18459" name="AutoShape 34"/>
            <p:cNvCxnSpPr>
              <a:cxnSpLocks noChangeShapeType="1"/>
              <a:stCxn id="18458" idx="2"/>
              <a:endCxn id="18449" idx="0"/>
            </p:cNvCxnSpPr>
            <p:nvPr/>
          </p:nvCxnSpPr>
          <p:spPr bwMode="auto">
            <a:xfrm flipH="1">
              <a:off x="3142" y="2230"/>
              <a:ext cx="18" cy="28"/>
            </a:xfrm>
            <a:prstGeom prst="straightConnector1">
              <a:avLst/>
            </a:prstGeom>
            <a:noFill/>
            <a:ln w="222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0" name="AutoShape 35"/>
            <p:cNvCxnSpPr>
              <a:cxnSpLocks noChangeShapeType="1"/>
              <a:endCxn id="18447" idx="0"/>
            </p:cNvCxnSpPr>
            <p:nvPr/>
          </p:nvCxnSpPr>
          <p:spPr bwMode="auto">
            <a:xfrm>
              <a:off x="2296" y="1952"/>
              <a:ext cx="24" cy="336"/>
            </a:xfrm>
            <a:prstGeom prst="straightConnector1">
              <a:avLst/>
            </a:prstGeom>
            <a:noFill/>
            <a:ln w="222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1" name="Text Box 36"/>
            <p:cNvSpPr txBox="1">
              <a:spLocks noChangeArrowheads="1"/>
            </p:cNvSpPr>
            <p:nvPr/>
          </p:nvSpPr>
          <p:spPr bwMode="auto">
            <a:xfrm>
              <a:off x="4536" y="1752"/>
              <a:ext cx="832"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lang="zh-CN" altLang="en-US" sz="2000" dirty="0">
                  <a:solidFill>
                    <a:srgbClr val="0000FF"/>
                  </a:solidFill>
                  <a:latin typeface="Arial" panose="020B0604020202020204" pitchFamily="34" charset="0"/>
                  <a:ea typeface="宋体" panose="02010600030101010101" pitchFamily="2" charset="-122"/>
                  <a:cs typeface="Arial" panose="020B0604020202020204" pitchFamily="34" charset="0"/>
                </a:rPr>
                <a:t>磁道</a:t>
              </a:r>
              <a:endParaRPr lang="zh-CN" altLang="en-US" sz="2000" dirty="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sp>
          <p:nvSpPr>
            <p:cNvPr id="18462" name="Text Box 37"/>
            <p:cNvSpPr txBox="1">
              <a:spLocks noChangeArrowheads="1"/>
            </p:cNvSpPr>
            <p:nvPr/>
          </p:nvSpPr>
          <p:spPr bwMode="auto">
            <a:xfrm>
              <a:off x="3496" y="1645"/>
              <a:ext cx="96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lang="zh-CN" altLang="en-US" sz="2000">
                  <a:solidFill>
                    <a:srgbClr val="0000FF"/>
                  </a:solidFill>
                  <a:latin typeface="Arial" panose="020B0604020202020204" pitchFamily="34" charset="0"/>
                  <a:ea typeface="宋体" panose="02010600030101010101" pitchFamily="2" charset="-122"/>
                  <a:cs typeface="Arial" panose="020B0604020202020204" pitchFamily="34" charset="0"/>
                </a:rPr>
                <a:t>旋转轴</a:t>
              </a:r>
              <a:endParaRPr lang="zh-CN" altLang="en-US" sz="200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cxnSp>
          <p:nvCxnSpPr>
            <p:cNvPr id="18463" name="AutoShape 38"/>
            <p:cNvCxnSpPr>
              <a:cxnSpLocks noChangeShapeType="1"/>
              <a:stCxn id="18462" idx="2"/>
              <a:endCxn id="18456" idx="1"/>
            </p:cNvCxnSpPr>
            <p:nvPr/>
          </p:nvCxnSpPr>
          <p:spPr bwMode="auto">
            <a:xfrm flipV="1">
              <a:off x="3976" y="2000"/>
              <a:ext cx="0" cy="3"/>
            </a:xfrm>
            <a:prstGeom prst="straightConnector1">
              <a:avLst/>
            </a:prstGeom>
            <a:noFill/>
            <a:ln w="222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4" name="Text Box 39"/>
            <p:cNvSpPr txBox="1">
              <a:spLocks noChangeArrowheads="1"/>
            </p:cNvSpPr>
            <p:nvPr/>
          </p:nvSpPr>
          <p:spPr bwMode="auto">
            <a:xfrm>
              <a:off x="4967" y="2954"/>
              <a:ext cx="79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lang="zh-CN" altLang="en-US" sz="2000" dirty="0">
                  <a:solidFill>
                    <a:srgbClr val="0000FF"/>
                  </a:solidFill>
                  <a:latin typeface="Arial" panose="020B0604020202020204" pitchFamily="34" charset="0"/>
                  <a:ea typeface="宋体" panose="02010600030101010101" pitchFamily="2" charset="-122"/>
                  <a:cs typeface="Arial" panose="020B0604020202020204" pitchFamily="34" charset="0"/>
                </a:rPr>
                <a:t>碟片</a:t>
              </a:r>
              <a:endParaRPr lang="zh-CN" altLang="en-US" sz="2000" dirty="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cxnSp>
          <p:nvCxnSpPr>
            <p:cNvPr id="18465" name="AutoShape 40"/>
            <p:cNvCxnSpPr>
              <a:cxnSpLocks noChangeShapeType="1"/>
            </p:cNvCxnSpPr>
            <p:nvPr/>
          </p:nvCxnSpPr>
          <p:spPr bwMode="auto">
            <a:xfrm flipH="1" flipV="1">
              <a:off x="3967" y="3008"/>
              <a:ext cx="9" cy="453"/>
            </a:xfrm>
            <a:prstGeom prst="straightConnector1">
              <a:avLst/>
            </a:prstGeom>
            <a:noFill/>
            <a:ln w="222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6" name="Line 41"/>
            <p:cNvSpPr>
              <a:spLocks noChangeShapeType="1"/>
            </p:cNvSpPr>
            <p:nvPr/>
          </p:nvSpPr>
          <p:spPr bwMode="auto">
            <a:xfrm flipH="1" flipV="1">
              <a:off x="5012" y="2931"/>
              <a:ext cx="159" cy="114"/>
            </a:xfrm>
            <a:prstGeom prst="line">
              <a:avLst/>
            </a:prstGeom>
            <a:noFill/>
            <a:ln w="190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8467" name="Line 42"/>
            <p:cNvSpPr>
              <a:spLocks noChangeShapeType="1"/>
            </p:cNvSpPr>
            <p:nvPr/>
          </p:nvSpPr>
          <p:spPr bwMode="auto">
            <a:xfrm flipH="1">
              <a:off x="4740" y="2001"/>
              <a:ext cx="204" cy="272"/>
            </a:xfrm>
            <a:prstGeom prst="line">
              <a:avLst/>
            </a:prstGeom>
            <a:noFill/>
            <a:ln w="190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8468" name="Line 43"/>
            <p:cNvSpPr>
              <a:spLocks noChangeShapeType="1"/>
            </p:cNvSpPr>
            <p:nvPr/>
          </p:nvSpPr>
          <p:spPr bwMode="auto">
            <a:xfrm>
              <a:off x="1973" y="2183"/>
              <a:ext cx="839" cy="0"/>
            </a:xfrm>
            <a:prstGeom prst="line">
              <a:avLst/>
            </a:prstGeom>
            <a:noFill/>
            <a:ln w="19050">
              <a:solidFill>
                <a:schemeClr val="accent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18437" name="Rectangle 44"/>
          <p:cNvSpPr>
            <a:spLocks noChangeArrowheads="1"/>
          </p:cNvSpPr>
          <p:nvPr/>
        </p:nvSpPr>
        <p:spPr bwMode="auto">
          <a:xfrm>
            <a:off x="238555" y="2455882"/>
            <a:ext cx="2619011" cy="4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5000"/>
              </a:spcBef>
            </a:pPr>
            <a:r>
              <a:rPr lang="zh-CN" altLang="en-US" sz="1900" dirty="0">
                <a:latin typeface="Arial" panose="020B0604020202020204" pitchFamily="34" charset="0"/>
                <a:ea typeface="黑体" panose="02010609060101010101" pitchFamily="49" charset="-122"/>
              </a:rPr>
              <a:t>硬盘的操作流程如下： </a:t>
            </a:r>
            <a:endParaRPr lang="zh-CN" altLang="en-US" sz="19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C0A548C9-2044-4A9A-BDA2-8E21CF14A12C}" type="slidenum">
              <a:rPr lang="zh-CN" altLang="en-US" sz="1200">
                <a:solidFill>
                  <a:srgbClr val="898989"/>
                </a:solidFill>
              </a:rPr>
            </a:fld>
            <a:endParaRPr lang="zh-CN" altLang="en-US" sz="1200">
              <a:solidFill>
                <a:srgbClr val="898989"/>
              </a:solidFill>
            </a:endParaRPr>
          </a:p>
        </p:txBody>
      </p:sp>
      <p:sp>
        <p:nvSpPr>
          <p:cNvPr id="46" name="Rectangle 44"/>
          <p:cNvSpPr>
            <a:spLocks noChangeArrowheads="1"/>
          </p:cNvSpPr>
          <p:nvPr/>
        </p:nvSpPr>
        <p:spPr bwMode="auto">
          <a:xfrm>
            <a:off x="463052" y="2828526"/>
            <a:ext cx="4103037" cy="4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5000"/>
              </a:spcBef>
            </a:pPr>
            <a:r>
              <a:rPr lang="zh-CN" altLang="en-US" sz="1900" dirty="0">
                <a:solidFill>
                  <a:srgbClr val="0000FF"/>
                </a:solidFill>
                <a:latin typeface="Arial" panose="020B0604020202020204" pitchFamily="34" charset="0"/>
                <a:ea typeface="黑体" panose="02010609060101010101" pitchFamily="49" charset="-122"/>
              </a:rPr>
              <a:t>所有磁头同步寻道（由柱面号控制）</a:t>
            </a:r>
            <a:endParaRPr lang="zh-CN" altLang="en-US" sz="1900" dirty="0">
              <a:solidFill>
                <a:srgbClr val="0000FF"/>
              </a:solidFill>
              <a:latin typeface="Arial" panose="020B0604020202020204" pitchFamily="34" charset="0"/>
              <a:ea typeface="黑体" panose="02010609060101010101" pitchFamily="49" charset="-122"/>
            </a:endParaRPr>
          </a:p>
        </p:txBody>
      </p:sp>
      <p:sp>
        <p:nvSpPr>
          <p:cNvPr id="47" name="Rectangle 44"/>
          <p:cNvSpPr>
            <a:spLocks noChangeArrowheads="1"/>
          </p:cNvSpPr>
          <p:nvPr/>
        </p:nvSpPr>
        <p:spPr bwMode="auto">
          <a:xfrm>
            <a:off x="4345294" y="2828527"/>
            <a:ext cx="3717223" cy="4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5000"/>
              </a:spcBef>
            </a:pPr>
            <a:r>
              <a:rPr lang="en-US" altLang="zh-CN" sz="1900" dirty="0">
                <a:solidFill>
                  <a:srgbClr val="FF0000"/>
                </a:solidFill>
                <a:latin typeface="Arial" panose="020B0604020202020204" pitchFamily="34" charset="0"/>
                <a:ea typeface="黑体" panose="02010609060101010101" pitchFamily="49" charset="-122"/>
                <a:sym typeface="Wingdings" panose="05000000000000000000" pitchFamily="2" charset="2"/>
              </a:rPr>
              <a:t></a:t>
            </a:r>
            <a:r>
              <a:rPr lang="zh-CN" altLang="en-US" sz="1900" dirty="0">
                <a:solidFill>
                  <a:srgbClr val="0000FF"/>
                </a:solidFill>
                <a:latin typeface="Arial" panose="020B0604020202020204" pitchFamily="34" charset="0"/>
                <a:ea typeface="黑体" panose="02010609060101010101" pitchFamily="49" charset="-122"/>
              </a:rPr>
              <a:t>选择磁头（由磁头号控制）</a:t>
            </a:r>
            <a:r>
              <a:rPr lang="en-US" altLang="zh-CN" sz="1900" dirty="0">
                <a:solidFill>
                  <a:srgbClr val="FF0000"/>
                </a:solidFill>
                <a:latin typeface="Arial" panose="020B0604020202020204" pitchFamily="34" charset="0"/>
                <a:ea typeface="黑体" panose="02010609060101010101" pitchFamily="49" charset="-122"/>
                <a:sym typeface="Wingdings" panose="05000000000000000000" pitchFamily="2" charset="2"/>
              </a:rPr>
              <a:t> </a:t>
            </a:r>
            <a:endParaRPr lang="zh-CN" altLang="en-US" sz="1900" dirty="0">
              <a:solidFill>
                <a:srgbClr val="0000FF"/>
              </a:solidFill>
              <a:latin typeface="Arial" panose="020B0604020202020204" pitchFamily="34" charset="0"/>
              <a:ea typeface="黑体" panose="02010609060101010101" pitchFamily="49" charset="-122"/>
            </a:endParaRPr>
          </a:p>
        </p:txBody>
      </p:sp>
      <p:sp>
        <p:nvSpPr>
          <p:cNvPr id="48" name="Rectangle 44"/>
          <p:cNvSpPr>
            <a:spLocks noChangeArrowheads="1"/>
          </p:cNvSpPr>
          <p:nvPr/>
        </p:nvSpPr>
        <p:spPr bwMode="auto">
          <a:xfrm>
            <a:off x="506745" y="3257105"/>
            <a:ext cx="6141530" cy="4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5000"/>
              </a:spcBef>
            </a:pPr>
            <a:r>
              <a:rPr lang="zh-CN" altLang="en-US" sz="1900" dirty="0">
                <a:solidFill>
                  <a:srgbClr val="0000FF"/>
                </a:solidFill>
                <a:latin typeface="Arial" panose="020B0604020202020204" pitchFamily="34" charset="0"/>
                <a:ea typeface="黑体" panose="02010609060101010101" pitchFamily="49" charset="-122"/>
                <a:sym typeface="Wingdings" panose="05000000000000000000" pitchFamily="2" charset="2"/>
              </a:rPr>
              <a:t>被选中磁头</a:t>
            </a:r>
            <a:r>
              <a:rPr lang="zh-CN" altLang="en-US" sz="1900" dirty="0">
                <a:solidFill>
                  <a:srgbClr val="0000FF"/>
                </a:solidFill>
                <a:latin typeface="Arial" panose="020B0604020202020204" pitchFamily="34" charset="0"/>
                <a:ea typeface="黑体" panose="02010609060101010101" pitchFamily="49" charset="-122"/>
              </a:rPr>
              <a:t>等待扇区转到磁头下方（由扇区号控制）</a:t>
            </a:r>
            <a:r>
              <a:rPr lang="en-US" altLang="zh-CN" sz="1900" dirty="0">
                <a:solidFill>
                  <a:srgbClr val="FF0000"/>
                </a:solidFill>
                <a:latin typeface="Arial" panose="020B0604020202020204" pitchFamily="34" charset="0"/>
                <a:ea typeface="黑体" panose="02010609060101010101" pitchFamily="49" charset="-122"/>
                <a:sym typeface="Wingdings" panose="05000000000000000000" pitchFamily="2" charset="2"/>
              </a:rPr>
              <a:t></a:t>
            </a:r>
            <a:endParaRPr lang="zh-CN" altLang="en-US" sz="1900" dirty="0">
              <a:solidFill>
                <a:srgbClr val="0000FF"/>
              </a:solidFill>
              <a:latin typeface="Arial" panose="020B0604020202020204" pitchFamily="34" charset="0"/>
              <a:ea typeface="黑体" panose="02010609060101010101" pitchFamily="49" charset="-122"/>
            </a:endParaRPr>
          </a:p>
        </p:txBody>
      </p:sp>
      <p:sp>
        <p:nvSpPr>
          <p:cNvPr id="49" name="Rectangle 44"/>
          <p:cNvSpPr>
            <a:spLocks noChangeArrowheads="1"/>
          </p:cNvSpPr>
          <p:nvPr/>
        </p:nvSpPr>
        <p:spPr bwMode="auto">
          <a:xfrm>
            <a:off x="6492818" y="3250208"/>
            <a:ext cx="2244257" cy="4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15000"/>
              </a:lnSpc>
              <a:spcBef>
                <a:spcPct val="15000"/>
              </a:spcBef>
            </a:pPr>
            <a:r>
              <a:rPr lang="zh-CN" altLang="en-US" sz="1900" dirty="0">
                <a:solidFill>
                  <a:srgbClr val="0000FF"/>
                </a:solidFill>
                <a:latin typeface="Arial" panose="020B0604020202020204" pitchFamily="34" charset="0"/>
                <a:ea typeface="黑体" panose="02010609060101010101" pitchFamily="49" charset="-122"/>
              </a:rPr>
              <a:t>读写该扇区中数据</a:t>
            </a:r>
            <a:endParaRPr lang="zh-CN" altLang="en-US" sz="1900" dirty="0">
              <a:solidFill>
                <a:srgbClr val="0000FF"/>
              </a:solidFill>
              <a:latin typeface="Arial" panose="020B0604020202020204" pitchFamily="34" charset="0"/>
              <a:ea typeface="黑体" panose="02010609060101010101" pitchFamily="49" charset="-122"/>
            </a:endParaRPr>
          </a:p>
        </p:txBody>
      </p:sp>
      <p:sp>
        <p:nvSpPr>
          <p:cNvPr id="3" name="文本框 2"/>
          <p:cNvSpPr txBox="1"/>
          <p:nvPr/>
        </p:nvSpPr>
        <p:spPr>
          <a:xfrm>
            <a:off x="223674" y="3678786"/>
            <a:ext cx="8920326" cy="1054135"/>
          </a:xfrm>
          <a:prstGeom prst="rect">
            <a:avLst/>
          </a:prstGeom>
          <a:noFill/>
        </p:spPr>
        <p:txBody>
          <a:bodyPr wrap="square" rtlCol="0">
            <a:spAutoFit/>
          </a:bodyPr>
          <a:lstStyle/>
          <a:p>
            <a:pPr>
              <a:lnSpc>
                <a:spcPts val="2500"/>
              </a:lnSpc>
            </a:pPr>
            <a:r>
              <a:rPr lang="zh-CN" altLang="en-US" sz="1800" dirty="0">
                <a:solidFill>
                  <a:srgbClr val="FF0000"/>
                </a:solidFill>
              </a:rPr>
              <a:t>磁盘响应时间</a:t>
            </a:r>
            <a:r>
              <a:rPr lang="zh-CN" altLang="en-US" sz="1800" dirty="0"/>
              <a:t>：读写请求排队，出队后经磁盘控制器解析命令，然后寻道、旋转、读写扇区，这一过程的总时间花销。</a:t>
            </a:r>
            <a:endParaRPr lang="zh-CN" altLang="en-US" sz="1800" dirty="0"/>
          </a:p>
          <a:p>
            <a:pPr>
              <a:lnSpc>
                <a:spcPts val="2500"/>
              </a:lnSpc>
            </a:pPr>
            <a:r>
              <a:rPr lang="en-US" altLang="zh-CN" sz="1800" dirty="0">
                <a:latin typeface="黑体" panose="02010609060101010101" pitchFamily="49" charset="-122"/>
                <a:ea typeface="黑体" panose="02010609060101010101" pitchFamily="49" charset="-122"/>
              </a:rPr>
              <a:t>=</a:t>
            </a:r>
            <a:r>
              <a:rPr lang="zh-CN" altLang="en-US" sz="1800" dirty="0">
                <a:solidFill>
                  <a:schemeClr val="accent2"/>
                </a:solidFill>
                <a:latin typeface="黑体" panose="02010609060101010101" pitchFamily="49" charset="-122"/>
                <a:ea typeface="黑体" panose="02010609060101010101" pitchFamily="49" charset="-122"/>
              </a:rPr>
              <a:t>排队延迟</a:t>
            </a:r>
            <a:r>
              <a:rPr lang="en-US" altLang="zh-CN" sz="1800" dirty="0">
                <a:solidFill>
                  <a:schemeClr val="accent2"/>
                </a:solidFill>
                <a:latin typeface="黑体" panose="02010609060101010101" pitchFamily="49" charset="-122"/>
                <a:ea typeface="黑体" panose="02010609060101010101" pitchFamily="49" charset="-122"/>
              </a:rPr>
              <a:t>+</a:t>
            </a:r>
            <a:r>
              <a:rPr lang="zh-CN" altLang="en-US" sz="1800" dirty="0">
                <a:solidFill>
                  <a:schemeClr val="accent2"/>
                </a:solidFill>
                <a:latin typeface="黑体" panose="02010609060101010101" pitchFamily="49" charset="-122"/>
                <a:ea typeface="黑体" panose="02010609060101010101" pitchFamily="49" charset="-122"/>
              </a:rPr>
              <a:t>控制器时间</a:t>
            </a:r>
            <a:r>
              <a:rPr lang="en-US" altLang="zh-CN" sz="1800" dirty="0">
                <a:solidFill>
                  <a:schemeClr val="accent2"/>
                </a:solidFill>
                <a:latin typeface="黑体" panose="02010609060101010101" pitchFamily="49" charset="-122"/>
                <a:ea typeface="黑体" panose="02010609060101010101" pitchFamily="49" charset="-122"/>
              </a:rPr>
              <a:t>+</a:t>
            </a:r>
            <a:r>
              <a:rPr lang="zh-CN" altLang="en-US" sz="1800" dirty="0">
                <a:solidFill>
                  <a:schemeClr val="accent2"/>
                </a:solidFill>
                <a:latin typeface="黑体" panose="02010609060101010101" pitchFamily="49" charset="-122"/>
                <a:ea typeface="黑体" panose="02010609060101010101" pitchFamily="49" charset="-122"/>
              </a:rPr>
              <a:t>寻道时间</a:t>
            </a:r>
            <a:r>
              <a:rPr lang="en-US" altLang="zh-CN" sz="1800" dirty="0">
                <a:solidFill>
                  <a:schemeClr val="accent2"/>
                </a:solidFill>
                <a:latin typeface="黑体" panose="02010609060101010101" pitchFamily="49" charset="-122"/>
                <a:ea typeface="黑体" panose="02010609060101010101" pitchFamily="49" charset="-122"/>
              </a:rPr>
              <a:t>+</a:t>
            </a:r>
            <a:r>
              <a:rPr lang="zh-CN" altLang="en-US" sz="1800" dirty="0">
                <a:solidFill>
                  <a:schemeClr val="accent2"/>
                </a:solidFill>
                <a:latin typeface="黑体" panose="02010609060101010101" pitchFamily="49" charset="-122"/>
                <a:ea typeface="黑体" panose="02010609060101010101" pitchFamily="49" charset="-122"/>
              </a:rPr>
              <a:t>旋转等待时间</a:t>
            </a:r>
            <a:r>
              <a:rPr lang="en-US" altLang="zh-CN" sz="1800" dirty="0">
                <a:solidFill>
                  <a:schemeClr val="accent2"/>
                </a:solidFill>
                <a:latin typeface="黑体" panose="02010609060101010101" pitchFamily="49" charset="-122"/>
                <a:ea typeface="黑体" panose="02010609060101010101" pitchFamily="49" charset="-122"/>
              </a:rPr>
              <a:t>+</a:t>
            </a:r>
            <a:r>
              <a:rPr lang="zh-CN" altLang="en-US" sz="1800" dirty="0">
                <a:solidFill>
                  <a:schemeClr val="accent2"/>
                </a:solidFill>
                <a:latin typeface="黑体" panose="02010609060101010101" pitchFamily="49" charset="-122"/>
                <a:ea typeface="黑体" panose="02010609060101010101" pitchFamily="49" charset="-122"/>
              </a:rPr>
              <a:t>数据传输时间</a:t>
            </a:r>
            <a:endParaRPr lang="zh-CN" altLang="en-US" sz="1800"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down)">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7">
                                            <p:txEl>
                                              <p:pRg st="0" end="0"/>
                                            </p:txEl>
                                          </p:spTgt>
                                        </p:tgtEl>
                                        <p:attrNameLst>
                                          <p:attrName>style.visibility</p:attrName>
                                        </p:attrNameLst>
                                      </p:cBhvr>
                                      <p:to>
                                        <p:strVal val="visible"/>
                                      </p:to>
                                    </p:set>
                                    <p:animEffect transition="in" filter="wipe(down)">
                                      <p:cBhvr>
                                        <p:cTn id="12" dur="500"/>
                                        <p:tgtEl>
                                          <p:spTgt spid="184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6">
                                            <p:txEl>
                                              <p:pRg st="0" end="0"/>
                                            </p:txEl>
                                          </p:spTgt>
                                        </p:tgtEl>
                                        <p:attrNameLst>
                                          <p:attrName>style.visibility</p:attrName>
                                        </p:attrNameLst>
                                      </p:cBhvr>
                                      <p:to>
                                        <p:strVal val="visible"/>
                                      </p:to>
                                    </p:set>
                                    <p:animEffect transition="in" filter="wipe(down)">
                                      <p:cBhvr>
                                        <p:cTn id="17" dur="500"/>
                                        <p:tgtEl>
                                          <p:spTgt spid="4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0" end="0"/>
                                            </p:txEl>
                                          </p:spTgt>
                                        </p:tgtEl>
                                        <p:attrNameLst>
                                          <p:attrName>style.visibility</p:attrName>
                                        </p:attrNameLst>
                                      </p:cBhvr>
                                      <p:to>
                                        <p:strVal val="visible"/>
                                      </p:to>
                                    </p:set>
                                    <p:animEffect transition="in" filter="wipe(down)">
                                      <p:cBhvr>
                                        <p:cTn id="22" dur="500"/>
                                        <p:tgtEl>
                                          <p:spTgt spid="4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wipe(down)">
                                      <p:cBhvr>
                                        <p:cTn id="27" dur="500"/>
                                        <p:tgtEl>
                                          <p:spTgt spid="4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9">
                                            <p:txEl>
                                              <p:pRg st="0" end="0"/>
                                            </p:txEl>
                                          </p:spTgt>
                                        </p:tgtEl>
                                        <p:attrNameLst>
                                          <p:attrName>style.visibility</p:attrName>
                                        </p:attrNameLst>
                                      </p:cBhvr>
                                      <p:to>
                                        <p:strVal val="visible"/>
                                      </p:to>
                                    </p:set>
                                    <p:animEffect transition="in" filter="wipe(down)">
                                      <p:cBhvr>
                                        <p:cTn id="32" dur="500"/>
                                        <p:tgtEl>
                                          <p:spTgt spid="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wipe(down)">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down)">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7235">
                                            <p:txEl>
                                              <p:pRg st="0" end="0"/>
                                            </p:txEl>
                                          </p:spTgt>
                                        </p:tgtEl>
                                        <p:attrNameLst>
                                          <p:attrName>style.visibility</p:attrName>
                                        </p:attrNameLst>
                                      </p:cBhvr>
                                      <p:to>
                                        <p:strVal val="visible"/>
                                      </p:to>
                                    </p:set>
                                    <p:animEffect transition="in" filter="blinds(horizontal)">
                                      <p:cBhvr>
                                        <p:cTn id="47" dur="500"/>
                                        <p:tgtEl>
                                          <p:spTgt spid="60723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52" dur="500"/>
                                        <p:tgtEl>
                                          <p:spTgt spid="60723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57" dur="500"/>
                                        <p:tgtEl>
                                          <p:spTgt spid="60723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62" dur="500"/>
                                        <p:tgtEl>
                                          <p:spTgt spid="60723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7235">
                                            <p:txEl>
                                              <p:pRg st="4" end="4"/>
                                            </p:txEl>
                                          </p:spTgt>
                                        </p:tgtEl>
                                        <p:attrNameLst>
                                          <p:attrName>style.visibility</p:attrName>
                                        </p:attrNameLst>
                                      </p:cBhvr>
                                      <p:to>
                                        <p:strVal val="visible"/>
                                      </p:to>
                                    </p:set>
                                    <p:animEffect transition="in" filter="blinds(horizontal)">
                                      <p:cBhvr>
                                        <p:cTn id="67" dur="500"/>
                                        <p:tgtEl>
                                          <p:spTgt spid="607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2600" y="46038"/>
            <a:ext cx="8343900" cy="422275"/>
          </a:xfrm>
        </p:spPr>
        <p:txBody>
          <a:bodyPr/>
          <a:lstStyle/>
          <a:p>
            <a:r>
              <a:rPr lang="zh-CN" altLang="en-US" dirty="0">
                <a:ea typeface="宋体" panose="02010600030101010101" pitchFamily="2" charset="-122"/>
              </a:rPr>
              <a:t>磁盘响应时间计算举例</a:t>
            </a:r>
            <a:endParaRPr lang="zh-CN" altLang="en-US" dirty="0">
              <a:ea typeface="宋体" panose="02010600030101010101" pitchFamily="2" charset="-122"/>
            </a:endParaRPr>
          </a:p>
        </p:txBody>
      </p:sp>
      <p:sp>
        <p:nvSpPr>
          <p:cNvPr id="20483" name="Rectangle 3"/>
          <p:cNvSpPr>
            <a:spLocks noGrp="1" noChangeArrowheads="1"/>
          </p:cNvSpPr>
          <p:nvPr>
            <p:ph type="body" idx="1"/>
          </p:nvPr>
        </p:nvSpPr>
        <p:spPr>
          <a:xfrm>
            <a:off x="142927" y="768776"/>
            <a:ext cx="8437562" cy="1057212"/>
          </a:xfrm>
          <a:noFill/>
        </p:spPr>
        <p:txBody>
          <a:bodyPr lIns="91440" tIns="45720" rIns="91440" bIns="45720"/>
          <a:lstStyle/>
          <a:p>
            <a:pPr marL="0" indent="0">
              <a:lnSpc>
                <a:spcPct val="110000"/>
              </a:lnSpc>
              <a:buNone/>
            </a:pPr>
            <a:r>
              <a:rPr lang="zh-CN" altLang="en-US" sz="1900" dirty="0">
                <a:solidFill>
                  <a:srgbClr val="0000CC"/>
                </a:solidFill>
                <a:ea typeface="黑体" panose="02010609060101010101" pitchFamily="49" charset="-122"/>
              </a:rPr>
              <a:t>       假定每个扇区</a:t>
            </a:r>
            <a:r>
              <a:rPr lang="en-US" altLang="zh-CN" sz="1900" dirty="0">
                <a:solidFill>
                  <a:srgbClr val="0000CC"/>
                </a:solidFill>
                <a:ea typeface="黑体" panose="02010609060101010101" pitchFamily="49" charset="-122"/>
              </a:rPr>
              <a:t>512</a:t>
            </a:r>
            <a:r>
              <a:rPr lang="zh-CN" altLang="en-US" sz="1900" dirty="0">
                <a:solidFill>
                  <a:srgbClr val="0000CC"/>
                </a:solidFill>
                <a:ea typeface="黑体" panose="02010609060101010101" pitchFamily="49" charset="-122"/>
              </a:rPr>
              <a:t>字节， 磁盘转速为</a:t>
            </a:r>
            <a:r>
              <a:rPr lang="en-US" altLang="zh-CN" sz="1900" dirty="0">
                <a:solidFill>
                  <a:srgbClr val="0000CC"/>
                </a:solidFill>
                <a:ea typeface="黑体" panose="02010609060101010101" pitchFamily="49" charset="-122"/>
              </a:rPr>
              <a:t>5400 RPM</a:t>
            </a:r>
            <a:r>
              <a:rPr lang="zh-CN" altLang="en-US" sz="1900" dirty="0">
                <a:solidFill>
                  <a:srgbClr val="0000CC"/>
                </a:solidFill>
                <a:ea typeface="黑体" panose="02010609060101010101" pitchFamily="49" charset="-122"/>
              </a:rPr>
              <a:t>，声称寻道时间（最大寻道时间的一半）为</a:t>
            </a:r>
            <a:r>
              <a:rPr lang="en-US" altLang="zh-CN" sz="1900" dirty="0">
                <a:solidFill>
                  <a:srgbClr val="0000CC"/>
                </a:solidFill>
                <a:ea typeface="黑体" panose="02010609060101010101" pitchFamily="49" charset="-122"/>
              </a:rPr>
              <a:t>12 </a:t>
            </a:r>
            <a:r>
              <a:rPr lang="en-US" altLang="zh-CN" sz="1900" dirty="0" err="1">
                <a:solidFill>
                  <a:srgbClr val="0000CC"/>
                </a:solidFill>
                <a:ea typeface="黑体" panose="02010609060101010101" pitchFamily="49" charset="-122"/>
              </a:rPr>
              <a:t>ms</a:t>
            </a:r>
            <a:r>
              <a:rPr lang="en-US" altLang="zh-CN" sz="1900" dirty="0">
                <a:solidFill>
                  <a:srgbClr val="0000CC"/>
                </a:solidFill>
                <a:ea typeface="黑体" panose="02010609060101010101" pitchFamily="49" charset="-122"/>
              </a:rPr>
              <a:t>, </a:t>
            </a:r>
            <a:r>
              <a:rPr lang="zh-CN" altLang="en-US" sz="1900" dirty="0">
                <a:solidFill>
                  <a:srgbClr val="0000CC"/>
                </a:solidFill>
                <a:ea typeface="黑体" panose="02010609060101010101" pitchFamily="49" charset="-122"/>
              </a:rPr>
              <a:t>数据传输率为</a:t>
            </a:r>
            <a:r>
              <a:rPr lang="en-US" altLang="zh-CN" sz="1900" dirty="0">
                <a:solidFill>
                  <a:srgbClr val="0000CC"/>
                </a:solidFill>
                <a:ea typeface="黑体" panose="02010609060101010101" pitchFamily="49" charset="-122"/>
              </a:rPr>
              <a:t>4 MB/s, </a:t>
            </a:r>
            <a:r>
              <a:rPr lang="zh-CN" altLang="en-US" sz="1900" dirty="0">
                <a:solidFill>
                  <a:srgbClr val="0000CC"/>
                </a:solidFill>
                <a:ea typeface="黑体" panose="02010609060101010101" pitchFamily="49" charset="-122"/>
              </a:rPr>
              <a:t>磁盘控制器开销为</a:t>
            </a:r>
            <a:r>
              <a:rPr lang="en-US" altLang="zh-CN" sz="1900" dirty="0">
                <a:solidFill>
                  <a:srgbClr val="0000CC"/>
                </a:solidFill>
                <a:ea typeface="黑体" panose="02010609060101010101" pitchFamily="49" charset="-122"/>
              </a:rPr>
              <a:t>1 </a:t>
            </a:r>
            <a:r>
              <a:rPr lang="en-US" altLang="zh-CN" sz="1900" dirty="0" err="1">
                <a:solidFill>
                  <a:srgbClr val="0000CC"/>
                </a:solidFill>
                <a:ea typeface="黑体" panose="02010609060101010101" pitchFamily="49" charset="-122"/>
              </a:rPr>
              <a:t>ms</a:t>
            </a:r>
            <a:r>
              <a:rPr lang="en-US" altLang="zh-CN" sz="1900" dirty="0">
                <a:solidFill>
                  <a:srgbClr val="0000CC"/>
                </a:solidFill>
                <a:ea typeface="黑体" panose="02010609060101010101" pitchFamily="49" charset="-122"/>
              </a:rPr>
              <a:t>, </a:t>
            </a:r>
            <a:r>
              <a:rPr lang="zh-CN" altLang="en-US" sz="1900" dirty="0">
                <a:solidFill>
                  <a:srgbClr val="0000CC"/>
                </a:solidFill>
                <a:ea typeface="黑体" panose="02010609060101010101" pitchFamily="49" charset="-122"/>
              </a:rPr>
              <a:t>不考虑排队时间，则磁盘响应时间为多少？</a:t>
            </a:r>
            <a:endParaRPr lang="zh-CN" altLang="en-US" sz="1900" dirty="0">
              <a:solidFill>
                <a:srgbClr val="0000CC"/>
              </a:solidFill>
              <a:ea typeface="黑体" panose="02010609060101010101" pitchFamily="49" charset="-122"/>
            </a:endParaRPr>
          </a:p>
        </p:txBody>
      </p:sp>
      <p:sp>
        <p:nvSpPr>
          <p:cNvPr id="610308" name="Text Box 4"/>
          <p:cNvSpPr txBox="1">
            <a:spLocks noChangeArrowheads="1"/>
          </p:cNvSpPr>
          <p:nvPr/>
        </p:nvSpPr>
        <p:spPr bwMode="auto">
          <a:xfrm>
            <a:off x="508000" y="4851210"/>
            <a:ext cx="32035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dirty="0">
                <a:solidFill>
                  <a:srgbClr val="0000CC"/>
                </a:solidFill>
                <a:ea typeface="黑体" panose="02010609060101010101" pitchFamily="49" charset="-122"/>
              </a:rPr>
              <a:t>所以，磁盘转速非常重要！</a:t>
            </a:r>
            <a:endParaRPr kumimoji="1" lang="zh-CN" altLang="en-US" sz="1900" dirty="0">
              <a:solidFill>
                <a:srgbClr val="0000CC"/>
              </a:solidFill>
              <a:ea typeface="黑体" panose="02010609060101010101" pitchFamily="49" charset="-122"/>
            </a:endParaRPr>
          </a:p>
        </p:txBody>
      </p:sp>
      <p:sp>
        <p:nvSpPr>
          <p:cNvPr id="610309" name="Rectangle 5"/>
          <p:cNvSpPr>
            <a:spLocks noChangeArrowheads="1"/>
          </p:cNvSpPr>
          <p:nvPr/>
        </p:nvSpPr>
        <p:spPr bwMode="auto">
          <a:xfrm>
            <a:off x="263525" y="2211388"/>
            <a:ext cx="8701088" cy="267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15000"/>
              </a:spcBef>
            </a:pPr>
            <a:r>
              <a:rPr kumimoji="1" lang="en-US" altLang="zh-CN" sz="2000" b="0" dirty="0">
                <a:ea typeface="宋体" panose="02010600030101010101" pitchFamily="2" charset="-122"/>
              </a:rPr>
              <a:t>   </a:t>
            </a:r>
            <a:r>
              <a:rPr kumimoji="1" lang="zh-CN" altLang="en-US" sz="1900" dirty="0">
                <a:latin typeface="Arial" panose="020B0604020202020204" pitchFamily="34" charset="0"/>
                <a:ea typeface="宋体" panose="02010600030101010101" pitchFamily="2" charset="-122"/>
              </a:rPr>
              <a:t>磁盘响应时间</a:t>
            </a:r>
            <a:r>
              <a:rPr kumimoji="1" lang="en-US" altLang="zh-CN" sz="1900" dirty="0">
                <a:latin typeface="Arial" panose="020B0604020202020204" pitchFamily="34" charset="0"/>
                <a:ea typeface="宋体" panose="02010600030101010101" pitchFamily="2" charset="-122"/>
              </a:rPr>
              <a:t>= </a:t>
            </a:r>
            <a:r>
              <a:rPr kumimoji="1" lang="zh-CN" altLang="en-US" sz="1900" dirty="0">
                <a:latin typeface="Arial" panose="020B0604020202020204" pitchFamily="34" charset="0"/>
                <a:ea typeface="宋体" panose="02010600030101010101" pitchFamily="2" charset="-122"/>
              </a:rPr>
              <a:t>寻道时间</a:t>
            </a:r>
            <a:r>
              <a:rPr kumimoji="1" lang="en-US" altLang="zh-CN" sz="1900" dirty="0">
                <a:latin typeface="Arial" panose="020B0604020202020204" pitchFamily="34" charset="0"/>
                <a:ea typeface="宋体" panose="02010600030101010101" pitchFamily="2" charset="-122"/>
              </a:rPr>
              <a:t>  +</a:t>
            </a:r>
            <a:r>
              <a:rPr lang="zh-CN" altLang="en-US" sz="2000" dirty="0">
                <a:solidFill>
                  <a:srgbClr val="D1390F"/>
                </a:solidFill>
                <a:ea typeface="黑体" panose="02010609060101010101" pitchFamily="49" charset="-122"/>
              </a:rPr>
              <a:t>旋转等待时间</a:t>
            </a:r>
            <a:r>
              <a:rPr kumimoji="1" lang="en-US" altLang="zh-CN" sz="1900" dirty="0">
                <a:latin typeface="Arial" panose="020B0604020202020204" pitchFamily="34" charset="0"/>
                <a:ea typeface="宋体" panose="02010600030101010101" pitchFamily="2" charset="-122"/>
              </a:rPr>
              <a:t>+</a:t>
            </a:r>
            <a:r>
              <a:rPr lang="zh-CN" altLang="en-US" sz="2000" dirty="0">
                <a:solidFill>
                  <a:srgbClr val="D1390F"/>
                </a:solidFill>
                <a:ea typeface="黑体" panose="02010609060101010101" pitchFamily="49" charset="-122"/>
              </a:rPr>
              <a:t>数据传输时间</a:t>
            </a:r>
            <a:endParaRPr kumimoji="1" lang="en-US" altLang="zh-CN" sz="1900" dirty="0">
              <a:latin typeface="Arial" panose="020B0604020202020204" pitchFamily="34" charset="0"/>
              <a:ea typeface="宋体" panose="02010600030101010101" pitchFamily="2" charset="-122"/>
            </a:endParaRPr>
          </a:p>
          <a:p>
            <a:pPr lvl="1" eaLnBrk="1" hangingPunct="1">
              <a:spcBef>
                <a:spcPct val="15000"/>
              </a:spcBef>
            </a:pPr>
            <a:r>
              <a:rPr kumimoji="1" lang="en-US" altLang="zh-CN" sz="1900" dirty="0">
                <a:solidFill>
                  <a:srgbClr val="0000CC"/>
                </a:solidFill>
                <a:latin typeface="Arial" panose="020B0604020202020204" pitchFamily="34" charset="0"/>
                <a:ea typeface="宋体" panose="02010600030101010101" pitchFamily="2" charset="-122"/>
              </a:rPr>
              <a:t>   </a:t>
            </a:r>
            <a:r>
              <a:rPr kumimoji="1" lang="en-US" altLang="zh-CN" sz="1900" dirty="0">
                <a:solidFill>
                  <a:srgbClr val="009900"/>
                </a:solidFill>
                <a:latin typeface="Arial" panose="020B0604020202020204" pitchFamily="34" charset="0"/>
                <a:ea typeface="宋体" panose="02010600030101010101" pitchFamily="2" charset="-122"/>
              </a:rPr>
              <a:t>                                                      +</a:t>
            </a:r>
            <a:r>
              <a:rPr lang="zh-CN" altLang="en-US" sz="1900" dirty="0">
                <a:solidFill>
                  <a:srgbClr val="FF0000"/>
                </a:solidFill>
                <a:ea typeface="黑体" panose="02010609060101010101" pitchFamily="49" charset="-122"/>
              </a:rPr>
              <a:t>磁盘控制器开销</a:t>
            </a:r>
            <a:r>
              <a:rPr kumimoji="1" lang="en-US" altLang="zh-CN" sz="1900" dirty="0">
                <a:solidFill>
                  <a:srgbClr val="009900"/>
                </a:solidFill>
                <a:latin typeface="Arial" panose="020B0604020202020204" pitchFamily="34" charset="0"/>
                <a:ea typeface="宋体" panose="02010600030101010101" pitchFamily="2" charset="-122"/>
              </a:rPr>
              <a:t>+</a:t>
            </a:r>
            <a:r>
              <a:rPr lang="zh-CN" altLang="en-US" sz="1900" dirty="0">
                <a:solidFill>
                  <a:srgbClr val="FF0000"/>
                </a:solidFill>
                <a:ea typeface="黑体" panose="02010609060101010101" pitchFamily="49" charset="-122"/>
              </a:rPr>
              <a:t>排队时间</a:t>
            </a:r>
            <a:endParaRPr kumimoji="1" lang="en-US" altLang="zh-CN" sz="1900" dirty="0">
              <a:solidFill>
                <a:srgbClr val="FF0000"/>
              </a:solidFill>
              <a:latin typeface="Arial" panose="020B0604020202020204" pitchFamily="34" charset="0"/>
              <a:ea typeface="宋体" panose="02010600030101010101" pitchFamily="2" charset="-122"/>
            </a:endParaRPr>
          </a:p>
          <a:p>
            <a:pPr eaLnBrk="1" hangingPunct="1">
              <a:spcBef>
                <a:spcPct val="15000"/>
              </a:spcBef>
            </a:pPr>
            <a:r>
              <a:rPr kumimoji="1" lang="en-US" altLang="zh-CN" sz="1900" dirty="0">
                <a:latin typeface="Arial" panose="020B0604020202020204" pitchFamily="34" charset="0"/>
                <a:ea typeface="宋体" panose="02010600030101010101" pitchFamily="2" charset="-122"/>
              </a:rPr>
              <a:t>                        =  12 </a:t>
            </a:r>
            <a:r>
              <a:rPr kumimoji="1" lang="en-US" altLang="zh-CN" sz="1900" dirty="0" err="1">
                <a:latin typeface="Arial" panose="020B0604020202020204" pitchFamily="34" charset="0"/>
                <a:ea typeface="宋体" panose="02010600030101010101" pitchFamily="2" charset="-122"/>
              </a:rPr>
              <a:t>ms</a:t>
            </a:r>
            <a:r>
              <a:rPr kumimoji="1" lang="en-US" altLang="zh-CN" sz="1900" dirty="0">
                <a:latin typeface="Arial" panose="020B0604020202020204" pitchFamily="34" charset="0"/>
                <a:ea typeface="宋体" panose="02010600030101010101" pitchFamily="2" charset="-122"/>
              </a:rPr>
              <a:t> + </a:t>
            </a:r>
            <a:r>
              <a:rPr kumimoji="1" lang="en-US" altLang="zh-CN" sz="1900" dirty="0">
                <a:solidFill>
                  <a:srgbClr val="CC0000"/>
                </a:solidFill>
                <a:latin typeface="Arial" panose="020B0604020202020204" pitchFamily="34" charset="0"/>
                <a:ea typeface="宋体" panose="02010600030101010101" pitchFamily="2" charset="-122"/>
              </a:rPr>
              <a:t>0.5 / 5400 RPM</a:t>
            </a:r>
            <a:r>
              <a:rPr kumimoji="1" lang="en-US" altLang="zh-CN" sz="1900" dirty="0">
                <a:latin typeface="Arial" panose="020B0604020202020204" pitchFamily="34" charset="0"/>
                <a:ea typeface="宋体" panose="02010600030101010101" pitchFamily="2" charset="-122"/>
              </a:rPr>
              <a:t> + 0.5 KB / 4 MB/s </a:t>
            </a:r>
            <a:r>
              <a:rPr kumimoji="1" lang="en-US" altLang="zh-CN" sz="1900" dirty="0">
                <a:solidFill>
                  <a:srgbClr val="009900"/>
                </a:solidFill>
                <a:latin typeface="Arial" panose="020B0604020202020204" pitchFamily="34" charset="0"/>
                <a:ea typeface="宋体" panose="02010600030101010101" pitchFamily="2" charset="-122"/>
              </a:rPr>
              <a:t>+ 1 </a:t>
            </a:r>
            <a:r>
              <a:rPr kumimoji="1" lang="en-US" altLang="zh-CN" sz="1900" dirty="0" err="1">
                <a:solidFill>
                  <a:srgbClr val="009900"/>
                </a:solidFill>
                <a:latin typeface="Arial" panose="020B0604020202020204" pitchFamily="34" charset="0"/>
                <a:ea typeface="宋体" panose="02010600030101010101" pitchFamily="2" charset="-122"/>
              </a:rPr>
              <a:t>ms</a:t>
            </a:r>
            <a:r>
              <a:rPr kumimoji="1" lang="en-US" altLang="zh-CN" sz="1900" dirty="0">
                <a:solidFill>
                  <a:srgbClr val="009900"/>
                </a:solidFill>
                <a:latin typeface="Arial" panose="020B0604020202020204" pitchFamily="34" charset="0"/>
                <a:ea typeface="宋体" panose="02010600030101010101" pitchFamily="2" charset="-122"/>
              </a:rPr>
              <a:t> +  0</a:t>
            </a:r>
            <a:endParaRPr kumimoji="1" lang="en-US" altLang="zh-CN" sz="1900" dirty="0">
              <a:solidFill>
                <a:srgbClr val="009900"/>
              </a:solidFill>
              <a:latin typeface="Arial" panose="020B0604020202020204" pitchFamily="34" charset="0"/>
              <a:ea typeface="宋体" panose="02010600030101010101" pitchFamily="2" charset="-122"/>
            </a:endParaRPr>
          </a:p>
          <a:p>
            <a:pPr eaLnBrk="1" hangingPunct="1">
              <a:spcBef>
                <a:spcPct val="15000"/>
              </a:spcBef>
            </a:pPr>
            <a:r>
              <a:rPr kumimoji="1" lang="en-US" altLang="zh-CN" sz="1900" dirty="0">
                <a:latin typeface="Arial" panose="020B0604020202020204" pitchFamily="34" charset="0"/>
                <a:ea typeface="宋体" panose="02010600030101010101" pitchFamily="2" charset="-122"/>
              </a:rPr>
              <a:t>                        =  12  </a:t>
            </a:r>
            <a:r>
              <a:rPr kumimoji="1" lang="en-US" altLang="zh-CN" sz="1900" dirty="0" err="1">
                <a:latin typeface="Arial" panose="020B0604020202020204" pitchFamily="34" charset="0"/>
                <a:ea typeface="宋体" panose="02010600030101010101" pitchFamily="2" charset="-122"/>
              </a:rPr>
              <a:t>ms</a:t>
            </a:r>
            <a:r>
              <a:rPr kumimoji="1" lang="en-US" altLang="zh-CN" sz="1900" dirty="0">
                <a:latin typeface="Arial" panose="020B0604020202020204" pitchFamily="34" charset="0"/>
                <a:ea typeface="宋体" panose="02010600030101010101" pitchFamily="2" charset="-122"/>
              </a:rPr>
              <a:t> +  </a:t>
            </a:r>
            <a:r>
              <a:rPr kumimoji="1" lang="en-US" altLang="zh-CN" sz="1900" dirty="0">
                <a:solidFill>
                  <a:srgbClr val="CC0000"/>
                </a:solidFill>
                <a:latin typeface="Arial" panose="020B0604020202020204" pitchFamily="34" charset="0"/>
                <a:ea typeface="宋体" panose="02010600030101010101" pitchFamily="2" charset="-122"/>
              </a:rPr>
              <a:t>0.5 / 90 RPS</a:t>
            </a:r>
            <a:r>
              <a:rPr kumimoji="1" lang="en-US" altLang="zh-CN" sz="1900" dirty="0">
                <a:latin typeface="Arial" panose="020B0604020202020204" pitchFamily="34" charset="0"/>
                <a:ea typeface="宋体" panose="02010600030101010101" pitchFamily="2" charset="-122"/>
              </a:rPr>
              <a:t> + 0.125 / 1024 s </a:t>
            </a:r>
            <a:r>
              <a:rPr kumimoji="1" lang="en-US" altLang="zh-CN" sz="1900" dirty="0">
                <a:solidFill>
                  <a:srgbClr val="009900"/>
                </a:solidFill>
                <a:latin typeface="Arial" panose="020B0604020202020204" pitchFamily="34" charset="0"/>
                <a:ea typeface="宋体" panose="02010600030101010101" pitchFamily="2" charset="-122"/>
              </a:rPr>
              <a:t>+ 1 </a:t>
            </a:r>
            <a:r>
              <a:rPr kumimoji="1" lang="en-US" altLang="zh-CN" sz="1900" dirty="0" err="1">
                <a:solidFill>
                  <a:srgbClr val="009900"/>
                </a:solidFill>
                <a:latin typeface="Arial" panose="020B0604020202020204" pitchFamily="34" charset="0"/>
                <a:ea typeface="宋体" panose="02010600030101010101" pitchFamily="2" charset="-122"/>
              </a:rPr>
              <a:t>ms</a:t>
            </a:r>
            <a:r>
              <a:rPr kumimoji="1" lang="en-US" altLang="zh-CN" sz="1900" dirty="0">
                <a:solidFill>
                  <a:srgbClr val="009900"/>
                </a:solidFill>
                <a:latin typeface="Arial" panose="020B0604020202020204" pitchFamily="34" charset="0"/>
                <a:ea typeface="宋体" panose="02010600030101010101" pitchFamily="2" charset="-122"/>
              </a:rPr>
              <a:t> +  0</a:t>
            </a:r>
            <a:endParaRPr kumimoji="1" lang="en-US" altLang="zh-CN" sz="1900" dirty="0">
              <a:solidFill>
                <a:srgbClr val="009900"/>
              </a:solidFill>
              <a:latin typeface="Arial" panose="020B0604020202020204" pitchFamily="34" charset="0"/>
              <a:ea typeface="宋体" panose="02010600030101010101" pitchFamily="2" charset="-122"/>
            </a:endParaRPr>
          </a:p>
          <a:p>
            <a:pPr eaLnBrk="1" hangingPunct="1">
              <a:spcBef>
                <a:spcPct val="15000"/>
              </a:spcBef>
            </a:pPr>
            <a:r>
              <a:rPr kumimoji="1" lang="en-US" altLang="zh-CN" sz="1900" dirty="0">
                <a:latin typeface="Arial" panose="020B0604020202020204" pitchFamily="34" charset="0"/>
                <a:ea typeface="宋体" panose="02010600030101010101" pitchFamily="2" charset="-122"/>
              </a:rPr>
              <a:t>                        =  12 </a:t>
            </a:r>
            <a:r>
              <a:rPr kumimoji="1" lang="en-US" altLang="zh-CN" sz="1900" dirty="0" err="1">
                <a:latin typeface="Arial" panose="020B0604020202020204" pitchFamily="34" charset="0"/>
                <a:ea typeface="宋体" panose="02010600030101010101" pitchFamily="2" charset="-122"/>
              </a:rPr>
              <a:t>ms</a:t>
            </a:r>
            <a:r>
              <a:rPr kumimoji="1" lang="en-US" altLang="zh-CN" sz="1900" dirty="0">
                <a:latin typeface="Arial" panose="020B0604020202020204" pitchFamily="34" charset="0"/>
                <a:ea typeface="宋体" panose="02010600030101010101" pitchFamily="2" charset="-122"/>
              </a:rPr>
              <a:t> +  </a:t>
            </a:r>
            <a:r>
              <a:rPr kumimoji="1" lang="en-US" altLang="zh-CN" sz="1900" dirty="0">
                <a:solidFill>
                  <a:srgbClr val="CC0000"/>
                </a:solidFill>
                <a:latin typeface="Arial" panose="020B0604020202020204" pitchFamily="34" charset="0"/>
                <a:ea typeface="宋体" panose="02010600030101010101" pitchFamily="2" charset="-122"/>
              </a:rPr>
              <a:t>5.5 </a:t>
            </a:r>
            <a:r>
              <a:rPr kumimoji="1" lang="en-US" altLang="zh-CN" sz="1900" dirty="0" err="1">
                <a:solidFill>
                  <a:srgbClr val="CC0000"/>
                </a:solidFill>
                <a:latin typeface="Arial" panose="020B0604020202020204" pitchFamily="34" charset="0"/>
                <a:ea typeface="宋体" panose="02010600030101010101" pitchFamily="2" charset="-122"/>
              </a:rPr>
              <a:t>ms</a:t>
            </a:r>
            <a:r>
              <a:rPr kumimoji="1" lang="en-US" altLang="zh-CN" sz="1900" dirty="0">
                <a:latin typeface="Arial" panose="020B0604020202020204" pitchFamily="34" charset="0"/>
                <a:ea typeface="宋体" panose="02010600030101010101" pitchFamily="2" charset="-122"/>
              </a:rPr>
              <a:t> + 0.1 </a:t>
            </a:r>
            <a:r>
              <a:rPr kumimoji="1" lang="en-US" altLang="zh-CN" sz="1900" dirty="0" err="1">
                <a:latin typeface="Arial" panose="020B0604020202020204" pitchFamily="34" charset="0"/>
                <a:ea typeface="宋体" panose="02010600030101010101" pitchFamily="2" charset="-122"/>
              </a:rPr>
              <a:t>ms</a:t>
            </a:r>
            <a:r>
              <a:rPr kumimoji="1" lang="en-US" altLang="zh-CN" sz="1900" dirty="0">
                <a:latin typeface="Arial" panose="020B0604020202020204" pitchFamily="34" charset="0"/>
                <a:ea typeface="宋体" panose="02010600030101010101" pitchFamily="2" charset="-122"/>
              </a:rPr>
              <a:t> </a:t>
            </a:r>
            <a:r>
              <a:rPr kumimoji="1" lang="en-US" altLang="zh-CN" sz="1900" dirty="0">
                <a:solidFill>
                  <a:srgbClr val="009900"/>
                </a:solidFill>
                <a:latin typeface="Arial" panose="020B0604020202020204" pitchFamily="34" charset="0"/>
                <a:ea typeface="宋体" panose="02010600030101010101" pitchFamily="2" charset="-122"/>
              </a:rPr>
              <a:t>+ 1 </a:t>
            </a:r>
            <a:r>
              <a:rPr kumimoji="1" lang="en-US" altLang="zh-CN" sz="1900" dirty="0" err="1">
                <a:solidFill>
                  <a:srgbClr val="009900"/>
                </a:solidFill>
                <a:latin typeface="Arial" panose="020B0604020202020204" pitchFamily="34" charset="0"/>
                <a:ea typeface="宋体" panose="02010600030101010101" pitchFamily="2" charset="-122"/>
              </a:rPr>
              <a:t>ms</a:t>
            </a:r>
            <a:r>
              <a:rPr kumimoji="1" lang="en-US" altLang="zh-CN" sz="1900" dirty="0">
                <a:solidFill>
                  <a:srgbClr val="009900"/>
                </a:solidFill>
                <a:latin typeface="Arial" panose="020B0604020202020204" pitchFamily="34" charset="0"/>
                <a:ea typeface="宋体" panose="02010600030101010101" pitchFamily="2" charset="-122"/>
              </a:rPr>
              <a:t> +  0 </a:t>
            </a:r>
            <a:r>
              <a:rPr kumimoji="1" lang="en-US" altLang="zh-CN" sz="1900" dirty="0" err="1">
                <a:solidFill>
                  <a:srgbClr val="009900"/>
                </a:solidFill>
                <a:latin typeface="Arial" panose="020B0604020202020204" pitchFamily="34" charset="0"/>
                <a:ea typeface="宋体" panose="02010600030101010101" pitchFamily="2" charset="-122"/>
              </a:rPr>
              <a:t>ms</a:t>
            </a:r>
            <a:endParaRPr kumimoji="1" lang="en-US" altLang="zh-CN" sz="1900" dirty="0">
              <a:solidFill>
                <a:srgbClr val="009900"/>
              </a:solidFill>
              <a:latin typeface="Arial" panose="020B0604020202020204" pitchFamily="34" charset="0"/>
              <a:ea typeface="宋体" panose="02010600030101010101" pitchFamily="2" charset="-122"/>
            </a:endParaRPr>
          </a:p>
          <a:p>
            <a:pPr eaLnBrk="1" hangingPunct="1">
              <a:spcBef>
                <a:spcPct val="15000"/>
              </a:spcBef>
            </a:pPr>
            <a:r>
              <a:rPr kumimoji="1" lang="en-US" altLang="zh-CN" sz="1900" dirty="0">
                <a:latin typeface="Arial" panose="020B0604020202020204" pitchFamily="34" charset="0"/>
                <a:ea typeface="宋体" panose="02010600030101010101" pitchFamily="2" charset="-122"/>
              </a:rPr>
              <a:t>                        = 18.6 </a:t>
            </a:r>
            <a:r>
              <a:rPr kumimoji="1" lang="en-US" altLang="zh-CN" sz="1900" dirty="0" err="1">
                <a:latin typeface="Arial" panose="020B0604020202020204" pitchFamily="34" charset="0"/>
                <a:ea typeface="宋体" panose="02010600030101010101" pitchFamily="2" charset="-122"/>
              </a:rPr>
              <a:t>ms</a:t>
            </a:r>
            <a:endParaRPr kumimoji="1" lang="en-US" altLang="zh-CN" sz="1900" dirty="0">
              <a:latin typeface="Arial" panose="020B0604020202020204" pitchFamily="34" charset="0"/>
              <a:ea typeface="宋体" panose="02010600030101010101" pitchFamily="2" charset="-122"/>
            </a:endParaRPr>
          </a:p>
          <a:p>
            <a:pPr eaLnBrk="1" hangingPunct="1">
              <a:spcBef>
                <a:spcPct val="15000"/>
              </a:spcBef>
            </a:pPr>
            <a:r>
              <a:rPr kumimoji="1" lang="zh-CN" altLang="en-US" sz="1800" dirty="0">
                <a:solidFill>
                  <a:srgbClr val="CC0000"/>
                </a:solidFill>
                <a:latin typeface="Arial" panose="020B0604020202020204" pitchFamily="34" charset="0"/>
                <a:ea typeface="黑体" panose="02010609060101010101" pitchFamily="49" charset="-122"/>
              </a:rPr>
              <a:t>如果实际的寻道时间只有</a:t>
            </a:r>
            <a:r>
              <a:rPr kumimoji="1" lang="en-US" altLang="zh-CN" sz="1800" dirty="0">
                <a:solidFill>
                  <a:srgbClr val="CC0000"/>
                </a:solidFill>
                <a:latin typeface="Arial" panose="020B0604020202020204" pitchFamily="34" charset="0"/>
                <a:ea typeface="黑体" panose="02010609060101010101" pitchFamily="49" charset="-122"/>
              </a:rPr>
              <a:t>1/3</a:t>
            </a:r>
            <a:r>
              <a:rPr kumimoji="1" lang="zh-CN" altLang="en-US" sz="1800" dirty="0">
                <a:solidFill>
                  <a:srgbClr val="CC0000"/>
                </a:solidFill>
                <a:latin typeface="Arial" panose="020B0604020202020204" pitchFamily="34" charset="0"/>
                <a:ea typeface="黑体" panose="02010609060101010101" pitchFamily="49" charset="-122"/>
              </a:rPr>
              <a:t>的话，则总时间变为</a:t>
            </a:r>
            <a:r>
              <a:rPr kumimoji="1" lang="en-US" altLang="zh-CN" sz="1800" dirty="0">
                <a:solidFill>
                  <a:srgbClr val="CC0000"/>
                </a:solidFill>
                <a:latin typeface="Arial" panose="020B0604020202020204" pitchFamily="34" charset="0"/>
                <a:ea typeface="黑体" panose="02010609060101010101" pitchFamily="49" charset="-122"/>
              </a:rPr>
              <a:t>(18.6-12*(2/3))=10.6ms</a:t>
            </a:r>
            <a:r>
              <a:rPr kumimoji="1" lang="zh-CN" altLang="en-US" sz="1800" dirty="0">
                <a:solidFill>
                  <a:srgbClr val="CC0000"/>
                </a:solidFill>
                <a:latin typeface="Arial" panose="020B0604020202020204" pitchFamily="34" charset="0"/>
                <a:ea typeface="黑体" panose="02010609060101010101" pitchFamily="49" charset="-122"/>
              </a:rPr>
              <a:t>，这样旋转等待时间就占了一半！</a:t>
            </a:r>
            <a:endParaRPr kumimoji="1" lang="en-US" altLang="zh-CN" sz="1800" dirty="0">
              <a:solidFill>
                <a:srgbClr val="CC0000"/>
              </a:solidFill>
              <a:latin typeface="Arial" panose="020B0604020202020204" pitchFamily="34" charset="0"/>
              <a:ea typeface="黑体" panose="02010609060101010101" pitchFamily="49" charset="-122"/>
            </a:endParaRPr>
          </a:p>
        </p:txBody>
      </p:sp>
      <p:sp>
        <p:nvSpPr>
          <p:cNvPr id="610312" name="Text Box 8"/>
          <p:cNvSpPr txBox="1">
            <a:spLocks noChangeArrowheads="1"/>
          </p:cNvSpPr>
          <p:nvPr/>
        </p:nvSpPr>
        <p:spPr bwMode="auto">
          <a:xfrm>
            <a:off x="508000" y="5273675"/>
            <a:ext cx="489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latin typeface="Arial" panose="020B0604020202020204" pitchFamily="34" charset="0"/>
                <a:ea typeface="黑体" panose="02010609060101010101" pitchFamily="49" charset="-122"/>
              </a:rPr>
              <a:t>为什么实际的寻道时间可能只有</a:t>
            </a:r>
            <a:r>
              <a:rPr lang="en-US" altLang="zh-CN" sz="2000" dirty="0">
                <a:latin typeface="Arial" panose="020B0604020202020204" pitchFamily="34" charset="0"/>
                <a:ea typeface="黑体" panose="02010609060101010101" pitchFamily="49" charset="-122"/>
              </a:rPr>
              <a:t>1/3</a:t>
            </a:r>
            <a:r>
              <a:rPr lang="zh-CN" altLang="en-US" sz="2000" dirty="0">
                <a:latin typeface="Arial" panose="020B0604020202020204" pitchFamily="34" charset="0"/>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10313" name="Text Box 9"/>
          <p:cNvSpPr txBox="1">
            <a:spLocks noChangeArrowheads="1"/>
          </p:cNvSpPr>
          <p:nvPr/>
        </p:nvSpPr>
        <p:spPr bwMode="auto">
          <a:xfrm>
            <a:off x="531388" y="5702007"/>
            <a:ext cx="82163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D1390F"/>
                </a:solidFill>
                <a:ea typeface="黑体" panose="02010609060101010101" pitchFamily="49" charset="-122"/>
              </a:rPr>
              <a:t>由于访问的局部性，使得每次磁盘访问大多在局部几个磁道，实际寻道时间变少！</a:t>
            </a:r>
            <a:endParaRPr lang="zh-CN" altLang="en-US" sz="2000" dirty="0">
              <a:solidFill>
                <a:srgbClr val="D1390F"/>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597E04E-4260-4D9B-904E-08505CA9B87A}"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0309">
                                            <p:txEl>
                                              <p:pRg st="0" end="0"/>
                                            </p:txEl>
                                          </p:spTgt>
                                        </p:tgtEl>
                                        <p:attrNameLst>
                                          <p:attrName>style.visibility</p:attrName>
                                        </p:attrNameLst>
                                      </p:cBhvr>
                                      <p:to>
                                        <p:strVal val="visible"/>
                                      </p:to>
                                    </p:set>
                                    <p:animEffect transition="in" filter="wipe(down)">
                                      <p:cBhvr>
                                        <p:cTn id="12" dur="500"/>
                                        <p:tgtEl>
                                          <p:spTgt spid="610309">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10309">
                                            <p:txEl>
                                              <p:pRg st="1" end="1"/>
                                            </p:txEl>
                                          </p:spTgt>
                                        </p:tgtEl>
                                        <p:attrNameLst>
                                          <p:attrName>style.visibility</p:attrName>
                                        </p:attrNameLst>
                                      </p:cBhvr>
                                      <p:to>
                                        <p:strVal val="visible"/>
                                      </p:to>
                                    </p:set>
                                    <p:animEffect transition="in" filter="wipe(down)">
                                      <p:cBhvr>
                                        <p:cTn id="15" dur="500"/>
                                        <p:tgtEl>
                                          <p:spTgt spid="61030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10309">
                                            <p:txEl>
                                              <p:pRg st="2" end="2"/>
                                            </p:txEl>
                                          </p:spTgt>
                                        </p:tgtEl>
                                        <p:attrNameLst>
                                          <p:attrName>style.visibility</p:attrName>
                                        </p:attrNameLst>
                                      </p:cBhvr>
                                      <p:to>
                                        <p:strVal val="visible"/>
                                      </p:to>
                                    </p:set>
                                    <p:animEffect transition="in" filter="wipe(down)">
                                      <p:cBhvr>
                                        <p:cTn id="20" dur="500"/>
                                        <p:tgtEl>
                                          <p:spTgt spid="61030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10309">
                                            <p:txEl>
                                              <p:pRg st="3" end="3"/>
                                            </p:txEl>
                                          </p:spTgt>
                                        </p:tgtEl>
                                        <p:attrNameLst>
                                          <p:attrName>style.visibility</p:attrName>
                                        </p:attrNameLst>
                                      </p:cBhvr>
                                      <p:to>
                                        <p:strVal val="visible"/>
                                      </p:to>
                                    </p:set>
                                    <p:animEffect transition="in" filter="wipe(down)">
                                      <p:cBhvr>
                                        <p:cTn id="25" dur="500"/>
                                        <p:tgtEl>
                                          <p:spTgt spid="610309">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10309">
                                            <p:txEl>
                                              <p:pRg st="4" end="4"/>
                                            </p:txEl>
                                          </p:spTgt>
                                        </p:tgtEl>
                                        <p:attrNameLst>
                                          <p:attrName>style.visibility</p:attrName>
                                        </p:attrNameLst>
                                      </p:cBhvr>
                                      <p:to>
                                        <p:strVal val="visible"/>
                                      </p:to>
                                    </p:set>
                                    <p:animEffect transition="in" filter="wipe(down)">
                                      <p:cBhvr>
                                        <p:cTn id="28" dur="500"/>
                                        <p:tgtEl>
                                          <p:spTgt spid="610309">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10309">
                                            <p:txEl>
                                              <p:pRg st="5" end="5"/>
                                            </p:txEl>
                                          </p:spTgt>
                                        </p:tgtEl>
                                        <p:attrNameLst>
                                          <p:attrName>style.visibility</p:attrName>
                                        </p:attrNameLst>
                                      </p:cBhvr>
                                      <p:to>
                                        <p:strVal val="visible"/>
                                      </p:to>
                                    </p:set>
                                    <p:animEffect transition="in" filter="wipe(down)">
                                      <p:cBhvr>
                                        <p:cTn id="31" dur="500"/>
                                        <p:tgtEl>
                                          <p:spTgt spid="61030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10309">
                                            <p:txEl>
                                              <p:pRg st="6" end="6"/>
                                            </p:txEl>
                                          </p:spTgt>
                                        </p:tgtEl>
                                        <p:attrNameLst>
                                          <p:attrName>style.visibility</p:attrName>
                                        </p:attrNameLst>
                                      </p:cBhvr>
                                      <p:to>
                                        <p:strVal val="visible"/>
                                      </p:to>
                                    </p:set>
                                    <p:animEffect transition="in" filter="wipe(down)">
                                      <p:cBhvr>
                                        <p:cTn id="36" dur="500"/>
                                        <p:tgtEl>
                                          <p:spTgt spid="61030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0308"/>
                                        </p:tgtEl>
                                        <p:attrNameLst>
                                          <p:attrName>style.visibility</p:attrName>
                                        </p:attrNameLst>
                                      </p:cBhvr>
                                      <p:to>
                                        <p:strVal val="visible"/>
                                      </p:to>
                                    </p:set>
                                    <p:animEffect transition="in" filter="blinds(horizontal)">
                                      <p:cBhvr>
                                        <p:cTn id="41" dur="500"/>
                                        <p:tgtEl>
                                          <p:spTgt spid="61030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10312"/>
                                        </p:tgtEl>
                                        <p:attrNameLst>
                                          <p:attrName>style.visibility</p:attrName>
                                        </p:attrNameLst>
                                      </p:cBhvr>
                                      <p:to>
                                        <p:strVal val="visible"/>
                                      </p:to>
                                    </p:set>
                                    <p:animEffect transition="in" filter="blinds(horizontal)">
                                      <p:cBhvr>
                                        <p:cTn id="46" dur="500"/>
                                        <p:tgtEl>
                                          <p:spTgt spid="6103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10313"/>
                                        </p:tgtEl>
                                        <p:attrNameLst>
                                          <p:attrName>style.visibility</p:attrName>
                                        </p:attrNameLst>
                                      </p:cBhvr>
                                      <p:to>
                                        <p:strVal val="visible"/>
                                      </p:to>
                                    </p:set>
                                    <p:animEffect transition="in" filter="blinds(horizontal)">
                                      <p:cBhvr>
                                        <p:cTn id="51" dur="500"/>
                                        <p:tgtEl>
                                          <p:spTgt spid="61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610308" grpId="0"/>
      <p:bldP spid="610312" grpId="0"/>
      <p:bldP spid="6103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52400"/>
            <a:ext cx="7772400" cy="422275"/>
          </a:xfrm>
        </p:spPr>
        <p:txBody>
          <a:bodyPr/>
          <a:lstStyle/>
          <a:p>
            <a:r>
              <a:rPr lang="zh-CN" altLang="en-US" dirty="0">
                <a:ea typeface="宋体" panose="02010600030101010101" pitchFamily="2" charset="-122"/>
              </a:rPr>
              <a:t>冗余磁盘阵列(</a:t>
            </a:r>
            <a:r>
              <a:rPr lang="en-US" altLang="zh-CN" dirty="0">
                <a:ea typeface="宋体" panose="02010600030101010101" pitchFamily="2" charset="-122"/>
              </a:rPr>
              <a:t>RAID)</a:t>
            </a:r>
            <a:endParaRPr lang="en-US" altLang="zh-CN" dirty="0">
              <a:ea typeface="宋体" panose="02010600030101010101" pitchFamily="2" charset="-122"/>
            </a:endParaRPr>
          </a:p>
        </p:txBody>
      </p:sp>
      <p:sp>
        <p:nvSpPr>
          <p:cNvPr id="617475" name="Rectangle 3"/>
          <p:cNvSpPr>
            <a:spLocks noGrp="1" noChangeArrowheads="1"/>
          </p:cNvSpPr>
          <p:nvPr>
            <p:ph type="body" idx="1"/>
          </p:nvPr>
        </p:nvSpPr>
        <p:spPr>
          <a:xfrm>
            <a:off x="322262" y="2066925"/>
            <a:ext cx="8664421" cy="4815677"/>
          </a:xfrm>
        </p:spPr>
        <p:txBody>
          <a:bodyPr/>
          <a:lstStyle/>
          <a:p>
            <a:pPr marL="342900" indent="-342900">
              <a:lnSpc>
                <a:spcPct val="110000"/>
              </a:lnSpc>
            </a:pPr>
            <a:r>
              <a:rPr lang="en-US" altLang="zh-CN" dirty="0">
                <a:ea typeface="黑体" panose="02010609060101010101" pitchFamily="49" charset="-122"/>
              </a:rPr>
              <a:t>RAID</a:t>
            </a:r>
            <a:r>
              <a:rPr lang="zh-CN" altLang="en-US" dirty="0">
                <a:ea typeface="黑体" panose="02010609060101010101" pitchFamily="49" charset="-122"/>
              </a:rPr>
              <a:t>的基本思想：</a:t>
            </a:r>
            <a:endParaRPr lang="en-US" altLang="zh-CN" dirty="0">
              <a:ea typeface="黑体" panose="02010609060101010101" pitchFamily="49" charset="-122"/>
            </a:endParaRPr>
          </a:p>
          <a:p>
            <a:pPr>
              <a:lnSpc>
                <a:spcPct val="110000"/>
              </a:lnSpc>
              <a:buClr>
                <a:schemeClr val="accent2"/>
              </a:buClr>
              <a:buFont typeface="Arial" panose="020B0604020202020204" pitchFamily="34" charset="0"/>
              <a:buChar char="•"/>
            </a:pPr>
            <a:r>
              <a:rPr lang="zh-CN" altLang="en-US" dirty="0">
                <a:ea typeface="黑体" panose="02010609060101010101" pitchFamily="49" charset="-122"/>
              </a:rPr>
              <a:t>将多个独立操作的磁盘按某种方式组织成磁盘阵列(</a:t>
            </a:r>
            <a:r>
              <a:rPr lang="en-US" altLang="zh-CN" dirty="0">
                <a:ea typeface="黑体" panose="02010609060101010101" pitchFamily="49" charset="-122"/>
              </a:rPr>
              <a:t>Disk Array)，</a:t>
            </a:r>
            <a:r>
              <a:rPr lang="zh-CN" altLang="en-US" dirty="0">
                <a:ea typeface="黑体" panose="02010609060101010101" pitchFamily="49" charset="-122"/>
              </a:rPr>
              <a:t>以</a:t>
            </a:r>
            <a:r>
              <a:rPr lang="zh-CN" altLang="en-US" dirty="0">
                <a:solidFill>
                  <a:srgbClr val="FF0000"/>
                </a:solidFill>
                <a:ea typeface="黑体" panose="02010609060101010101" pitchFamily="49" charset="-122"/>
              </a:rPr>
              <a:t>增加容量</a:t>
            </a:r>
            <a:endParaRPr lang="en-US" altLang="zh-CN" dirty="0">
              <a:solidFill>
                <a:srgbClr val="FF0000"/>
              </a:solidFill>
              <a:ea typeface="黑体" panose="02010609060101010101" pitchFamily="49" charset="-122"/>
            </a:endParaRPr>
          </a:p>
          <a:p>
            <a:pPr>
              <a:lnSpc>
                <a:spcPct val="110000"/>
              </a:lnSpc>
              <a:buClr>
                <a:schemeClr val="accent2"/>
              </a:buClr>
              <a:buFont typeface="Arial" panose="020B0604020202020204" pitchFamily="34" charset="0"/>
              <a:buChar char="•"/>
            </a:pPr>
            <a:r>
              <a:rPr lang="zh-CN" altLang="en-US" dirty="0">
                <a:ea typeface="黑体" panose="02010609060101010101" pitchFamily="49" charset="-122"/>
              </a:rPr>
              <a:t>利用类似于主存中的多体交叉技术，将数据分散在多个磁盘上，通过</a:t>
            </a:r>
            <a:r>
              <a:rPr lang="zh-CN" altLang="en-US" dirty="0" smtClean="0">
                <a:ea typeface="黑体" panose="02010609060101010101" pitchFamily="49" charset="-122"/>
              </a:rPr>
              <a:t>这些磁盘</a:t>
            </a:r>
            <a:r>
              <a:rPr lang="zh-CN" altLang="en-US" dirty="0">
                <a:ea typeface="黑体" panose="02010609060101010101" pitchFamily="49" charset="-122"/>
              </a:rPr>
              <a:t>并行工作来</a:t>
            </a:r>
            <a:r>
              <a:rPr lang="zh-CN" altLang="en-US" dirty="0">
                <a:solidFill>
                  <a:srgbClr val="FF0000"/>
                </a:solidFill>
                <a:ea typeface="黑体" panose="02010609060101010101" pitchFamily="49" charset="-122"/>
              </a:rPr>
              <a:t>提高数据传输速度</a:t>
            </a:r>
            <a:endParaRPr lang="en-US" altLang="zh-CN" dirty="0">
              <a:solidFill>
                <a:srgbClr val="FF0000"/>
              </a:solidFill>
              <a:ea typeface="黑体" panose="02010609060101010101" pitchFamily="49" charset="-122"/>
            </a:endParaRPr>
          </a:p>
          <a:p>
            <a:pPr>
              <a:lnSpc>
                <a:spcPct val="110000"/>
              </a:lnSpc>
              <a:buClr>
                <a:schemeClr val="accent2"/>
              </a:buClr>
              <a:buFont typeface="Arial" panose="020B0604020202020204" pitchFamily="34" charset="0"/>
              <a:buChar char="•"/>
            </a:pPr>
            <a:r>
              <a:rPr lang="zh-CN" altLang="en-US" dirty="0">
                <a:ea typeface="黑体" panose="02010609060101010101" pitchFamily="49" charset="-122"/>
              </a:rPr>
              <a:t>用冗余磁盘技术来进行错误恢复以</a:t>
            </a:r>
            <a:r>
              <a:rPr lang="zh-CN" altLang="en-US" dirty="0">
                <a:solidFill>
                  <a:srgbClr val="FF0000"/>
                </a:solidFill>
                <a:ea typeface="黑体" panose="02010609060101010101" pitchFamily="49" charset="-122"/>
              </a:rPr>
              <a:t>提高系统可靠性</a:t>
            </a:r>
            <a:r>
              <a:rPr lang="zh-CN" altLang="en-US" dirty="0">
                <a:ea typeface="黑体" panose="02010609060101010101" pitchFamily="49" charset="-122"/>
              </a:rPr>
              <a:t>。</a:t>
            </a:r>
            <a:endParaRPr lang="en-US" altLang="zh-CN" dirty="0">
              <a:ea typeface="黑体" panose="02010609060101010101" pitchFamily="49" charset="-122"/>
            </a:endParaRPr>
          </a:p>
          <a:p>
            <a:pPr marL="342900" indent="-342900" algn="just">
              <a:lnSpc>
                <a:spcPct val="110000"/>
              </a:lnSpc>
            </a:pPr>
            <a:r>
              <a:rPr lang="en-US" altLang="zh-CN" dirty="0">
                <a:ea typeface="黑体" panose="02010609060101010101" pitchFamily="49" charset="-122"/>
              </a:rPr>
              <a:t>RAID</a:t>
            </a:r>
            <a:r>
              <a:rPr lang="zh-CN" altLang="en-US" dirty="0">
                <a:ea typeface="黑体" panose="02010609060101010101" pitchFamily="49" charset="-122"/>
              </a:rPr>
              <a:t>特性：</a:t>
            </a:r>
            <a:endParaRPr lang="zh-CN" altLang="en-US" dirty="0">
              <a:ea typeface="黑体" panose="02010609060101010101" pitchFamily="49" charset="-122"/>
            </a:endParaRPr>
          </a:p>
          <a:p>
            <a:pPr marL="742950" lvl="1" indent="-285750" algn="just">
              <a:lnSpc>
                <a:spcPct val="110000"/>
              </a:lnSpc>
              <a:buFontTx/>
              <a:buNone/>
            </a:pPr>
            <a:r>
              <a:rPr lang="zh-CN" altLang="en-US" dirty="0">
                <a:solidFill>
                  <a:schemeClr val="accent2"/>
                </a:solidFill>
                <a:ea typeface="黑体" panose="02010609060101010101" pitchFamily="49" charset="-122"/>
              </a:rPr>
              <a:t>（1）</a:t>
            </a:r>
            <a:r>
              <a:rPr lang="en-US" altLang="zh-CN" dirty="0">
                <a:solidFill>
                  <a:schemeClr val="accent2"/>
                </a:solidFill>
                <a:ea typeface="黑体" panose="02010609060101010101" pitchFamily="49" charset="-122"/>
              </a:rPr>
              <a:t>RAID</a:t>
            </a:r>
            <a:r>
              <a:rPr lang="zh-CN" altLang="en-US" dirty="0">
                <a:solidFill>
                  <a:schemeClr val="accent2"/>
                </a:solidFill>
                <a:ea typeface="黑体" panose="02010609060101010101" pitchFamily="49" charset="-122"/>
              </a:rPr>
              <a:t>是一组物理磁盘驱动器，在操作系统下被视为一个高容量的单逻辑驱动器。</a:t>
            </a:r>
            <a:endParaRPr lang="zh-CN" altLang="en-US" dirty="0">
              <a:solidFill>
                <a:schemeClr val="accent2"/>
              </a:solidFill>
              <a:ea typeface="黑体" panose="02010609060101010101" pitchFamily="49" charset="-122"/>
            </a:endParaRPr>
          </a:p>
          <a:p>
            <a:pPr marL="742950" lvl="1" indent="-285750" algn="just">
              <a:lnSpc>
                <a:spcPct val="110000"/>
              </a:lnSpc>
              <a:buFontTx/>
              <a:buNone/>
            </a:pPr>
            <a:r>
              <a:rPr lang="zh-CN" altLang="en-US" dirty="0">
                <a:solidFill>
                  <a:schemeClr val="accent2"/>
                </a:solidFill>
                <a:ea typeface="黑体" panose="02010609060101010101" pitchFamily="49" charset="-122"/>
              </a:rPr>
              <a:t>（2）数据连续或交叉地分布在一组物理磁盘上，具有高数据传输率。</a:t>
            </a:r>
            <a:endParaRPr lang="zh-CN" altLang="en-US" dirty="0">
              <a:solidFill>
                <a:schemeClr val="accent2"/>
              </a:solidFill>
              <a:ea typeface="黑体" panose="02010609060101010101" pitchFamily="49" charset="-122"/>
            </a:endParaRPr>
          </a:p>
          <a:p>
            <a:pPr marL="742950" lvl="1" indent="-285750" algn="just">
              <a:lnSpc>
                <a:spcPct val="110000"/>
              </a:lnSpc>
              <a:buFontTx/>
              <a:buNone/>
            </a:pPr>
            <a:r>
              <a:rPr lang="zh-CN" altLang="en-US" dirty="0">
                <a:solidFill>
                  <a:schemeClr val="accent2"/>
                </a:solidFill>
                <a:ea typeface="黑体" panose="02010609060101010101" pitchFamily="49" charset="-122"/>
              </a:rPr>
              <a:t>（3）冗余磁盘用于存储校验信息，保证磁盘万一损坏时能恢复数据。</a:t>
            </a:r>
            <a:endParaRPr lang="zh-CN" altLang="en-US" dirty="0">
              <a:solidFill>
                <a:schemeClr val="accent2"/>
              </a:solidFill>
              <a:ea typeface="黑体" panose="02010609060101010101" pitchFamily="49" charset="-122"/>
            </a:endParaRPr>
          </a:p>
          <a:p>
            <a:pPr marL="342900" indent="-342900" algn="just">
              <a:lnSpc>
                <a:spcPct val="110000"/>
              </a:lnSpc>
            </a:pPr>
            <a:r>
              <a:rPr lang="en-US" altLang="zh-CN" dirty="0">
                <a:ea typeface="黑体" panose="02010609060101010101" pitchFamily="49" charset="-122"/>
              </a:rPr>
              <a:t>RAID</a:t>
            </a:r>
            <a:r>
              <a:rPr lang="zh-CN" altLang="en-US" dirty="0">
                <a:ea typeface="黑体" panose="02010609060101010101" pitchFamily="49" charset="-122"/>
              </a:rPr>
              <a:t>分级</a:t>
            </a:r>
            <a:endParaRPr lang="zh-CN" altLang="en-US" dirty="0">
              <a:ea typeface="黑体" panose="02010609060101010101" pitchFamily="49" charset="-122"/>
            </a:endParaRPr>
          </a:p>
          <a:p>
            <a:pPr marL="742950" lvl="1" indent="-285750" algn="just">
              <a:lnSpc>
                <a:spcPct val="110000"/>
              </a:lnSpc>
            </a:pPr>
            <a:r>
              <a:rPr lang="zh-CN" altLang="en-US" dirty="0">
                <a:ea typeface="黑体" panose="02010609060101010101" pitchFamily="49" charset="-122"/>
              </a:rPr>
              <a:t>目前已知的</a:t>
            </a:r>
            <a:r>
              <a:rPr lang="en-US" altLang="zh-CN" dirty="0">
                <a:ea typeface="黑体" panose="02010609060101010101" pitchFamily="49" charset="-122"/>
              </a:rPr>
              <a:t>RAID</a:t>
            </a:r>
            <a:r>
              <a:rPr lang="zh-CN" altLang="en-US" dirty="0">
                <a:ea typeface="黑体" panose="02010609060101010101" pitchFamily="49" charset="-122"/>
              </a:rPr>
              <a:t>方案分为8级（0-7级），以及</a:t>
            </a:r>
            <a:r>
              <a:rPr lang="en-US" altLang="zh-CN" dirty="0">
                <a:ea typeface="黑体" panose="02010609060101010101" pitchFamily="49" charset="-122"/>
              </a:rPr>
              <a:t>RAID10（</a:t>
            </a:r>
            <a:r>
              <a:rPr lang="zh-CN" altLang="en-US" dirty="0">
                <a:ea typeface="黑体" panose="02010609060101010101" pitchFamily="49" charset="-122"/>
              </a:rPr>
              <a:t>结合0和1级）和</a:t>
            </a:r>
            <a:r>
              <a:rPr lang="en-US" altLang="zh-CN" dirty="0">
                <a:ea typeface="黑体" panose="02010609060101010101" pitchFamily="49" charset="-122"/>
              </a:rPr>
              <a:t>RAID30 （</a:t>
            </a:r>
            <a:r>
              <a:rPr lang="zh-CN" altLang="en-US" dirty="0">
                <a:ea typeface="黑体" panose="02010609060101010101" pitchFamily="49" charset="-122"/>
              </a:rPr>
              <a:t>结合0和3级）和</a:t>
            </a:r>
            <a:r>
              <a:rPr lang="en-US" altLang="zh-CN" dirty="0">
                <a:ea typeface="黑体" panose="02010609060101010101" pitchFamily="49" charset="-122"/>
              </a:rPr>
              <a:t> RAID50 （</a:t>
            </a:r>
            <a:r>
              <a:rPr lang="zh-CN" altLang="en-US" dirty="0">
                <a:ea typeface="黑体" panose="02010609060101010101" pitchFamily="49" charset="-122"/>
              </a:rPr>
              <a:t>结合0和5级）</a:t>
            </a:r>
            <a:r>
              <a:rPr lang="en-US" altLang="zh-CN" dirty="0">
                <a:ea typeface="黑体" panose="02010609060101010101" pitchFamily="49" charset="-122"/>
              </a:rPr>
              <a:t> 。</a:t>
            </a:r>
            <a:r>
              <a:rPr lang="zh-CN" altLang="en-US" dirty="0">
                <a:ea typeface="黑体" panose="02010609060101010101" pitchFamily="49" charset="-122"/>
              </a:rPr>
              <a:t>但这些级别不是简单地表示层次关系，而是表示具有上述</a:t>
            </a:r>
            <a:r>
              <a:rPr lang="zh-CN" altLang="en-US" dirty="0">
                <a:solidFill>
                  <a:srgbClr val="FF0000"/>
                </a:solidFill>
                <a:ea typeface="黑体" panose="02010609060101010101" pitchFamily="49" charset="-122"/>
              </a:rPr>
              <a:t>3个特性</a:t>
            </a:r>
            <a:r>
              <a:rPr lang="zh-CN" altLang="en-US" dirty="0">
                <a:ea typeface="黑体" panose="02010609060101010101" pitchFamily="49" charset="-122"/>
              </a:rPr>
              <a:t>的不同设计结构。</a:t>
            </a:r>
            <a:endParaRPr lang="zh-CN" altLang="en-US" dirty="0">
              <a:ea typeface="黑体" panose="02010609060101010101" pitchFamily="49" charset="-122"/>
            </a:endParaRPr>
          </a:p>
        </p:txBody>
      </p:sp>
      <p:sp>
        <p:nvSpPr>
          <p:cNvPr id="617476" name="Rectangle 4"/>
          <p:cNvSpPr>
            <a:spLocks noChangeArrowheads="1"/>
          </p:cNvSpPr>
          <p:nvPr/>
        </p:nvSpPr>
        <p:spPr bwMode="auto">
          <a:xfrm>
            <a:off x="336550" y="652463"/>
            <a:ext cx="8396288"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pPr>
            <a:r>
              <a:rPr lang="zh-CN" altLang="en-US" sz="1800" dirty="0">
                <a:ea typeface="黑体" panose="02010609060101010101" pitchFamily="49" charset="-122"/>
              </a:rPr>
              <a:t>计算机系统中各部分的性能提高不匹配</a:t>
            </a:r>
            <a:endParaRPr lang="zh-CN" altLang="en-US" sz="1800" dirty="0">
              <a:ea typeface="黑体" panose="02010609060101010101" pitchFamily="49" charset="-122"/>
            </a:endParaRPr>
          </a:p>
          <a:p>
            <a:pPr lvl="1">
              <a:lnSpc>
                <a:spcPct val="110000"/>
              </a:lnSpc>
            </a:pPr>
            <a:r>
              <a:rPr lang="zh-CN" altLang="en-US" sz="1800" dirty="0">
                <a:ea typeface="黑体" panose="02010609060101010101" pitchFamily="49" charset="-122"/>
              </a:rPr>
              <a:t>处理器和主存性能改进</a:t>
            </a:r>
            <a:r>
              <a:rPr lang="zh-CN" altLang="en-US" sz="1800" dirty="0">
                <a:solidFill>
                  <a:srgbClr val="CC0000"/>
                </a:solidFill>
                <a:ea typeface="黑体" panose="02010609060101010101" pitchFamily="49" charset="-122"/>
              </a:rPr>
              <a:t>快</a:t>
            </a:r>
            <a:endParaRPr lang="zh-CN" altLang="en-US" sz="1800" dirty="0">
              <a:solidFill>
                <a:srgbClr val="CC0000"/>
              </a:solidFill>
              <a:ea typeface="黑体" panose="02010609060101010101" pitchFamily="49" charset="-122"/>
            </a:endParaRPr>
          </a:p>
          <a:p>
            <a:pPr lvl="1">
              <a:lnSpc>
                <a:spcPct val="110000"/>
              </a:lnSpc>
            </a:pPr>
            <a:r>
              <a:rPr lang="zh-CN" altLang="en-US" sz="1800" dirty="0">
                <a:ea typeface="黑体" panose="02010609060101010101" pitchFamily="49" charset="-122"/>
              </a:rPr>
              <a:t>辅存性能改进</a:t>
            </a:r>
            <a:r>
              <a:rPr lang="zh-CN" altLang="en-US" sz="1800" dirty="0">
                <a:solidFill>
                  <a:srgbClr val="CC0000"/>
                </a:solidFill>
                <a:ea typeface="黑体" panose="02010609060101010101" pitchFamily="49" charset="-122"/>
              </a:rPr>
              <a:t>慢</a:t>
            </a:r>
            <a:r>
              <a:rPr lang="zh-CN" altLang="en-US" sz="1800" dirty="0">
                <a:solidFill>
                  <a:schemeClr val="bg1"/>
                </a:solidFill>
                <a:ea typeface="黑体" panose="02010609060101010101" pitchFamily="49" charset="-122"/>
              </a:rPr>
              <a:t>	*可靠性(</a:t>
            </a:r>
            <a:r>
              <a:rPr lang="en-US" altLang="zh-CN" sz="1800" dirty="0">
                <a:solidFill>
                  <a:schemeClr val="bg1"/>
                </a:solidFill>
                <a:ea typeface="黑体" panose="02010609060101010101" pitchFamily="49" charset="-122"/>
              </a:rPr>
              <a:t>Reliability)</a:t>
            </a:r>
            <a:endParaRPr lang="zh-CN" altLang="en-US" sz="1800" dirty="0">
              <a:solidFill>
                <a:schemeClr val="bg1"/>
              </a:solidFill>
              <a:ea typeface="黑体" panose="02010609060101010101" pitchFamily="49" charset="-122"/>
            </a:endParaRPr>
          </a:p>
          <a:p>
            <a:pPr>
              <a:lnSpc>
                <a:spcPct val="110000"/>
              </a:lnSpc>
            </a:pPr>
            <a:r>
              <a:rPr lang="zh-CN" altLang="en-US" sz="1800" dirty="0">
                <a:ea typeface="黑体" panose="02010609060101010101" pitchFamily="49" charset="-122"/>
              </a:rPr>
              <a:t>采用措施：冗余磁盘阵列</a:t>
            </a:r>
            <a:r>
              <a:rPr lang="en-US" altLang="zh-CN" sz="1800" dirty="0" smtClean="0">
                <a:ea typeface="黑体" panose="02010609060101010101" pitchFamily="49" charset="-122"/>
              </a:rPr>
              <a:t>RAID (</a:t>
            </a:r>
            <a:r>
              <a:rPr lang="en-US" altLang="zh-CN" sz="1800" dirty="0" smtClean="0">
                <a:solidFill>
                  <a:srgbClr val="0000CC"/>
                </a:solidFill>
                <a:ea typeface="黑体" panose="02010609060101010101" pitchFamily="49" charset="-122"/>
              </a:rPr>
              <a:t>R</a:t>
            </a:r>
            <a:r>
              <a:rPr lang="en-US" altLang="zh-CN" sz="1800" dirty="0" smtClean="0">
                <a:ea typeface="黑体" panose="02010609060101010101" pitchFamily="49" charset="-122"/>
              </a:rPr>
              <a:t>edundant </a:t>
            </a:r>
            <a:r>
              <a:rPr lang="en-US" altLang="zh-CN" sz="1800" dirty="0">
                <a:solidFill>
                  <a:srgbClr val="0000CC"/>
                </a:solidFill>
                <a:ea typeface="黑体" panose="02010609060101010101" pitchFamily="49" charset="-122"/>
              </a:rPr>
              <a:t>A</a:t>
            </a:r>
            <a:r>
              <a:rPr lang="en-US" altLang="zh-CN" sz="1800" dirty="0">
                <a:ea typeface="黑体" panose="02010609060101010101" pitchFamily="49" charset="-122"/>
              </a:rPr>
              <a:t>rrays of </a:t>
            </a:r>
            <a:r>
              <a:rPr lang="en-US" altLang="zh-CN" sz="1800" dirty="0">
                <a:solidFill>
                  <a:srgbClr val="0000CC"/>
                </a:solidFill>
                <a:ea typeface="黑体" panose="02010609060101010101" pitchFamily="49" charset="-122"/>
              </a:rPr>
              <a:t>I</a:t>
            </a:r>
            <a:r>
              <a:rPr lang="en-US" altLang="zh-CN" sz="1800" dirty="0">
                <a:ea typeface="黑体" panose="02010609060101010101" pitchFamily="49" charset="-122"/>
              </a:rPr>
              <a:t>nexpensive </a:t>
            </a:r>
            <a:r>
              <a:rPr lang="en-US" altLang="zh-CN" sz="1800" dirty="0" smtClean="0">
                <a:solidFill>
                  <a:srgbClr val="0000CC"/>
                </a:solidFill>
                <a:ea typeface="黑体" panose="02010609060101010101" pitchFamily="49" charset="-122"/>
              </a:rPr>
              <a:t>D</a:t>
            </a:r>
            <a:r>
              <a:rPr lang="en-US" altLang="zh-CN" sz="1800" dirty="0" smtClean="0">
                <a:ea typeface="黑体" panose="02010609060101010101" pitchFamily="49" charset="-122"/>
              </a:rPr>
              <a:t>isk)</a:t>
            </a:r>
            <a:endParaRPr lang="zh-CN" altLang="en-US" sz="18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70239FA-BCD1-44EA-A6CD-003BE59EAF7C}"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6">
                                            <p:txEl>
                                              <p:pRg st="0" end="0"/>
                                            </p:txEl>
                                          </p:spTgt>
                                        </p:tgtEl>
                                        <p:attrNameLst>
                                          <p:attrName>style.visibility</p:attrName>
                                        </p:attrNameLst>
                                      </p:cBhvr>
                                      <p:to>
                                        <p:strVal val="visible"/>
                                      </p:to>
                                    </p:set>
                                    <p:animEffect transition="in" filter="blinds(horizontal)">
                                      <p:cBhvr>
                                        <p:cTn id="7" dur="500"/>
                                        <p:tgtEl>
                                          <p:spTgt spid="6174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76">
                                            <p:txEl>
                                              <p:pRg st="1" end="1"/>
                                            </p:txEl>
                                          </p:spTgt>
                                        </p:tgtEl>
                                        <p:attrNameLst>
                                          <p:attrName>style.visibility</p:attrName>
                                        </p:attrNameLst>
                                      </p:cBhvr>
                                      <p:to>
                                        <p:strVal val="visible"/>
                                      </p:to>
                                    </p:set>
                                    <p:animEffect transition="in" filter="blinds(horizontal)">
                                      <p:cBhvr>
                                        <p:cTn id="12" dur="500"/>
                                        <p:tgtEl>
                                          <p:spTgt spid="6174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7476">
                                            <p:txEl>
                                              <p:pRg st="2" end="2"/>
                                            </p:txEl>
                                          </p:spTgt>
                                        </p:tgtEl>
                                        <p:attrNameLst>
                                          <p:attrName>style.visibility</p:attrName>
                                        </p:attrNameLst>
                                      </p:cBhvr>
                                      <p:to>
                                        <p:strVal val="visible"/>
                                      </p:to>
                                    </p:set>
                                    <p:animEffect transition="in" filter="blinds(horizontal)">
                                      <p:cBhvr>
                                        <p:cTn id="17" dur="500"/>
                                        <p:tgtEl>
                                          <p:spTgt spid="6174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7476">
                                            <p:txEl>
                                              <p:pRg st="3" end="3"/>
                                            </p:txEl>
                                          </p:spTgt>
                                        </p:tgtEl>
                                        <p:attrNameLst>
                                          <p:attrName>style.visibility</p:attrName>
                                        </p:attrNameLst>
                                      </p:cBhvr>
                                      <p:to>
                                        <p:strVal val="visible"/>
                                      </p:to>
                                    </p:set>
                                    <p:animEffect transition="in" filter="blinds(horizontal)">
                                      <p:cBhvr>
                                        <p:cTn id="22" dur="500"/>
                                        <p:tgtEl>
                                          <p:spTgt spid="6174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27" dur="500"/>
                                        <p:tgtEl>
                                          <p:spTgt spid="61747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32" dur="500"/>
                                        <p:tgtEl>
                                          <p:spTgt spid="61747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37" dur="500"/>
                                        <p:tgtEl>
                                          <p:spTgt spid="61747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42" dur="500"/>
                                        <p:tgtEl>
                                          <p:spTgt spid="61747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47" dur="500"/>
                                        <p:tgtEl>
                                          <p:spTgt spid="61747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52" dur="500"/>
                                        <p:tgtEl>
                                          <p:spTgt spid="617475">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7475">
                                            <p:txEl>
                                              <p:pRg st="6" end="6"/>
                                            </p:txEl>
                                          </p:spTgt>
                                        </p:tgtEl>
                                        <p:attrNameLst>
                                          <p:attrName>style.visibility</p:attrName>
                                        </p:attrNameLst>
                                      </p:cBhvr>
                                      <p:to>
                                        <p:strVal val="visible"/>
                                      </p:to>
                                    </p:set>
                                    <p:animEffect transition="in" filter="blinds(horizontal)">
                                      <p:cBhvr>
                                        <p:cTn id="57" dur="500"/>
                                        <p:tgtEl>
                                          <p:spTgt spid="617475">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7475">
                                            <p:txEl>
                                              <p:pRg st="7" end="7"/>
                                            </p:txEl>
                                          </p:spTgt>
                                        </p:tgtEl>
                                        <p:attrNameLst>
                                          <p:attrName>style.visibility</p:attrName>
                                        </p:attrNameLst>
                                      </p:cBhvr>
                                      <p:to>
                                        <p:strVal val="visible"/>
                                      </p:to>
                                    </p:set>
                                    <p:animEffect transition="in" filter="blinds(horizontal)">
                                      <p:cBhvr>
                                        <p:cTn id="62" dur="500"/>
                                        <p:tgtEl>
                                          <p:spTgt spid="617475">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7475">
                                            <p:txEl>
                                              <p:pRg st="8" end="8"/>
                                            </p:txEl>
                                          </p:spTgt>
                                        </p:tgtEl>
                                        <p:attrNameLst>
                                          <p:attrName>style.visibility</p:attrName>
                                        </p:attrNameLst>
                                      </p:cBhvr>
                                      <p:to>
                                        <p:strVal val="visible"/>
                                      </p:to>
                                    </p:set>
                                    <p:animEffect transition="in" filter="blinds(horizontal)">
                                      <p:cBhvr>
                                        <p:cTn id="67" dur="500"/>
                                        <p:tgtEl>
                                          <p:spTgt spid="617475">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7475">
                                            <p:txEl>
                                              <p:pRg st="9" end="9"/>
                                            </p:txEl>
                                          </p:spTgt>
                                        </p:tgtEl>
                                        <p:attrNameLst>
                                          <p:attrName>style.visibility</p:attrName>
                                        </p:attrNameLst>
                                      </p:cBhvr>
                                      <p:to>
                                        <p:strVal val="visible"/>
                                      </p:to>
                                    </p:set>
                                    <p:animEffect transition="in" filter="blinds(horizontal)">
                                      <p:cBhvr>
                                        <p:cTn id="72" dur="500"/>
                                        <p:tgtEl>
                                          <p:spTgt spid="617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ea typeface="宋体" panose="02010600030101010101" pitchFamily="2" charset="-122"/>
              </a:rPr>
              <a:t>固态硬盘（</a:t>
            </a:r>
            <a:r>
              <a:rPr lang="en-US" altLang="zh-CN">
                <a:ea typeface="宋体" panose="02010600030101010101" pitchFamily="2" charset="-122"/>
              </a:rPr>
              <a:t>SSD</a:t>
            </a:r>
            <a:r>
              <a:rPr lang="zh-CN" altLang="en-US">
                <a:ea typeface="宋体" panose="02010600030101010101" pitchFamily="2" charset="-122"/>
              </a:rPr>
              <a:t>）</a:t>
            </a:r>
            <a:endParaRPr lang="en-US" altLang="zh-CN">
              <a:ea typeface="宋体" panose="02010600030101010101" pitchFamily="2" charset="-122"/>
            </a:endParaRPr>
          </a:p>
        </p:txBody>
      </p:sp>
      <p:sp>
        <p:nvSpPr>
          <p:cNvPr id="823299" name="Rectangle 3"/>
          <p:cNvSpPr>
            <a:spLocks noGrp="1" noChangeArrowheads="1"/>
          </p:cNvSpPr>
          <p:nvPr>
            <p:ph type="body" idx="1"/>
          </p:nvPr>
        </p:nvSpPr>
        <p:spPr>
          <a:xfrm>
            <a:off x="485775" y="716091"/>
            <a:ext cx="8191500" cy="6114494"/>
          </a:xfrm>
        </p:spPr>
        <p:txBody>
          <a:bodyPr/>
          <a:lstStyle/>
          <a:p>
            <a:pPr>
              <a:lnSpc>
                <a:spcPct val="110000"/>
              </a:lnSpc>
              <a:spcBef>
                <a:spcPct val="40000"/>
              </a:spcBef>
            </a:pPr>
            <a:r>
              <a:rPr lang="zh-CN" altLang="en-US" sz="2000" dirty="0">
                <a:latin typeface="微软雅黑" panose="020B0503020204020204" charset="-122"/>
                <a:ea typeface="微软雅黑" panose="020B0503020204020204" charset="-122"/>
              </a:rPr>
              <a:t>固态硬盘（</a:t>
            </a:r>
            <a:r>
              <a:rPr lang="en-US" altLang="zh-CN" sz="2000" dirty="0">
                <a:latin typeface="微软雅黑" panose="020B0503020204020204" charset="-122"/>
                <a:ea typeface="微软雅黑" panose="020B0503020204020204" charset="-122"/>
              </a:rPr>
              <a:t>Solid State Disk</a:t>
            </a:r>
            <a:r>
              <a:rPr lang="zh-CN" altLang="en-US" sz="2000" dirty="0">
                <a:latin typeface="微软雅黑" panose="020B0503020204020204" charset="-122"/>
                <a:ea typeface="微软雅黑" panose="020B0503020204020204" charset="-122"/>
              </a:rPr>
              <a:t>，简称</a:t>
            </a:r>
            <a:r>
              <a:rPr lang="en-US" altLang="zh-CN" sz="2000" dirty="0">
                <a:latin typeface="微软雅黑" panose="020B0503020204020204" charset="-122"/>
                <a:ea typeface="微软雅黑" panose="020B0503020204020204" charset="-122"/>
              </a:rPr>
              <a:t>SSD</a:t>
            </a:r>
            <a:r>
              <a:rPr lang="zh-CN" altLang="en-US" sz="2000" dirty="0">
                <a:latin typeface="微软雅黑" panose="020B0503020204020204" charset="-122"/>
                <a:ea typeface="微软雅黑" panose="020B0503020204020204" charset="-122"/>
              </a:rPr>
              <a:t>）也被称为</a:t>
            </a:r>
            <a:r>
              <a:rPr lang="zh-CN" altLang="en-US" sz="2000" dirty="0">
                <a:solidFill>
                  <a:schemeClr val="accent1"/>
                </a:solidFill>
                <a:latin typeface="微软雅黑" panose="020B0503020204020204" charset="-122"/>
                <a:ea typeface="微软雅黑" panose="020B0503020204020204" charset="-122"/>
              </a:rPr>
              <a:t>电子硬盘</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它并不是一种磁表面存储器，而是一种</a:t>
            </a:r>
            <a:r>
              <a:rPr lang="zh-CN" altLang="en-US" sz="2000" dirty="0">
                <a:solidFill>
                  <a:schemeClr val="accent1"/>
                </a:solidFill>
                <a:latin typeface="微软雅黑" panose="020B0503020204020204" charset="-122"/>
                <a:ea typeface="微软雅黑" panose="020B0503020204020204" charset="-122"/>
              </a:rPr>
              <a:t>使用</a:t>
            </a:r>
            <a:r>
              <a:rPr lang="en-US" altLang="zh-CN" sz="2000" dirty="0">
                <a:solidFill>
                  <a:schemeClr val="accent1"/>
                </a:solidFill>
                <a:latin typeface="微软雅黑" panose="020B0503020204020204" charset="-122"/>
                <a:ea typeface="微软雅黑" panose="020B0503020204020204" charset="-122"/>
              </a:rPr>
              <a:t>NAND</a:t>
            </a:r>
            <a:r>
              <a:rPr lang="zh-CN" altLang="en-US" sz="2000" dirty="0">
                <a:solidFill>
                  <a:schemeClr val="accent1"/>
                </a:solidFill>
                <a:latin typeface="微软雅黑" panose="020B0503020204020204" charset="-122"/>
                <a:ea typeface="微软雅黑" panose="020B0503020204020204" charset="-122"/>
              </a:rPr>
              <a:t>闪存组成</a:t>
            </a:r>
            <a:r>
              <a:rPr lang="zh-CN" altLang="en-US" sz="2000" dirty="0">
                <a:latin typeface="微软雅黑" panose="020B0503020204020204" charset="-122"/>
                <a:ea typeface="微软雅黑" panose="020B0503020204020204" charset="-122"/>
              </a:rPr>
              <a:t>的外部存储系统，与</a:t>
            </a:r>
            <a:r>
              <a:rPr lang="en-US" altLang="zh-CN" sz="2000" dirty="0">
                <a:latin typeface="微软雅黑" panose="020B0503020204020204" charset="-122"/>
                <a:ea typeface="微软雅黑" panose="020B0503020204020204" charset="-122"/>
              </a:rPr>
              <a:t>U</a:t>
            </a:r>
            <a:r>
              <a:rPr lang="zh-CN" altLang="en-US" sz="2000" dirty="0">
                <a:latin typeface="微软雅黑" panose="020B0503020204020204" charset="-122"/>
                <a:ea typeface="微软雅黑" panose="020B0503020204020204" charset="-122"/>
              </a:rPr>
              <a:t>盘并没有本质差别，只是容量更大，存取性能更好。</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它用闪存芯片代替了磁盘作为存储介质，利用闪存的特点，以</a:t>
            </a:r>
            <a:r>
              <a:rPr lang="zh-CN" altLang="en-US" sz="2000" dirty="0">
                <a:solidFill>
                  <a:schemeClr val="accent1"/>
                </a:solidFill>
                <a:latin typeface="微软雅黑" panose="020B0503020204020204" charset="-122"/>
                <a:ea typeface="微软雅黑" panose="020B0503020204020204" charset="-122"/>
              </a:rPr>
              <a:t>区块写入和抹除的方式</a:t>
            </a:r>
            <a:r>
              <a:rPr lang="zh-CN" altLang="en-US" sz="2000" dirty="0">
                <a:latin typeface="微软雅黑" panose="020B0503020204020204" charset="-122"/>
                <a:ea typeface="微软雅黑" panose="020B0503020204020204" charset="-122"/>
              </a:rPr>
              <a:t>进行数据的读取和写入。</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写操作比读操作慢得多。</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电信号的控制使得固态硬盘的内部</a:t>
            </a:r>
            <a:r>
              <a:rPr lang="zh-CN" altLang="en-US" sz="2000" dirty="0">
                <a:solidFill>
                  <a:schemeClr val="accent1"/>
                </a:solidFill>
                <a:latin typeface="微软雅黑" panose="020B0503020204020204" charset="-122"/>
                <a:ea typeface="微软雅黑" panose="020B0503020204020204" charset="-122"/>
              </a:rPr>
              <a:t>传输速率远远高于常规硬盘</a:t>
            </a:r>
            <a:r>
              <a:rPr lang="zh-CN" altLang="en-US" sz="2000" dirty="0">
                <a:latin typeface="微软雅黑" panose="020B0503020204020204" charset="-122"/>
                <a:ea typeface="微软雅黑" panose="020B0503020204020204" charset="-122"/>
              </a:rPr>
              <a:t>。 </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smtClean="0">
                <a:latin typeface="微软雅黑" panose="020B0503020204020204" charset="-122"/>
                <a:ea typeface="微软雅黑" panose="020B0503020204020204" charset="-122"/>
              </a:rPr>
              <a:t>接口标准：</a:t>
            </a:r>
            <a:endParaRPr lang="en-US" altLang="zh-CN" sz="2000" dirty="0" smtClean="0">
              <a:latin typeface="微软雅黑" panose="020B0503020204020204" charset="-122"/>
              <a:ea typeface="微软雅黑" panose="020B0503020204020204" charset="-122"/>
            </a:endParaRPr>
          </a:p>
          <a:p>
            <a:pPr>
              <a:lnSpc>
                <a:spcPct val="110000"/>
              </a:lnSpc>
              <a:spcBef>
                <a:spcPct val="40000"/>
              </a:spcBef>
            </a:pPr>
            <a:r>
              <a:rPr lang="zh-CN" altLang="en-US" sz="2000" dirty="0">
                <a:solidFill>
                  <a:srgbClr val="FF0000"/>
                </a:solidFill>
                <a:latin typeface="微软雅黑" panose="020B0503020204020204" charset="-122"/>
                <a:ea typeface="微软雅黑" panose="020B0503020204020204" charset="-122"/>
              </a:rPr>
              <a:t>早期</a:t>
            </a:r>
            <a:r>
              <a:rPr lang="zh-CN" altLang="en-US" sz="2000" dirty="0" smtClean="0">
                <a:latin typeface="微软雅黑" panose="020B0503020204020204" charset="-122"/>
                <a:ea typeface="微软雅黑" panose="020B0503020204020204" charset="-122"/>
              </a:rPr>
              <a:t>接口规范</a:t>
            </a:r>
            <a:r>
              <a:rPr lang="zh-CN" altLang="en-US" sz="2000" dirty="0">
                <a:latin typeface="微软雅黑" panose="020B0503020204020204" charset="-122"/>
                <a:ea typeface="微软雅黑" panose="020B0503020204020204" charset="-122"/>
              </a:rPr>
              <a:t>和定义、功能及使用方法与传统硬盘完全相同</a:t>
            </a:r>
            <a:r>
              <a:rPr lang="zh-CN" altLang="en-US" sz="2000" dirty="0" smtClean="0">
                <a:latin typeface="微软雅黑" panose="020B0503020204020204" charset="-122"/>
                <a:ea typeface="微软雅黑" panose="020B0503020204020204" charset="-122"/>
              </a:rPr>
              <a:t>，外形</a:t>
            </a:r>
            <a:r>
              <a:rPr lang="zh-CN" altLang="en-US" sz="2000" dirty="0">
                <a:latin typeface="微软雅黑" panose="020B0503020204020204" charset="-122"/>
                <a:ea typeface="微软雅黑" panose="020B0503020204020204" charset="-122"/>
              </a:rPr>
              <a:t>和尺寸上也与普通硬盘一致。接口标准上使用</a:t>
            </a:r>
            <a:r>
              <a:rPr lang="en-US" altLang="zh-CN" sz="2000" dirty="0">
                <a:latin typeface="微软雅黑" panose="020B0503020204020204" charset="-122"/>
                <a:ea typeface="微软雅黑" panose="020B0503020204020204" charset="-122"/>
              </a:rPr>
              <a:t>USB</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SATA</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IDE</a:t>
            </a:r>
            <a:r>
              <a:rPr lang="zh-CN" altLang="en-US" sz="2000" dirty="0">
                <a:latin typeface="微软雅黑" panose="020B0503020204020204" charset="-122"/>
                <a:ea typeface="微软雅黑" panose="020B0503020204020204" charset="-122"/>
              </a:rPr>
              <a:t>，因此</a:t>
            </a:r>
            <a:r>
              <a:rPr lang="en-US" altLang="zh-CN" sz="2000" dirty="0">
                <a:latin typeface="微软雅黑" panose="020B0503020204020204" charset="-122"/>
                <a:ea typeface="微软雅黑" panose="020B0503020204020204" charset="-122"/>
              </a:rPr>
              <a:t>SSD</a:t>
            </a:r>
            <a:r>
              <a:rPr lang="zh-CN" altLang="en-US" sz="2000" dirty="0">
                <a:latin typeface="微软雅黑" panose="020B0503020204020204" charset="-122"/>
                <a:ea typeface="微软雅黑" panose="020B0503020204020204" charset="-122"/>
              </a:rPr>
              <a:t>是</a:t>
            </a:r>
            <a:r>
              <a:rPr lang="zh-CN" altLang="en-US" sz="2000" dirty="0">
                <a:solidFill>
                  <a:schemeClr val="accent1"/>
                </a:solidFill>
                <a:latin typeface="微软雅黑" panose="020B0503020204020204" charset="-122"/>
                <a:ea typeface="微软雅黑" panose="020B0503020204020204" charset="-122"/>
              </a:rPr>
              <a:t>通过标准磁盘接口与</a:t>
            </a:r>
            <a:r>
              <a:rPr lang="en-US" altLang="zh-CN" sz="2000" dirty="0">
                <a:solidFill>
                  <a:schemeClr val="accent1"/>
                </a:solidFill>
                <a:latin typeface="微软雅黑" panose="020B0503020204020204" charset="-122"/>
                <a:ea typeface="微软雅黑" panose="020B0503020204020204" charset="-122"/>
              </a:rPr>
              <a:t>I/O</a:t>
            </a:r>
            <a:r>
              <a:rPr lang="zh-CN" altLang="en-US" sz="2000" dirty="0">
                <a:solidFill>
                  <a:schemeClr val="accent1"/>
                </a:solidFill>
                <a:latin typeface="微软雅黑" panose="020B0503020204020204" charset="-122"/>
                <a:ea typeface="微软雅黑" panose="020B0503020204020204" charset="-122"/>
              </a:rPr>
              <a:t>总线互连</a:t>
            </a:r>
            <a:r>
              <a:rPr lang="zh-CN" altLang="en-US" sz="2000" dirty="0">
                <a:latin typeface="微软雅黑" panose="020B0503020204020204" charset="-122"/>
                <a:ea typeface="微软雅黑" panose="020B0503020204020204" charset="-122"/>
              </a:rPr>
              <a:t>的。</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SSD</a:t>
            </a:r>
            <a:r>
              <a:rPr lang="zh-CN" altLang="en-US" sz="2000" dirty="0">
                <a:latin typeface="微软雅黑" panose="020B0503020204020204" charset="-122"/>
                <a:ea typeface="微软雅黑" panose="020B0503020204020204" charset="-122"/>
              </a:rPr>
              <a:t>中有一个</a:t>
            </a:r>
            <a:r>
              <a:rPr lang="zh-CN" altLang="en-US" sz="2000" dirty="0">
                <a:solidFill>
                  <a:schemeClr val="accent1"/>
                </a:solidFill>
                <a:latin typeface="微软雅黑" panose="020B0503020204020204" charset="-122"/>
                <a:ea typeface="微软雅黑" panose="020B0503020204020204" charset="-122"/>
              </a:rPr>
              <a:t>闪存翻译层，它将来自</a:t>
            </a:r>
            <a:r>
              <a:rPr lang="en-US" altLang="zh-CN" sz="2000" dirty="0">
                <a:solidFill>
                  <a:schemeClr val="accent1"/>
                </a:solidFill>
                <a:latin typeface="微软雅黑" panose="020B0503020204020204" charset="-122"/>
                <a:ea typeface="微软雅黑" panose="020B0503020204020204" charset="-122"/>
              </a:rPr>
              <a:t>CPU</a:t>
            </a:r>
            <a:r>
              <a:rPr lang="zh-CN" altLang="en-US" sz="2000" dirty="0">
                <a:solidFill>
                  <a:schemeClr val="accent1"/>
                </a:solidFill>
                <a:latin typeface="微软雅黑" panose="020B0503020204020204" charset="-122"/>
                <a:ea typeface="微软雅黑" panose="020B0503020204020204" charset="-122"/>
              </a:rPr>
              <a:t>的逻辑磁盘块读写请求翻译成对底层</a:t>
            </a:r>
            <a:r>
              <a:rPr lang="en-US" altLang="zh-CN" sz="2000" dirty="0">
                <a:solidFill>
                  <a:schemeClr val="accent1"/>
                </a:solidFill>
                <a:latin typeface="微软雅黑" panose="020B0503020204020204" charset="-122"/>
                <a:ea typeface="微软雅黑" panose="020B0503020204020204" charset="-122"/>
              </a:rPr>
              <a:t>SSD</a:t>
            </a:r>
            <a:r>
              <a:rPr lang="zh-CN" altLang="en-US" sz="2000" dirty="0">
                <a:solidFill>
                  <a:schemeClr val="accent1"/>
                </a:solidFill>
                <a:latin typeface="微软雅黑" panose="020B0503020204020204" charset="-122"/>
                <a:ea typeface="微软雅黑" panose="020B0503020204020204" charset="-122"/>
              </a:rPr>
              <a:t>物理设备的读写控制信号</a:t>
            </a:r>
            <a:r>
              <a:rPr lang="zh-CN" altLang="en-US" sz="2000" dirty="0">
                <a:latin typeface="微软雅黑" panose="020B0503020204020204" charset="-122"/>
                <a:ea typeface="微软雅黑" panose="020B0503020204020204" charset="-122"/>
              </a:rPr>
              <a:t>。因此，这个闪存翻译层相当于磁盘驱动器。 </a:t>
            </a:r>
            <a:endParaRPr lang="zh-CN" altLang="en-US" sz="2000" dirty="0">
              <a:latin typeface="微软雅黑" panose="020B0503020204020204" charset="-122"/>
              <a:ea typeface="微软雅黑" panose="020B0503020204020204" charset="-122"/>
            </a:endParaRPr>
          </a:p>
          <a:p>
            <a:pPr>
              <a:lnSpc>
                <a:spcPct val="110000"/>
              </a:lnSpc>
              <a:spcBef>
                <a:spcPct val="40000"/>
              </a:spcBef>
            </a:pPr>
            <a:r>
              <a:rPr lang="zh-CN" altLang="en-US" sz="2000" dirty="0">
                <a:latin typeface="微软雅黑" panose="020B0503020204020204" charset="-122"/>
                <a:ea typeface="微软雅黑" panose="020B0503020204020204" charset="-122"/>
              </a:rPr>
              <a:t>闪存的</a:t>
            </a:r>
            <a:r>
              <a:rPr lang="zh-CN" altLang="en-US" sz="2000" dirty="0">
                <a:solidFill>
                  <a:schemeClr val="accent1"/>
                </a:solidFill>
                <a:latin typeface="微软雅黑" panose="020B0503020204020204" charset="-122"/>
                <a:ea typeface="微软雅黑" panose="020B0503020204020204" charset="-122"/>
              </a:rPr>
              <a:t>擦写次数有限</a:t>
            </a:r>
            <a:r>
              <a:rPr lang="zh-CN" altLang="en-US" sz="2000" dirty="0">
                <a:latin typeface="微软雅黑" panose="020B0503020204020204" charset="-122"/>
                <a:ea typeface="微软雅黑" panose="020B0503020204020204" charset="-122"/>
              </a:rPr>
              <a:t>，所以频繁擦写会降低其写入使用寿命。 </a:t>
            </a:r>
            <a:endParaRPr lang="zh-CN" altLang="en-US" sz="20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CF686F3B-653E-4E08-AB53-7DB7485F10B5}"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blinds(horizontal)">
                                      <p:cBhvr>
                                        <p:cTn id="7" dur="500"/>
                                        <p:tgtEl>
                                          <p:spTgt spid="82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3299">
                                            <p:txEl>
                                              <p:pRg st="1" end="1"/>
                                            </p:txEl>
                                          </p:spTgt>
                                        </p:tgtEl>
                                        <p:attrNameLst>
                                          <p:attrName>style.visibility</p:attrName>
                                        </p:attrNameLst>
                                      </p:cBhvr>
                                      <p:to>
                                        <p:strVal val="visible"/>
                                      </p:to>
                                    </p:set>
                                    <p:animEffect transition="in" filter="blinds(horizontal)">
                                      <p:cBhvr>
                                        <p:cTn id="12" dur="500"/>
                                        <p:tgtEl>
                                          <p:spTgt spid="82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3299">
                                            <p:txEl>
                                              <p:pRg st="2" end="2"/>
                                            </p:txEl>
                                          </p:spTgt>
                                        </p:tgtEl>
                                        <p:attrNameLst>
                                          <p:attrName>style.visibility</p:attrName>
                                        </p:attrNameLst>
                                      </p:cBhvr>
                                      <p:to>
                                        <p:strVal val="visible"/>
                                      </p:to>
                                    </p:set>
                                    <p:animEffect transition="in" filter="blinds(horizontal)">
                                      <p:cBhvr>
                                        <p:cTn id="17" dur="500"/>
                                        <p:tgtEl>
                                          <p:spTgt spid="82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3299">
                                            <p:txEl>
                                              <p:pRg st="3" end="3"/>
                                            </p:txEl>
                                          </p:spTgt>
                                        </p:tgtEl>
                                        <p:attrNameLst>
                                          <p:attrName>style.visibility</p:attrName>
                                        </p:attrNameLst>
                                      </p:cBhvr>
                                      <p:to>
                                        <p:strVal val="visible"/>
                                      </p:to>
                                    </p:set>
                                    <p:animEffect transition="in" filter="blinds(horizontal)">
                                      <p:cBhvr>
                                        <p:cTn id="22" dur="500"/>
                                        <p:tgtEl>
                                          <p:spTgt spid="82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3299">
                                            <p:txEl>
                                              <p:pRg st="4" end="4"/>
                                            </p:txEl>
                                          </p:spTgt>
                                        </p:tgtEl>
                                        <p:attrNameLst>
                                          <p:attrName>style.visibility</p:attrName>
                                        </p:attrNameLst>
                                      </p:cBhvr>
                                      <p:to>
                                        <p:strVal val="visible"/>
                                      </p:to>
                                    </p:set>
                                    <p:animEffect transition="in" filter="blinds(horizontal)">
                                      <p:cBhvr>
                                        <p:cTn id="27" dur="500"/>
                                        <p:tgtEl>
                                          <p:spTgt spid="823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3299">
                                            <p:txEl>
                                              <p:pRg st="5" end="5"/>
                                            </p:txEl>
                                          </p:spTgt>
                                        </p:tgtEl>
                                        <p:attrNameLst>
                                          <p:attrName>style.visibility</p:attrName>
                                        </p:attrNameLst>
                                      </p:cBhvr>
                                      <p:to>
                                        <p:strVal val="visible"/>
                                      </p:to>
                                    </p:set>
                                    <p:animEffect transition="in" filter="blinds(horizontal)">
                                      <p:cBhvr>
                                        <p:cTn id="32" dur="500"/>
                                        <p:tgtEl>
                                          <p:spTgt spid="823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3299">
                                            <p:txEl>
                                              <p:pRg st="6" end="6"/>
                                            </p:txEl>
                                          </p:spTgt>
                                        </p:tgtEl>
                                        <p:attrNameLst>
                                          <p:attrName>style.visibility</p:attrName>
                                        </p:attrNameLst>
                                      </p:cBhvr>
                                      <p:to>
                                        <p:strVal val="visible"/>
                                      </p:to>
                                    </p:set>
                                    <p:animEffect transition="in" filter="blinds(horizontal)">
                                      <p:cBhvr>
                                        <p:cTn id="37" dur="500"/>
                                        <p:tgtEl>
                                          <p:spTgt spid="823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3299">
                                            <p:txEl>
                                              <p:pRg st="7" end="7"/>
                                            </p:txEl>
                                          </p:spTgt>
                                        </p:tgtEl>
                                        <p:attrNameLst>
                                          <p:attrName>style.visibility</p:attrName>
                                        </p:attrNameLst>
                                      </p:cBhvr>
                                      <p:to>
                                        <p:strVal val="visible"/>
                                      </p:to>
                                    </p:set>
                                    <p:animEffect transition="in" filter="blinds(horizontal)">
                                      <p:cBhvr>
                                        <p:cTn id="42" dur="500"/>
                                        <p:tgtEl>
                                          <p:spTgt spid="8232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3299">
                                            <p:txEl>
                                              <p:pRg st="8" end="8"/>
                                            </p:txEl>
                                          </p:spTgt>
                                        </p:tgtEl>
                                        <p:attrNameLst>
                                          <p:attrName>style.visibility</p:attrName>
                                        </p:attrNameLst>
                                      </p:cBhvr>
                                      <p:to>
                                        <p:strVal val="visible"/>
                                      </p:to>
                                    </p:set>
                                    <p:animEffect transition="in" filter="blinds(horizontal)">
                                      <p:cBhvr>
                                        <p:cTn id="47" dur="500"/>
                                        <p:tgtEl>
                                          <p:spTgt spid="823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252331" y="3375102"/>
            <a:ext cx="4876800" cy="3216972"/>
          </a:xfrm>
          <a:prstGeom prst="rect">
            <a:avLst/>
          </a:prstGeom>
        </p:spPr>
      </p:pic>
      <p:sp>
        <p:nvSpPr>
          <p:cNvPr id="3" name="内容占位符 2"/>
          <p:cNvSpPr>
            <a:spLocks noGrp="1"/>
          </p:cNvSpPr>
          <p:nvPr>
            <p:ph idx="1"/>
          </p:nvPr>
        </p:nvSpPr>
        <p:spPr>
          <a:xfrm>
            <a:off x="416777" y="107332"/>
            <a:ext cx="8191500" cy="1282402"/>
          </a:xfrm>
        </p:spPr>
        <p:txBody>
          <a:bodyPr/>
          <a:lstStyle/>
          <a:p>
            <a:r>
              <a:rPr lang="zh-CN" altLang="en-US" sz="2000" dirty="0">
                <a:latin typeface="微软雅黑" panose="020B0503020204020204" charset="-122"/>
                <a:ea typeface="微软雅黑" panose="020B0503020204020204" charset="-122"/>
              </a:rPr>
              <a:t>由于</a:t>
            </a:r>
            <a:r>
              <a:rPr lang="zh-CN" altLang="en-US" sz="2000" dirty="0" smtClean="0">
                <a:latin typeface="微软雅黑" panose="020B0503020204020204" charset="-122"/>
                <a:ea typeface="微软雅黑" panose="020B0503020204020204" charset="-122"/>
              </a:rPr>
              <a:t>早期</a:t>
            </a:r>
            <a:r>
              <a:rPr lang="zh-CN" altLang="en-US" sz="2000" dirty="0">
                <a:latin typeface="微软雅黑" panose="020B0503020204020204" charset="-122"/>
                <a:ea typeface="微软雅黑" panose="020B0503020204020204" charset="-122"/>
              </a:rPr>
              <a:t>的</a:t>
            </a:r>
            <a:r>
              <a:rPr lang="en-US" altLang="zh-CN" sz="2000" dirty="0">
                <a:latin typeface="微软雅黑" panose="020B0503020204020204" charset="-122"/>
                <a:ea typeface="微软雅黑" panose="020B0503020204020204" charset="-122"/>
              </a:rPr>
              <a:t>SSD</a:t>
            </a:r>
            <a:r>
              <a:rPr lang="zh-CN" altLang="en-US" sz="2000" dirty="0">
                <a:latin typeface="微软雅黑" panose="020B0503020204020204" charset="-122"/>
                <a:ea typeface="微软雅黑" panose="020B0503020204020204" charset="-122"/>
              </a:rPr>
              <a:t>硬盘</a:t>
            </a:r>
            <a:r>
              <a:rPr lang="zh-CN" altLang="en-US" sz="2000" dirty="0" smtClean="0">
                <a:latin typeface="微软雅黑" panose="020B0503020204020204" charset="-122"/>
                <a:ea typeface="微软雅黑" panose="020B0503020204020204" charset="-122"/>
              </a:rPr>
              <a:t>接口要与</a:t>
            </a:r>
            <a:r>
              <a:rPr lang="zh-CN" altLang="en-US" sz="2000" dirty="0">
                <a:latin typeface="微软雅黑" panose="020B0503020204020204" charset="-122"/>
                <a:ea typeface="微软雅黑" panose="020B0503020204020204" charset="-122"/>
              </a:rPr>
              <a:t>磁盘兼容</a:t>
            </a:r>
            <a:r>
              <a:rPr lang="zh-CN" altLang="en-US" sz="2000" dirty="0" smtClean="0">
                <a:latin typeface="微软雅黑" panose="020B0503020204020204" charset="-122"/>
                <a:ea typeface="微软雅黑" panose="020B0503020204020204" charset="-122"/>
              </a:rPr>
              <a:t>，故其</a:t>
            </a:r>
            <a:r>
              <a:rPr lang="zh-CN" altLang="en-US" sz="2000" dirty="0">
                <a:latin typeface="微软雅黑" panose="020B0503020204020204" charset="-122"/>
                <a:ea typeface="微软雅黑" panose="020B0503020204020204" charset="-122"/>
              </a:rPr>
              <a:t>速度受到限制。</a:t>
            </a:r>
            <a:endParaRPr lang="en-US" altLang="zh-CN" sz="2000" dirty="0">
              <a:latin typeface="微软雅黑" panose="020B0503020204020204" charset="-122"/>
              <a:ea typeface="微软雅黑" panose="020B0503020204020204" charset="-122"/>
            </a:endParaRPr>
          </a:p>
          <a:p>
            <a:r>
              <a:rPr lang="zh-CN" altLang="en-US" sz="2000" dirty="0">
                <a:solidFill>
                  <a:srgbClr val="FF0000"/>
                </a:solidFill>
                <a:latin typeface="微软雅黑" panose="020B0503020204020204" charset="-122"/>
                <a:ea typeface="微软雅黑" panose="020B0503020204020204" charset="-122"/>
              </a:rPr>
              <a:t>现在</a:t>
            </a:r>
            <a:r>
              <a:rPr lang="zh-CN" altLang="en-US" sz="2000" dirty="0">
                <a:latin typeface="微软雅黑" panose="020B0503020204020204" charset="-122"/>
                <a:ea typeface="微软雅黑" panose="020B0503020204020204" charset="-122"/>
              </a:rPr>
              <a:t>新一代</a:t>
            </a:r>
            <a:r>
              <a:rPr lang="en-US" altLang="zh-CN" sz="2000" dirty="0">
                <a:latin typeface="微软雅黑" panose="020B0503020204020204" charset="-122"/>
                <a:ea typeface="微软雅黑" panose="020B0503020204020204" charset="-122"/>
              </a:rPr>
              <a:t>SSD</a:t>
            </a:r>
            <a:r>
              <a:rPr lang="zh-CN" altLang="en-US" sz="2000" dirty="0">
                <a:latin typeface="微软雅黑" panose="020B0503020204020204" charset="-122"/>
                <a:ea typeface="微软雅黑" panose="020B0503020204020204" charset="-122"/>
              </a:rPr>
              <a:t>硬盘采用了与磁盘不同的接口</a:t>
            </a:r>
            <a:r>
              <a:rPr lang="zh-CN" altLang="en-US" sz="2000" dirty="0" smtClean="0">
                <a:latin typeface="微软雅黑" panose="020B0503020204020204" charset="-122"/>
                <a:ea typeface="微软雅黑" panose="020B0503020204020204" charset="-122"/>
              </a:rPr>
              <a:t>，接口速度大大提高。</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目前常用的接口有</a:t>
            </a:r>
            <a:r>
              <a:rPr lang="en-US" altLang="zh-CN" sz="2000" dirty="0" smtClean="0">
                <a:latin typeface="微软雅黑" panose="020B0503020204020204" charset="-122"/>
                <a:ea typeface="微软雅黑" panose="020B0503020204020204" charset="-122"/>
              </a:rPr>
              <a:t>PCIE</a:t>
            </a:r>
            <a:r>
              <a:rPr lang="zh-CN" altLang="en-US" sz="2000" dirty="0">
                <a:latin typeface="微软雅黑" panose="020B0503020204020204" charset="-122"/>
                <a:ea typeface="微软雅黑" panose="020B0503020204020204" charset="-122"/>
              </a:rPr>
              <a:t>和</a:t>
            </a:r>
            <a:r>
              <a:rPr lang="en-US" altLang="zh-CN" sz="2000" dirty="0" smtClean="0">
                <a:latin typeface="微软雅黑" panose="020B0503020204020204" charset="-122"/>
                <a:ea typeface="微软雅黑" panose="020B0503020204020204" charset="-122"/>
              </a:rPr>
              <a:t>M.2</a:t>
            </a:r>
            <a:endParaRPr lang="zh-CN" altLang="en-US" sz="2000"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0"/>
          </p:nvPr>
        </p:nvSpPr>
        <p:spPr/>
        <p:txBody>
          <a:bodyPr/>
          <a:lstStyle/>
          <a:p>
            <a:fld id="{A026EB5A-9A9B-451B-A4E7-1A39DA1CC82C}"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84852" y="1301139"/>
            <a:ext cx="6665437" cy="3014186"/>
          </a:xfrm>
          <a:prstGeom prst="rect">
            <a:avLst/>
          </a:prstGeom>
        </p:spPr>
      </p:pic>
      <p:sp>
        <p:nvSpPr>
          <p:cNvPr id="9" name="文本框 8"/>
          <p:cNvSpPr txBox="1"/>
          <p:nvPr/>
        </p:nvSpPr>
        <p:spPr>
          <a:xfrm>
            <a:off x="1837328" y="5686322"/>
            <a:ext cx="2554941" cy="400110"/>
          </a:xfrm>
          <a:prstGeom prst="rect">
            <a:avLst/>
          </a:prstGeom>
          <a:noFill/>
        </p:spPr>
        <p:txBody>
          <a:bodyPr wrap="square" rtlCol="0">
            <a:spAutoFit/>
          </a:bodyPr>
          <a:lstStyle/>
          <a:p>
            <a:r>
              <a:rPr lang="en-US" altLang="zh-CN" sz="2000" dirty="0"/>
              <a:t>M.2</a:t>
            </a:r>
            <a:r>
              <a:rPr lang="zh-CN" altLang="en-US" sz="2000" dirty="0"/>
              <a:t>接口的</a:t>
            </a:r>
            <a:r>
              <a:rPr lang="en-US" altLang="zh-CN" sz="2000" dirty="0"/>
              <a:t>SSD</a:t>
            </a:r>
            <a:r>
              <a:rPr lang="zh-CN" altLang="en-US" sz="2000" dirty="0"/>
              <a:t>硬盘</a:t>
            </a:r>
            <a:endParaRPr lang="zh-CN" altLang="en-US" sz="2000" dirty="0"/>
          </a:p>
        </p:txBody>
      </p:sp>
      <p:sp>
        <p:nvSpPr>
          <p:cNvPr id="12" name="文本框 11"/>
          <p:cNvSpPr txBox="1"/>
          <p:nvPr/>
        </p:nvSpPr>
        <p:spPr>
          <a:xfrm>
            <a:off x="1390185" y="3967981"/>
            <a:ext cx="2554941" cy="400110"/>
          </a:xfrm>
          <a:prstGeom prst="rect">
            <a:avLst/>
          </a:prstGeom>
          <a:noFill/>
        </p:spPr>
        <p:txBody>
          <a:bodyPr wrap="square" rtlCol="0">
            <a:spAutoFit/>
          </a:bodyPr>
          <a:lstStyle/>
          <a:p>
            <a:r>
              <a:rPr lang="en-US" altLang="zh-CN" sz="2000" dirty="0"/>
              <a:t>PCIE</a:t>
            </a:r>
            <a:r>
              <a:rPr lang="zh-CN" altLang="en-US" sz="2000" dirty="0"/>
              <a:t>接口的</a:t>
            </a:r>
            <a:r>
              <a:rPr lang="en-US" altLang="zh-CN" sz="2000" dirty="0"/>
              <a:t>SSD</a:t>
            </a:r>
            <a:r>
              <a:rPr lang="zh-CN" altLang="en-US" sz="2000" dirty="0"/>
              <a:t>硬盘</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00100" y="434975"/>
            <a:ext cx="6613525" cy="425450"/>
          </a:xfrm>
        </p:spPr>
        <p:txBody>
          <a:bodyPr/>
          <a:lstStyle/>
          <a:p>
            <a:r>
              <a:rPr lang="zh-CN" altLang="en-US" dirty="0">
                <a:ea typeface="宋体" panose="02010600030101010101" pitchFamily="2" charset="-122"/>
              </a:rPr>
              <a:t>第二讲 总线及系统互连、</a:t>
            </a:r>
            <a:r>
              <a:rPr lang="en-US" altLang="zh-CN" dirty="0">
                <a:ea typeface="宋体" panose="02010600030101010101" pitchFamily="2" charset="-122"/>
              </a:rPr>
              <a:t>I/O</a:t>
            </a:r>
            <a:r>
              <a:rPr lang="zh-CN" altLang="en-US" dirty="0">
                <a:ea typeface="宋体" panose="02010600030101010101" pitchFamily="2" charset="-122"/>
              </a:rPr>
              <a:t>接口</a:t>
            </a:r>
            <a:endParaRPr lang="zh-CN" altLang="en-US" dirty="0">
              <a:ea typeface="宋体" panose="02010600030101010101" pitchFamily="2" charset="-122"/>
            </a:endParaRPr>
          </a:p>
        </p:txBody>
      </p:sp>
      <p:sp>
        <p:nvSpPr>
          <p:cNvPr id="41987" name="Rectangle 3"/>
          <p:cNvSpPr>
            <a:spLocks noGrp="1" noChangeArrowheads="1"/>
          </p:cNvSpPr>
          <p:nvPr>
            <p:ph type="body" idx="1"/>
          </p:nvPr>
        </p:nvSpPr>
        <p:spPr>
          <a:xfrm>
            <a:off x="1704975" y="2171700"/>
            <a:ext cx="4695825" cy="3524250"/>
          </a:xfrm>
        </p:spPr>
        <p:txBody>
          <a:bodyPr/>
          <a:lstStyle/>
          <a:p>
            <a:pPr>
              <a:lnSpc>
                <a:spcPct val="100000"/>
              </a:lnSpc>
            </a:pPr>
            <a:r>
              <a:rPr lang="zh-CN" altLang="en-US" sz="2400">
                <a:ea typeface="黑体" panose="02010609060101010101" pitchFamily="49" charset="-122"/>
              </a:rPr>
              <a:t>总线概述</a:t>
            </a:r>
            <a:endParaRPr lang="en-US" altLang="zh-CN" sz="2400">
              <a:ea typeface="黑体" panose="02010609060101010101" pitchFamily="49" charset="-122"/>
            </a:endParaRPr>
          </a:p>
          <a:p>
            <a:pPr>
              <a:lnSpc>
                <a:spcPct val="100000"/>
              </a:lnSpc>
            </a:pPr>
            <a:r>
              <a:rPr lang="zh-CN" altLang="en-US" sz="2400">
                <a:ea typeface="黑体" panose="02010609060101010101" pitchFamily="49" charset="-122"/>
              </a:rPr>
              <a:t>基于总线的互连结构</a:t>
            </a:r>
            <a:endParaRPr lang="en-US" altLang="zh-CN" sz="2400">
              <a:ea typeface="黑体" panose="02010609060101010101" pitchFamily="49" charset="-122"/>
            </a:endParaRPr>
          </a:p>
          <a:p>
            <a:pPr>
              <a:lnSpc>
                <a:spcPct val="100000"/>
              </a:lnSpc>
            </a:pPr>
            <a:r>
              <a:rPr lang="en-US" altLang="zh-CN" sz="2400">
                <a:ea typeface="黑体" panose="02010609060101010101" pitchFamily="49" charset="-122"/>
              </a:rPr>
              <a:t>I/O</a:t>
            </a:r>
            <a:r>
              <a:rPr lang="zh-CN" altLang="en-US" sz="2400">
                <a:ea typeface="黑体" panose="02010609060101010101" pitchFamily="49" charset="-122"/>
              </a:rPr>
              <a:t>接口</a:t>
            </a:r>
            <a:endParaRPr lang="en-US" altLang="zh-CN" sz="2400">
              <a:ea typeface="黑体" panose="02010609060101010101" pitchFamily="49" charset="-122"/>
            </a:endParaRPr>
          </a:p>
          <a:p>
            <a:pPr lvl="1">
              <a:lnSpc>
                <a:spcPct val="100000"/>
              </a:lnSpc>
            </a:pPr>
            <a:r>
              <a:rPr lang="en-US" altLang="zh-CN" sz="2400">
                <a:ea typeface="黑体" panose="02010609060101010101" pitchFamily="49" charset="-122"/>
              </a:rPr>
              <a:t>I/O</a:t>
            </a:r>
            <a:r>
              <a:rPr lang="zh-CN" altLang="en-US" sz="2400">
                <a:ea typeface="黑体" panose="02010609060101010101" pitchFamily="49" charset="-122"/>
              </a:rPr>
              <a:t>接口的分类</a:t>
            </a:r>
            <a:endParaRPr lang="zh-CN" altLang="en-US" sz="2400">
              <a:ea typeface="黑体" panose="02010609060101010101" pitchFamily="49" charset="-122"/>
            </a:endParaRPr>
          </a:p>
          <a:p>
            <a:pPr lvl="1">
              <a:lnSpc>
                <a:spcPct val="100000"/>
              </a:lnSpc>
            </a:pPr>
            <a:r>
              <a:rPr lang="en-US" altLang="zh-CN" sz="2400">
                <a:ea typeface="黑体" panose="02010609060101010101" pitchFamily="49" charset="-122"/>
              </a:rPr>
              <a:t>I/O</a:t>
            </a:r>
            <a:r>
              <a:rPr lang="zh-CN" altLang="en-US" sz="2400">
                <a:ea typeface="黑体" panose="02010609060101010101" pitchFamily="49" charset="-122"/>
              </a:rPr>
              <a:t>控制器的结构</a:t>
            </a:r>
            <a:endParaRPr lang="zh-CN" altLang="en-US" sz="2400">
              <a:ea typeface="黑体" panose="02010609060101010101" pitchFamily="49" charset="-122"/>
            </a:endParaRPr>
          </a:p>
          <a:p>
            <a:pPr lvl="1">
              <a:lnSpc>
                <a:spcPct val="100000"/>
              </a:lnSpc>
            </a:pPr>
            <a:r>
              <a:rPr lang="en-US" altLang="zh-CN" sz="2400">
                <a:ea typeface="黑体" panose="02010609060101010101" pitchFamily="49" charset="-122"/>
              </a:rPr>
              <a:t>I/O</a:t>
            </a:r>
            <a:r>
              <a:rPr lang="zh-CN" altLang="en-US" sz="2400">
                <a:ea typeface="黑体" panose="02010609060101010101" pitchFamily="49" charset="-122"/>
              </a:rPr>
              <a:t>控制器的职能</a:t>
            </a:r>
            <a:endParaRPr lang="zh-CN" altLang="en-US" sz="2400">
              <a:ea typeface="黑体" panose="02010609060101010101" pitchFamily="49" charset="-122"/>
            </a:endParaRPr>
          </a:p>
          <a:p>
            <a:pPr lvl="1">
              <a:lnSpc>
                <a:spcPct val="100000"/>
              </a:lnSpc>
            </a:pPr>
            <a:r>
              <a:rPr lang="en-US" altLang="zh-CN" sz="2400">
                <a:ea typeface="黑体" panose="02010609060101010101" pitchFamily="49" charset="-122"/>
              </a:rPr>
              <a:t>I/O</a:t>
            </a:r>
            <a:r>
              <a:rPr lang="zh-CN" altLang="en-US" sz="2400">
                <a:ea typeface="黑体" panose="02010609060101010101" pitchFamily="49" charset="-122"/>
              </a:rPr>
              <a:t>端口的概念</a:t>
            </a:r>
            <a:endParaRPr lang="zh-CN" altLang="en-US" sz="2400">
              <a:ea typeface="黑体" panose="02010609060101010101" pitchFamily="49" charset="-122"/>
            </a:endParaRPr>
          </a:p>
          <a:p>
            <a:pPr lvl="1">
              <a:lnSpc>
                <a:spcPct val="100000"/>
              </a:lnSpc>
            </a:pPr>
            <a:r>
              <a:rPr lang="en-US" altLang="zh-CN" sz="2400">
                <a:ea typeface="黑体" panose="02010609060101010101" pitchFamily="49" charset="-122"/>
              </a:rPr>
              <a:t>I/O</a:t>
            </a:r>
            <a:r>
              <a:rPr lang="zh-CN" altLang="en-US" sz="2400">
                <a:ea typeface="黑体" panose="02010609060101010101" pitchFamily="49" charset="-122"/>
              </a:rPr>
              <a:t>设备的寻址</a:t>
            </a:r>
            <a:endParaRPr lang="zh-CN" altLang="en-US" sz="2400">
              <a:ea typeface="黑体" panose="02010609060101010101" pitchFamily="49" charset="-122"/>
            </a:endParaRPr>
          </a:p>
        </p:txBody>
      </p:sp>
      <p:sp>
        <p:nvSpPr>
          <p:cNvPr id="41988" name="Text Box 4"/>
          <p:cNvSpPr txBox="1">
            <a:spLocks noChangeArrowheads="1"/>
          </p:cNvSpPr>
          <p:nvPr/>
        </p:nvSpPr>
        <p:spPr bwMode="auto">
          <a:xfrm>
            <a:off x="2670175" y="1377950"/>
            <a:ext cx="30559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800">
                <a:solidFill>
                  <a:schemeClr val="accent1"/>
                </a:solidFill>
                <a:ea typeface="宋体" panose="02010600030101010101" pitchFamily="2" charset="-122"/>
              </a:rPr>
              <a:t>主    要    内    容</a:t>
            </a:r>
            <a:endParaRPr lang="zh-CN" altLang="en-US" sz="2800">
              <a:solidFill>
                <a:schemeClr val="accent1"/>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C63D521-D68D-4DCE-982C-D23D26E161F5}"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026EB5A-9A9B-451B-A4E7-1A39DA1CC82C}" type="slidenum">
              <a:rPr lang="zh-CN" altLang="en-US" smtClean="0"/>
            </a:fld>
            <a:endParaRPr lang="zh-CN" altLang="en-US"/>
          </a:p>
        </p:txBody>
      </p:sp>
      <p:sp>
        <p:nvSpPr>
          <p:cNvPr id="5" name="Rectangle 2"/>
          <p:cNvSpPr>
            <a:spLocks noGrp="1" noChangeArrowheads="1"/>
          </p:cNvSpPr>
          <p:nvPr>
            <p:ph type="title"/>
          </p:nvPr>
        </p:nvSpPr>
        <p:spPr>
          <a:xfrm>
            <a:off x="485775" y="171450"/>
            <a:ext cx="7226300" cy="422275"/>
          </a:xfrm>
        </p:spPr>
        <p:txBody>
          <a:bodyPr/>
          <a:lstStyle/>
          <a:p>
            <a:r>
              <a:rPr lang="zh-CN" altLang="en-US">
                <a:ea typeface="宋体" panose="02010600030101010101" pitchFamily="2" charset="-122"/>
              </a:rPr>
              <a:t>总线的分类</a:t>
            </a:r>
            <a:endParaRPr lang="zh-CN" altLang="en-US">
              <a:ea typeface="宋体" panose="02010600030101010101" pitchFamily="2" charset="-122"/>
            </a:endParaRPr>
          </a:p>
        </p:txBody>
      </p:sp>
      <p:sp>
        <p:nvSpPr>
          <p:cNvPr id="6" name="Rectangle 3"/>
          <p:cNvSpPr txBox="1">
            <a:spLocks noChangeArrowheads="1"/>
          </p:cNvSpPr>
          <p:nvPr/>
        </p:nvSpPr>
        <p:spPr bwMode="auto">
          <a:xfrm>
            <a:off x="71438" y="628650"/>
            <a:ext cx="8861425" cy="548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pPr>
            <a:r>
              <a:rPr kumimoji="1" lang="zh-CN" altLang="en-US" sz="1800" dirty="0">
                <a:ea typeface="黑体" panose="02010609060101010101" pitchFamily="49" charset="-122"/>
              </a:rPr>
              <a:t>总线是指在各种层次上提供部件之间的连接和交换信息的通路</a:t>
            </a:r>
            <a:endParaRPr kumimoji="1" lang="zh-CN" altLang="en-US" sz="1800" dirty="0">
              <a:ea typeface="黑体" panose="02010609060101010101" pitchFamily="49" charset="-122"/>
            </a:endParaRPr>
          </a:p>
          <a:p>
            <a:pPr>
              <a:lnSpc>
                <a:spcPct val="105000"/>
              </a:lnSpc>
              <a:spcBef>
                <a:spcPct val="5000"/>
              </a:spcBef>
            </a:pPr>
            <a:r>
              <a:rPr kumimoji="1" lang="zh-CN" altLang="en-US" sz="1800" dirty="0">
                <a:solidFill>
                  <a:srgbClr val="E2760A"/>
                </a:solidFill>
                <a:ea typeface="黑体" panose="02010609060101010101" pitchFamily="49" charset="-122"/>
              </a:rPr>
              <a:t>分为以下几类：</a:t>
            </a:r>
            <a:endParaRPr kumimoji="1" lang="zh-CN" altLang="en-US" sz="1800" dirty="0">
              <a:solidFill>
                <a:srgbClr val="E2760A"/>
              </a:solidFill>
              <a:ea typeface="黑体" panose="02010609060101010101" pitchFamily="49" charset="-122"/>
            </a:endParaRPr>
          </a:p>
          <a:p>
            <a:pPr lvl="1">
              <a:lnSpc>
                <a:spcPct val="105000"/>
              </a:lnSpc>
              <a:spcBef>
                <a:spcPct val="5000"/>
              </a:spcBef>
            </a:pPr>
            <a:r>
              <a:rPr kumimoji="1" lang="zh-CN" altLang="en-US" sz="1800" dirty="0">
                <a:ea typeface="黑体" panose="02010609060101010101" pitchFamily="49" charset="-122"/>
              </a:rPr>
              <a:t>芯片内总线：</a:t>
            </a:r>
            <a:endParaRPr kumimoji="1" lang="zh-CN" altLang="en-US" sz="1800" dirty="0">
              <a:solidFill>
                <a:schemeClr val="tx1"/>
              </a:solidFill>
              <a:ea typeface="黑体" panose="02010609060101010101" pitchFamily="49" charset="-122"/>
            </a:endParaRPr>
          </a:p>
          <a:p>
            <a:pPr lvl="2">
              <a:lnSpc>
                <a:spcPct val="105000"/>
              </a:lnSpc>
              <a:spcBef>
                <a:spcPct val="5000"/>
              </a:spcBef>
            </a:pPr>
            <a:r>
              <a:rPr kumimoji="1" lang="zh-CN" altLang="en-US" sz="1800" dirty="0">
                <a:solidFill>
                  <a:srgbClr val="336600"/>
                </a:solidFill>
                <a:ea typeface="黑体" panose="02010609060101010101" pitchFamily="49" charset="-122"/>
              </a:rPr>
              <a:t>例如，</a:t>
            </a:r>
            <a:r>
              <a:rPr kumimoji="1" lang="en-US" altLang="zh-CN" sz="1800" dirty="0">
                <a:solidFill>
                  <a:schemeClr val="accent2"/>
                </a:solidFill>
                <a:ea typeface="黑体" panose="02010609060101010101" pitchFamily="49" charset="-122"/>
              </a:rPr>
              <a:t>CPU</a:t>
            </a:r>
            <a:r>
              <a:rPr kumimoji="1" lang="zh-CN" altLang="en-US" sz="1800" dirty="0">
                <a:solidFill>
                  <a:schemeClr val="accent2"/>
                </a:solidFill>
                <a:ea typeface="黑体" panose="02010609060101010101" pitchFamily="49" charset="-122"/>
              </a:rPr>
              <a:t>内总线</a:t>
            </a:r>
            <a:r>
              <a:rPr kumimoji="1" lang="zh-CN" altLang="en-US" sz="1800" dirty="0">
                <a:solidFill>
                  <a:srgbClr val="336600"/>
                </a:solidFill>
                <a:ea typeface="黑体" panose="02010609060101010101" pitchFamily="49" charset="-122"/>
              </a:rPr>
              <a:t>：芯片中各寄存器、</a:t>
            </a:r>
            <a:r>
              <a:rPr kumimoji="1" lang="en-US" altLang="zh-CN" sz="1800" dirty="0">
                <a:solidFill>
                  <a:srgbClr val="336600"/>
                </a:solidFill>
                <a:ea typeface="黑体" panose="02010609060101010101" pitchFamily="49" charset="-122"/>
              </a:rPr>
              <a:t>ALU</a:t>
            </a:r>
            <a:r>
              <a:rPr kumimoji="1" lang="zh-CN" altLang="en-US" sz="1800" dirty="0">
                <a:solidFill>
                  <a:srgbClr val="336600"/>
                </a:solidFill>
                <a:ea typeface="黑体" panose="02010609060101010101" pitchFamily="49" charset="-122"/>
              </a:rPr>
              <a:t>、指令部件等通过总线相连。</a:t>
            </a:r>
            <a:endParaRPr kumimoji="1" lang="zh-CN" altLang="en-US" sz="1800" dirty="0">
              <a:solidFill>
                <a:srgbClr val="336600"/>
              </a:solidFill>
              <a:ea typeface="黑体" panose="02010609060101010101" pitchFamily="49" charset="-122"/>
            </a:endParaRPr>
          </a:p>
          <a:p>
            <a:pPr lvl="1">
              <a:lnSpc>
                <a:spcPct val="105000"/>
              </a:lnSpc>
              <a:spcBef>
                <a:spcPct val="5000"/>
              </a:spcBef>
            </a:pPr>
            <a:r>
              <a:rPr kumimoji="1" lang="zh-CN" altLang="en-US" sz="1800" dirty="0">
                <a:ea typeface="黑体" panose="02010609060101010101" pitchFamily="49" charset="-122"/>
              </a:rPr>
              <a:t>系统总线：</a:t>
            </a:r>
            <a:endParaRPr kumimoji="1" lang="zh-CN" altLang="en-US" sz="1800" dirty="0">
              <a:solidFill>
                <a:schemeClr val="tx1"/>
              </a:solidFill>
              <a:ea typeface="黑体" panose="02010609060101010101" pitchFamily="49" charset="-122"/>
            </a:endParaRPr>
          </a:p>
          <a:p>
            <a:pPr marL="914400" lvl="2" indent="0">
              <a:lnSpc>
                <a:spcPct val="105000"/>
              </a:lnSpc>
              <a:spcBef>
                <a:spcPct val="5000"/>
              </a:spcBef>
              <a:buFontTx/>
              <a:buNone/>
            </a:pPr>
            <a:r>
              <a:rPr kumimoji="1" lang="zh-CN" altLang="en-US" sz="1800" dirty="0">
                <a:solidFill>
                  <a:schemeClr val="accent1"/>
                </a:solidFill>
                <a:ea typeface="黑体" panose="02010609060101010101" pitchFamily="49" charset="-122"/>
              </a:rPr>
              <a:t>单总线结构</a:t>
            </a:r>
            <a:endParaRPr kumimoji="1" lang="en-US" altLang="zh-CN" sz="1800" dirty="0">
              <a:solidFill>
                <a:schemeClr val="accent1"/>
              </a:solidFill>
              <a:ea typeface="黑体" panose="02010609060101010101" pitchFamily="49" charset="-122"/>
            </a:endParaRPr>
          </a:p>
          <a:p>
            <a:pPr marL="914400" lvl="2" indent="0">
              <a:lnSpc>
                <a:spcPct val="105000"/>
              </a:lnSpc>
              <a:spcBef>
                <a:spcPct val="5000"/>
              </a:spcBef>
              <a:buFontTx/>
              <a:buNone/>
            </a:pPr>
            <a:r>
              <a:rPr kumimoji="1" lang="zh-CN" altLang="zh-CN" sz="1800" dirty="0">
                <a:solidFill>
                  <a:schemeClr val="accent1"/>
                </a:solidFill>
                <a:latin typeface="Arial" panose="020B0604020202020204" pitchFamily="34" charset="0"/>
                <a:ea typeface="黑体" panose="02010609060101010101" pitchFamily="49" charset="-122"/>
              </a:rPr>
              <a:t>♦</a:t>
            </a:r>
            <a:r>
              <a:rPr kumimoji="1" lang="zh-CN" altLang="en-US" sz="1800" dirty="0">
                <a:latin typeface="Arial" panose="020B0604020202020204" pitchFamily="34" charset="0"/>
                <a:ea typeface="黑体" panose="02010609060101010101" pitchFamily="49" charset="-122"/>
              </a:rPr>
              <a:t>将</a:t>
            </a:r>
            <a:r>
              <a:rPr kumimoji="1" lang="en-US" altLang="zh-CN" sz="1800" dirty="0">
                <a:latin typeface="Arial" panose="020B0604020202020204" pitchFamily="34" charset="0"/>
                <a:ea typeface="黑体" panose="02010609060101010101" pitchFamily="49" charset="-122"/>
              </a:rPr>
              <a:t>CPU</a:t>
            </a:r>
            <a:r>
              <a:rPr kumimoji="1" lang="zh-CN" altLang="en-US" sz="1800" dirty="0">
                <a:latin typeface="Arial" panose="020B0604020202020204" pitchFamily="34" charset="0"/>
                <a:ea typeface="黑体" panose="02010609060101010101" pitchFamily="49" charset="-122"/>
              </a:rPr>
              <a:t>、</a:t>
            </a:r>
            <a:r>
              <a:rPr kumimoji="1" lang="en-US" altLang="zh-CN" sz="1800" dirty="0">
                <a:latin typeface="Arial" panose="020B0604020202020204" pitchFamily="34" charset="0"/>
                <a:ea typeface="黑体" panose="02010609060101010101" pitchFamily="49" charset="-122"/>
              </a:rPr>
              <a:t>MM</a:t>
            </a:r>
            <a:r>
              <a:rPr kumimoji="1" lang="zh-CN" altLang="en-US" sz="1800" dirty="0">
                <a:latin typeface="Arial" panose="020B0604020202020204" pitchFamily="34" charset="0"/>
                <a:ea typeface="黑体" panose="02010609060101010101" pitchFamily="49" charset="-122"/>
              </a:rPr>
              <a:t>和各种</a:t>
            </a:r>
            <a:r>
              <a:rPr kumimoji="1" lang="en-US" altLang="zh-CN" sz="1800" dirty="0">
                <a:latin typeface="Arial" panose="020B0604020202020204" pitchFamily="34" charset="0"/>
                <a:ea typeface="黑体" panose="02010609060101010101" pitchFamily="49" charset="-122"/>
              </a:rPr>
              <a:t>I/O</a:t>
            </a:r>
            <a:r>
              <a:rPr kumimoji="1" lang="zh-CN" altLang="en-US" sz="1800" dirty="0">
                <a:latin typeface="Arial" panose="020B0604020202020204" pitchFamily="34" charset="0"/>
                <a:ea typeface="黑体" panose="02010609060101010101" pitchFamily="49" charset="-122"/>
              </a:rPr>
              <a:t>适配卡通过底板总线</a:t>
            </a:r>
            <a:r>
              <a:rPr kumimoji="1" lang="en-US" altLang="zh-CN" sz="1800" dirty="0">
                <a:solidFill>
                  <a:srgbClr val="C90122"/>
                </a:solidFill>
                <a:latin typeface="Arial" panose="020B0604020202020204" pitchFamily="34" charset="0"/>
                <a:ea typeface="黑体" panose="02010609060101010101" pitchFamily="49" charset="-122"/>
              </a:rPr>
              <a:t>(Backplane Bus)</a:t>
            </a:r>
            <a:r>
              <a:rPr kumimoji="1" lang="zh-CN" altLang="en-US" sz="1800" dirty="0">
                <a:latin typeface="Arial" panose="020B0604020202020204" pitchFamily="34" charset="0"/>
                <a:ea typeface="黑体" panose="02010609060101010101" pitchFamily="49" charset="-122"/>
              </a:rPr>
              <a:t>互连，底板总线为标准总线</a:t>
            </a:r>
            <a:r>
              <a:rPr kumimoji="1" lang="en-US" altLang="zh-CN" sz="1800" dirty="0">
                <a:latin typeface="Arial" panose="020B0604020202020204" pitchFamily="34" charset="0"/>
                <a:ea typeface="黑体" panose="02010609060101010101" pitchFamily="49" charset="-122"/>
              </a:rPr>
              <a:t>(Industry standard)</a:t>
            </a:r>
            <a:endParaRPr kumimoji="1" lang="zh-CN" altLang="en-US" sz="1800" dirty="0">
              <a:latin typeface="Arial" panose="020B0604020202020204" pitchFamily="34" charset="0"/>
              <a:ea typeface="黑体" panose="02010609060101010101" pitchFamily="49" charset="-122"/>
            </a:endParaRPr>
          </a:p>
          <a:p>
            <a:pPr marL="914400" lvl="2" indent="0">
              <a:lnSpc>
                <a:spcPct val="105000"/>
              </a:lnSpc>
              <a:spcBef>
                <a:spcPct val="5000"/>
              </a:spcBef>
              <a:buFontTx/>
              <a:buNone/>
            </a:pPr>
            <a:r>
              <a:rPr kumimoji="1" lang="zh-CN" altLang="en-US" sz="1800" dirty="0">
                <a:solidFill>
                  <a:schemeClr val="accent1"/>
                </a:solidFill>
                <a:ea typeface="黑体" panose="02010609060101010101" pitchFamily="49" charset="-122"/>
              </a:rPr>
              <a:t>多总线结构</a:t>
            </a:r>
            <a:endParaRPr kumimoji="1" lang="en-US" altLang="zh-CN" sz="1800" dirty="0">
              <a:solidFill>
                <a:schemeClr val="accent1"/>
              </a:solidFill>
              <a:ea typeface="黑体" panose="02010609060101010101" pitchFamily="49" charset="-122"/>
            </a:endParaRPr>
          </a:p>
          <a:p>
            <a:pPr marL="914400" lvl="2" indent="0">
              <a:lnSpc>
                <a:spcPct val="105000"/>
              </a:lnSpc>
              <a:spcBef>
                <a:spcPct val="5000"/>
              </a:spcBef>
              <a:buFontTx/>
              <a:buNone/>
            </a:pPr>
            <a:r>
              <a:rPr kumimoji="1" lang="zh-CN" altLang="zh-CN" sz="1800" dirty="0">
                <a:solidFill>
                  <a:schemeClr val="accent1"/>
                </a:solidFill>
                <a:latin typeface="Arial" panose="020B0604020202020204" pitchFamily="34" charset="0"/>
                <a:ea typeface="黑体" panose="02010609060101010101" pitchFamily="49" charset="-122"/>
              </a:rPr>
              <a:t>♦</a:t>
            </a:r>
            <a:r>
              <a:rPr kumimoji="1" lang="zh-CN" altLang="en-US" sz="1800" dirty="0">
                <a:latin typeface="Arial" panose="020B0604020202020204" pitchFamily="34" charset="0"/>
                <a:ea typeface="黑体" panose="02010609060101010101" pitchFamily="49" charset="-122"/>
              </a:rPr>
              <a:t>将</a:t>
            </a:r>
            <a:r>
              <a:rPr kumimoji="1" lang="en-US" altLang="zh-CN" sz="1800" dirty="0">
                <a:latin typeface="Arial" panose="020B0604020202020204" pitchFamily="34" charset="0"/>
                <a:ea typeface="黑体" panose="02010609060101010101" pitchFamily="49" charset="-122"/>
              </a:rPr>
              <a:t>CPU</a:t>
            </a:r>
            <a:r>
              <a:rPr kumimoji="1" lang="zh-CN" altLang="en-US" sz="1800" dirty="0">
                <a:latin typeface="Arial" panose="020B0604020202020204" pitchFamily="34" charset="0"/>
                <a:ea typeface="黑体" panose="02010609060101010101" pitchFamily="49" charset="-122"/>
              </a:rPr>
              <a:t>、</a:t>
            </a:r>
            <a:r>
              <a:rPr kumimoji="1" lang="en-US" altLang="zh-CN" sz="1800" dirty="0">
                <a:latin typeface="Arial" panose="020B0604020202020204" pitchFamily="34" charset="0"/>
                <a:ea typeface="黑体" panose="02010609060101010101" pitchFamily="49" charset="-122"/>
              </a:rPr>
              <a:t>Cache</a:t>
            </a:r>
            <a:r>
              <a:rPr kumimoji="1" lang="zh-CN" altLang="en-US" sz="1800" dirty="0">
                <a:latin typeface="Arial" panose="020B0604020202020204" pitchFamily="34" charset="0"/>
                <a:ea typeface="黑体" panose="02010609060101010101" pitchFamily="49" charset="-122"/>
              </a:rPr>
              <a:t>、</a:t>
            </a:r>
            <a:r>
              <a:rPr kumimoji="1" lang="en-US" altLang="zh-CN" sz="1800" dirty="0">
                <a:latin typeface="Arial" panose="020B0604020202020204" pitchFamily="34" charset="0"/>
                <a:ea typeface="黑体" panose="02010609060101010101" pitchFamily="49" charset="-122"/>
              </a:rPr>
              <a:t>MM</a:t>
            </a:r>
            <a:r>
              <a:rPr kumimoji="1" lang="zh-CN" altLang="en-US" sz="1800" dirty="0">
                <a:latin typeface="Arial" panose="020B0604020202020204" pitchFamily="34" charset="0"/>
                <a:ea typeface="黑体" panose="02010609060101010101" pitchFamily="49" charset="-122"/>
              </a:rPr>
              <a:t>和各种</a:t>
            </a:r>
            <a:r>
              <a:rPr kumimoji="1" lang="en-US" altLang="zh-CN" sz="1800" dirty="0">
                <a:latin typeface="Arial" panose="020B0604020202020204" pitchFamily="34" charset="0"/>
                <a:ea typeface="黑体" panose="02010609060101010101" pitchFamily="49" charset="-122"/>
              </a:rPr>
              <a:t>I/O</a:t>
            </a:r>
            <a:r>
              <a:rPr kumimoji="1" lang="zh-CN" altLang="en-US" sz="1800" dirty="0">
                <a:latin typeface="Arial" panose="020B0604020202020204" pitchFamily="34" charset="0"/>
                <a:ea typeface="黑体" panose="02010609060101010101" pitchFamily="49" charset="-122"/>
              </a:rPr>
              <a:t>适配卡用局部总线、处理器</a:t>
            </a:r>
            <a:r>
              <a:rPr kumimoji="1" lang="en-US" altLang="zh-CN" sz="1800" dirty="0">
                <a:latin typeface="Arial" panose="020B0604020202020204" pitchFamily="34" charset="0"/>
                <a:ea typeface="黑体" panose="02010609060101010101" pitchFamily="49" charset="-122"/>
              </a:rPr>
              <a:t>-</a:t>
            </a:r>
            <a:r>
              <a:rPr kumimoji="1" lang="zh-CN" altLang="en-US" sz="1800" dirty="0">
                <a:latin typeface="Arial" panose="020B0604020202020204" pitchFamily="34" charset="0"/>
                <a:ea typeface="黑体" panose="02010609060101010101" pitchFamily="49" charset="-122"/>
              </a:rPr>
              <a:t>主存总线、高速</a:t>
            </a:r>
            <a:r>
              <a:rPr kumimoji="1" lang="en-US" altLang="zh-CN" sz="1800" dirty="0">
                <a:latin typeface="Arial" panose="020B0604020202020204" pitchFamily="34" charset="0"/>
                <a:ea typeface="黑体" panose="02010609060101010101" pitchFamily="49" charset="-122"/>
              </a:rPr>
              <a:t>I/O</a:t>
            </a:r>
            <a:r>
              <a:rPr kumimoji="1" lang="zh-CN" altLang="en-US" sz="1800" dirty="0">
                <a:latin typeface="Arial" panose="020B0604020202020204" pitchFamily="34" charset="0"/>
                <a:ea typeface="黑体" panose="02010609060101010101" pitchFamily="49" charset="-122"/>
              </a:rPr>
              <a:t>总线、扩充</a:t>
            </a:r>
            <a:r>
              <a:rPr kumimoji="1" lang="en-US" altLang="zh-CN" sz="1800" dirty="0">
                <a:latin typeface="Arial" panose="020B0604020202020204" pitchFamily="34" charset="0"/>
                <a:ea typeface="黑体" panose="02010609060101010101" pitchFamily="49" charset="-122"/>
              </a:rPr>
              <a:t>I/O</a:t>
            </a:r>
            <a:r>
              <a:rPr kumimoji="1" lang="zh-CN" altLang="en-US" sz="1800" dirty="0">
                <a:latin typeface="Arial" panose="020B0604020202020204" pitchFamily="34" charset="0"/>
                <a:ea typeface="黑体" panose="02010609060101010101" pitchFamily="49" charset="-122"/>
              </a:rPr>
              <a:t>总线等互连。主要有两大类：</a:t>
            </a:r>
            <a:endParaRPr kumimoji="1" lang="zh-CN" altLang="en-US" sz="1800" dirty="0">
              <a:latin typeface="Arial" panose="020B0604020202020204" pitchFamily="34" charset="0"/>
              <a:ea typeface="黑体" panose="02010609060101010101" pitchFamily="49" charset="-122"/>
            </a:endParaRPr>
          </a:p>
          <a:p>
            <a:pPr lvl="3">
              <a:lnSpc>
                <a:spcPct val="105000"/>
              </a:lnSpc>
              <a:spcBef>
                <a:spcPct val="5000"/>
              </a:spcBef>
              <a:buFontTx/>
              <a:buNone/>
            </a:pPr>
            <a:r>
              <a:rPr kumimoji="1" lang="en-US" altLang="zh-CN" sz="1800" b="1" dirty="0">
                <a:solidFill>
                  <a:srgbClr val="C90122"/>
                </a:solidFill>
                <a:latin typeface="Arial" panose="020B0604020202020204" pitchFamily="34" charset="0"/>
                <a:ea typeface="黑体" panose="02010609060101010101" pitchFamily="49" charset="-122"/>
              </a:rPr>
              <a:t>Processor- Memory Bus </a:t>
            </a:r>
            <a:r>
              <a:rPr kumimoji="1" lang="en-US" altLang="zh-CN" sz="1800" b="1" dirty="0">
                <a:latin typeface="Arial" panose="020B0604020202020204" pitchFamily="34" charset="0"/>
                <a:ea typeface="黑体" panose="02010609060101010101" pitchFamily="49" charset="-122"/>
              </a:rPr>
              <a:t>(Design specific or proprietary)</a:t>
            </a:r>
            <a:endParaRPr kumimoji="1" lang="en-US" altLang="zh-CN" sz="1800" b="1" dirty="0">
              <a:latin typeface="Arial" panose="020B0604020202020204" pitchFamily="34" charset="0"/>
              <a:ea typeface="黑体" panose="02010609060101010101" pitchFamily="49" charset="-122"/>
            </a:endParaRPr>
          </a:p>
          <a:p>
            <a:pPr lvl="3">
              <a:lnSpc>
                <a:spcPct val="105000"/>
              </a:lnSpc>
              <a:spcBef>
                <a:spcPct val="5000"/>
              </a:spcBef>
              <a:buFontTx/>
              <a:buNone/>
            </a:pPr>
            <a:r>
              <a:rPr kumimoji="1" lang="en-US" altLang="zh-CN" sz="1800" b="1" dirty="0">
                <a:solidFill>
                  <a:schemeClr val="accent2"/>
                </a:solidFill>
                <a:latin typeface="Arial" panose="020B0604020202020204" pitchFamily="34" charset="0"/>
                <a:ea typeface="黑体" panose="02010609060101010101" pitchFamily="49" charset="-122"/>
              </a:rPr>
              <a:t>♦</a:t>
            </a:r>
            <a:r>
              <a:rPr kumimoji="1" lang="zh-CN" altLang="en-US" sz="1800" b="1" dirty="0">
                <a:solidFill>
                  <a:schemeClr val="accent2"/>
                </a:solidFill>
                <a:latin typeface="Arial" panose="020B0604020202020204" pitchFamily="34" charset="0"/>
                <a:ea typeface="黑体" panose="02010609060101010101" pitchFamily="49" charset="-122"/>
              </a:rPr>
              <a:t> </a:t>
            </a:r>
            <a:r>
              <a:rPr kumimoji="1" lang="zh-CN" altLang="en-US" sz="1800" b="1" dirty="0">
                <a:solidFill>
                  <a:srgbClr val="996633"/>
                </a:solidFill>
                <a:latin typeface="Arial" panose="020B0604020202020204" pitchFamily="34" charset="0"/>
                <a:ea typeface="黑体" panose="02010609060101010101" pitchFamily="49" charset="-122"/>
              </a:rPr>
              <a:t>距离短而快，仅需与内存匹配，使</a:t>
            </a:r>
            <a:r>
              <a:rPr kumimoji="1" lang="en-US" altLang="zh-CN" sz="1800" b="1" dirty="0">
                <a:solidFill>
                  <a:srgbClr val="996633"/>
                </a:solidFill>
                <a:latin typeface="Arial" panose="020B0604020202020204" pitchFamily="34" charset="0"/>
                <a:ea typeface="黑体" panose="02010609060101010101" pitchFamily="49" charset="-122"/>
              </a:rPr>
              <a:t>CPU-MM</a:t>
            </a:r>
            <a:r>
              <a:rPr kumimoji="1" lang="zh-CN" altLang="en-US" sz="1800" b="1" dirty="0">
                <a:solidFill>
                  <a:srgbClr val="996633"/>
                </a:solidFill>
                <a:latin typeface="Arial" panose="020B0604020202020204" pitchFamily="34" charset="0"/>
                <a:ea typeface="黑体" panose="02010609060101010101" pitchFamily="49" charset="-122"/>
              </a:rPr>
              <a:t>之间达最大带宽</a:t>
            </a:r>
            <a:endParaRPr kumimoji="1" lang="en-US" altLang="zh-CN" sz="1800" b="1" dirty="0">
              <a:solidFill>
                <a:srgbClr val="996633"/>
              </a:solidFill>
              <a:latin typeface="Arial" panose="020B0604020202020204" pitchFamily="34" charset="0"/>
              <a:ea typeface="黑体" panose="02010609060101010101" pitchFamily="49" charset="-122"/>
            </a:endParaRPr>
          </a:p>
          <a:p>
            <a:pPr marL="1371600" lvl="3" indent="0">
              <a:lnSpc>
                <a:spcPct val="105000"/>
              </a:lnSpc>
              <a:spcBef>
                <a:spcPct val="5000"/>
              </a:spcBef>
              <a:buFontTx/>
              <a:buNone/>
            </a:pPr>
            <a:r>
              <a:rPr kumimoji="1" lang="en-US" altLang="zh-CN" sz="1800" b="1" dirty="0">
                <a:solidFill>
                  <a:srgbClr val="C90122"/>
                </a:solidFill>
                <a:latin typeface="Arial" panose="020B0604020202020204" pitchFamily="34" charset="0"/>
                <a:ea typeface="黑体" panose="02010609060101010101" pitchFamily="49" charset="-122"/>
              </a:rPr>
              <a:t>I/O Bus (Industry standard)</a:t>
            </a:r>
            <a:endParaRPr kumimoji="1" lang="en-US" altLang="zh-CN" sz="1800" b="1" dirty="0">
              <a:solidFill>
                <a:srgbClr val="C90122"/>
              </a:solidFill>
              <a:latin typeface="Arial" panose="020B0604020202020204" pitchFamily="34" charset="0"/>
              <a:ea typeface="黑体" panose="02010609060101010101" pitchFamily="49" charset="-122"/>
            </a:endParaRPr>
          </a:p>
          <a:p>
            <a:pPr marL="1371600" lvl="3" indent="0">
              <a:lnSpc>
                <a:spcPct val="105000"/>
              </a:lnSpc>
              <a:spcBef>
                <a:spcPct val="5000"/>
              </a:spcBef>
              <a:buFontTx/>
              <a:buNone/>
            </a:pPr>
            <a:r>
              <a:rPr kumimoji="1" lang="en-US" altLang="zh-CN" sz="1800" b="1" dirty="0">
                <a:solidFill>
                  <a:schemeClr val="accent2"/>
                </a:solidFill>
                <a:latin typeface="Arial" panose="020B0604020202020204" pitchFamily="34" charset="0"/>
                <a:ea typeface="黑体" panose="02010609060101010101" pitchFamily="49" charset="-122"/>
              </a:rPr>
              <a:t>♦ </a:t>
            </a:r>
            <a:r>
              <a:rPr kumimoji="1" lang="zh-CN" altLang="en-US" sz="1800" b="1" dirty="0">
                <a:solidFill>
                  <a:srgbClr val="996633"/>
                </a:solidFill>
                <a:latin typeface="Arial" panose="020B0604020202020204" pitchFamily="34" charset="0"/>
                <a:ea typeface="黑体" panose="02010609060101010101" pitchFamily="49" charset="-122"/>
              </a:rPr>
              <a:t>距离长而慢，需适应多种设备，一侧连接到</a:t>
            </a:r>
            <a:r>
              <a:rPr kumimoji="1" lang="en-US" altLang="zh-CN" sz="1800" b="1" dirty="0">
                <a:solidFill>
                  <a:srgbClr val="996600"/>
                </a:solidFill>
                <a:latin typeface="Arial" panose="020B0604020202020204" pitchFamily="34" charset="0"/>
                <a:ea typeface="黑体" panose="02010609060101010101" pitchFamily="49" charset="-122"/>
              </a:rPr>
              <a:t>Processor- Memory Bus  </a:t>
            </a:r>
            <a:r>
              <a:rPr kumimoji="1" lang="zh-CN" altLang="en-US" sz="1800" b="1" dirty="0">
                <a:solidFill>
                  <a:srgbClr val="996600"/>
                </a:solidFill>
                <a:latin typeface="Arial" panose="020B0604020202020204" pitchFamily="34" charset="0"/>
                <a:ea typeface="黑体" panose="02010609060101010101" pitchFamily="49" charset="-122"/>
              </a:rPr>
              <a:t>或 </a:t>
            </a:r>
            <a:r>
              <a:rPr kumimoji="1" lang="en-US" altLang="zh-CN" sz="1800" b="1" dirty="0">
                <a:solidFill>
                  <a:srgbClr val="996600"/>
                </a:solidFill>
                <a:latin typeface="Arial" panose="020B0604020202020204" pitchFamily="34" charset="0"/>
                <a:ea typeface="黑体" panose="02010609060101010101" pitchFamily="49" charset="-122"/>
              </a:rPr>
              <a:t>Backplane Bus</a:t>
            </a:r>
            <a:r>
              <a:rPr kumimoji="1" lang="zh-CN" altLang="en-US" sz="1800" b="1" dirty="0">
                <a:solidFill>
                  <a:srgbClr val="996600"/>
                </a:solidFill>
                <a:latin typeface="Arial" panose="020B0604020202020204" pitchFamily="34" charset="0"/>
                <a:ea typeface="黑体" panose="02010609060101010101" pitchFamily="49" charset="-122"/>
              </a:rPr>
              <a:t>，另一侧连到</a:t>
            </a:r>
            <a:r>
              <a:rPr kumimoji="1" lang="en-US" altLang="zh-CN" sz="1800" b="1" dirty="0">
                <a:solidFill>
                  <a:srgbClr val="996600"/>
                </a:solidFill>
                <a:latin typeface="Arial" panose="020B0604020202020204" pitchFamily="34" charset="0"/>
                <a:ea typeface="黑体" panose="02010609060101010101" pitchFamily="49" charset="-122"/>
              </a:rPr>
              <a:t>I/O</a:t>
            </a:r>
            <a:r>
              <a:rPr kumimoji="1" lang="zh-CN" altLang="en-US" sz="1800" b="1" dirty="0">
                <a:solidFill>
                  <a:srgbClr val="996600"/>
                </a:solidFill>
                <a:latin typeface="Arial" panose="020B0604020202020204" pitchFamily="34" charset="0"/>
                <a:ea typeface="黑体" panose="02010609060101010101" pitchFamily="49" charset="-122"/>
              </a:rPr>
              <a:t>控制器</a:t>
            </a:r>
            <a:endParaRPr kumimoji="1" lang="zh-CN" altLang="en-US" sz="1800" b="1" dirty="0">
              <a:solidFill>
                <a:srgbClr val="996600"/>
              </a:solidFill>
              <a:latin typeface="Arial" panose="020B0604020202020204" pitchFamily="34" charset="0"/>
              <a:ea typeface="黑体" panose="02010609060101010101" pitchFamily="49" charset="-122"/>
            </a:endParaRPr>
          </a:p>
          <a:p>
            <a:pPr lvl="1">
              <a:lnSpc>
                <a:spcPct val="105000"/>
              </a:lnSpc>
              <a:spcBef>
                <a:spcPct val="5000"/>
              </a:spcBef>
            </a:pPr>
            <a:r>
              <a:rPr kumimoji="1" lang="zh-CN" altLang="en-US" sz="1800" dirty="0">
                <a:ea typeface="黑体" panose="02010609060101010101" pitchFamily="49" charset="-122"/>
              </a:rPr>
              <a:t>通信总线：</a:t>
            </a:r>
            <a:endParaRPr kumimoji="1" lang="zh-CN" altLang="en-US" sz="1800" dirty="0">
              <a:solidFill>
                <a:schemeClr val="tx2"/>
              </a:solidFill>
              <a:ea typeface="黑体" panose="02010609060101010101" pitchFamily="49" charset="-122"/>
            </a:endParaRPr>
          </a:p>
          <a:p>
            <a:pPr lvl="2">
              <a:lnSpc>
                <a:spcPct val="105000"/>
              </a:lnSpc>
              <a:spcBef>
                <a:spcPct val="5000"/>
              </a:spcBef>
            </a:pPr>
            <a:r>
              <a:rPr lang="zh-CN" altLang="en-US" sz="1800" dirty="0">
                <a:ea typeface="黑体" panose="02010609060101010101" pitchFamily="49" charset="-122"/>
              </a:rPr>
              <a:t>通常是电缆式总线，如</a:t>
            </a:r>
            <a:r>
              <a:rPr lang="en-US" altLang="zh-CN" sz="1800" dirty="0">
                <a:ea typeface="黑体" panose="02010609060101010101" pitchFamily="49" charset="-122"/>
              </a:rPr>
              <a:t>SCSI</a:t>
            </a:r>
            <a:r>
              <a:rPr lang="zh-CN" altLang="en-US" sz="1800" dirty="0">
                <a:ea typeface="黑体" panose="02010609060101010101" pitchFamily="49" charset="-122"/>
              </a:rPr>
              <a:t>、</a:t>
            </a:r>
            <a:r>
              <a:rPr lang="en-US" altLang="zh-CN" sz="1800" dirty="0">
                <a:ea typeface="黑体" panose="02010609060101010101" pitchFamily="49" charset="-122"/>
              </a:rPr>
              <a:t>RS-232</a:t>
            </a:r>
            <a:r>
              <a:rPr lang="zh-CN" altLang="en-US" sz="1800" dirty="0">
                <a:ea typeface="黑体" panose="02010609060101010101" pitchFamily="49" charset="-122"/>
              </a:rPr>
              <a:t>、</a:t>
            </a:r>
            <a:r>
              <a:rPr lang="en-US" altLang="zh-CN" sz="1800" dirty="0">
                <a:ea typeface="黑体" panose="02010609060101010101" pitchFamily="49" charset="-122"/>
              </a:rPr>
              <a:t>USB</a:t>
            </a:r>
            <a:r>
              <a:rPr lang="zh-CN" altLang="en-US" sz="1800" dirty="0">
                <a:ea typeface="黑体" panose="02010609060101010101" pitchFamily="49" charset="-122"/>
              </a:rPr>
              <a:t>、</a:t>
            </a:r>
            <a:r>
              <a:rPr lang="en-US" altLang="zh-CN" sz="1800" dirty="0">
                <a:ea typeface="黑体" panose="02010609060101010101" pitchFamily="49" charset="-122"/>
              </a:rPr>
              <a:t>PS-2</a:t>
            </a:r>
            <a:r>
              <a:rPr lang="zh-CN" altLang="en-US" sz="1800" dirty="0">
                <a:ea typeface="黑体" panose="02010609060101010101" pitchFamily="49" charset="-122"/>
              </a:rPr>
              <a:t>等</a:t>
            </a:r>
            <a:endParaRPr lang="zh-CN" altLang="en-US" sz="1800" dirty="0">
              <a:ea typeface="黑体" panose="02010609060101010101" pitchFamily="49" charset="-122"/>
            </a:endParaRPr>
          </a:p>
        </p:txBody>
      </p:sp>
      <p:sp>
        <p:nvSpPr>
          <p:cNvPr id="7" name="左大括号 6"/>
          <p:cNvSpPr/>
          <p:nvPr/>
        </p:nvSpPr>
        <p:spPr bwMode="auto">
          <a:xfrm>
            <a:off x="243840" y="1412240"/>
            <a:ext cx="243840" cy="4094480"/>
          </a:xfrm>
          <a:prstGeom prst="leftBrac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8" name="文本框 7"/>
          <p:cNvSpPr txBox="1"/>
          <p:nvPr/>
        </p:nvSpPr>
        <p:spPr>
          <a:xfrm>
            <a:off x="2113280" y="1158240"/>
            <a:ext cx="3860799" cy="369332"/>
          </a:xfrm>
          <a:prstGeom prst="rect">
            <a:avLst/>
          </a:prstGeom>
          <a:noFill/>
        </p:spPr>
        <p:txBody>
          <a:bodyPr wrap="square" rtlCol="0">
            <a:spAutoFit/>
          </a:bodyPr>
          <a:lstStyle/>
          <a:p>
            <a:r>
              <a:rPr kumimoji="1" lang="zh-CN" altLang="en-US" sz="1800" dirty="0">
                <a:ea typeface="黑体" panose="02010609060101010101" pitchFamily="49" charset="-122"/>
              </a:rPr>
              <a:t>在芯片内部各元件之间提供连接</a:t>
            </a:r>
            <a:endParaRPr lang="zh-CN" altLang="en-US" sz="1800" dirty="0"/>
          </a:p>
        </p:txBody>
      </p:sp>
      <p:sp>
        <p:nvSpPr>
          <p:cNvPr id="9" name="文本框 8"/>
          <p:cNvSpPr txBox="1"/>
          <p:nvPr/>
        </p:nvSpPr>
        <p:spPr>
          <a:xfrm>
            <a:off x="1910079" y="1818640"/>
            <a:ext cx="7195185" cy="369332"/>
          </a:xfrm>
          <a:prstGeom prst="rect">
            <a:avLst/>
          </a:prstGeom>
          <a:noFill/>
        </p:spPr>
        <p:txBody>
          <a:bodyPr wrap="square" rtlCol="0">
            <a:spAutoFit/>
          </a:bodyPr>
          <a:lstStyle/>
          <a:p>
            <a:r>
              <a:rPr kumimoji="1" lang="zh-CN" altLang="en-US" sz="1800" dirty="0">
                <a:ea typeface="黑体" panose="02010609060101010101" pitchFamily="49" charset="-122"/>
              </a:rPr>
              <a:t>在系统主要功能部件（</a:t>
            </a:r>
            <a:r>
              <a:rPr kumimoji="1" lang="en-US" altLang="zh-CN" sz="1800" dirty="0">
                <a:ea typeface="黑体" panose="02010609060101010101" pitchFamily="49" charset="-122"/>
              </a:rPr>
              <a:t>CPU </a:t>
            </a:r>
            <a:r>
              <a:rPr kumimoji="1" lang="zh-CN" altLang="en-US" sz="1800" dirty="0">
                <a:ea typeface="黑体" panose="02010609060101010101" pitchFamily="49" charset="-122"/>
              </a:rPr>
              <a:t>、</a:t>
            </a:r>
            <a:r>
              <a:rPr kumimoji="1" lang="en-US" altLang="zh-CN" sz="1800" dirty="0">
                <a:ea typeface="黑体" panose="02010609060101010101" pitchFamily="49" charset="-122"/>
              </a:rPr>
              <a:t>MM</a:t>
            </a:r>
            <a:r>
              <a:rPr kumimoji="1" lang="zh-CN" altLang="en-US" sz="1800" dirty="0">
                <a:ea typeface="黑体" panose="02010609060101010101" pitchFamily="49" charset="-122"/>
              </a:rPr>
              <a:t>和各种</a:t>
            </a:r>
            <a:r>
              <a:rPr kumimoji="1" lang="en-US" altLang="zh-CN" sz="1800" dirty="0">
                <a:ea typeface="黑体" panose="02010609060101010101" pitchFamily="49" charset="-122"/>
              </a:rPr>
              <a:t>I/O</a:t>
            </a:r>
            <a:r>
              <a:rPr kumimoji="1" lang="zh-CN" altLang="en-US" sz="1800" dirty="0">
                <a:ea typeface="黑体" panose="02010609060101010101" pitchFamily="49" charset="-122"/>
              </a:rPr>
              <a:t>控制器）间提供连接</a:t>
            </a:r>
            <a:endParaRPr kumimoji="1" lang="zh-CN" altLang="en-US" sz="1800" dirty="0">
              <a:ea typeface="黑体" panose="02010609060101010101" pitchFamily="49" charset="-122"/>
            </a:endParaRPr>
          </a:p>
        </p:txBody>
      </p:sp>
      <p:sp>
        <p:nvSpPr>
          <p:cNvPr id="10" name="文本框 9"/>
          <p:cNvSpPr txBox="1"/>
          <p:nvPr/>
        </p:nvSpPr>
        <p:spPr>
          <a:xfrm>
            <a:off x="1910079" y="5408641"/>
            <a:ext cx="5709920" cy="369332"/>
          </a:xfrm>
          <a:prstGeom prst="rect">
            <a:avLst/>
          </a:prstGeom>
          <a:noFill/>
        </p:spPr>
        <p:txBody>
          <a:bodyPr wrap="square" rtlCol="0">
            <a:spAutoFit/>
          </a:bodyPr>
          <a:lstStyle/>
          <a:p>
            <a:r>
              <a:rPr kumimoji="1" lang="zh-CN" altLang="en-US" sz="1800" dirty="0">
                <a:solidFill>
                  <a:schemeClr val="tx2"/>
                </a:solidFill>
                <a:ea typeface="黑体" panose="02010609060101010101" pitchFamily="49" charset="-122"/>
              </a:rPr>
              <a:t>在主机和</a:t>
            </a:r>
            <a:r>
              <a:rPr kumimoji="1" lang="en-US" altLang="zh-CN" sz="1800" dirty="0">
                <a:solidFill>
                  <a:schemeClr val="tx2"/>
                </a:solidFill>
                <a:ea typeface="黑体" panose="02010609060101010101" pitchFamily="49" charset="-122"/>
              </a:rPr>
              <a:t>I/O</a:t>
            </a:r>
            <a:r>
              <a:rPr kumimoji="1" lang="zh-CN" altLang="en-US" sz="1800" dirty="0">
                <a:solidFill>
                  <a:schemeClr val="tx2"/>
                </a:solidFill>
                <a:ea typeface="黑体" panose="02010609060101010101" pitchFamily="49" charset="-122"/>
              </a:rPr>
              <a:t>设备之间或计算机系统之间提供连接</a:t>
            </a:r>
            <a:endParaRPr kumimoji="1" lang="zh-CN" altLang="en-US" sz="1800" dirty="0">
              <a:solidFill>
                <a:schemeClr val="tx2"/>
              </a:solidFill>
              <a:ea typeface="黑体" panose="02010609060101010101" pitchFamily="49" charset="-122"/>
            </a:endParaRPr>
          </a:p>
        </p:txBody>
      </p:sp>
      <p:sp>
        <p:nvSpPr>
          <p:cNvPr id="11" name="左中括号 10"/>
          <p:cNvSpPr/>
          <p:nvPr/>
        </p:nvSpPr>
        <p:spPr bwMode="auto">
          <a:xfrm>
            <a:off x="837882" y="2296160"/>
            <a:ext cx="223520" cy="944880"/>
          </a:xfrm>
          <a:prstGeom prst="leftBracket">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12" name="左中括号 11"/>
          <p:cNvSpPr/>
          <p:nvPr/>
        </p:nvSpPr>
        <p:spPr bwMode="auto">
          <a:xfrm>
            <a:off x="1284922" y="4043680"/>
            <a:ext cx="188278" cy="670560"/>
          </a:xfrm>
          <a:prstGeom prst="leftBracket">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00"/>
                                        <p:tgtEl>
                                          <p:spTgt spid="6">
                                            <p:txEl>
                                              <p:pRg st="2" end="2"/>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animEffect transition="in" filter="wipe(down)">
                                      <p:cBhvr>
                                        <p:cTn id="29" dur="500"/>
                                        <p:tgtEl>
                                          <p:spTgt spid="6">
                                            <p:txEl>
                                              <p:pRg st="13" end="1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blinds(horizontal)">
                                      <p:cBhvr>
                                        <p:cTn id="39" dur="500"/>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blinds(horizontal)">
                                      <p:cBhvr>
                                        <p:cTn id="53" dur="500"/>
                                        <p:tgtEl>
                                          <p:spTgt spid="6">
                                            <p:txEl>
                                              <p:pRg st="5" end="5"/>
                                            </p:txEl>
                                          </p:spTgt>
                                        </p:tgtEl>
                                      </p:cBhvr>
                                    </p:animEffect>
                                  </p:childTnLst>
                                </p:cTn>
                              </p:par>
                            </p:childTnLst>
                          </p:cTn>
                        </p:par>
                        <p:par>
                          <p:cTn id="54" fill="hold">
                            <p:stCondLst>
                              <p:cond delay="1000"/>
                            </p:stCondLst>
                            <p:childTnLst>
                              <p:par>
                                <p:cTn id="55" presetID="3" presetClass="entr" presetSubtype="10" fill="hold" nodeType="afterEffect">
                                  <p:stCondLst>
                                    <p:cond delay="25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blinds(horizontal)">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blinds(horizontal)">
                                      <p:cBhvr>
                                        <p:cTn id="62" dur="500"/>
                                        <p:tgtEl>
                                          <p:spTgt spid="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blinds(horizontal)">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up)">
                                      <p:cBhvr>
                                        <p:cTn id="72" dur="500"/>
                                        <p:tgtEl>
                                          <p:spTgt spid="12"/>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6">
                                            <p:txEl>
                                              <p:pRg st="9" end="9"/>
                                            </p:txEl>
                                          </p:spTgt>
                                        </p:tgtEl>
                                        <p:attrNameLst>
                                          <p:attrName>style.visibility</p:attrName>
                                        </p:attrNameLst>
                                      </p:cBhvr>
                                      <p:to>
                                        <p:strVal val="visible"/>
                                      </p:to>
                                    </p:set>
                                    <p:animEffect transition="in" filter="blinds(horizontal)">
                                      <p:cBhvr>
                                        <p:cTn id="76" dur="500"/>
                                        <p:tgtEl>
                                          <p:spTgt spid="6">
                                            <p:txEl>
                                              <p:pRg st="9" end="9"/>
                                            </p:txEl>
                                          </p:spTgt>
                                        </p:tgtEl>
                                      </p:cBhvr>
                                    </p:animEffect>
                                  </p:childTnLst>
                                </p:cTn>
                              </p:par>
                              <p:par>
                                <p:cTn id="77" presetID="3" presetClass="entr" presetSubtype="10" fill="hold" nodeType="withEffect">
                                  <p:stCondLst>
                                    <p:cond delay="250"/>
                                  </p:stCondLst>
                                  <p:childTnLst>
                                    <p:set>
                                      <p:cBhvr>
                                        <p:cTn id="78" dur="1" fill="hold">
                                          <p:stCondLst>
                                            <p:cond delay="0"/>
                                          </p:stCondLst>
                                        </p:cTn>
                                        <p:tgtEl>
                                          <p:spTgt spid="6">
                                            <p:txEl>
                                              <p:pRg st="11" end="11"/>
                                            </p:txEl>
                                          </p:spTgt>
                                        </p:tgtEl>
                                        <p:attrNameLst>
                                          <p:attrName>style.visibility</p:attrName>
                                        </p:attrNameLst>
                                      </p:cBhvr>
                                      <p:to>
                                        <p:strVal val="visible"/>
                                      </p:to>
                                    </p:set>
                                    <p:animEffect transition="in" filter="blinds(horizontal)">
                                      <p:cBhvr>
                                        <p:cTn id="79" dur="500"/>
                                        <p:tgtEl>
                                          <p:spTgt spid="6">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
                                            <p:txEl>
                                              <p:pRg st="10" end="10"/>
                                            </p:txEl>
                                          </p:spTgt>
                                        </p:tgtEl>
                                        <p:attrNameLst>
                                          <p:attrName>style.visibility</p:attrName>
                                        </p:attrNameLst>
                                      </p:cBhvr>
                                      <p:to>
                                        <p:strVal val="visible"/>
                                      </p:to>
                                    </p:set>
                                    <p:animEffect transition="in" filter="blinds(horizontal)">
                                      <p:cBhvr>
                                        <p:cTn id="84" dur="500"/>
                                        <p:tgtEl>
                                          <p:spTgt spid="6">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6">
                                            <p:txEl>
                                              <p:pRg st="12" end="12"/>
                                            </p:txEl>
                                          </p:spTgt>
                                        </p:tgtEl>
                                        <p:attrNameLst>
                                          <p:attrName>style.visibility</p:attrName>
                                        </p:attrNameLst>
                                      </p:cBhvr>
                                      <p:to>
                                        <p:strVal val="visible"/>
                                      </p:to>
                                    </p:set>
                                    <p:animEffect transition="in" filter="blinds(horizontal)">
                                      <p:cBhvr>
                                        <p:cTn id="89" dur="500"/>
                                        <p:tgtEl>
                                          <p:spTgt spid="6">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6">
                                            <p:txEl>
                                              <p:pRg st="14" end="14"/>
                                            </p:txEl>
                                          </p:spTgt>
                                        </p:tgtEl>
                                        <p:attrNameLst>
                                          <p:attrName>style.visibility</p:attrName>
                                        </p:attrNameLst>
                                      </p:cBhvr>
                                      <p:to>
                                        <p:strVal val="visible"/>
                                      </p:to>
                                    </p:set>
                                    <p:animEffect transition="in" filter="blinds(horizontal)">
                                      <p:cBhvr>
                                        <p:cTn id="99"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0567" y="799868"/>
            <a:ext cx="9042865" cy="5823249"/>
          </a:xfrm>
          <a:prstGeom prst="rect">
            <a:avLst/>
          </a:prstGeom>
        </p:spPr>
      </p:pic>
      <p:sp>
        <p:nvSpPr>
          <p:cNvPr id="44034" name="Rectangle 5"/>
          <p:cNvSpPr>
            <a:spLocks noGrp="1" noChangeArrowheads="1"/>
          </p:cNvSpPr>
          <p:nvPr>
            <p:ph type="title"/>
          </p:nvPr>
        </p:nvSpPr>
        <p:spPr>
          <a:xfrm>
            <a:off x="509588" y="30957"/>
            <a:ext cx="8343900" cy="422275"/>
          </a:xfrm>
        </p:spPr>
        <p:txBody>
          <a:bodyPr/>
          <a:lstStyle/>
          <a:p>
            <a:r>
              <a:rPr lang="en-US" altLang="zh-CN" dirty="0">
                <a:ea typeface="宋体" panose="02010600030101010101" pitchFamily="2" charset="-122"/>
              </a:rPr>
              <a:t>Intel </a:t>
            </a:r>
            <a:r>
              <a:rPr lang="zh-CN" altLang="en-US" dirty="0">
                <a:ea typeface="宋体" panose="02010600030101010101" pitchFamily="2" charset="-122"/>
              </a:rPr>
              <a:t>体系结构中特指的“系统总线”</a:t>
            </a:r>
            <a:endParaRPr lang="zh-CN" altLang="en-US" dirty="0">
              <a:ea typeface="宋体" panose="02010600030101010101" pitchFamily="2" charset="-122"/>
            </a:endParaRPr>
          </a:p>
        </p:txBody>
      </p:sp>
      <p:grpSp>
        <p:nvGrpSpPr>
          <p:cNvPr id="655373" name="Group 13"/>
          <p:cNvGrpSpPr/>
          <p:nvPr/>
        </p:nvGrpSpPr>
        <p:grpSpPr bwMode="auto">
          <a:xfrm>
            <a:off x="3362325" y="823913"/>
            <a:ext cx="5781675" cy="2332038"/>
            <a:chOff x="2118" y="510"/>
            <a:chExt cx="3642" cy="1469"/>
          </a:xfrm>
        </p:grpSpPr>
        <p:sp>
          <p:nvSpPr>
            <p:cNvPr id="44045" name="Rectangle 7"/>
            <p:cNvSpPr>
              <a:spLocks noChangeArrowheads="1"/>
            </p:cNvSpPr>
            <p:nvPr/>
          </p:nvSpPr>
          <p:spPr bwMode="auto">
            <a:xfrm>
              <a:off x="2366" y="510"/>
              <a:ext cx="3394"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zh-CN" altLang="en-US" sz="1900" dirty="0">
                  <a:solidFill>
                    <a:schemeClr val="accent2"/>
                  </a:solidFill>
                  <a:latin typeface="Arial" panose="020B0604020202020204" pitchFamily="34" charset="0"/>
                  <a:ea typeface="黑体" panose="02010609060101010101" pitchFamily="49" charset="-122"/>
                </a:rPr>
                <a:t>北桥芯片组把处理器</a:t>
              </a:r>
              <a:r>
                <a:rPr kumimoji="1" lang="en-US" altLang="zh-CN" sz="1900" dirty="0">
                  <a:solidFill>
                    <a:schemeClr val="accent2"/>
                  </a:solidFill>
                  <a:latin typeface="Arial" panose="020B0604020202020204" pitchFamily="34" charset="0"/>
                  <a:ea typeface="黑体" panose="02010609060101010101" pitchFamily="49" charset="-122"/>
                </a:rPr>
                <a:t>–</a:t>
              </a:r>
              <a:r>
                <a:rPr kumimoji="1" lang="zh-CN" altLang="en-US" sz="1900" dirty="0">
                  <a:solidFill>
                    <a:schemeClr val="accent2"/>
                  </a:solidFill>
                  <a:latin typeface="Arial" panose="020B0604020202020204" pitchFamily="34" charset="0"/>
                  <a:ea typeface="黑体" panose="02010609060101010101" pitchFamily="49" charset="-122"/>
                </a:rPr>
                <a:t>存储器总线分成了两个总线：</a:t>
              </a:r>
              <a:r>
                <a:rPr kumimoji="1" lang="zh-CN" altLang="en-US" sz="1900" dirty="0">
                  <a:solidFill>
                    <a:schemeClr val="accent1"/>
                  </a:solidFill>
                  <a:latin typeface="Arial" panose="020B0604020202020204" pitchFamily="34" charset="0"/>
                  <a:ea typeface="黑体" panose="02010609060101010101" pitchFamily="49" charset="-122"/>
                </a:rPr>
                <a:t>处理器总线（前端总线）</a:t>
              </a:r>
              <a:r>
                <a:rPr kumimoji="1" lang="zh-CN" altLang="en-US" sz="1900" dirty="0">
                  <a:solidFill>
                    <a:schemeClr val="accent2"/>
                  </a:solidFill>
                  <a:latin typeface="Arial" panose="020B0604020202020204" pitchFamily="34" charset="0"/>
                  <a:ea typeface="黑体" panose="02010609060101010101" pitchFamily="49" charset="-122"/>
                </a:rPr>
                <a:t>和</a:t>
              </a:r>
              <a:r>
                <a:rPr kumimoji="1" lang="zh-CN" altLang="en-US" sz="1900" dirty="0">
                  <a:solidFill>
                    <a:schemeClr val="accent1"/>
                  </a:solidFill>
                  <a:latin typeface="Arial" panose="020B0604020202020204" pitchFamily="34" charset="0"/>
                  <a:ea typeface="黑体" panose="02010609060101010101" pitchFamily="49" charset="-122"/>
                </a:rPr>
                <a:t>存储器总线</a:t>
              </a:r>
              <a:endParaRPr kumimoji="1" lang="zh-CN" altLang="en-US" sz="1900" dirty="0">
                <a:solidFill>
                  <a:schemeClr val="accent1"/>
                </a:solidFill>
                <a:latin typeface="Arial" panose="020B0604020202020204" pitchFamily="34" charset="0"/>
                <a:ea typeface="黑体" panose="02010609060101010101" pitchFamily="49" charset="-122"/>
              </a:endParaRPr>
            </a:p>
            <a:p>
              <a:r>
                <a:rPr kumimoji="1" lang="zh-CN" altLang="en-US" sz="1900" dirty="0">
                  <a:solidFill>
                    <a:schemeClr val="accent2"/>
                  </a:solidFill>
                  <a:latin typeface="Arial" panose="020B0604020202020204" pitchFamily="34" charset="0"/>
                  <a:ea typeface="黑体" panose="02010609060101010101" pitchFamily="49" charset="-122"/>
                </a:rPr>
                <a:t>                              </a:t>
              </a:r>
              <a:endParaRPr kumimoji="1" lang="zh-CN" altLang="en-US" sz="1900" dirty="0">
                <a:solidFill>
                  <a:schemeClr val="accent2"/>
                </a:solidFill>
                <a:latin typeface="Arial" panose="020B0604020202020204" pitchFamily="34" charset="0"/>
                <a:ea typeface="黑体" panose="02010609060101010101" pitchFamily="49" charset="-122"/>
              </a:endParaRPr>
            </a:p>
            <a:p>
              <a:r>
                <a:rPr kumimoji="1" lang="zh-CN" altLang="en-US" sz="1900" dirty="0">
                  <a:solidFill>
                    <a:schemeClr val="accent2"/>
                  </a:solidFill>
                  <a:latin typeface="Arial" panose="020B0604020202020204" pitchFamily="34" charset="0"/>
                  <a:ea typeface="黑体" panose="02010609060101010101" pitchFamily="49" charset="-122"/>
                </a:rPr>
                <a:t>            </a:t>
              </a:r>
              <a:endParaRPr kumimoji="1" lang="zh-CN" altLang="en-US" sz="1900" dirty="0">
                <a:solidFill>
                  <a:schemeClr val="accent2"/>
                </a:solidFill>
                <a:latin typeface="Arial" panose="020B0604020202020204" pitchFamily="34" charset="0"/>
                <a:ea typeface="黑体" panose="02010609060101010101" pitchFamily="49" charset="-122"/>
              </a:endParaRPr>
            </a:p>
          </p:txBody>
        </p:sp>
        <p:sp>
          <p:nvSpPr>
            <p:cNvPr id="44046" name="Line 11"/>
            <p:cNvSpPr>
              <a:spLocks noChangeShapeType="1"/>
            </p:cNvSpPr>
            <p:nvPr/>
          </p:nvSpPr>
          <p:spPr bwMode="auto">
            <a:xfrm flipH="1">
              <a:off x="2118" y="905"/>
              <a:ext cx="831" cy="985"/>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2"/>
            <p:cNvSpPr>
              <a:spLocks noChangeShapeType="1"/>
            </p:cNvSpPr>
            <p:nvPr/>
          </p:nvSpPr>
          <p:spPr bwMode="auto">
            <a:xfrm flipH="1">
              <a:off x="3865" y="905"/>
              <a:ext cx="997" cy="1074"/>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374" name="Text Box 14"/>
          <p:cNvSpPr txBox="1">
            <a:spLocks noChangeArrowheads="1"/>
          </p:cNvSpPr>
          <p:nvPr/>
        </p:nvSpPr>
        <p:spPr bwMode="auto">
          <a:xfrm>
            <a:off x="44450" y="6007259"/>
            <a:ext cx="4527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latin typeface="黑体" panose="02010609060101010101" pitchFamily="49" charset="-122"/>
                <a:ea typeface="黑体" panose="02010609060101010101" pitchFamily="49" charset="-122"/>
              </a:rPr>
              <a:t>一般计算机原理中的</a:t>
            </a:r>
            <a:r>
              <a:rPr lang="zh-CN" altLang="en-US" sz="1900" dirty="0">
                <a:solidFill>
                  <a:schemeClr val="accent1"/>
                </a:solidFill>
                <a:latin typeface="黑体" panose="02010609060101010101" pitchFamily="49" charset="-122"/>
                <a:ea typeface="黑体" panose="02010609060101010101" pitchFamily="49" charset="-122"/>
              </a:rPr>
              <a:t>系统总线</a:t>
            </a:r>
            <a:endParaRPr lang="zh-CN" altLang="en-US" sz="1900" dirty="0">
              <a:solidFill>
                <a:schemeClr val="accent2"/>
              </a:solidFill>
              <a:latin typeface="黑体" panose="02010609060101010101" pitchFamily="49" charset="-122"/>
              <a:ea typeface="黑体" panose="02010609060101010101" pitchFamily="49" charset="-122"/>
            </a:endParaRPr>
          </a:p>
        </p:txBody>
      </p:sp>
      <p:sp>
        <p:nvSpPr>
          <p:cNvPr id="655375" name="Line 15"/>
          <p:cNvSpPr>
            <a:spLocks noChangeShapeType="1"/>
          </p:cNvSpPr>
          <p:nvPr/>
        </p:nvSpPr>
        <p:spPr bwMode="auto">
          <a:xfrm flipV="1">
            <a:off x="2363788" y="4556125"/>
            <a:ext cx="269875" cy="1541463"/>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6" name="Line 16"/>
          <p:cNvSpPr>
            <a:spLocks noChangeShapeType="1"/>
          </p:cNvSpPr>
          <p:nvPr/>
        </p:nvSpPr>
        <p:spPr bwMode="auto">
          <a:xfrm flipV="1">
            <a:off x="2801938" y="3252788"/>
            <a:ext cx="812800" cy="284480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7" name="Line 17"/>
          <p:cNvSpPr>
            <a:spLocks noChangeShapeType="1"/>
          </p:cNvSpPr>
          <p:nvPr/>
        </p:nvSpPr>
        <p:spPr bwMode="auto">
          <a:xfrm flipV="1">
            <a:off x="2989263" y="3349625"/>
            <a:ext cx="2562225" cy="2689225"/>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a:spLocks noChangeArrowheads="1"/>
          </p:cNvSpPr>
          <p:nvPr/>
        </p:nvSpPr>
        <p:spPr bwMode="auto">
          <a:xfrm>
            <a:off x="2114550" y="4203700"/>
            <a:ext cx="104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kumimoji="1" lang="en-US" altLang="zh-CN" sz="2000">
                <a:solidFill>
                  <a:schemeClr val="accent1"/>
                </a:solidFill>
                <a:latin typeface="Arial" panose="020B0604020202020204" pitchFamily="34" charset="0"/>
                <a:ea typeface="黑体" panose="02010609060101010101" pitchFamily="49" charset="-122"/>
              </a:rPr>
              <a:t>I/O</a:t>
            </a:r>
            <a:r>
              <a:rPr kumimoji="1" lang="zh-CN" altLang="en-US" sz="2000">
                <a:solidFill>
                  <a:schemeClr val="accent1"/>
                </a:solidFill>
                <a:latin typeface="Arial" panose="020B0604020202020204" pitchFamily="34" charset="0"/>
                <a:ea typeface="黑体" panose="02010609060101010101" pitchFamily="49" charset="-122"/>
              </a:rPr>
              <a:t>总线</a:t>
            </a:r>
            <a:endParaRPr kumimoji="1" lang="zh-CN" altLang="en-US" sz="2000">
              <a:solidFill>
                <a:schemeClr val="accent1"/>
              </a:solidFill>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3021008-27E0-41D5-B841-017FCE533006}" type="slidenum">
              <a:rPr lang="zh-CN" altLang="en-US" sz="1200">
                <a:solidFill>
                  <a:srgbClr val="898989"/>
                </a:solidFill>
              </a:rPr>
            </a:fld>
            <a:endParaRPr lang="zh-CN" altLang="en-US" sz="1200">
              <a:solidFill>
                <a:srgbClr val="898989"/>
              </a:solidFill>
            </a:endParaRPr>
          </a:p>
        </p:txBody>
      </p:sp>
      <p:sp>
        <p:nvSpPr>
          <p:cNvPr id="14" name="文本框 13"/>
          <p:cNvSpPr txBox="1"/>
          <p:nvPr/>
        </p:nvSpPr>
        <p:spPr>
          <a:xfrm>
            <a:off x="230188" y="399005"/>
            <a:ext cx="8434705" cy="855619"/>
          </a:xfrm>
          <a:prstGeom prst="rect">
            <a:avLst/>
          </a:prstGeom>
          <a:noFill/>
        </p:spPr>
        <p:txBody>
          <a:bodyPr wrap="square" rtlCol="0">
            <a:spAutoFit/>
          </a:bodyPr>
          <a:lstStyle/>
          <a:p>
            <a:r>
              <a:rPr kumimoji="1" lang="en-US" altLang="zh-CN" dirty="0">
                <a:solidFill>
                  <a:srgbClr val="990000"/>
                </a:solidFill>
                <a:ea typeface="黑体" panose="02010609060101010101" pitchFamily="49" charset="-122"/>
              </a:rPr>
              <a:t>Intel</a:t>
            </a:r>
            <a:r>
              <a:rPr kumimoji="1" lang="zh-CN" altLang="en-US" dirty="0">
                <a:solidFill>
                  <a:srgbClr val="990000"/>
                </a:solidFill>
                <a:ea typeface="黑体" panose="02010609060101010101" pitchFamily="49" charset="-122"/>
              </a:rPr>
              <a:t>公司在推出</a:t>
            </a:r>
            <a:r>
              <a:rPr kumimoji="1" lang="en-US" altLang="zh-CN" dirty="0">
                <a:solidFill>
                  <a:srgbClr val="990000"/>
                </a:solidFill>
                <a:ea typeface="黑体" panose="02010609060101010101" pitchFamily="49" charset="-122"/>
              </a:rPr>
              <a:t>845</a:t>
            </a:r>
            <a:r>
              <a:rPr kumimoji="1" lang="zh-CN" altLang="en-US" dirty="0">
                <a:solidFill>
                  <a:srgbClr val="990000"/>
                </a:solidFill>
                <a:ea typeface="黑体" panose="02010609060101010101" pitchFamily="49" charset="-122"/>
              </a:rPr>
              <a:t>、</a:t>
            </a:r>
            <a:r>
              <a:rPr kumimoji="1" lang="en-US" altLang="zh-CN" dirty="0">
                <a:solidFill>
                  <a:srgbClr val="990000"/>
                </a:solidFill>
                <a:ea typeface="黑体" panose="02010609060101010101" pitchFamily="49" charset="-122"/>
              </a:rPr>
              <a:t>850</a:t>
            </a:r>
            <a:r>
              <a:rPr kumimoji="1" lang="zh-CN" altLang="en-US" dirty="0">
                <a:solidFill>
                  <a:srgbClr val="990000"/>
                </a:solidFill>
                <a:ea typeface="黑体" panose="02010609060101010101" pitchFamily="49" charset="-122"/>
              </a:rPr>
              <a:t>等芯片组时，对“</a:t>
            </a:r>
            <a:r>
              <a:rPr kumimoji="1" lang="en-US" altLang="zh-CN" dirty="0">
                <a:solidFill>
                  <a:srgbClr val="990000"/>
                </a:solidFill>
                <a:ea typeface="黑体" panose="02010609060101010101" pitchFamily="49" charset="-122"/>
              </a:rPr>
              <a:t>System Bus</a:t>
            </a:r>
            <a:r>
              <a:rPr kumimoji="1" lang="zh-CN" altLang="en-US" dirty="0">
                <a:solidFill>
                  <a:srgbClr val="990000"/>
                </a:solidFill>
                <a:ea typeface="黑体" panose="02010609060101010101" pitchFamily="49" charset="-122"/>
              </a:rPr>
              <a:t>”有专门的定义，将</a:t>
            </a:r>
            <a:r>
              <a:rPr lang="zh-CN" altLang="en-US" dirty="0">
                <a:solidFill>
                  <a:srgbClr val="0000FF"/>
                </a:solidFill>
                <a:ea typeface="黑体" panose="02010609060101010101" pitchFamily="49" charset="-122"/>
              </a:rPr>
              <a:t>处理器总线</a:t>
            </a:r>
            <a:r>
              <a:rPr kumimoji="1" lang="zh-CN" altLang="en-US" dirty="0">
                <a:solidFill>
                  <a:srgbClr val="990000"/>
                </a:solidFill>
                <a:ea typeface="黑体" panose="02010609060101010101" pitchFamily="49" charset="-122"/>
              </a:rPr>
              <a:t>称为前端总线</a:t>
            </a:r>
            <a:r>
              <a:rPr kumimoji="1" lang="en-US" altLang="zh-CN" dirty="0">
                <a:solidFill>
                  <a:srgbClr val="990000"/>
                </a:solidFill>
                <a:ea typeface="黑体" panose="02010609060101010101" pitchFamily="49" charset="-122"/>
              </a:rPr>
              <a:t>(Front Bus)</a:t>
            </a:r>
            <a:r>
              <a:rPr kumimoji="1" lang="zh-CN" altLang="en-US" dirty="0">
                <a:solidFill>
                  <a:srgbClr val="990000"/>
                </a:solidFill>
                <a:ea typeface="黑体" panose="02010609060101010101" pitchFamily="49" charset="-122"/>
              </a:rPr>
              <a:t>或系统总线</a:t>
            </a:r>
            <a:endParaRPr kumimoji="1" lang="zh-CN" altLang="en-US" dirty="0">
              <a:solidFill>
                <a:srgbClr val="990000"/>
              </a:solidFill>
              <a:ea typeface="黑体"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73"/>
                                        </p:tgtEl>
                                        <p:attrNameLst>
                                          <p:attrName>style.visibility</p:attrName>
                                        </p:attrNameLst>
                                      </p:cBhvr>
                                      <p:to>
                                        <p:strVal val="visible"/>
                                      </p:to>
                                    </p:set>
                                    <p:animEffect transition="in" filter="blinds(horizontal)">
                                      <p:cBhvr>
                                        <p:cTn id="7" dur="500"/>
                                        <p:tgtEl>
                                          <p:spTgt spid="6553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5374"/>
                                        </p:tgtEl>
                                        <p:attrNameLst>
                                          <p:attrName>style.visibility</p:attrName>
                                        </p:attrNameLst>
                                      </p:cBhvr>
                                      <p:to>
                                        <p:strVal val="visible"/>
                                      </p:to>
                                    </p:set>
                                    <p:animEffect transition="in" filter="blinds(horizontal)">
                                      <p:cBhvr>
                                        <p:cTn id="16" dur="500"/>
                                        <p:tgtEl>
                                          <p:spTgt spid="65537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655377"/>
                                        </p:tgtEl>
                                        <p:attrNameLst>
                                          <p:attrName>style.visibility</p:attrName>
                                        </p:attrNameLst>
                                      </p:cBhvr>
                                      <p:to>
                                        <p:strVal val="visible"/>
                                      </p:to>
                                    </p:set>
                                    <p:animEffect transition="in" filter="blinds(horizontal)">
                                      <p:cBhvr>
                                        <p:cTn id="20" dur="500"/>
                                        <p:tgtEl>
                                          <p:spTgt spid="65537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5376"/>
                                        </p:tgtEl>
                                        <p:attrNameLst>
                                          <p:attrName>style.visibility</p:attrName>
                                        </p:attrNameLst>
                                      </p:cBhvr>
                                      <p:to>
                                        <p:strVal val="visible"/>
                                      </p:to>
                                    </p:set>
                                    <p:animEffect transition="in" filter="blinds(horizontal)">
                                      <p:cBhvr>
                                        <p:cTn id="23" dur="500"/>
                                        <p:tgtEl>
                                          <p:spTgt spid="65537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55375"/>
                                        </p:tgtEl>
                                        <p:attrNameLst>
                                          <p:attrName>style.visibility</p:attrName>
                                        </p:attrNameLst>
                                      </p:cBhvr>
                                      <p:to>
                                        <p:strVal val="visible"/>
                                      </p:to>
                                    </p:set>
                                    <p:animEffect transition="in" filter="blinds(horizontal)">
                                      <p:cBhvr>
                                        <p:cTn id="26" dur="500"/>
                                        <p:tgtEl>
                                          <p:spTgt spid="65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4" grpId="0"/>
      <p:bldP spid="655375" grpId="0" animBg="1"/>
      <p:bldP spid="655376" grpId="0" animBg="1"/>
      <p:bldP spid="655377"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85738" y="752475"/>
            <a:ext cx="8559800" cy="5564188"/>
          </a:xfrm>
        </p:spPr>
        <p:txBody>
          <a:bodyPr/>
          <a:lstStyle/>
          <a:p>
            <a:pPr marL="342900" indent="-342900">
              <a:lnSpc>
                <a:spcPct val="105000"/>
              </a:lnSpc>
              <a:spcBef>
                <a:spcPct val="10000"/>
              </a:spcBef>
            </a:pPr>
            <a:r>
              <a:rPr lang="zh-CN" altLang="en-US" sz="1700" dirty="0">
                <a:solidFill>
                  <a:srgbClr val="663300"/>
                </a:solidFill>
                <a:ea typeface="黑体" panose="02010609060101010101" pitchFamily="49" charset="-122"/>
              </a:rPr>
              <a:t>系统总线通常由一组</a:t>
            </a:r>
            <a:r>
              <a:rPr lang="zh-CN" altLang="en-US" sz="1700" dirty="0">
                <a:solidFill>
                  <a:schemeClr val="accent2"/>
                </a:solidFill>
                <a:ea typeface="黑体" panose="02010609060101010101" pitchFamily="49" charset="-122"/>
              </a:rPr>
              <a:t>控制线</a:t>
            </a:r>
            <a:r>
              <a:rPr lang="zh-CN" altLang="en-US" sz="1700" dirty="0">
                <a:solidFill>
                  <a:srgbClr val="663300"/>
                </a:solidFill>
                <a:ea typeface="黑体" panose="02010609060101010101" pitchFamily="49" charset="-122"/>
              </a:rPr>
              <a:t>、一组</a:t>
            </a:r>
            <a:r>
              <a:rPr lang="zh-CN" altLang="en-US" sz="1700" dirty="0">
                <a:solidFill>
                  <a:schemeClr val="accent2"/>
                </a:solidFill>
                <a:ea typeface="黑体" panose="02010609060101010101" pitchFamily="49" charset="-122"/>
              </a:rPr>
              <a:t>数据线</a:t>
            </a:r>
            <a:r>
              <a:rPr lang="zh-CN" altLang="en-US" sz="1700" dirty="0">
                <a:solidFill>
                  <a:srgbClr val="663300"/>
                </a:solidFill>
                <a:ea typeface="黑体" panose="02010609060101010101" pitchFamily="49" charset="-122"/>
              </a:rPr>
              <a:t>和一组</a:t>
            </a:r>
            <a:r>
              <a:rPr lang="zh-CN" altLang="en-US" sz="1700" dirty="0">
                <a:solidFill>
                  <a:schemeClr val="accent2"/>
                </a:solidFill>
                <a:ea typeface="黑体" panose="02010609060101010101" pitchFamily="49" charset="-122"/>
              </a:rPr>
              <a:t>地址线</a:t>
            </a:r>
            <a:r>
              <a:rPr lang="zh-CN" altLang="en-US" sz="1700" dirty="0">
                <a:solidFill>
                  <a:srgbClr val="663300"/>
                </a:solidFill>
                <a:ea typeface="黑体" panose="02010609060101010101" pitchFamily="49" charset="-122"/>
              </a:rPr>
              <a:t>构成。也有些总线没有单独的地址线，地址信息通过数据线来传送，这种情况称为</a:t>
            </a:r>
            <a:r>
              <a:rPr lang="zh-CN" altLang="en-US" sz="1700" dirty="0">
                <a:solidFill>
                  <a:srgbClr val="D1390F"/>
                </a:solidFill>
                <a:ea typeface="黑体" panose="02010609060101010101" pitchFamily="49" charset="-122"/>
              </a:rPr>
              <a:t>数据</a:t>
            </a:r>
            <a:r>
              <a:rPr lang="en-US" altLang="zh-CN" sz="1700" dirty="0">
                <a:solidFill>
                  <a:srgbClr val="D1390F"/>
                </a:solidFill>
                <a:ea typeface="黑体" panose="02010609060101010101" pitchFamily="49" charset="-122"/>
              </a:rPr>
              <a:t>/</a:t>
            </a:r>
            <a:r>
              <a:rPr lang="zh-CN" altLang="en-US" sz="1700" dirty="0">
                <a:solidFill>
                  <a:srgbClr val="D1390F"/>
                </a:solidFill>
                <a:ea typeface="黑体" panose="02010609060101010101" pitchFamily="49" charset="-122"/>
              </a:rPr>
              <a:t>地址复用</a:t>
            </a:r>
            <a:r>
              <a:rPr lang="zh-CN" altLang="en-US" sz="1700" dirty="0">
                <a:solidFill>
                  <a:srgbClr val="663300"/>
                </a:solidFill>
                <a:ea typeface="黑体" panose="02010609060101010101" pitchFamily="49" charset="-122"/>
              </a:rPr>
              <a:t>。</a:t>
            </a:r>
            <a:endParaRPr lang="zh-CN" altLang="en-US" sz="1700" dirty="0">
              <a:solidFill>
                <a:srgbClr val="663300"/>
              </a:solidFill>
              <a:ea typeface="黑体" panose="02010609060101010101" pitchFamily="49" charset="-122"/>
            </a:endParaRPr>
          </a:p>
          <a:p>
            <a:pPr marL="742950" lvl="1" indent="-285750">
              <a:lnSpc>
                <a:spcPct val="105000"/>
              </a:lnSpc>
              <a:spcBef>
                <a:spcPct val="10000"/>
              </a:spcBef>
            </a:pPr>
            <a:r>
              <a:rPr lang="zh-CN" altLang="en-US" sz="1700" dirty="0">
                <a:solidFill>
                  <a:srgbClr val="0000CC"/>
                </a:solidFill>
                <a:ea typeface="黑体" panose="02010609060101010101" pitchFamily="49" charset="-122"/>
              </a:rPr>
              <a:t>数据线（</a:t>
            </a:r>
            <a:r>
              <a:rPr lang="en-US" altLang="zh-CN" sz="1700" dirty="0">
                <a:solidFill>
                  <a:srgbClr val="0000CC"/>
                </a:solidFill>
                <a:ea typeface="黑体" panose="02010609060101010101" pitchFamily="49" charset="-122"/>
              </a:rPr>
              <a:t>Data Bus</a:t>
            </a:r>
            <a:r>
              <a:rPr lang="zh-CN" altLang="en-US" sz="1700" dirty="0">
                <a:solidFill>
                  <a:srgbClr val="0000CC"/>
                </a:solidFill>
                <a:ea typeface="黑体" panose="02010609060101010101" pitchFamily="49" charset="-122"/>
              </a:rPr>
              <a:t>）：</a:t>
            </a:r>
            <a:r>
              <a:rPr lang="zh-CN" altLang="en-US" sz="1700" dirty="0">
                <a:solidFill>
                  <a:srgbClr val="336600"/>
                </a:solidFill>
                <a:ea typeface="黑体" panose="02010609060101010101" pitchFamily="49" charset="-122"/>
              </a:rPr>
              <a:t>承载在源和目的部件之间传输的信息。数据线的宽度反映一次能传送的数据的位数。</a:t>
            </a:r>
            <a:endParaRPr lang="zh-CN" altLang="en-US" sz="1700" dirty="0">
              <a:solidFill>
                <a:srgbClr val="336600"/>
              </a:solidFill>
              <a:ea typeface="黑体" panose="02010609060101010101" pitchFamily="49" charset="-122"/>
            </a:endParaRPr>
          </a:p>
          <a:p>
            <a:pPr marL="742950" lvl="1" indent="-285750">
              <a:lnSpc>
                <a:spcPct val="105000"/>
              </a:lnSpc>
              <a:spcBef>
                <a:spcPct val="10000"/>
              </a:spcBef>
            </a:pPr>
            <a:r>
              <a:rPr lang="zh-CN" altLang="en-US" sz="1700" dirty="0">
                <a:solidFill>
                  <a:srgbClr val="0000CC"/>
                </a:solidFill>
                <a:ea typeface="黑体" panose="02010609060101010101" pitchFamily="49" charset="-122"/>
              </a:rPr>
              <a:t>地址线（</a:t>
            </a:r>
            <a:r>
              <a:rPr lang="en-US" altLang="zh-CN" sz="1700" dirty="0">
                <a:solidFill>
                  <a:srgbClr val="0000CC"/>
                </a:solidFill>
                <a:ea typeface="黑体" panose="02010609060101010101" pitchFamily="49" charset="-122"/>
              </a:rPr>
              <a:t>Address Bus</a:t>
            </a:r>
            <a:r>
              <a:rPr lang="zh-CN" altLang="en-US" sz="1700" dirty="0">
                <a:solidFill>
                  <a:srgbClr val="0000CC"/>
                </a:solidFill>
                <a:ea typeface="黑体" panose="02010609060101010101" pitchFamily="49" charset="-122"/>
              </a:rPr>
              <a:t>） ：</a:t>
            </a:r>
            <a:r>
              <a:rPr lang="zh-CN" altLang="en-US" sz="1700" dirty="0">
                <a:solidFill>
                  <a:srgbClr val="336600"/>
                </a:solidFill>
                <a:ea typeface="黑体" panose="02010609060101010101" pitchFamily="49" charset="-122"/>
              </a:rPr>
              <a:t>给出源数据或目的数据所在的主存单元或</a:t>
            </a:r>
            <a:r>
              <a:rPr lang="en-US" altLang="zh-CN" sz="1700" dirty="0">
                <a:solidFill>
                  <a:srgbClr val="336600"/>
                </a:solidFill>
                <a:ea typeface="黑体" panose="02010609060101010101" pitchFamily="49" charset="-122"/>
              </a:rPr>
              <a:t>I/O</a:t>
            </a:r>
            <a:r>
              <a:rPr lang="zh-CN" altLang="en-US" sz="1700" dirty="0">
                <a:solidFill>
                  <a:srgbClr val="336600"/>
                </a:solidFill>
                <a:ea typeface="黑体" panose="02010609060101010101" pitchFamily="49" charset="-122"/>
              </a:rPr>
              <a:t>端口的地址。地址线的宽度反映最大的寻址空间。</a:t>
            </a:r>
            <a:endParaRPr lang="zh-CN" altLang="en-US" sz="1700" dirty="0">
              <a:solidFill>
                <a:srgbClr val="336600"/>
              </a:solidFill>
              <a:ea typeface="黑体" panose="02010609060101010101" pitchFamily="49" charset="-122"/>
            </a:endParaRPr>
          </a:p>
          <a:p>
            <a:pPr marL="742950" lvl="1" indent="-285750">
              <a:lnSpc>
                <a:spcPct val="105000"/>
              </a:lnSpc>
              <a:spcBef>
                <a:spcPct val="10000"/>
              </a:spcBef>
            </a:pPr>
            <a:r>
              <a:rPr lang="zh-CN" altLang="en-US" sz="1700" dirty="0">
                <a:solidFill>
                  <a:srgbClr val="0000CC"/>
                </a:solidFill>
                <a:ea typeface="黑体" panose="02010609060101010101" pitchFamily="49" charset="-122"/>
              </a:rPr>
              <a:t>控制线（</a:t>
            </a:r>
            <a:r>
              <a:rPr lang="en-US" altLang="zh-CN" sz="1700" dirty="0">
                <a:solidFill>
                  <a:srgbClr val="0000CC"/>
                </a:solidFill>
                <a:ea typeface="黑体" panose="02010609060101010101" pitchFamily="49" charset="-122"/>
              </a:rPr>
              <a:t>Control Bus</a:t>
            </a:r>
            <a:r>
              <a:rPr lang="zh-CN" altLang="en-US" sz="1700" dirty="0">
                <a:solidFill>
                  <a:srgbClr val="0000CC"/>
                </a:solidFill>
                <a:ea typeface="黑体" panose="02010609060101010101" pitchFamily="49" charset="-122"/>
              </a:rPr>
              <a:t>） ：</a:t>
            </a:r>
            <a:r>
              <a:rPr lang="zh-CN" altLang="en-US" sz="1700" dirty="0">
                <a:solidFill>
                  <a:srgbClr val="336600"/>
                </a:solidFill>
                <a:ea typeface="黑体" panose="02010609060101010101" pitchFamily="49" charset="-122"/>
              </a:rPr>
              <a:t>控制对数据线和地址线的访问和使用。用来传输定时信号和命令信息。</a:t>
            </a:r>
            <a:r>
              <a:rPr lang="zh-CN" altLang="en-US" sz="1700" dirty="0">
                <a:solidFill>
                  <a:schemeClr val="accent1"/>
                </a:solidFill>
                <a:ea typeface="黑体" panose="02010609060101010101" pitchFamily="49" charset="-122"/>
              </a:rPr>
              <a:t>典型的控制信号包括：</a:t>
            </a:r>
            <a:endParaRPr lang="en-US" altLang="zh-CN" sz="1700" dirty="0">
              <a:solidFill>
                <a:schemeClr val="accent1"/>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时钟（</a:t>
            </a:r>
            <a:r>
              <a:rPr lang="en-US" altLang="zh-CN" sz="1700" dirty="0">
                <a:solidFill>
                  <a:srgbClr val="996633"/>
                </a:solidFill>
                <a:ea typeface="黑体" panose="02010609060101010101" pitchFamily="49" charset="-122"/>
              </a:rPr>
              <a:t>Clock</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用于总线同步。</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复位（</a:t>
            </a:r>
            <a:r>
              <a:rPr lang="en-US" altLang="zh-CN" sz="1700" dirty="0">
                <a:solidFill>
                  <a:srgbClr val="996633"/>
                </a:solidFill>
                <a:ea typeface="黑体" panose="02010609060101010101" pitchFamily="49" charset="-122"/>
              </a:rPr>
              <a:t>Reset</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初始化所有设备。</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总线请求（</a:t>
            </a:r>
            <a:r>
              <a:rPr lang="en-US" altLang="zh-CN" sz="1700" dirty="0">
                <a:solidFill>
                  <a:srgbClr val="996633"/>
                </a:solidFill>
                <a:ea typeface="黑体" panose="02010609060101010101" pitchFamily="49" charset="-122"/>
              </a:rPr>
              <a:t>Bus Request</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表明发出该请求信号的设备要使用总线。</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总线允许（</a:t>
            </a:r>
            <a:r>
              <a:rPr lang="en-US" altLang="zh-CN" sz="1700" dirty="0">
                <a:solidFill>
                  <a:srgbClr val="996633"/>
                </a:solidFill>
                <a:ea typeface="黑体" panose="02010609060101010101" pitchFamily="49" charset="-122"/>
              </a:rPr>
              <a:t>Bus Grant</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表明接收到该允许信号的设备可以使用总线。</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中断请求（</a:t>
            </a:r>
            <a:r>
              <a:rPr lang="en-US" altLang="zh-CN" sz="1700" dirty="0">
                <a:solidFill>
                  <a:srgbClr val="996633"/>
                </a:solidFill>
                <a:ea typeface="黑体" panose="02010609060101010101" pitchFamily="49" charset="-122"/>
              </a:rPr>
              <a:t>Interrupt Request</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表明某个中断正在请求。</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中断回答（</a:t>
            </a:r>
            <a:r>
              <a:rPr lang="en-US" altLang="zh-CN" sz="1700" dirty="0">
                <a:solidFill>
                  <a:srgbClr val="996633"/>
                </a:solidFill>
                <a:ea typeface="黑体" panose="02010609060101010101" pitchFamily="49" charset="-122"/>
              </a:rPr>
              <a:t>Interrupt Acknowledge</a:t>
            </a:r>
            <a:r>
              <a:rPr lang="zh-CN" altLang="en-US" sz="1700" dirty="0">
                <a:solidFill>
                  <a:srgbClr val="996633"/>
                </a:solidFill>
                <a:ea typeface="黑体" panose="02010609060101010101" pitchFamily="49" charset="-122"/>
              </a:rPr>
              <a:t>） ：</a:t>
            </a:r>
            <a:r>
              <a:rPr lang="zh-CN" altLang="en-US" sz="1700" dirty="0">
                <a:solidFill>
                  <a:srgbClr val="336600"/>
                </a:solidFill>
                <a:ea typeface="黑体" panose="02010609060101010101" pitchFamily="49" charset="-122"/>
              </a:rPr>
              <a:t>表明某个中断请求已被接受。</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存储器读（</a:t>
            </a:r>
            <a:r>
              <a:rPr lang="en-US" altLang="zh-CN" sz="1700" dirty="0">
                <a:solidFill>
                  <a:srgbClr val="996633"/>
                </a:solidFill>
                <a:ea typeface="黑体" panose="02010609060101010101" pitchFamily="49" charset="-122"/>
              </a:rPr>
              <a:t>memory read</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从指定的主存单元中读数据到数据总线上。</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存储器写（</a:t>
            </a:r>
            <a:r>
              <a:rPr lang="en-US" altLang="zh-CN" sz="1700" dirty="0">
                <a:solidFill>
                  <a:srgbClr val="996633"/>
                </a:solidFill>
                <a:ea typeface="黑体" panose="02010609060101010101" pitchFamily="49" charset="-122"/>
              </a:rPr>
              <a:t>memory read</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将数据总线上的数据写到指定的主存单元中。</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en-US" altLang="zh-CN" sz="1700" dirty="0">
                <a:solidFill>
                  <a:srgbClr val="996633"/>
                </a:solidFill>
                <a:ea typeface="黑体" panose="02010609060101010101" pitchFamily="49" charset="-122"/>
              </a:rPr>
              <a:t>I/O</a:t>
            </a:r>
            <a:r>
              <a:rPr lang="zh-CN" altLang="en-US" sz="1700" dirty="0">
                <a:solidFill>
                  <a:srgbClr val="996633"/>
                </a:solidFill>
                <a:ea typeface="黑体" panose="02010609060101010101" pitchFamily="49" charset="-122"/>
              </a:rPr>
              <a:t>读（</a:t>
            </a:r>
            <a:r>
              <a:rPr lang="en-US" altLang="zh-CN" sz="1700" dirty="0">
                <a:solidFill>
                  <a:srgbClr val="996633"/>
                </a:solidFill>
                <a:ea typeface="黑体" panose="02010609060101010101" pitchFamily="49" charset="-122"/>
              </a:rPr>
              <a:t>I/O read</a:t>
            </a:r>
            <a:r>
              <a:rPr lang="zh-CN" altLang="en-US" sz="1700" dirty="0">
                <a:solidFill>
                  <a:srgbClr val="996633"/>
                </a:solidFill>
                <a:ea typeface="黑体" panose="02010609060101010101" pitchFamily="49" charset="-122"/>
              </a:rPr>
              <a:t>）：</a:t>
            </a:r>
            <a:r>
              <a:rPr lang="zh-CN" altLang="en-US" sz="1700" dirty="0">
                <a:solidFill>
                  <a:srgbClr val="336600"/>
                </a:solidFill>
                <a:ea typeface="黑体" panose="02010609060101010101" pitchFamily="49" charset="-122"/>
              </a:rPr>
              <a:t>从指定的</a:t>
            </a:r>
            <a:r>
              <a:rPr lang="en-US" altLang="zh-CN" sz="1700" dirty="0">
                <a:solidFill>
                  <a:srgbClr val="336600"/>
                </a:solidFill>
                <a:ea typeface="黑体" panose="02010609060101010101" pitchFamily="49" charset="-122"/>
              </a:rPr>
              <a:t>I/O</a:t>
            </a:r>
            <a:r>
              <a:rPr lang="zh-CN" altLang="en-US" sz="1700" dirty="0">
                <a:solidFill>
                  <a:srgbClr val="336600"/>
                </a:solidFill>
                <a:ea typeface="黑体" panose="02010609060101010101" pitchFamily="49" charset="-122"/>
              </a:rPr>
              <a:t>端口中读数据到数据总线上。</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en-US" altLang="zh-CN" sz="1700" dirty="0">
                <a:solidFill>
                  <a:srgbClr val="996633"/>
                </a:solidFill>
                <a:ea typeface="黑体" panose="02010609060101010101" pitchFamily="49" charset="-122"/>
              </a:rPr>
              <a:t>I/O</a:t>
            </a:r>
            <a:r>
              <a:rPr lang="zh-CN" altLang="en-US" sz="1700" dirty="0">
                <a:solidFill>
                  <a:srgbClr val="996633"/>
                </a:solidFill>
                <a:ea typeface="黑体" panose="02010609060101010101" pitchFamily="49" charset="-122"/>
              </a:rPr>
              <a:t>写（</a:t>
            </a:r>
            <a:r>
              <a:rPr lang="en-US" altLang="zh-CN" sz="1700" dirty="0">
                <a:solidFill>
                  <a:srgbClr val="996633"/>
                </a:solidFill>
                <a:ea typeface="黑体" panose="02010609060101010101" pitchFamily="49" charset="-122"/>
              </a:rPr>
              <a:t>I/O Write</a:t>
            </a:r>
            <a:r>
              <a:rPr lang="zh-CN" altLang="en-US" sz="1700" dirty="0">
                <a:solidFill>
                  <a:srgbClr val="996633"/>
                </a:solidFill>
                <a:ea typeface="黑体" panose="02010609060101010101" pitchFamily="49" charset="-122"/>
              </a:rPr>
              <a:t>） ：</a:t>
            </a:r>
            <a:r>
              <a:rPr lang="zh-CN" altLang="en-US" sz="1700" dirty="0">
                <a:solidFill>
                  <a:srgbClr val="336600"/>
                </a:solidFill>
                <a:ea typeface="黑体" panose="02010609060101010101" pitchFamily="49" charset="-122"/>
              </a:rPr>
              <a:t>将数据总线上的数据写到指定的</a:t>
            </a:r>
            <a:r>
              <a:rPr lang="en-US" altLang="zh-CN" sz="1700" dirty="0">
                <a:solidFill>
                  <a:srgbClr val="336600"/>
                </a:solidFill>
                <a:ea typeface="黑体" panose="02010609060101010101" pitchFamily="49" charset="-122"/>
              </a:rPr>
              <a:t>I/O</a:t>
            </a:r>
            <a:r>
              <a:rPr lang="zh-CN" altLang="en-US" sz="1700" dirty="0">
                <a:solidFill>
                  <a:srgbClr val="336600"/>
                </a:solidFill>
                <a:ea typeface="黑体" panose="02010609060101010101" pitchFamily="49" charset="-122"/>
              </a:rPr>
              <a:t>端口中。</a:t>
            </a:r>
            <a:endParaRPr lang="zh-CN" altLang="en-US" sz="1700" dirty="0">
              <a:solidFill>
                <a:srgbClr val="336600"/>
              </a:solidFill>
              <a:ea typeface="黑体" panose="02010609060101010101" pitchFamily="49" charset="-122"/>
            </a:endParaRPr>
          </a:p>
          <a:p>
            <a:pPr marL="1143000" lvl="2" indent="-228600" algn="just">
              <a:lnSpc>
                <a:spcPct val="105000"/>
              </a:lnSpc>
              <a:spcBef>
                <a:spcPct val="10000"/>
              </a:spcBef>
            </a:pPr>
            <a:r>
              <a:rPr lang="zh-CN" altLang="en-US" sz="1700" dirty="0">
                <a:solidFill>
                  <a:srgbClr val="996633"/>
                </a:solidFill>
                <a:ea typeface="黑体" panose="02010609060101010101" pitchFamily="49" charset="-122"/>
              </a:rPr>
              <a:t>传输确认（</a:t>
            </a:r>
            <a:r>
              <a:rPr lang="en-US" altLang="zh-CN" sz="1700" dirty="0">
                <a:solidFill>
                  <a:srgbClr val="996633"/>
                </a:solidFill>
                <a:ea typeface="黑体" panose="02010609060101010101" pitchFamily="49" charset="-122"/>
              </a:rPr>
              <a:t>transmission Acknowledge</a:t>
            </a:r>
            <a:r>
              <a:rPr lang="zh-CN" altLang="en-US" sz="1700" dirty="0">
                <a:solidFill>
                  <a:srgbClr val="996633"/>
                </a:solidFill>
                <a:ea typeface="黑体" panose="02010609060101010101" pitchFamily="49" charset="-122"/>
              </a:rPr>
              <a:t>） ：</a:t>
            </a:r>
            <a:r>
              <a:rPr lang="zh-CN" altLang="en-US" sz="1700" dirty="0">
                <a:solidFill>
                  <a:srgbClr val="336600"/>
                </a:solidFill>
                <a:ea typeface="黑体" panose="02010609060101010101" pitchFamily="49" charset="-122"/>
              </a:rPr>
              <a:t>表示数据已被接收或已送总线</a:t>
            </a:r>
            <a:endParaRPr lang="zh-CN" altLang="en-US" sz="1700" dirty="0">
              <a:solidFill>
                <a:srgbClr val="336600"/>
              </a:solidFill>
              <a:ea typeface="黑体" panose="02010609060101010101" pitchFamily="49" charset="-122"/>
            </a:endParaRPr>
          </a:p>
        </p:txBody>
      </p:sp>
      <p:sp>
        <p:nvSpPr>
          <p:cNvPr id="4505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系统总线的组成</a:t>
            </a:r>
            <a:endParaRPr lang="zh-CN" altLang="en-US" sz="280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C1F3C28-1B01-42FC-B08C-6342C4F41648}"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2" dur="500"/>
                                        <p:tgtEl>
                                          <p:spTgt spid="6369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7" dur="500"/>
                                        <p:tgtEl>
                                          <p:spTgt spid="6369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2" dur="500"/>
                                        <p:tgtEl>
                                          <p:spTgt spid="63693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7" dur="500"/>
                                        <p:tgtEl>
                                          <p:spTgt spid="63693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36930">
                                            <p:txEl>
                                              <p:pRg st="11" end="11"/>
                                            </p:txEl>
                                          </p:spTgt>
                                        </p:tgtEl>
                                        <p:attrNameLst>
                                          <p:attrName>style.visibility</p:attrName>
                                        </p:attrNameLst>
                                      </p:cBhvr>
                                      <p:to>
                                        <p:strVal val="visible"/>
                                      </p:to>
                                    </p:set>
                                    <p:animEffect transition="in" filter="blinds(horizontal)">
                                      <p:cBhvr>
                                        <p:cTn id="62" dur="500"/>
                                        <p:tgtEl>
                                          <p:spTgt spid="63693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36930">
                                            <p:txEl>
                                              <p:pRg st="12" end="12"/>
                                            </p:txEl>
                                          </p:spTgt>
                                        </p:tgtEl>
                                        <p:attrNameLst>
                                          <p:attrName>style.visibility</p:attrName>
                                        </p:attrNameLst>
                                      </p:cBhvr>
                                      <p:to>
                                        <p:strVal val="visible"/>
                                      </p:to>
                                    </p:set>
                                    <p:animEffect transition="in" filter="blinds(horizontal)">
                                      <p:cBhvr>
                                        <p:cTn id="67" dur="500"/>
                                        <p:tgtEl>
                                          <p:spTgt spid="63693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36930">
                                            <p:txEl>
                                              <p:pRg st="13" end="13"/>
                                            </p:txEl>
                                          </p:spTgt>
                                        </p:tgtEl>
                                        <p:attrNameLst>
                                          <p:attrName>style.visibility</p:attrName>
                                        </p:attrNameLst>
                                      </p:cBhvr>
                                      <p:to>
                                        <p:strVal val="visible"/>
                                      </p:to>
                                    </p:set>
                                    <p:animEffect transition="in" filter="blinds(horizontal)">
                                      <p:cBhvr>
                                        <p:cTn id="72" dur="500"/>
                                        <p:tgtEl>
                                          <p:spTgt spid="63693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36930">
                                            <p:txEl>
                                              <p:pRg st="14" end="14"/>
                                            </p:txEl>
                                          </p:spTgt>
                                        </p:tgtEl>
                                        <p:attrNameLst>
                                          <p:attrName>style.visibility</p:attrName>
                                        </p:attrNameLst>
                                      </p:cBhvr>
                                      <p:to>
                                        <p:strVal val="visible"/>
                                      </p:to>
                                    </p:set>
                                    <p:animEffect transition="in" filter="blinds(horizontal)">
                                      <p:cBhvr>
                                        <p:cTn id="77" dur="500"/>
                                        <p:tgtEl>
                                          <p:spTgt spid="63693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9775" y="85725"/>
            <a:ext cx="5748338" cy="479425"/>
          </a:xfrm>
          <a:noFill/>
        </p:spPr>
        <p:txBody>
          <a:bodyPr/>
          <a:lstStyle/>
          <a:p>
            <a:r>
              <a:rPr lang="zh-CN" altLang="en-US" sz="3200">
                <a:solidFill>
                  <a:srgbClr val="CC3300"/>
                </a:solidFill>
                <a:ea typeface="宋体" panose="02010600030101010101" pitchFamily="2" charset="-122"/>
              </a:rPr>
              <a:t>基本概念</a:t>
            </a:r>
            <a:endParaRPr lang="zh-CN" altLang="en-US" sz="3200">
              <a:solidFill>
                <a:srgbClr val="CC3300"/>
              </a:solidFill>
              <a:ea typeface="宋体" panose="02010600030101010101" pitchFamily="2" charset="-122"/>
            </a:endParaRPr>
          </a:p>
        </p:txBody>
      </p:sp>
      <p:sp>
        <p:nvSpPr>
          <p:cNvPr id="424963" name="Rectangle 3"/>
          <p:cNvSpPr>
            <a:spLocks noGrp="1" noChangeArrowheads="1"/>
          </p:cNvSpPr>
          <p:nvPr>
            <p:ph type="body" idx="1"/>
          </p:nvPr>
        </p:nvSpPr>
        <p:spPr>
          <a:xfrm>
            <a:off x="142875" y="719138"/>
            <a:ext cx="8942388" cy="6194516"/>
          </a:xfrm>
        </p:spPr>
        <p:txBody>
          <a:bodyPr/>
          <a:lstStyle/>
          <a:p>
            <a:pPr marL="342900" indent="-342900">
              <a:defRPr/>
            </a:pPr>
            <a:r>
              <a:rPr lang="zh-CN" altLang="en-US" sz="2000" dirty="0">
                <a:ea typeface="黑体" panose="02010609060101010101" pitchFamily="49" charset="-122"/>
              </a:rPr>
              <a:t>总线裁决</a:t>
            </a:r>
            <a:endParaRPr lang="zh-CN" altLang="en-US" sz="2000" dirty="0">
              <a:ea typeface="黑体" panose="02010609060101010101" pitchFamily="49" charset="-122"/>
            </a:endParaRPr>
          </a:p>
          <a:p>
            <a:pPr marL="482600" lvl="1" indent="0">
              <a:buFontTx/>
              <a:buNone/>
              <a:defRPr/>
            </a:pPr>
            <a:r>
              <a:rPr lang="zh-CN" altLang="en-US" sz="2000" dirty="0">
                <a:ea typeface="黑体" panose="02010609060101010101" pitchFamily="49" charset="-122"/>
              </a:rPr>
              <a:t>    早期：总线多是共享传输，需确定哪个设备使用总线。</a:t>
            </a:r>
            <a:endParaRPr lang="en-US" altLang="zh-CN" sz="2000" dirty="0">
              <a:ea typeface="黑体" panose="02010609060101010101" pitchFamily="49" charset="-122"/>
            </a:endParaRPr>
          </a:p>
          <a:p>
            <a:pPr marL="482600" lvl="1" indent="0">
              <a:buFontTx/>
              <a:buNone/>
              <a:defRPr/>
            </a:pPr>
            <a:r>
              <a:rPr lang="en-US" altLang="zh-CN" sz="2000" dirty="0">
                <a:ea typeface="黑体" panose="02010609060101010101" pitchFamily="49" charset="-122"/>
              </a:rPr>
              <a:t>    </a:t>
            </a:r>
            <a:r>
              <a:rPr lang="zh-CN" altLang="en-US" sz="2000" dirty="0">
                <a:ea typeface="黑体" panose="02010609060101010101" pitchFamily="49" charset="-122"/>
              </a:rPr>
              <a:t>现在：总线多是点对点传输，无需裁决。</a:t>
            </a:r>
            <a:endParaRPr lang="en-US" altLang="zh-CN" sz="2000" dirty="0">
              <a:ea typeface="黑体" panose="02010609060101010101" pitchFamily="49" charset="-122"/>
            </a:endParaRPr>
          </a:p>
          <a:p>
            <a:pPr marL="342900" indent="-342900">
              <a:defRPr/>
            </a:pPr>
            <a:r>
              <a:rPr lang="zh-CN" altLang="en-US" sz="2000" dirty="0">
                <a:ea typeface="黑体" panose="02010609060101010101" pitchFamily="49" charset="-122"/>
              </a:rPr>
              <a:t>总线定时</a:t>
            </a:r>
            <a:endParaRPr lang="en-US" altLang="zh-CN" sz="2000" dirty="0">
              <a:ea typeface="黑体" panose="02010609060101010101" pitchFamily="49" charset="-122"/>
            </a:endParaRPr>
          </a:p>
          <a:p>
            <a:pPr marL="482600" lvl="1" indent="0">
              <a:buFontTx/>
              <a:buNone/>
              <a:defRPr/>
            </a:pPr>
            <a:r>
              <a:rPr lang="zh-CN" altLang="en-US" sz="2000" dirty="0">
                <a:ea typeface="黑体" panose="02010609060101010101" pitchFamily="49" charset="-122"/>
              </a:rPr>
              <a:t>    定义总线事务中的每一步何时开始、何时结束。</a:t>
            </a:r>
            <a:endParaRPr lang="en-US" altLang="zh-CN" sz="2000" dirty="0">
              <a:ea typeface="黑体" panose="02010609060101010101" pitchFamily="49" charset="-122"/>
            </a:endParaRPr>
          </a:p>
          <a:p>
            <a:pPr marL="482600" lvl="1" indent="0">
              <a:buFontTx/>
              <a:buNone/>
              <a:defRPr/>
            </a:pPr>
            <a:r>
              <a:rPr lang="en-US" altLang="zh-CN" sz="2000" dirty="0">
                <a:ea typeface="黑体" panose="02010609060101010101" pitchFamily="49" charset="-122"/>
                <a:cs typeface="Arial" panose="020B0604020202020204" pitchFamily="34" charset="0"/>
              </a:rPr>
              <a:t>    </a:t>
            </a:r>
            <a:r>
              <a:rPr lang="en-US" altLang="zh-CN" sz="2000" dirty="0">
                <a:solidFill>
                  <a:srgbClr val="146C18"/>
                </a:solidFill>
                <a:ea typeface="黑体" panose="02010609060101010101" pitchFamily="49" charset="-122"/>
                <a:cs typeface="Arial" panose="020B0604020202020204" pitchFamily="34" charset="0"/>
              </a:rPr>
              <a:t>Synchronous (</a:t>
            </a:r>
            <a:r>
              <a:rPr lang="zh-CN" altLang="en-US" sz="2000" dirty="0">
                <a:solidFill>
                  <a:srgbClr val="146C18"/>
                </a:solidFill>
                <a:ea typeface="黑体" panose="02010609060101010101" pitchFamily="49" charset="-122"/>
                <a:cs typeface="Arial" panose="020B0604020202020204" pitchFamily="34" charset="0"/>
              </a:rPr>
              <a:t>同步</a:t>
            </a:r>
            <a:r>
              <a:rPr lang="en-US" altLang="zh-CN" sz="2000" dirty="0">
                <a:solidFill>
                  <a:srgbClr val="146C18"/>
                </a:solidFill>
                <a:ea typeface="黑体" panose="02010609060101010101" pitchFamily="49" charset="-122"/>
                <a:cs typeface="Arial" panose="020B0604020202020204" pitchFamily="34" charset="0"/>
              </a:rPr>
              <a:t>)</a:t>
            </a:r>
            <a:r>
              <a:rPr lang="zh-CN" altLang="en-US" sz="2000" dirty="0">
                <a:solidFill>
                  <a:srgbClr val="146C18"/>
                </a:solidFill>
                <a:ea typeface="黑体" panose="02010609060101010101" pitchFamily="49" charset="-122"/>
                <a:cs typeface="Arial" panose="020B0604020202020204" pitchFamily="34" charset="0"/>
              </a:rPr>
              <a:t>方式：</a:t>
            </a:r>
            <a:r>
              <a:rPr lang="zh-CN" altLang="en-US" sz="2000" dirty="0">
                <a:ea typeface="黑体" panose="02010609060101010101" pitchFamily="49" charset="-122"/>
                <a:cs typeface="Arial" panose="020B0604020202020204" pitchFamily="34" charset="0"/>
              </a:rPr>
              <a:t>用时钟信号来确定每个步骤</a:t>
            </a:r>
            <a:endParaRPr lang="en-US" altLang="zh-CN" sz="2000" dirty="0">
              <a:ea typeface="黑体" panose="02010609060101010101" pitchFamily="49" charset="-122"/>
              <a:cs typeface="Arial" panose="020B0604020202020204" pitchFamily="34" charset="0"/>
            </a:endParaRPr>
          </a:p>
          <a:p>
            <a:pPr marL="482600" lvl="1" indent="0">
              <a:buFontTx/>
              <a:buNone/>
              <a:defRPr/>
            </a:pPr>
            <a:r>
              <a:rPr lang="en-US" altLang="zh-CN" sz="2000" dirty="0">
                <a:ea typeface="黑体" panose="02010609060101010101" pitchFamily="49" charset="-122"/>
                <a:cs typeface="Arial" panose="020B0604020202020204" pitchFamily="34" charset="0"/>
              </a:rPr>
              <a:t>    </a:t>
            </a:r>
            <a:r>
              <a:rPr lang="en-US" altLang="zh-CN" sz="2000" dirty="0">
                <a:solidFill>
                  <a:srgbClr val="146C18"/>
                </a:solidFill>
                <a:ea typeface="黑体" panose="02010609060101010101" pitchFamily="49" charset="-122"/>
                <a:cs typeface="Arial" panose="020B0604020202020204" pitchFamily="34" charset="0"/>
              </a:rPr>
              <a:t>Asynchronous(</a:t>
            </a:r>
            <a:r>
              <a:rPr lang="zh-CN" altLang="en-US" sz="2000" dirty="0">
                <a:solidFill>
                  <a:srgbClr val="146C18"/>
                </a:solidFill>
                <a:ea typeface="黑体" panose="02010609060101010101" pitchFamily="49" charset="-122"/>
              </a:rPr>
              <a:t>异步</a:t>
            </a:r>
            <a:r>
              <a:rPr lang="en-US" altLang="zh-CN" sz="2000" dirty="0">
                <a:solidFill>
                  <a:srgbClr val="146C18"/>
                </a:solidFill>
                <a:ea typeface="黑体" panose="02010609060101010101" pitchFamily="49" charset="-122"/>
              </a:rPr>
              <a:t>)</a:t>
            </a:r>
            <a:r>
              <a:rPr lang="zh-CN" altLang="en-US" sz="2000" dirty="0">
                <a:solidFill>
                  <a:srgbClr val="146C18"/>
                </a:solidFill>
                <a:ea typeface="黑体" panose="02010609060101010101" pitchFamily="49" charset="-122"/>
              </a:rPr>
              <a:t>方式：</a:t>
            </a:r>
            <a:r>
              <a:rPr lang="zh-CN" altLang="en-US" sz="2000" dirty="0">
                <a:ea typeface="黑体" panose="02010609060101010101" pitchFamily="49" charset="-122"/>
              </a:rPr>
              <a:t>用握手信号来定时，前一个信号结束就是 </a:t>
            </a:r>
            <a:endParaRPr lang="en-US" altLang="zh-CN" sz="2000" dirty="0">
              <a:ea typeface="黑体" panose="02010609060101010101" pitchFamily="49" charset="-122"/>
            </a:endParaRPr>
          </a:p>
          <a:p>
            <a:pPr marL="482600" lvl="1" indent="0">
              <a:buFontTx/>
              <a:buNone/>
              <a:defRPr/>
            </a:pPr>
            <a:r>
              <a:rPr lang="en-US" altLang="zh-CN" sz="2000" dirty="0">
                <a:ea typeface="黑体" panose="02010609060101010101" pitchFamily="49" charset="-122"/>
              </a:rPr>
              <a:t>                                                  </a:t>
            </a:r>
            <a:r>
              <a:rPr lang="zh-CN" altLang="en-US" sz="2000" dirty="0">
                <a:ea typeface="黑体" panose="02010609060101010101" pitchFamily="49" charset="-122"/>
              </a:rPr>
              <a:t>下一个信号的开始</a:t>
            </a:r>
            <a:endParaRPr lang="en-US" altLang="zh-CN" sz="2000" dirty="0">
              <a:ea typeface="黑体" panose="02010609060101010101" pitchFamily="49" charset="-122"/>
            </a:endParaRPr>
          </a:p>
          <a:p>
            <a:pPr marL="482600" lvl="1" indent="0">
              <a:buFontTx/>
              <a:buNone/>
              <a:defRPr/>
            </a:pPr>
            <a:r>
              <a:rPr lang="en-US" altLang="zh-CN" sz="2000" dirty="0">
                <a:solidFill>
                  <a:srgbClr val="146C18"/>
                </a:solidFill>
                <a:ea typeface="黑体" panose="02010609060101010101" pitchFamily="49" charset="-122"/>
                <a:cs typeface="Arial" panose="020B0604020202020204" pitchFamily="34" charset="0"/>
              </a:rPr>
              <a:t>    </a:t>
            </a:r>
            <a:r>
              <a:rPr lang="zh-CN" altLang="en-US" sz="2000" dirty="0">
                <a:solidFill>
                  <a:srgbClr val="146C18"/>
                </a:solidFill>
                <a:ea typeface="黑体" panose="02010609060101010101" pitchFamily="49" charset="-122"/>
                <a:cs typeface="Arial" panose="020B0604020202020204" pitchFamily="34" charset="0"/>
              </a:rPr>
              <a:t>半同步：</a:t>
            </a:r>
            <a:r>
              <a:rPr lang="zh-CN" altLang="en-US" sz="2000" dirty="0">
                <a:ea typeface="黑体" panose="02010609060101010101" pitchFamily="49" charset="-122"/>
                <a:cs typeface="Arial" panose="020B0604020202020204" pitchFamily="34" charset="0"/>
              </a:rPr>
              <a:t>结合使用时钟信号和握手信号来定时</a:t>
            </a:r>
            <a:endParaRPr lang="en-US" altLang="zh-CN" sz="2000" dirty="0">
              <a:ea typeface="黑体" panose="02010609060101010101" pitchFamily="49" charset="-122"/>
            </a:endParaRPr>
          </a:p>
          <a:p>
            <a:pPr marL="342900" indent="-342900">
              <a:defRPr/>
            </a:pPr>
            <a:r>
              <a:rPr lang="zh-CN" altLang="en-US" sz="2000" dirty="0">
                <a:ea typeface="黑体" panose="02010609060101010101" pitchFamily="49" charset="-122"/>
              </a:rPr>
              <a:t>并行</a:t>
            </a:r>
            <a:r>
              <a:rPr lang="en-US" altLang="zh-CN" sz="2000" dirty="0">
                <a:ea typeface="黑体" panose="02010609060101010101" pitchFamily="49" charset="-122"/>
              </a:rPr>
              <a:t>/</a:t>
            </a:r>
            <a:r>
              <a:rPr lang="zh-CN" altLang="en-US" sz="2000" dirty="0">
                <a:ea typeface="黑体" panose="02010609060101010101" pitchFamily="49" charset="-122"/>
              </a:rPr>
              <a:t>串行传输</a:t>
            </a:r>
            <a:endParaRPr lang="en-US" altLang="zh-CN" sz="2000" dirty="0">
              <a:ea typeface="黑体" panose="02010609060101010101" pitchFamily="49" charset="-122"/>
            </a:endParaRPr>
          </a:p>
          <a:p>
            <a:pPr marL="1028700" lvl="2" indent="0">
              <a:buFontTx/>
              <a:buNone/>
              <a:defRPr/>
            </a:pPr>
            <a:r>
              <a:rPr lang="en-US" altLang="zh-CN" sz="2000" dirty="0">
                <a:solidFill>
                  <a:srgbClr val="146C18"/>
                </a:solidFill>
                <a:ea typeface="黑体" panose="02010609060101010101" pitchFamily="49" charset="-122"/>
              </a:rPr>
              <a:t> </a:t>
            </a:r>
            <a:r>
              <a:rPr lang="zh-CN" altLang="en-US" sz="2000" dirty="0">
                <a:solidFill>
                  <a:srgbClr val="146C18"/>
                </a:solidFill>
                <a:ea typeface="黑体" panose="02010609060101010101" pitchFamily="49" charset="-122"/>
              </a:rPr>
              <a:t>并行传输：一个方向同时传输多位数据信号，故位与位需同步，慢！</a:t>
            </a:r>
            <a:endParaRPr lang="en-US" altLang="zh-CN" sz="2000" dirty="0">
              <a:solidFill>
                <a:srgbClr val="146C18"/>
              </a:solidFill>
              <a:ea typeface="黑体" panose="02010609060101010101" pitchFamily="49" charset="-122"/>
            </a:endParaRPr>
          </a:p>
          <a:p>
            <a:pPr marL="1028700" lvl="2" indent="0">
              <a:buFontTx/>
              <a:buNone/>
              <a:defRPr/>
            </a:pPr>
            <a:r>
              <a:rPr lang="en-US" altLang="zh-CN" sz="2000" dirty="0">
                <a:solidFill>
                  <a:srgbClr val="146C18"/>
                </a:solidFill>
                <a:ea typeface="黑体" panose="02010609060101010101" pitchFamily="49" charset="-122"/>
              </a:rPr>
              <a:t> </a:t>
            </a:r>
            <a:r>
              <a:rPr lang="zh-CN" altLang="en-US" sz="2000" dirty="0">
                <a:solidFill>
                  <a:srgbClr val="146C18"/>
                </a:solidFill>
                <a:ea typeface="黑体" panose="02010609060101010101" pitchFamily="49" charset="-122"/>
              </a:rPr>
              <a:t>串行传输：一个方向只传输一位数据信号，无需在位之间同步，快！</a:t>
            </a:r>
            <a:endParaRPr lang="en-US" altLang="zh-CN" sz="2000" dirty="0">
              <a:ea typeface="黑体" panose="02010609060101010101" pitchFamily="49" charset="-122"/>
            </a:endParaRPr>
          </a:p>
          <a:p>
            <a:pPr marL="482600" lvl="1" indent="0">
              <a:buFontTx/>
              <a:buNone/>
              <a:defRPr/>
            </a:pPr>
            <a:r>
              <a:rPr lang="zh-CN" altLang="en-US" sz="2400" dirty="0">
                <a:solidFill>
                  <a:srgbClr val="FF0000"/>
                </a:solidFill>
                <a:effectLst>
                  <a:outerShdw blurRad="38100" dist="38100" dir="2700000" algn="tl">
                    <a:srgbClr val="000000">
                      <a:alpha val="43137"/>
                    </a:srgbClr>
                  </a:outerShdw>
                </a:effectLst>
                <a:ea typeface="黑体" panose="02010609060101010101" pitchFamily="49" charset="-122"/>
              </a:rPr>
              <a:t>现在总线设计的趋势是：点对点、异步、串行</a:t>
            </a:r>
            <a:endParaRPr lang="en-US" altLang="zh-CN" sz="2400" dirty="0">
              <a:solidFill>
                <a:srgbClr val="FF0000"/>
              </a:solidFill>
              <a:effectLst>
                <a:outerShdw blurRad="38100" dist="38100" dir="2700000" algn="tl">
                  <a:srgbClr val="000000">
                    <a:alpha val="43137"/>
                  </a:srgbClr>
                </a:outerShdw>
              </a:effectLst>
              <a:ea typeface="黑体" panose="02010609060101010101" pitchFamily="49" charset="-122"/>
            </a:endParaRPr>
          </a:p>
          <a:p>
            <a:pPr marL="482600" lvl="1" indent="0">
              <a:buFontTx/>
              <a:buNone/>
              <a:defRPr/>
            </a:pPr>
            <a:endParaRPr lang="zh-CN" altLang="en-US" sz="2400" dirty="0">
              <a:solidFill>
                <a:srgbClr val="FF00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989BD8A-A24B-4942-B767-8A1D00AACA4A}" type="slidenum">
              <a:rPr lang="zh-CN" altLang="en-US" sz="1200">
                <a:solidFill>
                  <a:srgbClr val="898989"/>
                </a:solidFill>
              </a:rPr>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7" dur="500"/>
                                        <p:tgtEl>
                                          <p:spTgt spid="424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2" dur="500"/>
                                        <p:tgtEl>
                                          <p:spTgt spid="424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7" dur="500"/>
                                        <p:tgtEl>
                                          <p:spTgt spid="4249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22" dur="500"/>
                                        <p:tgtEl>
                                          <p:spTgt spid="4249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27" dur="500"/>
                                        <p:tgtEl>
                                          <p:spTgt spid="424963">
                                            <p:txEl>
                                              <p:pRg st="6" end="6"/>
                                            </p:txEl>
                                          </p:spTgt>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24963">
                                            <p:txEl>
                                              <p:pRg st="7" end="7"/>
                                            </p:txEl>
                                          </p:spTgt>
                                        </p:tgtEl>
                                        <p:attrNameLst>
                                          <p:attrName>style.visibility</p:attrName>
                                        </p:attrNameLst>
                                      </p:cBhvr>
                                      <p:to>
                                        <p:strVal val="visible"/>
                                      </p:to>
                                    </p:set>
                                    <p:animEffect transition="in" filter="blinds(horizontal)">
                                      <p:cBhvr>
                                        <p:cTn id="31" dur="500"/>
                                        <p:tgtEl>
                                          <p:spTgt spid="42496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24963">
                                            <p:txEl>
                                              <p:pRg st="8" end="8"/>
                                            </p:txEl>
                                          </p:spTgt>
                                        </p:tgtEl>
                                        <p:attrNameLst>
                                          <p:attrName>style.visibility</p:attrName>
                                        </p:attrNameLst>
                                      </p:cBhvr>
                                      <p:to>
                                        <p:strVal val="visible"/>
                                      </p:to>
                                    </p:set>
                                    <p:animEffect transition="in" filter="blinds(horizontal)">
                                      <p:cBhvr>
                                        <p:cTn id="36" dur="500"/>
                                        <p:tgtEl>
                                          <p:spTgt spid="42496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24963">
                                            <p:txEl>
                                              <p:pRg st="10" end="10"/>
                                            </p:txEl>
                                          </p:spTgt>
                                        </p:tgtEl>
                                        <p:attrNameLst>
                                          <p:attrName>style.visibility</p:attrName>
                                        </p:attrNameLst>
                                      </p:cBhvr>
                                      <p:to>
                                        <p:strVal val="visible"/>
                                      </p:to>
                                    </p:set>
                                    <p:animEffect transition="in" filter="blinds(horizontal)">
                                      <p:cBhvr>
                                        <p:cTn id="41" dur="500"/>
                                        <p:tgtEl>
                                          <p:spTgt spid="42496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24963">
                                            <p:txEl>
                                              <p:pRg st="11" end="11"/>
                                            </p:txEl>
                                          </p:spTgt>
                                        </p:tgtEl>
                                        <p:attrNameLst>
                                          <p:attrName>style.visibility</p:attrName>
                                        </p:attrNameLst>
                                      </p:cBhvr>
                                      <p:to>
                                        <p:strVal val="visible"/>
                                      </p:to>
                                    </p:set>
                                    <p:animEffect transition="in" filter="blinds(horizontal)">
                                      <p:cBhvr>
                                        <p:cTn id="46" dur="500"/>
                                        <p:tgtEl>
                                          <p:spTgt spid="42496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24963">
                                            <p:txEl>
                                              <p:pRg st="12" end="12"/>
                                            </p:txEl>
                                          </p:spTgt>
                                        </p:tgtEl>
                                        <p:attrNameLst>
                                          <p:attrName>style.visibility</p:attrName>
                                        </p:attrNameLst>
                                      </p:cBhvr>
                                      <p:to>
                                        <p:strVal val="visible"/>
                                      </p:to>
                                    </p:set>
                                    <p:animEffect transition="in" filter="blinds(horizontal)">
                                      <p:cBhvr>
                                        <p:cTn id="51" dur="500"/>
                                        <p:tgtEl>
                                          <p:spTgt spid="424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77800"/>
            <a:ext cx="3516313" cy="422275"/>
          </a:xfrm>
          <a:noFill/>
        </p:spPr>
        <p:txBody>
          <a:bodyPr/>
          <a:lstStyle/>
          <a:p>
            <a:r>
              <a:rPr lang="en-US" altLang="zh-CN" dirty="0">
                <a:ea typeface="宋体" panose="02010600030101010101" pitchFamily="2" charset="-122"/>
              </a:rPr>
              <a:t>I/O </a:t>
            </a:r>
            <a:r>
              <a:rPr lang="zh-CN" altLang="en-US" dirty="0">
                <a:ea typeface="宋体" panose="02010600030101010101" pitchFamily="2" charset="-122"/>
              </a:rPr>
              <a:t>系统的性能</a:t>
            </a:r>
            <a:endParaRPr lang="zh-CN" altLang="en-US" sz="2000" b="0" dirty="0">
              <a:ea typeface="宋体" panose="02010600030101010101" pitchFamily="2" charset="-122"/>
              <a:sym typeface="Wingdings" panose="05000000000000000000" pitchFamily="2" charset="2"/>
            </a:endParaRPr>
          </a:p>
        </p:txBody>
      </p:sp>
      <p:sp>
        <p:nvSpPr>
          <p:cNvPr id="584707" name="Rectangle 3"/>
          <p:cNvSpPr>
            <a:spLocks noGrp="1" noChangeArrowheads="1"/>
          </p:cNvSpPr>
          <p:nvPr>
            <p:ph type="body" idx="1"/>
          </p:nvPr>
        </p:nvSpPr>
        <p:spPr>
          <a:xfrm>
            <a:off x="371475" y="749300"/>
            <a:ext cx="8061325" cy="5526088"/>
          </a:xfrm>
          <a:noFill/>
        </p:spPr>
        <p:txBody>
          <a:bodyPr/>
          <a:lstStyle/>
          <a:p>
            <a:pPr>
              <a:lnSpc>
                <a:spcPct val="115000"/>
              </a:lnSpc>
              <a:spcBef>
                <a:spcPct val="25000"/>
              </a:spcBef>
            </a:pPr>
            <a:r>
              <a:rPr lang="zh-CN" altLang="en-US" sz="2000" dirty="0">
                <a:solidFill>
                  <a:srgbClr val="CC0000"/>
                </a:solidFill>
                <a:ea typeface="黑体" panose="02010609060101010101" pitchFamily="49" charset="-122"/>
              </a:rPr>
              <a:t>两个常用的性能指标</a:t>
            </a:r>
            <a:r>
              <a:rPr lang="zh-CN" altLang="en-US" sz="2000" dirty="0">
                <a:solidFill>
                  <a:srgbClr val="D1390F"/>
                </a:solidFill>
                <a:ea typeface="黑体" panose="02010609060101010101" pitchFamily="49" charset="-122"/>
              </a:rPr>
              <a:t>：</a:t>
            </a:r>
            <a:endParaRPr lang="en-US" altLang="zh-CN" sz="2000" dirty="0">
              <a:solidFill>
                <a:srgbClr val="D1390F"/>
              </a:solidFill>
              <a:ea typeface="黑体" panose="02010609060101010101" pitchFamily="49" charset="-122"/>
            </a:endParaRPr>
          </a:p>
          <a:p>
            <a:pPr lvl="1">
              <a:lnSpc>
                <a:spcPct val="115000"/>
              </a:lnSpc>
              <a:spcBef>
                <a:spcPct val="25000"/>
              </a:spcBef>
            </a:pPr>
            <a:r>
              <a:rPr lang="en-US" altLang="zh-CN" sz="2000" dirty="0">
                <a:ea typeface="黑体" panose="02010609060101010101" pitchFamily="49" charset="-122"/>
              </a:rPr>
              <a:t>Throughput:  I/O bandwidth </a:t>
            </a: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吞吐率，即：</a:t>
            </a:r>
            <a:r>
              <a:rPr lang="en-US" altLang="zh-CN" sz="2000" dirty="0">
                <a:solidFill>
                  <a:srgbClr val="CC0000"/>
                </a:solidFill>
                <a:ea typeface="黑体" panose="02010609060101010101" pitchFamily="49" charset="-122"/>
              </a:rPr>
              <a:t>I/O</a:t>
            </a:r>
            <a:r>
              <a:rPr lang="zh-CN" altLang="en-US" sz="2000" dirty="0">
                <a:solidFill>
                  <a:srgbClr val="CC0000"/>
                </a:solidFill>
                <a:ea typeface="黑体" panose="02010609060101010101" pitchFamily="49" charset="-122"/>
              </a:rPr>
              <a:t>带宽</a:t>
            </a:r>
            <a:r>
              <a:rPr lang="en-US" altLang="zh-CN" sz="2000" dirty="0">
                <a:solidFill>
                  <a:srgbClr val="CC0000"/>
                </a:solidFill>
                <a:ea typeface="黑体" panose="02010609060101010101" pitchFamily="49" charset="-122"/>
              </a:rPr>
              <a:t>)</a:t>
            </a:r>
            <a:endParaRPr lang="zh-CN" altLang="en-US" sz="2000" dirty="0">
              <a:solidFill>
                <a:srgbClr val="CC0000"/>
              </a:solidFill>
              <a:ea typeface="黑体" panose="02010609060101010101" pitchFamily="49" charset="-122"/>
            </a:endParaRPr>
          </a:p>
          <a:p>
            <a:pPr lvl="2">
              <a:lnSpc>
                <a:spcPct val="115000"/>
              </a:lnSpc>
              <a:spcBef>
                <a:spcPct val="25000"/>
              </a:spcBef>
            </a:pPr>
            <a:r>
              <a:rPr lang="zh-CN" altLang="en-US" sz="2000" dirty="0">
                <a:ea typeface="黑体" panose="02010609060101010101" pitchFamily="49" charset="-122"/>
              </a:rPr>
              <a:t>单位时间内从系统输入</a:t>
            </a:r>
            <a:r>
              <a:rPr lang="en-US" altLang="zh-CN" sz="2000" dirty="0">
                <a:ea typeface="黑体" panose="02010609060101010101" pitchFamily="49" charset="-122"/>
              </a:rPr>
              <a:t>/</a:t>
            </a:r>
            <a:r>
              <a:rPr lang="zh-CN" altLang="en-US" sz="2000" dirty="0">
                <a:ea typeface="黑体" panose="02010609060101010101" pitchFamily="49" charset="-122"/>
              </a:rPr>
              <a:t>输出多少数据</a:t>
            </a:r>
            <a:endParaRPr lang="zh-CN" altLang="en-US" sz="2000" dirty="0">
              <a:ea typeface="黑体" panose="02010609060101010101" pitchFamily="49" charset="-122"/>
            </a:endParaRPr>
          </a:p>
          <a:p>
            <a:pPr lvl="2">
              <a:lnSpc>
                <a:spcPct val="115000"/>
              </a:lnSpc>
              <a:spcBef>
                <a:spcPct val="25000"/>
              </a:spcBef>
            </a:pPr>
            <a:r>
              <a:rPr lang="zh-CN" altLang="en-US" sz="2000" dirty="0">
                <a:solidFill>
                  <a:schemeClr val="accent2"/>
                </a:solidFill>
                <a:ea typeface="黑体" panose="02010609060101010101" pitchFamily="49" charset="-122"/>
              </a:rPr>
              <a:t>或 </a:t>
            </a:r>
            <a:r>
              <a:rPr lang="zh-CN" altLang="en-US" sz="2000" dirty="0">
                <a:ea typeface="黑体" panose="02010609060101010101" pitchFamily="49" charset="-122"/>
              </a:rPr>
              <a:t>单位时间内实现了多少次输入</a:t>
            </a:r>
            <a:r>
              <a:rPr lang="en-US" altLang="zh-CN" sz="2000" dirty="0">
                <a:ea typeface="黑体" panose="02010609060101010101" pitchFamily="49" charset="-122"/>
              </a:rPr>
              <a:t>/</a:t>
            </a:r>
            <a:r>
              <a:rPr lang="zh-CN" altLang="en-US" sz="2000" dirty="0">
                <a:ea typeface="黑体" panose="02010609060101010101" pitchFamily="49" charset="-122"/>
              </a:rPr>
              <a:t>输出操作</a:t>
            </a:r>
            <a:endParaRPr lang="zh-CN" altLang="en-US" sz="2000" dirty="0">
              <a:ea typeface="黑体" panose="02010609060101010101" pitchFamily="49" charset="-122"/>
            </a:endParaRPr>
          </a:p>
          <a:p>
            <a:pPr lvl="1">
              <a:lnSpc>
                <a:spcPct val="115000"/>
              </a:lnSpc>
              <a:spcBef>
                <a:spcPct val="25000"/>
              </a:spcBef>
            </a:pPr>
            <a:r>
              <a:rPr lang="en-US" altLang="zh-CN" sz="2000" dirty="0">
                <a:ea typeface="黑体" panose="02010609060101010101" pitchFamily="49" charset="-122"/>
              </a:rPr>
              <a:t>Response time:  Latency </a:t>
            </a: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响应时间，即：等待延迟</a:t>
            </a:r>
            <a:r>
              <a:rPr lang="en-US" altLang="zh-CN" sz="2000" dirty="0">
                <a:solidFill>
                  <a:srgbClr val="CC0000"/>
                </a:solidFill>
                <a:ea typeface="黑体" panose="02010609060101010101" pitchFamily="49" charset="-122"/>
              </a:rPr>
              <a:t>)</a:t>
            </a:r>
            <a:endParaRPr lang="zh-CN" altLang="en-US" sz="2000" dirty="0">
              <a:solidFill>
                <a:srgbClr val="CC0000"/>
              </a:solidFill>
              <a:ea typeface="黑体" panose="02010609060101010101" pitchFamily="49" charset="-122"/>
            </a:endParaRPr>
          </a:p>
          <a:p>
            <a:pPr lvl="2">
              <a:lnSpc>
                <a:spcPct val="115000"/>
              </a:lnSpc>
              <a:spcBef>
                <a:spcPct val="25000"/>
              </a:spcBef>
            </a:pPr>
            <a:r>
              <a:rPr lang="zh-CN" altLang="en-US" sz="2000" dirty="0">
                <a:ea typeface="黑体" panose="02010609060101010101" pitchFamily="49" charset="-122"/>
              </a:rPr>
              <a:t>在多长时间内完成请求的任务</a:t>
            </a:r>
            <a:endParaRPr lang="zh-CN" altLang="en-US" sz="2000" dirty="0">
              <a:ea typeface="黑体" panose="02010609060101010101" pitchFamily="49" charset="-122"/>
            </a:endParaRPr>
          </a:p>
          <a:p>
            <a:pPr>
              <a:lnSpc>
                <a:spcPct val="115000"/>
              </a:lnSpc>
              <a:spcBef>
                <a:spcPct val="25000"/>
              </a:spcBef>
            </a:pPr>
            <a:r>
              <a:rPr lang="zh-CN" altLang="en-US" sz="2000" dirty="0">
                <a:solidFill>
                  <a:srgbClr val="CC0000"/>
                </a:solidFill>
                <a:ea typeface="黑体" panose="02010609060101010101" pitchFamily="49" charset="-122"/>
              </a:rPr>
              <a:t>不同的任务对性能的要求不同</a:t>
            </a:r>
            <a:endParaRPr lang="zh-CN" altLang="en-US" sz="2000" dirty="0">
              <a:solidFill>
                <a:srgbClr val="CC0000"/>
              </a:solidFill>
              <a:ea typeface="黑体" panose="02010609060101010101" pitchFamily="49" charset="-122"/>
            </a:endParaRPr>
          </a:p>
          <a:p>
            <a:pPr lvl="1">
              <a:lnSpc>
                <a:spcPct val="115000"/>
              </a:lnSpc>
              <a:spcBef>
                <a:spcPct val="25000"/>
              </a:spcBef>
            </a:pPr>
            <a:r>
              <a:rPr lang="zh-CN" altLang="en-US" sz="2000" dirty="0">
                <a:ea typeface="黑体" panose="02010609060101010101" pitchFamily="49" charset="-122"/>
              </a:rPr>
              <a:t>要求吞吐量高的场合：</a:t>
            </a:r>
            <a:endParaRPr lang="zh-CN" altLang="en-US" sz="2000" dirty="0">
              <a:ea typeface="黑体" panose="02010609060101010101" pitchFamily="49" charset="-122"/>
            </a:endParaRPr>
          </a:p>
          <a:p>
            <a:pPr lvl="2">
              <a:lnSpc>
                <a:spcPct val="115000"/>
              </a:lnSpc>
              <a:spcBef>
                <a:spcPct val="25000"/>
              </a:spcBef>
            </a:pPr>
            <a:r>
              <a:rPr lang="zh-CN" altLang="en-US" sz="2000" dirty="0">
                <a:ea typeface="黑体" panose="02010609060101010101" pitchFamily="49" charset="-122"/>
              </a:rPr>
              <a:t>如：多媒体应用（音</a:t>
            </a:r>
            <a:r>
              <a:rPr lang="en-US" altLang="zh-CN" sz="2000" dirty="0">
                <a:ea typeface="黑体" panose="02010609060101010101" pitchFamily="49" charset="-122"/>
              </a:rPr>
              <a:t>/</a:t>
            </a:r>
            <a:r>
              <a:rPr lang="zh-CN" altLang="en-US" sz="2000" dirty="0">
                <a:ea typeface="黑体" panose="02010609060101010101" pitchFamily="49" charset="-122"/>
              </a:rPr>
              <a:t>视频的播放要流畅！）</a:t>
            </a:r>
            <a:endParaRPr lang="zh-CN" altLang="en-US" sz="2000" dirty="0">
              <a:ea typeface="黑体" panose="02010609060101010101" pitchFamily="49" charset="-122"/>
            </a:endParaRPr>
          </a:p>
          <a:p>
            <a:pPr lvl="1">
              <a:lnSpc>
                <a:spcPct val="115000"/>
              </a:lnSpc>
              <a:spcBef>
                <a:spcPct val="25000"/>
              </a:spcBef>
            </a:pPr>
            <a:r>
              <a:rPr lang="zh-CN" altLang="en-US" sz="2000" dirty="0">
                <a:ea typeface="黑体" panose="02010609060101010101" pitchFamily="49" charset="-122"/>
              </a:rPr>
              <a:t>要求响应时间短的场合：</a:t>
            </a:r>
            <a:endParaRPr lang="zh-CN" altLang="en-US" sz="2000" dirty="0">
              <a:ea typeface="黑体" panose="02010609060101010101" pitchFamily="49" charset="-122"/>
            </a:endParaRPr>
          </a:p>
          <a:p>
            <a:pPr lvl="2">
              <a:lnSpc>
                <a:spcPct val="115000"/>
              </a:lnSpc>
              <a:spcBef>
                <a:spcPct val="25000"/>
              </a:spcBef>
            </a:pPr>
            <a:r>
              <a:rPr lang="zh-CN" altLang="en-US" sz="2000" dirty="0">
                <a:ea typeface="黑体" panose="02010609060101010101" pitchFamily="49" charset="-122"/>
              </a:rPr>
              <a:t>如：事务处理系统（存</a:t>
            </a:r>
            <a:r>
              <a:rPr lang="en-US" altLang="zh-CN" sz="2000" dirty="0">
                <a:ea typeface="黑体" panose="02010609060101010101" pitchFamily="49" charset="-122"/>
              </a:rPr>
              <a:t>/</a:t>
            </a:r>
            <a:r>
              <a:rPr lang="zh-CN" altLang="en-US" sz="2000" dirty="0">
                <a:ea typeface="黑体" panose="02010609060101010101" pitchFamily="49" charset="-122"/>
              </a:rPr>
              <a:t>取款的速度要快！）</a:t>
            </a:r>
            <a:endParaRPr lang="zh-CN" altLang="en-US" sz="2000" dirty="0">
              <a:ea typeface="黑体" panose="02010609060101010101" pitchFamily="49" charset="-122"/>
            </a:endParaRPr>
          </a:p>
          <a:p>
            <a:pPr lvl="1">
              <a:lnSpc>
                <a:spcPct val="115000"/>
              </a:lnSpc>
              <a:spcBef>
                <a:spcPct val="25000"/>
              </a:spcBef>
            </a:pPr>
            <a:r>
              <a:rPr lang="zh-CN" altLang="en-US" sz="2000" dirty="0">
                <a:ea typeface="黑体" panose="02010609060101010101" pitchFamily="49" charset="-122"/>
              </a:rPr>
              <a:t>要求吞吐率高且响应时间短的场合：</a:t>
            </a:r>
            <a:endParaRPr lang="zh-CN" altLang="en-US" sz="2000" dirty="0">
              <a:ea typeface="黑体" panose="02010609060101010101" pitchFamily="49" charset="-122"/>
            </a:endParaRPr>
          </a:p>
          <a:p>
            <a:pPr lvl="2">
              <a:lnSpc>
                <a:spcPct val="115000"/>
              </a:lnSpc>
              <a:spcBef>
                <a:spcPct val="25000"/>
              </a:spcBef>
            </a:pPr>
            <a:r>
              <a:rPr lang="zh-CN" altLang="en-US" sz="2000" dirty="0">
                <a:ea typeface="黑体" panose="02010609060101010101" pitchFamily="49" charset="-122"/>
              </a:rPr>
              <a:t>文件服务器、</a:t>
            </a:r>
            <a:r>
              <a:rPr lang="en-US" altLang="zh-CN" sz="2000" dirty="0">
                <a:ea typeface="黑体" panose="02010609060101010101" pitchFamily="49" charset="-122"/>
              </a:rPr>
              <a:t>Web</a:t>
            </a:r>
            <a:r>
              <a:rPr lang="zh-CN" altLang="en-US" sz="2000" dirty="0">
                <a:ea typeface="黑体" panose="02010609060101010101" pitchFamily="49" charset="-122"/>
              </a:rPr>
              <a:t>服务器等</a:t>
            </a:r>
            <a:endParaRPr lang="zh-CN" altLang="en-US" sz="20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766F945-6ECA-4AE4-B0A2-2B5B2B718932}" type="slidenum">
              <a:rPr lang="zh-CN" altLang="en-US" sz="1200">
                <a:solidFill>
                  <a:srgbClr val="898989"/>
                </a:solidFill>
              </a:rPr>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animEffect transition="in" filter="wipe(down)">
                                      <p:cBhvr>
                                        <p:cTn id="7" dur="500"/>
                                        <p:tgtEl>
                                          <p:spTgt spid="584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4707">
                                            <p:txEl>
                                              <p:pRg st="1" end="1"/>
                                            </p:txEl>
                                          </p:spTgt>
                                        </p:tgtEl>
                                        <p:attrNameLst>
                                          <p:attrName>style.visibility</p:attrName>
                                        </p:attrNameLst>
                                      </p:cBhvr>
                                      <p:to>
                                        <p:strVal val="visible"/>
                                      </p:to>
                                    </p:set>
                                    <p:animEffect transition="in" filter="wipe(down)">
                                      <p:cBhvr>
                                        <p:cTn id="12" dur="500"/>
                                        <p:tgtEl>
                                          <p:spTgt spid="584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4707">
                                            <p:txEl>
                                              <p:pRg st="2" end="2"/>
                                            </p:txEl>
                                          </p:spTgt>
                                        </p:tgtEl>
                                        <p:attrNameLst>
                                          <p:attrName>style.visibility</p:attrName>
                                        </p:attrNameLst>
                                      </p:cBhvr>
                                      <p:to>
                                        <p:strVal val="visible"/>
                                      </p:to>
                                    </p:set>
                                    <p:animEffect transition="in" filter="blinds(horizontal)">
                                      <p:cBhvr>
                                        <p:cTn id="17" dur="500"/>
                                        <p:tgtEl>
                                          <p:spTgt spid="58470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4707">
                                            <p:txEl>
                                              <p:pRg st="3" end="3"/>
                                            </p:txEl>
                                          </p:spTgt>
                                        </p:tgtEl>
                                        <p:attrNameLst>
                                          <p:attrName>style.visibility</p:attrName>
                                        </p:attrNameLst>
                                      </p:cBhvr>
                                      <p:to>
                                        <p:strVal val="visible"/>
                                      </p:to>
                                    </p:set>
                                    <p:animEffect transition="in" filter="blinds(horizontal)">
                                      <p:cBhvr>
                                        <p:cTn id="20" dur="500"/>
                                        <p:tgtEl>
                                          <p:spTgt spid="5847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84707">
                                            <p:txEl>
                                              <p:pRg st="4" end="4"/>
                                            </p:txEl>
                                          </p:spTgt>
                                        </p:tgtEl>
                                        <p:attrNameLst>
                                          <p:attrName>style.visibility</p:attrName>
                                        </p:attrNameLst>
                                      </p:cBhvr>
                                      <p:to>
                                        <p:strVal val="visible"/>
                                      </p:to>
                                    </p:set>
                                    <p:animEffect transition="in" filter="wipe(down)">
                                      <p:cBhvr>
                                        <p:cTn id="25" dur="500"/>
                                        <p:tgtEl>
                                          <p:spTgt spid="5847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84707">
                                            <p:txEl>
                                              <p:pRg st="5" end="5"/>
                                            </p:txEl>
                                          </p:spTgt>
                                        </p:tgtEl>
                                        <p:attrNameLst>
                                          <p:attrName>style.visibility</p:attrName>
                                        </p:attrNameLst>
                                      </p:cBhvr>
                                      <p:to>
                                        <p:strVal val="visible"/>
                                      </p:to>
                                    </p:set>
                                    <p:animEffect transition="in" filter="blinds(horizontal)">
                                      <p:cBhvr>
                                        <p:cTn id="30" dur="500"/>
                                        <p:tgtEl>
                                          <p:spTgt spid="58470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84707">
                                            <p:txEl>
                                              <p:pRg st="6" end="6"/>
                                            </p:txEl>
                                          </p:spTgt>
                                        </p:tgtEl>
                                        <p:attrNameLst>
                                          <p:attrName>style.visibility</p:attrName>
                                        </p:attrNameLst>
                                      </p:cBhvr>
                                      <p:to>
                                        <p:strVal val="visible"/>
                                      </p:to>
                                    </p:set>
                                    <p:animEffect transition="in" filter="wipe(down)">
                                      <p:cBhvr>
                                        <p:cTn id="35" dur="500"/>
                                        <p:tgtEl>
                                          <p:spTgt spid="58470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84707">
                                            <p:txEl>
                                              <p:pRg st="7" end="7"/>
                                            </p:txEl>
                                          </p:spTgt>
                                        </p:tgtEl>
                                        <p:attrNameLst>
                                          <p:attrName>style.visibility</p:attrName>
                                        </p:attrNameLst>
                                      </p:cBhvr>
                                      <p:to>
                                        <p:strVal val="visible"/>
                                      </p:to>
                                    </p:set>
                                    <p:animEffect transition="in" filter="blinds(horizontal)">
                                      <p:cBhvr>
                                        <p:cTn id="40" dur="500"/>
                                        <p:tgtEl>
                                          <p:spTgt spid="58470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84707">
                                            <p:txEl>
                                              <p:pRg st="8" end="8"/>
                                            </p:txEl>
                                          </p:spTgt>
                                        </p:tgtEl>
                                        <p:attrNameLst>
                                          <p:attrName>style.visibility</p:attrName>
                                        </p:attrNameLst>
                                      </p:cBhvr>
                                      <p:to>
                                        <p:strVal val="visible"/>
                                      </p:to>
                                    </p:set>
                                    <p:animEffect transition="in" filter="blinds(horizontal)">
                                      <p:cBhvr>
                                        <p:cTn id="45" dur="500"/>
                                        <p:tgtEl>
                                          <p:spTgt spid="58470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84707">
                                            <p:txEl>
                                              <p:pRg st="9" end="9"/>
                                            </p:txEl>
                                          </p:spTgt>
                                        </p:tgtEl>
                                        <p:attrNameLst>
                                          <p:attrName>style.visibility</p:attrName>
                                        </p:attrNameLst>
                                      </p:cBhvr>
                                      <p:to>
                                        <p:strVal val="visible"/>
                                      </p:to>
                                    </p:set>
                                    <p:animEffect transition="in" filter="blinds(horizontal)">
                                      <p:cBhvr>
                                        <p:cTn id="50" dur="500"/>
                                        <p:tgtEl>
                                          <p:spTgt spid="58470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84707">
                                            <p:txEl>
                                              <p:pRg st="10" end="10"/>
                                            </p:txEl>
                                          </p:spTgt>
                                        </p:tgtEl>
                                        <p:attrNameLst>
                                          <p:attrName>style.visibility</p:attrName>
                                        </p:attrNameLst>
                                      </p:cBhvr>
                                      <p:to>
                                        <p:strVal val="visible"/>
                                      </p:to>
                                    </p:set>
                                    <p:animEffect transition="in" filter="blinds(horizontal)">
                                      <p:cBhvr>
                                        <p:cTn id="55" dur="500"/>
                                        <p:tgtEl>
                                          <p:spTgt spid="58470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84707">
                                            <p:txEl>
                                              <p:pRg st="11" end="11"/>
                                            </p:txEl>
                                          </p:spTgt>
                                        </p:tgtEl>
                                        <p:attrNameLst>
                                          <p:attrName>style.visibility</p:attrName>
                                        </p:attrNameLst>
                                      </p:cBhvr>
                                      <p:to>
                                        <p:strVal val="visible"/>
                                      </p:to>
                                    </p:set>
                                    <p:animEffect transition="in" filter="blinds(horizontal)">
                                      <p:cBhvr>
                                        <p:cTn id="60" dur="500"/>
                                        <p:tgtEl>
                                          <p:spTgt spid="584707">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84707">
                                            <p:txEl>
                                              <p:pRg st="12" end="12"/>
                                            </p:txEl>
                                          </p:spTgt>
                                        </p:tgtEl>
                                        <p:attrNameLst>
                                          <p:attrName>style.visibility</p:attrName>
                                        </p:attrNameLst>
                                      </p:cBhvr>
                                      <p:to>
                                        <p:strVal val="visible"/>
                                      </p:to>
                                    </p:set>
                                    <p:animEffect transition="in" filter="blinds(horizontal)">
                                      <p:cBhvr>
                                        <p:cTn id="65" dur="500"/>
                                        <p:tgtEl>
                                          <p:spTgt spid="5847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03188" y="812800"/>
            <a:ext cx="8763000" cy="5815182"/>
          </a:xfrm>
        </p:spPr>
        <p:txBody>
          <a:bodyPr/>
          <a:lstStyle/>
          <a:p>
            <a:pPr marL="342900" indent="-342900">
              <a:lnSpc>
                <a:spcPct val="105000"/>
              </a:lnSpc>
              <a:spcBef>
                <a:spcPts val="600"/>
              </a:spcBef>
              <a:defRPr/>
            </a:pPr>
            <a:r>
              <a:rPr lang="zh-CN" altLang="en-US" sz="1900" dirty="0">
                <a:solidFill>
                  <a:srgbClr val="663300"/>
                </a:solidFill>
                <a:ea typeface="黑体" panose="02010609060101010101" pitchFamily="49" charset="-122"/>
              </a:rPr>
              <a:t>总线宽度</a:t>
            </a:r>
            <a:endParaRPr lang="en-US" altLang="zh-CN" sz="1900" dirty="0">
              <a:solidFill>
                <a:srgbClr val="663300"/>
              </a:solidFill>
              <a:ea typeface="黑体" panose="02010609060101010101" pitchFamily="49" charset="-122"/>
            </a:endParaRPr>
          </a:p>
          <a:p>
            <a:pPr marL="825500" lvl="1" indent="-342900">
              <a:lnSpc>
                <a:spcPct val="105000"/>
              </a:lnSpc>
              <a:spcBef>
                <a:spcPts val="600"/>
              </a:spcBef>
              <a:defRPr/>
            </a:pPr>
            <a:r>
              <a:rPr lang="zh-CN" altLang="en-US" sz="1900" dirty="0">
                <a:solidFill>
                  <a:srgbClr val="0000CC"/>
                </a:solidFill>
                <a:ea typeface="黑体" panose="02010609060101010101" pitchFamily="49" charset="-122"/>
              </a:rPr>
              <a:t>总线中数据线的条数，决定了每次能同时传输的信息位数。</a:t>
            </a:r>
            <a:endParaRPr lang="en-US" altLang="zh-CN" sz="1900" dirty="0">
              <a:solidFill>
                <a:srgbClr val="0000CC"/>
              </a:solidFill>
              <a:ea typeface="黑体" panose="02010609060101010101" pitchFamily="49" charset="-122"/>
            </a:endParaRPr>
          </a:p>
          <a:p>
            <a:pPr marL="342900" indent="-342900">
              <a:lnSpc>
                <a:spcPct val="105000"/>
              </a:lnSpc>
              <a:spcBef>
                <a:spcPts val="600"/>
              </a:spcBef>
              <a:defRPr/>
            </a:pPr>
            <a:r>
              <a:rPr lang="zh-CN" altLang="en-US" sz="1900" dirty="0">
                <a:solidFill>
                  <a:srgbClr val="663300"/>
                </a:solidFill>
                <a:ea typeface="黑体" panose="02010609060101010101" pitchFamily="49" charset="-122"/>
              </a:rPr>
              <a:t>总线工作频率</a:t>
            </a:r>
            <a:endParaRPr lang="en-US" altLang="zh-CN" sz="1900" dirty="0">
              <a:solidFill>
                <a:srgbClr val="663300"/>
              </a:solidFill>
              <a:ea typeface="黑体" panose="02010609060101010101" pitchFamily="49" charset="-122"/>
            </a:endParaRPr>
          </a:p>
          <a:p>
            <a:pPr marL="742950" lvl="1" indent="-285750">
              <a:lnSpc>
                <a:spcPct val="105000"/>
              </a:lnSpc>
              <a:spcBef>
                <a:spcPts val="600"/>
              </a:spcBef>
              <a:defRPr/>
            </a:pPr>
            <a:r>
              <a:rPr lang="zh-CN" altLang="en-US" sz="1900" dirty="0">
                <a:solidFill>
                  <a:srgbClr val="0000CC"/>
                </a:solidFill>
                <a:ea typeface="黑体" panose="02010609060101010101" pitchFamily="49" charset="-122"/>
              </a:rPr>
              <a:t>早期的总线通常一个时钟周期传送一次数据，工作频率等于总线时钟频率</a:t>
            </a:r>
            <a:endParaRPr lang="en-US" altLang="zh-CN" sz="1900" dirty="0">
              <a:solidFill>
                <a:srgbClr val="0000CC"/>
              </a:solidFill>
              <a:ea typeface="黑体" panose="02010609060101010101" pitchFamily="49" charset="-122"/>
            </a:endParaRPr>
          </a:p>
          <a:p>
            <a:pPr marL="742950" lvl="1" indent="-285750">
              <a:lnSpc>
                <a:spcPct val="105000"/>
              </a:lnSpc>
              <a:spcBef>
                <a:spcPts val="600"/>
              </a:spcBef>
              <a:defRPr/>
            </a:pPr>
            <a:r>
              <a:rPr lang="zh-CN" altLang="en-US" sz="1900" dirty="0">
                <a:solidFill>
                  <a:srgbClr val="0000CC"/>
                </a:solidFill>
                <a:ea typeface="黑体" panose="02010609060101010101" pitchFamily="49" charset="-122"/>
              </a:rPr>
              <a:t>现在有些总线一个时钟周期可以传送</a:t>
            </a:r>
            <a:r>
              <a:rPr lang="en-US" altLang="zh-CN" sz="1900" dirty="0">
                <a:solidFill>
                  <a:srgbClr val="0000CC"/>
                </a:solidFill>
                <a:ea typeface="黑体" panose="02010609060101010101" pitchFamily="49" charset="-122"/>
              </a:rPr>
              <a:t>2</a:t>
            </a:r>
            <a:r>
              <a:rPr lang="zh-CN" altLang="en-US" sz="1900" dirty="0">
                <a:solidFill>
                  <a:srgbClr val="0000CC"/>
                </a:solidFill>
                <a:ea typeface="黑体" panose="02010609060101010101" pitchFamily="49" charset="-122"/>
              </a:rPr>
              <a:t>次或</a:t>
            </a:r>
            <a:r>
              <a:rPr lang="en-US" altLang="zh-CN" sz="1900" dirty="0">
                <a:solidFill>
                  <a:srgbClr val="0000CC"/>
                </a:solidFill>
                <a:ea typeface="黑体" panose="02010609060101010101" pitchFamily="49" charset="-122"/>
              </a:rPr>
              <a:t>4</a:t>
            </a:r>
            <a:r>
              <a:rPr lang="zh-CN" altLang="en-US" sz="1900" dirty="0">
                <a:solidFill>
                  <a:srgbClr val="0000CC"/>
                </a:solidFill>
                <a:ea typeface="黑体" panose="02010609060101010101" pitchFamily="49" charset="-122"/>
              </a:rPr>
              <a:t>次数据，因此，工作频率是时钟频率的</a:t>
            </a:r>
            <a:r>
              <a:rPr lang="en-US" altLang="zh-CN" sz="1900" dirty="0">
                <a:solidFill>
                  <a:srgbClr val="0000CC"/>
                </a:solidFill>
                <a:ea typeface="黑体" panose="02010609060101010101" pitchFamily="49" charset="-122"/>
              </a:rPr>
              <a:t>2</a:t>
            </a:r>
            <a:r>
              <a:rPr lang="zh-CN" altLang="en-US" sz="1900" dirty="0">
                <a:solidFill>
                  <a:srgbClr val="0000CC"/>
                </a:solidFill>
                <a:ea typeface="黑体" panose="02010609060101010101" pitchFamily="49" charset="-122"/>
              </a:rPr>
              <a:t>倍或</a:t>
            </a:r>
            <a:r>
              <a:rPr lang="en-US" altLang="zh-CN" sz="1900" dirty="0">
                <a:solidFill>
                  <a:srgbClr val="0000CC"/>
                </a:solidFill>
                <a:ea typeface="黑体" panose="02010609060101010101" pitchFamily="49" charset="-122"/>
              </a:rPr>
              <a:t>4</a:t>
            </a:r>
            <a:r>
              <a:rPr lang="zh-CN" altLang="en-US" sz="1900" dirty="0">
                <a:solidFill>
                  <a:srgbClr val="0000CC"/>
                </a:solidFill>
                <a:ea typeface="黑体" panose="02010609060101010101" pitchFamily="49" charset="-122"/>
              </a:rPr>
              <a:t>倍。</a:t>
            </a:r>
            <a:endParaRPr lang="en-US" altLang="zh-CN" sz="1900" dirty="0">
              <a:solidFill>
                <a:srgbClr val="0000CC"/>
              </a:solidFill>
              <a:ea typeface="黑体" panose="02010609060101010101" pitchFamily="49" charset="-122"/>
            </a:endParaRPr>
          </a:p>
          <a:p>
            <a:pPr marL="342900" lvl="1" indent="-342900">
              <a:lnSpc>
                <a:spcPct val="105000"/>
              </a:lnSpc>
              <a:spcBef>
                <a:spcPts val="600"/>
              </a:spcBef>
              <a:buFontTx/>
              <a:buChar char="°"/>
              <a:defRPr/>
            </a:pPr>
            <a:r>
              <a:rPr lang="zh-CN" altLang="en-US" sz="1900" dirty="0">
                <a:solidFill>
                  <a:srgbClr val="663300"/>
                </a:solidFill>
                <a:ea typeface="黑体" panose="02010609060101010101" pitchFamily="49" charset="-122"/>
              </a:rPr>
              <a:t>总线</a:t>
            </a:r>
            <a:r>
              <a:rPr lang="zh-CN" altLang="en-US" sz="1900" dirty="0" smtClean="0">
                <a:solidFill>
                  <a:srgbClr val="663300"/>
                </a:solidFill>
                <a:ea typeface="黑体" panose="02010609060101010101" pitchFamily="49" charset="-122"/>
              </a:rPr>
              <a:t>带宽</a:t>
            </a:r>
            <a:r>
              <a:rPr lang="en-US" altLang="zh-CN" sz="1900" dirty="0" smtClean="0">
                <a:solidFill>
                  <a:srgbClr val="663300"/>
                </a:solidFill>
                <a:ea typeface="黑体" panose="02010609060101010101" pitchFamily="49" charset="-122"/>
              </a:rPr>
              <a:t>----</a:t>
            </a:r>
            <a:r>
              <a:rPr lang="zh-CN" altLang="en-US" sz="1900" dirty="0">
                <a:solidFill>
                  <a:schemeClr val="accent2"/>
                </a:solidFill>
                <a:ea typeface="黑体" panose="02010609060101010101" pitchFamily="49" charset="-122"/>
              </a:rPr>
              <a:t>总线的最大数据传输率</a:t>
            </a:r>
            <a:endParaRPr lang="en-US" altLang="zh-CN" sz="1900" dirty="0">
              <a:solidFill>
                <a:schemeClr val="accent2"/>
              </a:solidFill>
              <a:ea typeface="黑体" panose="02010609060101010101" pitchFamily="49" charset="-122"/>
            </a:endParaRPr>
          </a:p>
          <a:p>
            <a:pPr marL="825500" lvl="1" indent="-342900">
              <a:lnSpc>
                <a:spcPct val="105000"/>
              </a:lnSpc>
              <a:spcBef>
                <a:spcPts val="600"/>
              </a:spcBef>
              <a:defRPr/>
            </a:pPr>
            <a:r>
              <a:rPr lang="zh-CN" altLang="en-US" sz="1900" dirty="0" smtClean="0">
                <a:solidFill>
                  <a:schemeClr val="accent2"/>
                </a:solidFill>
                <a:ea typeface="黑体" panose="02010609060101010101" pitchFamily="49" charset="-122"/>
              </a:rPr>
              <a:t>对于</a:t>
            </a:r>
            <a:r>
              <a:rPr lang="zh-CN" altLang="en-US" sz="1900" dirty="0">
                <a:solidFill>
                  <a:schemeClr val="accent2"/>
                </a:solidFill>
                <a:ea typeface="黑体" panose="02010609060101010101" pitchFamily="49" charset="-122"/>
              </a:rPr>
              <a:t>同步总线，总线带宽计算公式： </a:t>
            </a:r>
            <a:r>
              <a:rPr lang="en-US" altLang="zh-CN" sz="1900" dirty="0">
                <a:solidFill>
                  <a:schemeClr val="accent2"/>
                </a:solidFill>
                <a:ea typeface="黑体" panose="02010609060101010101" pitchFamily="49" charset="-122"/>
              </a:rPr>
              <a:t>B=W×F/N</a:t>
            </a:r>
            <a:endParaRPr lang="en-US" altLang="zh-CN" sz="1900" dirty="0">
              <a:solidFill>
                <a:schemeClr val="accent2"/>
              </a:solidFill>
              <a:ea typeface="黑体" panose="02010609060101010101" pitchFamily="49" charset="-122"/>
            </a:endParaRPr>
          </a:p>
          <a:p>
            <a:pPr marL="482600" lvl="1" indent="0">
              <a:lnSpc>
                <a:spcPct val="105000"/>
              </a:lnSpc>
              <a:spcBef>
                <a:spcPts val="600"/>
              </a:spcBef>
              <a:buFontTx/>
              <a:buNone/>
              <a:defRPr/>
            </a:pPr>
            <a:r>
              <a:rPr lang="en-US" altLang="zh-CN" sz="1900" dirty="0">
                <a:solidFill>
                  <a:schemeClr val="accent2"/>
                </a:solidFill>
                <a:ea typeface="黑体" panose="02010609060101010101" pitchFamily="49" charset="-122"/>
              </a:rPr>
              <a:t>      W-</a:t>
            </a:r>
            <a:r>
              <a:rPr lang="zh-CN" altLang="en-US" sz="1900" dirty="0">
                <a:solidFill>
                  <a:schemeClr val="accent2"/>
                </a:solidFill>
                <a:ea typeface="黑体" panose="02010609060101010101" pitchFamily="49" charset="-122"/>
              </a:rPr>
              <a:t>总线宽度；</a:t>
            </a:r>
            <a:r>
              <a:rPr lang="en-US" altLang="zh-CN" sz="1900" dirty="0">
                <a:solidFill>
                  <a:schemeClr val="accent2"/>
                </a:solidFill>
                <a:ea typeface="黑体" panose="02010609060101010101" pitchFamily="49" charset="-122"/>
              </a:rPr>
              <a:t>F-</a:t>
            </a:r>
            <a:r>
              <a:rPr lang="zh-CN" altLang="en-US" sz="1900" dirty="0">
                <a:solidFill>
                  <a:schemeClr val="accent2"/>
                </a:solidFill>
                <a:ea typeface="黑体" panose="02010609060101010101" pitchFamily="49" charset="-122"/>
              </a:rPr>
              <a:t>总线时钟频率；</a:t>
            </a:r>
            <a:r>
              <a:rPr lang="en-US" altLang="zh-CN" sz="1900" dirty="0">
                <a:solidFill>
                  <a:schemeClr val="accent2"/>
                </a:solidFill>
                <a:ea typeface="黑体" panose="02010609060101010101" pitchFamily="49" charset="-122"/>
              </a:rPr>
              <a:t>N-</a:t>
            </a:r>
            <a:r>
              <a:rPr lang="zh-CN" altLang="en-US" sz="1900" dirty="0">
                <a:solidFill>
                  <a:schemeClr val="accent2"/>
                </a:solidFill>
                <a:ea typeface="黑体" panose="02010609060101010101" pitchFamily="49" charset="-122"/>
              </a:rPr>
              <a:t>完成一次数据传送所用时钟周期数。</a:t>
            </a:r>
            <a:endParaRPr lang="en-US" altLang="zh-CN" sz="1900" dirty="0">
              <a:solidFill>
                <a:schemeClr val="accent2"/>
              </a:solidFill>
              <a:ea typeface="黑体" panose="02010609060101010101" pitchFamily="49" charset="-122"/>
            </a:endParaRPr>
          </a:p>
          <a:p>
            <a:pPr marL="482600" lvl="1" indent="0">
              <a:lnSpc>
                <a:spcPct val="105000"/>
              </a:lnSpc>
              <a:spcBef>
                <a:spcPts val="600"/>
              </a:spcBef>
              <a:buFontTx/>
              <a:buNone/>
              <a:defRPr/>
            </a:pPr>
            <a:r>
              <a:rPr lang="en-US" altLang="zh-CN" sz="1900" dirty="0">
                <a:solidFill>
                  <a:srgbClr val="663300"/>
                </a:solidFill>
                <a:ea typeface="黑体" panose="02010609060101010101" pitchFamily="49" charset="-122"/>
              </a:rPr>
              <a:t>      </a:t>
            </a:r>
            <a:r>
              <a:rPr lang="en-US" altLang="zh-CN" sz="1900" dirty="0">
                <a:solidFill>
                  <a:srgbClr val="FF0000"/>
                </a:solidFill>
                <a:ea typeface="黑体" panose="02010609060101010101" pitchFamily="49" charset="-122"/>
              </a:rPr>
              <a:t>F/N</a:t>
            </a:r>
            <a:r>
              <a:rPr lang="zh-CN" altLang="en-US" sz="1900" dirty="0">
                <a:solidFill>
                  <a:srgbClr val="FF0000"/>
                </a:solidFill>
                <a:ea typeface="黑体" panose="02010609060101010101" pitchFamily="49" charset="-122"/>
              </a:rPr>
              <a:t>实际上就是总线工作频率</a:t>
            </a:r>
            <a:endParaRPr lang="en-US" altLang="zh-CN" sz="1900" dirty="0">
              <a:solidFill>
                <a:srgbClr val="FF0000"/>
              </a:solidFill>
              <a:ea typeface="黑体" panose="02010609060101010101" pitchFamily="49" charset="-122"/>
            </a:endParaRPr>
          </a:p>
          <a:p>
            <a:pPr marL="342900" indent="-342900">
              <a:lnSpc>
                <a:spcPct val="105000"/>
              </a:lnSpc>
              <a:spcBef>
                <a:spcPts val="600"/>
              </a:spcBef>
              <a:defRPr/>
            </a:pPr>
            <a:r>
              <a:rPr lang="zh-CN" altLang="en-US" sz="1900" dirty="0">
                <a:solidFill>
                  <a:srgbClr val="663300"/>
                </a:solidFill>
                <a:ea typeface="黑体" panose="02010609060101010101" pitchFamily="49" charset="-122"/>
              </a:rPr>
              <a:t>总线传送方式</a:t>
            </a:r>
            <a:endParaRPr lang="en-US" altLang="zh-CN" sz="1900" dirty="0">
              <a:solidFill>
                <a:srgbClr val="663300"/>
              </a:solidFill>
              <a:ea typeface="黑体" panose="02010609060101010101" pitchFamily="49" charset="-122"/>
            </a:endParaRPr>
          </a:p>
          <a:p>
            <a:pPr marL="825500" lvl="1" indent="-342900">
              <a:lnSpc>
                <a:spcPct val="105000"/>
              </a:lnSpc>
              <a:spcBef>
                <a:spcPts val="600"/>
              </a:spcBef>
              <a:defRPr/>
            </a:pPr>
            <a:r>
              <a:rPr lang="zh-CN" altLang="en-US" sz="1900" dirty="0">
                <a:solidFill>
                  <a:schemeClr val="accent2"/>
                </a:solidFill>
                <a:ea typeface="黑体" panose="02010609060101010101" pitchFamily="49" charset="-122"/>
              </a:rPr>
              <a:t>非突发传送：每个总线事务都传送地址，一个地址对应一次数据传送。</a:t>
            </a:r>
            <a:endParaRPr lang="en-US" altLang="zh-CN" sz="1900" dirty="0">
              <a:solidFill>
                <a:schemeClr val="accent2"/>
              </a:solidFill>
              <a:ea typeface="黑体" panose="02010609060101010101" pitchFamily="49" charset="-122"/>
            </a:endParaRPr>
          </a:p>
          <a:p>
            <a:pPr marL="825500" lvl="1" indent="-342900">
              <a:lnSpc>
                <a:spcPct val="105000"/>
              </a:lnSpc>
              <a:spcBef>
                <a:spcPts val="600"/>
              </a:spcBef>
              <a:defRPr/>
            </a:pPr>
            <a:r>
              <a:rPr lang="zh-CN" altLang="en-US" sz="1900" dirty="0">
                <a:solidFill>
                  <a:schemeClr val="accent2"/>
                </a:solidFill>
                <a:ea typeface="黑体" panose="02010609060101010101" pitchFamily="49" charset="-122"/>
              </a:rPr>
              <a:t>突发传送：即成块数据传送。突发传送总线事务中，先传送一个地址，后传送多次数据，后续数据的地址默认为前面地址自动增量。</a:t>
            </a:r>
            <a:endParaRPr lang="en-US" altLang="zh-CN" sz="1900" dirty="0">
              <a:solidFill>
                <a:schemeClr val="accent2"/>
              </a:solidFill>
              <a:ea typeface="黑体" panose="02010609060101010101" pitchFamily="49" charset="-122"/>
            </a:endParaRPr>
          </a:p>
          <a:p>
            <a:pPr marL="482600" lvl="1" indent="0">
              <a:lnSpc>
                <a:spcPct val="105000"/>
              </a:lnSpc>
              <a:spcBef>
                <a:spcPct val="10000"/>
              </a:spcBef>
              <a:buFontTx/>
              <a:buNone/>
              <a:defRPr/>
            </a:pPr>
            <a:endParaRPr lang="en-US" altLang="zh-CN" dirty="0">
              <a:solidFill>
                <a:srgbClr val="FF0000"/>
              </a:solidFill>
              <a:ea typeface="黑体" panose="02010609060101010101" pitchFamily="49" charset="-122"/>
            </a:endParaRPr>
          </a:p>
          <a:p>
            <a:pPr marL="482600" lvl="1" indent="0">
              <a:lnSpc>
                <a:spcPct val="105000"/>
              </a:lnSpc>
              <a:spcBef>
                <a:spcPct val="10000"/>
              </a:spcBef>
              <a:buFontTx/>
              <a:buNone/>
              <a:defRPr/>
            </a:pPr>
            <a:endParaRPr lang="en-US" altLang="zh-CN" sz="1700" dirty="0">
              <a:solidFill>
                <a:srgbClr val="663300"/>
              </a:solidFill>
              <a:ea typeface="黑体" panose="02010609060101010101" pitchFamily="49" charset="-122"/>
            </a:endParaRPr>
          </a:p>
        </p:txBody>
      </p:sp>
      <p:sp>
        <p:nvSpPr>
          <p:cNvPr id="48131"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总线的性能指标</a:t>
            </a:r>
            <a:endParaRPr lang="zh-CN" altLang="en-US" sz="280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820C74F-93B7-4121-9372-5057BB9698B9}"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blinds(horizontal)">
                                      <p:cBhvr>
                                        <p:cTn id="7" dur="500"/>
                                        <p:tgtEl>
                                          <p:spTgt spid="636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par>
                          <p:cTn id="38" fill="hold">
                            <p:stCondLst>
                              <p:cond delay="500"/>
                            </p:stCondLst>
                            <p:childTnLst>
                              <p:par>
                                <p:cTn id="39" presetID="3" presetClass="entr" presetSubtype="10" fill="hold" nodeType="afterEffect">
                                  <p:stCondLst>
                                    <p:cond delay="500"/>
                                  </p:stCondLst>
                                  <p:childTnLst>
                                    <p:set>
                                      <p:cBhvr>
                                        <p:cTn id="40"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1" dur="500"/>
                                        <p:tgtEl>
                                          <p:spTgt spid="636930">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6" dur="500"/>
                                        <p:tgtEl>
                                          <p:spTgt spid="636930">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1" dur="500"/>
                                        <p:tgtEl>
                                          <p:spTgt spid="636930">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6" dur="500"/>
                                        <p:tgtEl>
                                          <p:spTgt spid="636930">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636930">
                                            <p:txEl>
                                              <p:pRg st="11" end="11"/>
                                            </p:txEl>
                                          </p:spTgt>
                                        </p:tgtEl>
                                        <p:attrNameLst>
                                          <p:attrName>style.visibility</p:attrName>
                                        </p:attrNameLst>
                                      </p:cBhvr>
                                      <p:to>
                                        <p:strVal val="visible"/>
                                      </p:to>
                                    </p:set>
                                    <p:animEffect transition="in" filter="blinds(horizontal)">
                                      <p:cBhvr>
                                        <p:cTn id="61" dur="500"/>
                                        <p:tgtEl>
                                          <p:spTgt spid="6369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3"/>
          <p:cNvGrpSpPr/>
          <p:nvPr/>
        </p:nvGrpSpPr>
        <p:grpSpPr bwMode="auto">
          <a:xfrm>
            <a:off x="341313" y="966788"/>
            <a:ext cx="4357687" cy="2322512"/>
            <a:chOff x="551" y="718"/>
            <a:chExt cx="1798" cy="1097"/>
          </a:xfrm>
        </p:grpSpPr>
        <p:sp>
          <p:nvSpPr>
            <p:cNvPr id="49208"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9" name="Rectangle 5"/>
            <p:cNvSpPr>
              <a:spLocks noChangeArrowheads="1"/>
            </p:cNvSpPr>
            <p:nvPr/>
          </p:nvSpPr>
          <p:spPr bwMode="auto">
            <a:xfrm>
              <a:off x="1003" y="874"/>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0" name="Rectangle 6"/>
            <p:cNvSpPr>
              <a:spLocks noChangeArrowheads="1"/>
            </p:cNvSpPr>
            <p:nvPr/>
          </p:nvSpPr>
          <p:spPr bwMode="auto">
            <a:xfrm>
              <a:off x="1003" y="949"/>
              <a:ext cx="338" cy="76"/>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1" name="Rectangle 7"/>
            <p:cNvSpPr>
              <a:spLocks noChangeArrowheads="1"/>
            </p:cNvSpPr>
            <p:nvPr/>
          </p:nvSpPr>
          <p:spPr bwMode="auto">
            <a:xfrm>
              <a:off x="1003" y="1025"/>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2" name="Rectangle 8"/>
            <p:cNvSpPr>
              <a:spLocks noChangeArrowheads="1"/>
            </p:cNvSpPr>
            <p:nvPr/>
          </p:nvSpPr>
          <p:spPr bwMode="auto">
            <a:xfrm>
              <a:off x="1003" y="1100"/>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90000"/>
                </a:lnSpc>
              </a:pP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213" name="Rectangle 9"/>
            <p:cNvSpPr>
              <a:spLocks noChangeArrowheads="1"/>
            </p:cNvSpPr>
            <p:nvPr/>
          </p:nvSpPr>
          <p:spPr bwMode="auto">
            <a:xfrm>
              <a:off x="1003" y="1175"/>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4" name="AutoShape 10"/>
            <p:cNvSpPr>
              <a:spLocks noChangeArrowheads="1"/>
            </p:cNvSpPr>
            <p:nvPr/>
          </p:nvSpPr>
          <p:spPr bwMode="auto">
            <a:xfrm>
              <a:off x="1385" y="874"/>
              <a:ext cx="220" cy="188"/>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5"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6" name="Rectangle 12"/>
            <p:cNvSpPr>
              <a:spLocks noChangeArrowheads="1"/>
            </p:cNvSpPr>
            <p:nvPr/>
          </p:nvSpPr>
          <p:spPr bwMode="auto">
            <a:xfrm>
              <a:off x="1605" y="799"/>
              <a:ext cx="263" cy="52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ALU</a:t>
              </a:r>
              <a:endParaRPr lang="en-US" altLang="zh-CN" sz="1700">
                <a:latin typeface="Helvetica" panose="020B0604020202020204" pitchFamily="34" charset="0"/>
                <a:ea typeface="宋体" panose="02010600030101010101" pitchFamily="2" charset="-122"/>
              </a:endParaRPr>
            </a:p>
          </p:txBody>
        </p:sp>
        <p:sp>
          <p:nvSpPr>
            <p:cNvPr id="49217" name="Text Box 13"/>
            <p:cNvSpPr txBox="1">
              <a:spLocks noChangeArrowheads="1"/>
            </p:cNvSpPr>
            <p:nvPr/>
          </p:nvSpPr>
          <p:spPr bwMode="auto">
            <a:xfrm>
              <a:off x="964" y="718"/>
              <a:ext cx="434"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寄存器组</a:t>
              </a:r>
              <a:endParaRPr lang="zh-CN" altLang="en-US" sz="1700">
                <a:latin typeface="Helvetica" panose="020B0604020202020204" pitchFamily="34" charset="0"/>
                <a:ea typeface="宋体" panose="02010600030101010101" pitchFamily="2" charset="-122"/>
              </a:endParaRPr>
            </a:p>
          </p:txBody>
        </p:sp>
        <p:sp>
          <p:nvSpPr>
            <p:cNvPr id="49218" name="AutoShape 14"/>
            <p:cNvSpPr>
              <a:spLocks noChangeArrowheads="1"/>
            </p:cNvSpPr>
            <p:nvPr/>
          </p:nvSpPr>
          <p:spPr bwMode="auto">
            <a:xfrm>
              <a:off x="1040" y="1281"/>
              <a:ext cx="301" cy="226"/>
            </a:xfrm>
            <a:prstGeom prst="upDownArrow">
              <a:avLst>
                <a:gd name="adj1" fmla="val 50000"/>
                <a:gd name="adj2" fmla="val 20000"/>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9" name="Rectangle 15"/>
            <p:cNvSpPr>
              <a:spLocks noChangeArrowheads="1"/>
            </p:cNvSpPr>
            <p:nvPr/>
          </p:nvSpPr>
          <p:spPr bwMode="auto">
            <a:xfrm>
              <a:off x="551" y="1530"/>
              <a:ext cx="925" cy="28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CPU</a:t>
              </a:r>
              <a:r>
                <a:rPr lang="zh-CN" altLang="en-US" sz="1700">
                  <a:latin typeface="Helvetica" panose="020B0604020202020204" pitchFamily="34" charset="0"/>
                  <a:ea typeface="宋体" panose="02010600030101010101" pitchFamily="2" charset="-122"/>
                </a:rPr>
                <a:t>总线接口</a:t>
              </a:r>
              <a:endParaRPr lang="zh-CN" altLang="en-US" sz="1700">
                <a:latin typeface="Helvetica" panose="020B0604020202020204" pitchFamily="34" charset="0"/>
                <a:ea typeface="宋体" panose="02010600030101010101" pitchFamily="2" charset="-122"/>
              </a:endParaRPr>
            </a:p>
          </p:txBody>
        </p:sp>
        <p:sp>
          <p:nvSpPr>
            <p:cNvPr id="49220" name="Text Box 16"/>
            <p:cNvSpPr txBox="1">
              <a:spLocks noChangeArrowheads="1"/>
            </p:cNvSpPr>
            <p:nvPr/>
          </p:nvSpPr>
          <p:spPr bwMode="auto">
            <a:xfrm>
              <a:off x="800" y="1068"/>
              <a:ext cx="249"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a:latin typeface="Courier New" panose="02070309020205020404" pitchFamily="49" charset="0"/>
                  <a:ea typeface="宋体" panose="02010600030101010101" pitchFamily="2" charset="-122"/>
                </a:rPr>
                <a:t>R6</a:t>
              </a:r>
              <a:endParaRPr lang="zh-CN" altLang="en-US" sz="1700">
                <a:latin typeface="Helvetica" panose="020B0604020202020204" pitchFamily="34" charset="0"/>
                <a:ea typeface="宋体" panose="02010600030101010101" pitchFamily="2" charset="-122"/>
              </a:endParaRPr>
            </a:p>
          </p:txBody>
        </p:sp>
        <p:sp>
          <p:nvSpPr>
            <p:cNvPr id="49221" name="Text Box 17"/>
            <p:cNvSpPr txBox="1">
              <a:spLocks noChangeArrowheads="1"/>
            </p:cNvSpPr>
            <p:nvPr/>
          </p:nvSpPr>
          <p:spPr bwMode="auto">
            <a:xfrm>
              <a:off x="1512" y="1566"/>
              <a:ext cx="83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1400">
                  <a:latin typeface="Arial" panose="020B0604020202020204" pitchFamily="34" charset="0"/>
                  <a:ea typeface="宋体" panose="02010600030101010101" pitchFamily="2" charset="-122"/>
                </a:rPr>
                <a:t>CPU(</a:t>
              </a:r>
              <a:r>
                <a:rPr kumimoji="1" lang="zh-CN" altLang="en-US" sz="1400">
                  <a:latin typeface="Arial" panose="020B0604020202020204" pitchFamily="34" charset="0"/>
                  <a:ea typeface="宋体" panose="02010600030101010101" pitchFamily="2" charset="-122"/>
                </a:rPr>
                <a:t>前端</a:t>
              </a:r>
              <a:r>
                <a:rPr kumimoji="1" lang="en-US" altLang="zh-CN" sz="1400">
                  <a:latin typeface="Arial" panose="020B0604020202020204" pitchFamily="34" charset="0"/>
                  <a:ea typeface="宋体" panose="02010600030101010101" pitchFamily="2" charset="-122"/>
                </a:rPr>
                <a:t>)</a:t>
              </a:r>
              <a:r>
                <a:rPr kumimoji="1" lang="zh-CN" altLang="en-US" sz="1400">
                  <a:latin typeface="Arial" panose="020B0604020202020204" pitchFamily="34" charset="0"/>
                  <a:ea typeface="宋体" panose="02010600030101010101" pitchFamily="2" charset="-122"/>
                </a:rPr>
                <a:t>总线</a:t>
              </a:r>
              <a:endParaRPr kumimoji="1" lang="zh-CN" altLang="en-US" sz="1400">
                <a:latin typeface="Arial" panose="020B0604020202020204" pitchFamily="34" charset="0"/>
                <a:ea typeface="宋体" panose="02010600030101010101" pitchFamily="2" charset="-122"/>
              </a:endParaRPr>
            </a:p>
          </p:txBody>
        </p:sp>
      </p:grpSp>
      <p:grpSp>
        <p:nvGrpSpPr>
          <p:cNvPr id="558098" name="Group 18"/>
          <p:cNvGrpSpPr/>
          <p:nvPr/>
        </p:nvGrpSpPr>
        <p:grpSpPr bwMode="auto">
          <a:xfrm>
            <a:off x="444500" y="3228975"/>
            <a:ext cx="7975600" cy="1614488"/>
            <a:chOff x="423" y="1835"/>
            <a:chExt cx="3594" cy="768"/>
          </a:xfrm>
        </p:grpSpPr>
        <p:sp>
          <p:nvSpPr>
            <p:cNvPr id="49191"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2"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3"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4"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5"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6"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7"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8"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9" name="Text Box 27"/>
            <p:cNvSpPr txBox="1">
              <a:spLocks noChangeArrowheads="1"/>
            </p:cNvSpPr>
            <p:nvPr/>
          </p:nvSpPr>
          <p:spPr bwMode="auto">
            <a:xfrm>
              <a:off x="1403"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endParaRPr lang="zh-CN" altLang="en-US" sz="1700">
                <a:latin typeface="Helvetica" panose="020B0604020202020204" pitchFamily="34" charset="0"/>
                <a:ea typeface="宋体" panose="02010600030101010101" pitchFamily="2" charset="-122"/>
              </a:endParaRPr>
            </a:p>
          </p:txBody>
        </p:sp>
        <p:sp>
          <p:nvSpPr>
            <p:cNvPr id="49200"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1" name="Rectangle 29"/>
            <p:cNvSpPr>
              <a:spLocks noChangeArrowheads="1"/>
            </p:cNvSpPr>
            <p:nvPr/>
          </p:nvSpPr>
          <p:spPr bwMode="auto">
            <a:xfrm>
              <a:off x="332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2" name="Rectangle 30"/>
            <p:cNvSpPr>
              <a:spLocks noChangeArrowheads="1"/>
            </p:cNvSpPr>
            <p:nvPr/>
          </p:nvSpPr>
          <p:spPr bwMode="auto">
            <a:xfrm>
              <a:off x="347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3" name="Rectangle 31"/>
            <p:cNvSpPr>
              <a:spLocks noChangeArrowheads="1"/>
            </p:cNvSpPr>
            <p:nvPr/>
          </p:nvSpPr>
          <p:spPr bwMode="auto">
            <a:xfrm>
              <a:off x="3622"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4" name="Text Box 32"/>
            <p:cNvSpPr txBox="1">
              <a:spLocks noChangeArrowheads="1"/>
            </p:cNvSpPr>
            <p:nvPr/>
          </p:nvSpPr>
          <p:spPr bwMode="auto">
            <a:xfrm>
              <a:off x="3326" y="2314"/>
              <a:ext cx="57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主板扩展槽</a:t>
              </a:r>
              <a:endParaRPr lang="zh-CN" altLang="en-US" sz="1700">
                <a:latin typeface="Helvetica" panose="020B0604020202020204" pitchFamily="34" charset="0"/>
                <a:ea typeface="宋体" panose="02010600030101010101" pitchFamily="2" charset="-122"/>
              </a:endParaRPr>
            </a:p>
            <a:p>
              <a:pPr algn="ctr"/>
              <a:r>
                <a:rPr lang="en-US" altLang="zh-CN" sz="1700">
                  <a:latin typeface="Helvetica" panose="020B0604020202020204" pitchFamily="34" charset="0"/>
                  <a:ea typeface="宋体" panose="02010600030101010101" pitchFamily="2" charset="-122"/>
                </a:rPr>
                <a:t>PCI</a:t>
              </a:r>
              <a:r>
                <a:rPr lang="zh-CN" altLang="en-US" sz="1700">
                  <a:latin typeface="Helvetica" panose="020B0604020202020204" pitchFamily="34" charset="0"/>
                  <a:ea typeface="宋体" panose="02010600030101010101" pitchFamily="2" charset="-122"/>
                </a:rPr>
                <a:t>接口</a:t>
              </a:r>
              <a:endParaRPr lang="zh-CN" altLang="en-US" sz="1700">
                <a:latin typeface="Helvetica" panose="020B0604020202020204" pitchFamily="34" charset="0"/>
                <a:ea typeface="宋体" panose="02010600030101010101" pitchFamily="2" charset="-122"/>
              </a:endParaRPr>
            </a:p>
          </p:txBody>
        </p:sp>
        <p:sp>
          <p:nvSpPr>
            <p:cNvPr id="49205" name="Rectangle 33"/>
            <p:cNvSpPr>
              <a:spLocks noChangeArrowheads="1"/>
            </p:cNvSpPr>
            <p:nvPr/>
          </p:nvSpPr>
          <p:spPr bwMode="auto">
            <a:xfrm>
              <a:off x="2205" y="2050"/>
              <a:ext cx="449" cy="28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206" name="Text Box 34"/>
            <p:cNvSpPr txBox="1">
              <a:spLocks noChangeArrowheads="1"/>
            </p:cNvSpPr>
            <p:nvPr/>
          </p:nvSpPr>
          <p:spPr bwMode="auto">
            <a:xfrm>
              <a:off x="2195" y="2090"/>
              <a:ext cx="474"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南桥芯片</a:t>
              </a:r>
              <a:endParaRPr lang="zh-CN" altLang="en-US" sz="1700">
                <a:latin typeface="Helvetica" panose="020B0604020202020204" pitchFamily="34" charset="0"/>
                <a:ea typeface="宋体" panose="02010600030101010101" pitchFamily="2" charset="-122"/>
              </a:endParaRPr>
            </a:p>
          </p:txBody>
        </p:sp>
        <p:sp>
          <p:nvSpPr>
            <p:cNvPr id="49207" name="Text Box 35"/>
            <p:cNvSpPr txBox="1">
              <a:spLocks noChangeArrowheads="1"/>
            </p:cNvSpPr>
            <p:nvPr/>
          </p:nvSpPr>
          <p:spPr bwMode="auto">
            <a:xfrm>
              <a:off x="2826"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endParaRPr lang="zh-CN" altLang="en-US" sz="1700">
                <a:latin typeface="Helvetica" panose="020B0604020202020204" pitchFamily="34" charset="0"/>
                <a:ea typeface="宋体" panose="02010600030101010101" pitchFamily="2" charset="-122"/>
              </a:endParaRPr>
            </a:p>
          </p:txBody>
        </p:sp>
      </p:grpSp>
      <p:grpSp>
        <p:nvGrpSpPr>
          <p:cNvPr id="558116" name="Group 36"/>
          <p:cNvGrpSpPr/>
          <p:nvPr/>
        </p:nvGrpSpPr>
        <p:grpSpPr bwMode="auto">
          <a:xfrm>
            <a:off x="1071563" y="4714875"/>
            <a:ext cx="7554912" cy="1081088"/>
            <a:chOff x="619" y="2547"/>
            <a:chExt cx="3396" cy="534"/>
          </a:xfrm>
        </p:grpSpPr>
        <p:sp>
          <p:nvSpPr>
            <p:cNvPr id="49172" name="Rectangle 37"/>
            <p:cNvSpPr>
              <a:spLocks noChangeArrowheads="1"/>
            </p:cNvSpPr>
            <p:nvPr/>
          </p:nvSpPr>
          <p:spPr bwMode="auto">
            <a:xfrm>
              <a:off x="2684" y="2547"/>
              <a:ext cx="557"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磁盘控制器</a:t>
              </a:r>
              <a:endParaRPr lang="zh-CN" altLang="en-US" sz="1700">
                <a:latin typeface="Helvetica" panose="020B0604020202020204" pitchFamily="34" charset="0"/>
                <a:ea typeface="宋体" panose="02010600030101010101" pitchFamily="2" charset="-122"/>
              </a:endParaRPr>
            </a:p>
          </p:txBody>
        </p:sp>
        <p:sp>
          <p:nvSpPr>
            <p:cNvPr id="49173" name="Rectangle 38"/>
            <p:cNvSpPr>
              <a:spLocks noChangeArrowheads="1"/>
            </p:cNvSpPr>
            <p:nvPr/>
          </p:nvSpPr>
          <p:spPr bwMode="auto">
            <a:xfrm>
              <a:off x="1492" y="2547"/>
              <a:ext cx="640"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Helvetica" panose="020B0604020202020204" pitchFamily="34" charset="0"/>
                  <a:ea typeface="宋体" panose="02010600030101010101" pitchFamily="2" charset="-122"/>
                </a:rPr>
                <a:t>以太网卡</a:t>
              </a:r>
              <a:endParaRPr lang="zh-CN" altLang="en-US" sz="1800">
                <a:latin typeface="Helvetica" panose="020B0604020202020204" pitchFamily="34" charset="0"/>
                <a:ea typeface="宋体" panose="02010600030101010101" pitchFamily="2" charset="-122"/>
              </a:endParaRPr>
            </a:p>
          </p:txBody>
        </p:sp>
        <p:sp>
          <p:nvSpPr>
            <p:cNvPr id="49174" name="Rectangle 39"/>
            <p:cNvSpPr>
              <a:spLocks noChangeArrowheads="1"/>
            </p:cNvSpPr>
            <p:nvPr/>
          </p:nvSpPr>
          <p:spPr bwMode="auto">
            <a:xfrm>
              <a:off x="658" y="2547"/>
              <a:ext cx="652" cy="262"/>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USB</a:t>
              </a:r>
              <a:endParaRPr lang="en-US" altLang="zh-CN" sz="1700">
                <a:latin typeface="Helvetica" panose="020B0604020202020204" pitchFamily="34" charset="0"/>
                <a:ea typeface="宋体" panose="02010600030101010101" pitchFamily="2" charset="-122"/>
              </a:endParaRPr>
            </a:p>
            <a:p>
              <a:pPr algn="ctr"/>
              <a:r>
                <a:rPr lang="zh-CN" altLang="en-US" sz="1700">
                  <a:latin typeface="Helvetica" panose="020B0604020202020204" pitchFamily="34" charset="0"/>
                  <a:ea typeface="宋体" panose="02010600030101010101" pitchFamily="2" charset="-122"/>
                </a:rPr>
                <a:t>控制器和接口</a:t>
              </a:r>
              <a:endParaRPr lang="zh-CN" altLang="en-US" sz="1700">
                <a:latin typeface="Helvetica" panose="020B0604020202020204" pitchFamily="34" charset="0"/>
                <a:ea typeface="宋体" panose="02010600030101010101" pitchFamily="2" charset="-122"/>
              </a:endParaRPr>
            </a:p>
          </p:txBody>
        </p:sp>
        <p:grpSp>
          <p:nvGrpSpPr>
            <p:cNvPr id="49175" name="Group 40"/>
            <p:cNvGrpSpPr/>
            <p:nvPr/>
          </p:nvGrpSpPr>
          <p:grpSpPr bwMode="auto">
            <a:xfrm>
              <a:off x="814" y="2813"/>
              <a:ext cx="377" cy="89"/>
              <a:chOff x="1039" y="3588"/>
              <a:chExt cx="480" cy="192"/>
            </a:xfrm>
          </p:grpSpPr>
          <p:sp>
            <p:nvSpPr>
              <p:cNvPr id="49189" name="Line 41"/>
              <p:cNvSpPr>
                <a:spLocks noChangeShapeType="1"/>
              </p:cNvSpPr>
              <p:nvPr/>
            </p:nvSpPr>
            <p:spPr bwMode="auto">
              <a:xfrm>
                <a:off x="103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42"/>
              <p:cNvSpPr>
                <a:spLocks noChangeShapeType="1"/>
              </p:cNvSpPr>
              <p:nvPr/>
            </p:nvSpPr>
            <p:spPr bwMode="auto">
              <a:xfrm>
                <a:off x="151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76" name="Text Box 43"/>
            <p:cNvSpPr txBox="1">
              <a:spLocks noChangeArrowheads="1"/>
            </p:cNvSpPr>
            <p:nvPr/>
          </p:nvSpPr>
          <p:spPr bwMode="auto">
            <a:xfrm>
              <a:off x="619" y="2877"/>
              <a:ext cx="374"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鼠标器</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49177" name="Text Box 44"/>
            <p:cNvSpPr txBox="1">
              <a:spLocks noChangeArrowheads="1"/>
            </p:cNvSpPr>
            <p:nvPr/>
          </p:nvSpPr>
          <p:spPr bwMode="auto">
            <a:xfrm>
              <a:off x="1064" y="2883"/>
              <a:ext cx="2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键盘</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49178" name="Line 45"/>
            <p:cNvSpPr>
              <a:spLocks noChangeShapeType="1"/>
            </p:cNvSpPr>
            <p:nvPr/>
          </p:nvSpPr>
          <p:spPr bwMode="auto">
            <a:xfrm>
              <a:off x="1830" y="2813"/>
              <a:ext cx="1" cy="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9"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网线</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49180" name="Line 47"/>
            <p:cNvSpPr>
              <a:spLocks noChangeShapeType="1"/>
            </p:cNvSpPr>
            <p:nvPr/>
          </p:nvSpPr>
          <p:spPr bwMode="auto">
            <a:xfrm rot="10800000">
              <a:off x="3130"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1" name="AutoShape 48"/>
            <p:cNvSpPr>
              <a:spLocks noChangeArrowheads="1"/>
            </p:cNvSpPr>
            <p:nvPr/>
          </p:nvSpPr>
          <p:spPr bwMode="auto">
            <a:xfrm>
              <a:off x="2988"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D1390F"/>
                  </a:solidFill>
                  <a:latin typeface="Helvetica" panose="020B0604020202020204" pitchFamily="34" charset="0"/>
                  <a:ea typeface="宋体" panose="02010600030101010101" pitchFamily="2" charset="-122"/>
                </a:rPr>
                <a:t>disk</a:t>
              </a:r>
              <a:endParaRPr lang="en-US" altLang="zh-CN" sz="1700">
                <a:solidFill>
                  <a:srgbClr val="D1390F"/>
                </a:solidFill>
                <a:latin typeface="Helvetica" panose="020B0604020202020204" pitchFamily="34" charset="0"/>
                <a:ea typeface="宋体" panose="02010600030101010101" pitchFamily="2" charset="-122"/>
              </a:endParaRPr>
            </a:p>
          </p:txBody>
        </p:sp>
        <p:sp>
          <p:nvSpPr>
            <p:cNvPr id="49182"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D1390F"/>
                  </a:solidFill>
                  <a:latin typeface="Helvetica" panose="020B0604020202020204" pitchFamily="34" charset="0"/>
                  <a:ea typeface="宋体" panose="02010600030101010101" pitchFamily="2" charset="-122"/>
                </a:rPr>
                <a:t>声卡</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49183" name="Text Box 50"/>
            <p:cNvSpPr txBox="1">
              <a:spLocks noChangeArrowheads="1"/>
            </p:cNvSpPr>
            <p:nvPr/>
          </p:nvSpPr>
          <p:spPr bwMode="auto">
            <a:xfrm>
              <a:off x="3640" y="2663"/>
              <a:ext cx="37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视频卡</a:t>
              </a:r>
              <a:endParaRPr lang="zh-CN" altLang="en-US" sz="1700">
                <a:solidFill>
                  <a:srgbClr val="D1390F"/>
                </a:solidFill>
                <a:latin typeface="Helvetica" panose="020B0604020202020204" pitchFamily="34" charset="0"/>
                <a:ea typeface="宋体" panose="02010600030101010101" pitchFamily="2" charset="-122"/>
              </a:endParaRPr>
            </a:p>
          </p:txBody>
        </p:sp>
        <p:grpSp>
          <p:nvGrpSpPr>
            <p:cNvPr id="49184" name="Group 51"/>
            <p:cNvGrpSpPr/>
            <p:nvPr/>
          </p:nvGrpSpPr>
          <p:grpSpPr bwMode="auto">
            <a:xfrm>
              <a:off x="3510" y="2582"/>
              <a:ext cx="259" cy="106"/>
              <a:chOff x="1039" y="3588"/>
              <a:chExt cx="480" cy="192"/>
            </a:xfrm>
          </p:grpSpPr>
          <p:sp>
            <p:nvSpPr>
              <p:cNvPr id="49187" name="Line 52"/>
              <p:cNvSpPr>
                <a:spLocks noChangeShapeType="1"/>
              </p:cNvSpPr>
              <p:nvPr/>
            </p:nvSpPr>
            <p:spPr bwMode="auto">
              <a:xfrm>
                <a:off x="103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53"/>
              <p:cNvSpPr>
                <a:spLocks noChangeShapeType="1"/>
              </p:cNvSpPr>
              <p:nvPr/>
            </p:nvSpPr>
            <p:spPr bwMode="auto">
              <a:xfrm>
                <a:off x="151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85" name="Line 54"/>
            <p:cNvSpPr>
              <a:spLocks noChangeShapeType="1"/>
            </p:cNvSpPr>
            <p:nvPr/>
          </p:nvSpPr>
          <p:spPr bwMode="auto">
            <a:xfrm rot="10800000">
              <a:off x="2792"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AutoShape 55"/>
            <p:cNvSpPr>
              <a:spLocks noChangeArrowheads="1"/>
            </p:cNvSpPr>
            <p:nvPr/>
          </p:nvSpPr>
          <p:spPr bwMode="auto">
            <a:xfrm>
              <a:off x="2650"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光驱</a:t>
              </a:r>
              <a:endParaRPr lang="zh-CN" altLang="en-US" sz="1700">
                <a:solidFill>
                  <a:srgbClr val="D1390F"/>
                </a:solidFill>
                <a:latin typeface="Helvetica" panose="020B0604020202020204" pitchFamily="34" charset="0"/>
                <a:ea typeface="宋体" panose="02010600030101010101" pitchFamily="2" charset="-122"/>
              </a:endParaRPr>
            </a:p>
          </p:txBody>
        </p:sp>
      </p:grpSp>
      <p:grpSp>
        <p:nvGrpSpPr>
          <p:cNvPr id="558136" name="Group 56"/>
          <p:cNvGrpSpPr/>
          <p:nvPr/>
        </p:nvGrpSpPr>
        <p:grpSpPr bwMode="auto">
          <a:xfrm>
            <a:off x="4298950" y="1792288"/>
            <a:ext cx="4297363" cy="1592262"/>
            <a:chOff x="2187" y="1104"/>
            <a:chExt cx="1820" cy="786"/>
          </a:xfrm>
        </p:grpSpPr>
        <p:sp>
          <p:nvSpPr>
            <p:cNvPr id="49160"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1" name="Rectangle 58"/>
            <p:cNvSpPr>
              <a:spLocks noChangeArrowheads="1"/>
            </p:cNvSpPr>
            <p:nvPr/>
          </p:nvSpPr>
          <p:spPr bwMode="auto">
            <a:xfrm>
              <a:off x="2209" y="1529"/>
              <a:ext cx="449" cy="286"/>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2" name="Rectangle 59"/>
            <p:cNvSpPr>
              <a:spLocks noChangeArrowheads="1"/>
            </p:cNvSpPr>
            <p:nvPr/>
          </p:nvSpPr>
          <p:spPr bwMode="auto">
            <a:xfrm>
              <a:off x="3414" y="1438"/>
              <a:ext cx="449" cy="452"/>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3" name="Text Box 60"/>
            <p:cNvSpPr txBox="1">
              <a:spLocks noChangeArrowheads="1"/>
            </p:cNvSpPr>
            <p:nvPr/>
          </p:nvSpPr>
          <p:spPr bwMode="auto">
            <a:xfrm>
              <a:off x="3325" y="1276"/>
              <a:ext cx="6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主存储器</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49164" name="Text Box 61"/>
            <p:cNvSpPr txBox="1">
              <a:spLocks noChangeArrowheads="1"/>
            </p:cNvSpPr>
            <p:nvPr/>
          </p:nvSpPr>
          <p:spPr bwMode="auto">
            <a:xfrm>
              <a:off x="3871" y="1368"/>
              <a:ext cx="128"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0</a:t>
              </a:r>
              <a:endParaRPr lang="en-US" altLang="zh-CN" sz="1700">
                <a:latin typeface="Helvetica" panose="020B0604020202020204" pitchFamily="34" charset="0"/>
                <a:ea typeface="宋体" panose="02010600030101010101" pitchFamily="2" charset="-122"/>
              </a:endParaRPr>
            </a:p>
          </p:txBody>
        </p:sp>
        <p:sp>
          <p:nvSpPr>
            <p:cNvPr id="49165" name="Text Box 62"/>
            <p:cNvSpPr txBox="1">
              <a:spLocks noChangeArrowheads="1"/>
            </p:cNvSpPr>
            <p:nvPr/>
          </p:nvSpPr>
          <p:spPr bwMode="auto">
            <a:xfrm>
              <a:off x="3865" y="1617"/>
              <a:ext cx="142"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a:t>
              </a:r>
              <a:endParaRPr lang="en-US" altLang="zh-CN" sz="1700">
                <a:latin typeface="Helvetica" panose="020B0604020202020204" pitchFamily="34" charset="0"/>
                <a:ea typeface="宋体" panose="02010600030101010101" pitchFamily="2" charset="-122"/>
              </a:endParaRPr>
            </a:p>
          </p:txBody>
        </p:sp>
        <p:sp>
          <p:nvSpPr>
            <p:cNvPr id="49166" name="Text Box 63"/>
            <p:cNvSpPr txBox="1">
              <a:spLocks noChangeArrowheads="1"/>
            </p:cNvSpPr>
            <p:nvPr/>
          </p:nvSpPr>
          <p:spPr bwMode="auto">
            <a:xfrm>
              <a:off x="2187" y="1567"/>
              <a:ext cx="49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北桥芯片</a:t>
              </a:r>
              <a:endParaRPr lang="zh-CN" altLang="en-US" sz="1700">
                <a:latin typeface="Helvetica" panose="020B0604020202020204" pitchFamily="34" charset="0"/>
                <a:ea typeface="宋体" panose="02010600030101010101" pitchFamily="2" charset="-122"/>
              </a:endParaRPr>
            </a:p>
          </p:txBody>
        </p:sp>
        <p:sp>
          <p:nvSpPr>
            <p:cNvPr id="49167" name="Rectangle 64"/>
            <p:cNvSpPr>
              <a:spLocks noChangeArrowheads="1"/>
            </p:cNvSpPr>
            <p:nvPr/>
          </p:nvSpPr>
          <p:spPr bwMode="auto">
            <a:xfrm>
              <a:off x="3414" y="1636"/>
              <a:ext cx="449" cy="10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8"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169" name="Text Box 66"/>
            <p:cNvSpPr txBox="1">
              <a:spLocks noChangeArrowheads="1"/>
            </p:cNvSpPr>
            <p:nvPr/>
          </p:nvSpPr>
          <p:spPr bwMode="auto">
            <a:xfrm>
              <a:off x="2720" y="1547"/>
              <a:ext cx="623"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700">
                  <a:latin typeface="Arial" panose="020B0604020202020204" pitchFamily="34" charset="0"/>
                  <a:ea typeface="宋体" panose="02010600030101010101" pitchFamily="2" charset="-122"/>
                </a:rPr>
                <a:t>存储器总线</a:t>
              </a:r>
              <a:endParaRPr kumimoji="1" lang="zh-CN" altLang="en-US" sz="1700">
                <a:latin typeface="Arial" panose="020B0604020202020204" pitchFamily="34" charset="0"/>
                <a:ea typeface="宋体" panose="02010600030101010101" pitchFamily="2" charset="-122"/>
              </a:endParaRPr>
            </a:p>
          </p:txBody>
        </p:sp>
        <p:sp>
          <p:nvSpPr>
            <p:cNvPr id="49170"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71" name="Rectangle 68"/>
            <p:cNvSpPr>
              <a:spLocks noChangeArrowheads="1"/>
            </p:cNvSpPr>
            <p:nvPr/>
          </p:nvSpPr>
          <p:spPr bwMode="auto">
            <a:xfrm>
              <a:off x="2235" y="1104"/>
              <a:ext cx="386" cy="18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800">
                  <a:latin typeface="Arial" panose="020B0604020202020204" pitchFamily="34" charset="0"/>
                  <a:ea typeface="宋体" panose="02010600030101010101" pitchFamily="2" charset="-122"/>
                </a:rPr>
                <a:t>显卡</a:t>
              </a:r>
              <a:endParaRPr kumimoji="1" lang="zh-CN" altLang="en-US" sz="1800">
                <a:latin typeface="Arial" panose="020B0604020202020204" pitchFamily="34" charset="0"/>
                <a:ea typeface="宋体" panose="02010600030101010101" pitchFamily="2" charset="-122"/>
              </a:endParaRPr>
            </a:p>
          </p:txBody>
        </p:sp>
      </p:grpSp>
      <p:sp>
        <p:nvSpPr>
          <p:cNvPr id="49158" name="Rectangle 69"/>
          <p:cNvSpPr>
            <a:spLocks noGrp="1" noChangeArrowheads="1"/>
          </p:cNvSpPr>
          <p:nvPr>
            <p:ph type="title"/>
          </p:nvPr>
        </p:nvSpPr>
        <p:spPr>
          <a:xfrm>
            <a:off x="1807054" y="247139"/>
            <a:ext cx="6605587" cy="372603"/>
          </a:xfrm>
        </p:spPr>
        <p:txBody>
          <a:bodyPr/>
          <a:lstStyle/>
          <a:p>
            <a:r>
              <a:rPr lang="zh-CN" altLang="en-US" sz="2400" dirty="0">
                <a:ea typeface="宋体" panose="02010600030101010101" pitchFamily="2" charset="-122"/>
              </a:rPr>
              <a:t> </a:t>
            </a:r>
            <a:r>
              <a:rPr lang="en-US" altLang="zh-CN" sz="2400" dirty="0">
                <a:ea typeface="宋体" panose="02010600030101010101" pitchFamily="2" charset="-122"/>
              </a:rPr>
              <a:t>I/O</a:t>
            </a:r>
            <a:r>
              <a:rPr lang="zh-CN" altLang="en-US" sz="2400" dirty="0" smtClean="0">
                <a:ea typeface="宋体" panose="02010600030101010101" pitchFamily="2" charset="-122"/>
              </a:rPr>
              <a:t>总线</a:t>
            </a:r>
            <a:r>
              <a:rPr lang="zh-CN" altLang="en-US" sz="2400" dirty="0">
                <a:ea typeface="宋体" panose="02010600030101010101" pitchFamily="2" charset="-122"/>
              </a:rPr>
              <a:t>、</a:t>
            </a:r>
            <a:r>
              <a:rPr lang="en-US" altLang="zh-CN" sz="2400" dirty="0" smtClean="0">
                <a:ea typeface="宋体" panose="02010600030101010101" pitchFamily="2" charset="-122"/>
              </a:rPr>
              <a:t>I/O</a:t>
            </a:r>
            <a:r>
              <a:rPr lang="zh-CN" altLang="en-US" sz="2400" dirty="0">
                <a:ea typeface="宋体" panose="02010600030101010101" pitchFamily="2" charset="-122"/>
              </a:rPr>
              <a:t>控制器与</a:t>
            </a:r>
            <a:r>
              <a:rPr lang="en-US" altLang="zh-CN" sz="2400" dirty="0">
                <a:ea typeface="宋体" panose="02010600030101010101" pitchFamily="2" charset="-122"/>
              </a:rPr>
              <a:t>I/O</a:t>
            </a:r>
            <a:r>
              <a:rPr lang="zh-CN" altLang="en-US" sz="2400" dirty="0">
                <a:ea typeface="宋体" panose="02010600030101010101" pitchFamily="2" charset="-122"/>
              </a:rPr>
              <a:t>设备的关系</a:t>
            </a:r>
            <a:endParaRPr lang="zh-CN" altLang="en-US" sz="2400"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8248799-4CEC-4DFE-8460-2769C97CFB77}"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1436793" y="3541059"/>
            <a:ext cx="1677335" cy="338554"/>
          </a:xfrm>
          <a:prstGeom prst="rect">
            <a:avLst/>
          </a:prstGeom>
          <a:noFill/>
        </p:spPr>
        <p:txBody>
          <a:bodyPr wrap="square" rtlCol="0">
            <a:spAutoFit/>
          </a:bodyPr>
          <a:lstStyle/>
          <a:p>
            <a:r>
              <a:rPr lang="zh-CN" altLang="en-US" dirty="0">
                <a:solidFill>
                  <a:srgbClr val="FF0000"/>
                </a:solidFill>
              </a:rPr>
              <a:t>较慢的</a:t>
            </a:r>
            <a:r>
              <a:rPr lang="en-US" altLang="zh-CN" dirty="0">
                <a:solidFill>
                  <a:srgbClr val="FF0000"/>
                </a:solidFill>
              </a:rPr>
              <a:t>I/O</a:t>
            </a:r>
            <a:r>
              <a:rPr lang="zh-CN" altLang="en-US" dirty="0">
                <a:solidFill>
                  <a:srgbClr val="FF0000"/>
                </a:solidFill>
              </a:rPr>
              <a:t>总线</a:t>
            </a:r>
            <a:endParaRPr lang="zh-CN" altLang="en-US" dirty="0">
              <a:solidFill>
                <a:srgbClr val="FF0000"/>
              </a:solidFill>
            </a:endParaRPr>
          </a:p>
        </p:txBody>
      </p:sp>
      <p:sp>
        <p:nvSpPr>
          <p:cNvPr id="71" name="文本框 70"/>
          <p:cNvSpPr txBox="1"/>
          <p:nvPr/>
        </p:nvSpPr>
        <p:spPr>
          <a:xfrm>
            <a:off x="5395408" y="3530897"/>
            <a:ext cx="1677335" cy="338554"/>
          </a:xfrm>
          <a:prstGeom prst="rect">
            <a:avLst/>
          </a:prstGeom>
          <a:noFill/>
        </p:spPr>
        <p:txBody>
          <a:bodyPr wrap="square" rtlCol="0">
            <a:spAutoFit/>
          </a:bodyPr>
          <a:lstStyle/>
          <a:p>
            <a:r>
              <a:rPr lang="zh-CN" altLang="en-US" dirty="0">
                <a:solidFill>
                  <a:srgbClr val="FF0000"/>
                </a:solidFill>
              </a:rPr>
              <a:t>较快的</a:t>
            </a:r>
            <a:r>
              <a:rPr lang="en-US" altLang="zh-CN" dirty="0">
                <a:solidFill>
                  <a:srgbClr val="FF0000"/>
                </a:solidFill>
              </a:rPr>
              <a:t>I/O</a:t>
            </a:r>
            <a:r>
              <a:rPr lang="zh-CN" altLang="en-US" dirty="0">
                <a:solidFill>
                  <a:srgbClr val="FF0000"/>
                </a:solidFill>
              </a:rPr>
              <a:t>总线</a:t>
            </a:r>
            <a:endParaRPr lang="zh-CN" altLang="en-US" dirty="0">
              <a:solidFill>
                <a:srgbClr val="FF0000"/>
              </a:solidFill>
            </a:endParaRPr>
          </a:p>
        </p:txBody>
      </p:sp>
      <p:sp>
        <p:nvSpPr>
          <p:cNvPr id="4" name="文本框 3"/>
          <p:cNvSpPr txBox="1"/>
          <p:nvPr/>
        </p:nvSpPr>
        <p:spPr>
          <a:xfrm>
            <a:off x="4964689" y="2224847"/>
            <a:ext cx="669619" cy="338554"/>
          </a:xfrm>
          <a:prstGeom prst="rect">
            <a:avLst/>
          </a:prstGeom>
          <a:noFill/>
        </p:spPr>
        <p:txBody>
          <a:bodyPr wrap="square" rtlCol="0">
            <a:spAutoFit/>
          </a:bodyPr>
          <a:lstStyle/>
          <a:p>
            <a:r>
              <a:rPr lang="en-US" altLang="zh-CN" dirty="0">
                <a:solidFill>
                  <a:srgbClr val="FF0000"/>
                </a:solidFill>
              </a:rPr>
              <a:t>AGP</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down)">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136"/>
                                        </p:tgtEl>
                                        <p:attrNameLst>
                                          <p:attrName>style.visibility</p:attrName>
                                        </p:attrNameLst>
                                      </p:cBhvr>
                                      <p:to>
                                        <p:strVal val="visible"/>
                                      </p:to>
                                    </p:set>
                                    <p:animEffect transition="in" filter="blinds(horizontal)">
                                      <p:cBhvr>
                                        <p:cTn id="12" dur="500"/>
                                        <p:tgtEl>
                                          <p:spTgt spid="55813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8116"/>
                                        </p:tgtEl>
                                        <p:attrNameLst>
                                          <p:attrName>style.visibility</p:attrName>
                                        </p:attrNameLst>
                                      </p:cBhvr>
                                      <p:to>
                                        <p:strVal val="visible"/>
                                      </p:to>
                                    </p:set>
                                    <p:animEffect transition="in" filter="blinds(horizontal)">
                                      <p:cBhvr>
                                        <p:cTn id="20" dur="500"/>
                                        <p:tgtEl>
                                          <p:spTgt spid="5581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8098"/>
                                        </p:tgtEl>
                                        <p:attrNameLst>
                                          <p:attrName>style.visibility</p:attrName>
                                        </p:attrNameLst>
                                      </p:cBhvr>
                                      <p:to>
                                        <p:strVal val="visible"/>
                                      </p:to>
                                    </p:set>
                                    <p:animEffect transition="in" filter="blinds(horizontal)">
                                      <p:cBhvr>
                                        <p:cTn id="25" dur="500"/>
                                        <p:tgtEl>
                                          <p:spTgt spid="5580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1"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03188" y="812801"/>
            <a:ext cx="8875712" cy="5708229"/>
          </a:xfrm>
        </p:spPr>
        <p:txBody>
          <a:bodyPr/>
          <a:lstStyle/>
          <a:p>
            <a:pPr marL="0" indent="0">
              <a:lnSpc>
                <a:spcPct val="105000"/>
              </a:lnSpc>
              <a:spcBef>
                <a:spcPts val="600"/>
              </a:spcBef>
              <a:buNone/>
            </a:pPr>
            <a:r>
              <a:rPr lang="en-US" altLang="zh-CN" sz="2400" dirty="0">
                <a:solidFill>
                  <a:srgbClr val="663300"/>
                </a:solidFill>
                <a:ea typeface="黑体" panose="02010609060101010101" pitchFamily="49" charset="-122"/>
              </a:rPr>
              <a:t>FSB: Front Side Bus</a:t>
            </a:r>
            <a:endParaRPr lang="en-US" altLang="zh-CN" sz="2400" dirty="0">
              <a:solidFill>
                <a:srgbClr val="663300"/>
              </a:solidFill>
              <a:ea typeface="黑体" panose="02010609060101010101" pitchFamily="49" charset="-122"/>
            </a:endParaRPr>
          </a:p>
          <a:p>
            <a:pPr marL="825500" lvl="1" indent="-342900">
              <a:lnSpc>
                <a:spcPct val="105000"/>
              </a:lnSpc>
              <a:spcBef>
                <a:spcPts val="600"/>
              </a:spcBef>
            </a:pPr>
            <a:r>
              <a:rPr lang="zh-CN" altLang="en-US" sz="2400" dirty="0">
                <a:solidFill>
                  <a:srgbClr val="0000CC"/>
                </a:solidFill>
                <a:ea typeface="黑体" panose="02010609060101010101" pitchFamily="49" charset="-122"/>
              </a:rPr>
              <a:t>并行传输、同步定时方式</a:t>
            </a:r>
            <a:endParaRPr lang="en-US" altLang="zh-CN" sz="2400" dirty="0">
              <a:solidFill>
                <a:srgbClr val="0000CC"/>
              </a:solidFill>
              <a:ea typeface="黑体" panose="02010609060101010101" pitchFamily="49" charset="-122"/>
            </a:endParaRPr>
          </a:p>
          <a:p>
            <a:pPr marL="825500" lvl="1" indent="-342900">
              <a:lnSpc>
                <a:spcPct val="105000"/>
              </a:lnSpc>
              <a:spcBef>
                <a:spcPts val="600"/>
              </a:spcBef>
            </a:pPr>
            <a:r>
              <a:rPr lang="zh-CN" altLang="en-US" sz="2400" dirty="0">
                <a:solidFill>
                  <a:srgbClr val="0000CC"/>
                </a:solidFill>
                <a:ea typeface="黑体" panose="02010609060101010101" pitchFamily="49" charset="-122"/>
              </a:rPr>
              <a:t>早期</a:t>
            </a:r>
            <a:r>
              <a:rPr lang="en-US" altLang="zh-CN" sz="2400" dirty="0">
                <a:solidFill>
                  <a:srgbClr val="0000CC"/>
                </a:solidFill>
                <a:ea typeface="黑体" panose="02010609060101010101" pitchFamily="49" charset="-122"/>
              </a:rPr>
              <a:t>Intel</a:t>
            </a:r>
            <a:r>
              <a:rPr lang="zh-CN" altLang="en-US" sz="2400" dirty="0">
                <a:solidFill>
                  <a:srgbClr val="0000CC"/>
                </a:solidFill>
                <a:ea typeface="黑体" panose="02010609060101010101" pitchFamily="49" charset="-122"/>
              </a:rPr>
              <a:t>架构中使用，用于</a:t>
            </a:r>
            <a:r>
              <a:rPr lang="en-US" altLang="zh-CN" sz="2400" dirty="0">
                <a:solidFill>
                  <a:srgbClr val="0000CC"/>
                </a:solidFill>
                <a:ea typeface="黑体" panose="02010609060101010101" pitchFamily="49" charset="-122"/>
              </a:rPr>
              <a:t>CPU</a:t>
            </a:r>
            <a:r>
              <a:rPr lang="zh-CN" altLang="en-US" sz="2400" dirty="0">
                <a:solidFill>
                  <a:srgbClr val="0000CC"/>
                </a:solidFill>
                <a:ea typeface="黑体" panose="02010609060101010101" pitchFamily="49" charset="-122"/>
              </a:rPr>
              <a:t>芯片与北桥芯片之间互连</a:t>
            </a:r>
            <a:endParaRPr lang="en-US" altLang="zh-CN" sz="2400" dirty="0">
              <a:solidFill>
                <a:srgbClr val="0000CC"/>
              </a:solidFill>
              <a:ea typeface="黑体" panose="02010609060101010101" pitchFamily="49" charset="-122"/>
            </a:endParaRPr>
          </a:p>
          <a:p>
            <a:pPr marL="825500" lvl="1" indent="-342900">
              <a:lnSpc>
                <a:spcPct val="105000"/>
              </a:lnSpc>
              <a:spcBef>
                <a:spcPts val="600"/>
              </a:spcBef>
            </a:pPr>
            <a:r>
              <a:rPr lang="zh-CN" altLang="en-US" sz="2400" dirty="0">
                <a:solidFill>
                  <a:srgbClr val="0000CC"/>
                </a:solidFill>
                <a:ea typeface="黑体" panose="02010609060101010101" pitchFamily="49" charset="-122"/>
              </a:rPr>
              <a:t>从</a:t>
            </a:r>
            <a:r>
              <a:rPr lang="en-US" altLang="zh-CN" sz="2400" dirty="0">
                <a:solidFill>
                  <a:srgbClr val="0000CC"/>
                </a:solidFill>
                <a:ea typeface="黑体" panose="02010609060101010101" pitchFamily="49" charset="-122"/>
              </a:rPr>
              <a:t>Pentium Pro</a:t>
            </a:r>
            <a:r>
              <a:rPr lang="zh-CN" altLang="en-US" sz="2400" dirty="0">
                <a:solidFill>
                  <a:srgbClr val="0000CC"/>
                </a:solidFill>
                <a:ea typeface="黑体" panose="02010609060101010101" pitchFamily="49" charset="-122"/>
              </a:rPr>
              <a:t>开始，</a:t>
            </a:r>
            <a:r>
              <a:rPr lang="en-US" altLang="zh-CN" sz="2400" dirty="0">
                <a:solidFill>
                  <a:srgbClr val="0000CC"/>
                </a:solidFill>
                <a:ea typeface="黑体" panose="02010609060101010101" pitchFamily="49" charset="-122"/>
              </a:rPr>
              <a:t>FSB</a:t>
            </a:r>
            <a:r>
              <a:rPr lang="zh-CN" altLang="en-US" sz="2400" dirty="0">
                <a:solidFill>
                  <a:srgbClr val="0000CC"/>
                </a:solidFill>
                <a:ea typeface="黑体" panose="02010609060101010101" pitchFamily="49" charset="-122"/>
              </a:rPr>
              <a:t>采用</a:t>
            </a:r>
            <a:r>
              <a:rPr lang="en-US" altLang="zh-CN" sz="2400" dirty="0">
                <a:solidFill>
                  <a:srgbClr val="0000CC"/>
                </a:solidFill>
                <a:ea typeface="黑体" panose="02010609060101010101" pitchFamily="49" charset="-122"/>
              </a:rPr>
              <a:t>quad pumped</a:t>
            </a:r>
            <a:r>
              <a:rPr lang="zh-CN" altLang="en-US" sz="2400" dirty="0">
                <a:solidFill>
                  <a:srgbClr val="0000CC"/>
                </a:solidFill>
                <a:ea typeface="黑体" panose="02010609060101010101" pitchFamily="49" charset="-122"/>
              </a:rPr>
              <a:t>技术：每个总线时钟周期传送</a:t>
            </a:r>
            <a:r>
              <a:rPr lang="en-US" altLang="zh-CN" sz="2400" dirty="0">
                <a:solidFill>
                  <a:srgbClr val="0000CC"/>
                </a:solidFill>
                <a:ea typeface="黑体" panose="02010609060101010101" pitchFamily="49" charset="-122"/>
              </a:rPr>
              <a:t>4</a:t>
            </a:r>
            <a:r>
              <a:rPr lang="zh-CN" altLang="en-US" sz="2400" dirty="0">
                <a:solidFill>
                  <a:srgbClr val="0000CC"/>
                </a:solidFill>
                <a:ea typeface="黑体" panose="02010609060101010101" pitchFamily="49" charset="-122"/>
              </a:rPr>
              <a:t>次数据。</a:t>
            </a:r>
            <a:endParaRPr lang="en-US" altLang="zh-CN" sz="2400" dirty="0">
              <a:solidFill>
                <a:srgbClr val="0000CC"/>
              </a:solidFill>
              <a:ea typeface="黑体" panose="02010609060101010101" pitchFamily="49" charset="-122"/>
            </a:endParaRPr>
          </a:p>
          <a:p>
            <a:pPr marL="825500" lvl="1" indent="-342900">
              <a:lnSpc>
                <a:spcPct val="105000"/>
              </a:lnSpc>
              <a:spcBef>
                <a:spcPts val="600"/>
              </a:spcBef>
            </a:pPr>
            <a:r>
              <a:rPr lang="zh-CN" altLang="en-US" sz="2400" dirty="0" smtClean="0">
                <a:solidFill>
                  <a:srgbClr val="3399FF"/>
                </a:solidFill>
                <a:ea typeface="黑体" panose="02010609060101010101" pitchFamily="49" charset="-122"/>
              </a:rPr>
              <a:t>例如，若工</a:t>
            </a:r>
            <a:r>
              <a:rPr lang="zh-CN" altLang="en-US" sz="2400" dirty="0">
                <a:solidFill>
                  <a:srgbClr val="3399FF"/>
                </a:solidFill>
                <a:ea typeface="黑体" panose="02010609060101010101" pitchFamily="49" charset="-122"/>
              </a:rPr>
              <a:t>作频率为</a:t>
            </a:r>
            <a:r>
              <a:rPr lang="en-US" altLang="zh-CN" sz="2400" dirty="0">
                <a:solidFill>
                  <a:srgbClr val="3399FF"/>
                </a:solidFill>
                <a:ea typeface="黑体" panose="02010609060101010101" pitchFamily="49" charset="-122"/>
              </a:rPr>
              <a:t>1333MHz</a:t>
            </a:r>
            <a:r>
              <a:rPr lang="zh-CN" altLang="en-US" sz="2400" dirty="0">
                <a:solidFill>
                  <a:srgbClr val="3399FF"/>
                </a:solidFill>
                <a:ea typeface="黑体" panose="02010609060101010101" pitchFamily="49" charset="-122"/>
              </a:rPr>
              <a:t>（实际单位应是</a:t>
            </a:r>
            <a:r>
              <a:rPr lang="en-US" altLang="zh-CN" sz="2400" dirty="0">
                <a:solidFill>
                  <a:srgbClr val="3399FF"/>
                </a:solidFill>
                <a:ea typeface="黑体" panose="02010609060101010101" pitchFamily="49" charset="-122"/>
              </a:rPr>
              <a:t>MT/s</a:t>
            </a:r>
            <a:r>
              <a:rPr lang="zh-CN" altLang="en-US" sz="2400" dirty="0">
                <a:solidFill>
                  <a:srgbClr val="3399FF"/>
                </a:solidFill>
                <a:ea typeface="黑体" panose="02010609060101010101" pitchFamily="49" charset="-122"/>
              </a:rPr>
              <a:t>，表示每秒传送</a:t>
            </a:r>
            <a:r>
              <a:rPr lang="en-US" altLang="zh-CN" sz="2400" dirty="0">
                <a:solidFill>
                  <a:srgbClr val="3399FF"/>
                </a:solidFill>
                <a:ea typeface="黑体" panose="02010609060101010101" pitchFamily="49" charset="-122"/>
              </a:rPr>
              <a:t>1333M</a:t>
            </a:r>
            <a:r>
              <a:rPr lang="zh-CN" altLang="en-US" sz="2400" dirty="0">
                <a:solidFill>
                  <a:srgbClr val="3399FF"/>
                </a:solidFill>
                <a:ea typeface="黑体" panose="02010609060101010101" pitchFamily="49" charset="-122"/>
              </a:rPr>
              <a:t>次数据，实际时钟频率为</a:t>
            </a:r>
            <a:r>
              <a:rPr lang="en-US" altLang="zh-CN" sz="2400" dirty="0">
                <a:solidFill>
                  <a:srgbClr val="3399FF"/>
                </a:solidFill>
                <a:ea typeface="黑体" panose="02010609060101010101" pitchFamily="49" charset="-122"/>
              </a:rPr>
              <a:t>333MHz</a:t>
            </a:r>
            <a:r>
              <a:rPr lang="zh-CN" altLang="en-US" sz="2400" dirty="0">
                <a:solidFill>
                  <a:srgbClr val="3399FF"/>
                </a:solidFill>
                <a:ea typeface="黑体" panose="02010609060101010101" pitchFamily="49" charset="-122"/>
              </a:rPr>
              <a:t>），总线宽度为</a:t>
            </a:r>
            <a:r>
              <a:rPr lang="en-US" altLang="zh-CN" sz="2400" dirty="0">
                <a:solidFill>
                  <a:srgbClr val="3399FF"/>
                </a:solidFill>
                <a:ea typeface="黑体" panose="02010609060101010101" pitchFamily="49" charset="-122"/>
              </a:rPr>
              <a:t>64</a:t>
            </a:r>
            <a:r>
              <a:rPr lang="zh-CN" altLang="en-US" sz="2400" dirty="0">
                <a:solidFill>
                  <a:srgbClr val="3399FF"/>
                </a:solidFill>
                <a:ea typeface="黑体" panose="02010609060101010101" pitchFamily="49" charset="-122"/>
              </a:rPr>
              <a:t>位，则总线带宽为</a:t>
            </a:r>
            <a:r>
              <a:rPr lang="en-US" altLang="zh-CN" sz="2400" dirty="0">
                <a:solidFill>
                  <a:srgbClr val="3399FF"/>
                </a:solidFill>
                <a:ea typeface="黑体" panose="02010609060101010101" pitchFamily="49" charset="-122"/>
              </a:rPr>
              <a:t>1333MT/s×8B=10.5GB/s</a:t>
            </a:r>
            <a:r>
              <a:rPr lang="zh-CN" altLang="en-US" sz="2400" dirty="0">
                <a:solidFill>
                  <a:srgbClr val="3399FF"/>
                </a:solidFill>
                <a:ea typeface="黑体" panose="02010609060101010101" pitchFamily="49" charset="-122"/>
              </a:rPr>
              <a:t>。</a:t>
            </a:r>
            <a:endParaRPr lang="en-US" altLang="zh-CN" sz="2400" dirty="0">
              <a:solidFill>
                <a:srgbClr val="3399FF"/>
              </a:solidFill>
              <a:ea typeface="黑体" panose="02010609060101010101" pitchFamily="49" charset="-122"/>
            </a:endParaRPr>
          </a:p>
          <a:p>
            <a:pPr marL="825500" lvl="1" indent="-342900">
              <a:lnSpc>
                <a:spcPct val="105000"/>
              </a:lnSpc>
              <a:spcBef>
                <a:spcPts val="600"/>
              </a:spcBef>
            </a:pPr>
            <a:r>
              <a:rPr lang="zh-CN" altLang="en-US" sz="2400" dirty="0">
                <a:solidFill>
                  <a:srgbClr val="0000CC"/>
                </a:solidFill>
                <a:ea typeface="黑体" panose="02010609060101010101" pitchFamily="49" charset="-122"/>
              </a:rPr>
              <a:t>由于新的处理器总线</a:t>
            </a:r>
            <a:r>
              <a:rPr lang="en-US" altLang="zh-CN" sz="2400" dirty="0">
                <a:solidFill>
                  <a:srgbClr val="0000CC"/>
                </a:solidFill>
                <a:ea typeface="黑体" panose="02010609060101010101" pitchFamily="49" charset="-122"/>
              </a:rPr>
              <a:t>QPI</a:t>
            </a:r>
            <a:r>
              <a:rPr lang="zh-CN" altLang="en-US" sz="2400" dirty="0">
                <a:solidFill>
                  <a:srgbClr val="0000CC"/>
                </a:solidFill>
                <a:ea typeface="黑体" panose="02010609060101010101" pitchFamily="49" charset="-122"/>
              </a:rPr>
              <a:t>的出现，从第二代</a:t>
            </a:r>
            <a:r>
              <a:rPr lang="en-US" altLang="zh-CN" sz="2400" dirty="0">
                <a:solidFill>
                  <a:srgbClr val="0000CC"/>
                </a:solidFill>
                <a:ea typeface="黑体" panose="02010609060101010101" pitchFamily="49" charset="-122"/>
              </a:rPr>
              <a:t>Core i7</a:t>
            </a:r>
            <a:r>
              <a:rPr lang="zh-CN" altLang="en-US" sz="2400" dirty="0">
                <a:solidFill>
                  <a:srgbClr val="0000CC"/>
                </a:solidFill>
                <a:ea typeface="黑体" panose="02010609060101010101" pitchFamily="49" charset="-122"/>
              </a:rPr>
              <a:t>以及</a:t>
            </a:r>
            <a:r>
              <a:rPr lang="en-US" altLang="zh-CN" sz="2400" dirty="0">
                <a:solidFill>
                  <a:srgbClr val="0000CC"/>
                </a:solidFill>
                <a:ea typeface="黑体" panose="02010609060101010101" pitchFamily="49" charset="-122"/>
              </a:rPr>
              <a:t>Core i5</a:t>
            </a:r>
            <a:r>
              <a:rPr lang="zh-CN" altLang="en-US" sz="2400" dirty="0">
                <a:solidFill>
                  <a:srgbClr val="0000CC"/>
                </a:solidFill>
                <a:ea typeface="黑体" panose="02010609060101010101" pitchFamily="49" charset="-122"/>
              </a:rPr>
              <a:t>、</a:t>
            </a:r>
            <a:r>
              <a:rPr lang="en-US" altLang="zh-CN" sz="2400" dirty="0">
                <a:solidFill>
                  <a:srgbClr val="0000CC"/>
                </a:solidFill>
                <a:ea typeface="黑体" panose="02010609060101010101" pitchFamily="49" charset="-122"/>
              </a:rPr>
              <a:t>Core i3 CPU</a:t>
            </a:r>
            <a:r>
              <a:rPr lang="zh-CN" altLang="en-US" sz="2400" dirty="0">
                <a:solidFill>
                  <a:srgbClr val="0000CC"/>
                </a:solidFill>
                <a:ea typeface="黑体" panose="02010609060101010101" pitchFamily="49" charset="-122"/>
              </a:rPr>
              <a:t>就不使用</a:t>
            </a:r>
            <a:r>
              <a:rPr lang="en-US" altLang="zh-CN" sz="2400" dirty="0">
                <a:solidFill>
                  <a:srgbClr val="0000CC"/>
                </a:solidFill>
                <a:ea typeface="黑体" panose="02010609060101010101" pitchFamily="49" charset="-122"/>
              </a:rPr>
              <a:t>FSB</a:t>
            </a:r>
            <a:r>
              <a:rPr lang="zh-CN" altLang="en-US" sz="2400" dirty="0">
                <a:solidFill>
                  <a:srgbClr val="0000CC"/>
                </a:solidFill>
                <a:ea typeface="黑体" panose="02010609060101010101" pitchFamily="49" charset="-122"/>
              </a:rPr>
              <a:t>总线了。</a:t>
            </a:r>
            <a:endParaRPr lang="en-US" altLang="zh-CN" sz="2400" dirty="0">
              <a:solidFill>
                <a:srgbClr val="0000CC"/>
              </a:solidFill>
              <a:ea typeface="黑体" panose="02010609060101010101" pitchFamily="49" charset="-122"/>
            </a:endParaRPr>
          </a:p>
          <a:p>
            <a:pPr marL="825500" lvl="1" indent="-342900">
              <a:lnSpc>
                <a:spcPct val="105000"/>
              </a:lnSpc>
              <a:spcBef>
                <a:spcPts val="600"/>
              </a:spcBef>
            </a:pPr>
            <a:endParaRPr lang="en-US" altLang="zh-CN" sz="2400" dirty="0">
              <a:latin typeface="微软雅黑" panose="020B0503020204020204" charset="-122"/>
              <a:ea typeface="微软雅黑" panose="020B0503020204020204" charset="-122"/>
            </a:endParaRPr>
          </a:p>
          <a:p>
            <a:pPr marL="0" indent="0">
              <a:lnSpc>
                <a:spcPct val="105000"/>
              </a:lnSpc>
              <a:spcBef>
                <a:spcPts val="600"/>
              </a:spcBef>
              <a:buNone/>
            </a:pPr>
            <a:endParaRPr lang="en-US" altLang="zh-CN" sz="2400" dirty="0">
              <a:solidFill>
                <a:srgbClr val="0000CC"/>
              </a:solidFill>
              <a:ea typeface="黑体" panose="02010609060101010101" pitchFamily="49" charset="-122"/>
            </a:endParaRPr>
          </a:p>
          <a:p>
            <a:pPr marL="825500" lvl="1" indent="-342900">
              <a:lnSpc>
                <a:spcPct val="105000"/>
              </a:lnSpc>
              <a:spcBef>
                <a:spcPts val="600"/>
              </a:spcBef>
            </a:pPr>
            <a:endParaRPr lang="en-US" altLang="zh-CN" sz="2400" dirty="0">
              <a:solidFill>
                <a:srgbClr val="0000CC"/>
              </a:solidFill>
              <a:ea typeface="黑体" panose="02010609060101010101" pitchFamily="49" charset="-122"/>
            </a:endParaRPr>
          </a:p>
        </p:txBody>
      </p:sp>
      <p:sp>
        <p:nvSpPr>
          <p:cNvPr id="5017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dirty="0">
                <a:solidFill>
                  <a:srgbClr val="C90122"/>
                </a:solidFill>
                <a:ea typeface="宋体" panose="02010600030101010101" pitchFamily="2" charset="-122"/>
              </a:rPr>
              <a:t>处理器总线</a:t>
            </a:r>
            <a:r>
              <a:rPr lang="en-US" altLang="zh-CN" sz="2800" dirty="0">
                <a:solidFill>
                  <a:srgbClr val="C90122"/>
                </a:solidFill>
                <a:ea typeface="宋体" panose="02010600030101010101" pitchFamily="2" charset="-122"/>
              </a:rPr>
              <a:t>---</a:t>
            </a:r>
            <a:r>
              <a:rPr lang="zh-CN" altLang="en-US" sz="2800" dirty="0">
                <a:solidFill>
                  <a:srgbClr val="663300"/>
                </a:solidFill>
                <a:ea typeface="黑体" panose="02010609060101010101" pitchFamily="49" charset="-122"/>
              </a:rPr>
              <a:t>前端总线</a:t>
            </a:r>
            <a:r>
              <a:rPr lang="en-US" altLang="zh-CN" sz="2800" dirty="0">
                <a:solidFill>
                  <a:srgbClr val="C90122"/>
                </a:solidFill>
                <a:ea typeface="宋体" panose="02010600030101010101" pitchFamily="2" charset="-122"/>
              </a:rPr>
              <a:t>FSB</a:t>
            </a:r>
            <a:endParaRPr lang="zh-CN" altLang="en-US" sz="2800" dirty="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41D2F7E-689B-41BA-9BDC-890B51943F26}"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7" dur="500"/>
                                        <p:tgtEl>
                                          <p:spTgt spid="6369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2" dur="500"/>
                                        <p:tgtEl>
                                          <p:spTgt spid="6369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17" dur="500"/>
                                        <p:tgtEl>
                                          <p:spTgt spid="6369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2" dur="500"/>
                                        <p:tgtEl>
                                          <p:spTgt spid="6369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27" dur="500"/>
                                        <p:tgtEl>
                                          <p:spTgt spid="6369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103188" y="812800"/>
            <a:ext cx="8875712" cy="5732851"/>
          </a:xfrm>
        </p:spPr>
        <p:txBody>
          <a:bodyPr/>
          <a:lstStyle/>
          <a:p>
            <a:pPr marL="342900" indent="-342900">
              <a:lnSpc>
                <a:spcPct val="105000"/>
              </a:lnSpc>
              <a:spcBef>
                <a:spcPts val="600"/>
              </a:spcBef>
            </a:pPr>
            <a:r>
              <a:rPr lang="en-US" altLang="zh-CN" sz="1900" dirty="0">
                <a:solidFill>
                  <a:srgbClr val="663300"/>
                </a:solidFill>
                <a:ea typeface="黑体" panose="02010609060101010101" pitchFamily="49" charset="-122"/>
              </a:rPr>
              <a:t>QPI: Quick Path Interconnect</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zh-CN" altLang="en-US" sz="1900" dirty="0">
                <a:solidFill>
                  <a:srgbClr val="0000CC"/>
                </a:solidFill>
                <a:ea typeface="黑体" panose="02010609060101010101" pitchFamily="49" charset="-122"/>
              </a:rPr>
              <a:t>目前在</a:t>
            </a:r>
            <a:r>
              <a:rPr lang="en-US" altLang="zh-CN" sz="1900" dirty="0">
                <a:solidFill>
                  <a:srgbClr val="0000CC"/>
                </a:solidFill>
                <a:ea typeface="黑体" panose="02010609060101010101" pitchFamily="49" charset="-122"/>
              </a:rPr>
              <a:t>Intel</a:t>
            </a:r>
            <a:r>
              <a:rPr lang="zh-CN" altLang="en-US" sz="1900" dirty="0">
                <a:solidFill>
                  <a:srgbClr val="0000CC"/>
                </a:solidFill>
                <a:ea typeface="黑体" panose="02010609060101010101" pitchFamily="49" charset="-122"/>
              </a:rPr>
              <a:t>架构中</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芯片内部核之间、</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芯片之间、</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芯片与</a:t>
            </a:r>
            <a:r>
              <a:rPr lang="en-US" altLang="zh-CN" sz="1900" dirty="0">
                <a:solidFill>
                  <a:srgbClr val="0000CC"/>
                </a:solidFill>
                <a:ea typeface="黑体" panose="02010609060101010101" pitchFamily="49" charset="-122"/>
              </a:rPr>
              <a:t>IOH</a:t>
            </a:r>
            <a:r>
              <a:rPr lang="zh-CN" altLang="en-US" sz="1900" dirty="0">
                <a:solidFill>
                  <a:srgbClr val="0000CC"/>
                </a:solidFill>
                <a:ea typeface="黑体" panose="02010609060101010101" pitchFamily="49" charset="-122"/>
              </a:rPr>
              <a:t>（</a:t>
            </a:r>
            <a:r>
              <a:rPr lang="en-US" altLang="zh-CN" sz="1900" dirty="0">
                <a:solidFill>
                  <a:srgbClr val="0000CC"/>
                </a:solidFill>
                <a:ea typeface="黑体" panose="02010609060101010101" pitchFamily="49" charset="-122"/>
              </a:rPr>
              <a:t>I/O Hub</a:t>
            </a:r>
            <a:r>
              <a:rPr lang="zh-CN" altLang="en-US" sz="1900" dirty="0">
                <a:solidFill>
                  <a:srgbClr val="0000CC"/>
                </a:solidFill>
                <a:ea typeface="黑体" panose="02010609060101010101" pitchFamily="49" charset="-122"/>
              </a:rPr>
              <a:t>）芯片之间，都通过</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总线互连</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zh-CN" altLang="en-US" sz="1900" dirty="0">
                <a:solidFill>
                  <a:srgbClr val="0000CC"/>
                </a:solidFill>
                <a:ea typeface="黑体" panose="02010609060101010101" pitchFamily="49" charset="-122"/>
              </a:rPr>
              <a:t>采用</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总线的</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已经将主存控制器集成到</a:t>
            </a:r>
            <a:r>
              <a:rPr lang="zh-CN" altLang="en-US" sz="1900" dirty="0" smtClean="0">
                <a:solidFill>
                  <a:srgbClr val="0000CC"/>
                </a:solidFill>
                <a:ea typeface="黑体" panose="02010609060101010101" pitchFamily="49" charset="-122"/>
              </a:rPr>
              <a:t>芯片</a:t>
            </a:r>
            <a:r>
              <a:rPr lang="zh-CN" altLang="en-US" sz="1900" dirty="0">
                <a:solidFill>
                  <a:srgbClr val="0000CC"/>
                </a:solidFill>
                <a:ea typeface="黑体" panose="02010609060101010101" pitchFamily="49" charset="-122"/>
              </a:rPr>
              <a:t>中</a:t>
            </a:r>
            <a:r>
              <a:rPr lang="zh-CN" altLang="en-US" sz="1900" dirty="0" smtClean="0">
                <a:solidFill>
                  <a:srgbClr val="0000CC"/>
                </a:solidFill>
                <a:ea typeface="黑体" panose="02010609060101010101" pitchFamily="49" charset="-122"/>
              </a:rPr>
              <a:t>，</a:t>
            </a:r>
            <a:r>
              <a:rPr lang="zh-CN" altLang="en-US" sz="1900" dirty="0">
                <a:solidFill>
                  <a:srgbClr val="0000CC"/>
                </a:solidFill>
                <a:ea typeface="黑体" panose="02010609060101010101" pitchFamily="49" charset="-122"/>
              </a:rPr>
              <a:t>因此主存不需要通过北桥，而是直接与</a:t>
            </a:r>
            <a:r>
              <a:rPr lang="en-US" altLang="zh-CN" sz="1900" dirty="0">
                <a:solidFill>
                  <a:srgbClr val="0000CC"/>
                </a:solidFill>
                <a:ea typeface="黑体" panose="02010609060101010101" pitchFamily="49" charset="-122"/>
              </a:rPr>
              <a:t>CPU</a:t>
            </a:r>
            <a:r>
              <a:rPr lang="zh-CN" altLang="en-US" sz="1900" dirty="0">
                <a:solidFill>
                  <a:srgbClr val="0000CC"/>
                </a:solidFill>
                <a:ea typeface="黑体" panose="02010609060101010101" pitchFamily="49" charset="-122"/>
              </a:rPr>
              <a:t>相连。</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是基于包交换的串行、</a:t>
            </a:r>
            <a:r>
              <a:rPr lang="zh-CN" altLang="en-US" sz="1900" dirty="0" smtClean="0">
                <a:solidFill>
                  <a:srgbClr val="0000CC"/>
                </a:solidFill>
                <a:ea typeface="黑体" panose="02010609060101010101" pitchFamily="49" charset="-122"/>
              </a:rPr>
              <a:t>高速</a:t>
            </a:r>
            <a:r>
              <a:rPr lang="zh-CN" altLang="en-US" sz="1900" dirty="0">
                <a:solidFill>
                  <a:srgbClr val="0000CC"/>
                </a:solidFill>
                <a:ea typeface="黑体" panose="02010609060101010101" pitchFamily="49" charset="-122"/>
              </a:rPr>
              <a:t>的</a:t>
            </a:r>
            <a:r>
              <a:rPr lang="zh-CN" altLang="en-US" sz="1900" dirty="0" smtClean="0">
                <a:solidFill>
                  <a:srgbClr val="0000CC"/>
                </a:solidFill>
                <a:ea typeface="黑体" panose="02010609060101010101" pitchFamily="49" charset="-122"/>
              </a:rPr>
              <a:t>点对点连接</a:t>
            </a:r>
            <a:r>
              <a:rPr lang="zh-CN" altLang="en-US" sz="1900" dirty="0">
                <a:solidFill>
                  <a:srgbClr val="0000CC"/>
                </a:solidFill>
                <a:ea typeface="黑体" panose="02010609060101010101" pitchFamily="49" charset="-122"/>
              </a:rPr>
              <a:t>。每个</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数据包长</a:t>
            </a:r>
            <a:r>
              <a:rPr lang="en-US" altLang="zh-CN" sz="1900" dirty="0">
                <a:solidFill>
                  <a:srgbClr val="0000CC"/>
                </a:solidFill>
                <a:ea typeface="黑体" panose="02010609060101010101" pitchFamily="49" charset="-122"/>
              </a:rPr>
              <a:t>80</a:t>
            </a:r>
            <a:r>
              <a:rPr lang="zh-CN" altLang="en-US" sz="1900" dirty="0">
                <a:solidFill>
                  <a:srgbClr val="0000CC"/>
                </a:solidFill>
                <a:ea typeface="黑体" panose="02010609060101010101" pitchFamily="49" charset="-122"/>
              </a:rPr>
              <a:t>位。</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zh-CN" altLang="en-US" sz="1900" dirty="0">
                <a:solidFill>
                  <a:srgbClr val="0000CC"/>
                </a:solidFill>
                <a:ea typeface="黑体" panose="02010609060101010101" pitchFamily="49" charset="-122"/>
              </a:rPr>
              <a:t>发送方和接收方有各自的时钟信号，总线有</a:t>
            </a:r>
            <a:r>
              <a:rPr lang="en-US" altLang="zh-CN" sz="1900" dirty="0">
                <a:solidFill>
                  <a:srgbClr val="0000CC"/>
                </a:solidFill>
                <a:ea typeface="黑体" panose="02010609060101010101" pitchFamily="49" charset="-122"/>
              </a:rPr>
              <a:t>20</a:t>
            </a:r>
            <a:r>
              <a:rPr lang="zh-CN" altLang="en-US" sz="1900" dirty="0">
                <a:solidFill>
                  <a:srgbClr val="0000CC"/>
                </a:solidFill>
                <a:ea typeface="黑体" panose="02010609060101010101" pitchFamily="49" charset="-122"/>
              </a:rPr>
              <a:t>条数据线，每条数据线为一个双向的串行传输通道，因此双方都有</a:t>
            </a:r>
            <a:r>
              <a:rPr lang="en-US" altLang="zh-CN" sz="1900" dirty="0">
                <a:solidFill>
                  <a:srgbClr val="0000CC"/>
                </a:solidFill>
                <a:ea typeface="黑体" panose="02010609060101010101" pitchFamily="49" charset="-122"/>
              </a:rPr>
              <a:t>20</a:t>
            </a:r>
            <a:r>
              <a:rPr lang="zh-CN" altLang="en-US" sz="1900" dirty="0">
                <a:solidFill>
                  <a:srgbClr val="0000CC"/>
                </a:solidFill>
                <a:ea typeface="黑体" panose="02010609060101010101" pitchFamily="49" charset="-122"/>
              </a:rPr>
              <a:t>个传输通道。</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的一个时钟周期传两次，一个方向每次可传</a:t>
            </a:r>
            <a:r>
              <a:rPr lang="en-US" altLang="zh-CN" sz="1900" dirty="0">
                <a:solidFill>
                  <a:srgbClr val="0000CC"/>
                </a:solidFill>
                <a:ea typeface="黑体" panose="02010609060101010101" pitchFamily="49" charset="-122"/>
              </a:rPr>
              <a:t>20</a:t>
            </a:r>
            <a:r>
              <a:rPr lang="zh-CN" altLang="en-US" sz="1900" dirty="0">
                <a:solidFill>
                  <a:srgbClr val="0000CC"/>
                </a:solidFill>
                <a:ea typeface="黑体" panose="02010609060101010101" pitchFamily="49" charset="-122"/>
              </a:rPr>
              <a:t>位，其中</a:t>
            </a:r>
            <a:r>
              <a:rPr lang="en-US" altLang="zh-CN" sz="1900" dirty="0">
                <a:solidFill>
                  <a:srgbClr val="0000CC"/>
                </a:solidFill>
                <a:ea typeface="黑体" panose="02010609060101010101" pitchFamily="49" charset="-122"/>
              </a:rPr>
              <a:t>16</a:t>
            </a:r>
            <a:r>
              <a:rPr lang="zh-CN" altLang="en-US" sz="1900" dirty="0">
                <a:solidFill>
                  <a:srgbClr val="0000CC"/>
                </a:solidFill>
                <a:ea typeface="黑体" panose="02010609060101010101" pitchFamily="49" charset="-122"/>
              </a:rPr>
              <a:t>位数据，</a:t>
            </a:r>
            <a:r>
              <a:rPr lang="en-US" altLang="zh-CN" sz="1900" dirty="0">
                <a:solidFill>
                  <a:srgbClr val="0000CC"/>
                </a:solidFill>
                <a:ea typeface="黑体" panose="02010609060101010101" pitchFamily="49" charset="-122"/>
              </a:rPr>
              <a:t>4</a:t>
            </a:r>
            <a:r>
              <a:rPr lang="zh-CN" altLang="en-US" sz="1900" dirty="0">
                <a:solidFill>
                  <a:srgbClr val="0000CC"/>
                </a:solidFill>
                <a:ea typeface="黑体" panose="02010609060101010101" pitchFamily="49" charset="-122"/>
              </a:rPr>
              <a:t>位校验位。</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en-US" altLang="zh-CN" sz="1900" dirty="0">
                <a:solidFill>
                  <a:srgbClr val="FF0000"/>
                </a:solidFill>
                <a:ea typeface="黑体" panose="02010609060101010101" pitchFamily="49" charset="-122"/>
              </a:rPr>
              <a:t>QPI</a:t>
            </a:r>
            <a:r>
              <a:rPr lang="zh-CN" altLang="en-US" sz="1900" dirty="0">
                <a:solidFill>
                  <a:srgbClr val="FF0000"/>
                </a:solidFill>
                <a:ea typeface="黑体" panose="02010609060101010101" pitchFamily="49" charset="-122"/>
              </a:rPr>
              <a:t>总线带宽为</a:t>
            </a:r>
            <a:r>
              <a:rPr lang="zh-CN" altLang="en-US" sz="1900" dirty="0">
                <a:solidFill>
                  <a:srgbClr val="0000CC"/>
                </a:solidFill>
                <a:ea typeface="黑体" panose="02010609060101010101" pitchFamily="49" charset="-122"/>
              </a:rPr>
              <a:t>：时钟频率</a:t>
            </a:r>
            <a:r>
              <a:rPr lang="en-US" altLang="zh-CN" sz="1900" dirty="0">
                <a:solidFill>
                  <a:srgbClr val="0000CC"/>
                </a:solidFill>
                <a:ea typeface="黑体" panose="02010609060101010101" pitchFamily="49" charset="-122"/>
              </a:rPr>
              <a:t>×2×2B×2</a:t>
            </a:r>
            <a:r>
              <a:rPr lang="zh-CN" altLang="en-US" sz="1900" dirty="0">
                <a:solidFill>
                  <a:srgbClr val="0000CC"/>
                </a:solidFill>
                <a:ea typeface="黑体" panose="02010609060101010101" pitchFamily="49" charset="-122"/>
              </a:rPr>
              <a:t> </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en-US" altLang="zh-CN" sz="1900" dirty="0">
                <a:solidFill>
                  <a:schemeClr val="accent1"/>
                </a:solidFill>
                <a:ea typeface="黑体" panose="02010609060101010101" pitchFamily="49" charset="-122"/>
              </a:rPr>
              <a:t>QPI</a:t>
            </a:r>
            <a:r>
              <a:rPr lang="zh-CN" altLang="en-US" sz="1900" dirty="0">
                <a:solidFill>
                  <a:schemeClr val="accent1"/>
                </a:solidFill>
                <a:ea typeface="黑体" panose="02010609060101010101" pitchFamily="49" charset="-122"/>
              </a:rPr>
              <a:t>总线速度</a:t>
            </a:r>
            <a:r>
              <a:rPr lang="en-US" altLang="zh-CN" sz="1900" dirty="0">
                <a:solidFill>
                  <a:schemeClr val="accent1"/>
                </a:solidFill>
                <a:ea typeface="黑体" panose="02010609060101010101" pitchFamily="49" charset="-122"/>
              </a:rPr>
              <a:t>---</a:t>
            </a:r>
            <a:r>
              <a:rPr lang="zh-CN" altLang="en-US" sz="1900" dirty="0">
                <a:solidFill>
                  <a:srgbClr val="0000CC"/>
                </a:solidFill>
                <a:ea typeface="黑体" panose="02010609060101010101" pitchFamily="49" charset="-122"/>
              </a:rPr>
              <a:t> 工作频率   单位为</a:t>
            </a:r>
            <a:r>
              <a:rPr lang="en-US" altLang="zh-CN" sz="1900" dirty="0">
                <a:solidFill>
                  <a:srgbClr val="0000CC"/>
                </a:solidFill>
                <a:ea typeface="黑体" panose="02010609060101010101" pitchFamily="49" charset="-122"/>
              </a:rPr>
              <a:t>GT/s</a:t>
            </a:r>
            <a:r>
              <a:rPr lang="zh-CN" altLang="en-US" sz="1900" dirty="0">
                <a:solidFill>
                  <a:srgbClr val="0000CC"/>
                </a:solidFill>
                <a:ea typeface="黑体" panose="02010609060101010101" pitchFamily="49" charset="-122"/>
              </a:rPr>
              <a:t>，表示每秒传送多少</a:t>
            </a:r>
            <a:r>
              <a:rPr lang="en-US" altLang="zh-CN" sz="1900" dirty="0">
                <a:solidFill>
                  <a:srgbClr val="0000CC"/>
                </a:solidFill>
                <a:ea typeface="黑体" panose="02010609060101010101" pitchFamily="49" charset="-122"/>
              </a:rPr>
              <a:t>G</a:t>
            </a:r>
            <a:r>
              <a:rPr lang="zh-CN" altLang="en-US" sz="1900" dirty="0">
                <a:solidFill>
                  <a:srgbClr val="0000CC"/>
                </a:solidFill>
                <a:ea typeface="黑体" panose="02010609060101010101" pitchFamily="49" charset="-122"/>
              </a:rPr>
              <a:t>次。</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zh-CN" altLang="en-US" sz="1900" dirty="0">
                <a:solidFill>
                  <a:srgbClr val="0000CC"/>
                </a:solidFill>
                <a:ea typeface="黑体" panose="02010609060101010101" pitchFamily="49" charset="-122"/>
              </a:rPr>
              <a:t>例如，时钟频率为</a:t>
            </a:r>
            <a:r>
              <a:rPr lang="en-US" altLang="zh-CN" sz="1900" dirty="0">
                <a:solidFill>
                  <a:srgbClr val="0000CC"/>
                </a:solidFill>
                <a:ea typeface="黑体" panose="02010609060101010101" pitchFamily="49" charset="-122"/>
              </a:rPr>
              <a:t>2.4GHz</a:t>
            </a:r>
            <a:r>
              <a:rPr lang="zh-CN" altLang="en-US" sz="1900" dirty="0">
                <a:solidFill>
                  <a:srgbClr val="0000CC"/>
                </a:solidFill>
                <a:ea typeface="黑体" panose="02010609060101010101" pitchFamily="49" charset="-122"/>
              </a:rPr>
              <a:t>，则速度为</a:t>
            </a:r>
            <a:r>
              <a:rPr lang="en-US" altLang="zh-CN" sz="1900" dirty="0">
                <a:solidFill>
                  <a:srgbClr val="0000CC"/>
                </a:solidFill>
                <a:ea typeface="黑体" panose="02010609060101010101" pitchFamily="49" charset="-122"/>
              </a:rPr>
              <a:t>4.8GT/s</a:t>
            </a:r>
            <a:r>
              <a:rPr lang="zh-CN" altLang="en-US" sz="1900" dirty="0">
                <a:solidFill>
                  <a:srgbClr val="0000CC"/>
                </a:solidFill>
                <a:ea typeface="黑体" panose="02010609060101010101" pitchFamily="49" charset="-122"/>
              </a:rPr>
              <a:t>，</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带宽为</a:t>
            </a:r>
            <a:r>
              <a:rPr lang="en-US" altLang="zh-CN" sz="1900" dirty="0">
                <a:solidFill>
                  <a:srgbClr val="0000CC"/>
                </a:solidFill>
                <a:ea typeface="黑体" panose="02010609060101010101" pitchFamily="49" charset="-122"/>
              </a:rPr>
              <a:t>4.8G×2B×2=19.2GB/s.</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r>
              <a:rPr lang="zh-CN" altLang="en-US" sz="1900" dirty="0">
                <a:solidFill>
                  <a:srgbClr val="0000CC"/>
                </a:solidFill>
                <a:ea typeface="黑体" panose="02010609060101010101" pitchFamily="49" charset="-122"/>
              </a:rPr>
              <a:t>若时钟频率为</a:t>
            </a:r>
            <a:r>
              <a:rPr lang="en-US" altLang="zh-CN" sz="1900" dirty="0">
                <a:solidFill>
                  <a:srgbClr val="0000CC"/>
                </a:solidFill>
                <a:ea typeface="黑体" panose="02010609060101010101" pitchFamily="49" charset="-122"/>
              </a:rPr>
              <a:t>3.2GHz</a:t>
            </a:r>
            <a:r>
              <a:rPr lang="zh-CN" altLang="en-US" sz="1900" dirty="0">
                <a:solidFill>
                  <a:srgbClr val="0000CC"/>
                </a:solidFill>
                <a:ea typeface="黑体" panose="02010609060101010101" pitchFamily="49" charset="-122"/>
              </a:rPr>
              <a:t>，则</a:t>
            </a:r>
            <a:r>
              <a:rPr lang="en-US" altLang="zh-CN" sz="1900" dirty="0">
                <a:solidFill>
                  <a:srgbClr val="0000CC"/>
                </a:solidFill>
                <a:ea typeface="黑体" panose="02010609060101010101" pitchFamily="49" charset="-122"/>
              </a:rPr>
              <a:t>QPI</a:t>
            </a:r>
            <a:r>
              <a:rPr lang="zh-CN" altLang="en-US" sz="1900" dirty="0">
                <a:solidFill>
                  <a:srgbClr val="0000CC"/>
                </a:solidFill>
                <a:ea typeface="黑体" panose="02010609060101010101" pitchFamily="49" charset="-122"/>
              </a:rPr>
              <a:t>带宽可达</a:t>
            </a:r>
            <a:r>
              <a:rPr lang="en-US" altLang="zh-CN" sz="1900" dirty="0">
                <a:solidFill>
                  <a:srgbClr val="0000CC"/>
                </a:solidFill>
                <a:ea typeface="黑体" panose="02010609060101010101" pitchFamily="49" charset="-122"/>
              </a:rPr>
              <a:t>25.6GB/s</a:t>
            </a:r>
            <a:endParaRPr lang="en-US" altLang="zh-CN" sz="1900" dirty="0">
              <a:solidFill>
                <a:srgbClr val="0000CC"/>
              </a:solidFill>
              <a:ea typeface="黑体" panose="02010609060101010101" pitchFamily="49" charset="-122"/>
            </a:endParaRPr>
          </a:p>
          <a:p>
            <a:pPr marL="825500" lvl="1" indent="-342900">
              <a:lnSpc>
                <a:spcPct val="105000"/>
              </a:lnSpc>
              <a:spcBef>
                <a:spcPts val="600"/>
              </a:spcBef>
            </a:pPr>
            <a:endParaRPr lang="en-US" altLang="zh-CN" sz="1900" dirty="0">
              <a:solidFill>
                <a:srgbClr val="0000CC"/>
              </a:solidFill>
              <a:ea typeface="黑体" panose="02010609060101010101" pitchFamily="49" charset="-122"/>
            </a:endParaRPr>
          </a:p>
        </p:txBody>
      </p:sp>
      <p:sp>
        <p:nvSpPr>
          <p:cNvPr id="50179"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dirty="0">
                <a:solidFill>
                  <a:srgbClr val="C90122"/>
                </a:solidFill>
                <a:ea typeface="宋体" panose="02010600030101010101" pitchFamily="2" charset="-122"/>
              </a:rPr>
              <a:t>处理器总线</a:t>
            </a:r>
            <a:r>
              <a:rPr lang="en-US" altLang="zh-CN" sz="2800" dirty="0">
                <a:solidFill>
                  <a:srgbClr val="C90122"/>
                </a:solidFill>
                <a:ea typeface="宋体" panose="02010600030101010101" pitchFamily="2" charset="-122"/>
              </a:rPr>
              <a:t>---</a:t>
            </a:r>
            <a:r>
              <a:rPr lang="zh-CN" altLang="en-US" sz="2800" dirty="0">
                <a:solidFill>
                  <a:srgbClr val="663300"/>
                </a:solidFill>
                <a:ea typeface="黑体" panose="02010609060101010101" pitchFamily="49" charset="-122"/>
              </a:rPr>
              <a:t>快速通道互连总线</a:t>
            </a:r>
            <a:r>
              <a:rPr lang="en-US" altLang="zh-CN" sz="2800" dirty="0">
                <a:solidFill>
                  <a:srgbClr val="C90122"/>
                </a:solidFill>
                <a:ea typeface="宋体" panose="02010600030101010101" pitchFamily="2" charset="-122"/>
              </a:rPr>
              <a:t>QPI</a:t>
            </a:r>
            <a:endParaRPr lang="zh-CN" altLang="en-US" sz="2800" dirty="0">
              <a:solidFill>
                <a:srgbClr val="C9012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41D2F7E-689B-41BA-9BDC-890B51943F26}" type="slidenum">
              <a:rPr lang="zh-CN" altLang="en-US" sz="1200">
                <a:solidFill>
                  <a:srgbClr val="898989"/>
                </a:solidFill>
              </a:rPr>
            </a:fld>
            <a:endParaRPr lang="zh-CN" altLang="en-US" sz="1200">
              <a:solidFill>
                <a:srgbClr val="898989"/>
              </a:solidFill>
            </a:endParaRPr>
          </a:p>
        </p:txBody>
      </p:sp>
      <p:cxnSp>
        <p:nvCxnSpPr>
          <p:cNvPr id="4" name="直接连接符 3"/>
          <p:cNvCxnSpPr/>
          <p:nvPr/>
        </p:nvCxnSpPr>
        <p:spPr bwMode="auto">
          <a:xfrm flipV="1">
            <a:off x="3799642" y="4315503"/>
            <a:ext cx="461829" cy="7922"/>
          </a:xfrm>
          <a:prstGeom prst="line">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H="1" flipV="1">
            <a:off x="3409025" y="3915053"/>
            <a:ext cx="390617" cy="400450"/>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p:cNvSpPr/>
          <p:nvPr/>
        </p:nvSpPr>
        <p:spPr bwMode="auto">
          <a:xfrm>
            <a:off x="4767309" y="4323425"/>
            <a:ext cx="426128" cy="319596"/>
          </a:xfrm>
          <a:prstGeom prst="ellipse">
            <a:avLst/>
          </a:prstGeom>
          <a:noFill/>
          <a:ln w="1905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cxnSp>
        <p:nvCxnSpPr>
          <p:cNvPr id="10" name="直接箭头连接符 9"/>
          <p:cNvCxnSpPr>
            <a:endCxn id="11" idx="1"/>
          </p:cNvCxnSpPr>
          <p:nvPr/>
        </p:nvCxnSpPr>
        <p:spPr bwMode="auto">
          <a:xfrm flipV="1">
            <a:off x="5194484" y="4479262"/>
            <a:ext cx="305663" cy="13795"/>
          </a:xfrm>
          <a:prstGeom prst="straightConnector1">
            <a:avLst/>
          </a:prstGeom>
          <a:noFill/>
          <a:ln w="12700"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5500147" y="4309985"/>
            <a:ext cx="730188" cy="338554"/>
          </a:xfrm>
          <a:prstGeom prst="rect">
            <a:avLst/>
          </a:prstGeom>
          <a:noFill/>
        </p:spPr>
        <p:txBody>
          <a:bodyPr wrap="square" rtlCol="0">
            <a:spAutoFit/>
          </a:bodyPr>
          <a:lstStyle/>
          <a:p>
            <a:r>
              <a:rPr lang="zh-CN" altLang="en-US" dirty="0">
                <a:solidFill>
                  <a:schemeClr val="accent1"/>
                </a:solidFill>
              </a:rPr>
              <a:t>双向</a:t>
            </a:r>
            <a:endParaRPr lang="zh-CN" altLang="en-US" dirty="0">
              <a:solidFill>
                <a:schemeClr val="accent1"/>
              </a:solidFill>
            </a:endParaRPr>
          </a:p>
        </p:txBody>
      </p:sp>
      <p:grpSp>
        <p:nvGrpSpPr>
          <p:cNvPr id="16" name="组合 15"/>
          <p:cNvGrpSpPr/>
          <p:nvPr/>
        </p:nvGrpSpPr>
        <p:grpSpPr>
          <a:xfrm>
            <a:off x="2405849" y="4315503"/>
            <a:ext cx="1855622" cy="460683"/>
            <a:chOff x="2405849" y="4315503"/>
            <a:chExt cx="1855622" cy="460683"/>
          </a:xfrm>
        </p:grpSpPr>
        <p:sp>
          <p:nvSpPr>
            <p:cNvPr id="12" name="椭圆 11"/>
            <p:cNvSpPr/>
            <p:nvPr/>
          </p:nvSpPr>
          <p:spPr bwMode="auto">
            <a:xfrm>
              <a:off x="2787588" y="4315503"/>
              <a:ext cx="1473883" cy="327518"/>
            </a:xfrm>
            <a:prstGeom prst="ellipse">
              <a:avLst/>
            </a:prstGeom>
            <a:noFill/>
            <a:ln w="1905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cxnSp>
          <p:nvCxnSpPr>
            <p:cNvPr id="14" name="直接箭头连接符 13"/>
            <p:cNvCxnSpPr>
              <a:stCxn id="12" idx="3"/>
            </p:cNvCxnSpPr>
            <p:nvPr/>
          </p:nvCxnSpPr>
          <p:spPr bwMode="auto">
            <a:xfrm flipH="1">
              <a:off x="2405849" y="4595057"/>
              <a:ext cx="597584" cy="181129"/>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文本框 14"/>
          <p:cNvSpPr txBox="1"/>
          <p:nvPr/>
        </p:nvSpPr>
        <p:spPr>
          <a:xfrm>
            <a:off x="4333017" y="3970353"/>
            <a:ext cx="3794635" cy="331822"/>
          </a:xfrm>
          <a:prstGeom prst="rect">
            <a:avLst/>
          </a:prstGeom>
          <a:noFill/>
        </p:spPr>
        <p:txBody>
          <a:bodyPr wrap="square">
            <a:spAutoFit/>
          </a:bodyPr>
          <a:lstStyle/>
          <a:p>
            <a:pPr marL="825500" lvl="1" indent="-342900">
              <a:lnSpc>
                <a:spcPct val="105000"/>
              </a:lnSpc>
              <a:spcBef>
                <a:spcPts val="600"/>
              </a:spcBef>
            </a:pPr>
            <a:r>
              <a:rPr lang="en-US" altLang="zh-CN" sz="1600" dirty="0">
                <a:solidFill>
                  <a:srgbClr val="FF0000"/>
                </a:solidFill>
                <a:ea typeface="黑体" panose="02010609060101010101" pitchFamily="49" charset="-122"/>
              </a:rPr>
              <a:t>(</a:t>
            </a:r>
            <a:r>
              <a:rPr lang="zh-CN" altLang="en-US" sz="1600" dirty="0">
                <a:solidFill>
                  <a:srgbClr val="FF0000"/>
                </a:solidFill>
                <a:ea typeface="黑体" panose="02010609060101010101" pitchFamily="49" charset="-122"/>
              </a:rPr>
              <a:t>不算校验位，按有效数据位计算</a:t>
            </a:r>
            <a:r>
              <a:rPr lang="en-US" altLang="zh-CN" sz="1600" dirty="0">
                <a:solidFill>
                  <a:srgbClr val="FF0000"/>
                </a:solidFill>
                <a:ea typeface="黑体" panose="02010609060101010101" pitchFamily="49" charset="-122"/>
              </a:rPr>
              <a:t>)</a:t>
            </a:r>
            <a:endParaRPr lang="en-US" altLang="zh-CN" sz="1600" dirty="0">
              <a:solidFill>
                <a:srgbClr val="FF0000"/>
              </a:solidFill>
              <a:ea typeface="黑体" panose="02010609060101010101" pitchFamily="49" charset="-122"/>
            </a:endParaRPr>
          </a:p>
        </p:txBody>
      </p:sp>
      <p:cxnSp>
        <p:nvCxnSpPr>
          <p:cNvPr id="17" name="直接箭头连接符 16"/>
          <p:cNvCxnSpPr/>
          <p:nvPr/>
        </p:nvCxnSpPr>
        <p:spPr bwMode="auto">
          <a:xfrm flipV="1">
            <a:off x="4634753" y="4136265"/>
            <a:ext cx="268941" cy="183199"/>
          </a:xfrm>
          <a:prstGeom prst="straightConnector1">
            <a:avLst/>
          </a:prstGeom>
          <a:noFill/>
          <a:ln w="12700"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wipe(down)">
                                      <p:cBhvr>
                                        <p:cTn id="7" dur="500"/>
                                        <p:tgtEl>
                                          <p:spTgt spid="636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right)">
                                      <p:cBhvr>
                                        <p:cTn id="51" dur="500"/>
                                        <p:tgtEl>
                                          <p:spTgt spid="8"/>
                                        </p:tgtEl>
                                      </p:cBhvr>
                                    </p:animEffect>
                                  </p:childTnLst>
                                </p:cTn>
                              </p:par>
                              <p:par>
                                <p:cTn id="52" presetID="22" presetClass="entr" presetSubtype="2"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par>
                                <p:cTn id="60" presetID="22" presetClass="entr" presetSubtype="8"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right)">
                                      <p:cBhvr>
                                        <p:cTn id="70" dur="500"/>
                                        <p:tgtEl>
                                          <p:spTgt spid="16"/>
                                        </p:tgtEl>
                                      </p:cBhvr>
                                    </p:animEffect>
                                  </p:childTnLst>
                                </p:cTn>
                              </p:par>
                            </p:childTnLst>
                          </p:cTn>
                        </p:par>
                        <p:par>
                          <p:cTn id="71" fill="hold">
                            <p:stCondLst>
                              <p:cond delay="500"/>
                            </p:stCondLst>
                            <p:childTnLst>
                              <p:par>
                                <p:cTn id="72" presetID="3" presetClass="entr" presetSubtype="10" fill="hold" nodeType="afterEffect">
                                  <p:stCondLst>
                                    <p:cond delay="0"/>
                                  </p:stCondLst>
                                  <p:childTnLst>
                                    <p:set>
                                      <p:cBhvr>
                                        <p:cTn id="73"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74" dur="500"/>
                                        <p:tgtEl>
                                          <p:spTgt spid="636930">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79" dur="500"/>
                                        <p:tgtEl>
                                          <p:spTgt spid="636930">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84" dur="500"/>
                                        <p:tgtEl>
                                          <p:spTgt spid="6369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314325" y="6046788"/>
            <a:ext cx="8377238" cy="641350"/>
          </a:xfrm>
        </p:spPr>
        <p:txBody>
          <a:bodyPr/>
          <a:lstStyle/>
          <a:p>
            <a:pPr marL="0" indent="0">
              <a:lnSpc>
                <a:spcPct val="105000"/>
              </a:lnSpc>
              <a:spcBef>
                <a:spcPts val="600"/>
              </a:spcBef>
              <a:buFontTx/>
              <a:buNone/>
            </a:pPr>
            <a:r>
              <a:rPr lang="zh-CN" altLang="en-US" sz="1900">
                <a:solidFill>
                  <a:srgbClr val="0000CC"/>
                </a:solidFill>
                <a:ea typeface="黑体" panose="02010609060101010101" pitchFamily="49" charset="-122"/>
              </a:rPr>
              <a:t>从</a:t>
            </a:r>
            <a:r>
              <a:rPr lang="en-US" altLang="zh-CN" sz="1900">
                <a:solidFill>
                  <a:srgbClr val="0000CC"/>
                </a:solidFill>
                <a:ea typeface="黑体" panose="02010609060101010101" pitchFamily="49" charset="-122"/>
              </a:rPr>
              <a:t>Core i7</a:t>
            </a:r>
            <a:r>
              <a:rPr lang="zh-CN" altLang="en-US" sz="1900">
                <a:solidFill>
                  <a:srgbClr val="0000CC"/>
                </a:solidFill>
                <a:ea typeface="黑体" panose="02010609060101010101" pitchFamily="49" charset="-122"/>
              </a:rPr>
              <a:t>开始，北桥在</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芯片内，</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通过存储器总线（即内存条插槽，图中为三通道插槽）直接和内存条相连。</a:t>
            </a:r>
            <a:r>
              <a:rPr lang="en-US" altLang="zh-CN" sz="1900">
                <a:solidFill>
                  <a:srgbClr val="0000CC"/>
                </a:solidFill>
                <a:ea typeface="黑体" panose="02010609060101010101" pitchFamily="49" charset="-122"/>
              </a:rPr>
              <a:t>3</a:t>
            </a:r>
            <a:r>
              <a:rPr lang="zh-CN" altLang="en-US" sz="1900">
                <a:solidFill>
                  <a:srgbClr val="0000CC"/>
                </a:solidFill>
                <a:ea typeface="黑体" panose="02010609060101010101" pitchFamily="49" charset="-122"/>
              </a:rPr>
              <a:t>个存控包含在</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芯片内。</a:t>
            </a:r>
            <a:endParaRPr lang="en-US" altLang="zh-CN" sz="1900">
              <a:solidFill>
                <a:srgbClr val="0000CC"/>
              </a:solidFill>
              <a:ea typeface="黑体" panose="02010609060101010101" pitchFamily="49" charset="-122"/>
            </a:endParaRPr>
          </a:p>
        </p:txBody>
      </p:sp>
      <p:sp>
        <p:nvSpPr>
          <p:cNvPr id="51203" name="Rectangle 3"/>
          <p:cNvSpPr>
            <a:spLocks noChangeArrowheads="1"/>
          </p:cNvSpPr>
          <p:nvPr/>
        </p:nvSpPr>
        <p:spPr bwMode="auto">
          <a:xfrm>
            <a:off x="762000" y="76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2800">
                <a:solidFill>
                  <a:srgbClr val="C90122"/>
                </a:solidFill>
                <a:ea typeface="宋体" panose="02010600030101010101" pitchFamily="2" charset="-122"/>
              </a:rPr>
              <a:t>存储器总线</a:t>
            </a:r>
            <a:endParaRPr lang="zh-CN" altLang="en-US" sz="2800">
              <a:solidFill>
                <a:srgbClr val="C90122"/>
              </a:solidFill>
              <a:ea typeface="宋体" panose="02010600030101010101" pitchFamily="2" charset="-122"/>
            </a:endParaRPr>
          </a:p>
        </p:txBody>
      </p:sp>
      <p:grpSp>
        <p:nvGrpSpPr>
          <p:cNvPr id="51205" name="Group 1"/>
          <p:cNvGrpSpPr>
            <a:grpSpLocks noChangeAspect="1"/>
          </p:cNvGrpSpPr>
          <p:nvPr/>
        </p:nvGrpSpPr>
        <p:grpSpPr bwMode="auto">
          <a:xfrm>
            <a:off x="-733425" y="673100"/>
            <a:ext cx="9656763" cy="5264150"/>
            <a:chOff x="500" y="510"/>
            <a:chExt cx="10477" cy="6019"/>
          </a:xfrm>
        </p:grpSpPr>
        <p:sp>
          <p:nvSpPr>
            <p:cNvPr id="51208" name="AutoShape 40"/>
            <p:cNvSpPr>
              <a:spLocks noChangeAspect="1" noChangeArrowheads="1" noTextEdit="1"/>
            </p:cNvSpPr>
            <p:nvPr/>
          </p:nvSpPr>
          <p:spPr bwMode="auto">
            <a:xfrm>
              <a:off x="500" y="510"/>
              <a:ext cx="9698" cy="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endParaRPr lang="zh-CN" altLang="en-US"/>
            </a:p>
          </p:txBody>
        </p:sp>
        <p:sp>
          <p:nvSpPr>
            <p:cNvPr id="51209" name="Rectangle 452"/>
            <p:cNvSpPr>
              <a:spLocks noChangeArrowheads="1"/>
            </p:cNvSpPr>
            <p:nvPr/>
          </p:nvSpPr>
          <p:spPr bwMode="auto">
            <a:xfrm>
              <a:off x="1544" y="856"/>
              <a:ext cx="8376" cy="3432"/>
            </a:xfrm>
            <a:prstGeom prst="rect">
              <a:avLst/>
            </a:prstGeom>
            <a:noFill/>
            <a:ln w="12700">
              <a:solidFill>
                <a:srgbClr val="FC0128"/>
              </a:solidFill>
              <a:miter lim="800000"/>
            </a:ln>
            <a:extLst>
              <a:ext uri="{909E8E84-426E-40DD-AFC4-6F175D3DCCD1}">
                <a14:hiddenFill xmlns:a14="http://schemas.microsoft.com/office/drawing/2010/main">
                  <a:solidFill>
                    <a:srgbClr val="FFFFFF"/>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10" name="Rectangle 460"/>
            <p:cNvSpPr>
              <a:spLocks noChangeArrowheads="1"/>
            </p:cNvSpPr>
            <p:nvPr/>
          </p:nvSpPr>
          <p:spPr bwMode="auto">
            <a:xfrm>
              <a:off x="1358" y="535"/>
              <a:ext cx="8698" cy="5008"/>
            </a:xfrm>
            <a:prstGeom prst="rect">
              <a:avLst/>
            </a:prstGeom>
            <a:solidFill>
              <a:schemeClr val="accent2">
                <a:alpha val="9019"/>
              </a:schemeClr>
            </a:solidFill>
            <a:ln w="12700">
              <a:solidFill>
                <a:srgbClr val="000000"/>
              </a:solidFill>
              <a:prstDash val="dash"/>
              <a:miter lim="800000"/>
            </a:ln>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11" name="Rectangle 406"/>
            <p:cNvSpPr>
              <a:spLocks noChangeArrowheads="1"/>
            </p:cNvSpPr>
            <p:nvPr/>
          </p:nvSpPr>
          <p:spPr bwMode="auto">
            <a:xfrm>
              <a:off x="1703" y="1766"/>
              <a:ext cx="1631" cy="54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L1 d-cache</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32 KB, 8</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12" name="Rectangle 408"/>
            <p:cNvSpPr>
              <a:spLocks noChangeArrowheads="1"/>
            </p:cNvSpPr>
            <p:nvPr/>
          </p:nvSpPr>
          <p:spPr bwMode="auto">
            <a:xfrm>
              <a:off x="2029" y="2608"/>
              <a:ext cx="2839" cy="55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L2</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联合</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cache</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256 KB, 8</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13" name="Line 409"/>
            <p:cNvSpPr>
              <a:spLocks noChangeShapeType="1"/>
            </p:cNvSpPr>
            <p:nvPr/>
          </p:nvSpPr>
          <p:spPr bwMode="auto">
            <a:xfrm>
              <a:off x="2522" y="1450"/>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4" name="Line 410"/>
            <p:cNvSpPr>
              <a:spLocks noChangeShapeType="1"/>
            </p:cNvSpPr>
            <p:nvPr/>
          </p:nvSpPr>
          <p:spPr bwMode="auto">
            <a:xfrm>
              <a:off x="2508"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5" name="Line 411"/>
            <p:cNvSpPr>
              <a:spLocks noChangeShapeType="1"/>
            </p:cNvSpPr>
            <p:nvPr/>
          </p:nvSpPr>
          <p:spPr bwMode="auto">
            <a:xfrm>
              <a:off x="4374"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6" name="Rectangle 426"/>
            <p:cNvSpPr>
              <a:spLocks noChangeArrowheads="1"/>
            </p:cNvSpPr>
            <p:nvPr/>
          </p:nvSpPr>
          <p:spPr bwMode="auto">
            <a:xfrm>
              <a:off x="2248" y="4485"/>
              <a:ext cx="2386" cy="86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L3</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联合</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cache</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8 MB, 16-</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 </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（所有核共享）</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17" name="Line 432"/>
            <p:cNvSpPr>
              <a:spLocks noChangeShapeType="1"/>
            </p:cNvSpPr>
            <p:nvPr/>
          </p:nvSpPr>
          <p:spPr bwMode="auto">
            <a:xfrm>
              <a:off x="4374" y="1467"/>
              <a:ext cx="0" cy="311"/>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8" name="Rectangle 434"/>
            <p:cNvSpPr>
              <a:spLocks noChangeArrowheads="1"/>
            </p:cNvSpPr>
            <p:nvPr/>
          </p:nvSpPr>
          <p:spPr bwMode="auto">
            <a:xfrm>
              <a:off x="1842" y="1028"/>
              <a:ext cx="1368" cy="420"/>
            </a:xfrm>
            <a:prstGeom prst="rect">
              <a:avLst/>
            </a:prstGeom>
            <a:noFill/>
            <a:ln w="12700">
              <a:solidFill>
                <a:srgbClr val="000000"/>
              </a:solidFill>
              <a:miter lim="800000"/>
            </a:ln>
            <a:effectLst>
              <a:outerShdw dist="38100" dir="2700000" rotWithShape="0">
                <a:srgbClr val="FFFFFF"/>
              </a:outerShdw>
            </a:effectLst>
            <a:extLst>
              <a:ext uri="{909E8E84-426E-40DD-AFC4-6F175D3DCCD1}">
                <a14:hiddenFill xmlns:a14="http://schemas.microsoft.com/office/drawing/2010/main">
                  <a:solidFill>
                    <a:srgbClr val="DBF2DA"/>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charset="-122"/>
                  <a:ea typeface="微软雅黑" panose="020B0503020204020204" charset="-122"/>
                  <a:cs typeface="Arial" panose="020B0604020202020204" pitchFamily="34" charset="0"/>
                </a:rPr>
                <a:t>寄存器组</a:t>
              </a:r>
              <a:endParaRPr lang="zh-CN" altLang="en-US" sz="1800">
                <a:latin typeface="微软雅黑" panose="020B0503020204020204" charset="-122"/>
                <a:ea typeface="微软雅黑" panose="020B0503020204020204" charset="-122"/>
                <a:cs typeface="Arial" panose="020B0604020202020204" pitchFamily="34" charset="0"/>
              </a:endParaRPr>
            </a:p>
          </p:txBody>
        </p:sp>
        <p:sp>
          <p:nvSpPr>
            <p:cNvPr id="51219" name="Rectangle 435"/>
            <p:cNvSpPr>
              <a:spLocks noChangeArrowheads="1"/>
            </p:cNvSpPr>
            <p:nvPr/>
          </p:nvSpPr>
          <p:spPr bwMode="auto">
            <a:xfrm>
              <a:off x="5634" y="1778"/>
              <a:ext cx="1889" cy="549"/>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dirty="0">
                  <a:solidFill>
                    <a:srgbClr val="000000"/>
                  </a:solidFill>
                  <a:latin typeface="微软雅黑" panose="020B0503020204020204" charset="-122"/>
                  <a:ea typeface="微软雅黑" panose="020B0503020204020204" charset="-122"/>
                  <a:cs typeface="Arial" panose="020B0604020202020204" pitchFamily="34" charset="0"/>
                </a:rPr>
                <a:t>L1 d-TLB</a:t>
              </a:r>
              <a:endParaRPr lang="en-US" altLang="zh-CN" dirty="0">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dirty="0">
                  <a:solidFill>
                    <a:srgbClr val="000000"/>
                  </a:solidFill>
                  <a:latin typeface="微软雅黑" panose="020B0503020204020204" charset="-122"/>
                  <a:ea typeface="微软雅黑" panose="020B0503020204020204" charset="-122"/>
                  <a:cs typeface="Arial" panose="020B0604020202020204" pitchFamily="34" charset="0"/>
                </a:rPr>
                <a:t>64</a:t>
              </a:r>
              <a:r>
                <a:rPr lang="zh-CN" altLang="en-US" dirty="0">
                  <a:solidFill>
                    <a:srgbClr val="000000"/>
                  </a:solidFill>
                  <a:latin typeface="微软雅黑" panose="020B0503020204020204" charset="-122"/>
                  <a:ea typeface="微软雅黑" panose="020B0503020204020204" charset="-122"/>
                  <a:cs typeface="Arial" panose="020B0604020202020204" pitchFamily="34" charset="0"/>
                </a:rPr>
                <a:t>个页表项</a:t>
              </a:r>
              <a:r>
                <a:rPr lang="en-US" altLang="zh-CN" dirty="0">
                  <a:solidFill>
                    <a:srgbClr val="000000"/>
                  </a:solidFill>
                  <a:latin typeface="微软雅黑" panose="020B0503020204020204" charset="-122"/>
                  <a:ea typeface="微软雅黑" panose="020B0503020204020204" charset="-122"/>
                  <a:cs typeface="Arial" panose="020B0604020202020204" pitchFamily="34" charset="0"/>
                </a:rPr>
                <a:t>, 4</a:t>
              </a:r>
              <a:r>
                <a:rPr lang="zh-CN" altLang="en-US" dirty="0">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dirty="0">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20" name="Rectangle 436"/>
            <p:cNvSpPr>
              <a:spLocks noChangeArrowheads="1"/>
            </p:cNvSpPr>
            <p:nvPr/>
          </p:nvSpPr>
          <p:spPr bwMode="auto">
            <a:xfrm>
              <a:off x="7730" y="1787"/>
              <a:ext cx="1960" cy="534"/>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L1 i-TLB</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128</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个页表项</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 4</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21" name="Rectangle 438"/>
            <p:cNvSpPr>
              <a:spLocks noChangeArrowheads="1"/>
            </p:cNvSpPr>
            <p:nvPr/>
          </p:nvSpPr>
          <p:spPr bwMode="auto">
            <a:xfrm>
              <a:off x="5977" y="2618"/>
              <a:ext cx="3477" cy="570"/>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L2</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联合</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TLB</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512</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个页表项</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 4</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a:p>
              <a:endParaRPr lang="zh-CN" altLang="en-US">
                <a:ea typeface="微软雅黑" panose="020B0503020204020204" charset="-122"/>
                <a:cs typeface="Arial" panose="020B0604020202020204" pitchFamily="34" charset="0"/>
              </a:endParaRPr>
            </a:p>
          </p:txBody>
        </p:sp>
        <p:sp>
          <p:nvSpPr>
            <p:cNvPr id="51222" name="Line 439"/>
            <p:cNvSpPr>
              <a:spLocks noChangeShapeType="1"/>
            </p:cNvSpPr>
            <p:nvPr/>
          </p:nvSpPr>
          <p:spPr bwMode="auto">
            <a:xfrm>
              <a:off x="6626" y="2303"/>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3" name="Line 440"/>
            <p:cNvSpPr>
              <a:spLocks noChangeShapeType="1"/>
            </p:cNvSpPr>
            <p:nvPr/>
          </p:nvSpPr>
          <p:spPr bwMode="auto">
            <a:xfrm>
              <a:off x="8807" y="2308"/>
              <a:ext cx="0" cy="31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4" name="Rectangle 441"/>
            <p:cNvSpPr>
              <a:spLocks noChangeArrowheads="1"/>
            </p:cNvSpPr>
            <p:nvPr/>
          </p:nvSpPr>
          <p:spPr bwMode="auto">
            <a:xfrm>
              <a:off x="3563" y="1769"/>
              <a:ext cx="1630" cy="540"/>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L1 i-cache</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32 KB, 8</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路</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25" name="Line 442"/>
            <p:cNvSpPr>
              <a:spLocks noChangeShapeType="1"/>
            </p:cNvSpPr>
            <p:nvPr/>
          </p:nvSpPr>
          <p:spPr bwMode="auto">
            <a:xfrm>
              <a:off x="6639" y="1465"/>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6" name="Line 444"/>
            <p:cNvSpPr>
              <a:spLocks noChangeShapeType="1"/>
            </p:cNvSpPr>
            <p:nvPr/>
          </p:nvSpPr>
          <p:spPr bwMode="auto">
            <a:xfrm>
              <a:off x="8807" y="1467"/>
              <a:ext cx="0" cy="311"/>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7" name="Rectangle 445"/>
            <p:cNvSpPr>
              <a:spLocks noChangeArrowheads="1"/>
            </p:cNvSpPr>
            <p:nvPr/>
          </p:nvSpPr>
          <p:spPr bwMode="auto">
            <a:xfrm>
              <a:off x="6438" y="1016"/>
              <a:ext cx="2573" cy="435"/>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MMU</a:t>
              </a:r>
              <a:r>
                <a:rPr lang="en-US" altLang="zh-CN" sz="900">
                  <a:solidFill>
                    <a:srgbClr val="000000"/>
                  </a:solidFill>
                  <a:ea typeface="宋体" panose="02010600030101010101" pitchFamily="2" charset="-122"/>
                  <a:cs typeface="Arial Black" panose="020B0A04020102020204" pitchFamily="34" charset="0"/>
                </a:rPr>
                <a:t> </a:t>
              </a:r>
              <a:endParaRPr lang="en-US" altLang="zh-CN">
                <a:ea typeface="宋体" panose="02010600030101010101" pitchFamily="2" charset="-122"/>
              </a:endParaRPr>
            </a:p>
          </p:txBody>
        </p:sp>
        <p:sp>
          <p:nvSpPr>
            <p:cNvPr id="51228" name="Rectangle 450"/>
            <p:cNvSpPr>
              <a:spLocks noChangeArrowheads="1"/>
            </p:cNvSpPr>
            <p:nvPr/>
          </p:nvSpPr>
          <p:spPr bwMode="auto">
            <a:xfrm>
              <a:off x="3620" y="1049"/>
              <a:ext cx="1527" cy="417"/>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charset="-122"/>
                  <a:ea typeface="微软雅黑" panose="020B0503020204020204" charset="-122"/>
                  <a:cs typeface="Arial" panose="020B0604020202020204" pitchFamily="34" charset="0"/>
                </a:rPr>
                <a:t>指令预取</a:t>
              </a:r>
              <a:endParaRPr lang="zh-CN" altLang="en-US" sz="1800">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29" name="Text Box 458"/>
            <p:cNvSpPr txBox="1">
              <a:spLocks noChangeArrowheads="1"/>
            </p:cNvSpPr>
            <p:nvPr/>
          </p:nvSpPr>
          <p:spPr bwMode="auto">
            <a:xfrm>
              <a:off x="1392" y="523"/>
              <a:ext cx="309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charset="-122"/>
                  <a:ea typeface="微软雅黑" panose="020B0503020204020204" charset="-122"/>
                </a:rPr>
                <a:t>CPU</a:t>
              </a:r>
              <a:r>
                <a:rPr lang="zh-CN" altLang="en-US">
                  <a:solidFill>
                    <a:srgbClr val="000000"/>
                  </a:solidFill>
                  <a:latin typeface="微软雅黑" panose="020B0503020204020204" charset="-122"/>
                  <a:ea typeface="微软雅黑" panose="020B0503020204020204" charset="-122"/>
                </a:rPr>
                <a:t>芯片内含的核，共</a:t>
              </a:r>
              <a:r>
                <a:rPr lang="en-US" altLang="zh-CN">
                  <a:solidFill>
                    <a:srgbClr val="000000"/>
                  </a:solidFill>
                  <a:latin typeface="微软雅黑" panose="020B0503020204020204" charset="-122"/>
                  <a:ea typeface="微软雅黑" panose="020B0503020204020204" charset="-122"/>
                </a:rPr>
                <a:t>4</a:t>
              </a:r>
              <a:r>
                <a:rPr lang="zh-CN" altLang="en-US">
                  <a:solidFill>
                    <a:srgbClr val="000000"/>
                  </a:solidFill>
                  <a:latin typeface="微软雅黑" panose="020B0503020204020204" charset="-122"/>
                  <a:ea typeface="微软雅黑" panose="020B0503020204020204" charset="-122"/>
                </a:rPr>
                <a:t>个</a:t>
              </a:r>
              <a:endParaRPr lang="zh-CN" altLang="en-US">
                <a:latin typeface="微软雅黑" panose="020B0503020204020204" charset="-122"/>
                <a:ea typeface="微软雅黑" panose="020B0503020204020204" charset="-122"/>
              </a:endParaRPr>
            </a:p>
          </p:txBody>
        </p:sp>
        <p:sp>
          <p:nvSpPr>
            <p:cNvPr id="51230" name="Rectangle 459"/>
            <p:cNvSpPr>
              <a:spLocks noChangeArrowheads="1"/>
            </p:cNvSpPr>
            <p:nvPr/>
          </p:nvSpPr>
          <p:spPr bwMode="auto">
            <a:xfrm>
              <a:off x="5780" y="4485"/>
              <a:ext cx="3790" cy="833"/>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DDR3</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存储器控制器</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en-US" altLang="zh-CN">
                  <a:solidFill>
                    <a:srgbClr val="000000"/>
                  </a:solidFill>
                  <a:latin typeface="微软雅黑" panose="020B0503020204020204" charset="-122"/>
                  <a:ea typeface="微软雅黑" panose="020B0503020204020204" charset="-122"/>
                  <a:cs typeface="Arial" panose="020B0604020202020204" pitchFamily="34" charset="0"/>
                </a:rPr>
                <a:t>3 x 64 bit @ 10.66 GB/s</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总带宽 </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32 GB/s</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（所有核共享） </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31" name="Rectangle 462"/>
            <p:cNvSpPr>
              <a:spLocks noChangeArrowheads="1"/>
            </p:cNvSpPr>
            <p:nvPr/>
          </p:nvSpPr>
          <p:spPr bwMode="auto">
            <a:xfrm>
              <a:off x="7029" y="3406"/>
              <a:ext cx="2645" cy="713"/>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charset="-122"/>
                  <a:ea typeface="微软雅黑" panose="020B0503020204020204" charset="-122"/>
                  <a:cs typeface="Arial" panose="020B0604020202020204" pitchFamily="34" charset="0"/>
                </a:rPr>
                <a:t>QPI</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点对点连接总线</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4</a:t>
              </a:r>
              <a:r>
                <a:rPr lang="zh-CN" altLang="en-US">
                  <a:solidFill>
                    <a:srgbClr val="000000"/>
                  </a:solidFill>
                  <a:latin typeface="微软雅黑" panose="020B0503020204020204" charset="-122"/>
                  <a:ea typeface="微软雅黑" panose="020B0503020204020204" charset="-122"/>
                  <a:cs typeface="Arial" panose="020B0604020202020204" pitchFamily="34" charset="0"/>
                </a:rPr>
                <a:t>条每个带宽为</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25.6 GB/s </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51232" name="Line 464"/>
            <p:cNvSpPr>
              <a:spLocks noChangeShapeType="1"/>
            </p:cNvSpPr>
            <p:nvPr/>
          </p:nvSpPr>
          <p:spPr bwMode="auto">
            <a:xfrm>
              <a:off x="3422" y="3149"/>
              <a:ext cx="1" cy="132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3" name="Line 474"/>
            <p:cNvSpPr>
              <a:spLocks noChangeShapeType="1"/>
            </p:cNvSpPr>
            <p:nvPr/>
          </p:nvSpPr>
          <p:spPr bwMode="auto">
            <a:xfrm flipH="1">
              <a:off x="7530" y="5318"/>
              <a:ext cx="9"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4" name="Line 475"/>
            <p:cNvSpPr>
              <a:spLocks noChangeShapeType="1"/>
            </p:cNvSpPr>
            <p:nvPr/>
          </p:nvSpPr>
          <p:spPr bwMode="auto">
            <a:xfrm>
              <a:off x="7707" y="5318"/>
              <a:ext cx="0"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5" name="Line 476"/>
            <p:cNvSpPr>
              <a:spLocks noChangeShapeType="1"/>
            </p:cNvSpPr>
            <p:nvPr/>
          </p:nvSpPr>
          <p:spPr bwMode="auto">
            <a:xfrm>
              <a:off x="7875" y="5309"/>
              <a:ext cx="0" cy="486"/>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6" name="Line 479"/>
            <p:cNvSpPr>
              <a:spLocks noChangeShapeType="1"/>
            </p:cNvSpPr>
            <p:nvPr/>
          </p:nvSpPr>
          <p:spPr bwMode="auto">
            <a:xfrm>
              <a:off x="6598" y="3194"/>
              <a:ext cx="1" cy="1278"/>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7" name="Text Box 497"/>
            <p:cNvSpPr txBox="1">
              <a:spLocks noChangeArrowheads="1"/>
            </p:cNvSpPr>
            <p:nvPr/>
          </p:nvSpPr>
          <p:spPr bwMode="auto">
            <a:xfrm>
              <a:off x="10265" y="3176"/>
              <a:ext cx="7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连接</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其他核</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p:txBody>
        </p:sp>
        <p:grpSp>
          <p:nvGrpSpPr>
            <p:cNvPr id="51238" name="Group 501"/>
            <p:cNvGrpSpPr/>
            <p:nvPr/>
          </p:nvGrpSpPr>
          <p:grpSpPr bwMode="auto">
            <a:xfrm>
              <a:off x="9656" y="3470"/>
              <a:ext cx="655" cy="552"/>
              <a:chOff x="4785" y="2300"/>
              <a:chExt cx="343" cy="384"/>
            </a:xfrm>
          </p:grpSpPr>
          <p:sp>
            <p:nvSpPr>
              <p:cNvPr id="51243"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4"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5"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6"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grpSp>
        <p:sp>
          <p:nvSpPr>
            <p:cNvPr id="51239" name="Text Box 499"/>
            <p:cNvSpPr txBox="1">
              <a:spLocks noChangeArrowheads="1"/>
            </p:cNvSpPr>
            <p:nvPr/>
          </p:nvSpPr>
          <p:spPr bwMode="auto">
            <a:xfrm>
              <a:off x="10287" y="3844"/>
              <a:ext cx="613"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latin typeface="微软雅黑" panose="020B0503020204020204" charset="-122"/>
                  <a:ea typeface="微软雅黑" panose="020B0503020204020204" charset="-122"/>
                </a:rPr>
                <a:t>连接</a:t>
              </a:r>
              <a:r>
                <a:rPr lang="en-US" altLang="zh-CN">
                  <a:latin typeface="微软雅黑" panose="020B0503020204020204" charset="-122"/>
                  <a:ea typeface="微软雅黑" panose="020B0503020204020204" charset="-122"/>
                </a:rPr>
                <a:t>IOH</a:t>
              </a:r>
              <a:endParaRPr lang="en-US" altLang="zh-CN">
                <a:latin typeface="微软雅黑" panose="020B0503020204020204" charset="-122"/>
                <a:ea typeface="微软雅黑" panose="020B0503020204020204" charset="-122"/>
              </a:endParaRPr>
            </a:p>
          </p:txBody>
        </p:sp>
        <p:sp>
          <p:nvSpPr>
            <p:cNvPr id="51240" name="Line 500"/>
            <p:cNvSpPr>
              <a:spLocks noChangeShapeType="1"/>
            </p:cNvSpPr>
            <p:nvPr/>
          </p:nvSpPr>
          <p:spPr bwMode="auto">
            <a:xfrm>
              <a:off x="8368" y="4079"/>
              <a:ext cx="0" cy="39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1" name="Line 502"/>
            <p:cNvSpPr>
              <a:spLocks noChangeShapeType="1"/>
            </p:cNvSpPr>
            <p:nvPr/>
          </p:nvSpPr>
          <p:spPr bwMode="auto">
            <a:xfrm flipV="1">
              <a:off x="4634" y="4840"/>
              <a:ext cx="114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2" name="Rectangle 427"/>
            <p:cNvSpPr>
              <a:spLocks noChangeArrowheads="1"/>
            </p:cNvSpPr>
            <p:nvPr/>
          </p:nvSpPr>
          <p:spPr bwMode="auto">
            <a:xfrm>
              <a:off x="6130" y="5819"/>
              <a:ext cx="3560" cy="579"/>
            </a:xfrm>
            <a:prstGeom prst="rect">
              <a:avLst/>
            </a:prstGeom>
            <a:noFill/>
            <a:ln w="12700">
              <a:solidFill>
                <a:srgbClr val="000000"/>
              </a:solidFill>
              <a:miter lim="800000"/>
            </a:ln>
            <a:effectLst/>
            <a:extLst>
              <a:ext uri="{909E8E84-426E-40DD-AFC4-6F175D3DCCD1}">
                <a14:hiddenFill xmlns:a14="http://schemas.microsoft.com/office/drawing/2010/main">
                  <a:solidFill>
                    <a:srgbClr val="E5E6F6"/>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主存储器</a:t>
              </a:r>
              <a:endParaRPr lang="zh-CN" altLang="en-US">
                <a:solidFill>
                  <a:srgbClr val="000000"/>
                </a:solidFill>
                <a:latin typeface="微软雅黑" panose="020B0503020204020204" charset="-122"/>
                <a:ea typeface="微软雅黑" panose="020B0503020204020204" charset="-122"/>
                <a:cs typeface="Arial" panose="020B0604020202020204" pitchFamily="34" charset="0"/>
              </a:endParaRPr>
            </a:p>
            <a:p>
              <a:pPr algn="ctr"/>
              <a:r>
                <a:rPr lang="zh-CN" altLang="en-US">
                  <a:solidFill>
                    <a:srgbClr val="000000"/>
                  </a:solidFill>
                  <a:latin typeface="微软雅黑" panose="020B0503020204020204" charset="-122"/>
                  <a:ea typeface="微软雅黑" panose="020B0503020204020204" charset="-122"/>
                  <a:cs typeface="Arial" panose="020B0604020202020204" pitchFamily="34" charset="0"/>
                </a:rPr>
                <a:t>三通道 </a:t>
              </a:r>
              <a:r>
                <a:rPr lang="en-US" altLang="zh-CN">
                  <a:solidFill>
                    <a:srgbClr val="000000"/>
                  </a:solidFill>
                  <a:latin typeface="微软雅黑" panose="020B0503020204020204" charset="-122"/>
                  <a:ea typeface="微软雅黑" panose="020B0503020204020204" charset="-122"/>
                  <a:cs typeface="Arial" panose="020B0604020202020204" pitchFamily="34" charset="0"/>
                </a:rPr>
                <a:t>DDR3-1333 SDRAM</a:t>
              </a: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a:p>
              <a:pPr algn="ctr"/>
              <a:endParaRPr lang="en-US" altLang="zh-CN">
                <a:solidFill>
                  <a:srgbClr val="000000"/>
                </a:solidFill>
                <a:latin typeface="微软雅黑" panose="020B0503020204020204" charset="-122"/>
                <a:ea typeface="微软雅黑" panose="020B0503020204020204" charset="-122"/>
                <a:cs typeface="Arial" panose="020B0604020202020204" pitchFamily="34" charset="0"/>
              </a:endParaRPr>
            </a:p>
          </p:txBody>
        </p:sp>
      </p:grpSp>
      <p:sp>
        <p:nvSpPr>
          <p:cNvPr id="45" name="Rectangle 2"/>
          <p:cNvSpPr txBox="1">
            <a:spLocks noChangeArrowheads="1"/>
          </p:cNvSpPr>
          <p:nvPr/>
        </p:nvSpPr>
        <p:spPr bwMode="auto">
          <a:xfrm>
            <a:off x="60325" y="5207000"/>
            <a:ext cx="442753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zh-CN" altLang="en-US" sz="1900">
                <a:solidFill>
                  <a:srgbClr val="FF0000"/>
                </a:solidFill>
                <a:ea typeface="黑体" panose="02010609060101010101" pitchFamily="49" charset="-122"/>
              </a:rPr>
              <a:t>存储器总线</a:t>
            </a:r>
            <a:r>
              <a:rPr lang="en-US" altLang="zh-CN" sz="1900">
                <a:solidFill>
                  <a:srgbClr val="FF0000"/>
                </a:solidFill>
                <a:ea typeface="黑体" panose="02010609060101010101" pitchFamily="49" charset="-122"/>
              </a:rPr>
              <a:t>64</a:t>
            </a:r>
            <a:r>
              <a:rPr lang="zh-CN" altLang="en-US" sz="1900">
                <a:solidFill>
                  <a:srgbClr val="FF0000"/>
                </a:solidFill>
                <a:ea typeface="黑体" panose="02010609060101010101" pitchFamily="49" charset="-122"/>
              </a:rPr>
              <a:t>位宽，速度为</a:t>
            </a:r>
            <a:r>
              <a:rPr lang="en-US" altLang="zh-CN" sz="1900">
                <a:solidFill>
                  <a:srgbClr val="FF0000"/>
                </a:solidFill>
                <a:ea typeface="黑体" panose="02010609060101010101" pitchFamily="49" charset="-122"/>
              </a:rPr>
              <a:t>1333MT/s</a:t>
            </a:r>
            <a:r>
              <a:rPr lang="zh-CN" altLang="en-US" sz="1900">
                <a:solidFill>
                  <a:srgbClr val="FF0000"/>
                </a:solidFill>
                <a:ea typeface="黑体" panose="02010609060101010101" pitchFamily="49" charset="-122"/>
              </a:rPr>
              <a:t>，</a:t>
            </a:r>
            <a:endParaRPr lang="en-US" altLang="zh-CN" sz="1900">
              <a:solidFill>
                <a:srgbClr val="FF0000"/>
              </a:solidFill>
              <a:ea typeface="黑体" panose="02010609060101010101" pitchFamily="49" charset="-122"/>
            </a:endParaRPr>
          </a:p>
          <a:p>
            <a:pPr>
              <a:lnSpc>
                <a:spcPct val="105000"/>
              </a:lnSpc>
              <a:spcBef>
                <a:spcPts val="600"/>
              </a:spcBef>
              <a:buFontTx/>
              <a:buNone/>
            </a:pPr>
            <a:r>
              <a:rPr lang="zh-CN" altLang="en-US" sz="1900">
                <a:solidFill>
                  <a:srgbClr val="FF0000"/>
                </a:solidFill>
                <a:ea typeface="黑体" panose="02010609060101010101" pitchFamily="49" charset="-122"/>
              </a:rPr>
              <a:t>总带宽为：</a:t>
            </a:r>
            <a:r>
              <a:rPr lang="en-US" altLang="zh-CN" sz="1900">
                <a:solidFill>
                  <a:srgbClr val="FF0000"/>
                </a:solidFill>
                <a:ea typeface="黑体" panose="02010609060101010101" pitchFamily="49" charset="-122"/>
              </a:rPr>
              <a:t>3 x 8B x 1333M = 32GB/s.</a:t>
            </a:r>
            <a:endParaRPr lang="en-US" altLang="zh-CN" sz="1900">
              <a:solidFill>
                <a:srgbClr val="FF00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4617013-4AE9-468F-A728-0DDCE5269E25}" type="slidenum">
              <a:rPr lang="zh-CN" altLang="en-US" sz="1200">
                <a:solidFill>
                  <a:srgbClr val="898989"/>
                </a:solidFill>
              </a:rPr>
            </a:fld>
            <a:endParaRPr lang="zh-CN" altLang="en-US" sz="1200">
              <a:solidFill>
                <a:srgbClr val="898989"/>
              </a:solidFill>
            </a:endParaRPr>
          </a:p>
        </p:txBody>
      </p:sp>
      <p:cxnSp>
        <p:nvCxnSpPr>
          <p:cNvPr id="4" name="直接箭头连接符 3"/>
          <p:cNvCxnSpPr>
            <a:endCxn id="5" idx="2"/>
          </p:cNvCxnSpPr>
          <p:nvPr/>
        </p:nvCxnSpPr>
        <p:spPr bwMode="auto">
          <a:xfrm flipV="1">
            <a:off x="1553497" y="5080416"/>
            <a:ext cx="4030727" cy="126584"/>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H="1">
            <a:off x="8053285" y="2484617"/>
            <a:ext cx="235916" cy="665538"/>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8260834" y="2272953"/>
            <a:ext cx="745151" cy="369332"/>
          </a:xfrm>
          <a:prstGeom prst="rect">
            <a:avLst/>
          </a:prstGeom>
          <a:noFill/>
        </p:spPr>
        <p:txBody>
          <a:bodyPr wrap="square" rtlCol="0">
            <a:spAutoFit/>
          </a:bodyPr>
          <a:lstStyle/>
          <a:p>
            <a:r>
              <a:rPr lang="en-US" altLang="zh-CN" sz="1800" dirty="0">
                <a:solidFill>
                  <a:srgbClr val="FF0000"/>
                </a:solidFill>
              </a:rPr>
              <a:t>QPI</a:t>
            </a:r>
            <a:endParaRPr lang="zh-CN" altLang="en-US" sz="1800" dirty="0">
              <a:solidFill>
                <a:srgbClr val="FF0000"/>
              </a:solidFill>
            </a:endParaRPr>
          </a:p>
        </p:txBody>
      </p:sp>
      <p:sp>
        <p:nvSpPr>
          <p:cNvPr id="3" name="椭圆 2"/>
          <p:cNvSpPr/>
          <p:nvPr/>
        </p:nvSpPr>
        <p:spPr bwMode="auto">
          <a:xfrm>
            <a:off x="7949090" y="3108960"/>
            <a:ext cx="125353" cy="868337"/>
          </a:xfrm>
          <a:prstGeom prst="ellipse">
            <a:avLst/>
          </a:prstGeom>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5" name="椭圆 4"/>
          <p:cNvSpPr/>
          <p:nvPr/>
        </p:nvSpPr>
        <p:spPr bwMode="auto">
          <a:xfrm>
            <a:off x="5584224" y="5014369"/>
            <a:ext cx="650240" cy="132094"/>
          </a:xfrm>
          <a:prstGeom prst="ellipse">
            <a:avLst/>
          </a:prstGeom>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Effect transition="in" filter="blinds(horizontal)">
                                      <p:cBhvr>
                                        <p:cTn id="7" dur="500"/>
                                        <p:tgtEl>
                                          <p:spTgt spid="63693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linds(horizontal)">
                                      <p:cBhvr>
                                        <p:cTn id="16" dur="500"/>
                                        <p:tgtEl>
                                          <p:spTgt spid="45"/>
                                        </p:tgtEl>
                                      </p:cBhvr>
                                    </p:animEffect>
                                  </p:childTnLst>
                                </p:cTn>
                              </p:par>
                              <p:par>
                                <p:cTn id="17" presetID="2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45" grpId="0" autoUpdateAnimBg="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298450" y="869950"/>
            <a:ext cx="8732838" cy="5799729"/>
          </a:xfrm>
        </p:spPr>
        <p:txBody>
          <a:bodyPr/>
          <a:lstStyle/>
          <a:p>
            <a:pPr marL="0" indent="0">
              <a:lnSpc>
                <a:spcPct val="105000"/>
              </a:lnSpc>
              <a:spcBef>
                <a:spcPts val="600"/>
              </a:spcBef>
              <a:buFontTx/>
              <a:buNone/>
            </a:pPr>
            <a:r>
              <a:rPr lang="en-US" altLang="zh-CN" sz="2000" dirty="0">
                <a:solidFill>
                  <a:srgbClr val="0000CC"/>
                </a:solidFill>
                <a:ea typeface="黑体" panose="02010609060101010101" pitchFamily="49" charset="-122"/>
              </a:rPr>
              <a:t>I/O</a:t>
            </a:r>
            <a:r>
              <a:rPr lang="zh-CN" altLang="en-US" sz="2000" dirty="0">
                <a:solidFill>
                  <a:srgbClr val="0000CC"/>
                </a:solidFill>
                <a:ea typeface="黑体" panose="02010609060101010101" pitchFamily="49" charset="-122"/>
              </a:rPr>
              <a:t>总线用于为系统中的各种</a:t>
            </a:r>
            <a:r>
              <a:rPr lang="en-US" altLang="zh-CN" sz="2000" dirty="0">
                <a:solidFill>
                  <a:srgbClr val="0000CC"/>
                </a:solidFill>
                <a:ea typeface="黑体" panose="02010609060101010101" pitchFamily="49" charset="-122"/>
              </a:rPr>
              <a:t>I/O</a:t>
            </a:r>
            <a:r>
              <a:rPr lang="zh-CN" altLang="en-US" sz="2000" dirty="0">
                <a:solidFill>
                  <a:srgbClr val="0000CC"/>
                </a:solidFill>
                <a:ea typeface="黑体" panose="02010609060101010101" pitchFamily="49" charset="-122"/>
              </a:rPr>
              <a:t>设备提供输入输出通道</a:t>
            </a:r>
            <a:endParaRPr lang="en-US" altLang="zh-CN" sz="2000" dirty="0">
              <a:solidFill>
                <a:srgbClr val="0000CC"/>
              </a:solidFill>
              <a:ea typeface="黑体" panose="02010609060101010101" pitchFamily="49" charset="-122"/>
            </a:endParaRPr>
          </a:p>
          <a:p>
            <a:pPr marL="0" indent="0">
              <a:lnSpc>
                <a:spcPct val="105000"/>
              </a:lnSpc>
              <a:spcBef>
                <a:spcPts val="600"/>
              </a:spcBef>
              <a:buFontTx/>
              <a:buNone/>
            </a:pPr>
            <a:r>
              <a:rPr lang="en-US" altLang="zh-CN" sz="2000" dirty="0">
                <a:solidFill>
                  <a:srgbClr val="0000CC"/>
                </a:solidFill>
                <a:ea typeface="黑体" panose="02010609060101010101" pitchFamily="49" charset="-122"/>
              </a:rPr>
              <a:t>I/O</a:t>
            </a:r>
            <a:r>
              <a:rPr lang="zh-CN" altLang="en-US" sz="2000" dirty="0">
                <a:solidFill>
                  <a:srgbClr val="0000CC"/>
                </a:solidFill>
                <a:ea typeface="黑体" panose="02010609060101010101" pitchFamily="49" charset="-122"/>
              </a:rPr>
              <a:t>总线在物理上可以是主板上的</a:t>
            </a:r>
            <a:r>
              <a:rPr lang="en-US" altLang="zh-CN" sz="2000" dirty="0">
                <a:solidFill>
                  <a:srgbClr val="0000CC"/>
                </a:solidFill>
                <a:ea typeface="黑体" panose="02010609060101010101" pitchFamily="49" charset="-122"/>
              </a:rPr>
              <a:t>I/O</a:t>
            </a:r>
            <a:r>
              <a:rPr lang="zh-CN" altLang="en-US" sz="2000" dirty="0">
                <a:solidFill>
                  <a:srgbClr val="0000CC"/>
                </a:solidFill>
                <a:ea typeface="黑体" panose="02010609060101010101" pitchFamily="49" charset="-122"/>
              </a:rPr>
              <a:t>扩展槽，如：</a:t>
            </a:r>
            <a:endParaRPr lang="en-US" altLang="zh-CN" sz="2000" dirty="0">
              <a:solidFill>
                <a:srgbClr val="0000CC"/>
              </a:solidFill>
              <a:ea typeface="黑体" panose="02010609060101010101" pitchFamily="49" charset="-122"/>
            </a:endParaRPr>
          </a:p>
          <a:p>
            <a:pPr marL="482600" lvl="1" indent="0">
              <a:lnSpc>
                <a:spcPct val="105000"/>
              </a:lnSpc>
              <a:spcBef>
                <a:spcPts val="600"/>
              </a:spcBef>
              <a:buFontTx/>
              <a:buNone/>
            </a:pPr>
            <a:r>
              <a:rPr lang="zh-CN" altLang="en-US" sz="2000" dirty="0">
                <a:solidFill>
                  <a:srgbClr val="146C18"/>
                </a:solidFill>
                <a:ea typeface="黑体" panose="02010609060101010101" pitchFamily="49" charset="-122"/>
              </a:rPr>
              <a:t>第一代：</a:t>
            </a:r>
            <a:r>
              <a:rPr lang="en-US" altLang="zh-CN" sz="2000" dirty="0">
                <a:solidFill>
                  <a:srgbClr val="146C18"/>
                </a:solidFill>
                <a:ea typeface="黑体" panose="02010609060101010101" pitchFamily="49" charset="-122"/>
              </a:rPr>
              <a:t>ISA/EISA</a:t>
            </a:r>
            <a:r>
              <a:rPr lang="zh-CN" altLang="en-US" sz="2000" dirty="0">
                <a:solidFill>
                  <a:srgbClr val="146C18"/>
                </a:solidFill>
                <a:ea typeface="黑体" panose="02010609060101010101" pitchFamily="49" charset="-122"/>
              </a:rPr>
              <a:t>总线、</a:t>
            </a:r>
            <a:r>
              <a:rPr lang="en-US" altLang="zh-CN" sz="2000" dirty="0">
                <a:solidFill>
                  <a:srgbClr val="146C18"/>
                </a:solidFill>
                <a:ea typeface="黑体" panose="02010609060101010101" pitchFamily="49" charset="-122"/>
              </a:rPr>
              <a:t>VESA</a:t>
            </a:r>
            <a:r>
              <a:rPr lang="zh-CN" altLang="en-US" sz="2000" dirty="0">
                <a:solidFill>
                  <a:srgbClr val="146C18"/>
                </a:solidFill>
                <a:ea typeface="黑体" panose="02010609060101010101" pitchFamily="49" charset="-122"/>
              </a:rPr>
              <a:t>总线，早被淘汰</a:t>
            </a:r>
            <a:endParaRPr lang="en-US" altLang="zh-CN" sz="2000" dirty="0">
              <a:solidFill>
                <a:srgbClr val="146C18"/>
              </a:solidFill>
              <a:ea typeface="黑体" panose="02010609060101010101" pitchFamily="49" charset="-122"/>
            </a:endParaRPr>
          </a:p>
          <a:p>
            <a:pPr marL="482600" lvl="1" indent="0">
              <a:lnSpc>
                <a:spcPct val="105000"/>
              </a:lnSpc>
              <a:spcBef>
                <a:spcPts val="600"/>
              </a:spcBef>
              <a:buFontTx/>
              <a:buNone/>
            </a:pPr>
            <a:r>
              <a:rPr lang="zh-CN" altLang="en-US" sz="2000" dirty="0">
                <a:solidFill>
                  <a:srgbClr val="146C18"/>
                </a:solidFill>
                <a:ea typeface="黑体" panose="02010609060101010101" pitchFamily="49" charset="-122"/>
              </a:rPr>
              <a:t>第二代：</a:t>
            </a:r>
            <a:r>
              <a:rPr lang="en-US" altLang="zh-CN" sz="2000" dirty="0">
                <a:solidFill>
                  <a:srgbClr val="146C18"/>
                </a:solidFill>
                <a:ea typeface="黑体" panose="02010609060101010101" pitchFamily="49" charset="-122"/>
              </a:rPr>
              <a:t>PCI</a:t>
            </a:r>
            <a:r>
              <a:rPr lang="zh-CN" altLang="en-US" sz="2000" dirty="0">
                <a:solidFill>
                  <a:srgbClr val="146C18"/>
                </a:solidFill>
                <a:ea typeface="黑体" panose="02010609060101010101" pitchFamily="49" charset="-122"/>
              </a:rPr>
              <a:t>、</a:t>
            </a:r>
            <a:r>
              <a:rPr lang="en-US" altLang="zh-CN" sz="2000" dirty="0">
                <a:solidFill>
                  <a:srgbClr val="146C18"/>
                </a:solidFill>
                <a:ea typeface="黑体" panose="02010609060101010101" pitchFamily="49" charset="-122"/>
              </a:rPr>
              <a:t>AGP</a:t>
            </a:r>
            <a:r>
              <a:rPr lang="zh-CN" altLang="en-US" sz="2000" dirty="0">
                <a:solidFill>
                  <a:srgbClr val="146C18"/>
                </a:solidFill>
                <a:ea typeface="黑体" panose="02010609060101010101" pitchFamily="49" charset="-122"/>
              </a:rPr>
              <a:t>、</a:t>
            </a:r>
            <a:r>
              <a:rPr lang="en-US" altLang="zh-CN" sz="2000" dirty="0">
                <a:solidFill>
                  <a:srgbClr val="146C18"/>
                </a:solidFill>
                <a:ea typeface="黑体" panose="02010609060101010101" pitchFamily="49" charset="-122"/>
              </a:rPr>
              <a:t>PCI-X</a:t>
            </a:r>
            <a:r>
              <a:rPr lang="zh-CN" altLang="en-US" sz="2000" dirty="0">
                <a:solidFill>
                  <a:srgbClr val="146C18"/>
                </a:solidFill>
                <a:ea typeface="黑体" panose="02010609060101010101" pitchFamily="49" charset="-122"/>
              </a:rPr>
              <a:t>，已被淘汰</a:t>
            </a:r>
            <a:endParaRPr lang="en-US" altLang="zh-CN" sz="2000" dirty="0">
              <a:solidFill>
                <a:srgbClr val="146C18"/>
              </a:solidFill>
              <a:ea typeface="黑体" panose="02010609060101010101" pitchFamily="49" charset="-122"/>
            </a:endParaRPr>
          </a:p>
          <a:p>
            <a:pPr marL="482600" lvl="1" indent="0">
              <a:lnSpc>
                <a:spcPct val="105000"/>
              </a:lnSpc>
              <a:spcBef>
                <a:spcPts val="600"/>
              </a:spcBef>
              <a:buFontTx/>
              <a:buNone/>
            </a:pPr>
            <a:r>
              <a:rPr lang="zh-CN" altLang="en-US" sz="2000" dirty="0">
                <a:solidFill>
                  <a:srgbClr val="FF0000"/>
                </a:solidFill>
                <a:ea typeface="黑体" panose="02010609060101010101" pitchFamily="49" charset="-122"/>
              </a:rPr>
              <a:t>第三代：</a:t>
            </a:r>
            <a:r>
              <a:rPr lang="en-US" altLang="zh-CN" sz="2000" dirty="0">
                <a:solidFill>
                  <a:srgbClr val="FF0000"/>
                </a:solidFill>
                <a:ea typeface="黑体" panose="02010609060101010101" pitchFamily="49" charset="-122"/>
              </a:rPr>
              <a:t>PCI-Express</a:t>
            </a:r>
            <a:r>
              <a:rPr lang="zh-CN" altLang="en-US" sz="2000" dirty="0">
                <a:solidFill>
                  <a:srgbClr val="FF0000"/>
                </a:solidFill>
                <a:ea typeface="黑体" panose="02010609060101010101" pitchFamily="49" charset="-122"/>
              </a:rPr>
              <a:t>（简称</a:t>
            </a:r>
            <a:r>
              <a:rPr lang="en-US" altLang="zh-CN" sz="2000" dirty="0">
                <a:solidFill>
                  <a:srgbClr val="FF0000"/>
                </a:solidFill>
                <a:ea typeface="黑体" panose="02010609060101010101" pitchFamily="49" charset="-122"/>
              </a:rPr>
              <a:t>PCI-E</a:t>
            </a:r>
            <a:r>
              <a:rPr lang="zh-CN" altLang="en-US" sz="2000" dirty="0">
                <a:solidFill>
                  <a:srgbClr val="FF0000"/>
                </a:solidFill>
                <a:ea typeface="黑体" panose="02010609060101010101" pitchFamily="49" charset="-122"/>
              </a:rPr>
              <a:t>或</a:t>
            </a:r>
            <a:r>
              <a:rPr lang="en-US" altLang="zh-CN" sz="2000" dirty="0">
                <a:solidFill>
                  <a:srgbClr val="FF0000"/>
                </a:solidFill>
                <a:ea typeface="黑体" panose="02010609060101010101" pitchFamily="49" charset="-122"/>
              </a:rPr>
              <a:t>PCIE</a:t>
            </a:r>
            <a:r>
              <a:rPr lang="zh-CN" altLang="en-US" sz="2000" dirty="0">
                <a:solidFill>
                  <a:srgbClr val="FF0000"/>
                </a:solidFill>
                <a:ea typeface="黑体" panose="02010609060101010101" pitchFamily="49" charset="-122"/>
              </a:rPr>
              <a:t>），主流</a:t>
            </a:r>
            <a:endParaRPr lang="en-US" altLang="zh-CN" sz="2000" dirty="0">
              <a:solidFill>
                <a:srgbClr val="FF0000"/>
              </a:solidFill>
              <a:ea typeface="黑体" panose="02010609060101010101" pitchFamily="49" charset="-122"/>
            </a:endParaRPr>
          </a:p>
          <a:p>
            <a:pPr marL="0" indent="0">
              <a:lnSpc>
                <a:spcPct val="105000"/>
              </a:lnSpc>
              <a:spcBef>
                <a:spcPts val="600"/>
              </a:spcBef>
              <a:buFontTx/>
              <a:buNone/>
            </a:pPr>
            <a:r>
              <a:rPr lang="en-US" altLang="zh-CN" sz="2000" dirty="0">
                <a:solidFill>
                  <a:srgbClr val="0000CC"/>
                </a:solidFill>
                <a:ea typeface="黑体" panose="02010609060101010101" pitchFamily="49" charset="-122"/>
              </a:rPr>
              <a:t>PCI-Express</a:t>
            </a:r>
            <a:r>
              <a:rPr lang="zh-CN" altLang="en-US" sz="2000" dirty="0">
                <a:solidFill>
                  <a:srgbClr val="0000CC"/>
                </a:solidFill>
                <a:ea typeface="黑体" panose="02010609060101010101" pitchFamily="49" charset="-122"/>
              </a:rPr>
              <a:t>总线</a:t>
            </a:r>
            <a:r>
              <a:rPr lang="zh-CN" altLang="en-US" sz="2000" dirty="0">
                <a:solidFill>
                  <a:srgbClr val="FF0000"/>
                </a:solidFill>
                <a:ea typeface="黑体" panose="02010609060101010101" pitchFamily="49" charset="-122"/>
              </a:rPr>
              <a:t>（串行总线）</a:t>
            </a:r>
            <a:endParaRPr lang="en-US" altLang="zh-CN" sz="2000" dirty="0">
              <a:solidFill>
                <a:srgbClr val="0000CC"/>
              </a:solidFill>
              <a:ea typeface="黑体" panose="02010609060101010101" pitchFamily="49" charset="-122"/>
            </a:endParaRPr>
          </a:p>
          <a:p>
            <a:pPr marL="825500" lvl="1" indent="-342900">
              <a:lnSpc>
                <a:spcPct val="105000"/>
              </a:lnSpc>
              <a:spcBef>
                <a:spcPts val="600"/>
              </a:spcBef>
              <a:buClr>
                <a:schemeClr val="accent1"/>
              </a:buClr>
              <a:buFont typeface="Wingdings" panose="05000000000000000000" pitchFamily="2" charset="2"/>
              <a:buChar char="l"/>
            </a:pPr>
            <a:r>
              <a:rPr lang="zh-CN" altLang="en-US" sz="2000" dirty="0">
                <a:solidFill>
                  <a:srgbClr val="146C18"/>
                </a:solidFill>
                <a:ea typeface="黑体" panose="02010609060101010101" pitchFamily="49" charset="-122"/>
              </a:rPr>
              <a:t>两个</a:t>
            </a:r>
            <a:r>
              <a:rPr lang="en-US" altLang="zh-CN" sz="2000" dirty="0">
                <a:solidFill>
                  <a:srgbClr val="146C18"/>
                </a:solidFill>
                <a:ea typeface="黑体" panose="02010609060101010101" pitchFamily="49" charset="-122"/>
              </a:rPr>
              <a:t>PCI-Express</a:t>
            </a:r>
            <a:r>
              <a:rPr lang="zh-CN" altLang="en-US" sz="2000" dirty="0">
                <a:solidFill>
                  <a:srgbClr val="146C18"/>
                </a:solidFill>
                <a:ea typeface="黑体" panose="02010609060101010101" pitchFamily="49" charset="-122"/>
              </a:rPr>
              <a:t>设备之间以一个链路（</a:t>
            </a:r>
            <a:r>
              <a:rPr lang="en-US" altLang="zh-CN" sz="2000" dirty="0">
                <a:solidFill>
                  <a:srgbClr val="146C18"/>
                </a:solidFill>
                <a:ea typeface="黑体" panose="02010609060101010101" pitchFamily="49" charset="-122"/>
              </a:rPr>
              <a:t>link</a:t>
            </a:r>
            <a:r>
              <a:rPr lang="zh-CN" altLang="en-US" sz="2000" dirty="0">
                <a:solidFill>
                  <a:srgbClr val="146C18"/>
                </a:solidFill>
                <a:ea typeface="黑体" panose="02010609060101010101" pitchFamily="49" charset="-122"/>
              </a:rPr>
              <a:t>）相连</a:t>
            </a:r>
            <a:endParaRPr lang="en-US" altLang="zh-CN" sz="2000" dirty="0">
              <a:solidFill>
                <a:srgbClr val="146C18"/>
              </a:solidFill>
              <a:ea typeface="黑体" panose="02010609060101010101" pitchFamily="49" charset="-122"/>
            </a:endParaRPr>
          </a:p>
          <a:p>
            <a:pPr marL="825500" lvl="1" indent="-342900">
              <a:lnSpc>
                <a:spcPct val="105000"/>
              </a:lnSpc>
              <a:spcBef>
                <a:spcPts val="600"/>
              </a:spcBef>
              <a:buClr>
                <a:schemeClr val="accent1"/>
              </a:buClr>
              <a:buFont typeface="Wingdings" panose="05000000000000000000" pitchFamily="2" charset="2"/>
              <a:buChar char="l"/>
            </a:pPr>
            <a:r>
              <a:rPr lang="zh-CN" altLang="en-US" sz="2000" dirty="0">
                <a:solidFill>
                  <a:srgbClr val="146C18"/>
                </a:solidFill>
                <a:ea typeface="黑体" panose="02010609060101010101" pitchFamily="49" charset="-122"/>
              </a:rPr>
              <a:t>每个链路包含多条通路（</a:t>
            </a:r>
            <a:r>
              <a:rPr lang="en-US" altLang="zh-CN" sz="2000" dirty="0">
                <a:solidFill>
                  <a:srgbClr val="146C18"/>
                </a:solidFill>
                <a:ea typeface="黑体" panose="02010609060101010101" pitchFamily="49" charset="-122"/>
              </a:rPr>
              <a:t>lane</a:t>
            </a:r>
            <a:r>
              <a:rPr lang="zh-CN" altLang="en-US" sz="2000" dirty="0">
                <a:solidFill>
                  <a:srgbClr val="146C18"/>
                </a:solidFill>
                <a:ea typeface="黑体" panose="02010609060101010101" pitchFamily="49" charset="-122"/>
              </a:rPr>
              <a:t>），可以是</a:t>
            </a:r>
            <a:r>
              <a:rPr lang="en-US" altLang="zh-CN" sz="2000" dirty="0">
                <a:solidFill>
                  <a:srgbClr val="146C18"/>
                </a:solidFill>
                <a:ea typeface="黑体" panose="02010609060101010101" pitchFamily="49" charset="-122"/>
              </a:rPr>
              <a:t>1,2,4,8,16</a:t>
            </a:r>
            <a:endParaRPr lang="en-US" altLang="zh-CN" sz="2000" dirty="0">
              <a:solidFill>
                <a:srgbClr val="146C18"/>
              </a:solidFill>
              <a:ea typeface="黑体" panose="02010609060101010101" pitchFamily="49" charset="-122"/>
            </a:endParaRPr>
          </a:p>
          <a:p>
            <a:pPr marL="825500" lvl="1" indent="-342900">
              <a:lnSpc>
                <a:spcPct val="105000"/>
              </a:lnSpc>
              <a:spcBef>
                <a:spcPts val="600"/>
              </a:spcBef>
              <a:buClr>
                <a:schemeClr val="accent1"/>
              </a:buClr>
              <a:buFont typeface="Wingdings" panose="05000000000000000000" pitchFamily="2" charset="2"/>
              <a:buChar char="l"/>
            </a:pPr>
            <a:r>
              <a:rPr lang="en-US" altLang="zh-CN" sz="2000" dirty="0" err="1">
                <a:solidFill>
                  <a:srgbClr val="146C18"/>
                </a:solidFill>
                <a:ea typeface="黑体" panose="02010609060101010101" pitchFamily="49" charset="-122"/>
              </a:rPr>
              <a:t>PCI-Express×n</a:t>
            </a:r>
            <a:r>
              <a:rPr lang="zh-CN" altLang="en-US" sz="2000" dirty="0">
                <a:solidFill>
                  <a:srgbClr val="146C18"/>
                </a:solidFill>
                <a:ea typeface="黑体" panose="02010609060101010101" pitchFamily="49" charset="-122"/>
              </a:rPr>
              <a:t>表示一个具有</a:t>
            </a:r>
            <a:r>
              <a:rPr lang="en-US" altLang="zh-CN" sz="2000" dirty="0">
                <a:solidFill>
                  <a:srgbClr val="146C18"/>
                </a:solidFill>
                <a:ea typeface="黑体" panose="02010609060101010101" pitchFamily="49" charset="-122"/>
              </a:rPr>
              <a:t>n</a:t>
            </a:r>
            <a:r>
              <a:rPr lang="zh-CN" altLang="en-US" sz="2000" dirty="0">
                <a:solidFill>
                  <a:srgbClr val="146C18"/>
                </a:solidFill>
                <a:ea typeface="黑体" panose="02010609060101010101" pitchFamily="49" charset="-122"/>
              </a:rPr>
              <a:t>条通路的</a:t>
            </a:r>
            <a:r>
              <a:rPr lang="en-US" altLang="zh-CN" sz="2000" dirty="0">
                <a:solidFill>
                  <a:srgbClr val="146C18"/>
                </a:solidFill>
                <a:ea typeface="黑体" panose="02010609060101010101" pitchFamily="49" charset="-122"/>
              </a:rPr>
              <a:t>PCI-Express</a:t>
            </a:r>
            <a:r>
              <a:rPr lang="zh-CN" altLang="en-US" sz="2000" dirty="0">
                <a:solidFill>
                  <a:srgbClr val="146C18"/>
                </a:solidFill>
                <a:ea typeface="黑体" panose="02010609060101010101" pitchFamily="49" charset="-122"/>
              </a:rPr>
              <a:t>链路</a:t>
            </a:r>
            <a:endParaRPr lang="en-US" altLang="zh-CN" sz="2000" dirty="0">
              <a:solidFill>
                <a:srgbClr val="146C18"/>
              </a:solidFill>
              <a:ea typeface="黑体" panose="02010609060101010101" pitchFamily="49" charset="-122"/>
            </a:endParaRPr>
          </a:p>
          <a:p>
            <a:pPr marL="825500" lvl="1" indent="-342900">
              <a:lnSpc>
                <a:spcPct val="105000"/>
              </a:lnSpc>
              <a:spcBef>
                <a:spcPts val="600"/>
              </a:spcBef>
              <a:buClr>
                <a:schemeClr val="accent1"/>
              </a:buClr>
              <a:buFont typeface="Wingdings" panose="05000000000000000000" pitchFamily="2" charset="2"/>
              <a:buChar char="l"/>
            </a:pPr>
            <a:r>
              <a:rPr lang="zh-CN" altLang="en-US" sz="2000" dirty="0">
                <a:solidFill>
                  <a:srgbClr val="146C18"/>
                </a:solidFill>
                <a:ea typeface="黑体" panose="02010609060101010101" pitchFamily="49" charset="-122"/>
              </a:rPr>
              <a:t>每条通路有独立的发送和接收数据线，可同时发送和接受。每个数据字节被转换为</a:t>
            </a:r>
            <a:r>
              <a:rPr lang="en-US" altLang="zh-CN" sz="2000" dirty="0">
                <a:solidFill>
                  <a:srgbClr val="146C18"/>
                </a:solidFill>
                <a:ea typeface="黑体" panose="02010609060101010101" pitchFamily="49" charset="-122"/>
              </a:rPr>
              <a:t>10</a:t>
            </a:r>
            <a:r>
              <a:rPr lang="zh-CN" altLang="en-US" sz="2000" dirty="0">
                <a:solidFill>
                  <a:srgbClr val="146C18"/>
                </a:solidFill>
                <a:ea typeface="黑体" panose="02010609060101010101" pitchFamily="49" charset="-122"/>
              </a:rPr>
              <a:t>位信息被传输</a:t>
            </a:r>
            <a:endParaRPr lang="en-US" altLang="zh-CN" sz="2000" dirty="0">
              <a:solidFill>
                <a:srgbClr val="146C18"/>
              </a:solidFill>
              <a:ea typeface="黑体" panose="02010609060101010101" pitchFamily="49" charset="-122"/>
            </a:endParaRPr>
          </a:p>
          <a:p>
            <a:pPr marL="825500" lvl="1" indent="-342900">
              <a:lnSpc>
                <a:spcPct val="105000"/>
              </a:lnSpc>
              <a:spcBef>
                <a:spcPts val="600"/>
              </a:spcBef>
              <a:buClr>
                <a:schemeClr val="accent1"/>
              </a:buClr>
              <a:buFont typeface="Wingdings" panose="05000000000000000000" pitchFamily="2" charset="2"/>
              <a:buChar char="l"/>
            </a:pPr>
            <a:r>
              <a:rPr lang="en-US" altLang="zh-CN" sz="2000" dirty="0">
                <a:solidFill>
                  <a:srgbClr val="146C18"/>
                </a:solidFill>
                <a:ea typeface="黑体" panose="02010609060101010101" pitchFamily="49" charset="-122"/>
              </a:rPr>
              <a:t>PCI-Express1.0</a:t>
            </a:r>
            <a:r>
              <a:rPr lang="zh-CN" altLang="en-US" sz="2000" dirty="0">
                <a:solidFill>
                  <a:srgbClr val="146C18"/>
                </a:solidFill>
                <a:ea typeface="黑体" panose="02010609060101010101" pitchFamily="49" charset="-122"/>
              </a:rPr>
              <a:t>下，每条通路的发送和接受速率都是</a:t>
            </a:r>
            <a:r>
              <a:rPr lang="en-US" altLang="zh-CN" sz="2000" dirty="0">
                <a:solidFill>
                  <a:srgbClr val="146C18"/>
                </a:solidFill>
                <a:ea typeface="黑体" panose="02010609060101010101" pitchFamily="49" charset="-122"/>
              </a:rPr>
              <a:t>2.5Gb/s</a:t>
            </a:r>
            <a:r>
              <a:rPr lang="zh-CN" altLang="en-US" sz="2000" dirty="0">
                <a:solidFill>
                  <a:srgbClr val="146C18"/>
                </a:solidFill>
                <a:ea typeface="黑体" panose="02010609060101010101" pitchFamily="49" charset="-122"/>
              </a:rPr>
              <a:t>，故</a:t>
            </a:r>
            <a:r>
              <a:rPr lang="en-US" altLang="zh-CN" sz="2000" dirty="0" err="1">
                <a:solidFill>
                  <a:srgbClr val="146C18"/>
                </a:solidFill>
                <a:ea typeface="黑体" panose="02010609060101010101" pitchFamily="49" charset="-122"/>
              </a:rPr>
              <a:t>PCI-Express×n</a:t>
            </a:r>
            <a:r>
              <a:rPr lang="zh-CN" altLang="en-US" sz="2000" dirty="0">
                <a:solidFill>
                  <a:srgbClr val="146C18"/>
                </a:solidFill>
                <a:ea typeface="黑体" panose="02010609060101010101" pitchFamily="49" charset="-122"/>
              </a:rPr>
              <a:t>的带宽为：</a:t>
            </a:r>
            <a:r>
              <a:rPr lang="en-US" altLang="zh-CN" sz="2000" dirty="0">
                <a:solidFill>
                  <a:srgbClr val="146C18"/>
                </a:solidFill>
                <a:ea typeface="黑体" panose="02010609060101010101" pitchFamily="49" charset="-122"/>
              </a:rPr>
              <a:t>2.5Gb/s×2×n/10=0.5GB/</a:t>
            </a:r>
            <a:r>
              <a:rPr lang="en-US" altLang="zh-CN" sz="2000" dirty="0" err="1">
                <a:solidFill>
                  <a:srgbClr val="146C18"/>
                </a:solidFill>
                <a:ea typeface="黑体" panose="02010609060101010101" pitchFamily="49" charset="-122"/>
              </a:rPr>
              <a:t>s×n</a:t>
            </a:r>
            <a:r>
              <a:rPr lang="zh-CN" altLang="en-US" sz="2000" dirty="0">
                <a:solidFill>
                  <a:srgbClr val="146C18"/>
                </a:solidFill>
                <a:ea typeface="黑体" panose="02010609060101010101" pitchFamily="49" charset="-122"/>
              </a:rPr>
              <a:t>。</a:t>
            </a:r>
            <a:endParaRPr lang="en-US" altLang="zh-CN" sz="2000" dirty="0">
              <a:solidFill>
                <a:srgbClr val="146C18"/>
              </a:solidFill>
              <a:ea typeface="黑体" panose="02010609060101010101" pitchFamily="49" charset="-122"/>
            </a:endParaRPr>
          </a:p>
          <a:p>
            <a:pPr marL="482600" lvl="1" indent="0">
              <a:lnSpc>
                <a:spcPct val="105000"/>
              </a:lnSpc>
              <a:spcBef>
                <a:spcPts val="600"/>
              </a:spcBef>
              <a:buFontTx/>
              <a:buNone/>
            </a:pPr>
            <a:endParaRPr lang="en-US" altLang="zh-CN" sz="2000" dirty="0">
              <a:solidFill>
                <a:srgbClr val="146C18"/>
              </a:solidFill>
              <a:ea typeface="黑体" panose="02010609060101010101" pitchFamily="49" charset="-122"/>
            </a:endParaRPr>
          </a:p>
          <a:p>
            <a:pPr marL="482600" lvl="1" indent="0">
              <a:lnSpc>
                <a:spcPct val="105000"/>
              </a:lnSpc>
              <a:spcBef>
                <a:spcPts val="600"/>
              </a:spcBef>
              <a:buFontTx/>
              <a:buNone/>
            </a:pPr>
            <a:endParaRPr lang="en-US" altLang="zh-CN" sz="2000" dirty="0">
              <a:solidFill>
                <a:srgbClr val="146C18"/>
              </a:solidFill>
              <a:ea typeface="黑体" panose="02010609060101010101" pitchFamily="49" charset="-122"/>
            </a:endParaRPr>
          </a:p>
        </p:txBody>
      </p:sp>
      <p:sp>
        <p:nvSpPr>
          <p:cNvPr id="52227" name="Rectangle 3"/>
          <p:cNvSpPr>
            <a:spLocks noChangeArrowheads="1"/>
          </p:cNvSpPr>
          <p:nvPr/>
        </p:nvSpPr>
        <p:spPr bwMode="auto">
          <a:xfrm>
            <a:off x="762000" y="5389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zh-CN" sz="2800" dirty="0">
                <a:solidFill>
                  <a:srgbClr val="C90122"/>
                </a:solidFill>
                <a:ea typeface="宋体" panose="02010600030101010101" pitchFamily="2" charset="-122"/>
              </a:rPr>
              <a:t>I/O</a:t>
            </a:r>
            <a:r>
              <a:rPr lang="zh-CN" altLang="en-US" sz="2800" dirty="0">
                <a:solidFill>
                  <a:srgbClr val="C90122"/>
                </a:solidFill>
                <a:ea typeface="宋体" panose="02010600030101010101" pitchFamily="2" charset="-122"/>
              </a:rPr>
              <a:t>总线</a:t>
            </a:r>
            <a:endParaRPr lang="zh-CN" altLang="en-US" sz="2800" dirty="0">
              <a:solidFill>
                <a:srgbClr val="C90122"/>
              </a:solidFill>
              <a:ea typeface="宋体" panose="02010600030101010101" pitchFamily="2" charset="-122"/>
            </a:endParaRPr>
          </a:p>
        </p:txBody>
      </p:sp>
      <p:sp>
        <p:nvSpPr>
          <p:cNvPr id="45" name="Rectangle 2"/>
          <p:cNvSpPr txBox="1">
            <a:spLocks noChangeArrowheads="1"/>
          </p:cNvSpPr>
          <p:nvPr/>
        </p:nvSpPr>
        <p:spPr bwMode="auto">
          <a:xfrm>
            <a:off x="402073" y="5976223"/>
            <a:ext cx="8525592"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en-US" altLang="zh-CN" sz="2000" dirty="0">
                <a:solidFill>
                  <a:schemeClr val="accent2"/>
                </a:solidFill>
                <a:ea typeface="黑体" panose="02010609060101010101" pitchFamily="49" charset="-122"/>
              </a:rPr>
              <a:t>PCI-Express1.0</a:t>
            </a:r>
            <a:r>
              <a:rPr lang="zh-CN" altLang="en-US" sz="2000" dirty="0">
                <a:solidFill>
                  <a:schemeClr val="accent2"/>
                </a:solidFill>
                <a:ea typeface="黑体" panose="02010609060101010101" pitchFamily="49" charset="-122"/>
              </a:rPr>
              <a:t>下，</a:t>
            </a:r>
            <a:r>
              <a:rPr lang="en-US" altLang="zh-CN" sz="2000" dirty="0">
                <a:solidFill>
                  <a:schemeClr val="accent2"/>
                </a:solidFill>
                <a:ea typeface="黑体" panose="02010609060101010101" pitchFamily="49" charset="-122"/>
              </a:rPr>
              <a:t>PCI-Express×2</a:t>
            </a:r>
            <a:r>
              <a:rPr lang="zh-CN" altLang="en-US" sz="2000" dirty="0">
                <a:solidFill>
                  <a:schemeClr val="accent2"/>
                </a:solidFill>
                <a:ea typeface="黑体" panose="02010609060101010101" pitchFamily="49" charset="-122"/>
              </a:rPr>
              <a:t>的带宽为</a:t>
            </a:r>
            <a:r>
              <a:rPr lang="en-US" altLang="zh-CN" sz="2000" dirty="0">
                <a:solidFill>
                  <a:schemeClr val="accent2"/>
                </a:solidFill>
                <a:ea typeface="黑体" panose="02010609060101010101" pitchFamily="49" charset="-122"/>
              </a:rPr>
              <a:t>1GB/s</a:t>
            </a:r>
            <a:r>
              <a:rPr lang="zh-CN" altLang="en-US" sz="2000" dirty="0">
                <a:solidFill>
                  <a:schemeClr val="accent2"/>
                </a:solidFill>
                <a:ea typeface="黑体" panose="02010609060101010101" pitchFamily="49" charset="-122"/>
              </a:rPr>
              <a:t>，</a:t>
            </a:r>
            <a:r>
              <a:rPr lang="en-US" altLang="zh-CN" sz="2000" dirty="0">
                <a:solidFill>
                  <a:schemeClr val="accent2"/>
                </a:solidFill>
                <a:ea typeface="黑体" panose="02010609060101010101" pitchFamily="49" charset="-122"/>
              </a:rPr>
              <a:t>PCI-Express×4</a:t>
            </a:r>
            <a:r>
              <a:rPr lang="zh-CN" altLang="en-US" sz="2000" dirty="0">
                <a:solidFill>
                  <a:schemeClr val="accent2"/>
                </a:solidFill>
                <a:ea typeface="黑体" panose="02010609060101010101" pitchFamily="49" charset="-122"/>
              </a:rPr>
              <a:t>的带宽为</a:t>
            </a:r>
            <a:r>
              <a:rPr lang="en-US" altLang="zh-CN" sz="2000" dirty="0">
                <a:solidFill>
                  <a:schemeClr val="accent2"/>
                </a:solidFill>
                <a:ea typeface="黑体" panose="02010609060101010101" pitchFamily="49" charset="-122"/>
              </a:rPr>
              <a:t>2GB/s</a:t>
            </a:r>
            <a:r>
              <a:rPr lang="zh-CN" altLang="en-US" sz="2000" dirty="0">
                <a:solidFill>
                  <a:schemeClr val="accent2"/>
                </a:solidFill>
                <a:ea typeface="黑体" panose="02010609060101010101" pitchFamily="49" charset="-122"/>
              </a:rPr>
              <a:t>，</a:t>
            </a:r>
            <a:r>
              <a:rPr lang="en-US" altLang="zh-CN" sz="2000" dirty="0">
                <a:solidFill>
                  <a:schemeClr val="accent2"/>
                </a:solidFill>
                <a:ea typeface="黑体" panose="02010609060101010101" pitchFamily="49" charset="-122"/>
              </a:rPr>
              <a:t>PCI-Express×16</a:t>
            </a:r>
            <a:r>
              <a:rPr lang="zh-CN" altLang="en-US" sz="2000" dirty="0">
                <a:solidFill>
                  <a:schemeClr val="accent2"/>
                </a:solidFill>
                <a:ea typeface="黑体" panose="02010609060101010101" pitchFamily="49" charset="-122"/>
              </a:rPr>
              <a:t>的带宽为</a:t>
            </a:r>
            <a:r>
              <a:rPr lang="en-US" altLang="zh-CN" sz="2000" dirty="0">
                <a:solidFill>
                  <a:schemeClr val="accent2"/>
                </a:solidFill>
                <a:ea typeface="黑体" panose="02010609060101010101" pitchFamily="49" charset="-122"/>
              </a:rPr>
              <a:t>8GB/s.</a:t>
            </a:r>
            <a:endParaRPr lang="en-US" altLang="zh-CN" sz="2000" dirty="0">
              <a:solidFill>
                <a:schemeClr val="accent2"/>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400B269-EC73-4930-B746-1955538A727A}"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6930">
                                            <p:txEl>
                                              <p:pRg st="0" end="0"/>
                                            </p:txEl>
                                          </p:spTgt>
                                        </p:tgtEl>
                                        <p:attrNameLst>
                                          <p:attrName>style.visibility</p:attrName>
                                        </p:attrNameLst>
                                      </p:cBhvr>
                                      <p:to>
                                        <p:strVal val="visible"/>
                                      </p:to>
                                    </p:set>
                                    <p:animEffect transition="in" filter="wipe(down)">
                                      <p:cBhvr>
                                        <p:cTn id="7" dur="500"/>
                                        <p:tgtEl>
                                          <p:spTgt spid="636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12" dur="500"/>
                                        <p:tgtEl>
                                          <p:spTgt spid="6369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7" dur="500"/>
                                        <p:tgtEl>
                                          <p:spTgt spid="6369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6930">
                                            <p:txEl>
                                              <p:pRg st="3" end="3"/>
                                            </p:txEl>
                                          </p:spTgt>
                                        </p:tgtEl>
                                        <p:attrNameLst>
                                          <p:attrName>style.visibility</p:attrName>
                                        </p:attrNameLst>
                                      </p:cBhvr>
                                      <p:to>
                                        <p:strVal val="visible"/>
                                      </p:to>
                                    </p:set>
                                    <p:animEffect transition="in" filter="blinds(horizontal)">
                                      <p:cBhvr>
                                        <p:cTn id="22" dur="500"/>
                                        <p:tgtEl>
                                          <p:spTgt spid="636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27" dur="500"/>
                                        <p:tgtEl>
                                          <p:spTgt spid="6369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32" dur="500"/>
                                        <p:tgtEl>
                                          <p:spTgt spid="6369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6930">
                                            <p:txEl>
                                              <p:pRg st="6" end="6"/>
                                            </p:txEl>
                                          </p:spTgt>
                                        </p:tgtEl>
                                        <p:attrNameLst>
                                          <p:attrName>style.visibility</p:attrName>
                                        </p:attrNameLst>
                                      </p:cBhvr>
                                      <p:to>
                                        <p:strVal val="visible"/>
                                      </p:to>
                                    </p:set>
                                    <p:animEffect transition="in" filter="blinds(horizontal)">
                                      <p:cBhvr>
                                        <p:cTn id="37" dur="500"/>
                                        <p:tgtEl>
                                          <p:spTgt spid="6369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6930">
                                            <p:txEl>
                                              <p:pRg st="7" end="7"/>
                                            </p:txEl>
                                          </p:spTgt>
                                        </p:tgtEl>
                                        <p:attrNameLst>
                                          <p:attrName>style.visibility</p:attrName>
                                        </p:attrNameLst>
                                      </p:cBhvr>
                                      <p:to>
                                        <p:strVal val="visible"/>
                                      </p:to>
                                    </p:set>
                                    <p:animEffect transition="in" filter="blinds(horizontal)">
                                      <p:cBhvr>
                                        <p:cTn id="42" dur="500"/>
                                        <p:tgtEl>
                                          <p:spTgt spid="6369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6930">
                                            <p:txEl>
                                              <p:pRg st="8" end="8"/>
                                            </p:txEl>
                                          </p:spTgt>
                                        </p:tgtEl>
                                        <p:attrNameLst>
                                          <p:attrName>style.visibility</p:attrName>
                                        </p:attrNameLst>
                                      </p:cBhvr>
                                      <p:to>
                                        <p:strVal val="visible"/>
                                      </p:to>
                                    </p:set>
                                    <p:animEffect transition="in" filter="blinds(horizontal)">
                                      <p:cBhvr>
                                        <p:cTn id="47" dur="500"/>
                                        <p:tgtEl>
                                          <p:spTgt spid="6369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6930">
                                            <p:txEl>
                                              <p:pRg st="9" end="9"/>
                                            </p:txEl>
                                          </p:spTgt>
                                        </p:tgtEl>
                                        <p:attrNameLst>
                                          <p:attrName>style.visibility</p:attrName>
                                        </p:attrNameLst>
                                      </p:cBhvr>
                                      <p:to>
                                        <p:strVal val="visible"/>
                                      </p:to>
                                    </p:set>
                                    <p:animEffect transition="in" filter="blinds(horizontal)">
                                      <p:cBhvr>
                                        <p:cTn id="52" dur="500"/>
                                        <p:tgtEl>
                                          <p:spTgt spid="63693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36930">
                                            <p:txEl>
                                              <p:pRg st="10" end="10"/>
                                            </p:txEl>
                                          </p:spTgt>
                                        </p:tgtEl>
                                        <p:attrNameLst>
                                          <p:attrName>style.visibility</p:attrName>
                                        </p:attrNameLst>
                                      </p:cBhvr>
                                      <p:to>
                                        <p:strVal val="visible"/>
                                      </p:to>
                                    </p:set>
                                    <p:animEffect transition="in" filter="blinds(horizontal)">
                                      <p:cBhvr>
                                        <p:cTn id="57" dur="500"/>
                                        <p:tgtEl>
                                          <p:spTgt spid="63693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linds(horizontal)">
                                      <p:cBhvr>
                                        <p:cTn id="6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2113" y="142875"/>
            <a:ext cx="8129587" cy="395288"/>
          </a:xfrm>
        </p:spPr>
        <p:txBody>
          <a:bodyPr/>
          <a:lstStyle/>
          <a:p>
            <a:pPr defTabSz="717550">
              <a:lnSpc>
                <a:spcPct val="80000"/>
              </a:lnSpc>
            </a:pPr>
            <a:r>
              <a:rPr lang="zh-CN" altLang="en-US" dirty="0">
                <a:ea typeface="宋体" panose="02010600030101010101" pitchFamily="2" charset="-122"/>
              </a:rPr>
              <a:t>基于</a:t>
            </a:r>
            <a:r>
              <a:rPr lang="en-US" altLang="zh-CN" dirty="0">
                <a:ea typeface="宋体" panose="02010600030101010101" pitchFamily="2" charset="-122"/>
              </a:rPr>
              <a:t>Core i7</a:t>
            </a:r>
            <a:r>
              <a:rPr lang="zh-CN" altLang="en-US" dirty="0">
                <a:ea typeface="宋体" panose="02010600030101010101" pitchFamily="2" charset="-122"/>
              </a:rPr>
              <a:t>系列处理器的互连结构举例</a:t>
            </a:r>
            <a:endParaRPr lang="zh-CN" altLang="en-US" dirty="0">
              <a:ea typeface="宋体" panose="02010600030101010101" pitchFamily="2" charset="-122"/>
            </a:endParaRPr>
          </a:p>
        </p:txBody>
      </p:sp>
      <p:grpSp>
        <p:nvGrpSpPr>
          <p:cNvPr id="53251" name="Group 1"/>
          <p:cNvGrpSpPr>
            <a:grpSpLocks noChangeAspect="1"/>
          </p:cNvGrpSpPr>
          <p:nvPr/>
        </p:nvGrpSpPr>
        <p:grpSpPr bwMode="auto">
          <a:xfrm>
            <a:off x="187325" y="839788"/>
            <a:ext cx="8712200" cy="4691062"/>
            <a:chOff x="1572" y="5874"/>
            <a:chExt cx="7420" cy="4368"/>
          </a:xfrm>
        </p:grpSpPr>
        <p:sp>
          <p:nvSpPr>
            <p:cNvPr id="53255" name="AutoShape 33"/>
            <p:cNvSpPr>
              <a:spLocks noChangeAspect="1" noChangeArrowheads="1" noTextEdit="1"/>
            </p:cNvSpPr>
            <p:nvPr/>
          </p:nvSpPr>
          <p:spPr bwMode="auto">
            <a:xfrm>
              <a:off x="1572" y="5874"/>
              <a:ext cx="7420" cy="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6" name="Text Box 32"/>
            <p:cNvSpPr txBox="1">
              <a:spLocks noChangeArrowheads="1"/>
            </p:cNvSpPr>
            <p:nvPr/>
          </p:nvSpPr>
          <p:spPr bwMode="auto">
            <a:xfrm>
              <a:off x="4378" y="6045"/>
              <a:ext cx="1968" cy="735"/>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dirty="0">
                  <a:latin typeface="微软雅黑" panose="020B0503020204020204" charset="-122"/>
                  <a:ea typeface="微软雅黑" panose="020B0503020204020204" charset="-122"/>
                </a:rPr>
                <a:t>Intel Core i7</a:t>
              </a:r>
              <a:endParaRPr lang="en-US" altLang="zh-CN" sz="1800" dirty="0">
                <a:latin typeface="微软雅黑" panose="020B0503020204020204" charset="-122"/>
                <a:ea typeface="微软雅黑" panose="020B0503020204020204" charset="-122"/>
              </a:endParaRPr>
            </a:p>
            <a:p>
              <a:pPr algn="ctr" fontAlgn="ctr"/>
              <a:r>
                <a:rPr lang="zh-CN" altLang="en-US" sz="1800" dirty="0">
                  <a:latin typeface="微软雅黑" panose="020B0503020204020204" charset="-122"/>
                  <a:ea typeface="微软雅黑" panose="020B0503020204020204" charset="-122"/>
                </a:rPr>
                <a:t>处理器</a:t>
              </a:r>
              <a:endParaRPr lang="zh-CN" altLang="en-US" sz="1800" dirty="0">
                <a:latin typeface="微软雅黑" panose="020B0503020204020204" charset="-122"/>
                <a:ea typeface="微软雅黑" panose="020B0503020204020204" charset="-122"/>
              </a:endParaRPr>
            </a:p>
          </p:txBody>
        </p:sp>
        <p:sp>
          <p:nvSpPr>
            <p:cNvPr id="53257" name="Line 31"/>
            <p:cNvSpPr>
              <a:spLocks noChangeShapeType="1"/>
            </p:cNvSpPr>
            <p:nvPr/>
          </p:nvSpPr>
          <p:spPr bwMode="auto">
            <a:xfrm>
              <a:off x="5356" y="678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8" name="Text Box 30"/>
            <p:cNvSpPr txBox="1">
              <a:spLocks noChangeArrowheads="1"/>
            </p:cNvSpPr>
            <p:nvPr/>
          </p:nvSpPr>
          <p:spPr bwMode="auto">
            <a:xfrm>
              <a:off x="4812" y="6826"/>
              <a:ext cx="54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QPI</a:t>
              </a:r>
              <a:endParaRPr lang="en-US" altLang="zh-CN" sz="1800">
                <a:latin typeface="微软雅黑" panose="020B0503020204020204" charset="-122"/>
                <a:ea typeface="微软雅黑" panose="020B0503020204020204" charset="-122"/>
              </a:endParaRPr>
            </a:p>
          </p:txBody>
        </p:sp>
        <p:sp>
          <p:nvSpPr>
            <p:cNvPr id="53259" name="Text Box 29"/>
            <p:cNvSpPr txBox="1">
              <a:spLocks noChangeArrowheads="1"/>
            </p:cNvSpPr>
            <p:nvPr/>
          </p:nvSpPr>
          <p:spPr bwMode="auto">
            <a:xfrm>
              <a:off x="5376" y="6830"/>
              <a:ext cx="11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25.6GB/s</a:t>
              </a:r>
              <a:endParaRPr lang="en-US" altLang="zh-CN" sz="1800">
                <a:latin typeface="微软雅黑" panose="020B0503020204020204" charset="-122"/>
                <a:ea typeface="微软雅黑" panose="020B0503020204020204" charset="-122"/>
              </a:endParaRPr>
            </a:p>
          </p:txBody>
        </p:sp>
        <p:sp>
          <p:nvSpPr>
            <p:cNvPr id="53260" name="Text Box 28"/>
            <p:cNvSpPr txBox="1">
              <a:spLocks noChangeArrowheads="1"/>
            </p:cNvSpPr>
            <p:nvPr/>
          </p:nvSpPr>
          <p:spPr bwMode="auto">
            <a:xfrm>
              <a:off x="4366" y="7224"/>
              <a:ext cx="2062" cy="1002"/>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endParaRPr lang="en-US" altLang="zh-CN" sz="1800">
                <a:latin typeface="微软雅黑" panose="020B0503020204020204" charset="-122"/>
                <a:ea typeface="微软雅黑" panose="020B0503020204020204" charset="-122"/>
              </a:endParaRPr>
            </a:p>
            <a:p>
              <a:pPr algn="ctr" fontAlgn="ctr"/>
              <a:r>
                <a:rPr lang="en-US" altLang="zh-CN" sz="1800">
                  <a:latin typeface="微软雅黑" panose="020B0503020204020204" charset="-122"/>
                  <a:ea typeface="微软雅黑" panose="020B0503020204020204" charset="-122"/>
                </a:rPr>
                <a:t>X58</a:t>
              </a:r>
              <a:endParaRPr lang="en-US" altLang="zh-CN" sz="1800">
                <a:latin typeface="微软雅黑" panose="020B0503020204020204" charset="-122"/>
                <a:ea typeface="微软雅黑" panose="020B0503020204020204" charset="-122"/>
              </a:endParaRPr>
            </a:p>
            <a:p>
              <a:pPr algn="ctr" fontAlgn="ctr"/>
              <a:r>
                <a:rPr lang="en-US" altLang="zh-CN" sz="1800">
                  <a:latin typeface="微软雅黑" panose="020B0503020204020204" charset="-122"/>
                  <a:ea typeface="微软雅黑" panose="020B0503020204020204" charset="-122"/>
                </a:rPr>
                <a:t>IOH</a:t>
              </a:r>
              <a:endParaRPr lang="en-US" altLang="zh-CN" sz="1800">
                <a:latin typeface="微软雅黑" panose="020B0503020204020204" charset="-122"/>
                <a:ea typeface="微软雅黑" panose="020B0503020204020204" charset="-122"/>
              </a:endParaRPr>
            </a:p>
          </p:txBody>
        </p:sp>
        <p:sp>
          <p:nvSpPr>
            <p:cNvPr id="53261" name="Text Box 27"/>
            <p:cNvSpPr txBox="1">
              <a:spLocks noChangeArrowheads="1"/>
            </p:cNvSpPr>
            <p:nvPr/>
          </p:nvSpPr>
          <p:spPr bwMode="auto">
            <a:xfrm>
              <a:off x="1629" y="7296"/>
              <a:ext cx="1815" cy="864"/>
            </a:xfrm>
            <a:prstGeom prst="rect">
              <a:avLst/>
            </a:prstGeom>
            <a:noFill/>
            <a:ln w="9525">
              <a:solidFill>
                <a:srgbClr val="000000"/>
              </a:solidFill>
              <a:miter lim="800000"/>
            </a:ln>
            <a:extLst>
              <a:ext uri="{909E8E84-426E-40DD-AFC4-6F175D3DCCD1}">
                <a14:hiddenFill xmlns:a14="http://schemas.microsoft.com/office/drawing/2010/main">
                  <a:solidFill>
                    <a:srgbClr val="C0C0C0"/>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charset="-122"/>
                  <a:ea typeface="微软雅黑" panose="020B0503020204020204" charset="-122"/>
                </a:rPr>
                <a:t>PCI-Express 2.0</a:t>
              </a:r>
              <a:endParaRPr lang="en-US" altLang="zh-CN" sz="1800">
                <a:latin typeface="微软雅黑" panose="020B0503020204020204" charset="-122"/>
                <a:ea typeface="微软雅黑" panose="020B0503020204020204" charset="-122"/>
              </a:endParaRPr>
            </a:p>
            <a:p>
              <a:pPr algn="ctr" fontAlgn="ctr"/>
              <a:r>
                <a:rPr lang="en-US" altLang="zh-CN" sz="1800">
                  <a:latin typeface="微软雅黑" panose="020B0503020204020204" charset="-122"/>
                  <a:ea typeface="微软雅黑" panose="020B0503020204020204" charset="-122"/>
                </a:rPr>
                <a:t>1</a:t>
              </a:r>
              <a:r>
                <a:rPr lang="en-US" altLang="zh-CN" sz="1800">
                  <a:latin typeface="微软雅黑" panose="020B0503020204020204" charset="-122"/>
                  <a:ea typeface="微软雅黑" panose="020B0503020204020204" charset="-122"/>
                  <a:sym typeface="Symbol" panose="05050102010706020507" pitchFamily="18" charset="2"/>
                </a:rPr>
                <a:t></a:t>
              </a:r>
              <a:r>
                <a:rPr lang="en-US" altLang="zh-CN" sz="1800">
                  <a:latin typeface="微软雅黑" panose="020B0503020204020204" charset="-122"/>
                  <a:ea typeface="微软雅黑" panose="020B0503020204020204" charset="-122"/>
                </a:rPr>
                <a:t>16</a:t>
              </a:r>
              <a:r>
                <a:rPr lang="zh-CN" altLang="en-US" sz="1800">
                  <a:latin typeface="微软雅黑" panose="020B0503020204020204" charset="-122"/>
                  <a:ea typeface="微软雅黑" panose="020B0503020204020204" charset="-122"/>
                  <a:sym typeface="Symbol" panose="05050102010706020507" pitchFamily="18" charset="2"/>
                </a:rPr>
                <a:t>、</a:t>
              </a:r>
              <a:r>
                <a:rPr lang="en-US" altLang="zh-CN" sz="1800">
                  <a:latin typeface="微软雅黑" panose="020B0503020204020204" charset="-122"/>
                  <a:ea typeface="微软雅黑" panose="020B0503020204020204" charset="-122"/>
                  <a:sym typeface="Symbol" panose="05050102010706020507" pitchFamily="18" charset="2"/>
                </a:rPr>
                <a:t>2</a:t>
              </a:r>
              <a:r>
                <a:rPr lang="en-US" altLang="zh-CN" sz="1800">
                  <a:latin typeface="微软雅黑" panose="020B0503020204020204" charset="-122"/>
                  <a:ea typeface="微软雅黑" panose="020B0503020204020204" charset="-122"/>
                </a:rPr>
                <a:t>16</a:t>
              </a:r>
              <a:r>
                <a:rPr lang="zh-CN" altLang="en-US" sz="1800">
                  <a:latin typeface="微软雅黑" panose="020B0503020204020204" charset="-122"/>
                  <a:ea typeface="微软雅黑" panose="020B0503020204020204" charset="-122"/>
                  <a:sym typeface="Symbol" panose="05050102010706020507" pitchFamily="18" charset="2"/>
                </a:rPr>
                <a:t>、</a:t>
              </a:r>
              <a:r>
                <a:rPr lang="en-US" altLang="zh-CN" sz="1800">
                  <a:latin typeface="微软雅黑" panose="020B0503020204020204" charset="-122"/>
                  <a:ea typeface="微软雅黑" panose="020B0503020204020204" charset="-122"/>
                  <a:sym typeface="Symbol" panose="05050102010706020507" pitchFamily="18" charset="2"/>
                </a:rPr>
                <a:t>4</a:t>
              </a:r>
              <a:r>
                <a:rPr lang="en-US" altLang="zh-CN" sz="1800">
                  <a:latin typeface="微软雅黑" panose="020B0503020204020204" charset="-122"/>
                  <a:ea typeface="微软雅黑" panose="020B0503020204020204" charset="-122"/>
                </a:rPr>
                <a:t>8</a:t>
              </a:r>
              <a:r>
                <a:rPr lang="zh-CN" altLang="en-US" sz="1800">
                  <a:latin typeface="微软雅黑" panose="020B0503020204020204" charset="-122"/>
                  <a:ea typeface="微软雅黑" panose="020B0503020204020204" charset="-122"/>
                  <a:sym typeface="Symbol" panose="05050102010706020507" pitchFamily="18" charset="2"/>
                </a:rPr>
                <a:t>或其他组合</a:t>
              </a:r>
              <a:endParaRPr lang="zh-CN" altLang="en-US" sz="1800">
                <a:latin typeface="微软雅黑" panose="020B0503020204020204" charset="-122"/>
                <a:ea typeface="微软雅黑" panose="020B0503020204020204" charset="-122"/>
                <a:sym typeface="Symbol" panose="05050102010706020507" pitchFamily="18" charset="2"/>
              </a:endParaRPr>
            </a:p>
          </p:txBody>
        </p:sp>
        <p:sp>
          <p:nvSpPr>
            <p:cNvPr id="53262" name="Line 26"/>
            <p:cNvSpPr>
              <a:spLocks noChangeShapeType="1"/>
            </p:cNvSpPr>
            <p:nvPr/>
          </p:nvSpPr>
          <p:spPr bwMode="auto">
            <a:xfrm flipH="1">
              <a:off x="3444" y="7740"/>
              <a:ext cx="92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25"/>
            <p:cNvSpPr txBox="1">
              <a:spLocks noChangeArrowheads="1"/>
            </p:cNvSpPr>
            <p:nvPr/>
          </p:nvSpPr>
          <p:spPr bwMode="auto">
            <a:xfrm>
              <a:off x="3425" y="7368"/>
              <a:ext cx="100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zh-CN" altLang="en-US" sz="1800">
                  <a:latin typeface="微软雅黑" panose="020B0503020204020204" charset="-122"/>
                  <a:ea typeface="微软雅黑" panose="020B0503020204020204" charset="-122"/>
                </a:rPr>
                <a:t>最多</a:t>
              </a:r>
              <a:r>
                <a:rPr lang="en-US" altLang="zh-CN" sz="1800">
                  <a:latin typeface="微软雅黑" panose="020B0503020204020204" charset="-122"/>
                  <a:ea typeface="微软雅黑" panose="020B0503020204020204" charset="-122"/>
                </a:rPr>
                <a:t>36</a:t>
              </a:r>
              <a:r>
                <a:rPr lang="zh-CN" altLang="en-US" sz="1800">
                  <a:latin typeface="微软雅黑" panose="020B0503020204020204" charset="-122"/>
                  <a:ea typeface="微软雅黑" panose="020B0503020204020204" charset="-122"/>
                </a:rPr>
                <a:t>条</a:t>
              </a:r>
              <a:endParaRPr lang="zh-CN" altLang="en-US" sz="1800">
                <a:latin typeface="微软雅黑" panose="020B0503020204020204" charset="-122"/>
                <a:ea typeface="微软雅黑" panose="020B0503020204020204" charset="-122"/>
              </a:endParaRPr>
            </a:p>
          </p:txBody>
        </p:sp>
        <p:sp>
          <p:nvSpPr>
            <p:cNvPr id="53264" name="Text Box 24"/>
            <p:cNvSpPr txBox="1">
              <a:spLocks noChangeArrowheads="1"/>
            </p:cNvSpPr>
            <p:nvPr/>
          </p:nvSpPr>
          <p:spPr bwMode="auto">
            <a:xfrm>
              <a:off x="4816" y="8268"/>
              <a:ext cx="65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dirty="0">
                  <a:latin typeface="微软雅黑" panose="020B0503020204020204" charset="-122"/>
                  <a:ea typeface="微软雅黑" panose="020B0503020204020204" charset="-122"/>
                </a:rPr>
                <a:t>DMI</a:t>
              </a:r>
              <a:endParaRPr lang="en-US" altLang="zh-CN" sz="1800" dirty="0">
                <a:latin typeface="微软雅黑" panose="020B0503020204020204" charset="-122"/>
                <a:ea typeface="微软雅黑" panose="020B0503020204020204" charset="-122"/>
              </a:endParaRPr>
            </a:p>
          </p:txBody>
        </p:sp>
        <p:sp>
          <p:nvSpPr>
            <p:cNvPr id="53265" name="Line 22"/>
            <p:cNvSpPr>
              <a:spLocks noChangeShapeType="1"/>
            </p:cNvSpPr>
            <p:nvPr/>
          </p:nvSpPr>
          <p:spPr bwMode="auto">
            <a:xfrm>
              <a:off x="5369" y="822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Text Box 21"/>
            <p:cNvSpPr txBox="1">
              <a:spLocks noChangeArrowheads="1"/>
            </p:cNvSpPr>
            <p:nvPr/>
          </p:nvSpPr>
          <p:spPr bwMode="auto">
            <a:xfrm>
              <a:off x="4354" y="8664"/>
              <a:ext cx="2062" cy="1359"/>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sz="1800">
                <a:latin typeface="微软雅黑" panose="020B0503020204020204" charset="-122"/>
                <a:ea typeface="微软雅黑" panose="020B0503020204020204" charset="-122"/>
              </a:endParaRPr>
            </a:p>
            <a:p>
              <a:pPr algn="ctr"/>
              <a:r>
                <a:rPr lang="en-US" altLang="zh-CN" sz="1800">
                  <a:latin typeface="微软雅黑" panose="020B0503020204020204" charset="-122"/>
                  <a:ea typeface="微软雅黑" panose="020B0503020204020204" charset="-122"/>
                </a:rPr>
                <a:t>ICH10</a:t>
              </a:r>
              <a:endParaRPr lang="en-US" altLang="zh-CN" sz="1800">
                <a:latin typeface="微软雅黑" panose="020B0503020204020204" charset="-122"/>
                <a:ea typeface="微软雅黑" panose="020B0503020204020204" charset="-122"/>
              </a:endParaRPr>
            </a:p>
            <a:p>
              <a:pPr algn="ctr"/>
              <a:r>
                <a:rPr lang="en-US" altLang="zh-CN" sz="1800">
                  <a:latin typeface="微软雅黑" panose="020B0503020204020204" charset="-122"/>
                  <a:ea typeface="微软雅黑" panose="020B0503020204020204" charset="-122"/>
                </a:rPr>
                <a:t>ICH10R</a:t>
              </a:r>
              <a:endParaRPr lang="en-US" altLang="zh-CN" sz="1800">
                <a:latin typeface="微软雅黑" panose="020B0503020204020204" charset="-122"/>
                <a:ea typeface="微软雅黑" panose="020B0503020204020204" charset="-122"/>
              </a:endParaRPr>
            </a:p>
          </p:txBody>
        </p:sp>
        <p:sp>
          <p:nvSpPr>
            <p:cNvPr id="53267" name="Line 20"/>
            <p:cNvSpPr>
              <a:spLocks noChangeShapeType="1"/>
            </p:cNvSpPr>
            <p:nvPr/>
          </p:nvSpPr>
          <p:spPr bwMode="auto">
            <a:xfrm flipH="1">
              <a:off x="6404" y="9245"/>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Line 19"/>
            <p:cNvSpPr>
              <a:spLocks noChangeShapeType="1"/>
            </p:cNvSpPr>
            <p:nvPr/>
          </p:nvSpPr>
          <p:spPr bwMode="auto">
            <a:xfrm>
              <a:off x="6346" y="6141"/>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9" name="Text Box 18"/>
            <p:cNvSpPr txBox="1">
              <a:spLocks noChangeArrowheads="1"/>
            </p:cNvSpPr>
            <p:nvPr/>
          </p:nvSpPr>
          <p:spPr bwMode="auto">
            <a:xfrm>
              <a:off x="7795" y="6015"/>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charset="-122"/>
                  <a:ea typeface="微软雅黑" panose="020B0503020204020204" charset="-122"/>
                </a:rPr>
                <a:t>DDR3</a:t>
              </a:r>
              <a:r>
                <a:rPr lang="en-US" altLang="zh-CN" sz="900">
                  <a:ea typeface="宋体" panose="02010600030101010101" pitchFamily="2" charset="-122"/>
                </a:rPr>
                <a:t> </a:t>
              </a:r>
              <a:r>
                <a:rPr lang="en-US" altLang="zh-CN" sz="1500">
                  <a:latin typeface="微软雅黑" panose="020B0503020204020204" charset="-122"/>
                  <a:ea typeface="微软雅黑" panose="020B0503020204020204" charset="-122"/>
                </a:rPr>
                <a:t>1066</a:t>
              </a:r>
              <a:endParaRPr lang="en-US" altLang="zh-CN" sz="1500">
                <a:latin typeface="微软雅黑" panose="020B0503020204020204" charset="-122"/>
                <a:ea typeface="微软雅黑" panose="020B0503020204020204" charset="-122"/>
              </a:endParaRPr>
            </a:p>
          </p:txBody>
        </p:sp>
        <p:sp>
          <p:nvSpPr>
            <p:cNvPr id="53270" name="Text Box 17"/>
            <p:cNvSpPr txBox="1">
              <a:spLocks noChangeArrowheads="1"/>
            </p:cNvSpPr>
            <p:nvPr/>
          </p:nvSpPr>
          <p:spPr bwMode="auto">
            <a:xfrm>
              <a:off x="6345" y="5874"/>
              <a:ext cx="17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64b,8.5GB/s</a:t>
              </a:r>
              <a:endParaRPr lang="en-US" altLang="zh-CN" sz="1800">
                <a:latin typeface="微软雅黑" panose="020B0503020204020204" charset="-122"/>
                <a:ea typeface="微软雅黑" panose="020B0503020204020204" charset="-122"/>
              </a:endParaRPr>
            </a:p>
          </p:txBody>
        </p:sp>
        <p:sp>
          <p:nvSpPr>
            <p:cNvPr id="53271" name="Line 16"/>
            <p:cNvSpPr>
              <a:spLocks noChangeShapeType="1"/>
            </p:cNvSpPr>
            <p:nvPr/>
          </p:nvSpPr>
          <p:spPr bwMode="auto">
            <a:xfrm>
              <a:off x="6344" y="641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Text Box 15"/>
            <p:cNvSpPr txBox="1">
              <a:spLocks noChangeArrowheads="1"/>
            </p:cNvSpPr>
            <p:nvPr/>
          </p:nvSpPr>
          <p:spPr bwMode="auto">
            <a:xfrm>
              <a:off x="7793" y="6288"/>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charset="-122"/>
                  <a:ea typeface="微软雅黑" panose="020B0503020204020204" charset="-122"/>
                </a:rPr>
                <a:t>DDR3</a:t>
              </a:r>
              <a:r>
                <a:rPr lang="en-US" altLang="zh-CN" sz="900">
                  <a:ea typeface="宋体" panose="02010600030101010101" pitchFamily="2" charset="-122"/>
                </a:rPr>
                <a:t> </a:t>
              </a:r>
              <a:r>
                <a:rPr lang="en-US" altLang="zh-CN" sz="1500">
                  <a:latin typeface="微软雅黑" panose="020B0503020204020204" charset="-122"/>
                  <a:ea typeface="微软雅黑" panose="020B0503020204020204" charset="-122"/>
                </a:rPr>
                <a:t>1066</a:t>
              </a:r>
              <a:endParaRPr lang="en-US" altLang="zh-CN" sz="1500">
                <a:latin typeface="微软雅黑" panose="020B0503020204020204" charset="-122"/>
                <a:ea typeface="微软雅黑" panose="020B0503020204020204" charset="-122"/>
              </a:endParaRPr>
            </a:p>
          </p:txBody>
        </p:sp>
        <p:sp>
          <p:nvSpPr>
            <p:cNvPr id="53273" name="Text Box 14"/>
            <p:cNvSpPr txBox="1">
              <a:spLocks noChangeArrowheads="1"/>
            </p:cNvSpPr>
            <p:nvPr/>
          </p:nvSpPr>
          <p:spPr bwMode="auto">
            <a:xfrm>
              <a:off x="6334" y="6116"/>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64b,8.5GB/s</a:t>
              </a:r>
              <a:endParaRPr lang="en-US" altLang="zh-CN" sz="1800">
                <a:latin typeface="微软雅黑" panose="020B0503020204020204" charset="-122"/>
                <a:ea typeface="微软雅黑" panose="020B0503020204020204" charset="-122"/>
              </a:endParaRPr>
            </a:p>
          </p:txBody>
        </p:sp>
        <p:sp>
          <p:nvSpPr>
            <p:cNvPr id="53274" name="Line 13"/>
            <p:cNvSpPr>
              <a:spLocks noChangeShapeType="1"/>
            </p:cNvSpPr>
            <p:nvPr/>
          </p:nvSpPr>
          <p:spPr bwMode="auto">
            <a:xfrm>
              <a:off x="6348" y="668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Text Box 12"/>
            <p:cNvSpPr txBox="1">
              <a:spLocks noChangeArrowheads="1"/>
            </p:cNvSpPr>
            <p:nvPr/>
          </p:nvSpPr>
          <p:spPr bwMode="auto">
            <a:xfrm>
              <a:off x="7785" y="6560"/>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charset="-122"/>
                  <a:ea typeface="微软雅黑" panose="020B0503020204020204" charset="-122"/>
                </a:rPr>
                <a:t>DDR3 1066</a:t>
              </a:r>
              <a:endParaRPr lang="en-US" altLang="zh-CN" sz="1500">
                <a:latin typeface="微软雅黑" panose="020B0503020204020204" charset="-122"/>
                <a:ea typeface="微软雅黑" panose="020B0503020204020204" charset="-122"/>
              </a:endParaRPr>
            </a:p>
          </p:txBody>
        </p:sp>
        <p:sp>
          <p:nvSpPr>
            <p:cNvPr id="53276" name="Text Box 11"/>
            <p:cNvSpPr txBox="1">
              <a:spLocks noChangeArrowheads="1"/>
            </p:cNvSpPr>
            <p:nvPr/>
          </p:nvSpPr>
          <p:spPr bwMode="auto">
            <a:xfrm>
              <a:off x="6359" y="6393"/>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64b,8.5GB/s</a:t>
              </a:r>
              <a:endParaRPr lang="en-US" altLang="zh-CN" sz="1800">
                <a:latin typeface="微软雅黑" panose="020B0503020204020204" charset="-122"/>
                <a:ea typeface="微软雅黑" panose="020B0503020204020204" charset="-122"/>
              </a:endParaRPr>
            </a:p>
          </p:txBody>
        </p:sp>
        <p:sp>
          <p:nvSpPr>
            <p:cNvPr id="53277" name="Line 10"/>
            <p:cNvSpPr>
              <a:spLocks noChangeShapeType="1"/>
            </p:cNvSpPr>
            <p:nvPr/>
          </p:nvSpPr>
          <p:spPr bwMode="auto">
            <a:xfrm>
              <a:off x="3808" y="8940"/>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8" name="Text Box 9"/>
            <p:cNvSpPr txBox="1">
              <a:spLocks noChangeArrowheads="1"/>
            </p:cNvSpPr>
            <p:nvPr/>
          </p:nvSpPr>
          <p:spPr bwMode="auto">
            <a:xfrm>
              <a:off x="6951" y="9084"/>
              <a:ext cx="1256" cy="34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charset="-122"/>
                  <a:ea typeface="微软雅黑" panose="020B0503020204020204" charset="-122"/>
                </a:rPr>
                <a:t>6</a:t>
              </a:r>
              <a:r>
                <a:rPr lang="zh-CN" altLang="en-US" sz="1800">
                  <a:latin typeface="微软雅黑" panose="020B0503020204020204" charset="-122"/>
                  <a:ea typeface="微软雅黑" panose="020B0503020204020204" charset="-122"/>
                </a:rPr>
                <a:t>个</a:t>
              </a:r>
              <a:r>
                <a:rPr lang="en-US" altLang="zh-CN" sz="1800">
                  <a:latin typeface="微软雅黑" panose="020B0503020204020204" charset="-122"/>
                  <a:ea typeface="微软雅黑" panose="020B0503020204020204" charset="-122"/>
                </a:rPr>
                <a:t>SATA</a:t>
              </a:r>
              <a:r>
                <a:rPr lang="zh-CN" altLang="en-US" sz="1800">
                  <a:latin typeface="微软雅黑" panose="020B0503020204020204" charset="-122"/>
                  <a:ea typeface="微软雅黑" panose="020B0503020204020204" charset="-122"/>
                </a:rPr>
                <a:t>口</a:t>
              </a:r>
              <a:endParaRPr lang="zh-CN" altLang="en-US" sz="1800">
                <a:latin typeface="微软雅黑" panose="020B0503020204020204" charset="-122"/>
                <a:ea typeface="微软雅黑" panose="020B0503020204020204" charset="-122"/>
              </a:endParaRPr>
            </a:p>
          </p:txBody>
        </p:sp>
        <p:sp>
          <p:nvSpPr>
            <p:cNvPr id="53279" name="Text Box 8"/>
            <p:cNvSpPr txBox="1">
              <a:spLocks noChangeArrowheads="1"/>
            </p:cNvSpPr>
            <p:nvPr/>
          </p:nvSpPr>
          <p:spPr bwMode="auto">
            <a:xfrm>
              <a:off x="6968" y="9595"/>
              <a:ext cx="1711" cy="33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charset="-122"/>
                  <a:ea typeface="微软雅黑" panose="020B0503020204020204" charset="-122"/>
                </a:rPr>
                <a:t>12</a:t>
              </a:r>
              <a:r>
                <a:rPr lang="zh-CN" altLang="en-US" sz="1800">
                  <a:latin typeface="微软雅黑" panose="020B0503020204020204" charset="-122"/>
                  <a:ea typeface="微软雅黑" panose="020B0503020204020204" charset="-122"/>
                </a:rPr>
                <a:t>个高速</a:t>
              </a:r>
              <a:r>
                <a:rPr lang="en-US" altLang="zh-CN" sz="1800">
                  <a:latin typeface="微软雅黑" panose="020B0503020204020204" charset="-122"/>
                  <a:ea typeface="微软雅黑" panose="020B0503020204020204" charset="-122"/>
                </a:rPr>
                <a:t>USB</a:t>
              </a:r>
              <a:r>
                <a:rPr lang="zh-CN" altLang="en-US" sz="1800">
                  <a:latin typeface="微软雅黑" panose="020B0503020204020204" charset="-122"/>
                  <a:ea typeface="微软雅黑" panose="020B0503020204020204" charset="-122"/>
                </a:rPr>
                <a:t>口</a:t>
              </a:r>
              <a:endParaRPr lang="zh-CN" altLang="en-US" sz="1800">
                <a:latin typeface="微软雅黑" panose="020B0503020204020204" charset="-122"/>
                <a:ea typeface="微软雅黑" panose="020B0503020204020204" charset="-122"/>
              </a:endParaRPr>
            </a:p>
          </p:txBody>
        </p:sp>
        <p:sp>
          <p:nvSpPr>
            <p:cNvPr id="53280" name="Line 7"/>
            <p:cNvSpPr>
              <a:spLocks noChangeShapeType="1"/>
            </p:cNvSpPr>
            <p:nvPr/>
          </p:nvSpPr>
          <p:spPr bwMode="auto">
            <a:xfrm flipH="1">
              <a:off x="6396" y="8791"/>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1" name="Text Box 6"/>
            <p:cNvSpPr txBox="1">
              <a:spLocks noChangeArrowheads="1"/>
            </p:cNvSpPr>
            <p:nvPr/>
          </p:nvSpPr>
          <p:spPr bwMode="auto">
            <a:xfrm>
              <a:off x="6962" y="8596"/>
              <a:ext cx="1245" cy="34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微软雅黑" panose="020B0503020204020204" charset="-122"/>
                  <a:ea typeface="微软雅黑" panose="020B0503020204020204" charset="-122"/>
                </a:rPr>
                <a:t>集成声卡</a:t>
              </a:r>
              <a:endParaRPr lang="zh-CN" altLang="en-US" sz="1800">
                <a:latin typeface="微软雅黑" panose="020B0503020204020204" charset="-122"/>
                <a:ea typeface="微软雅黑" panose="020B0503020204020204" charset="-122"/>
              </a:endParaRPr>
            </a:p>
          </p:txBody>
        </p:sp>
        <p:sp>
          <p:nvSpPr>
            <p:cNvPr id="53282" name="Line 5"/>
            <p:cNvSpPr>
              <a:spLocks noChangeShapeType="1"/>
            </p:cNvSpPr>
            <p:nvPr/>
          </p:nvSpPr>
          <p:spPr bwMode="auto">
            <a:xfrm>
              <a:off x="3796" y="9676"/>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3" name="Text Box 4"/>
            <p:cNvSpPr txBox="1">
              <a:spLocks noChangeArrowheads="1"/>
            </p:cNvSpPr>
            <p:nvPr/>
          </p:nvSpPr>
          <p:spPr bwMode="auto">
            <a:xfrm>
              <a:off x="1980" y="8748"/>
              <a:ext cx="1824" cy="33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charset="-122"/>
                  <a:ea typeface="微软雅黑" panose="020B0503020204020204" charset="-122"/>
                </a:rPr>
                <a:t>6</a:t>
              </a:r>
              <a:r>
                <a:rPr lang="zh-CN" altLang="en-US" sz="1800">
                  <a:latin typeface="微软雅黑" panose="020B0503020204020204" charset="-122"/>
                  <a:ea typeface="微软雅黑" panose="020B0503020204020204" charset="-122"/>
                </a:rPr>
                <a:t>个</a:t>
              </a:r>
              <a:r>
                <a:rPr lang="en-US" altLang="zh-CN" sz="1800">
                  <a:latin typeface="微软雅黑" panose="020B0503020204020204" charset="-122"/>
                  <a:ea typeface="微软雅黑" panose="020B0503020204020204" charset="-122"/>
                </a:rPr>
                <a:t>PCI-Express</a:t>
              </a:r>
              <a:r>
                <a:rPr lang="en-US" altLang="zh-CN">
                  <a:ea typeface="宋体" panose="02010600030101010101" pitchFamily="2" charset="-122"/>
                  <a:sym typeface="Symbol" panose="05050102010706020507" pitchFamily="18" charset="2"/>
                </a:rPr>
                <a:t></a:t>
              </a:r>
              <a:r>
                <a:rPr lang="en-US" altLang="zh-CN" sz="1800">
                  <a:latin typeface="微软雅黑" panose="020B0503020204020204" charset="-122"/>
                  <a:ea typeface="微软雅黑" panose="020B0503020204020204" charset="-122"/>
                </a:rPr>
                <a:t>1</a:t>
              </a:r>
              <a:endParaRPr lang="en-US" altLang="zh-CN" sz="1800">
                <a:latin typeface="微软雅黑" panose="020B0503020204020204" charset="-122"/>
                <a:ea typeface="微软雅黑" panose="020B0503020204020204" charset="-122"/>
                <a:sym typeface="Symbol" panose="05050102010706020507" pitchFamily="18" charset="2"/>
              </a:endParaRPr>
            </a:p>
          </p:txBody>
        </p:sp>
        <p:sp>
          <p:nvSpPr>
            <p:cNvPr id="53284" name="Text Box 3"/>
            <p:cNvSpPr txBox="1">
              <a:spLocks noChangeArrowheads="1"/>
            </p:cNvSpPr>
            <p:nvPr/>
          </p:nvSpPr>
          <p:spPr bwMode="auto">
            <a:xfrm>
              <a:off x="2024" y="9402"/>
              <a:ext cx="1772" cy="52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微软雅黑" panose="020B0503020204020204" charset="-122"/>
                  <a:ea typeface="微软雅黑" panose="020B0503020204020204" charset="-122"/>
                </a:rPr>
                <a:t>10/100/1000Mbps</a:t>
              </a:r>
              <a:endParaRPr lang="en-US" altLang="zh-CN"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网卡接口</a:t>
              </a:r>
              <a:endParaRPr lang="zh-CN" altLang="en-US" sz="1400">
                <a:latin typeface="微软雅黑" panose="020B0503020204020204" charset="-122"/>
                <a:ea typeface="微软雅黑" panose="020B0503020204020204" charset="-122"/>
              </a:endParaRPr>
            </a:p>
          </p:txBody>
        </p:sp>
        <p:sp>
          <p:nvSpPr>
            <p:cNvPr id="53285" name="Line 2"/>
            <p:cNvSpPr>
              <a:spLocks noChangeShapeType="1"/>
            </p:cNvSpPr>
            <p:nvPr/>
          </p:nvSpPr>
          <p:spPr bwMode="auto">
            <a:xfrm flipH="1">
              <a:off x="6408" y="9762"/>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2" name="Text Box 24"/>
          <p:cNvSpPr txBox="1">
            <a:spLocks noChangeArrowheads="1"/>
          </p:cNvSpPr>
          <p:nvPr/>
        </p:nvSpPr>
        <p:spPr bwMode="auto">
          <a:xfrm>
            <a:off x="4645025" y="3398838"/>
            <a:ext cx="954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charset="-122"/>
                <a:ea typeface="微软雅黑" panose="020B0503020204020204" charset="-122"/>
              </a:rPr>
              <a:t>2GB/s</a:t>
            </a:r>
            <a:endParaRPr lang="en-US" altLang="zh-CN" sz="1800">
              <a:latin typeface="微软雅黑" panose="020B0503020204020204" charset="-122"/>
              <a:ea typeface="微软雅黑" panose="020B0503020204020204" charset="-122"/>
            </a:endParaRPr>
          </a:p>
        </p:txBody>
      </p:sp>
      <p:sp>
        <p:nvSpPr>
          <p:cNvPr id="86" name="Rectangle 2"/>
          <p:cNvSpPr txBox="1">
            <a:spLocks noChangeArrowheads="1"/>
          </p:cNvSpPr>
          <p:nvPr/>
        </p:nvSpPr>
        <p:spPr bwMode="auto">
          <a:xfrm>
            <a:off x="402323" y="5523515"/>
            <a:ext cx="795813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FontTx/>
              <a:buNone/>
            </a:pPr>
            <a:r>
              <a:rPr lang="en-US" altLang="zh-CN" sz="1900" dirty="0">
                <a:solidFill>
                  <a:srgbClr val="FF0000"/>
                </a:solidFill>
                <a:ea typeface="黑体" panose="02010609060101010101" pitchFamily="49" charset="-122"/>
              </a:rPr>
              <a:t>QPI</a:t>
            </a:r>
            <a:r>
              <a:rPr lang="zh-CN" altLang="en-US" sz="1900" dirty="0">
                <a:solidFill>
                  <a:srgbClr val="FF0000"/>
                </a:solidFill>
                <a:ea typeface="黑体" panose="02010609060101010101" pitchFamily="49" charset="-122"/>
              </a:rPr>
              <a:t>总线的带宽为：</a:t>
            </a:r>
            <a:r>
              <a:rPr lang="en-US" altLang="zh-CN" sz="1900" dirty="0">
                <a:solidFill>
                  <a:srgbClr val="FF0000"/>
                </a:solidFill>
                <a:ea typeface="黑体" panose="02010609060101010101" pitchFamily="49" charset="-122"/>
              </a:rPr>
              <a:t>6.4GT/s×2B×2=25.6GB/s</a:t>
            </a:r>
            <a:endParaRPr lang="en-US" altLang="zh-CN" sz="1900" dirty="0">
              <a:solidFill>
                <a:srgbClr val="FF0000"/>
              </a:solidFill>
              <a:ea typeface="黑体" panose="02010609060101010101" pitchFamily="49" charset="-122"/>
            </a:endParaRPr>
          </a:p>
          <a:p>
            <a:pPr>
              <a:lnSpc>
                <a:spcPct val="105000"/>
              </a:lnSpc>
              <a:spcBef>
                <a:spcPts val="600"/>
              </a:spcBef>
              <a:buFontTx/>
              <a:buNone/>
            </a:pPr>
            <a:r>
              <a:rPr lang="zh-CN" altLang="en-US" sz="1900" dirty="0">
                <a:solidFill>
                  <a:srgbClr val="FF0000"/>
                </a:solidFill>
                <a:ea typeface="黑体" panose="02010609060101010101" pitchFamily="49" charset="-122"/>
              </a:rPr>
              <a:t>每个存储器总线的带宽为：</a:t>
            </a:r>
            <a:r>
              <a:rPr lang="en-US" altLang="zh-CN" sz="1900" dirty="0">
                <a:solidFill>
                  <a:srgbClr val="FF0000"/>
                </a:solidFill>
                <a:ea typeface="黑体" panose="02010609060101010101" pitchFamily="49" charset="-122"/>
              </a:rPr>
              <a:t>64b/8×1066 MT/s = 8.5 GB/s .</a:t>
            </a:r>
            <a:endParaRPr lang="en-US" altLang="zh-CN" sz="1900" dirty="0">
              <a:solidFill>
                <a:srgbClr val="FF00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D99D983-414A-420A-B6B8-E355E6124383}"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392113" y="6351639"/>
            <a:ext cx="6008687" cy="400110"/>
          </a:xfrm>
          <a:prstGeom prst="rect">
            <a:avLst/>
          </a:prstGeom>
          <a:noFill/>
        </p:spPr>
        <p:txBody>
          <a:bodyPr wrap="square" rtlCol="0">
            <a:spAutoFit/>
          </a:bodyPr>
          <a:lstStyle/>
          <a:p>
            <a:r>
              <a:rPr lang="en-US" altLang="zh-CN" sz="2000" dirty="0"/>
              <a:t>DMI</a:t>
            </a:r>
            <a:r>
              <a:rPr lang="zh-CN" altLang="en-US" sz="2000" dirty="0"/>
              <a:t>：</a:t>
            </a:r>
            <a:r>
              <a:rPr lang="en-US" altLang="zh-CN" sz="2000" dirty="0"/>
              <a:t>Direct Media Interface(</a:t>
            </a:r>
            <a:r>
              <a:rPr lang="zh-CN" altLang="en-US" sz="2000" dirty="0"/>
              <a:t>直接媒体接口</a:t>
            </a:r>
            <a:r>
              <a:rPr lang="en-US" altLang="zh-CN" sz="2000" dirty="0"/>
              <a:t>)</a:t>
            </a:r>
            <a:r>
              <a:rPr lang="zh-CN" altLang="en-US" sz="2000" dirty="0"/>
              <a:t>。 </a:t>
            </a:r>
            <a:endParaRPr lang="zh-CN" altLang="en-US" sz="2000" dirty="0"/>
          </a:p>
        </p:txBody>
      </p:sp>
      <p:sp>
        <p:nvSpPr>
          <p:cNvPr id="4" name="文本框 3"/>
          <p:cNvSpPr txBox="1"/>
          <p:nvPr/>
        </p:nvSpPr>
        <p:spPr>
          <a:xfrm>
            <a:off x="102677" y="2024682"/>
            <a:ext cx="3085236" cy="338554"/>
          </a:xfrm>
          <a:prstGeom prst="rect">
            <a:avLst/>
          </a:prstGeom>
          <a:noFill/>
        </p:spPr>
        <p:txBody>
          <a:bodyPr wrap="square" rtlCol="0">
            <a:spAutoFit/>
          </a:bodyPr>
          <a:lstStyle/>
          <a:p>
            <a:r>
              <a:rPr lang="zh-CN" altLang="en-US" dirty="0">
                <a:solidFill>
                  <a:schemeClr val="accent2"/>
                </a:solidFill>
              </a:rPr>
              <a:t>可连接多个图形显卡、</a:t>
            </a:r>
            <a:r>
              <a:rPr lang="en-US" altLang="zh-CN" dirty="0">
                <a:solidFill>
                  <a:schemeClr val="accent2"/>
                </a:solidFill>
              </a:rPr>
              <a:t>I/O</a:t>
            </a:r>
            <a:r>
              <a:rPr lang="zh-CN" altLang="en-US" dirty="0">
                <a:solidFill>
                  <a:schemeClr val="accent2"/>
                </a:solidFill>
              </a:rPr>
              <a:t>接口</a:t>
            </a:r>
            <a:endParaRPr lang="zh-CN" altLang="en-US" dirty="0">
              <a:solidFill>
                <a:schemeClr val="accent2"/>
              </a:solidFill>
            </a:endParaRPr>
          </a:p>
        </p:txBody>
      </p:sp>
      <p:sp>
        <p:nvSpPr>
          <p:cNvPr id="40" name="文本框 39"/>
          <p:cNvSpPr txBox="1"/>
          <p:nvPr/>
        </p:nvSpPr>
        <p:spPr>
          <a:xfrm>
            <a:off x="666379" y="3582983"/>
            <a:ext cx="2357950" cy="338554"/>
          </a:xfrm>
          <a:prstGeom prst="rect">
            <a:avLst/>
          </a:prstGeom>
          <a:noFill/>
        </p:spPr>
        <p:txBody>
          <a:bodyPr wrap="square" rtlCol="0">
            <a:spAutoFit/>
          </a:bodyPr>
          <a:lstStyle/>
          <a:p>
            <a:r>
              <a:rPr lang="zh-CN" altLang="en-US" dirty="0">
                <a:solidFill>
                  <a:schemeClr val="accent2"/>
                </a:solidFill>
              </a:rPr>
              <a:t>可连接多个较低速设备</a:t>
            </a:r>
            <a:endParaRPr lang="zh-CN" alt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2113" y="142875"/>
            <a:ext cx="8129587" cy="346075"/>
          </a:xfrm>
        </p:spPr>
        <p:txBody>
          <a:bodyPr/>
          <a:lstStyle/>
          <a:p>
            <a:pPr defTabSz="717550">
              <a:lnSpc>
                <a:spcPct val="80000"/>
              </a:lnSpc>
            </a:pPr>
            <a:r>
              <a:rPr lang="en-US" altLang="zh-CN" sz="2400">
                <a:ea typeface="宋体" panose="02010600030101010101" pitchFamily="2" charset="-122"/>
              </a:rPr>
              <a:t>I/O</a:t>
            </a:r>
            <a:r>
              <a:rPr lang="zh-CN" altLang="en-US" sz="2400">
                <a:ea typeface="宋体" panose="02010600030101010101" pitchFamily="2" charset="-122"/>
              </a:rPr>
              <a:t>总线</a:t>
            </a:r>
            <a:r>
              <a:rPr lang="en-US" altLang="zh-CN" sz="2400">
                <a:ea typeface="宋体" panose="02010600030101010101" pitchFamily="2" charset="-122"/>
              </a:rPr>
              <a:t>,I/O</a:t>
            </a:r>
            <a:r>
              <a:rPr lang="zh-CN" altLang="en-US" sz="2400">
                <a:ea typeface="宋体" panose="02010600030101010101" pitchFamily="2" charset="-122"/>
              </a:rPr>
              <a:t>控制器与</a:t>
            </a:r>
            <a:r>
              <a:rPr lang="en-US" altLang="zh-CN" sz="2400">
                <a:ea typeface="宋体" panose="02010600030101010101" pitchFamily="2" charset="-122"/>
              </a:rPr>
              <a:t>I/O</a:t>
            </a:r>
            <a:r>
              <a:rPr lang="zh-CN" altLang="en-US" sz="2400">
                <a:ea typeface="宋体" panose="02010600030101010101" pitchFamily="2" charset="-122"/>
              </a:rPr>
              <a:t>设备的关系</a:t>
            </a:r>
            <a:endParaRPr lang="zh-CN" altLang="en-US" sz="2400">
              <a:ea typeface="宋体" panose="02010600030101010101" pitchFamily="2" charset="-122"/>
            </a:endParaRPr>
          </a:p>
        </p:txBody>
      </p:sp>
      <p:sp>
        <p:nvSpPr>
          <p:cNvPr id="652291" name="Rectangle 3"/>
          <p:cNvSpPr>
            <a:spLocks noGrp="1" noChangeArrowheads="1"/>
          </p:cNvSpPr>
          <p:nvPr>
            <p:ph type="body" idx="1"/>
          </p:nvPr>
        </p:nvSpPr>
        <p:spPr>
          <a:xfrm>
            <a:off x="127000" y="5130800"/>
            <a:ext cx="8874125" cy="1220847"/>
          </a:xfrm>
        </p:spPr>
        <p:txBody>
          <a:bodyPr/>
          <a:lstStyle/>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设备</a:t>
            </a:r>
            <a:r>
              <a:rPr lang="zh-CN" altLang="en-US" sz="1900" dirty="0">
                <a:solidFill>
                  <a:srgbClr val="0000FF"/>
                </a:solidFill>
                <a:ea typeface="黑体" panose="02010609060101010101" pitchFamily="49" charset="-122"/>
              </a:rPr>
              <a:t>通常是物理上相互独立的设备，它们一般通过</a:t>
            </a:r>
            <a:r>
              <a:rPr lang="zh-CN" altLang="en-US" sz="1900" dirty="0">
                <a:solidFill>
                  <a:srgbClr val="D1390F"/>
                </a:solidFill>
                <a:ea typeface="黑体" panose="02010609060101010101" pitchFamily="49" charset="-122"/>
              </a:rPr>
              <a:t>通信总线</a:t>
            </a:r>
            <a:r>
              <a:rPr lang="zh-CN" altLang="en-US" sz="1900" dirty="0">
                <a:solidFill>
                  <a:srgbClr val="0000FF"/>
                </a:solidFill>
                <a:ea typeface="黑体" panose="02010609060101010101" pitchFamily="49" charset="-122"/>
              </a:rPr>
              <a:t>与</a:t>
            </a:r>
            <a:r>
              <a:rPr lang="en-US" altLang="zh-CN" sz="1900" dirty="0">
                <a:solidFill>
                  <a:srgbClr val="0000FF"/>
                </a:solidFill>
                <a:ea typeface="黑体" panose="02010609060101010101" pitchFamily="49" charset="-122"/>
              </a:rPr>
              <a:t>I/O</a:t>
            </a:r>
            <a:r>
              <a:rPr lang="zh-CN" altLang="en-US" sz="1900" dirty="0">
                <a:solidFill>
                  <a:srgbClr val="0000FF"/>
                </a:solidFill>
                <a:ea typeface="黑体" panose="02010609060101010101" pitchFamily="49" charset="-122"/>
              </a:rPr>
              <a:t>控制器连接</a:t>
            </a:r>
            <a:endParaRPr lang="zh-CN" altLang="en-US" sz="1900" dirty="0">
              <a:solidFill>
                <a:srgbClr val="0000FF"/>
              </a:solidFill>
              <a:ea typeface="黑体" panose="02010609060101010101" pitchFamily="49" charset="-122"/>
            </a:endParaRPr>
          </a:p>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控制器（</a:t>
            </a:r>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接口）</a:t>
            </a:r>
            <a:r>
              <a:rPr lang="zh-CN" altLang="en-US" sz="1900" dirty="0">
                <a:solidFill>
                  <a:srgbClr val="0000FF"/>
                </a:solidFill>
                <a:ea typeface="黑体" panose="02010609060101010101" pitchFamily="49" charset="-122"/>
              </a:rPr>
              <a:t>通过扩充卡或者南桥芯片与</a:t>
            </a:r>
            <a:r>
              <a:rPr lang="en-US" altLang="zh-CN" sz="1900" dirty="0">
                <a:solidFill>
                  <a:srgbClr val="0000FF"/>
                </a:solidFill>
                <a:ea typeface="黑体" panose="02010609060101010101" pitchFamily="49" charset="-122"/>
              </a:rPr>
              <a:t>I/O</a:t>
            </a:r>
            <a:r>
              <a:rPr lang="zh-CN" altLang="en-US" sz="1900" dirty="0">
                <a:solidFill>
                  <a:srgbClr val="0000FF"/>
                </a:solidFill>
                <a:ea typeface="黑体" panose="02010609060101010101" pitchFamily="49" charset="-122"/>
              </a:rPr>
              <a:t>总线连接</a:t>
            </a:r>
            <a:endParaRPr lang="zh-CN" altLang="en-US" sz="1900" dirty="0">
              <a:solidFill>
                <a:srgbClr val="0000FF"/>
              </a:solidFill>
              <a:ea typeface="黑体" panose="02010609060101010101" pitchFamily="49" charset="-122"/>
            </a:endParaRPr>
          </a:p>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总线</a:t>
            </a:r>
            <a:r>
              <a:rPr lang="zh-CN" altLang="en-US" sz="1900" dirty="0">
                <a:solidFill>
                  <a:srgbClr val="0000FF"/>
                </a:solidFill>
                <a:ea typeface="黑体" panose="02010609060101010101" pitchFamily="49" charset="-122"/>
              </a:rPr>
              <a:t>经过北桥芯片与内存、</a:t>
            </a:r>
            <a:r>
              <a:rPr lang="en-US" altLang="zh-CN" sz="1900" dirty="0">
                <a:solidFill>
                  <a:srgbClr val="0000FF"/>
                </a:solidFill>
                <a:ea typeface="黑体" panose="02010609060101010101" pitchFamily="49" charset="-122"/>
              </a:rPr>
              <a:t>CPU</a:t>
            </a:r>
            <a:r>
              <a:rPr lang="zh-CN" altLang="en-US" sz="1900" dirty="0">
                <a:solidFill>
                  <a:srgbClr val="0000FF"/>
                </a:solidFill>
                <a:ea typeface="黑体" panose="02010609060101010101" pitchFamily="49" charset="-122"/>
              </a:rPr>
              <a:t>连接</a:t>
            </a:r>
            <a:endParaRPr lang="zh-CN" altLang="en-US" sz="1900" dirty="0">
              <a:solidFill>
                <a:srgbClr val="0000FF"/>
              </a:solidFill>
              <a:ea typeface="黑体" panose="02010609060101010101" pitchFamily="49" charset="-122"/>
            </a:endParaRPr>
          </a:p>
        </p:txBody>
      </p:sp>
      <p:grpSp>
        <p:nvGrpSpPr>
          <p:cNvPr id="54276" name="Group 48"/>
          <p:cNvGrpSpPr/>
          <p:nvPr/>
        </p:nvGrpSpPr>
        <p:grpSpPr bwMode="auto">
          <a:xfrm>
            <a:off x="342900" y="806450"/>
            <a:ext cx="8507413" cy="4341813"/>
            <a:chOff x="481" y="508"/>
            <a:chExt cx="4930" cy="2625"/>
          </a:xfrm>
        </p:grpSpPr>
        <p:sp>
          <p:nvSpPr>
            <p:cNvPr id="54280" name="Text Box 5"/>
            <p:cNvSpPr txBox="1">
              <a:spLocks noChangeArrowheads="1"/>
            </p:cNvSpPr>
            <p:nvPr/>
          </p:nvSpPr>
          <p:spPr bwMode="auto">
            <a:xfrm>
              <a:off x="4703" y="1484"/>
              <a:ext cx="708"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打印机</a:t>
              </a:r>
              <a:endParaRPr kumimoji="1" lang="zh-CN" altLang="en-US" sz="1500">
                <a:ea typeface="宋体" panose="02010600030101010101" pitchFamily="2" charset="-122"/>
              </a:endParaRPr>
            </a:p>
            <a:p>
              <a:pPr algn="just" eaLnBrk="1" hangingPunct="1"/>
              <a:r>
                <a:rPr kumimoji="1" lang="zh-CN" altLang="en-US" sz="1500">
                  <a:ea typeface="宋体" panose="02010600030101010101" pitchFamily="2" charset="-122"/>
                </a:rPr>
                <a:t>扫描仪</a:t>
              </a:r>
              <a:endParaRPr kumimoji="1" lang="zh-CN" altLang="en-US" sz="2300">
                <a:latin typeface="Arial" panose="020B0604020202020204" pitchFamily="34" charset="0"/>
                <a:ea typeface="宋体" panose="02010600030101010101" pitchFamily="2" charset="-122"/>
              </a:endParaRPr>
            </a:p>
          </p:txBody>
        </p:sp>
        <p:sp>
          <p:nvSpPr>
            <p:cNvPr id="54281" name="Text Box 6"/>
            <p:cNvSpPr txBox="1">
              <a:spLocks noChangeArrowheads="1"/>
            </p:cNvSpPr>
            <p:nvPr/>
          </p:nvSpPr>
          <p:spPr bwMode="auto">
            <a:xfrm>
              <a:off x="4703" y="1996"/>
              <a:ext cx="695"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显示器</a:t>
              </a:r>
              <a:endParaRPr kumimoji="1" lang="zh-CN" altLang="en-US" sz="1500">
                <a:ea typeface="宋体" panose="02010600030101010101" pitchFamily="2" charset="-122"/>
              </a:endParaRPr>
            </a:p>
            <a:p>
              <a:pPr algn="just" eaLnBrk="1" hangingPunct="1"/>
              <a:r>
                <a:rPr kumimoji="1" lang="zh-CN" altLang="en-US" sz="1500">
                  <a:ea typeface="宋体" panose="02010600030101010101" pitchFamily="2" charset="-122"/>
                </a:rPr>
                <a:t>麦克风</a:t>
              </a:r>
              <a:endParaRPr kumimoji="1" lang="zh-CN" altLang="en-US" sz="1500">
                <a:ea typeface="宋体" panose="02010600030101010101" pitchFamily="2" charset="-122"/>
              </a:endParaRPr>
            </a:p>
            <a:p>
              <a:pPr algn="just" eaLnBrk="1" hangingPunct="1"/>
              <a:r>
                <a:rPr kumimoji="1" lang="zh-CN" altLang="en-US" sz="1500">
                  <a:ea typeface="宋体" panose="02010600030101010101" pitchFamily="2" charset="-122"/>
                </a:rPr>
                <a:t>网线</a:t>
              </a:r>
              <a:endParaRPr kumimoji="1" lang="zh-CN" altLang="en-US" sz="2300">
                <a:latin typeface="Arial" panose="020B0604020202020204" pitchFamily="34" charset="0"/>
                <a:ea typeface="宋体" panose="02010600030101010101" pitchFamily="2" charset="-122"/>
              </a:endParaRPr>
            </a:p>
          </p:txBody>
        </p:sp>
        <p:sp>
          <p:nvSpPr>
            <p:cNvPr id="54282" name="Text Box 7"/>
            <p:cNvSpPr txBox="1">
              <a:spLocks noChangeArrowheads="1"/>
            </p:cNvSpPr>
            <p:nvPr/>
          </p:nvSpPr>
          <p:spPr bwMode="auto">
            <a:xfrm>
              <a:off x="2173" y="1736"/>
              <a:ext cx="712"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a:ea typeface="宋体" panose="02010600030101010101" pitchFamily="2" charset="-122"/>
                </a:rPr>
                <a:t>I/O</a:t>
              </a:r>
              <a:r>
                <a:rPr kumimoji="1" lang="zh-CN" altLang="en-US" sz="1500">
                  <a:ea typeface="宋体" panose="02010600030101010101" pitchFamily="2" charset="-122"/>
                </a:rPr>
                <a:t>总线</a:t>
              </a:r>
              <a:endParaRPr kumimoji="1" lang="zh-CN" altLang="en-US" sz="2300">
                <a:latin typeface="Arial" panose="020B0604020202020204" pitchFamily="34" charset="0"/>
                <a:ea typeface="宋体" panose="02010600030101010101" pitchFamily="2" charset="-122"/>
              </a:endParaRPr>
            </a:p>
          </p:txBody>
        </p:sp>
        <p:sp>
          <p:nvSpPr>
            <p:cNvPr id="54283" name="Text Box 8"/>
            <p:cNvSpPr txBox="1">
              <a:spLocks noChangeArrowheads="1"/>
            </p:cNvSpPr>
            <p:nvPr/>
          </p:nvSpPr>
          <p:spPr bwMode="auto">
            <a:xfrm>
              <a:off x="3517" y="2558"/>
              <a:ext cx="960"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接口设备侧的通信总线（电缆）</a:t>
              </a:r>
              <a:endParaRPr kumimoji="1" lang="en-US" altLang="zh-CN" sz="2300">
                <a:ea typeface="宋体" panose="02010600030101010101" pitchFamily="2" charset="-122"/>
              </a:endParaRPr>
            </a:p>
          </p:txBody>
        </p:sp>
        <p:sp>
          <p:nvSpPr>
            <p:cNvPr id="54284" name="Text Box 9"/>
            <p:cNvSpPr txBox="1">
              <a:spLocks noChangeArrowheads="1"/>
            </p:cNvSpPr>
            <p:nvPr/>
          </p:nvSpPr>
          <p:spPr bwMode="auto">
            <a:xfrm>
              <a:off x="2538" y="975"/>
              <a:ext cx="497" cy="531"/>
            </a:xfrm>
            <a:prstGeom prst="rect">
              <a:avLst/>
            </a:prstGeom>
            <a:solidFill>
              <a:srgbClr val="FFFFFF"/>
            </a:solidFill>
            <a:ln w="9525">
              <a:solidFill>
                <a:srgbClr val="000000"/>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硬盘</a:t>
              </a:r>
              <a:endParaRPr kumimoji="1" lang="zh-CN" altLang="en-US" sz="1500">
                <a:ea typeface="宋体" panose="02010600030101010101" pitchFamily="2" charset="-122"/>
              </a:endParaRPr>
            </a:p>
            <a:p>
              <a:pPr algn="ctr" eaLnBrk="1" hangingPunct="1"/>
              <a:r>
                <a:rPr kumimoji="1" lang="zh-CN" altLang="en-US" sz="1500">
                  <a:ea typeface="宋体" panose="02010600030101010101" pitchFamily="2" charset="-122"/>
                </a:rPr>
                <a:t>光驱</a:t>
              </a:r>
              <a:endParaRPr kumimoji="1" lang="zh-CN" altLang="en-US" sz="2300">
                <a:latin typeface="Arial" panose="020B0604020202020204" pitchFamily="34" charset="0"/>
                <a:ea typeface="宋体" panose="02010600030101010101" pitchFamily="2" charset="-122"/>
              </a:endParaRPr>
            </a:p>
          </p:txBody>
        </p:sp>
        <p:sp>
          <p:nvSpPr>
            <p:cNvPr id="54285" name="Text Box 10"/>
            <p:cNvSpPr txBox="1">
              <a:spLocks noChangeArrowheads="1"/>
            </p:cNvSpPr>
            <p:nvPr/>
          </p:nvSpPr>
          <p:spPr bwMode="auto">
            <a:xfrm>
              <a:off x="3954" y="1584"/>
              <a:ext cx="784" cy="301"/>
            </a:xfrm>
            <a:prstGeom prst="rect">
              <a:avLst/>
            </a:prstGeom>
            <a:solidFill>
              <a:srgbClr val="3366FF">
                <a:alpha val="29019"/>
              </a:srgbClr>
            </a:solidFill>
            <a:ln w="19050" algn="ctr">
              <a:solidFill>
                <a:srgbClr val="0000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endParaRPr kumimoji="1" lang="zh-CN" altLang="en-US" sz="1800">
                <a:solidFill>
                  <a:srgbClr val="0000CC"/>
                </a:solidFill>
                <a:ea typeface="宋体" panose="02010600030101010101" pitchFamily="2" charset="-122"/>
              </a:endParaRPr>
            </a:p>
          </p:txBody>
        </p:sp>
        <p:sp>
          <p:nvSpPr>
            <p:cNvPr id="54286" name="Text Box 11"/>
            <p:cNvSpPr txBox="1">
              <a:spLocks noChangeArrowheads="1"/>
            </p:cNvSpPr>
            <p:nvPr/>
          </p:nvSpPr>
          <p:spPr bwMode="auto">
            <a:xfrm>
              <a:off x="1213" y="1515"/>
              <a:ext cx="479" cy="419"/>
            </a:xfrm>
            <a:prstGeom prst="rect">
              <a:avLst/>
            </a:prstGeom>
            <a:solidFill>
              <a:schemeClr val="accent2">
                <a:alpha val="27058"/>
              </a:schemeClr>
            </a:solidFill>
            <a:ln w="9525">
              <a:solidFill>
                <a:srgbClr val="000000"/>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CPU</a:t>
              </a:r>
              <a:endParaRPr kumimoji="1" lang="en-US" altLang="zh-CN" sz="2300">
                <a:solidFill>
                  <a:srgbClr val="D1390F"/>
                </a:solidFill>
                <a:latin typeface="Arial" panose="020B0604020202020204" pitchFamily="34" charset="0"/>
                <a:ea typeface="宋体" panose="02010600030101010101" pitchFamily="2" charset="-122"/>
              </a:endParaRPr>
            </a:p>
          </p:txBody>
        </p:sp>
        <p:sp>
          <p:nvSpPr>
            <p:cNvPr id="54287" name="Rectangle 12"/>
            <p:cNvSpPr>
              <a:spLocks noChangeArrowheads="1"/>
            </p:cNvSpPr>
            <p:nvPr/>
          </p:nvSpPr>
          <p:spPr bwMode="auto">
            <a:xfrm>
              <a:off x="604" y="726"/>
              <a:ext cx="1614" cy="1997"/>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88" name="Text Box 13"/>
            <p:cNvSpPr txBox="1">
              <a:spLocks noChangeArrowheads="1"/>
            </p:cNvSpPr>
            <p:nvPr/>
          </p:nvSpPr>
          <p:spPr bwMode="auto">
            <a:xfrm>
              <a:off x="573" y="2367"/>
              <a:ext cx="52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solidFill>
                    <a:srgbClr val="D1390F"/>
                  </a:solidFill>
                  <a:ea typeface="宋体" panose="02010600030101010101" pitchFamily="2" charset="-122"/>
                </a:rPr>
                <a:t>主板</a:t>
              </a:r>
              <a:endParaRPr kumimoji="1" lang="zh-CN" altLang="en-US" sz="2300">
                <a:solidFill>
                  <a:srgbClr val="D1390F"/>
                </a:solidFill>
                <a:latin typeface="Arial" panose="020B0604020202020204" pitchFamily="34" charset="0"/>
                <a:ea typeface="宋体" panose="02010600030101010101" pitchFamily="2" charset="-122"/>
              </a:endParaRPr>
            </a:p>
          </p:txBody>
        </p:sp>
        <p:sp>
          <p:nvSpPr>
            <p:cNvPr id="54289" name="Text Box 14"/>
            <p:cNvSpPr txBox="1">
              <a:spLocks noChangeArrowheads="1"/>
            </p:cNvSpPr>
            <p:nvPr/>
          </p:nvSpPr>
          <p:spPr bwMode="auto">
            <a:xfrm>
              <a:off x="3954" y="2192"/>
              <a:ext cx="784" cy="282"/>
            </a:xfrm>
            <a:prstGeom prst="rect">
              <a:avLst/>
            </a:prstGeom>
            <a:solidFill>
              <a:srgbClr val="3366FF">
                <a:alpha val="29019"/>
              </a:srgbClr>
            </a:solidFill>
            <a:ln w="19050" algn="ctr">
              <a:solidFill>
                <a:srgbClr val="0000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endParaRPr kumimoji="1" lang="zh-CN" altLang="en-US" sz="1800">
                <a:solidFill>
                  <a:srgbClr val="0000CC"/>
                </a:solidFill>
                <a:ea typeface="宋体" panose="02010600030101010101" pitchFamily="2" charset="-122"/>
              </a:endParaRPr>
            </a:p>
          </p:txBody>
        </p:sp>
        <p:sp>
          <p:nvSpPr>
            <p:cNvPr id="54290" name="Rectangle 15"/>
            <p:cNvSpPr>
              <a:spLocks noChangeArrowheads="1"/>
            </p:cNvSpPr>
            <p:nvPr/>
          </p:nvSpPr>
          <p:spPr bwMode="auto">
            <a:xfrm>
              <a:off x="481" y="592"/>
              <a:ext cx="3085" cy="2276"/>
            </a:xfrm>
            <a:prstGeom prst="rect">
              <a:avLst/>
            </a:prstGeom>
            <a:noFill/>
            <a:ln w="2857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1" name="Text Box 16"/>
            <p:cNvSpPr txBox="1">
              <a:spLocks noChangeArrowheads="1"/>
            </p:cNvSpPr>
            <p:nvPr/>
          </p:nvSpPr>
          <p:spPr bwMode="auto">
            <a:xfrm>
              <a:off x="2431" y="2099"/>
              <a:ext cx="985" cy="526"/>
            </a:xfrm>
            <a:prstGeom prst="rect">
              <a:avLst/>
            </a:prstGeom>
            <a:solidFill>
              <a:srgbClr val="3366FF">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I/O</a:t>
              </a:r>
              <a:r>
                <a:rPr kumimoji="1" lang="zh-CN" altLang="en-US" sz="1500">
                  <a:solidFill>
                    <a:srgbClr val="D1390F"/>
                  </a:solidFill>
                  <a:ea typeface="宋体" panose="02010600030101010101" pitchFamily="2" charset="-122"/>
                </a:rPr>
                <a:t>控制器</a:t>
              </a:r>
              <a:endParaRPr kumimoji="1" lang="zh-CN" altLang="en-US" sz="1500">
                <a:solidFill>
                  <a:srgbClr val="D1390F"/>
                </a:solidFill>
                <a:ea typeface="宋体" panose="02010600030101010101" pitchFamily="2" charset="-122"/>
              </a:endParaRPr>
            </a:p>
            <a:p>
              <a:pPr algn="ctr" eaLnBrk="1" hangingPunct="1"/>
              <a:r>
                <a:rPr kumimoji="1" lang="zh-CN" altLang="en-US" sz="1500">
                  <a:ea typeface="宋体" panose="02010600030101010101" pitchFamily="2" charset="-122"/>
                </a:rPr>
                <a:t>（扩充卡）</a:t>
              </a:r>
              <a:endParaRPr kumimoji="1" lang="zh-CN" altLang="en-US" sz="2300">
                <a:latin typeface="Arial" panose="020B0604020202020204" pitchFamily="34" charset="0"/>
                <a:ea typeface="宋体" panose="02010600030101010101" pitchFamily="2" charset="-122"/>
              </a:endParaRPr>
            </a:p>
          </p:txBody>
        </p:sp>
        <p:sp>
          <p:nvSpPr>
            <p:cNvPr id="54292" name="Rectangle 17"/>
            <p:cNvSpPr>
              <a:spLocks noChangeArrowheads="1"/>
            </p:cNvSpPr>
            <p:nvPr/>
          </p:nvSpPr>
          <p:spPr bwMode="auto">
            <a:xfrm>
              <a:off x="2586" y="2119"/>
              <a:ext cx="947" cy="467"/>
            </a:xfrm>
            <a:prstGeom prst="rect">
              <a:avLst/>
            </a:prstGeom>
            <a:noFill/>
            <a:ln w="9525">
              <a:solidFill>
                <a:srgbClr val="000000"/>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54293" name="Group 18"/>
            <p:cNvGrpSpPr/>
            <p:nvPr/>
          </p:nvGrpSpPr>
          <p:grpSpPr bwMode="auto">
            <a:xfrm>
              <a:off x="3154" y="1512"/>
              <a:ext cx="504" cy="525"/>
              <a:chOff x="5462" y="5081"/>
              <a:chExt cx="699" cy="564"/>
            </a:xfrm>
          </p:grpSpPr>
          <p:sp>
            <p:nvSpPr>
              <p:cNvPr id="54321" name="Text Box 19"/>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endParaRPr kumimoji="1" lang="zh-CN" altLang="en-US" sz="1500">
                  <a:ea typeface="宋体" panose="02010600030101010101" pitchFamily="2" charset="-122"/>
                </a:endParaRP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22" name="Rectangle 20"/>
              <p:cNvSpPr>
                <a:spLocks noChangeArrowheads="1"/>
              </p:cNvSpPr>
              <p:nvPr/>
            </p:nvSpPr>
            <p:spPr bwMode="auto">
              <a:xfrm>
                <a:off x="5558" y="5096"/>
                <a:ext cx="476" cy="5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294" name="Text Box 21"/>
            <p:cNvSpPr txBox="1">
              <a:spLocks noChangeArrowheads="1"/>
            </p:cNvSpPr>
            <p:nvPr/>
          </p:nvSpPr>
          <p:spPr bwMode="auto">
            <a:xfrm>
              <a:off x="3145" y="2085"/>
              <a:ext cx="504"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板卡</a:t>
              </a:r>
              <a:endParaRPr kumimoji="1" lang="zh-CN" altLang="en-US" sz="1500">
                <a:ea typeface="宋体" panose="02010600030101010101" pitchFamily="2" charset="-122"/>
              </a:endParaRP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295" name="Text Box 22"/>
            <p:cNvSpPr txBox="1">
              <a:spLocks noChangeArrowheads="1"/>
            </p:cNvSpPr>
            <p:nvPr/>
          </p:nvSpPr>
          <p:spPr bwMode="auto">
            <a:xfrm>
              <a:off x="935" y="804"/>
              <a:ext cx="10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控制器</a:t>
              </a:r>
              <a:endParaRPr kumimoji="1" lang="zh-CN" altLang="en-US" sz="2300">
                <a:latin typeface="Arial" panose="020B0604020202020204" pitchFamily="34" charset="0"/>
                <a:ea typeface="宋体" panose="02010600030101010101" pitchFamily="2" charset="-122"/>
              </a:endParaRPr>
            </a:p>
          </p:txBody>
        </p:sp>
        <p:sp>
          <p:nvSpPr>
            <p:cNvPr id="54296" name="Rectangle 23"/>
            <p:cNvSpPr>
              <a:spLocks noChangeArrowheads="1"/>
            </p:cNvSpPr>
            <p:nvPr/>
          </p:nvSpPr>
          <p:spPr bwMode="auto">
            <a:xfrm>
              <a:off x="1030" y="838"/>
              <a:ext cx="803" cy="305"/>
            </a:xfrm>
            <a:prstGeom prst="rect">
              <a:avLst/>
            </a:prstGeom>
            <a:noFill/>
            <a:ln w="9525">
              <a:solidFill>
                <a:srgbClr val="000000"/>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7" name="Text Box 24"/>
            <p:cNvSpPr txBox="1">
              <a:spLocks noChangeArrowheads="1"/>
            </p:cNvSpPr>
            <p:nvPr/>
          </p:nvSpPr>
          <p:spPr bwMode="auto">
            <a:xfrm>
              <a:off x="1212" y="2172"/>
              <a:ext cx="98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PCI</a:t>
              </a:r>
              <a:r>
                <a:rPr kumimoji="1" lang="zh-CN" altLang="en-US" sz="1500">
                  <a:ea typeface="宋体" panose="02010600030101010101" pitchFamily="2" charset="-122"/>
                </a:rPr>
                <a:t>插槽</a:t>
              </a:r>
              <a:endParaRPr kumimoji="1" lang="zh-CN" altLang="en-US" sz="2300">
                <a:latin typeface="Arial" panose="020B0604020202020204" pitchFamily="34" charset="0"/>
                <a:ea typeface="宋体" panose="02010600030101010101" pitchFamily="2" charset="-122"/>
              </a:endParaRPr>
            </a:p>
          </p:txBody>
        </p:sp>
        <p:sp>
          <p:nvSpPr>
            <p:cNvPr id="54298" name="Rectangle 25"/>
            <p:cNvSpPr>
              <a:spLocks noChangeArrowheads="1"/>
            </p:cNvSpPr>
            <p:nvPr/>
          </p:nvSpPr>
          <p:spPr bwMode="auto">
            <a:xfrm>
              <a:off x="1319" y="2063"/>
              <a:ext cx="794" cy="54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9" name="Text Box 26"/>
            <p:cNvSpPr txBox="1">
              <a:spLocks noChangeArrowheads="1"/>
            </p:cNvSpPr>
            <p:nvPr/>
          </p:nvSpPr>
          <p:spPr bwMode="auto">
            <a:xfrm>
              <a:off x="661" y="1749"/>
              <a:ext cx="479" cy="420"/>
            </a:xfrm>
            <a:prstGeom prst="rect">
              <a:avLst/>
            </a:prstGeom>
            <a:solidFill>
              <a:srgbClr val="0000FF">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solidFill>
                    <a:srgbClr val="D1390F"/>
                  </a:solidFill>
                  <a:ea typeface="宋体" panose="02010600030101010101" pitchFamily="2" charset="-122"/>
                </a:rPr>
                <a:t>内存</a:t>
              </a:r>
              <a:endParaRPr kumimoji="1" lang="zh-CN" altLang="en-US" sz="2300">
                <a:solidFill>
                  <a:srgbClr val="D1390F"/>
                </a:solidFill>
                <a:latin typeface="Arial" panose="020B0604020202020204" pitchFamily="34" charset="0"/>
                <a:ea typeface="宋体" panose="02010600030101010101" pitchFamily="2" charset="-122"/>
              </a:endParaRPr>
            </a:p>
          </p:txBody>
        </p:sp>
        <p:grpSp>
          <p:nvGrpSpPr>
            <p:cNvPr id="54300" name="Group 27"/>
            <p:cNvGrpSpPr/>
            <p:nvPr/>
          </p:nvGrpSpPr>
          <p:grpSpPr bwMode="auto">
            <a:xfrm>
              <a:off x="1898" y="793"/>
              <a:ext cx="332" cy="901"/>
              <a:chOff x="3846" y="4397"/>
              <a:chExt cx="461" cy="966"/>
            </a:xfrm>
          </p:grpSpPr>
          <p:sp>
            <p:nvSpPr>
              <p:cNvPr id="54319" name="Text Box 28"/>
              <p:cNvSpPr txBox="1">
                <a:spLocks noChangeArrowheads="1"/>
              </p:cNvSpPr>
              <p:nvPr/>
            </p:nvSpPr>
            <p:spPr bwMode="auto">
              <a:xfrm>
                <a:off x="3846" y="4397"/>
                <a:ext cx="461"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主板插槽</a:t>
                </a:r>
                <a:endParaRPr kumimoji="1" lang="zh-CN" altLang="en-US" sz="2300">
                  <a:latin typeface="Arial" panose="020B0604020202020204" pitchFamily="34" charset="0"/>
                  <a:ea typeface="宋体" panose="02010600030101010101" pitchFamily="2" charset="-122"/>
                </a:endParaRPr>
              </a:p>
            </p:txBody>
          </p:sp>
          <p:sp>
            <p:nvSpPr>
              <p:cNvPr id="54320" name="Rectangle 29"/>
              <p:cNvSpPr>
                <a:spLocks noChangeArrowheads="1"/>
              </p:cNvSpPr>
              <p:nvPr/>
            </p:nvSpPr>
            <p:spPr bwMode="auto">
              <a:xfrm>
                <a:off x="3932" y="4433"/>
                <a:ext cx="262" cy="87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01" name="AutoShape 30"/>
            <p:cNvSpPr>
              <a:spLocks noChangeArrowheads="1"/>
            </p:cNvSpPr>
            <p:nvPr/>
          </p:nvSpPr>
          <p:spPr bwMode="auto">
            <a:xfrm>
              <a:off x="2113" y="2261"/>
              <a:ext cx="465" cy="165"/>
            </a:xfrm>
            <a:prstGeom prst="leftRightArrow">
              <a:avLst>
                <a:gd name="adj1" fmla="val 50000"/>
                <a:gd name="adj2" fmla="val 56364"/>
              </a:avLst>
            </a:prstGeom>
            <a:solidFill>
              <a:srgbClr val="FF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2" name="Line 31"/>
            <p:cNvSpPr>
              <a:spLocks noChangeShapeType="1"/>
            </p:cNvSpPr>
            <p:nvPr/>
          </p:nvSpPr>
          <p:spPr bwMode="auto">
            <a:xfrm>
              <a:off x="2157" y="1213"/>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3" name="Line 32"/>
            <p:cNvSpPr>
              <a:spLocks noChangeShapeType="1"/>
            </p:cNvSpPr>
            <p:nvPr/>
          </p:nvSpPr>
          <p:spPr bwMode="auto">
            <a:xfrm>
              <a:off x="3566" y="1749"/>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4" name="Line 33"/>
            <p:cNvSpPr>
              <a:spLocks noChangeShapeType="1"/>
            </p:cNvSpPr>
            <p:nvPr/>
          </p:nvSpPr>
          <p:spPr bwMode="auto">
            <a:xfrm>
              <a:off x="3566" y="2334"/>
              <a:ext cx="379"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5" name="Text Box 34"/>
            <p:cNvSpPr txBox="1">
              <a:spLocks noChangeArrowheads="1"/>
            </p:cNvSpPr>
            <p:nvPr/>
          </p:nvSpPr>
          <p:spPr bwMode="auto">
            <a:xfrm>
              <a:off x="2842" y="508"/>
              <a:ext cx="561"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lnSpc>
                  <a:spcPct val="140000"/>
                </a:lnSpc>
              </a:pPr>
              <a:r>
                <a:rPr kumimoji="1" lang="zh-CN" altLang="en-US" sz="1500">
                  <a:ea typeface="宋体" panose="02010600030101010101" pitchFamily="2" charset="-122"/>
                </a:rPr>
                <a:t>机 箱</a:t>
              </a:r>
              <a:endParaRPr kumimoji="1" lang="zh-CN" altLang="en-US" sz="2300">
                <a:latin typeface="Arial" panose="020B0604020202020204" pitchFamily="34" charset="0"/>
                <a:ea typeface="宋体" panose="02010600030101010101" pitchFamily="2" charset="-122"/>
              </a:endParaRPr>
            </a:p>
          </p:txBody>
        </p:sp>
        <p:sp>
          <p:nvSpPr>
            <p:cNvPr id="54306" name="Rectangle 35"/>
            <p:cNvSpPr>
              <a:spLocks noChangeArrowheads="1"/>
            </p:cNvSpPr>
            <p:nvPr/>
          </p:nvSpPr>
          <p:spPr bwMode="auto">
            <a:xfrm>
              <a:off x="931" y="768"/>
              <a:ext cx="957" cy="66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7" name="Text Box 36"/>
            <p:cNvSpPr txBox="1">
              <a:spLocks noChangeArrowheads="1"/>
            </p:cNvSpPr>
            <p:nvPr/>
          </p:nvSpPr>
          <p:spPr bwMode="auto">
            <a:xfrm>
              <a:off x="886" y="1120"/>
              <a:ext cx="66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芯片组</a:t>
              </a:r>
              <a:endParaRPr kumimoji="1" lang="zh-CN" altLang="en-US" sz="2300">
                <a:latin typeface="Arial" panose="020B0604020202020204" pitchFamily="34" charset="0"/>
                <a:ea typeface="宋体" panose="02010600030101010101" pitchFamily="2" charset="-122"/>
              </a:endParaRPr>
            </a:p>
          </p:txBody>
        </p:sp>
        <p:sp>
          <p:nvSpPr>
            <p:cNvPr id="54308" name="Line 37"/>
            <p:cNvSpPr>
              <a:spLocks noChangeShapeType="1"/>
            </p:cNvSpPr>
            <p:nvPr/>
          </p:nvSpPr>
          <p:spPr bwMode="auto">
            <a:xfrm>
              <a:off x="3233" y="2116"/>
              <a:ext cx="0" cy="472"/>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4309" name="Line 38"/>
            <p:cNvSpPr>
              <a:spLocks noChangeShapeType="1"/>
            </p:cNvSpPr>
            <p:nvPr/>
          </p:nvSpPr>
          <p:spPr bwMode="auto">
            <a:xfrm>
              <a:off x="3735" y="704"/>
              <a:ext cx="12" cy="19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4310" name="Line 39"/>
            <p:cNvSpPr>
              <a:spLocks noChangeShapeType="1"/>
            </p:cNvSpPr>
            <p:nvPr/>
          </p:nvSpPr>
          <p:spPr bwMode="auto">
            <a:xfrm flipV="1">
              <a:off x="2352" y="2096"/>
              <a:ext cx="0" cy="45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4311" name="Text Box 40"/>
            <p:cNvSpPr txBox="1">
              <a:spLocks noChangeArrowheads="1"/>
            </p:cNvSpPr>
            <p:nvPr/>
          </p:nvSpPr>
          <p:spPr bwMode="auto">
            <a:xfrm>
              <a:off x="2169" y="776"/>
              <a:ext cx="737"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dirty="0">
                  <a:ea typeface="宋体" panose="02010600030101010101" pitchFamily="2" charset="-122"/>
                </a:rPr>
                <a:t>SATA</a:t>
              </a:r>
              <a:r>
                <a:rPr kumimoji="1" lang="zh-CN" altLang="en-US" sz="1500" dirty="0">
                  <a:ea typeface="宋体" panose="02010600030101010101" pitchFamily="2" charset="-122"/>
                </a:rPr>
                <a:t>接口</a:t>
              </a:r>
              <a:endParaRPr kumimoji="1" lang="zh-CN" altLang="en-US" sz="2300" dirty="0">
                <a:latin typeface="Arial" panose="020B0604020202020204" pitchFamily="34" charset="0"/>
                <a:ea typeface="宋体" panose="02010600030101010101" pitchFamily="2" charset="-122"/>
              </a:endParaRPr>
            </a:p>
          </p:txBody>
        </p:sp>
        <p:sp>
          <p:nvSpPr>
            <p:cNvPr id="54312" name="Line 41"/>
            <p:cNvSpPr>
              <a:spLocks noChangeShapeType="1"/>
            </p:cNvSpPr>
            <p:nvPr/>
          </p:nvSpPr>
          <p:spPr bwMode="auto">
            <a:xfrm flipV="1">
              <a:off x="2378" y="981"/>
              <a:ext cx="0" cy="45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54313" name="Group 42"/>
            <p:cNvGrpSpPr/>
            <p:nvPr/>
          </p:nvGrpSpPr>
          <p:grpSpPr bwMode="auto">
            <a:xfrm>
              <a:off x="3153" y="841"/>
              <a:ext cx="504" cy="525"/>
              <a:chOff x="5462" y="5081"/>
              <a:chExt cx="699" cy="564"/>
            </a:xfrm>
          </p:grpSpPr>
          <p:sp>
            <p:nvSpPr>
              <p:cNvPr id="54317" name="Text Box 43"/>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endParaRPr kumimoji="1" lang="zh-CN" altLang="en-US" sz="1500">
                  <a:ea typeface="宋体" panose="02010600030101010101" pitchFamily="2" charset="-122"/>
                </a:endParaRP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18" name="Rectangle 44"/>
              <p:cNvSpPr>
                <a:spLocks noChangeArrowheads="1"/>
              </p:cNvSpPr>
              <p:nvPr/>
            </p:nvSpPr>
            <p:spPr bwMode="auto">
              <a:xfrm>
                <a:off x="5558" y="5096"/>
                <a:ext cx="476" cy="5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14" name="Text Box 45"/>
            <p:cNvSpPr txBox="1">
              <a:spLocks noChangeArrowheads="1"/>
            </p:cNvSpPr>
            <p:nvPr/>
          </p:nvSpPr>
          <p:spPr bwMode="auto">
            <a:xfrm>
              <a:off x="3967" y="923"/>
              <a:ext cx="784" cy="291"/>
            </a:xfrm>
            <a:prstGeom prst="rect">
              <a:avLst/>
            </a:prstGeom>
            <a:solidFill>
              <a:srgbClr val="3366FF">
                <a:alpha val="29019"/>
              </a:srgbClr>
            </a:solidFill>
            <a:ln w="19050">
              <a:solidFill>
                <a:srgbClr val="0000CC"/>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endParaRPr kumimoji="1" lang="zh-CN" altLang="en-US" sz="2600">
                <a:solidFill>
                  <a:srgbClr val="0000CC"/>
                </a:solidFill>
                <a:latin typeface="Arial" panose="020B0604020202020204" pitchFamily="34" charset="0"/>
                <a:ea typeface="宋体" panose="02010600030101010101" pitchFamily="2" charset="-122"/>
              </a:endParaRPr>
            </a:p>
          </p:txBody>
        </p:sp>
        <p:sp>
          <p:nvSpPr>
            <p:cNvPr id="54315" name="Line 46"/>
            <p:cNvSpPr>
              <a:spLocks noChangeShapeType="1"/>
            </p:cNvSpPr>
            <p:nvPr/>
          </p:nvSpPr>
          <p:spPr bwMode="auto">
            <a:xfrm>
              <a:off x="3579" y="1078"/>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16" name="Text Box 47"/>
            <p:cNvSpPr txBox="1">
              <a:spLocks noChangeArrowheads="1"/>
            </p:cNvSpPr>
            <p:nvPr/>
          </p:nvSpPr>
          <p:spPr bwMode="auto">
            <a:xfrm>
              <a:off x="4715" y="807"/>
              <a:ext cx="695"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键盘</a:t>
              </a:r>
              <a:endParaRPr kumimoji="1" lang="zh-CN" altLang="en-US" sz="1500">
                <a:ea typeface="宋体" panose="02010600030101010101" pitchFamily="2" charset="-122"/>
              </a:endParaRPr>
            </a:p>
            <a:p>
              <a:pPr algn="just" eaLnBrk="1" hangingPunct="1"/>
              <a:r>
                <a:rPr kumimoji="1" lang="zh-CN" altLang="en-US" sz="1500">
                  <a:ea typeface="宋体" panose="02010600030101010101" pitchFamily="2" charset="-122"/>
                </a:rPr>
                <a:t>鼠标器</a:t>
              </a:r>
              <a:endParaRPr kumimoji="1" lang="zh-CN" altLang="en-US" sz="2300">
                <a:latin typeface="Arial" panose="020B0604020202020204" pitchFamily="34" charset="0"/>
                <a:ea typeface="宋体" panose="02010600030101010101" pitchFamily="2" charset="-122"/>
              </a:endParaRPr>
            </a:p>
          </p:txBody>
        </p:sp>
      </p:grpSp>
      <p:sp>
        <p:nvSpPr>
          <p:cNvPr id="652337" name="Text Box 49"/>
          <p:cNvSpPr txBox="1">
            <a:spLocks noChangeArrowheads="1"/>
          </p:cNvSpPr>
          <p:nvPr/>
        </p:nvSpPr>
        <p:spPr bwMode="auto">
          <a:xfrm>
            <a:off x="6167438" y="493713"/>
            <a:ext cx="1917700" cy="6463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smtClean="0">
                <a:solidFill>
                  <a:schemeClr val="accent1"/>
                </a:solidFill>
                <a:latin typeface="Arial" panose="020B0604020202020204" pitchFamily="34" charset="0"/>
                <a:ea typeface="黑体" panose="02010609060101010101" pitchFamily="49" charset="-122"/>
              </a:rPr>
              <a:t>USB</a:t>
            </a:r>
            <a:r>
              <a:rPr lang="zh-CN" altLang="en-US" sz="1800" dirty="0" smtClean="0">
                <a:solidFill>
                  <a:schemeClr val="accent1"/>
                </a:solidFill>
                <a:latin typeface="Arial" panose="020B0604020202020204" pitchFamily="34" charset="0"/>
                <a:ea typeface="黑体" panose="02010609060101010101" pitchFamily="49" charset="-122"/>
              </a:rPr>
              <a:t>是</a:t>
            </a:r>
            <a:r>
              <a:rPr lang="zh-CN" altLang="en-US" sz="1800" dirty="0">
                <a:solidFill>
                  <a:schemeClr val="accent1"/>
                </a:solidFill>
                <a:latin typeface="Arial" panose="020B0604020202020204" pitchFamily="34" charset="0"/>
                <a:ea typeface="黑体" panose="02010609060101010101" pitchFamily="49" charset="-122"/>
              </a:rPr>
              <a:t>通信总线还是</a:t>
            </a:r>
            <a:r>
              <a:rPr lang="en-US" altLang="zh-CN" sz="1800" dirty="0">
                <a:solidFill>
                  <a:schemeClr val="accent1"/>
                </a:solidFill>
                <a:latin typeface="Arial" panose="020B0604020202020204" pitchFamily="34" charset="0"/>
                <a:ea typeface="黑体" panose="02010609060101010101" pitchFamily="49" charset="-122"/>
              </a:rPr>
              <a:t>I/O</a:t>
            </a:r>
            <a:r>
              <a:rPr lang="zh-CN" altLang="en-US" sz="1800" dirty="0">
                <a:solidFill>
                  <a:schemeClr val="accent1"/>
                </a:solidFill>
                <a:latin typeface="Arial" panose="020B0604020202020204" pitchFamily="34" charset="0"/>
                <a:ea typeface="黑体" panose="02010609060101010101" pitchFamily="49" charset="-122"/>
              </a:rPr>
              <a:t>总线？</a:t>
            </a:r>
            <a:endParaRPr lang="zh-CN" altLang="en-US" sz="1800" dirty="0">
              <a:solidFill>
                <a:schemeClr val="accent1"/>
              </a:solidFill>
              <a:latin typeface="Arial" panose="020B0604020202020204" pitchFamily="34" charset="0"/>
              <a:ea typeface="黑体" panose="02010609060101010101" pitchFamily="49" charset="-122"/>
            </a:endParaRPr>
          </a:p>
        </p:txBody>
      </p:sp>
      <p:sp>
        <p:nvSpPr>
          <p:cNvPr id="652338" name="Text Box 50"/>
          <p:cNvSpPr txBox="1">
            <a:spLocks noChangeArrowheads="1"/>
          </p:cNvSpPr>
          <p:nvPr/>
        </p:nvSpPr>
        <p:spPr bwMode="auto">
          <a:xfrm>
            <a:off x="8085138" y="550863"/>
            <a:ext cx="103028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ea typeface="宋体" panose="02010600030101010101" pitchFamily="2" charset="-122"/>
              </a:rPr>
              <a:t>通信！</a:t>
            </a:r>
            <a:endParaRPr lang="zh-CN" altLang="en-US" sz="180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8A47411-259D-4DE0-AF10-DA3BB1EA1355}" type="slidenum">
              <a:rPr lang="zh-CN" altLang="en-US" sz="1200">
                <a:solidFill>
                  <a:srgbClr val="898989"/>
                </a:solidFill>
              </a:rPr>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linds(horizontal)">
                                      <p:cBhvr>
                                        <p:cTn id="7" dur="500"/>
                                        <p:tgtEl>
                                          <p:spTgt spid="65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linds(horizontal)">
                                      <p:cBhvr>
                                        <p:cTn id="12" dur="500"/>
                                        <p:tgtEl>
                                          <p:spTgt spid="65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Effect transition="in" filter="blinds(horizontal)">
                                      <p:cBhvr>
                                        <p:cTn id="17" dur="500"/>
                                        <p:tgtEl>
                                          <p:spTgt spid="65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2337"/>
                                        </p:tgtEl>
                                        <p:attrNameLst>
                                          <p:attrName>style.visibility</p:attrName>
                                        </p:attrNameLst>
                                      </p:cBhvr>
                                      <p:to>
                                        <p:strVal val="visible"/>
                                      </p:to>
                                    </p:set>
                                    <p:animEffect transition="in" filter="blinds(horizontal)">
                                      <p:cBhvr>
                                        <p:cTn id="22" dur="500"/>
                                        <p:tgtEl>
                                          <p:spTgt spid="6523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2338"/>
                                        </p:tgtEl>
                                        <p:attrNameLst>
                                          <p:attrName>style.visibility</p:attrName>
                                        </p:attrNameLst>
                                      </p:cBhvr>
                                      <p:to>
                                        <p:strVal val="visible"/>
                                      </p:to>
                                    </p:set>
                                    <p:animEffect transition="in" filter="blinds(horizontal)">
                                      <p:cBhvr>
                                        <p:cTn id="27" dur="500"/>
                                        <p:tgtEl>
                                          <p:spTgt spid="65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37" grpId="0" animBg="1"/>
      <p:bldP spid="6523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00100" y="128588"/>
            <a:ext cx="5354638" cy="422275"/>
          </a:xfrm>
        </p:spPr>
        <p:txBody>
          <a:bodyPr/>
          <a:lstStyle/>
          <a:p>
            <a:pPr defTabSz="717550"/>
            <a:r>
              <a:rPr lang="en-US" altLang="zh-CN" dirty="0" smtClean="0">
                <a:ea typeface="宋体" panose="02010600030101010101" pitchFamily="2" charset="-122"/>
              </a:rPr>
              <a:t>I/O</a:t>
            </a:r>
            <a:r>
              <a:rPr lang="zh-CN" altLang="en-US" dirty="0">
                <a:ea typeface="宋体" panose="02010600030101010101" pitchFamily="2" charset="-122"/>
              </a:rPr>
              <a:t>接口</a:t>
            </a:r>
            <a:endParaRPr lang="zh-CN" altLang="en-US" dirty="0">
              <a:ea typeface="宋体" panose="02010600030101010101" pitchFamily="2" charset="-122"/>
            </a:endParaRPr>
          </a:p>
        </p:txBody>
      </p:sp>
      <p:sp>
        <p:nvSpPr>
          <p:cNvPr id="529411" name="Rectangle 3"/>
          <p:cNvSpPr>
            <a:spLocks noGrp="1" noChangeArrowheads="1"/>
          </p:cNvSpPr>
          <p:nvPr>
            <p:ph type="body" idx="1"/>
          </p:nvPr>
        </p:nvSpPr>
        <p:spPr>
          <a:xfrm>
            <a:off x="247650" y="788988"/>
            <a:ext cx="8896350" cy="6169894"/>
          </a:xfrm>
        </p:spPr>
        <p:txBody>
          <a:bodyPr/>
          <a:lstStyle/>
          <a:p>
            <a:pPr marL="268605" indent="-268605" defTabSz="717550">
              <a:lnSpc>
                <a:spcPct val="110000"/>
              </a:lnSpc>
            </a:pPr>
            <a:r>
              <a:rPr lang="pt-BR" altLang="zh-CN" sz="1900" dirty="0">
                <a:ea typeface="黑体" panose="02010609060101010101" pitchFamily="49" charset="-122"/>
              </a:rPr>
              <a:t>I/O</a:t>
            </a:r>
            <a:r>
              <a:rPr lang="zh-CN" altLang="pt-BR" sz="1900" dirty="0">
                <a:ea typeface="黑体" panose="02010609060101010101" pitchFamily="49" charset="-122"/>
              </a:rPr>
              <a:t>接口：</a:t>
            </a:r>
            <a:r>
              <a:rPr lang="pt-BR" altLang="zh-CN" sz="1900" dirty="0">
                <a:ea typeface="黑体" panose="02010609060101010101" pitchFamily="49" charset="-122"/>
              </a:rPr>
              <a:t>I/O</a:t>
            </a:r>
            <a:r>
              <a:rPr lang="zh-CN" altLang="pt-BR" sz="1900" dirty="0">
                <a:ea typeface="黑体" panose="02010609060101010101" pitchFamily="49" charset="-122"/>
              </a:rPr>
              <a:t>设备控制器及其插座（如网卡、显卡、键盘适配器、磁盘控制器）</a:t>
            </a:r>
            <a:endParaRPr lang="zh-CN" altLang="pt-BR" sz="1900" dirty="0">
              <a:ea typeface="黑体" panose="02010609060101010101" pitchFamily="49" charset="-122"/>
            </a:endParaRPr>
          </a:p>
          <a:p>
            <a:pPr marL="582930" lvl="1" indent="-224155" defTabSz="717550">
              <a:lnSpc>
                <a:spcPct val="110000"/>
              </a:lnSpc>
              <a:buFontTx/>
              <a:buNone/>
            </a:pPr>
            <a:r>
              <a:rPr lang="zh-CN" altLang="pt-BR" sz="1900" dirty="0">
                <a:ea typeface="黑体" panose="02010609060101010101" pitchFamily="49" charset="-122"/>
              </a:rPr>
              <a:t>包括：插头 / 插座的形式、通讯规程和电器特性等</a:t>
            </a:r>
            <a:endParaRPr lang="zh-CN" altLang="pt-BR" sz="1900" dirty="0">
              <a:ea typeface="黑体" panose="02010609060101010101" pitchFamily="49" charset="-122"/>
            </a:endParaRPr>
          </a:p>
          <a:p>
            <a:pPr marL="268605" indent="-268605" defTabSz="717550">
              <a:lnSpc>
                <a:spcPct val="110000"/>
              </a:lnSpc>
            </a:pPr>
            <a:r>
              <a:rPr lang="zh-CN" altLang="pt-BR" sz="1900" dirty="0">
                <a:ea typeface="黑体" panose="02010609060101010101" pitchFamily="49" charset="-122"/>
              </a:rPr>
              <a:t>分类：</a:t>
            </a:r>
            <a:endParaRPr lang="zh-CN" altLang="pt-BR" sz="1900" dirty="0">
              <a:ea typeface="黑体" panose="02010609060101010101" pitchFamily="49" charset="-122"/>
            </a:endParaRPr>
          </a:p>
          <a:p>
            <a:pPr marL="582930" lvl="1" indent="-224155" defTabSz="717550">
              <a:lnSpc>
                <a:spcPct val="110000"/>
              </a:lnSpc>
            </a:pPr>
            <a:r>
              <a:rPr lang="zh-CN" altLang="pt-BR" sz="1900" dirty="0">
                <a:ea typeface="黑体" panose="02010609060101010101" pitchFamily="49" charset="-122"/>
              </a:rPr>
              <a:t>从数据传输方式来分：</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串行（一次只传输1位）</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并行（多位一起进行传输）</a:t>
            </a:r>
            <a:endParaRPr lang="zh-CN" altLang="pt-BR" sz="1900" dirty="0">
              <a:ea typeface="黑体" panose="02010609060101010101" pitchFamily="49" charset="-122"/>
            </a:endParaRPr>
          </a:p>
          <a:p>
            <a:pPr marL="582930" lvl="1" indent="-224155" defTabSz="717550">
              <a:lnSpc>
                <a:spcPct val="110000"/>
              </a:lnSpc>
            </a:pPr>
            <a:r>
              <a:rPr lang="zh-CN" altLang="pt-BR" sz="1900" dirty="0">
                <a:ea typeface="黑体" panose="02010609060101010101" pitchFamily="49" charset="-122"/>
              </a:rPr>
              <a:t>从是否能连接多个设备来分：</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总线式（可连接多个设备）</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独占式（只能连接1个设备）</a:t>
            </a:r>
            <a:endParaRPr lang="zh-CN" altLang="pt-BR" sz="1900" dirty="0">
              <a:ea typeface="黑体" panose="02010609060101010101" pitchFamily="49" charset="-122"/>
            </a:endParaRPr>
          </a:p>
          <a:p>
            <a:pPr marL="582930" lvl="1" indent="-224155" defTabSz="717550">
              <a:lnSpc>
                <a:spcPct val="110000"/>
              </a:lnSpc>
            </a:pPr>
            <a:r>
              <a:rPr lang="zh-CN" altLang="pt-BR" sz="1900" dirty="0">
                <a:ea typeface="黑体" panose="02010609060101010101" pitchFamily="49" charset="-122"/>
              </a:rPr>
              <a:t>从是否符合标准来分：</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标准接口 （通用）</a:t>
            </a:r>
            <a:endParaRPr lang="zh-CN" altLang="pt-BR" sz="1900" dirty="0">
              <a:ea typeface="黑体" panose="02010609060101010101" pitchFamily="49" charset="-122"/>
            </a:endParaRPr>
          </a:p>
          <a:p>
            <a:pPr marL="895350" lvl="2" indent="-177800" defTabSz="717550">
              <a:lnSpc>
                <a:spcPct val="110000"/>
              </a:lnSpc>
            </a:pPr>
            <a:r>
              <a:rPr lang="zh-CN" altLang="pt-BR" sz="1900" dirty="0">
                <a:ea typeface="黑体" panose="02010609060101010101" pitchFamily="49" charset="-122"/>
              </a:rPr>
              <a:t>专用接口 （专用）</a:t>
            </a:r>
            <a:endParaRPr lang="zh-CN" altLang="pt-BR" sz="1900" dirty="0">
              <a:ea typeface="黑体" panose="02010609060101010101" pitchFamily="49" charset="-122"/>
            </a:endParaRPr>
          </a:p>
          <a:p>
            <a:pPr marL="582930" lvl="1" indent="-224155" algn="just" defTabSz="717550">
              <a:lnSpc>
                <a:spcPct val="110000"/>
              </a:lnSpc>
              <a:spcBef>
                <a:spcPct val="30000"/>
              </a:spcBef>
            </a:pPr>
            <a:r>
              <a:rPr lang="zh-CN" altLang="en-US" sz="1900" dirty="0">
                <a:ea typeface="黑体" panose="02010609060101010101" pitchFamily="49" charset="-122"/>
              </a:rPr>
              <a:t>按功能选择的灵活性来分：</a:t>
            </a:r>
            <a:endParaRPr lang="zh-CN" altLang="en-US" sz="1900" dirty="0">
              <a:ea typeface="黑体" panose="02010609060101010101" pitchFamily="49" charset="-122"/>
            </a:endParaRPr>
          </a:p>
          <a:p>
            <a:pPr marL="895350" lvl="2" indent="-177800" algn="just" defTabSz="717550">
              <a:lnSpc>
                <a:spcPct val="110000"/>
              </a:lnSpc>
              <a:spcBef>
                <a:spcPct val="30000"/>
              </a:spcBef>
              <a:buFont typeface="宋体" panose="02010600030101010101" pitchFamily="2" charset="-122"/>
              <a:buChar char="–"/>
            </a:pPr>
            <a:r>
              <a:rPr lang="zh-CN" altLang="en-US" sz="1900" dirty="0">
                <a:ea typeface="黑体" panose="02010609060101010101" pitchFamily="49" charset="-122"/>
              </a:rPr>
              <a:t>可编程接口</a:t>
            </a:r>
            <a:endParaRPr lang="zh-CN" altLang="en-US" sz="1900" dirty="0">
              <a:ea typeface="黑体" panose="02010609060101010101" pitchFamily="49" charset="-122"/>
            </a:endParaRPr>
          </a:p>
          <a:p>
            <a:pPr marL="895350" lvl="2" indent="-177800" algn="just" defTabSz="717550">
              <a:lnSpc>
                <a:spcPct val="110000"/>
              </a:lnSpc>
              <a:spcBef>
                <a:spcPct val="30000"/>
              </a:spcBef>
              <a:buFont typeface="宋体" panose="02010600030101010101" pitchFamily="2" charset="-122"/>
              <a:buChar char="–"/>
            </a:pPr>
            <a:r>
              <a:rPr lang="zh-CN" altLang="en-US" sz="1900" dirty="0">
                <a:ea typeface="黑体" panose="02010609060101010101" pitchFamily="49" charset="-122"/>
              </a:rPr>
              <a:t>不可编程接口</a:t>
            </a:r>
            <a:endParaRPr lang="zh-CN" altLang="en-US" sz="1900" dirty="0">
              <a:ea typeface="黑体" panose="02010609060101010101" pitchFamily="49" charset="-122"/>
            </a:endParaRPr>
          </a:p>
          <a:p>
            <a:pPr marL="268605" indent="-268605" algn="just" defTabSz="717550">
              <a:lnSpc>
                <a:spcPct val="110000"/>
              </a:lnSpc>
              <a:spcBef>
                <a:spcPct val="30000"/>
              </a:spcBef>
              <a:buFontTx/>
              <a:buNone/>
            </a:pPr>
            <a:r>
              <a:rPr lang="zh-CN" altLang="en-US" b="0" dirty="0">
                <a:solidFill>
                  <a:srgbClr val="3333CC"/>
                </a:solidFill>
                <a:latin typeface="宋体" panose="02010600030101010101" pitchFamily="2" charset="-122"/>
                <a:ea typeface="宋体" panose="02010600030101010101" pitchFamily="2" charset="-122"/>
              </a:rPr>
              <a:t>   </a:t>
            </a:r>
            <a:endParaRPr lang="zh-CN" altLang="en-US"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EF8FEDA-DF28-4E8C-9EA4-A8D484B5BDDE}" type="slidenum">
              <a:rPr lang="zh-CN" altLang="en-US" sz="1200">
                <a:solidFill>
                  <a:srgbClr val="898989"/>
                </a:solidFill>
              </a:rPr>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blinds(horizontal)">
                                      <p:cBhvr>
                                        <p:cTn id="7" dur="500"/>
                                        <p:tgtEl>
                                          <p:spTgt spid="529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blinds(horizontal)">
                                      <p:cBhvr>
                                        <p:cTn id="12" dur="500"/>
                                        <p:tgtEl>
                                          <p:spTgt spid="529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blinds(horizontal)">
                                      <p:cBhvr>
                                        <p:cTn id="17" dur="500"/>
                                        <p:tgtEl>
                                          <p:spTgt spid="5294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9411">
                                            <p:txEl>
                                              <p:pRg st="3" end="3"/>
                                            </p:txEl>
                                          </p:spTgt>
                                        </p:tgtEl>
                                        <p:attrNameLst>
                                          <p:attrName>style.visibility</p:attrName>
                                        </p:attrNameLst>
                                      </p:cBhvr>
                                      <p:to>
                                        <p:strVal val="visible"/>
                                      </p:to>
                                    </p:set>
                                    <p:animEffect transition="in" filter="blinds(horizontal)">
                                      <p:cBhvr>
                                        <p:cTn id="20" dur="500"/>
                                        <p:tgtEl>
                                          <p:spTgt spid="52941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9411">
                                            <p:txEl>
                                              <p:pRg st="4" end="4"/>
                                            </p:txEl>
                                          </p:spTgt>
                                        </p:tgtEl>
                                        <p:attrNameLst>
                                          <p:attrName>style.visibility</p:attrName>
                                        </p:attrNameLst>
                                      </p:cBhvr>
                                      <p:to>
                                        <p:strVal val="visible"/>
                                      </p:to>
                                    </p:set>
                                    <p:animEffect transition="in" filter="blinds(horizontal)">
                                      <p:cBhvr>
                                        <p:cTn id="23" dur="500"/>
                                        <p:tgtEl>
                                          <p:spTgt spid="52941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9411">
                                            <p:txEl>
                                              <p:pRg st="5" end="5"/>
                                            </p:txEl>
                                          </p:spTgt>
                                        </p:tgtEl>
                                        <p:attrNameLst>
                                          <p:attrName>style.visibility</p:attrName>
                                        </p:attrNameLst>
                                      </p:cBhvr>
                                      <p:to>
                                        <p:strVal val="visible"/>
                                      </p:to>
                                    </p:set>
                                    <p:animEffect transition="in" filter="blinds(horizontal)">
                                      <p:cBhvr>
                                        <p:cTn id="26" dur="500"/>
                                        <p:tgtEl>
                                          <p:spTgt spid="529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9411">
                                            <p:txEl>
                                              <p:pRg st="6" end="6"/>
                                            </p:txEl>
                                          </p:spTgt>
                                        </p:tgtEl>
                                        <p:attrNameLst>
                                          <p:attrName>style.visibility</p:attrName>
                                        </p:attrNameLst>
                                      </p:cBhvr>
                                      <p:to>
                                        <p:strVal val="visible"/>
                                      </p:to>
                                    </p:set>
                                    <p:animEffect transition="in" filter="blinds(horizontal)">
                                      <p:cBhvr>
                                        <p:cTn id="31" dur="500"/>
                                        <p:tgtEl>
                                          <p:spTgt spid="52941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29411">
                                            <p:txEl>
                                              <p:pRg st="7" end="7"/>
                                            </p:txEl>
                                          </p:spTgt>
                                        </p:tgtEl>
                                        <p:attrNameLst>
                                          <p:attrName>style.visibility</p:attrName>
                                        </p:attrNameLst>
                                      </p:cBhvr>
                                      <p:to>
                                        <p:strVal val="visible"/>
                                      </p:to>
                                    </p:set>
                                    <p:animEffect transition="in" filter="blinds(horizontal)">
                                      <p:cBhvr>
                                        <p:cTn id="34" dur="500"/>
                                        <p:tgtEl>
                                          <p:spTgt spid="52941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29411">
                                            <p:txEl>
                                              <p:pRg st="8" end="8"/>
                                            </p:txEl>
                                          </p:spTgt>
                                        </p:tgtEl>
                                        <p:attrNameLst>
                                          <p:attrName>style.visibility</p:attrName>
                                        </p:attrNameLst>
                                      </p:cBhvr>
                                      <p:to>
                                        <p:strVal val="visible"/>
                                      </p:to>
                                    </p:set>
                                    <p:animEffect transition="in" filter="blinds(horizontal)">
                                      <p:cBhvr>
                                        <p:cTn id="37" dur="500"/>
                                        <p:tgtEl>
                                          <p:spTgt spid="5294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9411">
                                            <p:txEl>
                                              <p:pRg st="9" end="9"/>
                                            </p:txEl>
                                          </p:spTgt>
                                        </p:tgtEl>
                                        <p:attrNameLst>
                                          <p:attrName>style.visibility</p:attrName>
                                        </p:attrNameLst>
                                      </p:cBhvr>
                                      <p:to>
                                        <p:strVal val="visible"/>
                                      </p:to>
                                    </p:set>
                                    <p:animEffect transition="in" filter="blinds(horizontal)">
                                      <p:cBhvr>
                                        <p:cTn id="42" dur="500"/>
                                        <p:tgtEl>
                                          <p:spTgt spid="529411">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29411">
                                            <p:txEl>
                                              <p:pRg st="10" end="10"/>
                                            </p:txEl>
                                          </p:spTgt>
                                        </p:tgtEl>
                                        <p:attrNameLst>
                                          <p:attrName>style.visibility</p:attrName>
                                        </p:attrNameLst>
                                      </p:cBhvr>
                                      <p:to>
                                        <p:strVal val="visible"/>
                                      </p:to>
                                    </p:set>
                                    <p:animEffect transition="in" filter="blinds(horizontal)">
                                      <p:cBhvr>
                                        <p:cTn id="45" dur="500"/>
                                        <p:tgtEl>
                                          <p:spTgt spid="529411">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29411">
                                            <p:txEl>
                                              <p:pRg st="11" end="11"/>
                                            </p:txEl>
                                          </p:spTgt>
                                        </p:tgtEl>
                                        <p:attrNameLst>
                                          <p:attrName>style.visibility</p:attrName>
                                        </p:attrNameLst>
                                      </p:cBhvr>
                                      <p:to>
                                        <p:strVal val="visible"/>
                                      </p:to>
                                    </p:set>
                                    <p:animEffect transition="in" filter="blinds(horizontal)">
                                      <p:cBhvr>
                                        <p:cTn id="48" dur="500"/>
                                        <p:tgtEl>
                                          <p:spTgt spid="529411">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29411">
                                            <p:txEl>
                                              <p:pRg st="12" end="12"/>
                                            </p:txEl>
                                          </p:spTgt>
                                        </p:tgtEl>
                                        <p:attrNameLst>
                                          <p:attrName>style.visibility</p:attrName>
                                        </p:attrNameLst>
                                      </p:cBhvr>
                                      <p:to>
                                        <p:strVal val="visible"/>
                                      </p:to>
                                    </p:set>
                                    <p:animEffect transition="in" filter="blinds(horizontal)">
                                      <p:cBhvr>
                                        <p:cTn id="53" dur="500"/>
                                        <p:tgtEl>
                                          <p:spTgt spid="529411">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29411">
                                            <p:txEl>
                                              <p:pRg st="13" end="13"/>
                                            </p:txEl>
                                          </p:spTgt>
                                        </p:tgtEl>
                                        <p:attrNameLst>
                                          <p:attrName>style.visibility</p:attrName>
                                        </p:attrNameLst>
                                      </p:cBhvr>
                                      <p:to>
                                        <p:strVal val="visible"/>
                                      </p:to>
                                    </p:set>
                                    <p:animEffect transition="in" filter="blinds(horizontal)">
                                      <p:cBhvr>
                                        <p:cTn id="56" dur="500"/>
                                        <p:tgtEl>
                                          <p:spTgt spid="529411">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29411">
                                            <p:txEl>
                                              <p:pRg st="14" end="14"/>
                                            </p:txEl>
                                          </p:spTgt>
                                        </p:tgtEl>
                                        <p:attrNameLst>
                                          <p:attrName>style.visibility</p:attrName>
                                        </p:attrNameLst>
                                      </p:cBhvr>
                                      <p:to>
                                        <p:strVal val="visible"/>
                                      </p:to>
                                    </p:set>
                                    <p:animEffect transition="in" filter="blinds(horizontal)">
                                      <p:cBhvr>
                                        <p:cTn id="59" dur="500"/>
                                        <p:tgtEl>
                                          <p:spTgt spid="5294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6588" y="846138"/>
            <a:ext cx="2954707" cy="2228850"/>
            <a:chOff x="636588" y="846138"/>
            <a:chExt cx="2954707" cy="2228850"/>
          </a:xfrm>
        </p:grpSpPr>
        <p:sp>
          <p:nvSpPr>
            <p:cNvPr id="61501" name="Rectangle 5"/>
            <p:cNvSpPr>
              <a:spLocks noChangeArrowheads="1"/>
            </p:cNvSpPr>
            <p:nvPr/>
          </p:nvSpPr>
          <p:spPr bwMode="auto">
            <a:xfrm>
              <a:off x="1650656" y="1170040"/>
              <a:ext cx="758308" cy="151829"/>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2" name="Rectangle 6"/>
            <p:cNvSpPr>
              <a:spLocks noChangeArrowheads="1"/>
            </p:cNvSpPr>
            <p:nvPr/>
          </p:nvSpPr>
          <p:spPr bwMode="auto">
            <a:xfrm>
              <a:off x="1650656" y="1321869"/>
              <a:ext cx="758308" cy="153853"/>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3" name="Rectangle 7"/>
            <p:cNvSpPr>
              <a:spLocks noChangeArrowheads="1"/>
            </p:cNvSpPr>
            <p:nvPr/>
          </p:nvSpPr>
          <p:spPr bwMode="auto">
            <a:xfrm>
              <a:off x="1650656" y="1475722"/>
              <a:ext cx="758308" cy="151829"/>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4" name="Rectangle 8"/>
            <p:cNvSpPr>
              <a:spLocks noChangeArrowheads="1"/>
            </p:cNvSpPr>
            <p:nvPr/>
          </p:nvSpPr>
          <p:spPr bwMode="auto">
            <a:xfrm>
              <a:off x="1650656" y="1627551"/>
              <a:ext cx="758308" cy="151829"/>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61505" name="Rectangle 9"/>
            <p:cNvSpPr>
              <a:spLocks noChangeArrowheads="1"/>
            </p:cNvSpPr>
            <p:nvPr/>
          </p:nvSpPr>
          <p:spPr bwMode="auto">
            <a:xfrm>
              <a:off x="1650656" y="1779380"/>
              <a:ext cx="758308" cy="151829"/>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6" name="AutoShape 10"/>
            <p:cNvSpPr>
              <a:spLocks noChangeArrowheads="1"/>
            </p:cNvSpPr>
            <p:nvPr/>
          </p:nvSpPr>
          <p:spPr bwMode="auto">
            <a:xfrm>
              <a:off x="2507678" y="1170040"/>
              <a:ext cx="493573" cy="380585"/>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7" name="AutoShape 11"/>
            <p:cNvSpPr>
              <a:spLocks noChangeArrowheads="1"/>
            </p:cNvSpPr>
            <p:nvPr/>
          </p:nvSpPr>
          <p:spPr bwMode="auto">
            <a:xfrm flipH="1">
              <a:off x="2408964" y="1550625"/>
              <a:ext cx="493573" cy="380585"/>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08" name="Rectangle 12"/>
            <p:cNvSpPr>
              <a:spLocks noChangeArrowheads="1"/>
            </p:cNvSpPr>
            <p:nvPr/>
          </p:nvSpPr>
          <p:spPr bwMode="auto">
            <a:xfrm>
              <a:off x="3001251" y="1018211"/>
              <a:ext cx="590044" cy="1066852"/>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ALU</a:t>
              </a:r>
              <a:endParaRPr lang="en-US" altLang="zh-CN" sz="1700">
                <a:latin typeface="Helvetica" panose="020B0604020202020204" pitchFamily="34" charset="0"/>
                <a:ea typeface="宋体" panose="02010600030101010101" pitchFamily="2" charset="-122"/>
              </a:endParaRPr>
            </a:p>
          </p:txBody>
        </p:sp>
        <p:sp>
          <p:nvSpPr>
            <p:cNvPr id="61509" name="Text Box 13"/>
            <p:cNvSpPr txBox="1">
              <a:spLocks noChangeArrowheads="1"/>
            </p:cNvSpPr>
            <p:nvPr/>
          </p:nvSpPr>
          <p:spPr bwMode="auto">
            <a:xfrm>
              <a:off x="1525019" y="846138"/>
              <a:ext cx="1052208" cy="348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寄存器组</a:t>
              </a:r>
              <a:endParaRPr lang="zh-CN" altLang="en-US" sz="1700">
                <a:latin typeface="Helvetica" panose="020B0604020202020204" pitchFamily="34" charset="0"/>
                <a:ea typeface="宋体" panose="02010600030101010101" pitchFamily="2" charset="-122"/>
              </a:endParaRPr>
            </a:p>
          </p:txBody>
        </p:sp>
        <p:sp>
          <p:nvSpPr>
            <p:cNvPr id="61510" name="AutoShape 14"/>
            <p:cNvSpPr>
              <a:spLocks noChangeArrowheads="1"/>
            </p:cNvSpPr>
            <p:nvPr/>
          </p:nvSpPr>
          <p:spPr bwMode="auto">
            <a:xfrm>
              <a:off x="1733666" y="1993965"/>
              <a:ext cx="675298" cy="457511"/>
            </a:xfrm>
            <a:prstGeom prst="upDownArrow">
              <a:avLst>
                <a:gd name="adj1" fmla="val 50000"/>
                <a:gd name="adj2" fmla="val 20000"/>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11" name="Rectangle 15"/>
            <p:cNvSpPr>
              <a:spLocks noChangeArrowheads="1"/>
            </p:cNvSpPr>
            <p:nvPr/>
          </p:nvSpPr>
          <p:spPr bwMode="auto">
            <a:xfrm>
              <a:off x="636588" y="2498038"/>
              <a:ext cx="2075250" cy="5769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CPU</a:t>
              </a:r>
              <a:r>
                <a:rPr lang="zh-CN" altLang="en-US" sz="1700">
                  <a:latin typeface="Helvetica" panose="020B0604020202020204" pitchFamily="34" charset="0"/>
                  <a:ea typeface="宋体" panose="02010600030101010101" pitchFamily="2" charset="-122"/>
                </a:rPr>
                <a:t>总线接口</a:t>
              </a:r>
              <a:endParaRPr lang="zh-CN" altLang="en-US" sz="1700">
                <a:latin typeface="Helvetica" panose="020B0604020202020204" pitchFamily="34" charset="0"/>
                <a:ea typeface="宋体" panose="02010600030101010101" pitchFamily="2" charset="-122"/>
              </a:endParaRPr>
            </a:p>
          </p:txBody>
        </p:sp>
        <p:sp>
          <p:nvSpPr>
            <p:cNvPr id="61512" name="Text Box 16"/>
            <p:cNvSpPr txBox="1">
              <a:spLocks noChangeArrowheads="1"/>
            </p:cNvSpPr>
            <p:nvPr/>
          </p:nvSpPr>
          <p:spPr bwMode="auto">
            <a:xfrm>
              <a:off x="1195223" y="1562771"/>
              <a:ext cx="558635" cy="348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a:latin typeface="Courier New" panose="02070309020205020404" pitchFamily="49" charset="0"/>
                  <a:ea typeface="宋体" panose="02010600030101010101" pitchFamily="2" charset="-122"/>
                </a:rPr>
                <a:t>R6</a:t>
              </a:r>
              <a:endParaRPr lang="zh-CN" altLang="en-US" sz="1700">
                <a:latin typeface="Helvetica" panose="020B0604020202020204" pitchFamily="34" charset="0"/>
                <a:ea typeface="宋体" panose="02010600030101010101" pitchFamily="2" charset="-122"/>
              </a:endParaRPr>
            </a:p>
          </p:txBody>
        </p:sp>
      </p:grpSp>
      <p:grpSp>
        <p:nvGrpSpPr>
          <p:cNvPr id="5" name="组合 4"/>
          <p:cNvGrpSpPr/>
          <p:nvPr/>
        </p:nvGrpSpPr>
        <p:grpSpPr>
          <a:xfrm>
            <a:off x="2743247" y="2465648"/>
            <a:ext cx="1927178" cy="532414"/>
            <a:chOff x="2743247" y="2465648"/>
            <a:chExt cx="1927178" cy="532414"/>
          </a:xfrm>
        </p:grpSpPr>
        <p:sp>
          <p:nvSpPr>
            <p:cNvPr id="61500" name="AutoShape 4"/>
            <p:cNvSpPr>
              <a:spLocks noChangeArrowheads="1"/>
            </p:cNvSpPr>
            <p:nvPr/>
          </p:nvSpPr>
          <p:spPr bwMode="auto">
            <a:xfrm>
              <a:off x="2743247" y="2465648"/>
              <a:ext cx="1608599" cy="532414"/>
            </a:xfrm>
            <a:prstGeom prst="leftRightArrow">
              <a:avLst>
                <a:gd name="adj1" fmla="val 50000"/>
                <a:gd name="adj2" fmla="val 54525"/>
              </a:avLst>
            </a:prstGeom>
            <a:solidFill>
              <a:srgbClr val="FED6D7"/>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513" name="Text Box 17"/>
            <p:cNvSpPr txBox="1">
              <a:spLocks noChangeArrowheads="1"/>
            </p:cNvSpPr>
            <p:nvPr/>
          </p:nvSpPr>
          <p:spPr bwMode="auto">
            <a:xfrm>
              <a:off x="2792604" y="2570916"/>
              <a:ext cx="1877821" cy="30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1400" dirty="0">
                  <a:latin typeface="Arial" panose="020B0604020202020204" pitchFamily="34" charset="0"/>
                  <a:ea typeface="宋体" panose="02010600030101010101" pitchFamily="2" charset="-122"/>
                </a:rPr>
                <a:t>CPU(</a:t>
              </a:r>
              <a:r>
                <a:rPr kumimoji="1" lang="zh-CN" altLang="en-US" sz="1400" dirty="0">
                  <a:latin typeface="Arial" panose="020B0604020202020204" pitchFamily="34" charset="0"/>
                  <a:ea typeface="宋体" panose="02010600030101010101" pitchFamily="2" charset="-122"/>
                </a:rPr>
                <a:t>前端</a:t>
              </a:r>
              <a:r>
                <a:rPr kumimoji="1" lang="en-US" altLang="zh-CN" sz="1400" dirty="0">
                  <a:latin typeface="Arial" panose="020B0604020202020204" pitchFamily="34" charset="0"/>
                  <a:ea typeface="宋体" panose="02010600030101010101" pitchFamily="2" charset="-122"/>
                </a:rPr>
                <a:t>)</a:t>
              </a:r>
              <a:r>
                <a:rPr kumimoji="1" lang="zh-CN" altLang="en-US" sz="1400" dirty="0">
                  <a:latin typeface="Arial" panose="020B0604020202020204" pitchFamily="34" charset="0"/>
                  <a:ea typeface="宋体" panose="02010600030101010101" pitchFamily="2" charset="-122"/>
                </a:rPr>
                <a:t>总线</a:t>
              </a:r>
              <a:endParaRPr kumimoji="1" lang="zh-CN" altLang="en-US" sz="1400" dirty="0">
                <a:latin typeface="Arial" panose="020B0604020202020204" pitchFamily="34" charset="0"/>
                <a:ea typeface="宋体" panose="02010600030101010101" pitchFamily="2" charset="-122"/>
              </a:endParaRPr>
            </a:p>
          </p:txBody>
        </p:sp>
      </p:grpSp>
      <p:grpSp>
        <p:nvGrpSpPr>
          <p:cNvPr id="558098" name="Group 18"/>
          <p:cNvGrpSpPr/>
          <p:nvPr/>
        </p:nvGrpSpPr>
        <p:grpSpPr bwMode="auto">
          <a:xfrm>
            <a:off x="530225" y="3057525"/>
            <a:ext cx="7553325" cy="1566863"/>
            <a:chOff x="423" y="1835"/>
            <a:chExt cx="3594" cy="773"/>
          </a:xfrm>
        </p:grpSpPr>
        <p:sp>
          <p:nvSpPr>
            <p:cNvPr id="61483"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4"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5"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6"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7"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8"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89"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0"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1" name="Text Box 27"/>
            <p:cNvSpPr txBox="1">
              <a:spLocks noChangeArrowheads="1"/>
            </p:cNvSpPr>
            <p:nvPr/>
          </p:nvSpPr>
          <p:spPr bwMode="auto">
            <a:xfrm>
              <a:off x="1402" y="2116"/>
              <a:ext cx="438"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Helvetica" panose="020B0604020202020204" pitchFamily="34" charset="0"/>
                  <a:ea typeface="宋体" panose="02010600030101010101" pitchFamily="2" charset="-122"/>
                </a:rPr>
                <a:t>I/O </a:t>
              </a:r>
              <a:r>
                <a:rPr lang="zh-CN" altLang="en-US">
                  <a:latin typeface="Helvetica" panose="020B0604020202020204" pitchFamily="34" charset="0"/>
                  <a:ea typeface="宋体" panose="02010600030101010101" pitchFamily="2" charset="-122"/>
                </a:rPr>
                <a:t>总线</a:t>
              </a:r>
              <a:endParaRPr lang="zh-CN" altLang="en-US">
                <a:latin typeface="Helvetica" panose="020B0604020202020204" pitchFamily="34" charset="0"/>
                <a:ea typeface="宋体" panose="02010600030101010101" pitchFamily="2" charset="-122"/>
              </a:endParaRPr>
            </a:p>
          </p:txBody>
        </p:sp>
        <p:sp>
          <p:nvSpPr>
            <p:cNvPr id="61492"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3" name="Rectangle 29"/>
            <p:cNvSpPr>
              <a:spLocks noChangeArrowheads="1"/>
            </p:cNvSpPr>
            <p:nvPr/>
          </p:nvSpPr>
          <p:spPr bwMode="auto">
            <a:xfrm>
              <a:off x="332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4" name="Rectangle 30"/>
            <p:cNvSpPr>
              <a:spLocks noChangeArrowheads="1"/>
            </p:cNvSpPr>
            <p:nvPr/>
          </p:nvSpPr>
          <p:spPr bwMode="auto">
            <a:xfrm>
              <a:off x="347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5" name="Rectangle 31"/>
            <p:cNvSpPr>
              <a:spLocks noChangeArrowheads="1"/>
            </p:cNvSpPr>
            <p:nvPr/>
          </p:nvSpPr>
          <p:spPr bwMode="auto">
            <a:xfrm>
              <a:off x="3622"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96" name="Text Box 32"/>
            <p:cNvSpPr txBox="1">
              <a:spLocks noChangeArrowheads="1"/>
            </p:cNvSpPr>
            <p:nvPr/>
          </p:nvSpPr>
          <p:spPr bwMode="auto">
            <a:xfrm>
              <a:off x="3311" y="2309"/>
              <a:ext cx="603" cy="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主板扩展槽</a:t>
              </a:r>
              <a:endParaRPr lang="zh-CN" altLang="en-US" sz="1700">
                <a:latin typeface="Helvetica" panose="020B0604020202020204" pitchFamily="34" charset="0"/>
                <a:ea typeface="宋体" panose="02010600030101010101" pitchFamily="2" charset="-122"/>
              </a:endParaRPr>
            </a:p>
            <a:p>
              <a:pPr algn="ctr"/>
              <a:r>
                <a:rPr lang="en-US" altLang="zh-CN" sz="1700">
                  <a:latin typeface="Helvetica" panose="020B0604020202020204" pitchFamily="34" charset="0"/>
                  <a:ea typeface="宋体" panose="02010600030101010101" pitchFamily="2" charset="-122"/>
                </a:rPr>
                <a:t>PCI</a:t>
              </a:r>
              <a:r>
                <a:rPr lang="zh-CN" altLang="en-US" sz="1700">
                  <a:latin typeface="Helvetica" panose="020B0604020202020204" pitchFamily="34" charset="0"/>
                  <a:ea typeface="宋体" panose="02010600030101010101" pitchFamily="2" charset="-122"/>
                </a:rPr>
                <a:t>接口</a:t>
              </a:r>
              <a:endParaRPr lang="zh-CN" altLang="en-US" sz="1700">
                <a:latin typeface="Helvetica" panose="020B0604020202020204" pitchFamily="34" charset="0"/>
                <a:ea typeface="宋体" panose="02010600030101010101" pitchFamily="2" charset="-122"/>
              </a:endParaRPr>
            </a:p>
          </p:txBody>
        </p:sp>
        <p:sp>
          <p:nvSpPr>
            <p:cNvPr id="61497" name="Rectangle 33"/>
            <p:cNvSpPr>
              <a:spLocks noChangeArrowheads="1"/>
            </p:cNvSpPr>
            <p:nvPr/>
          </p:nvSpPr>
          <p:spPr bwMode="auto">
            <a:xfrm>
              <a:off x="2205" y="2050"/>
              <a:ext cx="449" cy="28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98" name="Text Box 34"/>
            <p:cNvSpPr txBox="1">
              <a:spLocks noChangeArrowheads="1"/>
            </p:cNvSpPr>
            <p:nvPr/>
          </p:nvSpPr>
          <p:spPr bwMode="auto">
            <a:xfrm>
              <a:off x="2182" y="2087"/>
              <a:ext cx="500"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南桥芯片</a:t>
              </a:r>
              <a:endParaRPr lang="zh-CN" altLang="en-US" sz="1700">
                <a:latin typeface="Helvetica" panose="020B0604020202020204" pitchFamily="34" charset="0"/>
                <a:ea typeface="宋体" panose="02010600030101010101" pitchFamily="2" charset="-122"/>
              </a:endParaRPr>
            </a:p>
          </p:txBody>
        </p:sp>
        <p:sp>
          <p:nvSpPr>
            <p:cNvPr id="61499" name="Text Box 35"/>
            <p:cNvSpPr txBox="1">
              <a:spLocks noChangeArrowheads="1"/>
            </p:cNvSpPr>
            <p:nvPr/>
          </p:nvSpPr>
          <p:spPr bwMode="auto">
            <a:xfrm>
              <a:off x="2824" y="2116"/>
              <a:ext cx="438"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latin typeface="Helvetica" panose="020B0604020202020204" pitchFamily="34" charset="0"/>
                  <a:ea typeface="宋体" panose="02010600030101010101" pitchFamily="2" charset="-122"/>
                </a:rPr>
                <a:t>I/O </a:t>
              </a:r>
              <a:r>
                <a:rPr lang="zh-CN" altLang="en-US">
                  <a:latin typeface="Helvetica" panose="020B0604020202020204" pitchFamily="34" charset="0"/>
                  <a:ea typeface="宋体" panose="02010600030101010101" pitchFamily="2" charset="-122"/>
                </a:rPr>
                <a:t>总线</a:t>
              </a:r>
              <a:endParaRPr lang="zh-CN" altLang="en-US">
                <a:latin typeface="Helvetica" panose="020B0604020202020204" pitchFamily="34" charset="0"/>
                <a:ea typeface="宋体" panose="02010600030101010101" pitchFamily="2" charset="-122"/>
              </a:endParaRPr>
            </a:p>
          </p:txBody>
        </p:sp>
      </p:grpSp>
      <p:grpSp>
        <p:nvGrpSpPr>
          <p:cNvPr id="558116" name="Group 36"/>
          <p:cNvGrpSpPr/>
          <p:nvPr/>
        </p:nvGrpSpPr>
        <p:grpSpPr bwMode="auto">
          <a:xfrm>
            <a:off x="920750" y="4500563"/>
            <a:ext cx="7191375" cy="1081087"/>
            <a:chOff x="608" y="2547"/>
            <a:chExt cx="3417" cy="534"/>
          </a:xfrm>
        </p:grpSpPr>
        <p:sp>
          <p:nvSpPr>
            <p:cNvPr id="61464" name="Rectangle 37"/>
            <p:cNvSpPr>
              <a:spLocks noChangeArrowheads="1"/>
            </p:cNvSpPr>
            <p:nvPr/>
          </p:nvSpPr>
          <p:spPr bwMode="auto">
            <a:xfrm>
              <a:off x="2684" y="2547"/>
              <a:ext cx="557"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磁盘控制器</a:t>
              </a:r>
              <a:endParaRPr lang="zh-CN" altLang="en-US" sz="1700">
                <a:latin typeface="Helvetica" panose="020B0604020202020204" pitchFamily="34" charset="0"/>
                <a:ea typeface="宋体" panose="02010600030101010101" pitchFamily="2" charset="-122"/>
              </a:endParaRPr>
            </a:p>
          </p:txBody>
        </p:sp>
        <p:sp>
          <p:nvSpPr>
            <p:cNvPr id="61465" name="Rectangle 38"/>
            <p:cNvSpPr>
              <a:spLocks noChangeArrowheads="1"/>
            </p:cNvSpPr>
            <p:nvPr/>
          </p:nvSpPr>
          <p:spPr bwMode="auto">
            <a:xfrm>
              <a:off x="1492" y="2547"/>
              <a:ext cx="640"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Helvetica" panose="020B0604020202020204" pitchFamily="34" charset="0"/>
                  <a:ea typeface="宋体" panose="02010600030101010101" pitchFamily="2" charset="-122"/>
                </a:rPr>
                <a:t>以太网卡</a:t>
              </a:r>
              <a:endParaRPr lang="zh-CN" altLang="en-US" sz="1800">
                <a:latin typeface="Helvetica" panose="020B0604020202020204" pitchFamily="34" charset="0"/>
                <a:ea typeface="宋体" panose="02010600030101010101" pitchFamily="2" charset="-122"/>
              </a:endParaRPr>
            </a:p>
          </p:txBody>
        </p:sp>
        <p:sp>
          <p:nvSpPr>
            <p:cNvPr id="61466" name="Rectangle 39"/>
            <p:cNvSpPr>
              <a:spLocks noChangeArrowheads="1"/>
            </p:cNvSpPr>
            <p:nvPr/>
          </p:nvSpPr>
          <p:spPr bwMode="auto">
            <a:xfrm>
              <a:off x="658" y="2547"/>
              <a:ext cx="652" cy="262"/>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USB</a:t>
              </a:r>
              <a:endParaRPr lang="en-US" altLang="zh-CN" sz="1700">
                <a:latin typeface="Helvetica" panose="020B0604020202020204" pitchFamily="34" charset="0"/>
                <a:ea typeface="宋体" panose="02010600030101010101" pitchFamily="2" charset="-122"/>
              </a:endParaRPr>
            </a:p>
            <a:p>
              <a:pPr algn="ctr"/>
              <a:r>
                <a:rPr lang="zh-CN" altLang="en-US" sz="1700">
                  <a:latin typeface="Helvetica" panose="020B0604020202020204" pitchFamily="34" charset="0"/>
                  <a:ea typeface="宋体" panose="02010600030101010101" pitchFamily="2" charset="-122"/>
                </a:rPr>
                <a:t>控制器和接口</a:t>
              </a:r>
              <a:endParaRPr lang="zh-CN" altLang="en-US" sz="1700">
                <a:latin typeface="Helvetica" panose="020B0604020202020204" pitchFamily="34" charset="0"/>
                <a:ea typeface="宋体" panose="02010600030101010101" pitchFamily="2" charset="-122"/>
              </a:endParaRPr>
            </a:p>
          </p:txBody>
        </p:sp>
        <p:grpSp>
          <p:nvGrpSpPr>
            <p:cNvPr id="61467" name="Group 40"/>
            <p:cNvGrpSpPr/>
            <p:nvPr/>
          </p:nvGrpSpPr>
          <p:grpSpPr bwMode="auto">
            <a:xfrm>
              <a:off x="814" y="2813"/>
              <a:ext cx="377" cy="89"/>
              <a:chOff x="1039" y="3588"/>
              <a:chExt cx="480" cy="192"/>
            </a:xfrm>
          </p:grpSpPr>
          <p:sp>
            <p:nvSpPr>
              <p:cNvPr id="61481" name="Line 41"/>
              <p:cNvSpPr>
                <a:spLocks noChangeShapeType="1"/>
              </p:cNvSpPr>
              <p:nvPr/>
            </p:nvSpPr>
            <p:spPr bwMode="auto">
              <a:xfrm>
                <a:off x="103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2" name="Line 42"/>
              <p:cNvSpPr>
                <a:spLocks noChangeShapeType="1"/>
              </p:cNvSpPr>
              <p:nvPr/>
            </p:nvSpPr>
            <p:spPr bwMode="auto">
              <a:xfrm>
                <a:off x="151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68" name="Text Box 43"/>
            <p:cNvSpPr txBox="1">
              <a:spLocks noChangeArrowheads="1"/>
            </p:cNvSpPr>
            <p:nvPr/>
          </p:nvSpPr>
          <p:spPr bwMode="auto">
            <a:xfrm>
              <a:off x="608" y="2877"/>
              <a:ext cx="396"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鼠标器</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61469" name="Text Box 44"/>
            <p:cNvSpPr txBox="1">
              <a:spLocks noChangeArrowheads="1"/>
            </p:cNvSpPr>
            <p:nvPr/>
          </p:nvSpPr>
          <p:spPr bwMode="auto">
            <a:xfrm>
              <a:off x="1056" y="2883"/>
              <a:ext cx="293"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键盘</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61470" name="Line 45"/>
            <p:cNvSpPr>
              <a:spLocks noChangeShapeType="1"/>
            </p:cNvSpPr>
            <p:nvPr/>
          </p:nvSpPr>
          <p:spPr bwMode="auto">
            <a:xfrm>
              <a:off x="1830" y="2813"/>
              <a:ext cx="1" cy="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网线</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61472" name="Line 47"/>
            <p:cNvSpPr>
              <a:spLocks noChangeShapeType="1"/>
            </p:cNvSpPr>
            <p:nvPr/>
          </p:nvSpPr>
          <p:spPr bwMode="auto">
            <a:xfrm rot="10800000">
              <a:off x="3130"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AutoShape 48"/>
            <p:cNvSpPr>
              <a:spLocks noChangeArrowheads="1"/>
            </p:cNvSpPr>
            <p:nvPr/>
          </p:nvSpPr>
          <p:spPr bwMode="auto">
            <a:xfrm>
              <a:off x="2988"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D1390F"/>
                  </a:solidFill>
                  <a:latin typeface="Helvetica" panose="020B0604020202020204" pitchFamily="34" charset="0"/>
                  <a:ea typeface="宋体" panose="02010600030101010101" pitchFamily="2" charset="-122"/>
                </a:rPr>
                <a:t>disk</a:t>
              </a:r>
              <a:endParaRPr lang="en-US" altLang="zh-CN" sz="1700">
                <a:solidFill>
                  <a:srgbClr val="D1390F"/>
                </a:solidFill>
                <a:latin typeface="Helvetica" panose="020B0604020202020204" pitchFamily="34" charset="0"/>
                <a:ea typeface="宋体" panose="02010600030101010101" pitchFamily="2" charset="-122"/>
              </a:endParaRPr>
            </a:p>
          </p:txBody>
        </p:sp>
        <p:sp>
          <p:nvSpPr>
            <p:cNvPr id="61474"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D1390F"/>
                  </a:solidFill>
                  <a:latin typeface="Helvetica" panose="020B0604020202020204" pitchFamily="34" charset="0"/>
                  <a:ea typeface="宋体" panose="02010600030101010101" pitchFamily="2" charset="-122"/>
                </a:rPr>
                <a:t>声卡</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61475" name="Text Box 50"/>
            <p:cNvSpPr txBox="1">
              <a:spLocks noChangeArrowheads="1"/>
            </p:cNvSpPr>
            <p:nvPr/>
          </p:nvSpPr>
          <p:spPr bwMode="auto">
            <a:xfrm>
              <a:off x="3630" y="2663"/>
              <a:ext cx="39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视频卡</a:t>
              </a:r>
              <a:endParaRPr lang="zh-CN" altLang="en-US" sz="1700">
                <a:solidFill>
                  <a:srgbClr val="D1390F"/>
                </a:solidFill>
                <a:latin typeface="Helvetica" panose="020B0604020202020204" pitchFamily="34" charset="0"/>
                <a:ea typeface="宋体" panose="02010600030101010101" pitchFamily="2" charset="-122"/>
              </a:endParaRPr>
            </a:p>
          </p:txBody>
        </p:sp>
        <p:grpSp>
          <p:nvGrpSpPr>
            <p:cNvPr id="61476" name="Group 51"/>
            <p:cNvGrpSpPr/>
            <p:nvPr/>
          </p:nvGrpSpPr>
          <p:grpSpPr bwMode="auto">
            <a:xfrm>
              <a:off x="3510" y="2582"/>
              <a:ext cx="259" cy="106"/>
              <a:chOff x="1039" y="3588"/>
              <a:chExt cx="480" cy="192"/>
            </a:xfrm>
          </p:grpSpPr>
          <p:sp>
            <p:nvSpPr>
              <p:cNvPr id="61479" name="Line 52"/>
              <p:cNvSpPr>
                <a:spLocks noChangeShapeType="1"/>
              </p:cNvSpPr>
              <p:nvPr/>
            </p:nvSpPr>
            <p:spPr bwMode="auto">
              <a:xfrm>
                <a:off x="103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0" name="Line 53"/>
              <p:cNvSpPr>
                <a:spLocks noChangeShapeType="1"/>
              </p:cNvSpPr>
              <p:nvPr/>
            </p:nvSpPr>
            <p:spPr bwMode="auto">
              <a:xfrm>
                <a:off x="151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77" name="Line 54"/>
            <p:cNvSpPr>
              <a:spLocks noChangeShapeType="1"/>
            </p:cNvSpPr>
            <p:nvPr/>
          </p:nvSpPr>
          <p:spPr bwMode="auto">
            <a:xfrm rot="10800000">
              <a:off x="2792"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8" name="AutoShape 55"/>
            <p:cNvSpPr>
              <a:spLocks noChangeArrowheads="1"/>
            </p:cNvSpPr>
            <p:nvPr/>
          </p:nvSpPr>
          <p:spPr bwMode="auto">
            <a:xfrm>
              <a:off x="2650"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光驱</a:t>
              </a:r>
              <a:endParaRPr lang="zh-CN" altLang="en-US" sz="1700">
                <a:solidFill>
                  <a:srgbClr val="D1390F"/>
                </a:solidFill>
                <a:latin typeface="Helvetica" panose="020B0604020202020204" pitchFamily="34" charset="0"/>
                <a:ea typeface="宋体" panose="02010600030101010101" pitchFamily="2" charset="-122"/>
              </a:endParaRPr>
            </a:p>
          </p:txBody>
        </p:sp>
      </p:grpSp>
      <p:grpSp>
        <p:nvGrpSpPr>
          <p:cNvPr id="558136" name="Group 56"/>
          <p:cNvGrpSpPr/>
          <p:nvPr/>
        </p:nvGrpSpPr>
        <p:grpSpPr bwMode="auto">
          <a:xfrm>
            <a:off x="4298950" y="1577975"/>
            <a:ext cx="4322763" cy="1617663"/>
            <a:chOff x="2187" y="1104"/>
            <a:chExt cx="1820" cy="786"/>
          </a:xfrm>
        </p:grpSpPr>
        <p:sp>
          <p:nvSpPr>
            <p:cNvPr id="61452"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3" name="Rectangle 58"/>
            <p:cNvSpPr>
              <a:spLocks noChangeArrowheads="1"/>
            </p:cNvSpPr>
            <p:nvPr/>
          </p:nvSpPr>
          <p:spPr bwMode="auto">
            <a:xfrm>
              <a:off x="2209" y="1529"/>
              <a:ext cx="449" cy="286"/>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4" name="Rectangle 59"/>
            <p:cNvSpPr>
              <a:spLocks noChangeArrowheads="1"/>
            </p:cNvSpPr>
            <p:nvPr/>
          </p:nvSpPr>
          <p:spPr bwMode="auto">
            <a:xfrm>
              <a:off x="3414" y="1438"/>
              <a:ext cx="449" cy="452"/>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55" name="Text Box 60"/>
            <p:cNvSpPr txBox="1">
              <a:spLocks noChangeArrowheads="1"/>
            </p:cNvSpPr>
            <p:nvPr/>
          </p:nvSpPr>
          <p:spPr bwMode="auto">
            <a:xfrm>
              <a:off x="3325" y="1277"/>
              <a:ext cx="677"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主存储器</a:t>
              </a:r>
              <a:endParaRPr lang="zh-CN" altLang="en-US" sz="1700">
                <a:solidFill>
                  <a:srgbClr val="D1390F"/>
                </a:solidFill>
                <a:latin typeface="Helvetica" panose="020B0604020202020204" pitchFamily="34" charset="0"/>
                <a:ea typeface="宋体" panose="02010600030101010101" pitchFamily="2" charset="-122"/>
              </a:endParaRPr>
            </a:p>
          </p:txBody>
        </p:sp>
        <p:sp>
          <p:nvSpPr>
            <p:cNvPr id="61456" name="Text Box 61"/>
            <p:cNvSpPr txBox="1">
              <a:spLocks noChangeArrowheads="1"/>
            </p:cNvSpPr>
            <p:nvPr/>
          </p:nvSpPr>
          <p:spPr bwMode="auto">
            <a:xfrm>
              <a:off x="3871" y="1369"/>
              <a:ext cx="127"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0</a:t>
              </a:r>
              <a:endParaRPr lang="en-US" altLang="zh-CN" sz="1700">
                <a:latin typeface="Helvetica" panose="020B0604020202020204" pitchFamily="34" charset="0"/>
                <a:ea typeface="宋体" panose="02010600030101010101" pitchFamily="2" charset="-122"/>
              </a:endParaRPr>
            </a:p>
          </p:txBody>
        </p:sp>
        <p:sp>
          <p:nvSpPr>
            <p:cNvPr id="61457" name="Text Box 62"/>
            <p:cNvSpPr txBox="1">
              <a:spLocks noChangeArrowheads="1"/>
            </p:cNvSpPr>
            <p:nvPr/>
          </p:nvSpPr>
          <p:spPr bwMode="auto">
            <a:xfrm>
              <a:off x="3865" y="1618"/>
              <a:ext cx="142"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a:t>
              </a:r>
              <a:endParaRPr lang="en-US" altLang="zh-CN" sz="1700">
                <a:latin typeface="Helvetica" panose="020B0604020202020204" pitchFamily="34" charset="0"/>
                <a:ea typeface="宋体" panose="02010600030101010101" pitchFamily="2" charset="-122"/>
              </a:endParaRPr>
            </a:p>
          </p:txBody>
        </p:sp>
        <p:sp>
          <p:nvSpPr>
            <p:cNvPr id="61458" name="Text Box 63"/>
            <p:cNvSpPr txBox="1">
              <a:spLocks noChangeArrowheads="1"/>
            </p:cNvSpPr>
            <p:nvPr/>
          </p:nvSpPr>
          <p:spPr bwMode="auto">
            <a:xfrm>
              <a:off x="2187" y="1568"/>
              <a:ext cx="499"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dirty="0">
                  <a:latin typeface="Helvetica" panose="020B0604020202020204" pitchFamily="34" charset="0"/>
                  <a:ea typeface="宋体" panose="02010600030101010101" pitchFamily="2" charset="-122"/>
                </a:rPr>
                <a:t>北桥芯片</a:t>
              </a:r>
              <a:endParaRPr lang="zh-CN" altLang="en-US" sz="1700" dirty="0">
                <a:latin typeface="Helvetica" panose="020B0604020202020204" pitchFamily="34" charset="0"/>
                <a:ea typeface="宋体" panose="02010600030101010101" pitchFamily="2" charset="-122"/>
              </a:endParaRPr>
            </a:p>
          </p:txBody>
        </p:sp>
        <p:sp>
          <p:nvSpPr>
            <p:cNvPr id="61459" name="Rectangle 64"/>
            <p:cNvSpPr>
              <a:spLocks noChangeArrowheads="1"/>
            </p:cNvSpPr>
            <p:nvPr/>
          </p:nvSpPr>
          <p:spPr bwMode="auto">
            <a:xfrm>
              <a:off x="3414" y="1636"/>
              <a:ext cx="449" cy="10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61460"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61461" name="Text Box 66"/>
            <p:cNvSpPr txBox="1">
              <a:spLocks noChangeArrowheads="1"/>
            </p:cNvSpPr>
            <p:nvPr/>
          </p:nvSpPr>
          <p:spPr bwMode="auto">
            <a:xfrm>
              <a:off x="2720" y="1547"/>
              <a:ext cx="623"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700">
                  <a:latin typeface="Arial" panose="020B0604020202020204" pitchFamily="34" charset="0"/>
                  <a:ea typeface="宋体" panose="02010600030101010101" pitchFamily="2" charset="-122"/>
                </a:rPr>
                <a:t>存储器总线</a:t>
              </a:r>
              <a:endParaRPr kumimoji="1" lang="zh-CN" altLang="en-US" sz="1700">
                <a:latin typeface="Arial" panose="020B0604020202020204" pitchFamily="34" charset="0"/>
                <a:ea typeface="宋体" panose="02010600030101010101" pitchFamily="2" charset="-122"/>
              </a:endParaRPr>
            </a:p>
          </p:txBody>
        </p:sp>
        <p:sp>
          <p:nvSpPr>
            <p:cNvPr id="61462"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1463" name="Rectangle 68"/>
            <p:cNvSpPr>
              <a:spLocks noChangeArrowheads="1"/>
            </p:cNvSpPr>
            <p:nvPr/>
          </p:nvSpPr>
          <p:spPr bwMode="auto">
            <a:xfrm>
              <a:off x="2235" y="1104"/>
              <a:ext cx="386" cy="18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800">
                  <a:latin typeface="Arial" panose="020B0604020202020204" pitchFamily="34" charset="0"/>
                  <a:ea typeface="宋体" panose="02010600030101010101" pitchFamily="2" charset="-122"/>
                </a:rPr>
                <a:t>显卡</a:t>
              </a:r>
              <a:endParaRPr kumimoji="1" lang="zh-CN" altLang="en-US" sz="1800">
                <a:latin typeface="Arial" panose="020B0604020202020204" pitchFamily="34" charset="0"/>
                <a:ea typeface="宋体" panose="02010600030101010101" pitchFamily="2" charset="-122"/>
              </a:endParaRPr>
            </a:p>
          </p:txBody>
        </p:sp>
      </p:grpSp>
      <p:sp>
        <p:nvSpPr>
          <p:cNvPr id="61446" name="Rectangle 69"/>
          <p:cNvSpPr>
            <a:spLocks noGrp="1" noChangeArrowheads="1"/>
          </p:cNvSpPr>
          <p:nvPr>
            <p:ph type="title"/>
          </p:nvPr>
        </p:nvSpPr>
        <p:spPr>
          <a:xfrm>
            <a:off x="481013" y="171450"/>
            <a:ext cx="7953375" cy="368300"/>
          </a:xfrm>
        </p:spPr>
        <p:txBody>
          <a:bodyPr/>
          <a:lstStyle/>
          <a:p>
            <a:r>
              <a:rPr lang="zh-CN" altLang="en-US" sz="2400">
                <a:ea typeface="宋体" panose="02010600030101010101" pitchFamily="2" charset="-122"/>
              </a:rPr>
              <a:t>回顾：</a:t>
            </a:r>
            <a:r>
              <a:rPr lang="en-US" altLang="zh-CN" sz="2400">
                <a:ea typeface="宋体" panose="02010600030101010101" pitchFamily="2" charset="-122"/>
              </a:rPr>
              <a:t> I/O</a:t>
            </a:r>
            <a:r>
              <a:rPr lang="zh-CN" altLang="en-US" sz="2400">
                <a:ea typeface="宋体" panose="02010600030101010101" pitchFamily="2" charset="-122"/>
              </a:rPr>
              <a:t>总线、</a:t>
            </a:r>
            <a:r>
              <a:rPr lang="en-US" altLang="zh-CN" sz="2400">
                <a:ea typeface="宋体" panose="02010600030101010101" pitchFamily="2" charset="-122"/>
              </a:rPr>
              <a:t>I/O</a:t>
            </a:r>
            <a:r>
              <a:rPr lang="zh-CN" altLang="en-US" sz="2400">
                <a:ea typeface="宋体" panose="02010600030101010101" pitchFamily="2" charset="-122"/>
              </a:rPr>
              <a:t>接口与</a:t>
            </a:r>
            <a:r>
              <a:rPr lang="en-US" altLang="zh-CN" sz="2400">
                <a:ea typeface="宋体" panose="02010600030101010101" pitchFamily="2" charset="-122"/>
              </a:rPr>
              <a:t>I/O</a:t>
            </a:r>
            <a:r>
              <a:rPr lang="zh-CN" altLang="en-US" sz="2400">
                <a:ea typeface="宋体" panose="02010600030101010101" pitchFamily="2" charset="-122"/>
              </a:rPr>
              <a:t>设备的关系</a:t>
            </a:r>
            <a:endParaRPr lang="zh-CN" altLang="en-US" sz="2400">
              <a:ea typeface="宋体" panose="02010600030101010101" pitchFamily="2" charset="-122"/>
            </a:endParaRPr>
          </a:p>
        </p:txBody>
      </p:sp>
      <p:sp>
        <p:nvSpPr>
          <p:cNvPr id="65543" name="Text Box 73"/>
          <p:cNvSpPr txBox="1">
            <a:spLocks noChangeArrowheads="1"/>
          </p:cNvSpPr>
          <p:nvPr/>
        </p:nvSpPr>
        <p:spPr bwMode="auto">
          <a:xfrm>
            <a:off x="922338" y="5848350"/>
            <a:ext cx="63801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solidFill>
                  <a:schemeClr val="accent1"/>
                </a:solidFill>
                <a:latin typeface="微软雅黑" panose="020B0503020204020204" charset="-122"/>
                <a:ea typeface="微软雅黑" panose="020B0503020204020204" charset="-122"/>
              </a:rPr>
              <a:t>本课程把</a:t>
            </a:r>
            <a:r>
              <a:rPr lang="en-US" altLang="zh-CN" sz="2200">
                <a:solidFill>
                  <a:srgbClr val="2E9267"/>
                </a:solidFill>
                <a:latin typeface="微软雅黑" panose="020B0503020204020204" charset="-122"/>
                <a:ea typeface="微软雅黑" panose="020B0503020204020204" charset="-122"/>
              </a:rPr>
              <a:t>I/O</a:t>
            </a:r>
            <a:r>
              <a:rPr lang="zh-CN" altLang="en-US" sz="2200">
                <a:solidFill>
                  <a:srgbClr val="2E9267"/>
                </a:solidFill>
                <a:latin typeface="微软雅黑" panose="020B0503020204020204" charset="-122"/>
                <a:ea typeface="微软雅黑" panose="020B0503020204020204" charset="-122"/>
              </a:rPr>
              <a:t>控制器</a:t>
            </a:r>
            <a:r>
              <a:rPr lang="zh-CN" altLang="en-US" sz="2200">
                <a:solidFill>
                  <a:schemeClr val="accent1"/>
                </a:solidFill>
                <a:latin typeface="微软雅黑" panose="020B0503020204020204" charset="-122"/>
                <a:ea typeface="微软雅黑" panose="020B0503020204020204" charset="-122"/>
              </a:rPr>
              <a:t>和</a:t>
            </a:r>
            <a:r>
              <a:rPr lang="zh-CN" altLang="en-US" sz="2200">
                <a:solidFill>
                  <a:srgbClr val="2E9267"/>
                </a:solidFill>
                <a:latin typeface="微软雅黑" panose="020B0503020204020204" charset="-122"/>
                <a:ea typeface="微软雅黑" panose="020B0503020204020204" charset="-122"/>
              </a:rPr>
              <a:t>插座</a:t>
            </a:r>
            <a:r>
              <a:rPr lang="zh-CN" altLang="en-US" sz="2200">
                <a:solidFill>
                  <a:schemeClr val="accent1"/>
                </a:solidFill>
                <a:latin typeface="微软雅黑" panose="020B0503020204020204" charset="-122"/>
                <a:ea typeface="微软雅黑" panose="020B0503020204020204" charset="-122"/>
              </a:rPr>
              <a:t>合起来称为</a:t>
            </a:r>
            <a:r>
              <a:rPr lang="en-US" altLang="zh-CN" sz="2200">
                <a:solidFill>
                  <a:srgbClr val="3399FF"/>
                </a:solidFill>
                <a:latin typeface="微软雅黑" panose="020B0503020204020204" charset="-122"/>
                <a:ea typeface="微软雅黑" panose="020B0503020204020204" charset="-122"/>
              </a:rPr>
              <a:t>I/O</a:t>
            </a:r>
            <a:r>
              <a:rPr lang="zh-CN" altLang="en-US" sz="2200">
                <a:solidFill>
                  <a:srgbClr val="3399FF"/>
                </a:solidFill>
                <a:latin typeface="微软雅黑" panose="020B0503020204020204" charset="-122"/>
                <a:ea typeface="微软雅黑" panose="020B0503020204020204" charset="-122"/>
              </a:rPr>
              <a:t>接口</a:t>
            </a:r>
            <a:r>
              <a:rPr lang="zh-CN" altLang="en-US" sz="2200">
                <a:solidFill>
                  <a:schemeClr val="accent1"/>
                </a:solidFill>
                <a:latin typeface="微软雅黑" panose="020B0503020204020204" charset="-122"/>
                <a:ea typeface="微软雅黑" panose="020B0503020204020204" charset="-122"/>
              </a:rPr>
              <a:t>。</a:t>
            </a:r>
            <a:endParaRPr lang="zh-CN" altLang="en-US" sz="2200">
              <a:solidFill>
                <a:schemeClr val="accent1"/>
              </a:solidFill>
              <a:latin typeface="微软雅黑" panose="020B0503020204020204" charset="-122"/>
              <a:ea typeface="微软雅黑" panose="020B0503020204020204" charset="-122"/>
            </a:endParaRPr>
          </a:p>
        </p:txBody>
      </p:sp>
      <p:cxnSp>
        <p:nvCxnSpPr>
          <p:cNvPr id="3" name="直接箭头连接符 2"/>
          <p:cNvCxnSpPr>
            <a:cxnSpLocks noChangeShapeType="1"/>
          </p:cNvCxnSpPr>
          <p:nvPr/>
        </p:nvCxnSpPr>
        <p:spPr bwMode="auto">
          <a:xfrm flipH="1" flipV="1">
            <a:off x="2398713" y="5005388"/>
            <a:ext cx="439737" cy="842962"/>
          </a:xfrm>
          <a:prstGeom prst="straightConnector1">
            <a:avLst/>
          </a:prstGeom>
          <a:noFill/>
          <a:ln w="44450" algn="ctr">
            <a:solidFill>
              <a:srgbClr val="2E9267"/>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p:cNvCxnSpPr>
            <a:cxnSpLocks noChangeShapeType="1"/>
          </p:cNvCxnSpPr>
          <p:nvPr/>
        </p:nvCxnSpPr>
        <p:spPr bwMode="auto">
          <a:xfrm flipV="1">
            <a:off x="2928938" y="5083175"/>
            <a:ext cx="193675" cy="752475"/>
          </a:xfrm>
          <a:prstGeom prst="straightConnector1">
            <a:avLst/>
          </a:prstGeom>
          <a:noFill/>
          <a:ln w="44450" algn="ctr">
            <a:solidFill>
              <a:srgbClr val="2E9267"/>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a:cxnSpLocks noChangeShapeType="1"/>
          </p:cNvCxnSpPr>
          <p:nvPr/>
        </p:nvCxnSpPr>
        <p:spPr bwMode="auto">
          <a:xfrm flipV="1">
            <a:off x="3024188" y="4954588"/>
            <a:ext cx="2166937" cy="906462"/>
          </a:xfrm>
          <a:prstGeom prst="straightConnector1">
            <a:avLst/>
          </a:prstGeom>
          <a:noFill/>
          <a:ln w="44450" algn="ctr">
            <a:solidFill>
              <a:srgbClr val="2E9267"/>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3F23579-8D5F-4C40-963E-CA67BA824F9E}" type="slidenum">
              <a:rPr lang="zh-CN" altLang="en-US" sz="1200">
                <a:solidFill>
                  <a:srgbClr val="898989"/>
                </a:solidFill>
              </a:rPr>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136"/>
                                        </p:tgtEl>
                                        <p:attrNameLst>
                                          <p:attrName>style.visibility</p:attrName>
                                        </p:attrNameLst>
                                      </p:cBhvr>
                                      <p:to>
                                        <p:strVal val="visible"/>
                                      </p:to>
                                    </p:set>
                                    <p:animEffect transition="in" filter="blinds(horizontal)">
                                      <p:cBhvr>
                                        <p:cTn id="17" dur="500"/>
                                        <p:tgtEl>
                                          <p:spTgt spid="5581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8116"/>
                                        </p:tgtEl>
                                        <p:attrNameLst>
                                          <p:attrName>style.visibility</p:attrName>
                                        </p:attrNameLst>
                                      </p:cBhvr>
                                      <p:to>
                                        <p:strVal val="visible"/>
                                      </p:to>
                                    </p:set>
                                    <p:animEffect transition="in" filter="blinds(horizontal)">
                                      <p:cBhvr>
                                        <p:cTn id="22" dur="500"/>
                                        <p:tgtEl>
                                          <p:spTgt spid="5581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8098"/>
                                        </p:tgtEl>
                                        <p:attrNameLst>
                                          <p:attrName>style.visibility</p:attrName>
                                        </p:attrNameLst>
                                      </p:cBhvr>
                                      <p:to>
                                        <p:strVal val="visible"/>
                                      </p:to>
                                    </p:set>
                                    <p:animEffect transition="in" filter="blinds(horizontal)">
                                      <p:cBhvr>
                                        <p:cTn id="27" dur="500"/>
                                        <p:tgtEl>
                                          <p:spTgt spid="5580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43"/>
                                        </p:tgtEl>
                                        <p:attrNameLst>
                                          <p:attrName>style.visibility</p:attrName>
                                        </p:attrNameLst>
                                      </p:cBhvr>
                                      <p:to>
                                        <p:strVal val="visible"/>
                                      </p:to>
                                    </p:set>
                                    <p:animEffect transition="in" filter="blinds(horizontal)">
                                      <p:cBhvr>
                                        <p:cTn id="32" dur="500"/>
                                        <p:tgtEl>
                                          <p:spTgt spid="6554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par>
                                <p:cTn id="38" presetID="6" presetClass="entr" presetSubtype="16"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circle(in)">
                                      <p:cBhvr>
                                        <p:cTn id="40" dur="2000"/>
                                        <p:tgtEl>
                                          <p:spTgt spid="73"/>
                                        </p:tgtEl>
                                      </p:cBhvr>
                                    </p:animEffect>
                                  </p:childTnLst>
                                </p:cTn>
                              </p:par>
                              <p:par>
                                <p:cTn id="41" presetID="6" presetClass="entr" presetSubtype="16"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circle(in)">
                                      <p:cBhvr>
                                        <p:cTn id="43"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00100" y="171450"/>
            <a:ext cx="4638675" cy="422275"/>
          </a:xfrm>
        </p:spPr>
        <p:txBody>
          <a:bodyPr/>
          <a:lstStyle/>
          <a:p>
            <a:r>
              <a:rPr lang="en-US" altLang="zh-CN" dirty="0">
                <a:ea typeface="宋体" panose="02010600030101010101" pitchFamily="2" charset="-122"/>
              </a:rPr>
              <a:t>I/O </a:t>
            </a:r>
            <a:r>
              <a:rPr lang="zh-CN" altLang="en-US" dirty="0">
                <a:ea typeface="宋体" panose="02010600030101010101" pitchFamily="2" charset="-122"/>
              </a:rPr>
              <a:t>系统的功能</a:t>
            </a:r>
            <a:endParaRPr lang="zh-CN" altLang="en-US" dirty="0">
              <a:ea typeface="宋体" panose="02010600030101010101" pitchFamily="2" charset="-122"/>
            </a:endParaRPr>
          </a:p>
        </p:txBody>
      </p:sp>
      <p:sp>
        <p:nvSpPr>
          <p:cNvPr id="588803" name="Rectangle 3"/>
          <p:cNvSpPr>
            <a:spLocks noGrp="1" noChangeArrowheads="1"/>
          </p:cNvSpPr>
          <p:nvPr>
            <p:ph type="body" idx="1"/>
          </p:nvPr>
        </p:nvSpPr>
        <p:spPr>
          <a:xfrm>
            <a:off x="338138" y="787400"/>
            <a:ext cx="8366125" cy="4637167"/>
          </a:xfrm>
        </p:spPr>
        <p:txBody>
          <a:bodyPr/>
          <a:lstStyle/>
          <a:p>
            <a:pPr marL="342900" indent="-342900" algn="just">
              <a:lnSpc>
                <a:spcPct val="110000"/>
              </a:lnSpc>
              <a:spcBef>
                <a:spcPct val="35000"/>
              </a:spcBef>
            </a:pPr>
            <a:r>
              <a:rPr lang="en-US" altLang="zh-CN" sz="2000" dirty="0">
                <a:solidFill>
                  <a:srgbClr val="D1390F"/>
                </a:solidFill>
                <a:ea typeface="黑体" panose="02010609060101010101" pitchFamily="49" charset="-122"/>
              </a:rPr>
              <a:t>I/O</a:t>
            </a:r>
            <a:r>
              <a:rPr lang="zh-CN" altLang="en-US" sz="2000" dirty="0">
                <a:solidFill>
                  <a:srgbClr val="D1390F"/>
                </a:solidFill>
                <a:ea typeface="黑体" panose="02010609060101010101" pitchFamily="49" charset="-122"/>
              </a:rPr>
              <a:t>系统的功能：</a:t>
            </a:r>
            <a:r>
              <a:rPr lang="zh-CN" altLang="en-US" sz="2000" dirty="0">
                <a:ea typeface="黑体" panose="02010609060101010101" pitchFamily="49" charset="-122"/>
              </a:rPr>
              <a:t>解决各种形式信息的输入和输出</a:t>
            </a:r>
            <a:endParaRPr lang="zh-CN" altLang="en-US" sz="2000" dirty="0">
              <a:ea typeface="黑体" panose="02010609060101010101" pitchFamily="49" charset="-122"/>
            </a:endParaRPr>
          </a:p>
          <a:p>
            <a:pPr marL="742950" lvl="1" indent="-285750" algn="just">
              <a:lnSpc>
                <a:spcPct val="110000"/>
              </a:lnSpc>
              <a:spcBef>
                <a:spcPct val="35000"/>
              </a:spcBef>
              <a:buFontTx/>
              <a:buNone/>
            </a:pPr>
            <a:r>
              <a:rPr lang="zh-CN" altLang="en-US" sz="2000" dirty="0">
                <a:ea typeface="黑体" panose="02010609060101010101" pitchFamily="49" charset="-122"/>
              </a:rPr>
              <a:t>   </a:t>
            </a:r>
            <a:r>
              <a:rPr lang="zh-CN" altLang="en-US" sz="2000" dirty="0">
                <a:solidFill>
                  <a:srgbClr val="006600"/>
                </a:solidFill>
                <a:ea typeface="黑体" panose="02010609060101010101" pitchFamily="49" charset="-122"/>
              </a:rPr>
              <a:t>        </a:t>
            </a:r>
            <a:r>
              <a:rPr lang="zh-CN" altLang="en-US" sz="2000" dirty="0" smtClean="0">
                <a:solidFill>
                  <a:srgbClr val="006600"/>
                </a:solidFill>
                <a:ea typeface="黑体" panose="02010609060101010101" pitchFamily="49" charset="-122"/>
              </a:rPr>
              <a:t>用户将各种形式的信息</a:t>
            </a:r>
            <a:r>
              <a:rPr lang="zh-CN" altLang="en-US" sz="2000" dirty="0">
                <a:solidFill>
                  <a:srgbClr val="006600"/>
                </a:solidFill>
                <a:ea typeface="黑体" panose="02010609060101010101" pitchFamily="49" charset="-122"/>
              </a:rPr>
              <a:t>（文字、图表、声音、视频等）通过不同的外设输入到计算机中，以及计算机内部处理的结果信息如何通过相应的外设输出给用户。</a:t>
            </a:r>
            <a:endParaRPr lang="zh-CN" altLang="en-US" sz="2000" dirty="0">
              <a:solidFill>
                <a:srgbClr val="006600"/>
              </a:solidFill>
              <a:ea typeface="黑体" panose="02010609060101010101" pitchFamily="49" charset="-122"/>
            </a:endParaRPr>
          </a:p>
          <a:p>
            <a:pPr marL="342900" indent="-342900" algn="just">
              <a:lnSpc>
                <a:spcPct val="110000"/>
              </a:lnSpc>
              <a:spcBef>
                <a:spcPct val="35000"/>
              </a:spcBef>
            </a:pPr>
            <a:r>
              <a:rPr lang="zh-CN" altLang="en-US" sz="2000" dirty="0">
                <a:solidFill>
                  <a:srgbClr val="D1390F"/>
                </a:solidFill>
                <a:ea typeface="黑体" panose="02010609060101010101" pitchFamily="49" charset="-122"/>
              </a:rPr>
              <a:t>要实现上述功能需解决以下一系列的问题：</a:t>
            </a:r>
            <a:endParaRPr lang="zh-CN" altLang="en-US" sz="2000" dirty="0">
              <a:solidFill>
                <a:srgbClr val="D1390F"/>
              </a:solidFill>
              <a:ea typeface="黑体" panose="02010609060101010101" pitchFamily="49" charset="-122"/>
            </a:endParaRPr>
          </a:p>
          <a:p>
            <a:pPr marL="742950" lvl="1" indent="-285750" algn="just">
              <a:lnSpc>
                <a:spcPct val="110000"/>
              </a:lnSpc>
              <a:spcBef>
                <a:spcPct val="35000"/>
              </a:spcBef>
            </a:pPr>
            <a:r>
              <a:rPr lang="zh-CN" altLang="en-US" sz="2000" dirty="0">
                <a:ea typeface="黑体" panose="02010609060101010101" pitchFamily="49" charset="-122"/>
              </a:rPr>
              <a:t>怎样在</a:t>
            </a:r>
            <a:r>
              <a:rPr lang="en-US" altLang="zh-CN" sz="2000" dirty="0">
                <a:ea typeface="黑体" panose="02010609060101010101" pitchFamily="49" charset="-122"/>
              </a:rPr>
              <a:t>CPU</a:t>
            </a:r>
            <a:r>
              <a:rPr lang="zh-CN" altLang="en-US" sz="2000" dirty="0">
                <a:ea typeface="黑体" panose="02010609060101010101" pitchFamily="49" charset="-122"/>
              </a:rPr>
              <a:t>、主存和外设间建立一个高效的信息传输 “通路”；</a:t>
            </a:r>
            <a:endParaRPr lang="zh-CN" altLang="en-US" sz="2000" dirty="0">
              <a:ea typeface="黑体" panose="02010609060101010101" pitchFamily="49" charset="-122"/>
            </a:endParaRPr>
          </a:p>
          <a:p>
            <a:pPr marL="742950" lvl="1" indent="-285750" algn="just">
              <a:lnSpc>
                <a:spcPct val="110000"/>
              </a:lnSpc>
              <a:spcBef>
                <a:spcPct val="35000"/>
              </a:spcBef>
            </a:pPr>
            <a:r>
              <a:rPr lang="zh-CN" altLang="en-US" sz="2000" dirty="0">
                <a:ea typeface="黑体" panose="02010609060101010101" pitchFamily="49" charset="-122"/>
              </a:rPr>
              <a:t>怎样将用户的</a:t>
            </a:r>
            <a:r>
              <a:rPr lang="en-US" altLang="zh-CN" sz="2000" dirty="0">
                <a:ea typeface="黑体" panose="02010609060101010101" pitchFamily="49" charset="-122"/>
              </a:rPr>
              <a:t>I/O</a:t>
            </a:r>
            <a:r>
              <a:rPr lang="zh-CN" altLang="en-US" sz="2000" dirty="0">
                <a:ea typeface="黑体" panose="02010609060101010101" pitchFamily="49" charset="-122"/>
              </a:rPr>
              <a:t>请求转换</a:t>
            </a:r>
            <a:r>
              <a:rPr lang="zh-CN" altLang="en-US" sz="2000" dirty="0" smtClean="0">
                <a:ea typeface="黑体" panose="02010609060101010101" pitchFamily="49" charset="-122"/>
              </a:rPr>
              <a:t>成对设备</a:t>
            </a:r>
            <a:r>
              <a:rPr lang="zh-CN" altLang="en-US" sz="2000" dirty="0">
                <a:ea typeface="黑体" panose="02010609060101010101" pitchFamily="49" charset="-122"/>
              </a:rPr>
              <a:t>的命令；</a:t>
            </a:r>
            <a:endParaRPr lang="zh-CN" altLang="en-US" sz="2000" dirty="0">
              <a:ea typeface="黑体" panose="02010609060101010101" pitchFamily="49" charset="-122"/>
            </a:endParaRPr>
          </a:p>
          <a:p>
            <a:pPr marL="742950" lvl="1" indent="-285750" algn="just">
              <a:lnSpc>
                <a:spcPct val="110000"/>
              </a:lnSpc>
              <a:spcBef>
                <a:spcPct val="35000"/>
              </a:spcBef>
            </a:pPr>
            <a:r>
              <a:rPr lang="zh-CN" altLang="en-US" sz="2000" dirty="0">
                <a:ea typeface="黑体" panose="02010609060101010101" pitchFamily="49" charset="-122"/>
              </a:rPr>
              <a:t>如何对外设进行编址；</a:t>
            </a:r>
            <a:endParaRPr lang="zh-CN" altLang="en-US" sz="2000" dirty="0">
              <a:ea typeface="黑体" panose="02010609060101010101" pitchFamily="49" charset="-122"/>
            </a:endParaRPr>
          </a:p>
          <a:p>
            <a:pPr marL="742950" lvl="1" indent="-285750" algn="just">
              <a:lnSpc>
                <a:spcPct val="110000"/>
              </a:lnSpc>
              <a:spcBef>
                <a:spcPct val="35000"/>
              </a:spcBef>
            </a:pPr>
            <a:r>
              <a:rPr lang="zh-CN" altLang="en-US" sz="2000" dirty="0">
                <a:ea typeface="黑体" panose="02010609060101010101" pitchFamily="49" charset="-122"/>
              </a:rPr>
              <a:t>怎样使</a:t>
            </a:r>
            <a:r>
              <a:rPr lang="en-US" altLang="zh-CN" sz="2000" dirty="0">
                <a:ea typeface="黑体" panose="02010609060101010101" pitchFamily="49" charset="-122"/>
              </a:rPr>
              <a:t>CPU</a:t>
            </a:r>
            <a:r>
              <a:rPr lang="zh-CN" altLang="en-US" sz="2000" dirty="0">
                <a:ea typeface="黑体" panose="02010609060101010101" pitchFamily="49" charset="-122"/>
              </a:rPr>
              <a:t>方便地寻找到要访问的外设；</a:t>
            </a:r>
            <a:endParaRPr lang="zh-CN" altLang="en-US" sz="2000" dirty="0">
              <a:ea typeface="黑体" panose="02010609060101010101" pitchFamily="49" charset="-122"/>
            </a:endParaRPr>
          </a:p>
          <a:p>
            <a:pPr marL="742950" lvl="1" indent="-285750" algn="just">
              <a:lnSpc>
                <a:spcPct val="110000"/>
              </a:lnSpc>
              <a:spcBef>
                <a:spcPct val="35000"/>
              </a:spcBef>
            </a:pPr>
            <a:r>
              <a:rPr lang="en-US" altLang="zh-CN" sz="2000" dirty="0">
                <a:ea typeface="黑体" panose="02010609060101010101" pitchFamily="49" charset="-122"/>
              </a:rPr>
              <a:t>I/O</a:t>
            </a:r>
            <a:r>
              <a:rPr lang="zh-CN" altLang="en-US" sz="2000" dirty="0">
                <a:ea typeface="黑体" panose="02010609060101010101" pitchFamily="49" charset="-122"/>
              </a:rPr>
              <a:t>硬件和操作系统如何协调完成主机和外设之间的数据传送</a:t>
            </a:r>
            <a:endParaRPr lang="zh-CN" altLang="en-US" sz="2000" dirty="0">
              <a:ea typeface="黑体" panose="02010609060101010101" pitchFamily="49" charset="-122"/>
            </a:endParaRPr>
          </a:p>
          <a:p>
            <a:pPr marL="742950" lvl="1" indent="-285750" algn="just">
              <a:lnSpc>
                <a:spcPct val="110000"/>
              </a:lnSpc>
              <a:spcBef>
                <a:spcPct val="35000"/>
              </a:spcBef>
              <a:buFontTx/>
              <a:buNone/>
            </a:pPr>
            <a:r>
              <a:rPr lang="zh-CN" altLang="en-US" sz="2000" dirty="0">
                <a:ea typeface="黑体" panose="02010609060101010101" pitchFamily="49" charset="-122"/>
              </a:rPr>
              <a:t>    等等</a:t>
            </a:r>
            <a:endParaRPr lang="zh-CN" altLang="en-US" sz="2000" dirty="0">
              <a:ea typeface="黑体" panose="02010609060101010101" pitchFamily="49" charset="-122"/>
            </a:endParaRPr>
          </a:p>
        </p:txBody>
      </p:sp>
      <p:sp>
        <p:nvSpPr>
          <p:cNvPr id="588804" name="Text Box 4"/>
          <p:cNvSpPr txBox="1">
            <a:spLocks noChangeArrowheads="1"/>
          </p:cNvSpPr>
          <p:nvPr/>
        </p:nvSpPr>
        <p:spPr bwMode="auto">
          <a:xfrm>
            <a:off x="1717040" y="5424567"/>
            <a:ext cx="6085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D1390F"/>
                </a:solidFill>
                <a:ea typeface="黑体" panose="02010609060101010101" pitchFamily="49" charset="-122"/>
              </a:rPr>
              <a:t>以上这些问题的解决就是本章将要介绍的主要内容</a:t>
            </a:r>
            <a:endParaRPr lang="zh-CN" altLang="en-US" sz="2000" dirty="0">
              <a:solidFill>
                <a:srgbClr val="D1390F"/>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E315C57-4010-413A-96A7-870D495C2600}"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wipe(down)">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wipe(down)">
                                      <p:cBhvr>
                                        <p:cTn id="17" dur="5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checkerboard(across)">
                                      <p:cBhvr>
                                        <p:cTn id="22" dur="500"/>
                                        <p:tgtEl>
                                          <p:spTgt spid="588803">
                                            <p:txEl>
                                              <p:pRg st="3" end="3"/>
                                            </p:txEl>
                                          </p:spTgt>
                                        </p:tgtEl>
                                      </p:cBhvr>
                                    </p:animEffect>
                                  </p:childTnLst>
                                  <p:subTnLst>
                                    <p:animClr clrSpc="rgb" dir="cw">
                                      <p:cBhvr override="childStyle">
                                        <p:cTn dur="1" fill="hold" display="0" masterRel="nextClick" afterEffect="1"/>
                                        <p:tgtEl>
                                          <p:spTgt spid="588803">
                                            <p:txEl>
                                              <p:pRg st="3" end="3"/>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88803">
                                            <p:txEl>
                                              <p:pRg st="4" end="4"/>
                                            </p:txEl>
                                          </p:spTgt>
                                        </p:tgtEl>
                                        <p:attrNameLst>
                                          <p:attrName>style.visibility</p:attrName>
                                        </p:attrNameLst>
                                      </p:cBhvr>
                                      <p:to>
                                        <p:strVal val="visible"/>
                                      </p:to>
                                    </p:set>
                                    <p:animEffect transition="in" filter="checkerboard(across)">
                                      <p:cBhvr>
                                        <p:cTn id="27" dur="500"/>
                                        <p:tgtEl>
                                          <p:spTgt spid="588803">
                                            <p:txEl>
                                              <p:pRg st="4" end="4"/>
                                            </p:txEl>
                                          </p:spTgt>
                                        </p:tgtEl>
                                      </p:cBhvr>
                                    </p:animEffect>
                                  </p:childTnLst>
                                  <p:subTnLst>
                                    <p:animClr clrSpc="rgb" dir="cw">
                                      <p:cBhvr override="childStyle">
                                        <p:cTn dur="1" fill="hold" display="0" masterRel="nextClick" afterEffect="1"/>
                                        <p:tgtEl>
                                          <p:spTgt spid="588803">
                                            <p:txEl>
                                              <p:pRg st="4" end="4"/>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88803">
                                            <p:txEl>
                                              <p:pRg st="5" end="5"/>
                                            </p:txEl>
                                          </p:spTgt>
                                        </p:tgtEl>
                                        <p:attrNameLst>
                                          <p:attrName>style.visibility</p:attrName>
                                        </p:attrNameLst>
                                      </p:cBhvr>
                                      <p:to>
                                        <p:strVal val="visible"/>
                                      </p:to>
                                    </p:set>
                                    <p:animEffect transition="in" filter="checkerboard(across)">
                                      <p:cBhvr>
                                        <p:cTn id="32" dur="500"/>
                                        <p:tgtEl>
                                          <p:spTgt spid="588803">
                                            <p:txEl>
                                              <p:pRg st="5" end="5"/>
                                            </p:txEl>
                                          </p:spTgt>
                                        </p:tgtEl>
                                      </p:cBhvr>
                                    </p:animEffect>
                                  </p:childTnLst>
                                  <p:subTnLst>
                                    <p:animClr clrSpc="rgb" dir="cw">
                                      <p:cBhvr override="childStyle">
                                        <p:cTn dur="1" fill="hold" display="0" masterRel="nextClick" afterEffect="1"/>
                                        <p:tgtEl>
                                          <p:spTgt spid="588803">
                                            <p:txEl>
                                              <p:pRg st="5" end="5"/>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88803">
                                            <p:txEl>
                                              <p:pRg st="6" end="6"/>
                                            </p:txEl>
                                          </p:spTgt>
                                        </p:tgtEl>
                                        <p:attrNameLst>
                                          <p:attrName>style.visibility</p:attrName>
                                        </p:attrNameLst>
                                      </p:cBhvr>
                                      <p:to>
                                        <p:strVal val="visible"/>
                                      </p:to>
                                    </p:set>
                                    <p:animEffect transition="in" filter="checkerboard(across)">
                                      <p:cBhvr>
                                        <p:cTn id="37" dur="500"/>
                                        <p:tgtEl>
                                          <p:spTgt spid="588803">
                                            <p:txEl>
                                              <p:pRg st="6" end="6"/>
                                            </p:txEl>
                                          </p:spTgt>
                                        </p:tgtEl>
                                      </p:cBhvr>
                                    </p:animEffect>
                                  </p:childTnLst>
                                  <p:subTnLst>
                                    <p:animClr clrSpc="rgb" dir="cw">
                                      <p:cBhvr override="childStyle">
                                        <p:cTn dur="1" fill="hold" display="0" masterRel="nextClick" afterEffect="1"/>
                                        <p:tgtEl>
                                          <p:spTgt spid="588803">
                                            <p:txEl>
                                              <p:pRg st="6" end="6"/>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88803">
                                            <p:txEl>
                                              <p:pRg st="7" end="7"/>
                                            </p:txEl>
                                          </p:spTgt>
                                        </p:tgtEl>
                                        <p:attrNameLst>
                                          <p:attrName>style.visibility</p:attrName>
                                        </p:attrNameLst>
                                      </p:cBhvr>
                                      <p:to>
                                        <p:strVal val="visible"/>
                                      </p:to>
                                    </p:set>
                                    <p:animEffect transition="in" filter="checkerboard(across)">
                                      <p:cBhvr>
                                        <p:cTn id="42" dur="500"/>
                                        <p:tgtEl>
                                          <p:spTgt spid="588803">
                                            <p:txEl>
                                              <p:pRg st="7" end="7"/>
                                            </p:txEl>
                                          </p:spTgt>
                                        </p:tgtEl>
                                      </p:cBhvr>
                                    </p:animEffect>
                                  </p:childTnLst>
                                  <p:subTnLst>
                                    <p:animClr clrSpc="rgb" dir="cw">
                                      <p:cBhvr override="childStyle">
                                        <p:cTn dur="1" fill="hold" display="0" masterRel="nextClick" afterEffect="1"/>
                                        <p:tgtEl>
                                          <p:spTgt spid="588803">
                                            <p:txEl>
                                              <p:pRg st="7" end="7"/>
                                            </p:txEl>
                                          </p:spTgt>
                                        </p:tgtEl>
                                        <p:attrNameLst>
                                          <p:attrName>ppt_c</p:attrName>
                                        </p:attrNameLst>
                                      </p:cBhvr>
                                      <p:to>
                                        <a:srgbClr val="3399FF"/>
                                      </p:to>
                                    </p:animClr>
                                  </p:subTnLst>
                                </p:cTn>
                              </p:par>
                              <p:par>
                                <p:cTn id="43" presetID="5" presetClass="entr" presetSubtype="10" fill="hold" nodeType="withEffect">
                                  <p:stCondLst>
                                    <p:cond delay="0"/>
                                  </p:stCondLst>
                                  <p:childTnLst>
                                    <p:set>
                                      <p:cBhvr>
                                        <p:cTn id="44" dur="1" fill="hold">
                                          <p:stCondLst>
                                            <p:cond delay="0"/>
                                          </p:stCondLst>
                                        </p:cTn>
                                        <p:tgtEl>
                                          <p:spTgt spid="588803">
                                            <p:txEl>
                                              <p:pRg st="8" end="8"/>
                                            </p:txEl>
                                          </p:spTgt>
                                        </p:tgtEl>
                                        <p:attrNameLst>
                                          <p:attrName>style.visibility</p:attrName>
                                        </p:attrNameLst>
                                      </p:cBhvr>
                                      <p:to>
                                        <p:strVal val="visible"/>
                                      </p:to>
                                    </p:set>
                                    <p:animEffect transition="in" filter="checkerboard(across)">
                                      <p:cBhvr>
                                        <p:cTn id="45" dur="500"/>
                                        <p:tgtEl>
                                          <p:spTgt spid="588803">
                                            <p:txEl>
                                              <p:pRg st="8" end="8"/>
                                            </p:txEl>
                                          </p:spTgt>
                                        </p:tgtEl>
                                      </p:cBhvr>
                                    </p:animEffect>
                                  </p:childTnLst>
                                  <p:subTnLst>
                                    <p:animClr clrSpc="rgb" dir="cw">
                                      <p:cBhvr override="childStyle">
                                        <p:cTn dur="1" fill="hold" display="0" masterRel="nextClick" afterEffect="1"/>
                                        <p:tgtEl>
                                          <p:spTgt spid="588803">
                                            <p:txEl>
                                              <p:pRg st="8" end="8"/>
                                            </p:txEl>
                                          </p:spTgt>
                                        </p:tgtEl>
                                        <p:attrNameLst>
                                          <p:attrName>ppt_c</p:attrName>
                                        </p:attrNameLst>
                                      </p:cBhvr>
                                      <p:to>
                                        <a:srgbClr val="3399FF"/>
                                      </p:to>
                                    </p:animClr>
                                  </p:sub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88804">
                                            <p:txEl>
                                              <p:pRg st="0" end="0"/>
                                            </p:txEl>
                                          </p:spTgt>
                                        </p:tgtEl>
                                        <p:attrNameLst>
                                          <p:attrName>style.visibility</p:attrName>
                                        </p:attrNameLst>
                                      </p:cBhvr>
                                      <p:to>
                                        <p:strVal val="visible"/>
                                      </p:to>
                                    </p:set>
                                    <p:animEffect transition="in" filter="checkerboard(across)">
                                      <p:cBhvr>
                                        <p:cTn id="50" dur="500"/>
                                        <p:tgtEl>
                                          <p:spTgt spid="5888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4338" y="168275"/>
            <a:ext cx="6654800" cy="422275"/>
          </a:xfrm>
        </p:spPr>
        <p:txBody>
          <a:bodyPr/>
          <a:lstStyle/>
          <a:p>
            <a:r>
              <a:rPr lang="en-US" altLang="zh-CN" dirty="0">
                <a:ea typeface="宋体" panose="02010600030101010101" pitchFamily="2" charset="-122"/>
                <a:cs typeface="Arial" panose="020B0604020202020204" pitchFamily="34" charset="0"/>
              </a:rPr>
              <a:t>I/O</a:t>
            </a:r>
            <a:r>
              <a:rPr lang="zh-CN" altLang="en-US" dirty="0">
                <a:ea typeface="宋体" panose="02010600030101010101" pitchFamily="2" charset="-122"/>
                <a:cs typeface="Arial" panose="020B0604020202020204" pitchFamily="34" charset="0"/>
              </a:rPr>
              <a:t>接口（</a:t>
            </a:r>
            <a:r>
              <a:rPr lang="en-US" altLang="zh-CN" dirty="0">
                <a:ea typeface="宋体" panose="02010600030101010101" pitchFamily="2" charset="-122"/>
                <a:cs typeface="Arial" panose="020B0604020202020204" pitchFamily="34" charset="0"/>
              </a:rPr>
              <a:t>I/O</a:t>
            </a:r>
            <a:r>
              <a:rPr lang="zh-CN" altLang="en-US" dirty="0">
                <a:ea typeface="宋体" panose="02010600030101010101" pitchFamily="2" charset="-122"/>
                <a:cs typeface="Arial" panose="020B0604020202020204" pitchFamily="34" charset="0"/>
              </a:rPr>
              <a:t>控制器）的功能</a:t>
            </a:r>
            <a:endParaRPr lang="zh-CN" altLang="en-US" dirty="0">
              <a:ea typeface="宋体" panose="02010600030101010101" pitchFamily="2" charset="-122"/>
              <a:cs typeface="Arial" panose="020B0604020202020204" pitchFamily="34" charset="0"/>
            </a:endParaRPr>
          </a:p>
        </p:txBody>
      </p:sp>
      <p:sp>
        <p:nvSpPr>
          <p:cNvPr id="221187" name="Rectangle 3"/>
          <p:cNvSpPr>
            <a:spLocks noGrp="1" noChangeArrowheads="1"/>
          </p:cNvSpPr>
          <p:nvPr>
            <p:ph type="body" idx="1"/>
          </p:nvPr>
        </p:nvSpPr>
        <p:spPr>
          <a:xfrm>
            <a:off x="277813" y="407988"/>
            <a:ext cx="8655875" cy="5442003"/>
          </a:xfrm>
        </p:spPr>
        <p:txBody>
          <a:bodyPr/>
          <a:lstStyle/>
          <a:p>
            <a:pPr marL="342900" indent="-342900">
              <a:lnSpc>
                <a:spcPct val="115000"/>
              </a:lnSpc>
              <a:spcBef>
                <a:spcPct val="10000"/>
              </a:spcBef>
              <a:buFontTx/>
              <a:buNone/>
            </a:pPr>
            <a:endParaRPr lang="zh-CN" altLang="en-US" sz="2200" b="0" dirty="0">
              <a:ea typeface="宋体" panose="02010600030101010101" pitchFamily="2" charset="-122"/>
            </a:endParaRPr>
          </a:p>
          <a:p>
            <a:pPr marL="342900" indent="-342900">
              <a:lnSpc>
                <a:spcPct val="125000"/>
              </a:lnSpc>
              <a:spcBef>
                <a:spcPct val="25000"/>
              </a:spcBef>
            </a:pPr>
            <a:r>
              <a:rPr lang="zh-CN" altLang="en-US" sz="2000" dirty="0">
                <a:latin typeface="微软雅黑" panose="020B0503020204020204" charset="-122"/>
                <a:ea typeface="微软雅黑" panose="020B0503020204020204" charset="-122"/>
              </a:rPr>
              <a:t>数据缓冲</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buFontTx/>
              <a:buNone/>
            </a:pPr>
            <a:r>
              <a:rPr lang="zh-CN" altLang="en-US" sz="2000" dirty="0">
                <a:solidFill>
                  <a:srgbClr val="008000"/>
                </a:solidFill>
                <a:latin typeface="微软雅黑" panose="020B0503020204020204" charset="-122"/>
                <a:ea typeface="微软雅黑" panose="020B0503020204020204" charset="-122"/>
              </a:rPr>
              <a:t>    </a:t>
            </a:r>
            <a:r>
              <a:rPr lang="en-US" altLang="zh-CN" sz="2000" dirty="0">
                <a:solidFill>
                  <a:schemeClr val="accent2"/>
                </a:solidFill>
                <a:latin typeface="微软雅黑" panose="020B0503020204020204" charset="-122"/>
                <a:ea typeface="微软雅黑" panose="020B0503020204020204" charset="-122"/>
              </a:rPr>
              <a:t>--</a:t>
            </a:r>
            <a:r>
              <a:rPr lang="zh-CN" altLang="en-US" sz="2000" dirty="0">
                <a:solidFill>
                  <a:schemeClr val="accent2"/>
                </a:solidFill>
                <a:latin typeface="微软雅黑" panose="020B0503020204020204" charset="-122"/>
                <a:ea typeface="微软雅黑" panose="020B0503020204020204" charset="-122"/>
              </a:rPr>
              <a:t>提供数据缓冲寄存器，以达到主机和外设工作速度的匹配。</a:t>
            </a:r>
            <a:r>
              <a:rPr lang="zh-CN" altLang="en-US" sz="2000" dirty="0">
                <a:latin typeface="微软雅黑" panose="020B0503020204020204" charset="-122"/>
                <a:ea typeface="微软雅黑" panose="020B0503020204020204" charset="-122"/>
              </a:rPr>
              <a:t> </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pPr>
            <a:r>
              <a:rPr lang="zh-CN" altLang="en-US" sz="2000" dirty="0">
                <a:latin typeface="微软雅黑" panose="020B0503020204020204" charset="-122"/>
                <a:ea typeface="微软雅黑" panose="020B0503020204020204" charset="-122"/>
              </a:rPr>
              <a:t>错误或状态检测</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buFontTx/>
              <a:buNone/>
            </a:pPr>
            <a:r>
              <a:rPr lang="zh-CN" altLang="en-US" sz="2000" dirty="0">
                <a:solidFill>
                  <a:srgbClr val="008000"/>
                </a:solidFill>
                <a:latin typeface="微软雅黑" panose="020B0503020204020204" charset="-122"/>
                <a:ea typeface="微软雅黑" panose="020B0503020204020204" charset="-122"/>
              </a:rPr>
              <a:t>    </a:t>
            </a:r>
            <a:r>
              <a:rPr lang="en-US" altLang="zh-CN" sz="2000" dirty="0">
                <a:solidFill>
                  <a:schemeClr val="accent2"/>
                </a:solidFill>
                <a:latin typeface="微软雅黑" panose="020B0503020204020204" charset="-122"/>
                <a:ea typeface="微软雅黑" panose="020B0503020204020204" charset="-122"/>
              </a:rPr>
              <a:t>--</a:t>
            </a:r>
            <a:r>
              <a:rPr lang="zh-CN" altLang="en-US" sz="2000" dirty="0">
                <a:solidFill>
                  <a:schemeClr val="accent2"/>
                </a:solidFill>
                <a:latin typeface="微软雅黑" panose="020B0503020204020204" charset="-122"/>
                <a:ea typeface="微软雅黑" panose="020B0503020204020204" charset="-122"/>
              </a:rPr>
              <a:t>提供状态寄存器，以保存各种错误或状态信息供</a:t>
            </a:r>
            <a:r>
              <a:rPr lang="en-US" altLang="zh-CN" sz="2000" dirty="0">
                <a:solidFill>
                  <a:schemeClr val="accent2"/>
                </a:solidFill>
                <a:latin typeface="微软雅黑" panose="020B0503020204020204" charset="-122"/>
                <a:ea typeface="微软雅黑" panose="020B0503020204020204" charset="-122"/>
              </a:rPr>
              <a:t>CPU</a:t>
            </a:r>
            <a:r>
              <a:rPr lang="zh-CN" altLang="en-US" sz="2000" dirty="0">
                <a:solidFill>
                  <a:schemeClr val="accent2"/>
                </a:solidFill>
                <a:latin typeface="微软雅黑" panose="020B0503020204020204" charset="-122"/>
                <a:ea typeface="微软雅黑" panose="020B0503020204020204" charset="-122"/>
              </a:rPr>
              <a:t>查用。 </a:t>
            </a:r>
            <a:endParaRPr lang="zh-CN" altLang="en-US" sz="2000" dirty="0">
              <a:solidFill>
                <a:schemeClr val="accent2"/>
              </a:solidFill>
              <a:latin typeface="微软雅黑" panose="020B0503020204020204" charset="-122"/>
              <a:ea typeface="微软雅黑" panose="020B0503020204020204" charset="-122"/>
            </a:endParaRPr>
          </a:p>
          <a:p>
            <a:pPr marL="342900" indent="-342900">
              <a:lnSpc>
                <a:spcPct val="125000"/>
              </a:lnSpc>
              <a:spcBef>
                <a:spcPct val="25000"/>
              </a:spcBef>
            </a:pPr>
            <a:r>
              <a:rPr lang="zh-CN" altLang="en-US" sz="2000" dirty="0">
                <a:latin typeface="微软雅黑" panose="020B0503020204020204" charset="-122"/>
                <a:ea typeface="微软雅黑" panose="020B0503020204020204" charset="-122"/>
              </a:rPr>
              <a:t>控制和定时</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buFontTx/>
              <a:buNone/>
            </a:pPr>
            <a:r>
              <a:rPr lang="zh-CN" altLang="en-US" sz="2000" dirty="0">
                <a:solidFill>
                  <a:srgbClr val="008000"/>
                </a:solidFill>
                <a:latin typeface="微软雅黑" panose="020B0503020204020204" charset="-122"/>
                <a:ea typeface="微软雅黑" panose="020B0503020204020204" charset="-122"/>
              </a:rPr>
              <a:t>    </a:t>
            </a:r>
            <a:r>
              <a:rPr lang="en-US" altLang="zh-CN" sz="2000" dirty="0">
                <a:solidFill>
                  <a:schemeClr val="accent2"/>
                </a:solidFill>
                <a:latin typeface="微软雅黑" panose="020B0503020204020204" charset="-122"/>
                <a:ea typeface="微软雅黑" panose="020B0503020204020204" charset="-122"/>
              </a:rPr>
              <a:t>--</a:t>
            </a:r>
            <a:r>
              <a:rPr lang="zh-CN" altLang="en-US" sz="2000" dirty="0">
                <a:solidFill>
                  <a:schemeClr val="accent2"/>
                </a:solidFill>
                <a:latin typeface="微软雅黑" panose="020B0503020204020204" charset="-122"/>
                <a:ea typeface="微软雅黑" panose="020B0503020204020204" charset="-122"/>
              </a:rPr>
              <a:t>提供控制和定时逻辑，以接受从系统总线来的控制定时信号。</a:t>
            </a:r>
            <a:r>
              <a:rPr lang="zh-CN" altLang="en-US" sz="2000" dirty="0">
                <a:solidFill>
                  <a:srgbClr val="008000"/>
                </a:solidFill>
                <a:latin typeface="微软雅黑" panose="020B0503020204020204" charset="-122"/>
                <a:ea typeface="微软雅黑" panose="020B0503020204020204" charset="-122"/>
              </a:rPr>
              <a:t> </a:t>
            </a:r>
            <a:endParaRPr lang="zh-CN" altLang="en-US" sz="2000" dirty="0">
              <a:solidFill>
                <a:srgbClr val="008000"/>
              </a:solidFill>
              <a:latin typeface="微软雅黑" panose="020B0503020204020204" charset="-122"/>
              <a:ea typeface="微软雅黑" panose="020B0503020204020204" charset="-122"/>
            </a:endParaRPr>
          </a:p>
          <a:p>
            <a:pPr marL="342900" indent="-342900">
              <a:lnSpc>
                <a:spcPct val="125000"/>
              </a:lnSpc>
              <a:spcBef>
                <a:spcPct val="25000"/>
              </a:spcBef>
            </a:pPr>
            <a:r>
              <a:rPr lang="zh-CN" altLang="en-US" sz="2000" dirty="0">
                <a:latin typeface="微软雅黑" panose="020B0503020204020204" charset="-122"/>
                <a:ea typeface="微软雅黑" panose="020B0503020204020204" charset="-122"/>
              </a:rPr>
              <a:t>数据格式转换</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buFontTx/>
              <a:buNone/>
            </a:pPr>
            <a:r>
              <a:rPr lang="zh-CN" altLang="en-US" sz="2000" dirty="0">
                <a:solidFill>
                  <a:srgbClr val="008000"/>
                </a:solidFill>
                <a:latin typeface="微软雅黑" panose="020B0503020204020204" charset="-122"/>
                <a:ea typeface="微软雅黑" panose="020B0503020204020204" charset="-122"/>
              </a:rPr>
              <a:t>    </a:t>
            </a:r>
            <a:r>
              <a:rPr lang="en-US" altLang="zh-CN" sz="2000" dirty="0">
                <a:solidFill>
                  <a:schemeClr val="accent2"/>
                </a:solidFill>
                <a:latin typeface="微软雅黑" panose="020B0503020204020204" charset="-122"/>
                <a:ea typeface="微软雅黑" panose="020B0503020204020204" charset="-122"/>
              </a:rPr>
              <a:t>--</a:t>
            </a:r>
            <a:r>
              <a:rPr lang="zh-CN" altLang="en-US" sz="2000" dirty="0">
                <a:solidFill>
                  <a:schemeClr val="accent2"/>
                </a:solidFill>
                <a:latin typeface="微软雅黑" panose="020B0503020204020204" charset="-122"/>
                <a:ea typeface="微软雅黑" panose="020B0503020204020204" charset="-122"/>
              </a:rPr>
              <a:t>提供数据格式转换部件，使通过外部接口得到的数据转换为内部接口需要的格式，或在相反的方向进行数据格式转换。 </a:t>
            </a:r>
            <a:endParaRPr lang="zh-CN" altLang="en-US" sz="2000" dirty="0">
              <a:solidFill>
                <a:schemeClr val="accent2"/>
              </a:solidFill>
              <a:latin typeface="微软雅黑" panose="020B0503020204020204" charset="-122"/>
              <a:ea typeface="微软雅黑" panose="020B0503020204020204" charset="-122"/>
            </a:endParaRPr>
          </a:p>
          <a:p>
            <a:pPr marL="342900" indent="-342900">
              <a:lnSpc>
                <a:spcPct val="125000"/>
              </a:lnSpc>
              <a:spcBef>
                <a:spcPct val="25000"/>
              </a:spcBef>
            </a:pPr>
            <a:r>
              <a:rPr lang="zh-CN" altLang="en-US" sz="2000" dirty="0">
                <a:latin typeface="微软雅黑" panose="020B0503020204020204" charset="-122"/>
                <a:ea typeface="微软雅黑" panose="020B0503020204020204" charset="-122"/>
              </a:rPr>
              <a:t>与主机和设备通信</a:t>
            </a:r>
            <a:endParaRPr lang="zh-CN" altLang="en-US" sz="2000" dirty="0">
              <a:latin typeface="微软雅黑" panose="020B0503020204020204" charset="-122"/>
              <a:ea typeface="微软雅黑" panose="020B0503020204020204" charset="-122"/>
            </a:endParaRPr>
          </a:p>
          <a:p>
            <a:pPr marL="342900" indent="-342900">
              <a:lnSpc>
                <a:spcPct val="125000"/>
              </a:lnSpc>
              <a:spcBef>
                <a:spcPct val="25000"/>
              </a:spcBef>
              <a:buFontTx/>
              <a:buNone/>
            </a:pPr>
            <a:r>
              <a:rPr lang="zh-CN" altLang="en-US" sz="2000" dirty="0">
                <a:solidFill>
                  <a:srgbClr val="008000"/>
                </a:solidFill>
                <a:latin typeface="微软雅黑" panose="020B0503020204020204" charset="-122"/>
                <a:ea typeface="微软雅黑" panose="020B0503020204020204" charset="-122"/>
              </a:rPr>
              <a:t>    </a:t>
            </a:r>
            <a:r>
              <a:rPr lang="en-US" altLang="zh-CN" sz="2000" dirty="0">
                <a:solidFill>
                  <a:schemeClr val="accent2"/>
                </a:solidFill>
                <a:latin typeface="微软雅黑" panose="020B0503020204020204" charset="-122"/>
                <a:ea typeface="微软雅黑" panose="020B0503020204020204" charset="-122"/>
              </a:rPr>
              <a:t>--</a:t>
            </a:r>
            <a:r>
              <a:rPr lang="zh-CN" altLang="en-US" sz="2000" dirty="0">
                <a:solidFill>
                  <a:schemeClr val="accent2"/>
                </a:solidFill>
                <a:latin typeface="微软雅黑" panose="020B0503020204020204" charset="-122"/>
                <a:ea typeface="微软雅黑" panose="020B0503020204020204" charset="-122"/>
              </a:rPr>
              <a:t>上述功能通过</a:t>
            </a:r>
            <a:r>
              <a:rPr lang="en-US" altLang="zh-CN" sz="2000" dirty="0">
                <a:solidFill>
                  <a:schemeClr val="accent2"/>
                </a:solidFill>
                <a:latin typeface="微软雅黑" panose="020B0503020204020204" charset="-122"/>
                <a:ea typeface="微软雅黑" panose="020B0503020204020204" charset="-122"/>
              </a:rPr>
              <a:t>I/O</a:t>
            </a:r>
            <a:r>
              <a:rPr lang="zh-CN" altLang="en-US" sz="2000" dirty="0">
                <a:solidFill>
                  <a:schemeClr val="accent2"/>
                </a:solidFill>
                <a:latin typeface="微软雅黑" panose="020B0503020204020204" charset="-122"/>
                <a:ea typeface="微软雅黑" panose="020B0503020204020204" charset="-122"/>
              </a:rPr>
              <a:t>接口与主机之间、</a:t>
            </a:r>
            <a:r>
              <a:rPr lang="en-US" altLang="zh-CN" sz="2000" dirty="0">
                <a:solidFill>
                  <a:schemeClr val="accent2"/>
                </a:solidFill>
                <a:latin typeface="微软雅黑" panose="020B0503020204020204" charset="-122"/>
                <a:ea typeface="微软雅黑" panose="020B0503020204020204" charset="-122"/>
              </a:rPr>
              <a:t>I/O</a:t>
            </a:r>
            <a:r>
              <a:rPr lang="zh-CN" altLang="en-US" sz="2000" dirty="0">
                <a:solidFill>
                  <a:schemeClr val="accent2"/>
                </a:solidFill>
                <a:latin typeface="微软雅黑" panose="020B0503020204020204" charset="-122"/>
                <a:ea typeface="微软雅黑" panose="020B0503020204020204" charset="-122"/>
              </a:rPr>
              <a:t>接口与设备之间的通信来完成。</a:t>
            </a:r>
            <a:r>
              <a:rPr lang="zh-CN" altLang="en-US" sz="2000" dirty="0">
                <a:solidFill>
                  <a:schemeClr val="accent2"/>
                </a:solidFill>
                <a:ea typeface="宋体" panose="02010600030101010101" pitchFamily="2" charset="-122"/>
              </a:rPr>
              <a:t> </a:t>
            </a:r>
            <a:endParaRPr lang="zh-CN" altLang="en-US" sz="2000" dirty="0">
              <a:solidFill>
                <a:schemeClr val="accent2"/>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8AE8F6A-4790-45B0-984D-DEBEF751D365}"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7" dur="500"/>
                                        <p:tgtEl>
                                          <p:spTgt spid="2211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12" dur="500"/>
                                        <p:tgtEl>
                                          <p:spTgt spid="221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17" dur="500"/>
                                        <p:tgtEl>
                                          <p:spTgt spid="22118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22" dur="500"/>
                                        <p:tgtEl>
                                          <p:spTgt spid="22118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1187">
                                            <p:txEl>
                                              <p:pRg st="10" end="10"/>
                                            </p:txEl>
                                          </p:spTgt>
                                        </p:tgtEl>
                                        <p:attrNameLst>
                                          <p:attrName>style.visibility</p:attrName>
                                        </p:attrNameLst>
                                      </p:cBhvr>
                                      <p:to>
                                        <p:strVal val="visible"/>
                                      </p:to>
                                    </p:set>
                                    <p:animEffect transition="in" filter="blinds(horizontal)">
                                      <p:cBhvr>
                                        <p:cTn id="27" dur="500"/>
                                        <p:tgtEl>
                                          <p:spTgt spid="2211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IO接口的结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050" y="1219200"/>
            <a:ext cx="7627938"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p:nvPr>
        </p:nvSpPr>
        <p:spPr>
          <a:xfrm>
            <a:off x="800100" y="128588"/>
            <a:ext cx="5945188" cy="422275"/>
          </a:xfrm>
        </p:spPr>
        <p:txBody>
          <a:bodyPr/>
          <a:lstStyle/>
          <a:p>
            <a:r>
              <a:rPr lang="en-US" altLang="zh-CN">
                <a:ea typeface="宋体" panose="02010600030101010101" pitchFamily="2" charset="-122"/>
                <a:cs typeface="Arial" panose="020B0604020202020204" pitchFamily="34" charset="0"/>
              </a:rPr>
              <a:t>I/O</a:t>
            </a:r>
            <a:r>
              <a:rPr lang="zh-CN" altLang="en-US">
                <a:ea typeface="宋体" panose="02010600030101010101" pitchFamily="2" charset="-122"/>
                <a:cs typeface="Arial" panose="020B0604020202020204" pitchFamily="34" charset="0"/>
              </a:rPr>
              <a:t>接口（</a:t>
            </a:r>
            <a:r>
              <a:rPr lang="en-US" altLang="zh-CN">
                <a:ea typeface="宋体" panose="02010600030101010101" pitchFamily="2" charset="-122"/>
                <a:cs typeface="Arial" panose="020B0604020202020204" pitchFamily="34" charset="0"/>
              </a:rPr>
              <a:t>I/O</a:t>
            </a:r>
            <a:r>
              <a:rPr lang="zh-CN" altLang="en-US">
                <a:ea typeface="宋体" panose="02010600030101010101" pitchFamily="2" charset="-122"/>
                <a:cs typeface="Arial" panose="020B0604020202020204" pitchFamily="34" charset="0"/>
              </a:rPr>
              <a:t>控制器）</a:t>
            </a:r>
            <a:r>
              <a:rPr lang="zh-CN" altLang="en-US">
                <a:latin typeface="宋体" panose="02010600030101010101" pitchFamily="2" charset="-122"/>
                <a:ea typeface="宋体" panose="02010600030101010101" pitchFamily="2" charset="-122"/>
                <a:cs typeface="Arial" panose="020B0604020202020204" pitchFamily="34" charset="0"/>
              </a:rPr>
              <a:t>的结构</a:t>
            </a:r>
            <a:endParaRPr lang="zh-CN" altLang="en-US">
              <a:latin typeface="宋体" panose="02010600030101010101" pitchFamily="2" charset="-122"/>
              <a:ea typeface="宋体" panose="02010600030101010101" pitchFamily="2" charset="-122"/>
              <a:cs typeface="Arial" panose="020B0604020202020204" pitchFamily="34" charset="0"/>
            </a:endParaRPr>
          </a:p>
        </p:txBody>
      </p:sp>
      <p:sp>
        <p:nvSpPr>
          <p:cNvPr id="63492" name="Rectangle 3"/>
          <p:cNvSpPr>
            <a:spLocks noGrp="1" noChangeArrowheads="1"/>
          </p:cNvSpPr>
          <p:nvPr>
            <p:ph type="body" idx="1"/>
          </p:nvPr>
        </p:nvSpPr>
        <p:spPr>
          <a:xfrm>
            <a:off x="137319" y="509829"/>
            <a:ext cx="8915400" cy="753027"/>
          </a:xfrm>
        </p:spPr>
        <p:txBody>
          <a:bodyPr/>
          <a:lstStyle/>
          <a:p>
            <a:pPr marL="342900" indent="-342900">
              <a:lnSpc>
                <a:spcPct val="110000"/>
              </a:lnSpc>
            </a:pPr>
            <a:r>
              <a:rPr lang="zh-CN" altLang="en-US" sz="1900" dirty="0">
                <a:solidFill>
                  <a:schemeClr val="accent2"/>
                </a:solidFill>
                <a:ea typeface="黑体" panose="02010609060101010101" pitchFamily="49" charset="-122"/>
                <a:cs typeface="Arial" panose="020B0604020202020204" pitchFamily="34" charset="0"/>
              </a:rPr>
              <a:t>不同</a:t>
            </a:r>
            <a:r>
              <a:rPr lang="en-US" altLang="zh-CN" sz="1900" dirty="0">
                <a:solidFill>
                  <a:schemeClr val="accent2"/>
                </a:solidFill>
                <a:ea typeface="黑体" panose="02010609060101010101" pitchFamily="49" charset="-122"/>
                <a:cs typeface="Arial" panose="020B0604020202020204" pitchFamily="34" charset="0"/>
              </a:rPr>
              <a:t>I/O</a:t>
            </a:r>
            <a:r>
              <a:rPr lang="zh-CN" altLang="en-US" sz="1900" dirty="0">
                <a:solidFill>
                  <a:schemeClr val="accent2"/>
                </a:solidFill>
                <a:ea typeface="黑体" panose="02010609060101010101" pitchFamily="49" charset="-122"/>
                <a:cs typeface="Arial" panose="020B0604020202020204" pitchFamily="34" charset="0"/>
              </a:rPr>
              <a:t>模块在复杂性和控制外设的数量上相差很大</a:t>
            </a:r>
            <a:endParaRPr lang="en-US" altLang="zh-CN" sz="1900" dirty="0">
              <a:solidFill>
                <a:schemeClr val="accent2"/>
              </a:solidFill>
              <a:ea typeface="黑体" panose="02010609060101010101" pitchFamily="49" charset="-122"/>
              <a:cs typeface="Arial" panose="020B0604020202020204" pitchFamily="34" charset="0"/>
            </a:endParaRPr>
          </a:p>
          <a:p>
            <a:pPr marL="342900" indent="-342900">
              <a:lnSpc>
                <a:spcPct val="110000"/>
              </a:lnSpc>
            </a:pPr>
            <a:r>
              <a:rPr lang="en-US" altLang="zh-CN" sz="1900" dirty="0">
                <a:solidFill>
                  <a:schemeClr val="accent2"/>
                </a:solidFill>
                <a:ea typeface="黑体" panose="02010609060101010101" pitchFamily="49" charset="-122"/>
                <a:cs typeface="Arial" panose="020B0604020202020204" pitchFamily="34" charset="0"/>
              </a:rPr>
              <a:t>I/O</a:t>
            </a:r>
            <a:r>
              <a:rPr lang="zh-CN" altLang="en-US" sz="1900" dirty="0">
                <a:solidFill>
                  <a:schemeClr val="accent2"/>
                </a:solidFill>
                <a:ea typeface="黑体" panose="02010609060101010101" pitchFamily="49" charset="-122"/>
                <a:cs typeface="Arial" panose="020B0604020202020204" pitchFamily="34" charset="0"/>
              </a:rPr>
              <a:t>控制器的基本结构：</a:t>
            </a:r>
            <a:endParaRPr lang="zh-CN" altLang="en-US" sz="1900" dirty="0">
              <a:solidFill>
                <a:schemeClr val="accent2"/>
              </a:solidFill>
              <a:ea typeface="黑体" panose="02010609060101010101" pitchFamily="49" charset="-122"/>
              <a:cs typeface="Arial" panose="020B0604020202020204" pitchFamily="34" charset="0"/>
            </a:endParaRPr>
          </a:p>
        </p:txBody>
      </p:sp>
      <p:sp>
        <p:nvSpPr>
          <p:cNvPr id="222213" name="Rectangle 5"/>
          <p:cNvSpPr>
            <a:spLocks noChangeArrowheads="1"/>
          </p:cNvSpPr>
          <p:nvPr/>
        </p:nvSpPr>
        <p:spPr bwMode="auto">
          <a:xfrm>
            <a:off x="836613" y="5080000"/>
            <a:ext cx="7651750" cy="102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a:spcBef>
                <a:spcPct val="10000"/>
              </a:spcBef>
              <a:buSzPct val="100000"/>
              <a:buFont typeface="Wingdings" panose="05000000000000000000" pitchFamily="2" charset="2"/>
              <a:buChar char="u"/>
            </a:pPr>
            <a:r>
              <a:rPr lang="zh-CN" altLang="en-US" sz="1900" dirty="0">
                <a:latin typeface="Arial" panose="020B0604020202020204" pitchFamily="34" charset="0"/>
                <a:ea typeface="黑体" panose="02010609060101010101" pitchFamily="49" charset="-122"/>
              </a:rPr>
              <a:t>通过发送命令字</a:t>
            </a:r>
            <a:r>
              <a:rPr lang="zh-CN" altLang="en-US" sz="1900" dirty="0">
                <a:solidFill>
                  <a:srgbClr val="D1390F"/>
                </a:solidFill>
                <a:latin typeface="Arial" panose="020B0604020202020204" pitchFamily="34" charset="0"/>
                <a:ea typeface="黑体" panose="02010609060101010101" pitchFamily="49" charset="-122"/>
              </a:rPr>
              <a:t>到控制寄存器</a:t>
            </a:r>
            <a:r>
              <a:rPr lang="zh-CN" altLang="en-US" sz="1900" dirty="0">
                <a:latin typeface="Arial" panose="020B0604020202020204" pitchFamily="34" charset="0"/>
                <a:ea typeface="黑体" panose="02010609060101010101" pitchFamily="49" charset="-122"/>
              </a:rPr>
              <a:t>来向设备发送命令</a:t>
            </a:r>
            <a:endParaRPr lang="zh-CN" altLang="en-US" sz="1900" dirty="0">
              <a:latin typeface="Arial" panose="020B0604020202020204" pitchFamily="34" charset="0"/>
              <a:ea typeface="黑体" panose="02010609060101010101" pitchFamily="49" charset="-122"/>
            </a:endParaRPr>
          </a:p>
          <a:p>
            <a:pPr marL="342900" indent="-342900">
              <a:spcBef>
                <a:spcPct val="10000"/>
              </a:spcBef>
              <a:buSzPct val="100000"/>
              <a:buFont typeface="Wingdings" panose="05000000000000000000" pitchFamily="2" charset="2"/>
              <a:buChar char="u"/>
            </a:pPr>
            <a:r>
              <a:rPr lang="zh-CN" altLang="en-US" sz="1900" dirty="0">
                <a:solidFill>
                  <a:srgbClr val="0000FF"/>
                </a:solidFill>
                <a:latin typeface="Arial" panose="020B0604020202020204" pitchFamily="34" charset="0"/>
                <a:ea typeface="黑体" panose="02010609060101010101" pitchFamily="49" charset="-122"/>
              </a:rPr>
              <a:t>通过从</a:t>
            </a:r>
            <a:r>
              <a:rPr lang="zh-CN" altLang="en-US" sz="1900" dirty="0">
                <a:solidFill>
                  <a:schemeClr val="accent1"/>
                </a:solidFill>
                <a:latin typeface="Arial" panose="020B0604020202020204" pitchFamily="34" charset="0"/>
                <a:ea typeface="黑体" panose="02010609060101010101" pitchFamily="49" charset="-122"/>
              </a:rPr>
              <a:t>状态寄存器</a:t>
            </a:r>
            <a:r>
              <a:rPr lang="zh-CN" altLang="en-US" sz="1900" dirty="0">
                <a:solidFill>
                  <a:srgbClr val="0000FF"/>
                </a:solidFill>
                <a:latin typeface="Arial" panose="020B0604020202020204" pitchFamily="34" charset="0"/>
                <a:ea typeface="黑体" panose="02010609060101010101" pitchFamily="49" charset="-122"/>
              </a:rPr>
              <a:t>读取状态字来获取外设或</a:t>
            </a:r>
            <a:r>
              <a:rPr lang="en-US" altLang="zh-CN" sz="1900" dirty="0">
                <a:solidFill>
                  <a:srgbClr val="0000FF"/>
                </a:solidFill>
                <a:latin typeface="Arial" panose="020B0604020202020204" pitchFamily="34" charset="0"/>
                <a:ea typeface="黑体" panose="02010609060101010101" pitchFamily="49" charset="-122"/>
              </a:rPr>
              <a:t>I/O</a:t>
            </a:r>
            <a:r>
              <a:rPr lang="zh-CN" altLang="en-US" sz="1900" dirty="0">
                <a:solidFill>
                  <a:srgbClr val="0000FF"/>
                </a:solidFill>
                <a:latin typeface="Arial" panose="020B0604020202020204" pitchFamily="34" charset="0"/>
                <a:ea typeface="黑体" panose="02010609060101010101" pitchFamily="49" charset="-122"/>
              </a:rPr>
              <a:t>控制器的状态信息</a:t>
            </a:r>
            <a:endParaRPr lang="zh-CN" altLang="en-US" sz="1900" dirty="0">
              <a:solidFill>
                <a:srgbClr val="0000FF"/>
              </a:solidFill>
              <a:latin typeface="Arial" panose="020B0604020202020204" pitchFamily="34" charset="0"/>
              <a:ea typeface="黑体" panose="02010609060101010101" pitchFamily="49" charset="-122"/>
            </a:endParaRPr>
          </a:p>
          <a:p>
            <a:pPr marL="342900" indent="-342900">
              <a:spcBef>
                <a:spcPct val="10000"/>
              </a:spcBef>
              <a:buSzPct val="100000"/>
              <a:buFont typeface="Wingdings" panose="05000000000000000000" pitchFamily="2" charset="2"/>
              <a:buChar char="u"/>
            </a:pPr>
            <a:r>
              <a:rPr lang="zh-CN" altLang="en-US" sz="1900" dirty="0">
                <a:solidFill>
                  <a:srgbClr val="146C18"/>
                </a:solidFill>
                <a:latin typeface="Arial" panose="020B0604020202020204" pitchFamily="34" charset="0"/>
                <a:ea typeface="黑体" panose="02010609060101010101" pitchFamily="49" charset="-122"/>
              </a:rPr>
              <a:t>通过向</a:t>
            </a:r>
            <a:r>
              <a:rPr lang="zh-CN" altLang="en-US" sz="1900" dirty="0">
                <a:solidFill>
                  <a:schemeClr val="accent1"/>
                </a:solidFill>
                <a:latin typeface="Arial" panose="020B0604020202020204" pitchFamily="34" charset="0"/>
                <a:ea typeface="黑体" panose="02010609060101010101" pitchFamily="49" charset="-122"/>
              </a:rPr>
              <a:t>数据缓冲寄存器</a:t>
            </a:r>
            <a:r>
              <a:rPr lang="zh-CN" altLang="en-US" sz="1900" dirty="0">
                <a:solidFill>
                  <a:srgbClr val="146C18"/>
                </a:solidFill>
                <a:latin typeface="Arial" panose="020B0604020202020204" pitchFamily="34" charset="0"/>
                <a:ea typeface="黑体" panose="02010609060101010101" pitchFamily="49" charset="-122"/>
              </a:rPr>
              <a:t>发送或读取数据来和外设进行数据交换</a:t>
            </a:r>
            <a:endParaRPr lang="zh-CN" altLang="en-US" sz="1900" dirty="0">
              <a:solidFill>
                <a:srgbClr val="146C18"/>
              </a:solidFill>
              <a:latin typeface="Arial" panose="020B0604020202020204" pitchFamily="34" charset="0"/>
              <a:ea typeface="黑体" panose="02010609060101010101" pitchFamily="49" charset="-122"/>
            </a:endParaRPr>
          </a:p>
        </p:txBody>
      </p:sp>
      <p:sp>
        <p:nvSpPr>
          <p:cNvPr id="222216" name="Rectangle 8"/>
          <p:cNvSpPr>
            <a:spLocks noChangeArrowheads="1"/>
          </p:cNvSpPr>
          <p:nvPr/>
        </p:nvSpPr>
        <p:spPr bwMode="auto">
          <a:xfrm>
            <a:off x="2978150" y="3306763"/>
            <a:ext cx="1770063" cy="347662"/>
          </a:xfrm>
          <a:prstGeom prst="rect">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5" name="Rectangle 7"/>
          <p:cNvSpPr>
            <a:spLocks noChangeArrowheads="1"/>
          </p:cNvSpPr>
          <p:nvPr/>
        </p:nvSpPr>
        <p:spPr bwMode="auto">
          <a:xfrm>
            <a:off x="2967038" y="3290888"/>
            <a:ext cx="1798637" cy="347662"/>
          </a:xfrm>
          <a:prstGeom prst="rect">
            <a:avLst/>
          </a:prstGeom>
          <a:noFill/>
          <a:ln w="2857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8" name="Rectangle 10"/>
          <p:cNvSpPr>
            <a:spLocks noChangeArrowheads="1"/>
          </p:cNvSpPr>
          <p:nvPr/>
        </p:nvSpPr>
        <p:spPr bwMode="auto">
          <a:xfrm>
            <a:off x="2978150" y="2519363"/>
            <a:ext cx="1697038" cy="347662"/>
          </a:xfrm>
          <a:prstGeom prst="rect">
            <a:avLst/>
          </a:prstGeom>
          <a:noFill/>
          <a:ln w="28575">
            <a:solidFill>
              <a:srgbClr val="146C1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9" name="Text Box 11"/>
          <p:cNvSpPr txBox="1">
            <a:spLocks noChangeArrowheads="1"/>
          </p:cNvSpPr>
          <p:nvPr/>
        </p:nvSpPr>
        <p:spPr bwMode="auto">
          <a:xfrm>
            <a:off x="806450" y="6070600"/>
            <a:ext cx="72548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solidFill>
                  <a:srgbClr val="990000"/>
                </a:solidFill>
                <a:latin typeface="Arial" panose="020B0604020202020204" pitchFamily="34" charset="0"/>
                <a:ea typeface="黑体" panose="02010609060101010101" pitchFamily="49" charset="-122"/>
              </a:rPr>
              <a:t>将</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控制器中</a:t>
            </a:r>
            <a:r>
              <a:rPr lang="en-US" altLang="zh-CN" sz="1900" dirty="0">
                <a:solidFill>
                  <a:srgbClr val="990000"/>
                </a:solidFill>
                <a:latin typeface="Arial" panose="020B0604020202020204" pitchFamily="34" charset="0"/>
                <a:ea typeface="黑体" panose="02010609060101010101" pitchFamily="49" charset="-122"/>
              </a:rPr>
              <a:t>CPU</a:t>
            </a:r>
            <a:r>
              <a:rPr lang="zh-CN" altLang="en-US" sz="1900" dirty="0">
                <a:solidFill>
                  <a:srgbClr val="990000"/>
                </a:solidFill>
                <a:latin typeface="Arial" panose="020B0604020202020204" pitchFamily="34" charset="0"/>
                <a:ea typeface="黑体" panose="02010609060101010101" pitchFamily="49" charset="-122"/>
              </a:rPr>
              <a:t>能够访问的各类寄存器称为</a:t>
            </a:r>
            <a:r>
              <a:rPr lang="en-US" altLang="zh-CN" sz="1900" dirty="0">
                <a:solidFill>
                  <a:srgbClr val="0000FF"/>
                </a:solidFill>
                <a:latin typeface="Arial" panose="020B0604020202020204" pitchFamily="34" charset="0"/>
                <a:ea typeface="黑体" panose="02010609060101010101" pitchFamily="49" charset="-122"/>
              </a:rPr>
              <a:t>I/O</a:t>
            </a:r>
            <a:r>
              <a:rPr lang="zh-CN" altLang="en-US" sz="1900" dirty="0">
                <a:solidFill>
                  <a:srgbClr val="0000FF"/>
                </a:solidFill>
                <a:latin typeface="Arial" panose="020B0604020202020204" pitchFamily="34" charset="0"/>
                <a:ea typeface="黑体" panose="02010609060101010101" pitchFamily="49" charset="-122"/>
              </a:rPr>
              <a:t>端口</a:t>
            </a:r>
            <a:endParaRPr lang="zh-CN" altLang="en-US" sz="1900" dirty="0">
              <a:solidFill>
                <a:srgbClr val="0000FF"/>
              </a:solidFill>
              <a:latin typeface="Arial" panose="020B0604020202020204" pitchFamily="34" charset="0"/>
              <a:ea typeface="黑体" panose="02010609060101010101" pitchFamily="49" charset="-122"/>
            </a:endParaRPr>
          </a:p>
          <a:p>
            <a:r>
              <a:rPr lang="zh-CN" altLang="en-US" sz="1900" dirty="0">
                <a:solidFill>
                  <a:srgbClr val="990000"/>
                </a:solidFill>
                <a:latin typeface="Arial" panose="020B0604020202020204" pitchFamily="34" charset="0"/>
                <a:ea typeface="黑体" panose="02010609060101010101" pitchFamily="49" charset="-122"/>
              </a:rPr>
              <a:t>对外设的访问通过向</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端口发命令、读状态、读</a:t>
            </a:r>
            <a:r>
              <a:rPr lang="en-US" altLang="zh-CN" sz="1900" dirty="0">
                <a:solidFill>
                  <a:srgbClr val="990000"/>
                </a:solidFill>
                <a:latin typeface="Arial" panose="020B0604020202020204" pitchFamily="34" charset="0"/>
                <a:ea typeface="黑体" panose="02010609060101010101" pitchFamily="49" charset="-122"/>
              </a:rPr>
              <a:t>/</a:t>
            </a:r>
            <a:r>
              <a:rPr lang="zh-CN" altLang="en-US" sz="1900" dirty="0">
                <a:solidFill>
                  <a:srgbClr val="990000"/>
                </a:solidFill>
                <a:latin typeface="Arial" panose="020B0604020202020204" pitchFamily="34" charset="0"/>
                <a:ea typeface="黑体" panose="02010609060101010101" pitchFamily="49" charset="-122"/>
              </a:rPr>
              <a:t>写数据来进行</a:t>
            </a:r>
            <a:endParaRPr lang="zh-CN" altLang="en-US" sz="1900" dirty="0">
              <a:solidFill>
                <a:srgbClr val="9900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1D50E2D-13CC-442C-80EA-6E81EB82E696}"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wipe(down)">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wipe(down)">
                                      <p:cBhvr>
                                        <p:cTn id="12" dur="500"/>
                                        <p:tgtEl>
                                          <p:spTgt spid="63492">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500"/>
                                  </p:stCondLst>
                                  <p:childTnLst>
                                    <p:set>
                                      <p:cBhvr>
                                        <p:cTn id="15" dur="1" fill="hold">
                                          <p:stCondLst>
                                            <p:cond delay="0"/>
                                          </p:stCondLst>
                                        </p:cTn>
                                        <p:tgtEl>
                                          <p:spTgt spid="63490"/>
                                        </p:tgtEl>
                                        <p:attrNameLst>
                                          <p:attrName>style.visibility</p:attrName>
                                        </p:attrNameLst>
                                      </p:cBhvr>
                                      <p:to>
                                        <p:strVal val="visible"/>
                                      </p:to>
                                    </p:set>
                                    <p:animEffect transition="in" filter="wipe(down)">
                                      <p:cBhvr>
                                        <p:cTn id="16" dur="500"/>
                                        <p:tgtEl>
                                          <p:spTgt spid="6349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22213">
                                            <p:txEl>
                                              <p:pRg st="0" end="0"/>
                                            </p:txEl>
                                          </p:spTgt>
                                        </p:tgtEl>
                                        <p:attrNameLst>
                                          <p:attrName>style.visibility</p:attrName>
                                        </p:attrNameLst>
                                      </p:cBhvr>
                                      <p:to>
                                        <p:strVal val="visible"/>
                                      </p:to>
                                    </p:set>
                                    <p:animEffect transition="in" filter="checkerboard(across)">
                                      <p:cBhvr>
                                        <p:cTn id="21" dur="500"/>
                                        <p:tgtEl>
                                          <p:spTgt spid="2222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22216"/>
                                        </p:tgtEl>
                                        <p:attrNameLst>
                                          <p:attrName>style.visibility</p:attrName>
                                        </p:attrNameLst>
                                      </p:cBhvr>
                                      <p:to>
                                        <p:strVal val="visible"/>
                                      </p:to>
                                    </p:set>
                                    <p:animEffect transition="in" filter="checkerboard(across)">
                                      <p:cBhvr>
                                        <p:cTn id="26" dur="500"/>
                                        <p:tgtEl>
                                          <p:spTgt spid="22221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22213">
                                            <p:txEl>
                                              <p:pRg st="1" end="1"/>
                                            </p:txEl>
                                          </p:spTgt>
                                        </p:tgtEl>
                                        <p:attrNameLst>
                                          <p:attrName>style.visibility</p:attrName>
                                        </p:attrNameLst>
                                      </p:cBhvr>
                                      <p:to>
                                        <p:strVal val="visible"/>
                                      </p:to>
                                    </p:set>
                                    <p:animEffect transition="in" filter="checkerboard(across)">
                                      <p:cBhvr>
                                        <p:cTn id="31" dur="500"/>
                                        <p:tgtEl>
                                          <p:spTgt spid="2222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22215"/>
                                        </p:tgtEl>
                                        <p:attrNameLst>
                                          <p:attrName>style.visibility</p:attrName>
                                        </p:attrNameLst>
                                      </p:cBhvr>
                                      <p:to>
                                        <p:strVal val="visible"/>
                                      </p:to>
                                    </p:set>
                                    <p:animEffect transition="in" filter="checkerboard(across)">
                                      <p:cBhvr>
                                        <p:cTn id="36" dur="500"/>
                                        <p:tgtEl>
                                          <p:spTgt spid="22221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22213">
                                            <p:txEl>
                                              <p:pRg st="2" end="2"/>
                                            </p:txEl>
                                          </p:spTgt>
                                        </p:tgtEl>
                                        <p:attrNameLst>
                                          <p:attrName>style.visibility</p:attrName>
                                        </p:attrNameLst>
                                      </p:cBhvr>
                                      <p:to>
                                        <p:strVal val="visible"/>
                                      </p:to>
                                    </p:set>
                                    <p:animEffect transition="in" filter="checkerboard(across)">
                                      <p:cBhvr>
                                        <p:cTn id="41" dur="500"/>
                                        <p:tgtEl>
                                          <p:spTgt spid="22221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22218"/>
                                        </p:tgtEl>
                                        <p:attrNameLst>
                                          <p:attrName>style.visibility</p:attrName>
                                        </p:attrNameLst>
                                      </p:cBhvr>
                                      <p:to>
                                        <p:strVal val="visible"/>
                                      </p:to>
                                    </p:set>
                                    <p:animEffect transition="in" filter="checkerboard(across)">
                                      <p:cBhvr>
                                        <p:cTn id="46" dur="500"/>
                                        <p:tgtEl>
                                          <p:spTgt spid="2222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2219">
                                            <p:txEl>
                                              <p:pRg st="0" end="0"/>
                                            </p:txEl>
                                          </p:spTgt>
                                        </p:tgtEl>
                                        <p:attrNameLst>
                                          <p:attrName>style.visibility</p:attrName>
                                        </p:attrNameLst>
                                      </p:cBhvr>
                                      <p:to>
                                        <p:strVal val="visible"/>
                                      </p:to>
                                    </p:set>
                                    <p:animEffect transition="in" filter="blinds(horizontal)">
                                      <p:cBhvr>
                                        <p:cTn id="51" dur="500"/>
                                        <p:tgtEl>
                                          <p:spTgt spid="22221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2219">
                                            <p:txEl>
                                              <p:pRg st="1" end="1"/>
                                            </p:txEl>
                                          </p:spTgt>
                                        </p:tgtEl>
                                        <p:attrNameLst>
                                          <p:attrName>style.visibility</p:attrName>
                                        </p:attrNameLst>
                                      </p:cBhvr>
                                      <p:to>
                                        <p:strVal val="visible"/>
                                      </p:to>
                                    </p:set>
                                    <p:animEffect transition="in" filter="blinds(horizontal)">
                                      <p:cBhvr>
                                        <p:cTn id="56" dur="500"/>
                                        <p:tgtEl>
                                          <p:spTgt spid="222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uiExpand="1" build="p"/>
      <p:bldP spid="222216" grpId="0" animBg="1"/>
      <p:bldP spid="222215" grpId="0" animBg="1"/>
      <p:bldP spid="222218" grpId="0" animBg="1"/>
      <p:bldP spid="2222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00100" y="142875"/>
            <a:ext cx="6707188" cy="422275"/>
          </a:xfrm>
        </p:spPr>
        <p:txBody>
          <a:bodyPr/>
          <a:lstStyle/>
          <a:p>
            <a:r>
              <a:rPr lang="en-US" altLang="zh-CN" dirty="0">
                <a:ea typeface="宋体" panose="02010600030101010101" pitchFamily="2" charset="-122"/>
                <a:cs typeface="Arial" panose="020B0604020202020204" pitchFamily="34" charset="0"/>
              </a:rPr>
              <a:t>I/O</a:t>
            </a:r>
            <a:r>
              <a:rPr lang="zh-CN" altLang="en-US" dirty="0">
                <a:ea typeface="宋体" panose="02010600030101010101" pitchFamily="2" charset="-122"/>
                <a:cs typeface="Arial" panose="020B0604020202020204" pitchFamily="34" charset="0"/>
              </a:rPr>
              <a:t>端口的编址方式</a:t>
            </a:r>
            <a:endParaRPr lang="zh-CN" altLang="en-US" dirty="0">
              <a:ea typeface="宋体" panose="02010600030101010101" pitchFamily="2" charset="-122"/>
              <a:cs typeface="Arial" panose="020B0604020202020204" pitchFamily="34" charset="0"/>
            </a:endParaRPr>
          </a:p>
        </p:txBody>
      </p:sp>
      <p:sp>
        <p:nvSpPr>
          <p:cNvPr id="227331" name="Rectangle 3"/>
          <p:cNvSpPr>
            <a:spLocks noGrp="1" noChangeArrowheads="1"/>
          </p:cNvSpPr>
          <p:nvPr>
            <p:ph type="body" idx="1"/>
          </p:nvPr>
        </p:nvSpPr>
        <p:spPr>
          <a:xfrm>
            <a:off x="265906" y="2336800"/>
            <a:ext cx="8550275" cy="4003147"/>
          </a:xfrm>
        </p:spPr>
        <p:txBody>
          <a:bodyPr/>
          <a:lstStyle/>
          <a:p>
            <a:pPr marL="342900" indent="-342900">
              <a:spcBef>
                <a:spcPct val="25000"/>
              </a:spcBef>
              <a:buFontTx/>
              <a:buNone/>
            </a:pPr>
            <a:r>
              <a:rPr lang="zh-CN" altLang="en-US" sz="2200" b="0" dirty="0">
                <a:solidFill>
                  <a:srgbClr val="3333CC"/>
                </a:solidFill>
                <a:ea typeface="宋体" panose="02010600030101010101" pitchFamily="2" charset="-122"/>
              </a:rPr>
              <a:t>     </a:t>
            </a:r>
            <a:r>
              <a:rPr lang="zh-CN" altLang="en-US" dirty="0">
                <a:solidFill>
                  <a:srgbClr val="D1390F"/>
                </a:solidFill>
                <a:latin typeface="微软雅黑" panose="020B0503020204020204" charset="-122"/>
                <a:ea typeface="微软雅黑" panose="020B0503020204020204" charset="-122"/>
              </a:rPr>
              <a:t>（</a:t>
            </a:r>
            <a:r>
              <a:rPr lang="en-US" altLang="zh-CN" dirty="0">
                <a:solidFill>
                  <a:srgbClr val="D1390F"/>
                </a:solidFill>
                <a:latin typeface="微软雅黑" panose="020B0503020204020204" charset="-122"/>
                <a:ea typeface="微软雅黑" panose="020B0503020204020204" charset="-122"/>
              </a:rPr>
              <a:t>1</a:t>
            </a:r>
            <a:r>
              <a:rPr lang="zh-CN" altLang="en-US" dirty="0">
                <a:solidFill>
                  <a:srgbClr val="D1390F"/>
                </a:solidFill>
                <a:latin typeface="微软雅黑" panose="020B0503020204020204" charset="-122"/>
                <a:ea typeface="微软雅黑" panose="020B0503020204020204" charset="-122"/>
              </a:rPr>
              <a:t>）统一编址方式（内存映射方式）</a:t>
            </a:r>
            <a:endParaRPr lang="zh-CN" altLang="en-US" dirty="0">
              <a:solidFill>
                <a:srgbClr val="D1390F"/>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a:t>
            </a:r>
            <a:r>
              <a:rPr lang="zh-CN" altLang="en-US" dirty="0">
                <a:solidFill>
                  <a:schemeClr val="accent2"/>
                </a:solidFill>
                <a:latin typeface="微软雅黑" panose="020B0503020204020204" charset="-122"/>
                <a:ea typeface="微软雅黑" panose="020B0503020204020204" charset="-122"/>
              </a:rPr>
              <a:t>与主存空间统一编址，将主存空间分出一部分地址给</a:t>
            </a:r>
            <a:r>
              <a:rPr lang="en-US" altLang="zh-CN" dirty="0">
                <a:solidFill>
                  <a:schemeClr val="accent2"/>
                </a:solidFill>
                <a:latin typeface="微软雅黑" panose="020B0503020204020204" charset="-122"/>
                <a:ea typeface="微软雅黑" panose="020B0503020204020204" charset="-122"/>
              </a:rPr>
              <a:t>I/O</a:t>
            </a:r>
            <a:r>
              <a:rPr lang="zh-CN" altLang="en-US" dirty="0">
                <a:solidFill>
                  <a:schemeClr val="accent2"/>
                </a:solidFill>
                <a:latin typeface="微软雅黑" panose="020B0503020204020204" charset="-122"/>
                <a:ea typeface="微软雅黑" panose="020B0503020204020204" charset="-122"/>
              </a:rPr>
              <a:t>端口进行编号。</a:t>
            </a:r>
            <a:endParaRPr lang="zh-CN" altLang="en-US" dirty="0">
              <a:solidFill>
                <a:schemeClr val="accent2"/>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rgbClr val="006600"/>
                </a:solidFill>
                <a:latin typeface="微软雅黑" panose="020B0503020204020204" charset="-122"/>
                <a:ea typeface="微软雅黑" panose="020B0503020204020204" charset="-122"/>
              </a:rPr>
              <a:t>     </a:t>
            </a:r>
            <a:r>
              <a:rPr lang="zh-CN" altLang="en-US" dirty="0">
                <a:solidFill>
                  <a:srgbClr val="990000"/>
                </a:solidFill>
                <a:latin typeface="微软雅黑" panose="020B0503020204020204" charset="-122"/>
                <a:ea typeface="微软雅黑" panose="020B0503020204020204" charset="-122"/>
              </a:rPr>
              <a:t>（该方法是将</a:t>
            </a:r>
            <a:r>
              <a:rPr lang="en-US" altLang="zh-CN" dirty="0">
                <a:solidFill>
                  <a:srgbClr val="990000"/>
                </a:solidFill>
                <a:latin typeface="微软雅黑" panose="020B0503020204020204" charset="-122"/>
                <a:ea typeface="微软雅黑" panose="020B0503020204020204" charset="-122"/>
              </a:rPr>
              <a:t>I/O</a:t>
            </a:r>
            <a:r>
              <a:rPr lang="zh-CN" altLang="en-US" dirty="0">
                <a:solidFill>
                  <a:srgbClr val="990000"/>
                </a:solidFill>
                <a:latin typeface="微软雅黑" panose="020B0503020204020204" charset="-122"/>
                <a:ea typeface="微软雅黑" panose="020B0503020204020204" charset="-122"/>
              </a:rPr>
              <a:t>端口映射到某主存区域，故也称为“存储器映射方式”）</a:t>
            </a:r>
            <a:endParaRPr lang="en-US" altLang="zh-CN" dirty="0">
              <a:solidFill>
                <a:srgbClr val="990000"/>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chemeClr val="tx1"/>
                </a:solidFill>
                <a:latin typeface="微软雅黑" panose="020B0503020204020204" charset="-122"/>
                <a:ea typeface="微软雅黑" panose="020B0503020204020204" charset="-122"/>
              </a:rPr>
              <a:t>     在这种方式下，系统使用</a:t>
            </a:r>
            <a:r>
              <a:rPr lang="zh-CN" altLang="en-US" dirty="0">
                <a:solidFill>
                  <a:srgbClr val="990000"/>
                </a:solidFill>
                <a:latin typeface="微软雅黑" panose="020B0503020204020204" charset="-122"/>
                <a:ea typeface="微软雅黑" panose="020B0503020204020204" charset="-122"/>
              </a:rPr>
              <a:t>访存指令</a:t>
            </a:r>
            <a:r>
              <a:rPr lang="zh-CN" altLang="en-US" dirty="0">
                <a:solidFill>
                  <a:schemeClr val="tx1"/>
                </a:solidFill>
                <a:latin typeface="微软雅黑" panose="020B0503020204020204" charset="-122"/>
                <a:ea typeface="微软雅黑" panose="020B0503020204020204" charset="-122"/>
              </a:rPr>
              <a:t>就能够访问</a:t>
            </a:r>
            <a:r>
              <a:rPr lang="en-US" altLang="zh-CN" dirty="0">
                <a:solidFill>
                  <a:schemeClr val="tx1"/>
                </a:solidFill>
                <a:latin typeface="微软雅黑" panose="020B0503020204020204" charset="-122"/>
                <a:ea typeface="微软雅黑" panose="020B0503020204020204" charset="-122"/>
              </a:rPr>
              <a:t>I/O</a:t>
            </a:r>
            <a:r>
              <a:rPr lang="zh-CN" altLang="en-US" dirty="0">
                <a:solidFill>
                  <a:schemeClr val="tx1"/>
                </a:solidFill>
                <a:latin typeface="微软雅黑" panose="020B0503020204020204" charset="-122"/>
                <a:ea typeface="微软雅黑" panose="020B0503020204020204" charset="-122"/>
              </a:rPr>
              <a:t>端口。</a:t>
            </a:r>
            <a:endParaRPr lang="zh-CN" altLang="en-US" dirty="0">
              <a:solidFill>
                <a:schemeClr val="tx1"/>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rgbClr val="006600"/>
                </a:solidFill>
                <a:latin typeface="微软雅黑" panose="020B0503020204020204" charset="-122"/>
                <a:ea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rPr>
              <a:t>例如，</a:t>
            </a:r>
            <a:r>
              <a:rPr lang="en-US" altLang="zh-CN" dirty="0">
                <a:solidFill>
                  <a:schemeClr val="tx1"/>
                </a:solidFill>
                <a:latin typeface="微软雅黑" panose="020B0503020204020204" charset="-122"/>
                <a:ea typeface="微软雅黑" panose="020B0503020204020204" charset="-122"/>
              </a:rPr>
              <a:t>RISC</a:t>
            </a:r>
            <a:r>
              <a:rPr lang="zh-CN" altLang="en-US" dirty="0">
                <a:solidFill>
                  <a:schemeClr val="tx1"/>
                </a:solidFill>
                <a:latin typeface="微软雅黑" panose="020B0503020204020204" charset="-122"/>
                <a:ea typeface="微软雅黑" panose="020B0503020204020204" charset="-122"/>
              </a:rPr>
              <a:t>机器、</a:t>
            </a:r>
            <a:r>
              <a:rPr lang="en-US" altLang="zh-CN" dirty="0">
                <a:solidFill>
                  <a:schemeClr val="tx1"/>
                </a:solidFill>
                <a:latin typeface="微软雅黑" panose="020B0503020204020204" charset="-122"/>
                <a:ea typeface="微软雅黑" panose="020B0503020204020204" charset="-122"/>
              </a:rPr>
              <a:t>Motorola</a:t>
            </a:r>
            <a:r>
              <a:rPr lang="zh-CN" altLang="en-US" dirty="0">
                <a:solidFill>
                  <a:schemeClr val="tx1"/>
                </a:solidFill>
                <a:latin typeface="微软雅黑" panose="020B0503020204020204" charset="-122"/>
                <a:ea typeface="微软雅黑" panose="020B0503020204020204" charset="-122"/>
              </a:rPr>
              <a:t>公司的处理器等采用该方案</a:t>
            </a:r>
            <a:endParaRPr lang="zh-CN" altLang="en-US" dirty="0">
              <a:solidFill>
                <a:schemeClr val="tx1"/>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rgbClr val="D1390F"/>
                </a:solidFill>
                <a:latin typeface="微软雅黑" panose="020B0503020204020204" charset="-122"/>
                <a:ea typeface="微软雅黑" panose="020B0503020204020204" charset="-122"/>
              </a:rPr>
              <a:t>（</a:t>
            </a:r>
            <a:r>
              <a:rPr lang="en-US" altLang="zh-CN" dirty="0">
                <a:solidFill>
                  <a:srgbClr val="D1390F"/>
                </a:solidFill>
                <a:latin typeface="微软雅黑" panose="020B0503020204020204" charset="-122"/>
                <a:ea typeface="微软雅黑" panose="020B0503020204020204" charset="-122"/>
              </a:rPr>
              <a:t>2</a:t>
            </a:r>
            <a:r>
              <a:rPr lang="zh-CN" altLang="en-US" dirty="0">
                <a:solidFill>
                  <a:srgbClr val="D1390F"/>
                </a:solidFill>
                <a:latin typeface="微软雅黑" panose="020B0503020204020204" charset="-122"/>
                <a:ea typeface="微软雅黑" panose="020B0503020204020204" charset="-122"/>
              </a:rPr>
              <a:t>）独立编址方式（专门的</a:t>
            </a:r>
            <a:r>
              <a:rPr lang="en-US" altLang="zh-CN" dirty="0">
                <a:solidFill>
                  <a:srgbClr val="D1390F"/>
                </a:solidFill>
                <a:latin typeface="微软雅黑" panose="020B0503020204020204" charset="-122"/>
                <a:ea typeface="微软雅黑" panose="020B0503020204020204" charset="-122"/>
              </a:rPr>
              <a:t>I/O</a:t>
            </a:r>
            <a:r>
              <a:rPr lang="zh-CN" altLang="en-US" dirty="0">
                <a:solidFill>
                  <a:srgbClr val="D1390F"/>
                </a:solidFill>
                <a:latin typeface="微软雅黑" panose="020B0503020204020204" charset="-122"/>
                <a:ea typeface="微软雅黑" panose="020B0503020204020204" charset="-122"/>
              </a:rPr>
              <a:t>指令方式）</a:t>
            </a:r>
            <a:endParaRPr lang="zh-CN" altLang="en-US" dirty="0">
              <a:solidFill>
                <a:srgbClr val="D1390F"/>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chemeClr val="accent2"/>
                </a:solidFill>
                <a:latin typeface="微软雅黑" panose="020B0503020204020204" charset="-122"/>
                <a:ea typeface="微软雅黑" panose="020B0503020204020204" charset="-122"/>
              </a:rPr>
              <a:t>    </a:t>
            </a:r>
            <a:r>
              <a:rPr lang="en-US" altLang="zh-CN" dirty="0">
                <a:solidFill>
                  <a:schemeClr val="accent2"/>
                </a:solidFill>
                <a:latin typeface="微软雅黑" panose="020B0503020204020204" charset="-122"/>
                <a:ea typeface="微软雅黑" panose="020B0503020204020204" charset="-122"/>
              </a:rPr>
              <a:t>--</a:t>
            </a:r>
            <a:r>
              <a:rPr lang="zh-CN" altLang="en-US" dirty="0">
                <a:solidFill>
                  <a:schemeClr val="accent2"/>
                </a:solidFill>
                <a:latin typeface="微软雅黑" panose="020B0503020204020204" charset="-122"/>
                <a:ea typeface="微软雅黑" panose="020B0503020204020204" charset="-122"/>
              </a:rPr>
              <a:t>不和主存单元一起编号，而是单独编号，使成为一个独立的</a:t>
            </a:r>
            <a:r>
              <a:rPr lang="en-US" altLang="zh-CN" dirty="0">
                <a:solidFill>
                  <a:schemeClr val="accent2"/>
                </a:solidFill>
                <a:latin typeface="微软雅黑" panose="020B0503020204020204" charset="-122"/>
                <a:ea typeface="微软雅黑" panose="020B0503020204020204" charset="-122"/>
              </a:rPr>
              <a:t>I/O</a:t>
            </a:r>
            <a:r>
              <a:rPr lang="zh-CN" altLang="en-US" dirty="0">
                <a:solidFill>
                  <a:schemeClr val="accent2"/>
                </a:solidFill>
                <a:latin typeface="微软雅黑" panose="020B0503020204020204" charset="-122"/>
                <a:ea typeface="微软雅黑" panose="020B0503020204020204" charset="-122"/>
              </a:rPr>
              <a:t>地址空间</a:t>
            </a:r>
            <a:endParaRPr lang="zh-CN" altLang="en-US" dirty="0">
              <a:solidFill>
                <a:schemeClr val="accent2"/>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rgbClr val="006600"/>
                </a:solidFill>
                <a:latin typeface="微软雅黑" panose="020B0503020204020204" charset="-122"/>
                <a:ea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rPr>
              <a:t>在这种方式下，系统需设置</a:t>
            </a:r>
            <a:r>
              <a:rPr lang="zh-CN" altLang="en-US" dirty="0">
                <a:solidFill>
                  <a:srgbClr val="990000"/>
                </a:solidFill>
                <a:latin typeface="微软雅黑" panose="020B0503020204020204" charset="-122"/>
                <a:ea typeface="微软雅黑" panose="020B0503020204020204" charset="-122"/>
              </a:rPr>
              <a:t>专门</a:t>
            </a:r>
            <a:r>
              <a:rPr lang="en-US" altLang="zh-CN" dirty="0">
                <a:solidFill>
                  <a:srgbClr val="990000"/>
                </a:solidFill>
                <a:latin typeface="微软雅黑" panose="020B0503020204020204" charset="-122"/>
                <a:ea typeface="微软雅黑" panose="020B0503020204020204" charset="-122"/>
              </a:rPr>
              <a:t>I/O</a:t>
            </a:r>
            <a:r>
              <a:rPr lang="zh-CN" altLang="en-US" dirty="0">
                <a:solidFill>
                  <a:srgbClr val="990000"/>
                </a:solidFill>
                <a:latin typeface="微软雅黑" panose="020B0503020204020204" charset="-122"/>
                <a:ea typeface="微软雅黑" panose="020B0503020204020204" charset="-122"/>
              </a:rPr>
              <a:t>指令</a:t>
            </a:r>
            <a:r>
              <a:rPr lang="zh-CN" altLang="en-US" dirty="0">
                <a:solidFill>
                  <a:schemeClr val="tx1"/>
                </a:solidFill>
                <a:latin typeface="微软雅黑" panose="020B0503020204020204" charset="-122"/>
                <a:ea typeface="微软雅黑" panose="020B0503020204020204" charset="-122"/>
              </a:rPr>
              <a:t>来访问</a:t>
            </a:r>
            <a:r>
              <a:rPr lang="en-US" altLang="zh-CN" dirty="0">
                <a:solidFill>
                  <a:schemeClr val="tx1"/>
                </a:solidFill>
                <a:latin typeface="微软雅黑" panose="020B0503020204020204" charset="-122"/>
                <a:ea typeface="微软雅黑" panose="020B0503020204020204" charset="-122"/>
              </a:rPr>
              <a:t>I/O</a:t>
            </a:r>
            <a:r>
              <a:rPr lang="zh-CN" altLang="en-US" dirty="0">
                <a:solidFill>
                  <a:schemeClr val="tx1"/>
                </a:solidFill>
                <a:latin typeface="微软雅黑" panose="020B0503020204020204" charset="-122"/>
                <a:ea typeface="微软雅黑" panose="020B0503020204020204" charset="-122"/>
              </a:rPr>
              <a:t>端口</a:t>
            </a:r>
            <a:r>
              <a:rPr lang="zh-CN" altLang="en-US" dirty="0">
                <a:solidFill>
                  <a:srgbClr val="990000"/>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因此也称为</a:t>
            </a:r>
            <a:r>
              <a:rPr lang="zh-CN" altLang="en-US" dirty="0">
                <a:solidFill>
                  <a:srgbClr val="990000"/>
                </a:solidFill>
                <a:latin typeface="微软雅黑" panose="020B0503020204020204" charset="-122"/>
                <a:ea typeface="微软雅黑" panose="020B0503020204020204" charset="-122"/>
              </a:rPr>
              <a:t>“特殊</a:t>
            </a:r>
            <a:r>
              <a:rPr lang="en-US" altLang="zh-CN" dirty="0">
                <a:solidFill>
                  <a:srgbClr val="990000"/>
                </a:solidFill>
                <a:latin typeface="微软雅黑" panose="020B0503020204020204" charset="-122"/>
                <a:ea typeface="微软雅黑" panose="020B0503020204020204" charset="-122"/>
              </a:rPr>
              <a:t>I/O</a:t>
            </a:r>
            <a:r>
              <a:rPr lang="zh-CN" altLang="en-US" dirty="0">
                <a:solidFill>
                  <a:srgbClr val="990000"/>
                </a:solidFill>
                <a:latin typeface="微软雅黑" panose="020B0503020204020204" charset="-122"/>
                <a:ea typeface="微软雅黑" panose="020B0503020204020204" charset="-122"/>
              </a:rPr>
              <a:t>指令</a:t>
            </a:r>
            <a:r>
              <a:rPr lang="zh-CN" altLang="en-US">
                <a:solidFill>
                  <a:srgbClr val="990000"/>
                </a:solidFill>
                <a:latin typeface="微软雅黑" panose="020B0503020204020204" charset="-122"/>
                <a:ea typeface="微软雅黑" panose="020B0503020204020204" charset="-122"/>
              </a:rPr>
              <a:t>方式”。</a:t>
            </a:r>
            <a:endParaRPr lang="zh-CN" altLang="en-US" dirty="0">
              <a:solidFill>
                <a:srgbClr val="990000"/>
              </a:solidFill>
              <a:latin typeface="微软雅黑" panose="020B0503020204020204" charset="-122"/>
              <a:ea typeface="微软雅黑" panose="020B0503020204020204" charset="-122"/>
            </a:endParaRPr>
          </a:p>
          <a:p>
            <a:pPr marL="742950" lvl="1" indent="-285750" algn="just">
              <a:spcBef>
                <a:spcPct val="25000"/>
              </a:spcBef>
              <a:buFontTx/>
              <a:buNone/>
            </a:pPr>
            <a:r>
              <a:rPr lang="zh-CN" altLang="en-US" dirty="0">
                <a:solidFill>
                  <a:srgbClr val="006600"/>
                </a:solidFill>
                <a:latin typeface="微软雅黑" panose="020B0503020204020204" charset="-122"/>
                <a:ea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rPr>
              <a:t>例如，</a:t>
            </a:r>
            <a:r>
              <a:rPr lang="en-US" altLang="zh-CN" dirty="0">
                <a:solidFill>
                  <a:schemeClr val="tx1"/>
                </a:solidFill>
                <a:latin typeface="微软雅黑" panose="020B0503020204020204" charset="-122"/>
                <a:ea typeface="微软雅黑" panose="020B0503020204020204" charset="-122"/>
              </a:rPr>
              <a:t>Intel</a:t>
            </a:r>
            <a:r>
              <a:rPr lang="zh-CN" altLang="en-US" dirty="0">
                <a:solidFill>
                  <a:schemeClr val="tx1"/>
                </a:solidFill>
                <a:latin typeface="微软雅黑" panose="020B0503020204020204" charset="-122"/>
                <a:ea typeface="微软雅黑" panose="020B0503020204020204" charset="-122"/>
              </a:rPr>
              <a:t>公司和</a:t>
            </a:r>
            <a:r>
              <a:rPr lang="en-US" altLang="zh-CN" dirty="0" err="1">
                <a:solidFill>
                  <a:schemeClr val="tx1"/>
                </a:solidFill>
                <a:latin typeface="微软雅黑" panose="020B0503020204020204" charset="-122"/>
                <a:ea typeface="微软雅黑" panose="020B0503020204020204" charset="-122"/>
              </a:rPr>
              <a:t>Zilog</a:t>
            </a:r>
            <a:r>
              <a:rPr lang="zh-CN" altLang="en-US" dirty="0">
                <a:solidFill>
                  <a:schemeClr val="tx1"/>
                </a:solidFill>
                <a:latin typeface="微软雅黑" panose="020B0503020204020204" charset="-122"/>
                <a:ea typeface="微软雅黑" panose="020B0503020204020204" charset="-122"/>
              </a:rPr>
              <a:t>公司的处理器就是独立编址方式</a:t>
            </a:r>
            <a:endParaRPr lang="zh-CN" altLang="en-US" dirty="0">
              <a:solidFill>
                <a:schemeClr val="tx1"/>
              </a:solidFill>
              <a:latin typeface="微软雅黑" panose="020B0503020204020204" charset="-122"/>
              <a:ea typeface="微软雅黑" panose="020B0503020204020204" charset="-122"/>
            </a:endParaRPr>
          </a:p>
        </p:txBody>
      </p:sp>
      <p:sp>
        <p:nvSpPr>
          <p:cNvPr id="227332" name="Rectangle 4"/>
          <p:cNvSpPr>
            <a:spLocks noChangeArrowheads="1"/>
          </p:cNvSpPr>
          <p:nvPr/>
        </p:nvSpPr>
        <p:spPr bwMode="auto">
          <a:xfrm>
            <a:off x="298450" y="860425"/>
            <a:ext cx="848518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05000"/>
              </a:lnSpc>
              <a:spcBef>
                <a:spcPct val="20000"/>
              </a:spcBef>
              <a:buClr>
                <a:schemeClr val="hlink"/>
              </a:buClr>
              <a:buSzPct val="80000"/>
              <a:buFontTx/>
              <a:buChar char="•"/>
            </a:pPr>
            <a:r>
              <a:rPr kumimoji="1" lang="zh-CN" altLang="en-US" sz="1800">
                <a:solidFill>
                  <a:srgbClr val="3333CC"/>
                </a:solidFill>
                <a:latin typeface="Arial" panose="020B0604020202020204" pitchFamily="34" charset="0"/>
                <a:ea typeface="宋体" panose="02010600030101010101" pitchFamily="2" charset="-122"/>
              </a:rPr>
              <a:t>  </a:t>
            </a:r>
            <a:r>
              <a:rPr kumimoji="1" lang="zh-CN" altLang="en-US" sz="1900">
                <a:solidFill>
                  <a:srgbClr val="3333CC"/>
                </a:solidFill>
                <a:latin typeface="Arial" panose="020B0604020202020204" pitchFamily="34" charset="0"/>
                <a:ea typeface="黑体" panose="02010609060101010101" pitchFamily="49" charset="-122"/>
              </a:rPr>
              <a:t>对</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端口读写，就是向</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设备送出命令或从设备取得状态或读</a:t>
            </a:r>
            <a:r>
              <a:rPr kumimoji="1" lang="en-US" altLang="zh-CN" sz="1900">
                <a:solidFill>
                  <a:srgbClr val="3333CC"/>
                </a:solidFill>
                <a:latin typeface="Arial" panose="020B0604020202020204" pitchFamily="34" charset="0"/>
                <a:ea typeface="黑体" panose="02010609060101010101" pitchFamily="49" charset="-122"/>
              </a:rPr>
              <a:t>/</a:t>
            </a:r>
            <a:r>
              <a:rPr kumimoji="1" lang="zh-CN" altLang="en-US" sz="1900">
                <a:solidFill>
                  <a:srgbClr val="3333CC"/>
                </a:solidFill>
                <a:latin typeface="Arial" panose="020B0604020202020204" pitchFamily="34" charset="0"/>
                <a:ea typeface="黑体" panose="02010609060101010101" pitchFamily="49" charset="-122"/>
              </a:rPr>
              <a:t>写设备数据</a:t>
            </a:r>
            <a:endParaRPr kumimoji="1" lang="zh-CN" altLang="en-US" sz="1900">
              <a:solidFill>
                <a:srgbClr val="3333CC"/>
              </a:solidFill>
              <a:latin typeface="Arial" panose="020B0604020202020204" pitchFamily="34" charset="0"/>
              <a:ea typeface="黑体" panose="02010609060101010101" pitchFamily="49" charset="-122"/>
            </a:endParaRPr>
          </a:p>
          <a:p>
            <a:pPr eaLnBrk="1" hangingPunct="1">
              <a:lnSpc>
                <a:spcPct val="105000"/>
              </a:lnSpc>
              <a:spcBef>
                <a:spcPct val="20000"/>
              </a:spcBef>
              <a:buClr>
                <a:schemeClr val="hlink"/>
              </a:buClr>
              <a:buSzPct val="80000"/>
              <a:buFontTx/>
              <a:buChar char="•"/>
            </a:pPr>
            <a:r>
              <a:rPr kumimoji="1" lang="zh-CN" altLang="en-US" sz="1900">
                <a:solidFill>
                  <a:srgbClr val="3333CC"/>
                </a:solidFill>
                <a:latin typeface="Arial" panose="020B0604020202020204" pitchFamily="34" charset="0"/>
                <a:ea typeface="黑体" panose="02010609060101010101" pitchFamily="49" charset="-122"/>
              </a:rPr>
              <a:t>  一个</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控制器可能会占有多个端口地址</a:t>
            </a:r>
            <a:endParaRPr kumimoji="1" lang="zh-CN" altLang="en-US" sz="1900">
              <a:solidFill>
                <a:srgbClr val="3333CC"/>
              </a:solidFill>
              <a:latin typeface="Arial" panose="020B0604020202020204" pitchFamily="34" charset="0"/>
              <a:ea typeface="黑体" panose="02010609060101010101" pitchFamily="49" charset="-122"/>
            </a:endParaRPr>
          </a:p>
          <a:p>
            <a:pPr eaLnBrk="1" hangingPunct="1">
              <a:lnSpc>
                <a:spcPct val="105000"/>
              </a:lnSpc>
              <a:spcBef>
                <a:spcPct val="20000"/>
              </a:spcBef>
              <a:buClr>
                <a:schemeClr val="hlink"/>
              </a:buClr>
              <a:buSzPct val="80000"/>
              <a:buFontTx/>
              <a:buChar char="•"/>
            </a:pPr>
            <a:r>
              <a:rPr kumimoji="1" lang="en-US" altLang="zh-CN" sz="1900">
                <a:solidFill>
                  <a:srgbClr val="3333CC"/>
                </a:solidFill>
                <a:latin typeface="Arial" panose="020B0604020202020204" pitchFamily="34" charset="0"/>
                <a:ea typeface="黑体" panose="02010609060101010101" pitchFamily="49" charset="-122"/>
              </a:rPr>
              <a:t>  I/O</a:t>
            </a:r>
            <a:r>
              <a:rPr kumimoji="1" lang="zh-CN" altLang="en-US" sz="1900">
                <a:solidFill>
                  <a:srgbClr val="3333CC"/>
                </a:solidFill>
                <a:latin typeface="Arial" panose="020B0604020202020204" pitchFamily="34" charset="0"/>
                <a:ea typeface="黑体" panose="02010609060101010101" pitchFamily="49" charset="-122"/>
              </a:rPr>
              <a:t>端口必须编号后，</a:t>
            </a:r>
            <a:r>
              <a:rPr kumimoji="1" lang="en-US" altLang="zh-CN" sz="1900">
                <a:solidFill>
                  <a:srgbClr val="3333CC"/>
                </a:solidFill>
                <a:latin typeface="Arial" panose="020B0604020202020204" pitchFamily="34" charset="0"/>
                <a:ea typeface="黑体" panose="02010609060101010101" pitchFamily="49" charset="-122"/>
              </a:rPr>
              <a:t>CPU</a:t>
            </a:r>
            <a:r>
              <a:rPr kumimoji="1" lang="zh-CN" altLang="en-US" sz="1900">
                <a:solidFill>
                  <a:srgbClr val="3333CC"/>
                </a:solidFill>
                <a:latin typeface="Arial" panose="020B0604020202020204" pitchFamily="34" charset="0"/>
                <a:ea typeface="黑体" panose="02010609060101010101" pitchFamily="49" charset="-122"/>
              </a:rPr>
              <a:t>才能访问它</a:t>
            </a:r>
            <a:endParaRPr kumimoji="1" lang="zh-CN" altLang="en-US" sz="1900">
              <a:solidFill>
                <a:srgbClr val="3333CC"/>
              </a:solidFill>
              <a:latin typeface="Arial" panose="020B0604020202020204" pitchFamily="34" charset="0"/>
              <a:ea typeface="黑体" panose="02010609060101010101" pitchFamily="49" charset="-122"/>
            </a:endParaRPr>
          </a:p>
          <a:p>
            <a:pPr eaLnBrk="1" hangingPunct="1">
              <a:lnSpc>
                <a:spcPct val="105000"/>
              </a:lnSpc>
              <a:spcBef>
                <a:spcPct val="20000"/>
              </a:spcBef>
              <a:buClr>
                <a:schemeClr val="hlink"/>
              </a:buClr>
              <a:buSzPct val="80000"/>
              <a:buFontTx/>
              <a:buChar char="•"/>
            </a:pPr>
            <a:r>
              <a:rPr kumimoji="1" lang="en-US" altLang="zh-CN" sz="1900">
                <a:solidFill>
                  <a:srgbClr val="3333CC"/>
                </a:solidFill>
                <a:latin typeface="Arial" panose="020B0604020202020204" pitchFamily="34" charset="0"/>
                <a:ea typeface="黑体" panose="02010609060101010101" pitchFamily="49" charset="-122"/>
              </a:rPr>
              <a:t>  I/O</a:t>
            </a:r>
            <a:r>
              <a:rPr kumimoji="1" lang="zh-CN" altLang="en-US" sz="1900">
                <a:solidFill>
                  <a:srgbClr val="3333CC"/>
                </a:solidFill>
                <a:latin typeface="Arial" panose="020B0604020202020204" pitchFamily="34" charset="0"/>
                <a:ea typeface="黑体" panose="02010609060101010101" pitchFamily="49" charset="-122"/>
              </a:rPr>
              <a:t>设备的寻址方式就是</a:t>
            </a:r>
            <a:r>
              <a:rPr kumimoji="1" lang="en-US" altLang="zh-CN" sz="1900">
                <a:solidFill>
                  <a:srgbClr val="3333CC"/>
                </a:solidFill>
                <a:latin typeface="Arial" panose="020B0604020202020204" pitchFamily="34" charset="0"/>
                <a:ea typeface="黑体" panose="02010609060101010101" pitchFamily="49" charset="-122"/>
              </a:rPr>
              <a:t>I/O</a:t>
            </a:r>
            <a:r>
              <a:rPr kumimoji="1" lang="zh-CN" altLang="en-US" sz="1900">
                <a:solidFill>
                  <a:srgbClr val="3333CC"/>
                </a:solidFill>
                <a:latin typeface="Arial" panose="020B0604020202020204" pitchFamily="34" charset="0"/>
                <a:ea typeface="黑体" panose="02010609060101010101" pitchFamily="49" charset="-122"/>
              </a:rPr>
              <a:t>端口的编号方式</a:t>
            </a:r>
            <a:endParaRPr kumimoji="1" lang="zh-CN" altLang="en-US" sz="1900">
              <a:solidFill>
                <a:srgbClr val="3333CC"/>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0994CCA-B23C-4871-8369-67DA99410A0A}"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animEffect transition="in" filter="blinds(horizontal)">
                                      <p:cBhvr>
                                        <p:cTn id="7" dur="500"/>
                                        <p:tgtEl>
                                          <p:spTgt spid="2273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2">
                                            <p:txEl>
                                              <p:pRg st="1" end="1"/>
                                            </p:txEl>
                                          </p:spTgt>
                                        </p:tgtEl>
                                        <p:attrNameLst>
                                          <p:attrName>style.visibility</p:attrName>
                                        </p:attrNameLst>
                                      </p:cBhvr>
                                      <p:to>
                                        <p:strVal val="visible"/>
                                      </p:to>
                                    </p:set>
                                    <p:animEffect transition="in" filter="blinds(horizontal)">
                                      <p:cBhvr>
                                        <p:cTn id="12" dur="500"/>
                                        <p:tgtEl>
                                          <p:spTgt spid="2273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2">
                                            <p:txEl>
                                              <p:pRg st="2" end="2"/>
                                            </p:txEl>
                                          </p:spTgt>
                                        </p:tgtEl>
                                        <p:attrNameLst>
                                          <p:attrName>style.visibility</p:attrName>
                                        </p:attrNameLst>
                                      </p:cBhvr>
                                      <p:to>
                                        <p:strVal val="visible"/>
                                      </p:to>
                                    </p:set>
                                    <p:animEffect transition="in" filter="blinds(horizontal)">
                                      <p:cBhvr>
                                        <p:cTn id="17" dur="500"/>
                                        <p:tgtEl>
                                          <p:spTgt spid="2273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2">
                                            <p:txEl>
                                              <p:pRg st="3" end="3"/>
                                            </p:txEl>
                                          </p:spTgt>
                                        </p:tgtEl>
                                        <p:attrNameLst>
                                          <p:attrName>style.visibility</p:attrName>
                                        </p:attrNameLst>
                                      </p:cBhvr>
                                      <p:to>
                                        <p:strVal val="visible"/>
                                      </p:to>
                                    </p:set>
                                    <p:animEffect transition="in" filter="blinds(horizontal)">
                                      <p:cBhvr>
                                        <p:cTn id="22" dur="500"/>
                                        <p:tgtEl>
                                          <p:spTgt spid="2273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27" dur="500"/>
                                        <p:tgtEl>
                                          <p:spTgt spid="227331">
                                            <p:txEl>
                                              <p:pRg st="0" end="0"/>
                                            </p:txEl>
                                          </p:spTgt>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31" dur="500"/>
                                        <p:tgtEl>
                                          <p:spTgt spid="22733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27331">
                                            <p:txEl>
                                              <p:pRg st="1" end="1"/>
                                            </p:txEl>
                                          </p:spTgt>
                                        </p:tgtEl>
                                        <p:attrNameLst>
                                          <p:attrName>style.visibility</p:attrName>
                                        </p:attrNameLst>
                                      </p:cBhvr>
                                      <p:to>
                                        <p:strVal val="visible"/>
                                      </p:to>
                                    </p:set>
                                    <p:animEffect transition="in" filter="checkerboard(across)">
                                      <p:cBhvr>
                                        <p:cTn id="36" dur="500"/>
                                        <p:tgtEl>
                                          <p:spTgt spid="22733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41" dur="500"/>
                                        <p:tgtEl>
                                          <p:spTgt spid="227331">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227331">
                                            <p:txEl>
                                              <p:pRg st="3" end="3"/>
                                            </p:txEl>
                                          </p:spTgt>
                                        </p:tgtEl>
                                        <p:attrNameLst>
                                          <p:attrName>style.visibility</p:attrName>
                                        </p:attrNameLst>
                                      </p:cBhvr>
                                      <p:to>
                                        <p:strVal val="visible"/>
                                      </p:to>
                                    </p:set>
                                    <p:animEffect transition="in" filter="checkerboard(across)">
                                      <p:cBhvr>
                                        <p:cTn id="46" dur="500"/>
                                        <p:tgtEl>
                                          <p:spTgt spid="227331">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51" dur="500"/>
                                        <p:tgtEl>
                                          <p:spTgt spid="227331">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227331">
                                            <p:txEl>
                                              <p:pRg st="6" end="6"/>
                                            </p:txEl>
                                          </p:spTgt>
                                        </p:tgtEl>
                                        <p:attrNameLst>
                                          <p:attrName>style.visibility</p:attrName>
                                        </p:attrNameLst>
                                      </p:cBhvr>
                                      <p:to>
                                        <p:strVal val="visible"/>
                                      </p:to>
                                    </p:set>
                                    <p:animEffect transition="in" filter="checkerboard(across)">
                                      <p:cBhvr>
                                        <p:cTn id="56" dur="500"/>
                                        <p:tgtEl>
                                          <p:spTgt spid="22733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227331">
                                            <p:txEl>
                                              <p:pRg st="7" end="7"/>
                                            </p:txEl>
                                          </p:spTgt>
                                        </p:tgtEl>
                                        <p:attrNameLst>
                                          <p:attrName>style.visibility</p:attrName>
                                        </p:attrNameLst>
                                      </p:cBhvr>
                                      <p:to>
                                        <p:strVal val="visible"/>
                                      </p:to>
                                    </p:set>
                                    <p:animEffect transition="in" filter="checkerboard(across)">
                                      <p:cBhvr>
                                        <p:cTn id="61" dur="500"/>
                                        <p:tgtEl>
                                          <p:spTgt spid="227331">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66"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6" descr="统一编址法"/>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2388" y="363538"/>
            <a:ext cx="5010150" cy="60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8" name="Rectangle 2"/>
          <p:cNvSpPr>
            <a:spLocks noGrp="1" noChangeArrowheads="1"/>
          </p:cNvSpPr>
          <p:nvPr>
            <p:ph type="title"/>
          </p:nvPr>
        </p:nvSpPr>
        <p:spPr>
          <a:xfrm>
            <a:off x="64453" y="104815"/>
            <a:ext cx="4510722" cy="422275"/>
          </a:xfrm>
        </p:spPr>
        <p:txBody>
          <a:bodyPr/>
          <a:lstStyle/>
          <a:p>
            <a:r>
              <a:rPr lang="zh-CN" altLang="en-US" dirty="0">
                <a:latin typeface="宋体" panose="02010600030101010101" pitchFamily="2" charset="-122"/>
                <a:ea typeface="宋体" panose="02010600030101010101" pitchFamily="2" charset="-122"/>
              </a:rPr>
              <a:t>统一编址方式</a:t>
            </a:r>
            <a:r>
              <a:rPr lang="zh-CN" altLang="en-US" dirty="0">
                <a:solidFill>
                  <a:schemeClr val="tx1"/>
                </a:solidFill>
                <a:latin typeface="宋体" panose="02010600030101010101" pitchFamily="2" charset="-122"/>
                <a:ea typeface="宋体" panose="02010600030101010101" pitchFamily="2" charset="-122"/>
              </a:rPr>
              <a:t>的连接示例</a:t>
            </a:r>
            <a:endParaRPr lang="zh-CN" altLang="en-US" dirty="0">
              <a:solidFill>
                <a:schemeClr val="tx1"/>
              </a:solidFill>
              <a:latin typeface="宋体" panose="02010600030101010101" pitchFamily="2" charset="-122"/>
              <a:ea typeface="宋体" panose="02010600030101010101" pitchFamily="2" charset="-122"/>
            </a:endParaRPr>
          </a:p>
        </p:txBody>
      </p:sp>
      <p:sp>
        <p:nvSpPr>
          <p:cNvPr id="65539" name="Rectangle 3"/>
          <p:cNvSpPr>
            <a:spLocks noGrp="1" noChangeArrowheads="1"/>
          </p:cNvSpPr>
          <p:nvPr>
            <p:ph type="body" idx="1"/>
          </p:nvPr>
        </p:nvSpPr>
        <p:spPr>
          <a:xfrm>
            <a:off x="277814" y="715209"/>
            <a:ext cx="3433763" cy="3836948"/>
          </a:xfrm>
        </p:spPr>
        <p:txBody>
          <a:bodyPr/>
          <a:lstStyle/>
          <a:p>
            <a:pPr marL="342900" indent="-342900">
              <a:lnSpc>
                <a:spcPct val="115000"/>
              </a:lnSpc>
              <a:spcBef>
                <a:spcPct val="40000"/>
              </a:spcBef>
            </a:pPr>
            <a:r>
              <a:rPr lang="en-US" altLang="zh-CN" sz="2000" dirty="0">
                <a:solidFill>
                  <a:srgbClr val="0000FF"/>
                </a:solidFill>
                <a:ea typeface="黑体" panose="02010609060101010101" pitchFamily="49" charset="-122"/>
              </a:rPr>
              <a:t>CPU</a:t>
            </a:r>
            <a:r>
              <a:rPr lang="zh-CN" altLang="en-US" sz="2000" dirty="0">
                <a:solidFill>
                  <a:srgbClr val="0000FF"/>
                </a:solidFill>
                <a:ea typeface="黑体" panose="02010609060101010101" pitchFamily="49" charset="-122"/>
              </a:rPr>
              <a:t>没有专门</a:t>
            </a:r>
            <a:r>
              <a:rPr lang="en-US" altLang="zh-CN" sz="2000" dirty="0">
                <a:solidFill>
                  <a:srgbClr val="0000FF"/>
                </a:solidFill>
                <a:ea typeface="黑体" panose="02010609060101010101" pitchFamily="49" charset="-122"/>
              </a:rPr>
              <a:t>I/O</a:t>
            </a:r>
            <a:r>
              <a:rPr lang="zh-CN" altLang="en-US" sz="2000" dirty="0">
                <a:solidFill>
                  <a:srgbClr val="0000FF"/>
                </a:solidFill>
                <a:ea typeface="黑体" panose="02010609060101010101" pitchFamily="49" charset="-122"/>
              </a:rPr>
              <a:t>读写控制信号</a:t>
            </a:r>
            <a:r>
              <a:rPr lang="en-US" altLang="zh-CN" sz="2000" dirty="0">
                <a:solidFill>
                  <a:srgbClr val="0000FF"/>
                </a:solidFill>
                <a:ea typeface="黑体" panose="02010609060101010101" pitchFamily="49" charset="-122"/>
              </a:rPr>
              <a:t>IOR</a:t>
            </a:r>
            <a:r>
              <a:rPr lang="zh-CN" altLang="en-US" sz="2000" dirty="0">
                <a:solidFill>
                  <a:srgbClr val="0000FF"/>
                </a:solidFill>
                <a:ea typeface="黑体" panose="02010609060101010101" pitchFamily="49" charset="-122"/>
              </a:rPr>
              <a:t>、 </a:t>
            </a:r>
            <a:r>
              <a:rPr lang="en-US" altLang="zh-CN" sz="2000" dirty="0">
                <a:solidFill>
                  <a:srgbClr val="0000FF"/>
                </a:solidFill>
                <a:ea typeface="黑体" panose="02010609060101010101" pitchFamily="49" charset="-122"/>
              </a:rPr>
              <a:t>IOW</a:t>
            </a:r>
            <a:r>
              <a:rPr lang="zh-CN" altLang="en-US" sz="2000" dirty="0">
                <a:solidFill>
                  <a:srgbClr val="0000FF"/>
                </a:solidFill>
                <a:ea typeface="黑体" panose="02010609060101010101" pitchFamily="49" charset="-122"/>
              </a:rPr>
              <a:t>对</a:t>
            </a:r>
            <a:r>
              <a:rPr lang="en-US" altLang="zh-CN" sz="2000" dirty="0">
                <a:solidFill>
                  <a:srgbClr val="0000FF"/>
                </a:solidFill>
                <a:ea typeface="黑体" panose="02010609060101010101" pitchFamily="49" charset="-122"/>
              </a:rPr>
              <a:t>I/O</a:t>
            </a:r>
            <a:r>
              <a:rPr lang="zh-CN" altLang="en-US" sz="2000" dirty="0">
                <a:solidFill>
                  <a:srgbClr val="0000FF"/>
                </a:solidFill>
                <a:ea typeface="黑体" panose="02010609060101010101" pitchFamily="49" charset="-122"/>
              </a:rPr>
              <a:t>端口读写，而是根据</a:t>
            </a:r>
            <a:r>
              <a:rPr lang="en-US" altLang="zh-CN" sz="2000" dirty="0">
                <a:solidFill>
                  <a:srgbClr val="0000FF"/>
                </a:solidFill>
                <a:ea typeface="黑体" panose="02010609060101010101" pitchFamily="49" charset="-122"/>
              </a:rPr>
              <a:t>I/O</a:t>
            </a:r>
            <a:r>
              <a:rPr lang="zh-CN" altLang="en-US" sz="2000" dirty="0">
                <a:solidFill>
                  <a:srgbClr val="0000FF"/>
                </a:solidFill>
                <a:ea typeface="黑体" panose="02010609060101010101" pitchFamily="49" charset="-122"/>
              </a:rPr>
              <a:t>端口在地址空间的位置，通过地址译码来实现。</a:t>
            </a:r>
            <a:endParaRPr lang="zh-CN" altLang="en-US" sz="2000" dirty="0">
              <a:solidFill>
                <a:srgbClr val="0000FF"/>
              </a:solidFill>
              <a:ea typeface="黑体" panose="02010609060101010101" pitchFamily="49" charset="-122"/>
            </a:endParaRPr>
          </a:p>
          <a:p>
            <a:pPr marL="342900" indent="-342900">
              <a:lnSpc>
                <a:spcPct val="115000"/>
              </a:lnSpc>
              <a:spcBef>
                <a:spcPct val="40000"/>
              </a:spcBef>
            </a:pPr>
            <a:r>
              <a:rPr lang="zh-CN" altLang="en-US" sz="2000" dirty="0">
                <a:solidFill>
                  <a:srgbClr val="0000FF"/>
                </a:solidFill>
                <a:ea typeface="黑体" panose="02010609060101010101" pitchFamily="49" charset="-122"/>
              </a:rPr>
              <a:t>地址线的高位参与片选控制逻辑。</a:t>
            </a:r>
            <a:endParaRPr lang="zh-CN" altLang="en-US" sz="2000" dirty="0">
              <a:solidFill>
                <a:srgbClr val="0000FF"/>
              </a:solidFill>
              <a:ea typeface="黑体" panose="02010609060101010101" pitchFamily="49" charset="-122"/>
            </a:endParaRPr>
          </a:p>
          <a:p>
            <a:pPr marL="342900" indent="-342900">
              <a:lnSpc>
                <a:spcPct val="115000"/>
              </a:lnSpc>
              <a:spcBef>
                <a:spcPct val="40000"/>
              </a:spcBef>
            </a:pPr>
            <a:r>
              <a:rPr lang="zh-CN" altLang="en-US" sz="2000" dirty="0">
                <a:solidFill>
                  <a:srgbClr val="0000FF"/>
                </a:solidFill>
                <a:ea typeface="黑体" panose="02010609060101010101" pitchFamily="49" charset="-122"/>
              </a:rPr>
              <a:t>无需设置专门</a:t>
            </a:r>
            <a:r>
              <a:rPr lang="en-US" altLang="zh-CN" sz="2000" dirty="0">
                <a:solidFill>
                  <a:srgbClr val="0000FF"/>
                </a:solidFill>
                <a:ea typeface="黑体" panose="02010609060101010101" pitchFamily="49" charset="-122"/>
              </a:rPr>
              <a:t>I/O</a:t>
            </a:r>
            <a:r>
              <a:rPr lang="zh-CN" altLang="en-US" sz="2000" dirty="0">
                <a:solidFill>
                  <a:srgbClr val="0000FF"/>
                </a:solidFill>
                <a:ea typeface="黑体" panose="02010609060101010101" pitchFamily="49" charset="-122"/>
              </a:rPr>
              <a:t>指令，只要用一般访存指令就可存取</a:t>
            </a:r>
            <a:r>
              <a:rPr lang="en-US" altLang="zh-CN" sz="2000" dirty="0">
                <a:solidFill>
                  <a:srgbClr val="0000FF"/>
                </a:solidFill>
                <a:ea typeface="黑体" panose="02010609060101010101" pitchFamily="49" charset="-122"/>
              </a:rPr>
              <a:t>I/O</a:t>
            </a:r>
            <a:r>
              <a:rPr lang="zh-CN" altLang="en-US" sz="2000" dirty="0">
                <a:solidFill>
                  <a:srgbClr val="0000FF"/>
                </a:solidFill>
                <a:ea typeface="黑体" panose="02010609060101010101" pitchFamily="49" charset="-122"/>
              </a:rPr>
              <a:t>端口。</a:t>
            </a:r>
            <a:endParaRPr lang="zh-CN" altLang="en-US" sz="2000" dirty="0">
              <a:solidFill>
                <a:srgbClr val="0000FF"/>
              </a:solidFill>
              <a:ea typeface="黑体" panose="02010609060101010101" pitchFamily="49" charset="-122"/>
            </a:endParaRPr>
          </a:p>
        </p:txBody>
      </p:sp>
      <p:sp>
        <p:nvSpPr>
          <p:cNvPr id="65541" name="Rectangle 10"/>
          <p:cNvSpPr>
            <a:spLocks noChangeArrowheads="1"/>
          </p:cNvSpPr>
          <p:nvPr/>
        </p:nvSpPr>
        <p:spPr bwMode="auto">
          <a:xfrm>
            <a:off x="4803775" y="3079750"/>
            <a:ext cx="4021138" cy="3248025"/>
          </a:xfrm>
          <a:prstGeom prst="rect">
            <a:avLst/>
          </a:prstGeom>
          <a:noFill/>
          <a:ln w="2857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5542" name="Text Box 11"/>
          <p:cNvSpPr txBox="1">
            <a:spLocks noChangeArrowheads="1"/>
          </p:cNvSpPr>
          <p:nvPr/>
        </p:nvSpPr>
        <p:spPr bwMode="auto">
          <a:xfrm>
            <a:off x="5021263" y="5661025"/>
            <a:ext cx="1757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0000FF"/>
                </a:solidFill>
                <a:ea typeface="宋体" panose="02010600030101010101" pitchFamily="2" charset="-122"/>
              </a:rPr>
              <a:t>I/O</a:t>
            </a:r>
            <a:r>
              <a:rPr lang="zh-CN" altLang="en-US">
                <a:solidFill>
                  <a:srgbClr val="0000FF"/>
                </a:solidFill>
                <a:ea typeface="宋体" panose="02010600030101010101" pitchFamily="2" charset="-122"/>
              </a:rPr>
              <a:t>模块</a:t>
            </a:r>
            <a:endParaRPr lang="zh-CN" altLang="en-US">
              <a:solidFill>
                <a:srgbClr val="0000FF"/>
              </a:solidFill>
              <a:ea typeface="宋体" panose="02010600030101010101" pitchFamily="2" charset="-122"/>
            </a:endParaRPr>
          </a:p>
        </p:txBody>
      </p:sp>
      <p:sp>
        <p:nvSpPr>
          <p:cNvPr id="65543" name="Line 12"/>
          <p:cNvSpPr>
            <a:spLocks noChangeShapeType="1"/>
          </p:cNvSpPr>
          <p:nvPr/>
        </p:nvSpPr>
        <p:spPr bwMode="auto">
          <a:xfrm>
            <a:off x="4716463" y="2147888"/>
            <a:ext cx="2178050" cy="0"/>
          </a:xfrm>
          <a:prstGeom prst="line">
            <a:avLst/>
          </a:prstGeom>
          <a:noFill/>
          <a:ln w="28575">
            <a:solidFill>
              <a:srgbClr val="D139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13"/>
          <p:cNvSpPr>
            <a:spLocks noChangeShapeType="1"/>
          </p:cNvSpPr>
          <p:nvPr/>
        </p:nvSpPr>
        <p:spPr bwMode="auto">
          <a:xfrm>
            <a:off x="5240338" y="2162175"/>
            <a:ext cx="0" cy="1625600"/>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14"/>
          <p:cNvSpPr>
            <a:spLocks noChangeShapeType="1"/>
          </p:cNvSpPr>
          <p:nvPr/>
        </p:nvSpPr>
        <p:spPr bwMode="auto">
          <a:xfrm>
            <a:off x="6065838" y="2174875"/>
            <a:ext cx="0" cy="1103313"/>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AutoShape 15"/>
          <p:cNvSpPr>
            <a:spLocks noChangeArrowheads="1"/>
          </p:cNvSpPr>
          <p:nvPr/>
        </p:nvSpPr>
        <p:spPr bwMode="auto">
          <a:xfrm>
            <a:off x="565150" y="4746625"/>
            <a:ext cx="4179888" cy="1220788"/>
          </a:xfrm>
          <a:prstGeom prst="cloudCallout">
            <a:avLst>
              <a:gd name="adj1" fmla="val -44190"/>
              <a:gd name="adj2" fmla="val 31273"/>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900" dirty="0">
                <a:latin typeface="Arial" panose="020B0604020202020204" pitchFamily="34" charset="0"/>
                <a:ea typeface="黑体" panose="02010609060101010101" pitchFamily="49" charset="-122"/>
              </a:rPr>
              <a:t>MEMR</a:t>
            </a:r>
            <a:r>
              <a:rPr lang="zh-CN" altLang="en-US" sz="1900" dirty="0">
                <a:latin typeface="Arial" panose="020B0604020202020204" pitchFamily="34" charset="0"/>
                <a:ea typeface="黑体" panose="02010609060101010101" pitchFamily="49" charset="-122"/>
              </a:rPr>
              <a:t>或</a:t>
            </a:r>
            <a:r>
              <a:rPr lang="en-US" altLang="zh-CN" sz="1900" dirty="0">
                <a:latin typeface="Arial" panose="020B0604020202020204" pitchFamily="34" charset="0"/>
                <a:ea typeface="黑体" panose="02010609060101010101" pitchFamily="49" charset="-122"/>
              </a:rPr>
              <a:t>MEMW</a:t>
            </a:r>
            <a:r>
              <a:rPr lang="zh-CN" altLang="en-US" sz="1900" dirty="0">
                <a:latin typeface="Arial" panose="020B0604020202020204" pitchFamily="34" charset="0"/>
                <a:ea typeface="黑体" panose="02010609060101010101" pitchFamily="49" charset="-122"/>
              </a:rPr>
              <a:t>命令由访存指令发出，</a:t>
            </a:r>
            <a:r>
              <a:rPr lang="en-US" altLang="zh-CN" sz="1900" dirty="0">
                <a:latin typeface="Arial" panose="020B0604020202020204" pitchFamily="34" charset="0"/>
                <a:ea typeface="黑体" panose="02010609060101010101" pitchFamily="49" charset="-122"/>
              </a:rPr>
              <a:t>IOR</a:t>
            </a:r>
            <a:r>
              <a:rPr lang="zh-CN" altLang="en-US" sz="1900" dirty="0">
                <a:latin typeface="Arial" panose="020B0604020202020204" pitchFamily="34" charset="0"/>
                <a:ea typeface="黑体" panose="02010609060101010101" pitchFamily="49" charset="-122"/>
              </a:rPr>
              <a:t>和</a:t>
            </a:r>
            <a:r>
              <a:rPr lang="en-US" altLang="zh-CN" sz="1900" dirty="0">
                <a:latin typeface="Arial" panose="020B0604020202020204" pitchFamily="34" charset="0"/>
                <a:ea typeface="黑体" panose="02010609060101010101" pitchFamily="49" charset="-122"/>
              </a:rPr>
              <a:t>IOW</a:t>
            </a:r>
            <a:r>
              <a:rPr lang="zh-CN" altLang="en-US" sz="1900" dirty="0">
                <a:latin typeface="Arial" panose="020B0604020202020204" pitchFamily="34" charset="0"/>
                <a:ea typeface="黑体" panose="02010609060101010101" pitchFamily="49" charset="-122"/>
              </a:rPr>
              <a:t>命令怎样呢？</a:t>
            </a:r>
            <a:endParaRPr lang="zh-CN" altLang="en-US" sz="1900" dirty="0">
              <a:latin typeface="Arial" panose="020B0604020202020204" pitchFamily="34" charset="0"/>
              <a:ea typeface="黑体" panose="02010609060101010101" pitchFamily="49" charset="-122"/>
            </a:endParaRPr>
          </a:p>
        </p:txBody>
      </p:sp>
      <p:sp>
        <p:nvSpPr>
          <p:cNvPr id="65547" name="Text Box 16"/>
          <p:cNvSpPr txBox="1">
            <a:spLocks noChangeArrowheads="1"/>
          </p:cNvSpPr>
          <p:nvPr/>
        </p:nvSpPr>
        <p:spPr bwMode="auto">
          <a:xfrm>
            <a:off x="1047750" y="6022975"/>
            <a:ext cx="352742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D1390F"/>
                </a:solidFill>
                <a:latin typeface="Arial" panose="020B0604020202020204" pitchFamily="34" charset="0"/>
                <a:ea typeface="黑体" panose="02010609060101010101" pitchFamily="49" charset="-122"/>
              </a:rPr>
              <a:t>也由访存指令产生，只是访问的地址范围不同！</a:t>
            </a:r>
            <a:endParaRPr lang="zh-CN" altLang="en-US" sz="1900" dirty="0">
              <a:solidFill>
                <a:srgbClr val="D1390F"/>
              </a:solidFill>
              <a:latin typeface="Arial" panose="020B0604020202020204" pitchFamily="34" charset="0"/>
              <a:ea typeface="黑体" panose="02010609060101010101" pitchFamily="49" charset="-122"/>
            </a:endParaRPr>
          </a:p>
        </p:txBody>
      </p:sp>
      <p:sp>
        <p:nvSpPr>
          <p:cNvPr id="65548" name="Line 17"/>
          <p:cNvSpPr>
            <a:spLocks noChangeShapeType="1"/>
          </p:cNvSpPr>
          <p:nvPr/>
        </p:nvSpPr>
        <p:spPr bwMode="auto">
          <a:xfrm>
            <a:off x="1196975" y="1127443"/>
            <a:ext cx="508000"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8"/>
          <p:cNvSpPr>
            <a:spLocks noChangeShapeType="1"/>
          </p:cNvSpPr>
          <p:nvPr/>
        </p:nvSpPr>
        <p:spPr bwMode="auto">
          <a:xfrm>
            <a:off x="1979772" y="1128713"/>
            <a:ext cx="508000"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19"/>
          <p:cNvSpPr>
            <a:spLocks noChangeShapeType="1"/>
          </p:cNvSpPr>
          <p:nvPr/>
        </p:nvSpPr>
        <p:spPr bwMode="auto">
          <a:xfrm flipV="1">
            <a:off x="1206500" y="4951413"/>
            <a:ext cx="739775"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20"/>
          <p:cNvSpPr>
            <a:spLocks noChangeShapeType="1"/>
          </p:cNvSpPr>
          <p:nvPr/>
        </p:nvSpPr>
        <p:spPr bwMode="auto">
          <a:xfrm flipV="1">
            <a:off x="2263775" y="4964113"/>
            <a:ext cx="739775"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21"/>
          <p:cNvSpPr>
            <a:spLocks noChangeShapeType="1"/>
          </p:cNvSpPr>
          <p:nvPr/>
        </p:nvSpPr>
        <p:spPr bwMode="auto">
          <a:xfrm>
            <a:off x="1450975" y="5545138"/>
            <a:ext cx="609600"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22"/>
          <p:cNvSpPr>
            <a:spLocks noChangeShapeType="1"/>
          </p:cNvSpPr>
          <p:nvPr/>
        </p:nvSpPr>
        <p:spPr bwMode="auto">
          <a:xfrm flipV="1">
            <a:off x="3003550" y="5268913"/>
            <a:ext cx="4778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9C818B4-E90C-4135-852F-05555B4A3C73}" type="slidenum">
              <a:rPr lang="zh-CN" altLang="en-US" sz="1200">
                <a:solidFill>
                  <a:srgbClr val="898989"/>
                </a:solidFill>
              </a:rPr>
            </a:fld>
            <a:endParaRPr lang="zh-CN" altLang="en-US" sz="1200">
              <a:solidFill>
                <a:srgbClr val="898989"/>
              </a:solidFill>
            </a:endParaRPr>
          </a:p>
        </p:txBody>
      </p:sp>
      <p:sp>
        <p:nvSpPr>
          <p:cNvPr id="3" name="椭圆 2"/>
          <p:cNvSpPr/>
          <p:nvPr/>
        </p:nvSpPr>
        <p:spPr bwMode="auto">
          <a:xfrm>
            <a:off x="5747512" y="3250184"/>
            <a:ext cx="127953" cy="60960"/>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20" name="椭圆 19"/>
          <p:cNvSpPr/>
          <p:nvPr/>
        </p:nvSpPr>
        <p:spPr bwMode="auto">
          <a:xfrm>
            <a:off x="4953000" y="3817112"/>
            <a:ext cx="127953" cy="60960"/>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animEffect transition="in" filter="wipe(down)">
                                      <p:cBhvr>
                                        <p:cTn id="7" dur="500"/>
                                        <p:tgtEl>
                                          <p:spTgt spid="655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wipe(down)">
                                      <p:cBhvr>
                                        <p:cTn id="10" dur="500"/>
                                        <p:tgtEl>
                                          <p:spTgt spid="6554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5539">
                                            <p:txEl>
                                              <p:pRg st="0" end="0"/>
                                            </p:txEl>
                                          </p:spTgt>
                                        </p:tgtEl>
                                        <p:attrNameLst>
                                          <p:attrName>style.visibility</p:attrName>
                                        </p:attrNameLst>
                                      </p:cBhvr>
                                      <p:to>
                                        <p:strVal val="visible"/>
                                      </p:to>
                                    </p:set>
                                    <p:animEffect transition="in" filter="wipe(down)">
                                      <p:cBhvr>
                                        <p:cTn id="13" dur="500"/>
                                        <p:tgtEl>
                                          <p:spTgt spid="655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5539">
                                            <p:txEl>
                                              <p:pRg st="1" end="1"/>
                                            </p:txEl>
                                          </p:spTgt>
                                        </p:tgtEl>
                                        <p:attrNameLst>
                                          <p:attrName>style.visibility</p:attrName>
                                        </p:attrNameLst>
                                      </p:cBhvr>
                                      <p:to>
                                        <p:strVal val="visible"/>
                                      </p:to>
                                    </p:set>
                                    <p:animEffect transition="in" filter="wipe(down)">
                                      <p:cBhvr>
                                        <p:cTn id="18" dur="500"/>
                                        <p:tgtEl>
                                          <p:spTgt spid="655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5539">
                                            <p:txEl>
                                              <p:pRg st="2" end="2"/>
                                            </p:txEl>
                                          </p:spTgt>
                                        </p:tgtEl>
                                        <p:attrNameLst>
                                          <p:attrName>style.visibility</p:attrName>
                                        </p:attrNameLst>
                                      </p:cBhvr>
                                      <p:to>
                                        <p:strVal val="visible"/>
                                      </p:to>
                                    </p:set>
                                    <p:animEffect transition="in" filter="wipe(down)">
                                      <p:cBhvr>
                                        <p:cTn id="23" dur="500"/>
                                        <p:tgtEl>
                                          <p:spTgt spid="655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5546"/>
                                        </p:tgtEl>
                                        <p:attrNameLst>
                                          <p:attrName>style.visibility</p:attrName>
                                        </p:attrNameLst>
                                      </p:cBhvr>
                                      <p:to>
                                        <p:strVal val="visible"/>
                                      </p:to>
                                    </p:set>
                                    <p:animEffect transition="in" filter="wipe(down)">
                                      <p:cBhvr>
                                        <p:cTn id="28" dur="500"/>
                                        <p:tgtEl>
                                          <p:spTgt spid="6554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5550"/>
                                        </p:tgtEl>
                                        <p:attrNameLst>
                                          <p:attrName>style.visibility</p:attrName>
                                        </p:attrNameLst>
                                      </p:cBhvr>
                                      <p:to>
                                        <p:strVal val="visible"/>
                                      </p:to>
                                    </p:set>
                                    <p:animEffect transition="in" filter="wipe(down)">
                                      <p:cBhvr>
                                        <p:cTn id="31" dur="500"/>
                                        <p:tgtEl>
                                          <p:spTgt spid="6555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5551"/>
                                        </p:tgtEl>
                                        <p:attrNameLst>
                                          <p:attrName>style.visibility</p:attrName>
                                        </p:attrNameLst>
                                      </p:cBhvr>
                                      <p:to>
                                        <p:strVal val="visible"/>
                                      </p:to>
                                    </p:set>
                                    <p:animEffect transition="in" filter="wipe(down)">
                                      <p:cBhvr>
                                        <p:cTn id="34" dur="500"/>
                                        <p:tgtEl>
                                          <p:spTgt spid="6555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5553"/>
                                        </p:tgtEl>
                                        <p:attrNameLst>
                                          <p:attrName>style.visibility</p:attrName>
                                        </p:attrNameLst>
                                      </p:cBhvr>
                                      <p:to>
                                        <p:strVal val="visible"/>
                                      </p:to>
                                    </p:set>
                                    <p:animEffect transition="in" filter="wipe(down)">
                                      <p:cBhvr>
                                        <p:cTn id="37" dur="500"/>
                                        <p:tgtEl>
                                          <p:spTgt spid="6555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5552"/>
                                        </p:tgtEl>
                                        <p:attrNameLst>
                                          <p:attrName>style.visibility</p:attrName>
                                        </p:attrNameLst>
                                      </p:cBhvr>
                                      <p:to>
                                        <p:strVal val="visible"/>
                                      </p:to>
                                    </p:set>
                                    <p:animEffect transition="in" filter="wipe(down)">
                                      <p:cBhvr>
                                        <p:cTn id="40" dur="500"/>
                                        <p:tgtEl>
                                          <p:spTgt spid="65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5547"/>
                                        </p:tgtEl>
                                        <p:attrNameLst>
                                          <p:attrName>style.visibility</p:attrName>
                                        </p:attrNameLst>
                                      </p:cBhvr>
                                      <p:to>
                                        <p:strVal val="visible"/>
                                      </p:to>
                                    </p:set>
                                    <p:animEffect transition="in" filter="wipe(down)">
                                      <p:cBhvr>
                                        <p:cTn id="45" dur="500"/>
                                        <p:tgtEl>
                                          <p:spTgt spid="65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65546" grpId="0" animBg="1"/>
      <p:bldP spid="65547" grpId="0"/>
      <p:bldP spid="65548" grpId="0" animBg="1"/>
      <p:bldP spid="65549" grpId="0" animBg="1"/>
      <p:bldP spid="65550" grpId="0" animBg="1"/>
      <p:bldP spid="65551" grpId="0" animBg="1"/>
      <p:bldP spid="65552" grpId="0" animBg="1"/>
      <p:bldP spid="655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8000" y="211992"/>
            <a:ext cx="4541520" cy="426142"/>
          </a:xfrm>
        </p:spPr>
        <p:txBody>
          <a:bodyPr/>
          <a:lstStyle/>
          <a:p>
            <a:r>
              <a:rPr lang="zh-CN" altLang="en-US" dirty="0">
                <a:latin typeface="宋体" panose="02010600030101010101" pitchFamily="2" charset="-122"/>
                <a:ea typeface="宋体" panose="02010600030101010101" pitchFamily="2" charset="-122"/>
              </a:rPr>
              <a:t>独立编址方式</a:t>
            </a:r>
            <a:r>
              <a:rPr lang="zh-CN" altLang="en-US" dirty="0">
                <a:solidFill>
                  <a:schemeClr val="tx1"/>
                </a:solidFill>
                <a:latin typeface="宋体" panose="02010600030101010101" pitchFamily="2" charset="-122"/>
                <a:ea typeface="宋体" panose="02010600030101010101" pitchFamily="2" charset="-122"/>
              </a:rPr>
              <a:t>的连接示例</a:t>
            </a:r>
            <a:endParaRPr lang="zh-CN" altLang="en-US" dirty="0">
              <a:solidFill>
                <a:schemeClr val="tx1"/>
              </a:solidFill>
              <a:latin typeface="宋体" panose="02010600030101010101" pitchFamily="2" charset="-122"/>
              <a:ea typeface="宋体" panose="02010600030101010101" pitchFamily="2" charset="-122"/>
            </a:endParaRPr>
          </a:p>
        </p:txBody>
      </p:sp>
      <p:sp>
        <p:nvSpPr>
          <p:cNvPr id="66563" name="Rectangle 3"/>
          <p:cNvSpPr>
            <a:spLocks noGrp="1" noChangeArrowheads="1"/>
          </p:cNvSpPr>
          <p:nvPr>
            <p:ph type="body" idx="1"/>
          </p:nvPr>
        </p:nvSpPr>
        <p:spPr>
          <a:xfrm>
            <a:off x="205581" y="694422"/>
            <a:ext cx="3615570" cy="3498394"/>
          </a:xfrm>
        </p:spPr>
        <p:txBody>
          <a:bodyPr/>
          <a:lstStyle/>
          <a:p>
            <a:pPr marL="342900" indent="-342900"/>
            <a:r>
              <a:rPr lang="en-US" altLang="zh-CN" sz="2000" dirty="0" smtClean="0">
                <a:solidFill>
                  <a:srgbClr val="0000FF"/>
                </a:solidFill>
                <a:ea typeface="黑体" panose="02010609060101010101" pitchFamily="49" charset="-122"/>
                <a:cs typeface="Arial" panose="020B0604020202020204" pitchFamily="34" charset="0"/>
              </a:rPr>
              <a:t>CPU</a:t>
            </a:r>
            <a:r>
              <a:rPr lang="zh-CN" altLang="en-US" sz="2000" dirty="0" smtClean="0">
                <a:solidFill>
                  <a:srgbClr val="0000FF"/>
                </a:solidFill>
                <a:ea typeface="黑体" panose="02010609060101010101" pitchFamily="49" charset="-122"/>
                <a:cs typeface="Arial" panose="020B0604020202020204" pitchFamily="34" charset="0"/>
              </a:rPr>
              <a:t>通过</a:t>
            </a:r>
            <a:r>
              <a:rPr lang="zh-CN" altLang="en-US" sz="2000" dirty="0">
                <a:solidFill>
                  <a:srgbClr val="0000FF"/>
                </a:solidFill>
                <a:ea typeface="黑体" panose="02010609060101010101" pitchFamily="49" charset="-122"/>
                <a:cs typeface="Arial" panose="020B0604020202020204" pitchFamily="34" charset="0"/>
              </a:rPr>
              <a:t>不同的读写控制信号</a:t>
            </a:r>
            <a:r>
              <a:rPr lang="en-US" altLang="zh-CN" sz="2000" dirty="0">
                <a:solidFill>
                  <a:srgbClr val="0000FF"/>
                </a:solidFill>
                <a:ea typeface="黑体" panose="02010609060101010101" pitchFamily="49" charset="-122"/>
                <a:cs typeface="Arial" panose="020B0604020202020204" pitchFamily="34" charset="0"/>
              </a:rPr>
              <a:t>IOR</a:t>
            </a:r>
            <a:r>
              <a:rPr lang="zh-CN" altLang="en-US" sz="2000" dirty="0">
                <a:solidFill>
                  <a:srgbClr val="0000FF"/>
                </a:solidFill>
                <a:ea typeface="黑体" panose="02010609060101010101" pitchFamily="49" charset="-122"/>
                <a:cs typeface="Arial" panose="020B0604020202020204" pitchFamily="34" charset="0"/>
              </a:rPr>
              <a:t>、 </a:t>
            </a:r>
            <a:r>
              <a:rPr lang="en-US" altLang="zh-CN" sz="2000" dirty="0">
                <a:solidFill>
                  <a:srgbClr val="0000FF"/>
                </a:solidFill>
                <a:ea typeface="黑体" panose="02010609060101010101" pitchFamily="49" charset="-122"/>
                <a:cs typeface="Arial" panose="020B0604020202020204" pitchFamily="34" charset="0"/>
              </a:rPr>
              <a:t>IOW</a:t>
            </a:r>
            <a:r>
              <a:rPr lang="zh-CN" altLang="en-US" sz="2000" dirty="0">
                <a:solidFill>
                  <a:srgbClr val="0000FF"/>
                </a:solidFill>
                <a:ea typeface="黑体" panose="02010609060101010101" pitchFamily="49" charset="-122"/>
                <a:cs typeface="Arial" panose="020B0604020202020204" pitchFamily="34" charset="0"/>
              </a:rPr>
              <a:t>和 </a:t>
            </a:r>
            <a:r>
              <a:rPr lang="en-US" altLang="zh-CN" sz="2000" dirty="0">
                <a:solidFill>
                  <a:srgbClr val="0000FF"/>
                </a:solidFill>
                <a:ea typeface="黑体" panose="02010609060101010101" pitchFamily="49" charset="-122"/>
                <a:cs typeface="Arial" panose="020B0604020202020204" pitchFamily="34" charset="0"/>
              </a:rPr>
              <a:t>MEMR</a:t>
            </a:r>
            <a:r>
              <a:rPr lang="zh-CN" altLang="en-US" sz="2000" dirty="0">
                <a:solidFill>
                  <a:srgbClr val="0000FF"/>
                </a:solidFill>
                <a:ea typeface="黑体" panose="02010609060101010101" pitchFamily="49" charset="-122"/>
                <a:cs typeface="Arial" panose="020B0604020202020204" pitchFamily="34" charset="0"/>
              </a:rPr>
              <a:t>、 </a:t>
            </a:r>
            <a:r>
              <a:rPr lang="en-US" altLang="zh-CN" sz="2000" dirty="0">
                <a:solidFill>
                  <a:srgbClr val="0000FF"/>
                </a:solidFill>
                <a:ea typeface="黑体" panose="02010609060101010101" pitchFamily="49" charset="-122"/>
                <a:cs typeface="Arial" panose="020B0604020202020204" pitchFamily="34" charset="0"/>
              </a:rPr>
              <a:t>MEMW</a:t>
            </a:r>
            <a:r>
              <a:rPr lang="zh-CN" altLang="en-US" sz="2000" dirty="0">
                <a:solidFill>
                  <a:srgbClr val="0000FF"/>
                </a:solidFill>
                <a:ea typeface="黑体" panose="02010609060101010101" pitchFamily="49" charset="-122"/>
                <a:cs typeface="Arial" panose="020B0604020202020204" pitchFamily="34" charset="0"/>
              </a:rPr>
              <a:t>来控制对</a:t>
            </a:r>
            <a:r>
              <a:rPr lang="en-US" altLang="zh-CN" sz="2000" dirty="0">
                <a:solidFill>
                  <a:srgbClr val="0000FF"/>
                </a:solidFill>
                <a:ea typeface="黑体" panose="02010609060101010101" pitchFamily="49" charset="-122"/>
                <a:cs typeface="Arial" panose="020B0604020202020204" pitchFamily="34" charset="0"/>
              </a:rPr>
              <a:t>I/O </a:t>
            </a:r>
            <a:r>
              <a:rPr lang="zh-CN" altLang="en-US" sz="2000" dirty="0">
                <a:solidFill>
                  <a:srgbClr val="0000FF"/>
                </a:solidFill>
                <a:ea typeface="黑体" panose="02010609060101010101" pitchFamily="49" charset="-122"/>
                <a:cs typeface="Arial" panose="020B0604020202020204" pitchFamily="34" charset="0"/>
              </a:rPr>
              <a:t>端口和存储器的读写。</a:t>
            </a:r>
            <a:endParaRPr lang="zh-CN" altLang="en-US" sz="2000" dirty="0">
              <a:solidFill>
                <a:srgbClr val="0000FF"/>
              </a:solidFill>
              <a:ea typeface="黑体" panose="02010609060101010101" pitchFamily="49" charset="-122"/>
              <a:cs typeface="Arial" panose="020B0604020202020204" pitchFamily="34" charset="0"/>
            </a:endParaRPr>
          </a:p>
          <a:p>
            <a:pPr marL="342900" indent="-342900"/>
            <a:r>
              <a:rPr lang="zh-CN" altLang="en-US" sz="2000" dirty="0">
                <a:solidFill>
                  <a:srgbClr val="0000FF"/>
                </a:solidFill>
                <a:ea typeface="黑体" panose="02010609060101010101" pitchFamily="49" charset="-122"/>
                <a:cs typeface="Arial" panose="020B0604020202020204" pitchFamily="34" charset="0"/>
              </a:rPr>
              <a:t>一般</a:t>
            </a:r>
            <a:r>
              <a:rPr lang="en-US" altLang="zh-CN" sz="2000" dirty="0">
                <a:solidFill>
                  <a:srgbClr val="0000FF"/>
                </a:solidFill>
                <a:ea typeface="黑体" panose="02010609060101010101" pitchFamily="49" charset="-122"/>
                <a:cs typeface="Arial" panose="020B0604020202020204" pitchFamily="34" charset="0"/>
              </a:rPr>
              <a:t>I/O</a:t>
            </a:r>
            <a:r>
              <a:rPr lang="zh-CN" altLang="en-US" sz="2000" dirty="0">
                <a:solidFill>
                  <a:srgbClr val="0000FF"/>
                </a:solidFill>
                <a:ea typeface="黑体" panose="02010609060101010101" pitchFamily="49" charset="-122"/>
                <a:cs typeface="Arial" panose="020B0604020202020204" pitchFamily="34" charset="0"/>
              </a:rPr>
              <a:t>端口比存储器单元少，所以选择</a:t>
            </a:r>
            <a:r>
              <a:rPr lang="en-US" altLang="zh-CN" sz="2000" dirty="0">
                <a:solidFill>
                  <a:srgbClr val="0000FF"/>
                </a:solidFill>
                <a:ea typeface="黑体" panose="02010609060101010101" pitchFamily="49" charset="-122"/>
                <a:cs typeface="Arial" panose="020B0604020202020204" pitchFamily="34" charset="0"/>
              </a:rPr>
              <a:t>I/O</a:t>
            </a:r>
            <a:r>
              <a:rPr lang="zh-CN" altLang="en-US" sz="2000" dirty="0">
                <a:solidFill>
                  <a:srgbClr val="0000FF"/>
                </a:solidFill>
                <a:ea typeface="黑体" panose="02010609060101010101" pitchFamily="49" charset="-122"/>
                <a:cs typeface="Arial" panose="020B0604020202020204" pitchFamily="34" charset="0"/>
              </a:rPr>
              <a:t>端口时，只需少量地址线。</a:t>
            </a:r>
            <a:endParaRPr lang="zh-CN" altLang="en-US" sz="2000" dirty="0">
              <a:solidFill>
                <a:srgbClr val="0000FF"/>
              </a:solidFill>
              <a:ea typeface="黑体" panose="02010609060101010101" pitchFamily="49" charset="-122"/>
              <a:cs typeface="Arial" panose="020B0604020202020204" pitchFamily="34" charset="0"/>
            </a:endParaRPr>
          </a:p>
          <a:p>
            <a:pPr marL="342900" indent="-342900"/>
            <a:r>
              <a:rPr lang="zh-CN" altLang="en-US" sz="2000" dirty="0">
                <a:solidFill>
                  <a:srgbClr val="0000FF"/>
                </a:solidFill>
                <a:ea typeface="黑体" panose="02010609060101010101" pitchFamily="49" charset="-122"/>
                <a:cs typeface="Arial" panose="020B0604020202020204" pitchFamily="34" charset="0"/>
              </a:rPr>
              <a:t>指令系统必须设计专门的</a:t>
            </a:r>
            <a:r>
              <a:rPr lang="en-US" altLang="zh-CN" sz="2000" dirty="0">
                <a:solidFill>
                  <a:srgbClr val="0000FF"/>
                </a:solidFill>
                <a:ea typeface="黑体" panose="02010609060101010101" pitchFamily="49" charset="-122"/>
                <a:cs typeface="Arial" panose="020B0604020202020204" pitchFamily="34" charset="0"/>
              </a:rPr>
              <a:t>I/O</a:t>
            </a:r>
            <a:r>
              <a:rPr lang="zh-CN" altLang="en-US" sz="2000" dirty="0">
                <a:solidFill>
                  <a:srgbClr val="0000FF"/>
                </a:solidFill>
                <a:ea typeface="黑体" panose="02010609060101010101" pitchFamily="49" charset="-122"/>
                <a:cs typeface="Arial" panose="020B0604020202020204" pitchFamily="34" charset="0"/>
              </a:rPr>
              <a:t>指令。</a:t>
            </a:r>
            <a:endParaRPr lang="zh-CN" altLang="en-US" sz="2000" dirty="0">
              <a:solidFill>
                <a:srgbClr val="0000FF"/>
              </a:solidFill>
              <a:ea typeface="黑体" panose="02010609060101010101" pitchFamily="49" charset="-122"/>
              <a:cs typeface="Arial" panose="020B0604020202020204" pitchFamily="34" charset="0"/>
            </a:endParaRPr>
          </a:p>
        </p:txBody>
      </p:sp>
      <p:pic>
        <p:nvPicPr>
          <p:cNvPr id="66564" name="Picture 4" descr="独立编址法"/>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7500" y="704850"/>
            <a:ext cx="5016500"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9"/>
          <p:cNvSpPr txBox="1">
            <a:spLocks noChangeArrowheads="1"/>
          </p:cNvSpPr>
          <p:nvPr/>
        </p:nvSpPr>
        <p:spPr bwMode="auto">
          <a:xfrm>
            <a:off x="303213" y="5751513"/>
            <a:ext cx="39354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D1390F"/>
                </a:solidFill>
                <a:latin typeface="Arial" panose="020B0604020202020204" pitchFamily="34" charset="0"/>
                <a:ea typeface="黑体" panose="02010609060101010101" pitchFamily="49" charset="-122"/>
              </a:rPr>
              <a:t>由专门的</a:t>
            </a:r>
            <a:r>
              <a:rPr lang="en-US" altLang="zh-CN" sz="1800" dirty="0">
                <a:solidFill>
                  <a:srgbClr val="D1390F"/>
                </a:solidFill>
                <a:latin typeface="Arial" panose="020B0604020202020204" pitchFamily="34" charset="0"/>
                <a:ea typeface="黑体" panose="02010609060101010101" pitchFamily="49" charset="-122"/>
              </a:rPr>
              <a:t>I/O</a:t>
            </a:r>
            <a:r>
              <a:rPr lang="zh-CN" altLang="en-US" sz="1800" dirty="0">
                <a:solidFill>
                  <a:srgbClr val="D1390F"/>
                </a:solidFill>
                <a:latin typeface="Arial" panose="020B0604020202020204" pitchFamily="34" charset="0"/>
                <a:ea typeface="黑体" panose="02010609060101010101" pitchFamily="49" charset="-122"/>
              </a:rPr>
              <a:t>指令</a:t>
            </a:r>
            <a:r>
              <a:rPr lang="en-US" altLang="zh-CN" sz="1800" dirty="0">
                <a:solidFill>
                  <a:srgbClr val="D1390F"/>
                </a:solidFill>
                <a:latin typeface="Arial" panose="020B0604020202020204" pitchFamily="34" charset="0"/>
                <a:ea typeface="黑体" panose="02010609060101010101" pitchFamily="49" charset="-122"/>
              </a:rPr>
              <a:t>(IN/OUT)</a:t>
            </a:r>
            <a:r>
              <a:rPr lang="zh-CN" altLang="en-US" sz="1800" dirty="0">
                <a:solidFill>
                  <a:srgbClr val="D1390F"/>
                </a:solidFill>
                <a:latin typeface="Arial" panose="020B0604020202020204" pitchFamily="34" charset="0"/>
                <a:ea typeface="黑体" panose="02010609060101010101" pitchFamily="49" charset="-122"/>
              </a:rPr>
              <a:t>产生，指令中给的地址可能相同，但操作命令不同！</a:t>
            </a:r>
            <a:endParaRPr lang="zh-CN" altLang="en-US" sz="1800" dirty="0">
              <a:solidFill>
                <a:srgbClr val="D1390F"/>
              </a:solidFill>
              <a:latin typeface="Arial" panose="020B0604020202020204" pitchFamily="34" charset="0"/>
              <a:ea typeface="黑体" panose="02010609060101010101" pitchFamily="49" charset="-122"/>
            </a:endParaRPr>
          </a:p>
        </p:txBody>
      </p:sp>
      <p:sp>
        <p:nvSpPr>
          <p:cNvPr id="66566" name="AutoShape 10"/>
          <p:cNvSpPr>
            <a:spLocks noChangeArrowheads="1"/>
          </p:cNvSpPr>
          <p:nvPr/>
        </p:nvSpPr>
        <p:spPr bwMode="auto">
          <a:xfrm>
            <a:off x="365125" y="4418013"/>
            <a:ext cx="3875088" cy="1222375"/>
          </a:xfrm>
          <a:prstGeom prst="cloudCallout">
            <a:avLst>
              <a:gd name="adj1" fmla="val -43731"/>
              <a:gd name="adj2" fmla="val 31167"/>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a:latin typeface="Arial" panose="020B0604020202020204" pitchFamily="34" charset="0"/>
                <a:ea typeface="黑体" panose="02010609060101010101" pitchFamily="49" charset="-122"/>
              </a:rPr>
              <a:t>MEMR</a:t>
            </a:r>
            <a:r>
              <a:rPr lang="zh-CN" altLang="en-US" sz="1800">
                <a:latin typeface="Arial" panose="020B0604020202020204" pitchFamily="34" charset="0"/>
                <a:ea typeface="黑体" panose="02010609060101010101" pitchFamily="49" charset="-122"/>
              </a:rPr>
              <a:t>或</a:t>
            </a:r>
            <a:r>
              <a:rPr lang="en-US" altLang="zh-CN" sz="1800">
                <a:latin typeface="Arial" panose="020B0604020202020204" pitchFamily="34" charset="0"/>
                <a:ea typeface="黑体" panose="02010609060101010101" pitchFamily="49" charset="-122"/>
              </a:rPr>
              <a:t>MEMW</a:t>
            </a:r>
            <a:r>
              <a:rPr lang="zh-CN" altLang="en-US" sz="1800">
                <a:latin typeface="Arial" panose="020B0604020202020204" pitchFamily="34" charset="0"/>
                <a:ea typeface="黑体" panose="02010609060101010101" pitchFamily="49" charset="-122"/>
              </a:rPr>
              <a:t>命令由访存指令发出，</a:t>
            </a:r>
            <a:r>
              <a:rPr lang="en-US" altLang="zh-CN" sz="1800">
                <a:latin typeface="Arial" panose="020B0604020202020204" pitchFamily="34" charset="0"/>
                <a:ea typeface="黑体" panose="02010609060101010101" pitchFamily="49" charset="-122"/>
              </a:rPr>
              <a:t>IOR</a:t>
            </a:r>
            <a:r>
              <a:rPr lang="zh-CN" altLang="en-US" sz="1800">
                <a:latin typeface="Arial" panose="020B0604020202020204" pitchFamily="34" charset="0"/>
                <a:ea typeface="黑体" panose="02010609060101010101" pitchFamily="49" charset="-122"/>
              </a:rPr>
              <a:t>和</a:t>
            </a:r>
            <a:r>
              <a:rPr lang="en-US" altLang="zh-CN" sz="1800">
                <a:latin typeface="Arial" panose="020B0604020202020204" pitchFamily="34" charset="0"/>
                <a:ea typeface="黑体" panose="02010609060101010101" pitchFamily="49" charset="-122"/>
              </a:rPr>
              <a:t>IOW</a:t>
            </a:r>
            <a:r>
              <a:rPr lang="zh-CN" altLang="en-US" sz="1800">
                <a:latin typeface="Arial" panose="020B0604020202020204" pitchFamily="34" charset="0"/>
                <a:ea typeface="黑体" panose="02010609060101010101" pitchFamily="49" charset="-122"/>
              </a:rPr>
              <a:t>命令怎样呢？</a:t>
            </a:r>
            <a:endParaRPr lang="zh-CN" altLang="en-US" sz="1800">
              <a:latin typeface="Arial" panose="020B0604020202020204" pitchFamily="34" charset="0"/>
              <a:ea typeface="黑体" panose="02010609060101010101" pitchFamily="49" charset="-122"/>
            </a:endParaRPr>
          </a:p>
        </p:txBody>
      </p:sp>
      <p:sp>
        <p:nvSpPr>
          <p:cNvPr id="66567" name="Line 11"/>
          <p:cNvSpPr>
            <a:spLocks noChangeShapeType="1"/>
          </p:cNvSpPr>
          <p:nvPr/>
        </p:nvSpPr>
        <p:spPr bwMode="auto">
          <a:xfrm>
            <a:off x="973138" y="4630738"/>
            <a:ext cx="72548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12"/>
          <p:cNvSpPr>
            <a:spLocks noChangeShapeType="1"/>
          </p:cNvSpPr>
          <p:nvPr/>
        </p:nvSpPr>
        <p:spPr bwMode="auto">
          <a:xfrm>
            <a:off x="1973263" y="4629150"/>
            <a:ext cx="72548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13"/>
          <p:cNvSpPr>
            <a:spLocks noChangeShapeType="1"/>
          </p:cNvSpPr>
          <p:nvPr/>
        </p:nvSpPr>
        <p:spPr bwMode="auto">
          <a:xfrm flipV="1">
            <a:off x="1321976" y="5199677"/>
            <a:ext cx="522287"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14"/>
          <p:cNvSpPr>
            <a:spLocks noChangeShapeType="1"/>
          </p:cNvSpPr>
          <p:nvPr/>
        </p:nvSpPr>
        <p:spPr bwMode="auto">
          <a:xfrm>
            <a:off x="2798246" y="4937739"/>
            <a:ext cx="493712"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16"/>
          <p:cNvSpPr>
            <a:spLocks noChangeShapeType="1"/>
          </p:cNvSpPr>
          <p:nvPr/>
        </p:nvSpPr>
        <p:spPr bwMode="auto">
          <a:xfrm>
            <a:off x="869218" y="1117600"/>
            <a:ext cx="465137"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17"/>
          <p:cNvSpPr>
            <a:spLocks noChangeShapeType="1"/>
          </p:cNvSpPr>
          <p:nvPr/>
        </p:nvSpPr>
        <p:spPr bwMode="auto">
          <a:xfrm>
            <a:off x="1658857" y="1101725"/>
            <a:ext cx="465137"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18"/>
          <p:cNvSpPr>
            <a:spLocks noChangeShapeType="1"/>
          </p:cNvSpPr>
          <p:nvPr/>
        </p:nvSpPr>
        <p:spPr bwMode="auto">
          <a:xfrm>
            <a:off x="2464647" y="1116013"/>
            <a:ext cx="769938"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4" name="Line 19"/>
          <p:cNvSpPr>
            <a:spLocks noChangeShapeType="1"/>
          </p:cNvSpPr>
          <p:nvPr/>
        </p:nvSpPr>
        <p:spPr bwMode="auto">
          <a:xfrm>
            <a:off x="612704" y="1477963"/>
            <a:ext cx="842963"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C8A9FA5E-7C88-45F3-875F-2B8B9D8B2BA5}"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571"/>
                                        </p:tgtEl>
                                        <p:attrNameLst>
                                          <p:attrName>style.visibility</p:attrName>
                                        </p:attrNameLst>
                                      </p:cBhvr>
                                      <p:to>
                                        <p:strVal val="visible"/>
                                      </p:to>
                                    </p:set>
                                    <p:animEffect transition="in" filter="wipe(down)">
                                      <p:cBhvr>
                                        <p:cTn id="7" dur="500"/>
                                        <p:tgtEl>
                                          <p:spTgt spid="665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6572"/>
                                        </p:tgtEl>
                                        <p:attrNameLst>
                                          <p:attrName>style.visibility</p:attrName>
                                        </p:attrNameLst>
                                      </p:cBhvr>
                                      <p:to>
                                        <p:strVal val="visible"/>
                                      </p:to>
                                    </p:set>
                                    <p:animEffect transition="in" filter="wipe(down)">
                                      <p:cBhvr>
                                        <p:cTn id="10" dur="500"/>
                                        <p:tgtEl>
                                          <p:spTgt spid="6657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6573"/>
                                        </p:tgtEl>
                                        <p:attrNameLst>
                                          <p:attrName>style.visibility</p:attrName>
                                        </p:attrNameLst>
                                      </p:cBhvr>
                                      <p:to>
                                        <p:strVal val="visible"/>
                                      </p:to>
                                    </p:set>
                                    <p:animEffect transition="in" filter="wipe(down)">
                                      <p:cBhvr>
                                        <p:cTn id="13" dur="500"/>
                                        <p:tgtEl>
                                          <p:spTgt spid="6657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6574"/>
                                        </p:tgtEl>
                                        <p:attrNameLst>
                                          <p:attrName>style.visibility</p:attrName>
                                        </p:attrNameLst>
                                      </p:cBhvr>
                                      <p:to>
                                        <p:strVal val="visible"/>
                                      </p:to>
                                    </p:set>
                                    <p:animEffect transition="in" filter="wipe(down)">
                                      <p:cBhvr>
                                        <p:cTn id="16" dur="500"/>
                                        <p:tgtEl>
                                          <p:spTgt spid="6657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6563">
                                            <p:txEl>
                                              <p:pRg st="0" end="0"/>
                                            </p:txEl>
                                          </p:spTgt>
                                        </p:tgtEl>
                                        <p:attrNameLst>
                                          <p:attrName>style.visibility</p:attrName>
                                        </p:attrNameLst>
                                      </p:cBhvr>
                                      <p:to>
                                        <p:strVal val="visible"/>
                                      </p:to>
                                    </p:set>
                                    <p:animEffect transition="in" filter="wipe(down)">
                                      <p:cBhvr>
                                        <p:cTn id="19" dur="500"/>
                                        <p:tgtEl>
                                          <p:spTgt spid="6656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6563">
                                            <p:txEl>
                                              <p:pRg st="1" end="1"/>
                                            </p:txEl>
                                          </p:spTgt>
                                        </p:tgtEl>
                                        <p:attrNameLst>
                                          <p:attrName>style.visibility</p:attrName>
                                        </p:attrNameLst>
                                      </p:cBhvr>
                                      <p:to>
                                        <p:strVal val="visible"/>
                                      </p:to>
                                    </p:set>
                                    <p:animEffect transition="in" filter="wipe(down)">
                                      <p:cBhvr>
                                        <p:cTn id="24" dur="500"/>
                                        <p:tgtEl>
                                          <p:spTgt spid="6656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6563">
                                            <p:txEl>
                                              <p:pRg st="2" end="2"/>
                                            </p:txEl>
                                          </p:spTgt>
                                        </p:tgtEl>
                                        <p:attrNameLst>
                                          <p:attrName>style.visibility</p:attrName>
                                        </p:attrNameLst>
                                      </p:cBhvr>
                                      <p:to>
                                        <p:strVal val="visible"/>
                                      </p:to>
                                    </p:set>
                                    <p:animEffect transition="in" filter="wipe(down)">
                                      <p:cBhvr>
                                        <p:cTn id="29" dur="500"/>
                                        <p:tgtEl>
                                          <p:spTgt spid="6656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6566"/>
                                        </p:tgtEl>
                                        <p:attrNameLst>
                                          <p:attrName>style.visibility</p:attrName>
                                        </p:attrNameLst>
                                      </p:cBhvr>
                                      <p:to>
                                        <p:strVal val="visible"/>
                                      </p:to>
                                    </p:set>
                                    <p:animEffect transition="in" filter="wipe(down)">
                                      <p:cBhvr>
                                        <p:cTn id="34" dur="500"/>
                                        <p:tgtEl>
                                          <p:spTgt spid="6656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down)">
                                      <p:cBhvr>
                                        <p:cTn id="37" dur="500"/>
                                        <p:tgtEl>
                                          <p:spTgt spid="6656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6567"/>
                                        </p:tgtEl>
                                        <p:attrNameLst>
                                          <p:attrName>style.visibility</p:attrName>
                                        </p:attrNameLst>
                                      </p:cBhvr>
                                      <p:to>
                                        <p:strVal val="visible"/>
                                      </p:to>
                                    </p:set>
                                    <p:animEffect transition="in" filter="wipe(down)">
                                      <p:cBhvr>
                                        <p:cTn id="40" dur="500"/>
                                        <p:tgtEl>
                                          <p:spTgt spid="6656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6568"/>
                                        </p:tgtEl>
                                        <p:attrNameLst>
                                          <p:attrName>style.visibility</p:attrName>
                                        </p:attrNameLst>
                                      </p:cBhvr>
                                      <p:to>
                                        <p:strVal val="visible"/>
                                      </p:to>
                                    </p:set>
                                    <p:animEffect transition="in" filter="wipe(down)">
                                      <p:cBhvr>
                                        <p:cTn id="43" dur="500"/>
                                        <p:tgtEl>
                                          <p:spTgt spid="6656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6570"/>
                                        </p:tgtEl>
                                        <p:attrNameLst>
                                          <p:attrName>style.visibility</p:attrName>
                                        </p:attrNameLst>
                                      </p:cBhvr>
                                      <p:to>
                                        <p:strVal val="visible"/>
                                      </p:to>
                                    </p:set>
                                    <p:animEffect transition="in" filter="wipe(down)">
                                      <p:cBhvr>
                                        <p:cTn id="46" dur="500"/>
                                        <p:tgtEl>
                                          <p:spTgt spid="665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6565"/>
                                        </p:tgtEl>
                                        <p:attrNameLst>
                                          <p:attrName>style.visibility</p:attrName>
                                        </p:attrNameLst>
                                      </p:cBhvr>
                                      <p:to>
                                        <p:strVal val="visible"/>
                                      </p:to>
                                    </p:set>
                                    <p:animEffect transition="in" filter="wipe(down)">
                                      <p:cBhvr>
                                        <p:cTn id="51"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P spid="66565" grpId="0"/>
      <p:bldP spid="66566" grpId="0" animBg="1"/>
      <p:bldP spid="66567" grpId="0" animBg="1"/>
      <p:bldP spid="66568" grpId="0" animBg="1"/>
      <p:bldP spid="66569" grpId="0" animBg="1"/>
      <p:bldP spid="66570" grpId="0" animBg="1"/>
      <p:bldP spid="66571" grpId="0" animBg="1"/>
      <p:bldP spid="66572" grpId="0" animBg="1"/>
      <p:bldP spid="66573" grpId="0" animBg="1"/>
      <p:bldP spid="6657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4025" y="171450"/>
            <a:ext cx="7119938" cy="422275"/>
          </a:xfrm>
        </p:spPr>
        <p:txBody>
          <a:bodyPr/>
          <a:lstStyle/>
          <a:p>
            <a:r>
              <a:rPr lang="zh-CN" altLang="en-US" dirty="0">
                <a:ea typeface="宋体" panose="02010600030101010101" pitchFamily="2" charset="-122"/>
                <a:cs typeface="Arial" panose="020B0604020202020204" pitchFamily="34" charset="0"/>
              </a:rPr>
              <a:t>例如，奔腾机的</a:t>
            </a:r>
            <a:r>
              <a:rPr lang="en-US" altLang="zh-CN" dirty="0">
                <a:ea typeface="宋体" panose="02010600030101010101" pitchFamily="2" charset="-122"/>
                <a:cs typeface="Arial" panose="020B0604020202020204" pitchFamily="34" charset="0"/>
              </a:rPr>
              <a:t>I/O</a:t>
            </a:r>
            <a:r>
              <a:rPr lang="zh-CN" altLang="en-US" dirty="0">
                <a:ea typeface="宋体" panose="02010600030101010101" pitchFamily="2" charset="-122"/>
                <a:cs typeface="Arial" panose="020B0604020202020204" pitchFamily="34" charset="0"/>
              </a:rPr>
              <a:t>端口编址方式</a:t>
            </a:r>
            <a:endParaRPr lang="zh-CN" altLang="en-US" dirty="0">
              <a:ea typeface="宋体" panose="02010600030101010101" pitchFamily="2" charset="-122"/>
              <a:cs typeface="Arial" panose="020B0604020202020204" pitchFamily="34" charset="0"/>
            </a:endParaRPr>
          </a:p>
        </p:txBody>
      </p:sp>
      <p:sp>
        <p:nvSpPr>
          <p:cNvPr id="234499" name="Rectangle 3"/>
          <p:cNvSpPr>
            <a:spLocks noGrp="1" noChangeArrowheads="1"/>
          </p:cNvSpPr>
          <p:nvPr>
            <p:ph type="body" idx="1"/>
          </p:nvPr>
        </p:nvSpPr>
        <p:spPr>
          <a:xfrm>
            <a:off x="109538" y="909638"/>
            <a:ext cx="8848725" cy="4520212"/>
          </a:xfrm>
        </p:spPr>
        <p:txBody>
          <a:bodyPr/>
          <a:lstStyle/>
          <a:p>
            <a:pPr marL="342900" indent="-342900">
              <a:spcBef>
                <a:spcPct val="55000"/>
              </a:spcBef>
            </a:pPr>
            <a:r>
              <a:rPr lang="zh-CN" altLang="en-US" sz="2200" dirty="0">
                <a:ea typeface="宋体" panose="02010600030101010101" pitchFamily="2" charset="-122"/>
              </a:rPr>
              <a:t>采用独立编址方式，</a:t>
            </a:r>
            <a:r>
              <a:rPr lang="en-US" altLang="zh-CN" sz="2200" dirty="0">
                <a:ea typeface="宋体" panose="02010600030101010101" pitchFamily="2" charset="-122"/>
              </a:rPr>
              <a:t>I/O</a:t>
            </a:r>
            <a:r>
              <a:rPr lang="zh-CN" altLang="en-US" sz="2200" dirty="0">
                <a:ea typeface="宋体" panose="02010600030101010101" pitchFamily="2" charset="-122"/>
              </a:rPr>
              <a:t>地址空间由</a:t>
            </a:r>
            <a:r>
              <a:rPr lang="en-US" altLang="zh-CN" sz="2200" dirty="0">
                <a:ea typeface="宋体" panose="02010600030101010101" pitchFamily="2" charset="-122"/>
              </a:rPr>
              <a:t>2</a:t>
            </a:r>
            <a:r>
              <a:rPr lang="en-US" altLang="zh-CN" sz="2200" baseline="30000" dirty="0">
                <a:ea typeface="宋体" panose="02010600030101010101" pitchFamily="2" charset="-122"/>
              </a:rPr>
              <a:t>16</a:t>
            </a:r>
            <a:r>
              <a:rPr lang="en-US" altLang="zh-CN" sz="2200" dirty="0">
                <a:ea typeface="宋体" panose="02010600030101010101" pitchFamily="2" charset="-122"/>
              </a:rPr>
              <a:t>(64K)</a:t>
            </a:r>
            <a:r>
              <a:rPr lang="zh-CN" altLang="en-US" sz="2200" dirty="0">
                <a:ea typeface="宋体" panose="02010600030101010101" pitchFamily="2" charset="-122"/>
              </a:rPr>
              <a:t>个</a:t>
            </a:r>
            <a:r>
              <a:rPr lang="en-US" altLang="zh-CN" sz="2200" dirty="0">
                <a:ea typeface="宋体" panose="02010600030101010101" pitchFamily="2" charset="-122"/>
              </a:rPr>
              <a:t>8</a:t>
            </a:r>
            <a:r>
              <a:rPr lang="zh-CN" altLang="en-US" sz="2200" dirty="0">
                <a:ea typeface="宋体" panose="02010600030101010101" pitchFamily="2" charset="-122"/>
              </a:rPr>
              <a:t>位端口组成。</a:t>
            </a:r>
            <a:endParaRPr lang="zh-CN" altLang="en-US" sz="2200" dirty="0">
              <a:ea typeface="宋体" panose="02010600030101010101" pitchFamily="2" charset="-122"/>
            </a:endParaRPr>
          </a:p>
          <a:p>
            <a:pPr marL="342900" indent="-342900">
              <a:spcBef>
                <a:spcPct val="55000"/>
              </a:spcBef>
            </a:pPr>
            <a:r>
              <a:rPr lang="zh-CN" altLang="en-US" sz="2200" dirty="0">
                <a:ea typeface="宋体" panose="02010600030101010101" pitchFamily="2" charset="-122"/>
              </a:rPr>
              <a:t>虽然有</a:t>
            </a:r>
            <a:r>
              <a:rPr lang="en-US" altLang="zh-CN" sz="2200" dirty="0">
                <a:ea typeface="宋体" panose="02010600030101010101" pitchFamily="2" charset="-122"/>
              </a:rPr>
              <a:t>64K</a:t>
            </a:r>
            <a:r>
              <a:rPr lang="zh-CN" altLang="en-US" sz="2200" dirty="0">
                <a:ea typeface="宋体" panose="02010600030101010101" pitchFamily="2" charset="-122"/>
              </a:rPr>
              <a:t>字节的寻址空间，但一般只使用其中</a:t>
            </a:r>
            <a:r>
              <a:rPr lang="en-US" altLang="zh-CN" sz="2200" dirty="0">
                <a:ea typeface="宋体" panose="02010600030101010101" pitchFamily="2" charset="-122"/>
              </a:rPr>
              <a:t>1K</a:t>
            </a:r>
            <a:r>
              <a:rPr lang="zh-CN" altLang="en-US" sz="2200" dirty="0">
                <a:ea typeface="宋体" panose="02010600030101010101" pitchFamily="2" charset="-122"/>
              </a:rPr>
              <a:t>字节的</a:t>
            </a:r>
            <a:r>
              <a:rPr lang="en-US" altLang="zh-CN" sz="2200" dirty="0">
                <a:ea typeface="宋体" panose="02010600030101010101" pitchFamily="2" charset="-122"/>
              </a:rPr>
              <a:t>I/O</a:t>
            </a:r>
            <a:r>
              <a:rPr lang="zh-CN" altLang="en-US" sz="2200" dirty="0">
                <a:ea typeface="宋体" panose="02010600030101010101" pitchFamily="2" charset="-122"/>
              </a:rPr>
              <a:t>空间，故只用低</a:t>
            </a:r>
            <a:r>
              <a:rPr lang="en-US" altLang="zh-CN" sz="2200" dirty="0">
                <a:ea typeface="宋体" panose="02010600030101010101" pitchFamily="2" charset="-122"/>
              </a:rPr>
              <a:t>10</a:t>
            </a:r>
            <a:r>
              <a:rPr lang="zh-CN" altLang="en-US" sz="2200" dirty="0">
                <a:ea typeface="宋体" panose="02010600030101010101" pitchFamily="2" charset="-122"/>
              </a:rPr>
              <a:t>位地址线寻址。</a:t>
            </a:r>
            <a:endParaRPr lang="zh-CN" altLang="en-US" sz="2200" dirty="0">
              <a:ea typeface="宋体" panose="02010600030101010101" pitchFamily="2" charset="-122"/>
            </a:endParaRPr>
          </a:p>
          <a:p>
            <a:pPr marL="342900" indent="-342900">
              <a:spcBef>
                <a:spcPct val="55000"/>
              </a:spcBef>
            </a:pPr>
            <a:r>
              <a:rPr lang="zh-CN" altLang="en-US" sz="2200" dirty="0">
                <a:ea typeface="宋体" panose="02010600030101010101" pitchFamily="2" charset="-122"/>
              </a:rPr>
              <a:t>两个连续的</a:t>
            </a:r>
            <a:r>
              <a:rPr lang="en-US" altLang="zh-CN" sz="2200" dirty="0">
                <a:ea typeface="宋体" panose="02010600030101010101" pitchFamily="2" charset="-122"/>
              </a:rPr>
              <a:t>8</a:t>
            </a:r>
            <a:r>
              <a:rPr lang="zh-CN" altLang="en-US" sz="2200" dirty="0">
                <a:ea typeface="宋体" panose="02010600030101010101" pitchFamily="2" charset="-122"/>
              </a:rPr>
              <a:t>位端口可作为一个</a:t>
            </a:r>
            <a:r>
              <a:rPr lang="en-US" altLang="zh-CN" sz="2200" dirty="0">
                <a:ea typeface="宋体" panose="02010600030101010101" pitchFamily="2" charset="-122"/>
              </a:rPr>
              <a:t>16</a:t>
            </a:r>
            <a:r>
              <a:rPr lang="zh-CN" altLang="en-US" sz="2200" dirty="0">
                <a:ea typeface="宋体" panose="02010600030101010101" pitchFamily="2" charset="-122"/>
              </a:rPr>
              <a:t>位端口，四个连续的</a:t>
            </a:r>
            <a:r>
              <a:rPr lang="en-US" altLang="zh-CN" sz="2200" dirty="0">
                <a:ea typeface="宋体" panose="02010600030101010101" pitchFamily="2" charset="-122"/>
              </a:rPr>
              <a:t>8</a:t>
            </a:r>
            <a:r>
              <a:rPr lang="zh-CN" altLang="en-US" sz="2200" dirty="0">
                <a:ea typeface="宋体" panose="02010600030101010101" pitchFamily="2" charset="-122"/>
              </a:rPr>
              <a:t>位端口可作为一个</a:t>
            </a:r>
            <a:r>
              <a:rPr lang="en-US" altLang="zh-CN" sz="2200" dirty="0">
                <a:ea typeface="宋体" panose="02010600030101010101" pitchFamily="2" charset="-122"/>
              </a:rPr>
              <a:t>32</a:t>
            </a:r>
            <a:r>
              <a:rPr lang="zh-CN" altLang="en-US" sz="2200" dirty="0">
                <a:ea typeface="宋体" panose="02010600030101010101" pitchFamily="2" charset="-122"/>
              </a:rPr>
              <a:t>位端口。所以一次可传送</a:t>
            </a:r>
            <a:r>
              <a:rPr lang="en-US" altLang="zh-CN" sz="2200" dirty="0">
                <a:ea typeface="宋体" panose="02010600030101010101" pitchFamily="2" charset="-122"/>
              </a:rPr>
              <a:t>32</a:t>
            </a:r>
            <a:r>
              <a:rPr lang="zh-CN" altLang="en-US" sz="2200" dirty="0">
                <a:ea typeface="宋体" panose="02010600030101010101" pitchFamily="2" charset="-122"/>
              </a:rPr>
              <a:t>位、</a:t>
            </a:r>
            <a:r>
              <a:rPr lang="en-US" altLang="zh-CN" sz="2200" dirty="0">
                <a:ea typeface="宋体" panose="02010600030101010101" pitchFamily="2" charset="-122"/>
              </a:rPr>
              <a:t>16</a:t>
            </a:r>
            <a:r>
              <a:rPr lang="zh-CN" altLang="en-US" sz="2200" dirty="0">
                <a:ea typeface="宋体" panose="02010600030101010101" pitchFamily="2" charset="-122"/>
              </a:rPr>
              <a:t>位或</a:t>
            </a:r>
            <a:r>
              <a:rPr lang="en-US" altLang="zh-CN" sz="2200" dirty="0">
                <a:ea typeface="宋体" panose="02010600030101010101" pitchFamily="2" charset="-122"/>
              </a:rPr>
              <a:t>8</a:t>
            </a:r>
            <a:r>
              <a:rPr lang="zh-CN" altLang="en-US" sz="2200" dirty="0">
                <a:ea typeface="宋体" panose="02010600030101010101" pitchFamily="2" charset="-122"/>
              </a:rPr>
              <a:t>位数据。</a:t>
            </a:r>
            <a:endParaRPr lang="zh-CN" altLang="en-US" sz="2200" dirty="0">
              <a:ea typeface="宋体" panose="02010600030101010101" pitchFamily="2" charset="-122"/>
            </a:endParaRPr>
          </a:p>
          <a:p>
            <a:pPr marL="342900" indent="-342900">
              <a:spcBef>
                <a:spcPct val="55000"/>
              </a:spcBef>
            </a:pPr>
            <a:r>
              <a:rPr lang="zh-CN" altLang="en-US" sz="2200" dirty="0">
                <a:ea typeface="宋体" panose="02010600030101010101" pitchFamily="2" charset="-122"/>
              </a:rPr>
              <a:t>采用专门的</a:t>
            </a:r>
            <a:r>
              <a:rPr lang="en-US" altLang="zh-CN" sz="2200" dirty="0">
                <a:ea typeface="宋体" panose="02010600030101010101" pitchFamily="2" charset="-122"/>
              </a:rPr>
              <a:t>I/O</a:t>
            </a:r>
            <a:r>
              <a:rPr lang="zh-CN" altLang="en-US" sz="2200" dirty="0">
                <a:ea typeface="宋体" panose="02010600030101010101" pitchFamily="2" charset="-122"/>
              </a:rPr>
              <a:t>指令：</a:t>
            </a:r>
            <a:r>
              <a:rPr lang="en-US" altLang="zh-CN" sz="2200" dirty="0">
                <a:ea typeface="宋体" panose="02010600030101010101" pitchFamily="2" charset="-122"/>
              </a:rPr>
              <a:t>IN</a:t>
            </a:r>
            <a:r>
              <a:rPr lang="zh-CN" altLang="en-US" sz="2200" dirty="0">
                <a:ea typeface="宋体" panose="02010600030101010101" pitchFamily="2" charset="-122"/>
              </a:rPr>
              <a:t>和</a:t>
            </a:r>
            <a:r>
              <a:rPr lang="en-US" altLang="zh-CN" sz="2200" dirty="0">
                <a:ea typeface="宋体" panose="02010600030101010101" pitchFamily="2" charset="-122"/>
              </a:rPr>
              <a:t>OUT</a:t>
            </a:r>
            <a:r>
              <a:rPr lang="zh-CN" altLang="en-US" sz="2200" dirty="0">
                <a:ea typeface="宋体" panose="02010600030101010101" pitchFamily="2" charset="-122"/>
              </a:rPr>
              <a:t>（处理器执行到这些指令时产生相应的</a:t>
            </a:r>
            <a:r>
              <a:rPr lang="en-US" altLang="zh-CN" sz="2200" dirty="0">
                <a:ea typeface="宋体" panose="02010600030101010101" pitchFamily="2" charset="-122"/>
              </a:rPr>
              <a:t>I/O</a:t>
            </a:r>
            <a:r>
              <a:rPr lang="zh-CN" altLang="en-US" sz="2200" dirty="0">
                <a:ea typeface="宋体" panose="02010600030101010101" pitchFamily="2" charset="-122"/>
              </a:rPr>
              <a:t>读写命令信号）。</a:t>
            </a:r>
            <a:endParaRPr lang="zh-CN" altLang="en-US" sz="2200" dirty="0">
              <a:ea typeface="宋体" panose="02010600030101010101" pitchFamily="2" charset="-122"/>
            </a:endParaRPr>
          </a:p>
          <a:p>
            <a:pPr marL="342900" indent="-342900">
              <a:spcBef>
                <a:spcPct val="55000"/>
              </a:spcBef>
            </a:pPr>
            <a:endParaRPr lang="zh-CN" altLang="en-US" sz="2200" dirty="0">
              <a:ea typeface="宋体" panose="02010600030101010101" pitchFamily="2" charset="-122"/>
            </a:endParaRPr>
          </a:p>
          <a:p>
            <a:pPr marL="742950" lvl="1" indent="-285750">
              <a:buFontTx/>
              <a:buNone/>
            </a:pPr>
            <a:endParaRPr lang="zh-CN" altLang="en-US" sz="2200"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94A2A8B-AB8E-4FF2-8D6B-5FB76A47A2BE}"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2" dur="500"/>
                                        <p:tgtEl>
                                          <p:spTgt spid="234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7" dur="500"/>
                                        <p:tgtEl>
                                          <p:spTgt spid="234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22" dur="5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85775" y="489947"/>
            <a:ext cx="7516813" cy="422275"/>
          </a:xfrm>
        </p:spPr>
        <p:txBody>
          <a:bodyPr/>
          <a:lstStyle/>
          <a:p>
            <a:pPr algn="ctr"/>
            <a:r>
              <a:rPr lang="zh-CN" altLang="en-US" dirty="0">
                <a:ea typeface="宋体" panose="02010600030101010101" pitchFamily="2" charset="-122"/>
              </a:rPr>
              <a:t>第三讲 </a:t>
            </a:r>
            <a:r>
              <a:rPr lang="en-US" altLang="zh-CN" dirty="0">
                <a:ea typeface="宋体" panose="02010600030101010101" pitchFamily="2" charset="-122"/>
              </a:rPr>
              <a:t>I/O</a:t>
            </a:r>
            <a:r>
              <a:rPr lang="zh-CN" altLang="en-US" dirty="0">
                <a:ea typeface="宋体" panose="02010600030101010101" pitchFamily="2" charset="-122"/>
              </a:rPr>
              <a:t>数据传送控制方式</a:t>
            </a:r>
            <a:endParaRPr lang="zh-CN" altLang="en-US" dirty="0">
              <a:ea typeface="宋体" panose="02010600030101010101" pitchFamily="2" charset="-122"/>
            </a:endParaRPr>
          </a:p>
        </p:txBody>
      </p:sp>
      <p:sp>
        <p:nvSpPr>
          <p:cNvPr id="70659" name="Rectangle 3"/>
          <p:cNvSpPr>
            <a:spLocks noGrp="1" noChangeArrowheads="1"/>
          </p:cNvSpPr>
          <p:nvPr>
            <p:ph type="body" idx="1"/>
          </p:nvPr>
        </p:nvSpPr>
        <p:spPr>
          <a:xfrm>
            <a:off x="1505770" y="1911812"/>
            <a:ext cx="6655004" cy="1927772"/>
          </a:xfrm>
        </p:spPr>
        <p:txBody>
          <a:bodyPr/>
          <a:lstStyle/>
          <a:p>
            <a:r>
              <a:rPr lang="zh-CN" altLang="en-US" sz="2400" dirty="0">
                <a:ea typeface="黑体" panose="02010609060101010101" pitchFamily="49" charset="-122"/>
              </a:rPr>
              <a:t>轮询方式（程序直接控制 </a:t>
            </a:r>
            <a:r>
              <a:rPr lang="en-US" altLang="zh-CN" sz="2400" dirty="0">
                <a:ea typeface="黑体" panose="02010609060101010101" pitchFamily="49" charset="-122"/>
              </a:rPr>
              <a:t>/ </a:t>
            </a:r>
            <a:r>
              <a:rPr lang="zh-CN" altLang="en-US" sz="2400" dirty="0">
                <a:ea typeface="黑体" panose="02010609060101010101" pitchFamily="49" charset="-122"/>
              </a:rPr>
              <a:t>程序查询方式）</a:t>
            </a:r>
            <a:endParaRPr lang="zh-CN" altLang="en-US" sz="2400" dirty="0">
              <a:ea typeface="黑体" panose="02010609060101010101" pitchFamily="49" charset="-122"/>
            </a:endParaRPr>
          </a:p>
          <a:p>
            <a:r>
              <a:rPr lang="zh-CN" altLang="en-US" sz="2400" dirty="0">
                <a:ea typeface="黑体" panose="02010609060101010101" pitchFamily="49" charset="-122"/>
              </a:rPr>
              <a:t>程序中断方式（中断驱动方式）</a:t>
            </a:r>
            <a:endParaRPr lang="zh-CN" altLang="en-US" sz="2400" dirty="0">
              <a:ea typeface="黑体" panose="02010609060101010101" pitchFamily="49" charset="-122"/>
            </a:endParaRPr>
          </a:p>
          <a:p>
            <a:r>
              <a:rPr lang="zh-CN" altLang="en-US" sz="2400" dirty="0">
                <a:ea typeface="黑体" panose="02010609060101010101" pitchFamily="49" charset="-122"/>
              </a:rPr>
              <a:t>直接存储器访问方式（</a:t>
            </a:r>
            <a:r>
              <a:rPr lang="en-US" altLang="zh-CN" sz="2400" dirty="0">
                <a:ea typeface="黑体" panose="02010609060101010101" pitchFamily="49" charset="-122"/>
              </a:rPr>
              <a:t>DMA</a:t>
            </a:r>
            <a:r>
              <a:rPr lang="zh-CN" altLang="en-US" sz="2400" dirty="0">
                <a:ea typeface="黑体" panose="02010609060101010101" pitchFamily="49" charset="-122"/>
              </a:rPr>
              <a:t>方式）</a:t>
            </a:r>
            <a:endParaRPr lang="zh-CN" altLang="en-US" sz="2400" dirty="0">
              <a:ea typeface="黑体" panose="02010609060101010101" pitchFamily="49" charset="-122"/>
            </a:endParaRPr>
          </a:p>
        </p:txBody>
      </p:sp>
      <p:sp>
        <p:nvSpPr>
          <p:cNvPr id="70660" name="Text Box 4"/>
          <p:cNvSpPr txBox="1">
            <a:spLocks noChangeArrowheads="1"/>
          </p:cNvSpPr>
          <p:nvPr/>
        </p:nvSpPr>
        <p:spPr bwMode="auto">
          <a:xfrm>
            <a:off x="2624496" y="1183417"/>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dirty="0">
                <a:solidFill>
                  <a:srgbClr val="D1390F"/>
                </a:solidFill>
                <a:ea typeface="宋体" panose="02010600030101010101" pitchFamily="2" charset="-122"/>
              </a:rPr>
              <a:t>主     要     内     容</a:t>
            </a:r>
            <a:endParaRPr lang="zh-CN" altLang="en-US" sz="2400" dirty="0">
              <a:solidFill>
                <a:srgbClr val="D1390F"/>
              </a:solidFill>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1F121A8-51BD-4CC2-B619-0ED9E4FACED7}"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28638" y="157163"/>
            <a:ext cx="7937500" cy="422275"/>
          </a:xfrm>
        </p:spPr>
        <p:txBody>
          <a:bodyPr/>
          <a:lstStyle/>
          <a:p>
            <a:r>
              <a:rPr lang="en-US" altLang="zh-CN" dirty="0">
                <a:ea typeface="宋体" panose="02010600030101010101" pitchFamily="2" charset="-122"/>
              </a:rPr>
              <a:t>I/O</a:t>
            </a:r>
            <a:r>
              <a:rPr lang="zh-CN" altLang="en-US" dirty="0">
                <a:ea typeface="宋体" panose="02010600030101010101" pitchFamily="2" charset="-122"/>
              </a:rPr>
              <a:t>设备与主机进行数据交换的三种基本方式</a:t>
            </a:r>
            <a:endParaRPr lang="zh-CN" altLang="en-US" dirty="0">
              <a:ea typeface="宋体" panose="02010600030101010101" pitchFamily="2" charset="-122"/>
            </a:endParaRPr>
          </a:p>
        </p:txBody>
      </p:sp>
      <p:sp>
        <p:nvSpPr>
          <p:cNvPr id="564227" name="Rectangle 3"/>
          <p:cNvSpPr>
            <a:spLocks noGrp="1" noChangeArrowheads="1"/>
          </p:cNvSpPr>
          <p:nvPr>
            <p:ph type="body" idx="1"/>
          </p:nvPr>
        </p:nvSpPr>
        <p:spPr>
          <a:xfrm>
            <a:off x="528638" y="579438"/>
            <a:ext cx="8407400" cy="6089872"/>
          </a:xfrm>
        </p:spPr>
        <p:txBody>
          <a:bodyPr/>
          <a:lstStyle/>
          <a:p>
            <a:r>
              <a:rPr lang="zh-CN" altLang="en-US" dirty="0">
                <a:ea typeface="黑体" panose="02010609060101010101" pitchFamily="49" charset="-122"/>
              </a:rPr>
              <a:t>程序直接控制方式（最简单的</a:t>
            </a:r>
            <a:r>
              <a:rPr lang="en-US" altLang="zh-CN" dirty="0">
                <a:ea typeface="黑体" panose="02010609060101010101" pitchFamily="49" charset="-122"/>
              </a:rPr>
              <a:t>I/O</a:t>
            </a:r>
            <a:r>
              <a:rPr lang="zh-CN" altLang="en-US" dirty="0">
                <a:ea typeface="黑体" panose="02010609060101010101" pitchFamily="49" charset="-122"/>
              </a:rPr>
              <a:t>方式）</a:t>
            </a:r>
            <a:endParaRPr lang="zh-CN" altLang="en-US" dirty="0">
              <a:ea typeface="黑体" panose="02010609060101010101" pitchFamily="49" charset="-122"/>
            </a:endParaRPr>
          </a:p>
          <a:p>
            <a:pPr lvl="1"/>
            <a:r>
              <a:rPr lang="zh-CN" altLang="en-US" dirty="0">
                <a:ea typeface="黑体" panose="02010609060101010101" pitchFamily="49" charset="-122"/>
              </a:rPr>
              <a:t>无条件传送：对简单外设定时（同步）进行数据传送</a:t>
            </a:r>
            <a:endParaRPr lang="zh-CN" altLang="en-US" dirty="0">
              <a:ea typeface="黑体" panose="02010609060101010101" pitchFamily="49" charset="-122"/>
            </a:endParaRPr>
          </a:p>
          <a:p>
            <a:pPr lvl="1"/>
            <a:r>
              <a:rPr lang="zh-CN" altLang="en-US" dirty="0">
                <a:ea typeface="黑体" panose="02010609060101010101" pitchFamily="49" charset="-122"/>
              </a:rPr>
              <a:t>条件传送：</a:t>
            </a:r>
            <a:r>
              <a:rPr lang="en-US" altLang="zh-CN" dirty="0">
                <a:ea typeface="黑体" panose="02010609060101010101" pitchFamily="49" charset="-122"/>
              </a:rPr>
              <a:t>Polling </a:t>
            </a:r>
            <a:r>
              <a:rPr lang="en-US" altLang="zh-CN" dirty="0">
                <a:solidFill>
                  <a:srgbClr val="CC0000"/>
                </a:solidFill>
                <a:ea typeface="黑体" panose="02010609060101010101" pitchFamily="49" charset="-122"/>
              </a:rPr>
              <a:t>(</a:t>
            </a:r>
            <a:r>
              <a:rPr lang="zh-CN" altLang="en-US" dirty="0">
                <a:solidFill>
                  <a:srgbClr val="CC0000"/>
                </a:solidFill>
                <a:ea typeface="黑体" panose="02010609060101010101" pitchFamily="49" charset="-122"/>
              </a:rPr>
              <a:t>轮询，查询</a:t>
            </a:r>
            <a:r>
              <a:rPr lang="en-US" altLang="zh-CN" dirty="0">
                <a:solidFill>
                  <a:srgbClr val="CC0000"/>
                </a:solidFill>
                <a:ea typeface="黑体" panose="02010609060101010101" pitchFamily="49" charset="-122"/>
              </a:rPr>
              <a:t>):  </a:t>
            </a:r>
            <a:r>
              <a:rPr lang="en-US" altLang="zh-CN" dirty="0">
                <a:ea typeface="黑体" panose="02010609060101010101" pitchFamily="49" charset="-122"/>
              </a:rPr>
              <a:t>OS</a:t>
            </a:r>
            <a:r>
              <a:rPr lang="zh-CN" altLang="en-US" dirty="0">
                <a:ea typeface="黑体" panose="02010609060101010101" pitchFamily="49" charset="-122"/>
              </a:rPr>
              <a:t>主动查询，也称为</a:t>
            </a:r>
            <a:r>
              <a:rPr lang="zh-CN" altLang="en-US" dirty="0">
                <a:solidFill>
                  <a:srgbClr val="2E9267"/>
                </a:solidFill>
                <a:ea typeface="黑体" panose="02010609060101010101" pitchFamily="49" charset="-122"/>
              </a:rPr>
              <a:t>程序查询方式</a:t>
            </a:r>
            <a:endParaRPr lang="en-US" altLang="zh-CN" dirty="0">
              <a:solidFill>
                <a:srgbClr val="CC0000"/>
              </a:solidFill>
              <a:ea typeface="黑体" panose="02010609060101010101" pitchFamily="49" charset="-122"/>
            </a:endParaRPr>
          </a:p>
          <a:p>
            <a:pPr lvl="2"/>
            <a:r>
              <a:rPr lang="en-US" altLang="zh-CN" dirty="0">
                <a:ea typeface="黑体" panose="02010609060101010101" pitchFamily="49" charset="-122"/>
              </a:rPr>
              <a:t>I/O</a:t>
            </a:r>
            <a:r>
              <a:rPr lang="zh-CN" altLang="en-US" dirty="0">
                <a:ea typeface="黑体" panose="02010609060101010101" pitchFamily="49" charset="-122"/>
              </a:rPr>
              <a:t>设备（包括</a:t>
            </a:r>
            <a:r>
              <a:rPr lang="en-US" altLang="zh-CN" dirty="0">
                <a:ea typeface="黑体" panose="02010609060101010101" pitchFamily="49" charset="-122"/>
              </a:rPr>
              <a:t>I/O</a:t>
            </a:r>
            <a:r>
              <a:rPr lang="zh-CN" altLang="en-US" dirty="0">
                <a:ea typeface="黑体" panose="02010609060101010101" pitchFamily="49" charset="-122"/>
              </a:rPr>
              <a:t>接口）将自己的状态放到一个状态寄存器中 </a:t>
            </a:r>
            <a:endParaRPr lang="zh-CN" altLang="en-US" dirty="0">
              <a:ea typeface="黑体" panose="02010609060101010101" pitchFamily="49" charset="-122"/>
            </a:endParaRPr>
          </a:p>
          <a:p>
            <a:pPr lvl="2"/>
            <a:r>
              <a:rPr lang="en-US" altLang="zh-CN" dirty="0">
                <a:ea typeface="黑体" panose="02010609060101010101" pitchFamily="49" charset="-122"/>
              </a:rPr>
              <a:t>OS</a:t>
            </a:r>
            <a:r>
              <a:rPr lang="zh-CN" altLang="en-US" dirty="0">
                <a:ea typeface="黑体" panose="02010609060101010101" pitchFamily="49" charset="-122"/>
              </a:rPr>
              <a:t>阶段性地查询状态寄存器中的特定状态，以决定下一步动作</a:t>
            </a:r>
            <a:endParaRPr lang="zh-CN" altLang="en-US" dirty="0">
              <a:ea typeface="黑体" panose="02010609060101010101" pitchFamily="49" charset="-122"/>
            </a:endParaRPr>
          </a:p>
          <a:p>
            <a:r>
              <a:rPr lang="en-US" altLang="zh-CN" dirty="0">
                <a:ea typeface="黑体" panose="02010609060101010101" pitchFamily="49" charset="-122"/>
              </a:rPr>
              <a:t>I/O Interrupt </a:t>
            </a:r>
            <a:r>
              <a:rPr lang="en-US" altLang="zh-CN" dirty="0">
                <a:solidFill>
                  <a:srgbClr val="CC0000"/>
                </a:solidFill>
                <a:ea typeface="黑体" panose="02010609060101010101" pitchFamily="49" charset="-122"/>
              </a:rPr>
              <a:t>(</a:t>
            </a:r>
            <a:r>
              <a:rPr lang="zh-CN" altLang="en-US" dirty="0">
                <a:solidFill>
                  <a:srgbClr val="CC0000"/>
                </a:solidFill>
                <a:ea typeface="黑体" panose="02010609060101010101" pitchFamily="49" charset="-122"/>
              </a:rPr>
              <a:t>中断</a:t>
            </a:r>
            <a:r>
              <a:rPr lang="en-US" altLang="zh-CN" dirty="0">
                <a:solidFill>
                  <a:srgbClr val="CC0000"/>
                </a:solidFill>
                <a:ea typeface="黑体" panose="02010609060101010101" pitchFamily="49" charset="-122"/>
              </a:rPr>
              <a:t>I/O</a:t>
            </a:r>
            <a:r>
              <a:rPr lang="zh-CN" altLang="en-US" dirty="0">
                <a:solidFill>
                  <a:srgbClr val="CC0000"/>
                </a:solidFill>
                <a:ea typeface="黑体" panose="02010609060101010101" pitchFamily="49" charset="-122"/>
              </a:rPr>
              <a:t>方式</a:t>
            </a:r>
            <a:r>
              <a:rPr lang="en-US" altLang="zh-CN" dirty="0">
                <a:solidFill>
                  <a:srgbClr val="CC0000"/>
                </a:solidFill>
                <a:ea typeface="黑体" panose="02010609060101010101" pitchFamily="49" charset="-122"/>
              </a:rPr>
              <a:t>): </a:t>
            </a:r>
            <a:r>
              <a:rPr lang="zh-CN" altLang="en-US" dirty="0">
                <a:ea typeface="黑体" panose="02010609060101010101" pitchFamily="49" charset="-122"/>
              </a:rPr>
              <a:t>几乎所有系统都支持的中断</a:t>
            </a:r>
            <a:r>
              <a:rPr lang="en-US" altLang="zh-CN" dirty="0">
                <a:ea typeface="黑体" panose="02010609060101010101" pitchFamily="49" charset="-122"/>
              </a:rPr>
              <a:t>I/O</a:t>
            </a:r>
            <a:r>
              <a:rPr lang="zh-CN" altLang="en-US" dirty="0">
                <a:ea typeface="黑体" panose="02010609060101010101" pitchFamily="49" charset="-122"/>
              </a:rPr>
              <a:t>方式</a:t>
            </a:r>
            <a:endParaRPr lang="zh-CN" altLang="en-US" dirty="0">
              <a:ea typeface="黑体" panose="02010609060101010101" pitchFamily="49" charset="-122"/>
            </a:endParaRPr>
          </a:p>
          <a:p>
            <a:pPr lvl="1"/>
            <a:r>
              <a:rPr lang="zh-CN" altLang="en-US" dirty="0">
                <a:ea typeface="黑体" panose="02010609060101010101" pitchFamily="49" charset="-122"/>
              </a:rPr>
              <a:t>若一个</a:t>
            </a:r>
            <a:r>
              <a:rPr lang="en-US" altLang="zh-CN" dirty="0">
                <a:ea typeface="黑体" panose="02010609060101010101" pitchFamily="49" charset="-122"/>
              </a:rPr>
              <a:t>I/O</a:t>
            </a:r>
            <a:r>
              <a:rPr lang="zh-CN" altLang="en-US" dirty="0">
                <a:ea typeface="黑体" panose="02010609060101010101" pitchFamily="49" charset="-122"/>
              </a:rPr>
              <a:t>设备需要</a:t>
            </a:r>
            <a:r>
              <a:rPr lang="en-US" altLang="zh-CN" dirty="0">
                <a:ea typeface="黑体" panose="02010609060101010101" pitchFamily="49" charset="-122"/>
              </a:rPr>
              <a:t>CPU</a:t>
            </a:r>
            <a:r>
              <a:rPr lang="zh-CN" altLang="en-US" dirty="0">
                <a:ea typeface="黑体" panose="02010609060101010101" pitchFamily="49" charset="-122"/>
              </a:rPr>
              <a:t>干预，它就通过中断请求通知</a:t>
            </a:r>
            <a:r>
              <a:rPr lang="en-US" altLang="zh-CN" dirty="0">
                <a:ea typeface="黑体" panose="02010609060101010101" pitchFamily="49" charset="-122"/>
              </a:rPr>
              <a:t>CPU</a:t>
            </a:r>
            <a:endParaRPr lang="en-US" altLang="zh-CN" dirty="0">
              <a:ea typeface="黑体" panose="02010609060101010101" pitchFamily="49" charset="-122"/>
            </a:endParaRPr>
          </a:p>
          <a:p>
            <a:pPr lvl="1"/>
            <a:r>
              <a:rPr lang="en-US" altLang="zh-CN" dirty="0">
                <a:ea typeface="黑体" panose="02010609060101010101" pitchFamily="49" charset="-122"/>
              </a:rPr>
              <a:t>CPU</a:t>
            </a:r>
            <a:r>
              <a:rPr lang="zh-CN" altLang="en-US" dirty="0">
                <a:ea typeface="黑体" panose="02010609060101010101" pitchFamily="49" charset="-122"/>
              </a:rPr>
              <a:t>中止当前程序的执行，调出</a:t>
            </a:r>
            <a:r>
              <a:rPr lang="en-US" altLang="zh-CN" dirty="0">
                <a:ea typeface="黑体" panose="02010609060101010101" pitchFamily="49" charset="-122"/>
              </a:rPr>
              <a:t>OS</a:t>
            </a:r>
            <a:r>
              <a:rPr lang="zh-CN" altLang="en-US" dirty="0">
                <a:ea typeface="黑体" panose="02010609060101010101" pitchFamily="49" charset="-122"/>
              </a:rPr>
              <a:t>（中断处理程序）来执行</a:t>
            </a:r>
            <a:endParaRPr lang="zh-CN" altLang="en-US" dirty="0">
              <a:ea typeface="黑体" panose="02010609060101010101" pitchFamily="49" charset="-122"/>
            </a:endParaRPr>
          </a:p>
          <a:p>
            <a:pPr lvl="1"/>
            <a:r>
              <a:rPr lang="zh-CN" altLang="en-US" dirty="0">
                <a:ea typeface="黑体" panose="02010609060101010101" pitchFamily="49" charset="-122"/>
              </a:rPr>
              <a:t>处理结束后，再返回到被中止的程序继续执行</a:t>
            </a:r>
            <a:endParaRPr lang="zh-CN" altLang="en-US" dirty="0">
              <a:ea typeface="黑体" panose="02010609060101010101" pitchFamily="49" charset="-122"/>
            </a:endParaRPr>
          </a:p>
          <a:p>
            <a:pPr lvl="1"/>
            <a:r>
              <a:rPr lang="en-US" altLang="zh-CN" dirty="0">
                <a:ea typeface="黑体" panose="02010609060101010101" pitchFamily="49" charset="-122"/>
              </a:rPr>
              <a:t>OS</a:t>
            </a:r>
            <a:r>
              <a:rPr lang="zh-CN" altLang="en-US" dirty="0">
                <a:ea typeface="黑体" panose="02010609060101010101" pitchFamily="49" charset="-122"/>
              </a:rPr>
              <a:t>是被动调出的，也称为中断驱动</a:t>
            </a:r>
            <a:r>
              <a:rPr lang="en-US" altLang="zh-CN" dirty="0">
                <a:ea typeface="黑体" panose="02010609060101010101" pitchFamily="49" charset="-122"/>
              </a:rPr>
              <a:t>I/O</a:t>
            </a:r>
            <a:r>
              <a:rPr lang="zh-CN" altLang="en-US" dirty="0">
                <a:ea typeface="黑体" panose="02010609060101010101" pitchFamily="49" charset="-122"/>
              </a:rPr>
              <a:t>方式</a:t>
            </a:r>
            <a:endParaRPr lang="zh-CN" altLang="en-US" dirty="0">
              <a:ea typeface="黑体" panose="02010609060101010101" pitchFamily="49" charset="-122"/>
            </a:endParaRPr>
          </a:p>
          <a:p>
            <a:r>
              <a:rPr lang="en-US" altLang="zh-CN" dirty="0">
                <a:ea typeface="黑体" panose="02010609060101010101" pitchFamily="49" charset="-122"/>
              </a:rPr>
              <a:t>Direct Memory Access </a:t>
            </a:r>
            <a:r>
              <a:rPr lang="en-US" altLang="zh-CN" dirty="0">
                <a:solidFill>
                  <a:srgbClr val="D1390F"/>
                </a:solidFill>
                <a:ea typeface="黑体" panose="02010609060101010101" pitchFamily="49" charset="-122"/>
              </a:rPr>
              <a:t>(DMA</a:t>
            </a:r>
            <a:r>
              <a:rPr lang="zh-CN" altLang="en-US" dirty="0">
                <a:solidFill>
                  <a:srgbClr val="D1390F"/>
                </a:solidFill>
                <a:ea typeface="黑体" panose="02010609060101010101" pitchFamily="49" charset="-122"/>
              </a:rPr>
              <a:t>方式</a:t>
            </a:r>
            <a:r>
              <a:rPr lang="en-US" altLang="zh-CN" dirty="0">
                <a:solidFill>
                  <a:srgbClr val="D1390F"/>
                </a:solidFill>
                <a:ea typeface="黑体" panose="02010609060101010101" pitchFamily="49" charset="-122"/>
              </a:rPr>
              <a:t>): </a:t>
            </a:r>
            <a:r>
              <a:rPr lang="zh-CN" altLang="en-US" dirty="0">
                <a:ea typeface="黑体" panose="02010609060101010101" pitchFamily="49" charset="-122"/>
              </a:rPr>
              <a:t>磁盘等高速外设特有的</a:t>
            </a:r>
            <a:r>
              <a:rPr lang="en-US" altLang="zh-CN" dirty="0">
                <a:ea typeface="黑体" panose="02010609060101010101" pitchFamily="49" charset="-122"/>
              </a:rPr>
              <a:t>I/O</a:t>
            </a:r>
            <a:r>
              <a:rPr lang="zh-CN" altLang="en-US" dirty="0">
                <a:ea typeface="黑体" panose="02010609060101010101" pitchFamily="49" charset="-122"/>
              </a:rPr>
              <a:t>方式</a:t>
            </a:r>
            <a:endParaRPr lang="zh-CN" altLang="en-US" dirty="0">
              <a:ea typeface="黑体" panose="02010609060101010101" pitchFamily="49" charset="-122"/>
            </a:endParaRPr>
          </a:p>
          <a:p>
            <a:pPr lvl="1"/>
            <a:r>
              <a:rPr lang="zh-CN" altLang="en-US" dirty="0">
                <a:ea typeface="黑体" panose="02010609060101010101" pitchFamily="49" charset="-122"/>
              </a:rPr>
              <a:t>磁盘等高速外设</a:t>
            </a:r>
            <a:r>
              <a:rPr lang="zh-CN" altLang="en-US" dirty="0">
                <a:solidFill>
                  <a:schemeClr val="accent1"/>
                </a:solidFill>
                <a:ea typeface="黑体" panose="02010609060101010101" pitchFamily="49" charset="-122"/>
              </a:rPr>
              <a:t>成批地直接和主存进行数据交换</a:t>
            </a:r>
            <a:endParaRPr lang="zh-CN" altLang="en-US" dirty="0">
              <a:solidFill>
                <a:schemeClr val="accent1"/>
              </a:solidFill>
              <a:ea typeface="黑体" panose="02010609060101010101" pitchFamily="49" charset="-122"/>
            </a:endParaRPr>
          </a:p>
          <a:p>
            <a:pPr lvl="1"/>
            <a:r>
              <a:rPr lang="zh-CN" altLang="en-US" dirty="0">
                <a:ea typeface="黑体" panose="02010609060101010101" pitchFamily="49" charset="-122"/>
              </a:rPr>
              <a:t>需要专门的</a:t>
            </a:r>
            <a:r>
              <a:rPr lang="en-US" altLang="zh-CN" dirty="0">
                <a:ea typeface="黑体" panose="02010609060101010101" pitchFamily="49" charset="-122"/>
              </a:rPr>
              <a:t>DMA</a:t>
            </a:r>
            <a:r>
              <a:rPr lang="zh-CN" altLang="en-US" dirty="0">
                <a:ea typeface="黑体" panose="02010609060101010101" pitchFamily="49" charset="-122"/>
              </a:rPr>
              <a:t>控制器控制总线，完成数据传送</a:t>
            </a:r>
            <a:endParaRPr lang="zh-CN" altLang="en-US" dirty="0">
              <a:ea typeface="黑体" panose="02010609060101010101" pitchFamily="49" charset="-122"/>
            </a:endParaRPr>
          </a:p>
          <a:p>
            <a:pPr lvl="1"/>
            <a:r>
              <a:rPr lang="zh-CN" altLang="en-US" dirty="0">
                <a:ea typeface="黑体" panose="02010609060101010101" pitchFamily="49" charset="-122"/>
              </a:rPr>
              <a:t>当外设准备好数据后，向</a:t>
            </a:r>
            <a:r>
              <a:rPr lang="en-US" altLang="zh-CN" dirty="0">
                <a:ea typeface="黑体" panose="02010609060101010101" pitchFamily="49" charset="-122"/>
              </a:rPr>
              <a:t>DMA</a:t>
            </a:r>
            <a:r>
              <a:rPr lang="zh-CN" altLang="en-US" dirty="0">
                <a:ea typeface="黑体" panose="02010609060101010101" pitchFamily="49" charset="-122"/>
              </a:rPr>
              <a:t>控制器发</a:t>
            </a:r>
            <a:r>
              <a:rPr lang="en-US" altLang="zh-CN" dirty="0">
                <a:ea typeface="黑体" panose="02010609060101010101" pitchFamily="49" charset="-122"/>
              </a:rPr>
              <a:t>DMA</a:t>
            </a:r>
            <a:r>
              <a:rPr lang="zh-CN" altLang="en-US" dirty="0">
                <a:ea typeface="黑体" panose="02010609060101010101" pitchFamily="49" charset="-122"/>
              </a:rPr>
              <a:t>请求信号，</a:t>
            </a:r>
            <a:r>
              <a:rPr lang="en-US" altLang="zh-CN" dirty="0">
                <a:ea typeface="黑体" panose="02010609060101010101" pitchFamily="49" charset="-122"/>
              </a:rPr>
              <a:t>DMA</a:t>
            </a:r>
            <a:r>
              <a:rPr lang="zh-CN" altLang="en-US" dirty="0">
                <a:ea typeface="黑体" panose="02010609060101010101" pitchFamily="49" charset="-122"/>
              </a:rPr>
              <a:t>控制器再向</a:t>
            </a:r>
            <a:r>
              <a:rPr lang="en-US" altLang="zh-CN" dirty="0">
                <a:ea typeface="黑体" panose="02010609060101010101" pitchFamily="49" charset="-122"/>
              </a:rPr>
              <a:t>CPU</a:t>
            </a:r>
            <a:r>
              <a:rPr lang="zh-CN" altLang="en-US" dirty="0">
                <a:ea typeface="黑体" panose="02010609060101010101" pitchFamily="49" charset="-122"/>
              </a:rPr>
              <a:t>发总线请求，</a:t>
            </a:r>
            <a:r>
              <a:rPr lang="en-US" altLang="zh-CN" dirty="0">
                <a:ea typeface="黑体" panose="02010609060101010101" pitchFamily="49" charset="-122"/>
              </a:rPr>
              <a:t>CPU</a:t>
            </a:r>
            <a:r>
              <a:rPr lang="zh-CN" altLang="en-US" dirty="0">
                <a:ea typeface="黑体" panose="02010609060101010101" pitchFamily="49" charset="-122"/>
              </a:rPr>
              <a:t>让出总线后，由</a:t>
            </a:r>
            <a:r>
              <a:rPr lang="en-US" altLang="zh-CN" dirty="0">
                <a:ea typeface="黑体" panose="02010609060101010101" pitchFamily="49" charset="-122"/>
              </a:rPr>
              <a:t>DMA</a:t>
            </a:r>
            <a:r>
              <a:rPr lang="zh-CN" altLang="en-US" dirty="0">
                <a:ea typeface="黑体" panose="02010609060101010101" pitchFamily="49" charset="-122"/>
              </a:rPr>
              <a:t>控制器控制总线进行传输，无需</a:t>
            </a:r>
            <a:r>
              <a:rPr lang="en-US" altLang="zh-CN" dirty="0">
                <a:ea typeface="黑体" panose="02010609060101010101" pitchFamily="49" charset="-122"/>
              </a:rPr>
              <a:t>CPU</a:t>
            </a:r>
            <a:r>
              <a:rPr lang="zh-CN" altLang="en-US" dirty="0">
                <a:ea typeface="黑体" panose="02010609060101010101" pitchFamily="49" charset="-122"/>
              </a:rPr>
              <a:t>干涉</a:t>
            </a:r>
            <a:endParaRPr lang="zh-CN" altLang="en-US"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37FCED5-44B4-4561-B2F0-78864351E997}" type="slidenum">
              <a:rPr lang="zh-CN" altLang="en-US" sz="1200">
                <a:solidFill>
                  <a:srgbClr val="898989"/>
                </a:solidFill>
              </a:rPr>
            </a:fld>
            <a:endParaRPr lang="zh-CN" altLang="en-US" sz="1200">
              <a:solidFill>
                <a:srgbClr val="898989"/>
              </a:solidFill>
            </a:endParaRPr>
          </a:p>
        </p:txBody>
      </p:sp>
      <p:sp>
        <p:nvSpPr>
          <p:cNvPr id="3" name="左大括号 2"/>
          <p:cNvSpPr/>
          <p:nvPr/>
        </p:nvSpPr>
        <p:spPr bwMode="auto">
          <a:xfrm>
            <a:off x="832623" y="1092820"/>
            <a:ext cx="223024" cy="490654"/>
          </a:xfrm>
          <a:prstGeom prst="leftBrac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11" dur="500"/>
                                        <p:tgtEl>
                                          <p:spTgt spid="56422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5" dur="500"/>
                                        <p:tgtEl>
                                          <p:spTgt spid="5642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20" dur="500"/>
                                        <p:tgtEl>
                                          <p:spTgt spid="564227">
                                            <p:txEl>
                                              <p:pRg st="3" end="3"/>
                                            </p:txEl>
                                          </p:spTgt>
                                        </p:tgtEl>
                                      </p:cBhvr>
                                    </p:animEffect>
                                  </p:childTnLst>
                                  <p:subTnLst>
                                    <p:animClr clrSpc="rgb" dir="cw">
                                      <p:cBhvr override="childStyle">
                                        <p:cTn dur="1" fill="hold" display="0" masterRel="nextClick" afterEffect="1"/>
                                        <p:tgtEl>
                                          <p:spTgt spid="564227">
                                            <p:txEl>
                                              <p:pRg st="3" end="3"/>
                                            </p:txEl>
                                          </p:spTgt>
                                        </p:tgtEl>
                                        <p:attrNameLst>
                                          <p:attrName>ppt_c</p:attrName>
                                        </p:attrNameLst>
                                      </p:cBhvr>
                                      <p:to>
                                        <a:srgbClr val="3399FF"/>
                                      </p:to>
                                    </p:animClr>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5" dur="500"/>
                                        <p:tgtEl>
                                          <p:spTgt spid="564227">
                                            <p:txEl>
                                              <p:pRg st="4" end="4"/>
                                            </p:txEl>
                                          </p:spTgt>
                                        </p:tgtEl>
                                      </p:cBhvr>
                                    </p:animEffect>
                                  </p:childTnLst>
                                  <p:subTnLst>
                                    <p:animClr clrSpc="rgb" dir="cw">
                                      <p:cBhvr override="childStyle">
                                        <p:cTn dur="1" fill="hold" display="0" masterRel="nextClick" afterEffect="1"/>
                                        <p:tgtEl>
                                          <p:spTgt spid="564227">
                                            <p:txEl>
                                              <p:pRg st="4" end="4"/>
                                            </p:txEl>
                                          </p:spTgt>
                                        </p:tgtEl>
                                        <p:attrNameLst>
                                          <p:attrName>ppt_c</p:attrName>
                                        </p:attrNameLst>
                                      </p:cBhvr>
                                      <p:to>
                                        <a:srgbClr val="3399FF"/>
                                      </p:to>
                                    </p:animClr>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30" dur="500"/>
                                        <p:tgtEl>
                                          <p:spTgt spid="564227">
                                            <p:txEl>
                                              <p:pRg st="6" end="6"/>
                                            </p:txEl>
                                          </p:spTgt>
                                        </p:tgtEl>
                                      </p:cBhvr>
                                    </p:animEffect>
                                  </p:childTnLst>
                                  <p:subTnLst>
                                    <p:animClr clrSpc="rgb" dir="cw">
                                      <p:cBhvr override="childStyle">
                                        <p:cTn dur="1" fill="hold" display="0" masterRel="nextClick" afterEffect="1"/>
                                        <p:tgtEl>
                                          <p:spTgt spid="564227">
                                            <p:txEl>
                                              <p:pRg st="6" end="6"/>
                                            </p:txEl>
                                          </p:spTgt>
                                        </p:tgtEl>
                                        <p:attrNameLst>
                                          <p:attrName>ppt_c</p:attrName>
                                        </p:attrNameLst>
                                      </p:cBhvr>
                                      <p:to>
                                        <a:srgbClr val="3399FF"/>
                                      </p:to>
                                    </p:animClr>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35" dur="500"/>
                                        <p:tgtEl>
                                          <p:spTgt spid="564227">
                                            <p:txEl>
                                              <p:pRg st="7" end="7"/>
                                            </p:txEl>
                                          </p:spTgt>
                                        </p:tgtEl>
                                      </p:cBhvr>
                                    </p:animEffect>
                                  </p:childTnLst>
                                  <p:subTnLst>
                                    <p:animClr clrSpc="rgb" dir="cw">
                                      <p:cBhvr override="childStyle">
                                        <p:cTn dur="1" fill="hold" display="0" masterRel="nextClick" afterEffect="1"/>
                                        <p:tgtEl>
                                          <p:spTgt spid="564227">
                                            <p:txEl>
                                              <p:pRg st="7" end="7"/>
                                            </p:txEl>
                                          </p:spTgt>
                                        </p:tgtEl>
                                        <p:attrNameLst>
                                          <p:attrName>ppt_c</p:attrName>
                                        </p:attrNameLst>
                                      </p:cBhvr>
                                      <p:to>
                                        <a:srgbClr val="3399FF"/>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40" dur="500"/>
                                        <p:tgtEl>
                                          <p:spTgt spid="564227">
                                            <p:txEl>
                                              <p:pRg st="8" end="8"/>
                                            </p:txEl>
                                          </p:spTgt>
                                        </p:tgtEl>
                                      </p:cBhvr>
                                    </p:animEffect>
                                  </p:childTnLst>
                                  <p:subTnLst>
                                    <p:animClr clrSpc="rgb" dir="cw">
                                      <p:cBhvr override="childStyle">
                                        <p:cTn dur="1" fill="hold" display="0" masterRel="nextClick" afterEffect="1"/>
                                        <p:tgtEl>
                                          <p:spTgt spid="564227">
                                            <p:txEl>
                                              <p:pRg st="8" end="8"/>
                                            </p:txEl>
                                          </p:spTgt>
                                        </p:tgtEl>
                                        <p:attrNameLst>
                                          <p:attrName>ppt_c</p:attrName>
                                        </p:attrNameLst>
                                      </p:cBhvr>
                                      <p:to>
                                        <a:srgbClr val="3399FF"/>
                                      </p:to>
                                    </p:animClr>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45" dur="500"/>
                                        <p:tgtEl>
                                          <p:spTgt spid="564227">
                                            <p:txEl>
                                              <p:pRg st="9" end="9"/>
                                            </p:txEl>
                                          </p:spTgt>
                                        </p:tgtEl>
                                      </p:cBhvr>
                                    </p:animEffect>
                                  </p:childTnLst>
                                  <p:subTnLst>
                                    <p:animClr clrSpc="rgb" dir="cw">
                                      <p:cBhvr override="childStyle">
                                        <p:cTn dur="1" fill="hold" display="0" masterRel="nextClick" afterEffect="1"/>
                                        <p:tgtEl>
                                          <p:spTgt spid="564227">
                                            <p:txEl>
                                              <p:pRg st="9" end="9"/>
                                            </p:txEl>
                                          </p:spTgt>
                                        </p:tgtEl>
                                        <p:attrNameLst>
                                          <p:attrName>ppt_c</p:attrName>
                                        </p:attrNameLst>
                                      </p:cBhvr>
                                      <p:to>
                                        <a:srgbClr val="3399FF"/>
                                      </p:to>
                                    </p:animClr>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64227">
                                            <p:txEl>
                                              <p:pRg st="11" end="11"/>
                                            </p:txEl>
                                          </p:spTgt>
                                        </p:tgtEl>
                                        <p:attrNameLst>
                                          <p:attrName>style.visibility</p:attrName>
                                        </p:attrNameLst>
                                      </p:cBhvr>
                                      <p:to>
                                        <p:strVal val="visible"/>
                                      </p:to>
                                    </p:set>
                                    <p:animEffect transition="in" filter="blinds(horizontal)">
                                      <p:cBhvr>
                                        <p:cTn id="50" dur="500"/>
                                        <p:tgtEl>
                                          <p:spTgt spid="564227">
                                            <p:txEl>
                                              <p:pRg st="11" end="11"/>
                                            </p:txEl>
                                          </p:spTgt>
                                        </p:tgtEl>
                                      </p:cBhvr>
                                    </p:animEffect>
                                  </p:childTnLst>
                                  <p:subTnLst>
                                    <p:animClr clrSpc="rgb" dir="cw">
                                      <p:cBhvr override="childStyle">
                                        <p:cTn dur="1" fill="hold" display="0" masterRel="nextClick" afterEffect="1"/>
                                        <p:tgtEl>
                                          <p:spTgt spid="564227">
                                            <p:txEl>
                                              <p:pRg st="11" end="11"/>
                                            </p:txEl>
                                          </p:spTgt>
                                        </p:tgtEl>
                                        <p:attrNameLst>
                                          <p:attrName>ppt_c</p:attrName>
                                        </p:attrNameLst>
                                      </p:cBhvr>
                                      <p:to>
                                        <a:srgbClr val="3399FF"/>
                                      </p:to>
                                    </p:animClr>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64227">
                                            <p:txEl>
                                              <p:pRg st="12" end="12"/>
                                            </p:txEl>
                                          </p:spTgt>
                                        </p:tgtEl>
                                        <p:attrNameLst>
                                          <p:attrName>style.visibility</p:attrName>
                                        </p:attrNameLst>
                                      </p:cBhvr>
                                      <p:to>
                                        <p:strVal val="visible"/>
                                      </p:to>
                                    </p:set>
                                    <p:animEffect transition="in" filter="blinds(horizontal)">
                                      <p:cBhvr>
                                        <p:cTn id="55" dur="500"/>
                                        <p:tgtEl>
                                          <p:spTgt spid="564227">
                                            <p:txEl>
                                              <p:pRg st="12" end="12"/>
                                            </p:txEl>
                                          </p:spTgt>
                                        </p:tgtEl>
                                      </p:cBhvr>
                                    </p:animEffect>
                                  </p:childTnLst>
                                  <p:subTnLst>
                                    <p:animClr clrSpc="rgb" dir="cw">
                                      <p:cBhvr override="childStyle">
                                        <p:cTn dur="1" fill="hold" display="0" masterRel="nextClick" afterEffect="1"/>
                                        <p:tgtEl>
                                          <p:spTgt spid="564227">
                                            <p:txEl>
                                              <p:pRg st="12" end="12"/>
                                            </p:txEl>
                                          </p:spTgt>
                                        </p:tgtEl>
                                        <p:attrNameLst>
                                          <p:attrName>ppt_c</p:attrName>
                                        </p:attrNameLst>
                                      </p:cBhvr>
                                      <p:to>
                                        <a:srgbClr val="3399FF"/>
                                      </p:to>
                                    </p:animClr>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64227">
                                            <p:txEl>
                                              <p:pRg st="13" end="13"/>
                                            </p:txEl>
                                          </p:spTgt>
                                        </p:tgtEl>
                                        <p:attrNameLst>
                                          <p:attrName>style.visibility</p:attrName>
                                        </p:attrNameLst>
                                      </p:cBhvr>
                                      <p:to>
                                        <p:strVal val="visible"/>
                                      </p:to>
                                    </p:set>
                                    <p:animEffect transition="in" filter="blinds(horizontal)">
                                      <p:cBhvr>
                                        <p:cTn id="60" dur="500"/>
                                        <p:tgtEl>
                                          <p:spTgt spid="564227">
                                            <p:txEl>
                                              <p:pRg st="13" end="13"/>
                                            </p:txEl>
                                          </p:spTgt>
                                        </p:tgtEl>
                                      </p:cBhvr>
                                    </p:animEffect>
                                  </p:childTnLst>
                                  <p:subTnLst>
                                    <p:animClr clrSpc="rgb" dir="cw">
                                      <p:cBhvr override="childStyle">
                                        <p:cTn dur="1" fill="hold" display="0" masterRel="nextClick" afterEffect="1"/>
                                        <p:tgtEl>
                                          <p:spTgt spid="564227">
                                            <p:txEl>
                                              <p:pRg st="13" end="13"/>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448175" y="2016125"/>
            <a:ext cx="3309938" cy="1004888"/>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79" name="Rectangle 3"/>
          <p:cNvSpPr>
            <a:spLocks noGrp="1" noChangeArrowheads="1"/>
          </p:cNvSpPr>
          <p:nvPr>
            <p:ph type="title"/>
          </p:nvPr>
        </p:nvSpPr>
        <p:spPr>
          <a:xfrm>
            <a:off x="685800" y="142875"/>
            <a:ext cx="6724650" cy="422275"/>
          </a:xfrm>
        </p:spPr>
        <p:txBody>
          <a:bodyPr/>
          <a:lstStyle/>
          <a:p>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程序直接控制（程序查询）方式</a:t>
            </a:r>
            <a:endParaRPr lang="zh-CN" altLang="en-US">
              <a:latin typeface="宋体" panose="02010600030101010101" pitchFamily="2" charset="-122"/>
              <a:ea typeface="宋体" panose="02010600030101010101" pitchFamily="2" charset="-122"/>
            </a:endParaRPr>
          </a:p>
        </p:txBody>
      </p:sp>
      <p:sp>
        <p:nvSpPr>
          <p:cNvPr id="75780" name="Rectangle 4"/>
          <p:cNvSpPr>
            <a:spLocks noGrp="1" noChangeArrowheads="1"/>
          </p:cNvSpPr>
          <p:nvPr>
            <p:ph type="body" idx="1"/>
          </p:nvPr>
        </p:nvSpPr>
        <p:spPr>
          <a:xfrm>
            <a:off x="74613" y="792163"/>
            <a:ext cx="8191500" cy="415925"/>
          </a:xfrm>
        </p:spPr>
        <p:txBody>
          <a:bodyPr/>
          <a:lstStyle/>
          <a:p>
            <a:pPr marL="342900" indent="-342900"/>
            <a:r>
              <a:rPr lang="zh-CN" altLang="en-US" sz="2000">
                <a:ea typeface="黑体" panose="02010609060101010101" pitchFamily="49" charset="-122"/>
              </a:rPr>
              <a:t>举例：用程序直接控制方式控制打印输出</a:t>
            </a:r>
            <a:endParaRPr lang="zh-CN" altLang="en-US" sz="2000">
              <a:ea typeface="黑体" panose="02010609060101010101" pitchFamily="49" charset="-122"/>
            </a:endParaRPr>
          </a:p>
        </p:txBody>
      </p:sp>
      <p:sp>
        <p:nvSpPr>
          <p:cNvPr id="75781" name="Text Box 5"/>
          <p:cNvSpPr txBox="1">
            <a:spLocks noChangeArrowheads="1"/>
          </p:cNvSpPr>
          <p:nvPr/>
        </p:nvSpPr>
        <p:spPr bwMode="auto">
          <a:xfrm>
            <a:off x="246063" y="4332288"/>
            <a:ext cx="3600450" cy="2100262"/>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82" name="Oval 7"/>
          <p:cNvSpPr>
            <a:spLocks noChangeArrowheads="1"/>
          </p:cNvSpPr>
          <p:nvPr/>
        </p:nvSpPr>
        <p:spPr bwMode="auto">
          <a:xfrm>
            <a:off x="1465263" y="1630363"/>
            <a:ext cx="1276350" cy="404812"/>
          </a:xfrm>
          <a:prstGeom prst="ellipse">
            <a:avLst/>
          </a:prstGeom>
          <a:solidFill>
            <a:srgbClr val="CC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zh-CN" altLang="en-US" sz="2400" b="0">
              <a:solidFill>
                <a:srgbClr val="CCCC00"/>
              </a:solidFill>
              <a:ea typeface="宋体" panose="02010600030101010101" pitchFamily="2" charset="-122"/>
            </a:endParaRPr>
          </a:p>
        </p:txBody>
      </p:sp>
      <p:sp>
        <p:nvSpPr>
          <p:cNvPr id="75783" name="Text Box 8"/>
          <p:cNvSpPr txBox="1">
            <a:spLocks noChangeArrowheads="1"/>
          </p:cNvSpPr>
          <p:nvPr/>
        </p:nvSpPr>
        <p:spPr bwMode="auto">
          <a:xfrm>
            <a:off x="1697038" y="158591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开始</a:t>
            </a:r>
            <a:endParaRPr kumimoji="1" lang="zh-CN" altLang="en-US" sz="2400" b="0">
              <a:ea typeface="宋体" panose="02010600030101010101" pitchFamily="2" charset="-122"/>
            </a:endParaRPr>
          </a:p>
        </p:txBody>
      </p:sp>
      <p:sp>
        <p:nvSpPr>
          <p:cNvPr id="75784" name="Line 9"/>
          <p:cNvSpPr>
            <a:spLocks noChangeShapeType="1"/>
          </p:cNvSpPr>
          <p:nvPr/>
        </p:nvSpPr>
        <p:spPr bwMode="auto">
          <a:xfrm flipH="1">
            <a:off x="2070100" y="2427288"/>
            <a:ext cx="0" cy="361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5" name="Text Box 10"/>
          <p:cNvSpPr txBox="1">
            <a:spLocks noChangeArrowheads="1"/>
          </p:cNvSpPr>
          <p:nvPr/>
        </p:nvSpPr>
        <p:spPr bwMode="auto">
          <a:xfrm>
            <a:off x="1171575" y="2792413"/>
            <a:ext cx="1801813"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读接口状态</a:t>
            </a:r>
            <a:endParaRPr kumimoji="1" lang="zh-CN" altLang="en-US" sz="2000">
              <a:ea typeface="宋体" panose="02010600030101010101" pitchFamily="2" charset="-122"/>
            </a:endParaRPr>
          </a:p>
        </p:txBody>
      </p:sp>
      <p:sp>
        <p:nvSpPr>
          <p:cNvPr id="75786" name="Line 11"/>
          <p:cNvSpPr>
            <a:spLocks noChangeShapeType="1"/>
          </p:cNvSpPr>
          <p:nvPr/>
        </p:nvSpPr>
        <p:spPr bwMode="auto">
          <a:xfrm>
            <a:off x="2051050" y="3254375"/>
            <a:ext cx="12700" cy="3635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Text Box 12"/>
          <p:cNvSpPr txBox="1">
            <a:spLocks noChangeArrowheads="1"/>
          </p:cNvSpPr>
          <p:nvPr/>
        </p:nvSpPr>
        <p:spPr bwMode="auto">
          <a:xfrm>
            <a:off x="989013" y="4387850"/>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输出一个字符</a:t>
            </a:r>
            <a:endParaRPr kumimoji="1" lang="zh-CN" altLang="en-US" sz="2000">
              <a:ea typeface="宋体" panose="02010600030101010101" pitchFamily="2" charset="-122"/>
            </a:endParaRPr>
          </a:p>
        </p:txBody>
      </p:sp>
      <p:sp>
        <p:nvSpPr>
          <p:cNvPr id="75788" name="AutoShape 13"/>
          <p:cNvSpPr>
            <a:spLocks noChangeArrowheads="1"/>
          </p:cNvSpPr>
          <p:nvPr/>
        </p:nvSpPr>
        <p:spPr bwMode="auto">
          <a:xfrm>
            <a:off x="1290638" y="3590925"/>
            <a:ext cx="1643062" cy="442913"/>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89" name="Text Box 14"/>
          <p:cNvSpPr txBox="1">
            <a:spLocks noChangeArrowheads="1"/>
          </p:cNvSpPr>
          <p:nvPr/>
        </p:nvSpPr>
        <p:spPr bwMode="auto">
          <a:xfrm>
            <a:off x="1417479" y="3625434"/>
            <a:ext cx="14335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dirty="0">
                <a:ea typeface="宋体" panose="02010600030101010101" pitchFamily="2" charset="-122"/>
              </a:rPr>
              <a:t>数据缓存空否</a:t>
            </a:r>
            <a:endParaRPr kumimoji="1" lang="zh-CN" altLang="en-US" dirty="0">
              <a:ea typeface="宋体" panose="02010600030101010101" pitchFamily="2" charset="-122"/>
            </a:endParaRPr>
          </a:p>
        </p:txBody>
      </p:sp>
      <p:sp>
        <p:nvSpPr>
          <p:cNvPr id="75790" name="Line 15"/>
          <p:cNvSpPr>
            <a:spLocks noChangeShapeType="1"/>
          </p:cNvSpPr>
          <p:nvPr/>
        </p:nvSpPr>
        <p:spPr bwMode="auto">
          <a:xfrm flipH="1">
            <a:off x="2041525" y="4041775"/>
            <a:ext cx="0" cy="3476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Text Box 16"/>
          <p:cNvSpPr txBox="1">
            <a:spLocks noChangeArrowheads="1"/>
          </p:cNvSpPr>
          <p:nvPr/>
        </p:nvSpPr>
        <p:spPr bwMode="auto">
          <a:xfrm>
            <a:off x="979488" y="5180013"/>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endParaRPr kumimoji="1" lang="zh-CN" altLang="en-US" sz="2000">
              <a:ea typeface="宋体" panose="02010600030101010101" pitchFamily="2" charset="-122"/>
            </a:endParaRPr>
          </a:p>
        </p:txBody>
      </p:sp>
      <p:sp>
        <p:nvSpPr>
          <p:cNvPr id="75792" name="Line 17"/>
          <p:cNvSpPr>
            <a:spLocks noChangeShapeType="1"/>
          </p:cNvSpPr>
          <p:nvPr/>
        </p:nvSpPr>
        <p:spPr bwMode="auto">
          <a:xfrm flipH="1">
            <a:off x="2032000" y="4860925"/>
            <a:ext cx="0" cy="3333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3" name="Line 18"/>
          <p:cNvSpPr>
            <a:spLocks noChangeShapeType="1"/>
          </p:cNvSpPr>
          <p:nvPr/>
        </p:nvSpPr>
        <p:spPr bwMode="auto">
          <a:xfrm>
            <a:off x="3697288" y="1851025"/>
            <a:ext cx="21653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4" name="Line 19"/>
          <p:cNvSpPr>
            <a:spLocks noChangeShapeType="1"/>
          </p:cNvSpPr>
          <p:nvPr/>
        </p:nvSpPr>
        <p:spPr bwMode="auto">
          <a:xfrm>
            <a:off x="2030413" y="5656263"/>
            <a:ext cx="1587" cy="2825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5" name="AutoShape 20"/>
          <p:cNvSpPr>
            <a:spLocks noChangeArrowheads="1"/>
          </p:cNvSpPr>
          <p:nvPr/>
        </p:nvSpPr>
        <p:spPr bwMode="auto">
          <a:xfrm>
            <a:off x="1147763" y="5932488"/>
            <a:ext cx="1643062" cy="442912"/>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96" name="Text Box 21"/>
          <p:cNvSpPr txBox="1">
            <a:spLocks noChangeArrowheads="1"/>
          </p:cNvSpPr>
          <p:nvPr/>
        </p:nvSpPr>
        <p:spPr bwMode="auto">
          <a:xfrm>
            <a:off x="1484313" y="5975350"/>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800">
                <a:ea typeface="宋体" panose="02010600030101010101" pitchFamily="2" charset="-122"/>
              </a:rPr>
              <a:t>忙否</a:t>
            </a:r>
            <a:endParaRPr kumimoji="1" lang="zh-CN" altLang="en-US" sz="1800">
              <a:ea typeface="宋体" panose="02010600030101010101" pitchFamily="2" charset="-122"/>
            </a:endParaRPr>
          </a:p>
        </p:txBody>
      </p:sp>
      <p:sp>
        <p:nvSpPr>
          <p:cNvPr id="75797" name="Text Box 22"/>
          <p:cNvSpPr txBox="1">
            <a:spLocks noChangeArrowheads="1"/>
          </p:cNvSpPr>
          <p:nvPr/>
        </p:nvSpPr>
        <p:spPr bwMode="auto">
          <a:xfrm>
            <a:off x="4800600" y="2292350"/>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启动打印</a:t>
            </a:r>
            <a:endParaRPr kumimoji="1" lang="zh-CN" altLang="en-US" sz="2000">
              <a:ea typeface="宋体" panose="02010600030101010101" pitchFamily="2" charset="-122"/>
            </a:endParaRPr>
          </a:p>
        </p:txBody>
      </p:sp>
      <p:sp>
        <p:nvSpPr>
          <p:cNvPr id="75798" name="Line 23"/>
          <p:cNvSpPr>
            <a:spLocks noChangeShapeType="1"/>
          </p:cNvSpPr>
          <p:nvPr/>
        </p:nvSpPr>
        <p:spPr bwMode="auto">
          <a:xfrm flipH="1">
            <a:off x="5853113" y="1851025"/>
            <a:ext cx="0" cy="4429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9" name="Text Box 24"/>
          <p:cNvSpPr txBox="1">
            <a:spLocks noChangeArrowheads="1"/>
          </p:cNvSpPr>
          <p:nvPr/>
        </p:nvSpPr>
        <p:spPr bwMode="auto">
          <a:xfrm>
            <a:off x="4778375" y="3197225"/>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endParaRPr kumimoji="1" lang="zh-CN" altLang="en-US" sz="2000">
              <a:ea typeface="宋体" panose="02010600030101010101" pitchFamily="2" charset="-122"/>
            </a:endParaRPr>
          </a:p>
        </p:txBody>
      </p:sp>
      <p:sp>
        <p:nvSpPr>
          <p:cNvPr id="75800" name="Line 25"/>
          <p:cNvSpPr>
            <a:spLocks noChangeShapeType="1"/>
          </p:cNvSpPr>
          <p:nvPr/>
        </p:nvSpPr>
        <p:spPr bwMode="auto">
          <a:xfrm flipH="1">
            <a:off x="5830888" y="2755900"/>
            <a:ext cx="0" cy="4429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1" name="Line 26"/>
          <p:cNvSpPr>
            <a:spLocks noChangeShapeType="1"/>
          </p:cNvSpPr>
          <p:nvPr/>
        </p:nvSpPr>
        <p:spPr bwMode="auto">
          <a:xfrm>
            <a:off x="5865813" y="3676650"/>
            <a:ext cx="1587" cy="2825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2" name="AutoShape 27"/>
          <p:cNvSpPr>
            <a:spLocks noChangeArrowheads="1"/>
          </p:cNvSpPr>
          <p:nvPr/>
        </p:nvSpPr>
        <p:spPr bwMode="auto">
          <a:xfrm>
            <a:off x="5040313" y="3954463"/>
            <a:ext cx="1643062" cy="442912"/>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3" name="Line 28"/>
          <p:cNvSpPr>
            <a:spLocks noChangeShapeType="1"/>
          </p:cNvSpPr>
          <p:nvPr/>
        </p:nvSpPr>
        <p:spPr bwMode="auto">
          <a:xfrm flipH="1">
            <a:off x="5835650" y="4405313"/>
            <a:ext cx="0" cy="415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4" name="AutoShape 29"/>
          <p:cNvSpPr>
            <a:spLocks noChangeArrowheads="1"/>
          </p:cNvSpPr>
          <p:nvPr/>
        </p:nvSpPr>
        <p:spPr bwMode="auto">
          <a:xfrm>
            <a:off x="5062538" y="4806950"/>
            <a:ext cx="1643062" cy="442913"/>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5" name="Text Box 30"/>
          <p:cNvSpPr txBox="1">
            <a:spLocks noChangeArrowheads="1"/>
          </p:cNvSpPr>
          <p:nvPr/>
        </p:nvSpPr>
        <p:spPr bwMode="auto">
          <a:xfrm>
            <a:off x="5221288" y="4829441"/>
            <a:ext cx="14001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800" dirty="0">
                <a:ea typeface="宋体" panose="02010600030101010101" pitchFamily="2" charset="-122"/>
              </a:rPr>
              <a:t>打印结束？</a:t>
            </a:r>
            <a:endParaRPr kumimoji="1" lang="zh-CN" altLang="en-US" sz="1800" dirty="0">
              <a:ea typeface="宋体" panose="02010600030101010101" pitchFamily="2" charset="-122"/>
            </a:endParaRPr>
          </a:p>
        </p:txBody>
      </p:sp>
      <p:sp>
        <p:nvSpPr>
          <p:cNvPr id="75806" name="Oval 31"/>
          <p:cNvSpPr>
            <a:spLocks noChangeArrowheads="1"/>
          </p:cNvSpPr>
          <p:nvPr/>
        </p:nvSpPr>
        <p:spPr bwMode="auto">
          <a:xfrm>
            <a:off x="5186363" y="5627688"/>
            <a:ext cx="1290637" cy="415925"/>
          </a:xfrm>
          <a:prstGeom prst="ellipse">
            <a:avLst/>
          </a:prstGeom>
          <a:solidFill>
            <a:srgbClr val="CC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7" name="Text Box 32"/>
          <p:cNvSpPr txBox="1">
            <a:spLocks noChangeArrowheads="1"/>
          </p:cNvSpPr>
          <p:nvPr/>
        </p:nvSpPr>
        <p:spPr bwMode="auto">
          <a:xfrm>
            <a:off x="5430838" y="560705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结束</a:t>
            </a:r>
            <a:endParaRPr kumimoji="1" lang="zh-CN" altLang="en-US" sz="2400" b="0">
              <a:ea typeface="宋体" panose="02010600030101010101" pitchFamily="2" charset="-122"/>
            </a:endParaRPr>
          </a:p>
        </p:txBody>
      </p:sp>
      <p:sp>
        <p:nvSpPr>
          <p:cNvPr id="75808" name="Line 33"/>
          <p:cNvSpPr>
            <a:spLocks noChangeShapeType="1"/>
          </p:cNvSpPr>
          <p:nvPr/>
        </p:nvSpPr>
        <p:spPr bwMode="auto">
          <a:xfrm>
            <a:off x="6669088" y="4181475"/>
            <a:ext cx="604837" cy="15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Text Box 34"/>
          <p:cNvSpPr txBox="1">
            <a:spLocks noChangeArrowheads="1"/>
          </p:cNvSpPr>
          <p:nvPr/>
        </p:nvSpPr>
        <p:spPr bwMode="auto">
          <a:xfrm>
            <a:off x="7288213" y="3913188"/>
            <a:ext cx="1282046"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出错处理</a:t>
            </a:r>
            <a:endParaRPr kumimoji="1" lang="zh-CN" altLang="en-US" sz="2000" dirty="0">
              <a:ea typeface="宋体" panose="02010600030101010101" pitchFamily="2" charset="-122"/>
            </a:endParaRPr>
          </a:p>
        </p:txBody>
      </p:sp>
      <p:sp>
        <p:nvSpPr>
          <p:cNvPr id="75810" name="Line 35"/>
          <p:cNvSpPr>
            <a:spLocks noChangeShapeType="1"/>
          </p:cNvSpPr>
          <p:nvPr/>
        </p:nvSpPr>
        <p:spPr bwMode="auto">
          <a:xfrm flipH="1">
            <a:off x="604838" y="3805238"/>
            <a:ext cx="6731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1" name="Line 36"/>
          <p:cNvSpPr>
            <a:spLocks noChangeShapeType="1"/>
          </p:cNvSpPr>
          <p:nvPr/>
        </p:nvSpPr>
        <p:spPr bwMode="auto">
          <a:xfrm>
            <a:off x="600075" y="2509838"/>
            <a:ext cx="0" cy="1319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2" name="Line 37"/>
          <p:cNvSpPr>
            <a:spLocks noChangeShapeType="1"/>
          </p:cNvSpPr>
          <p:nvPr/>
        </p:nvSpPr>
        <p:spPr bwMode="auto">
          <a:xfrm>
            <a:off x="604838" y="2506663"/>
            <a:ext cx="14652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3" name="Text Box 38"/>
          <p:cNvSpPr txBox="1">
            <a:spLocks noChangeArrowheads="1"/>
          </p:cNvSpPr>
          <p:nvPr/>
        </p:nvSpPr>
        <p:spPr bwMode="auto">
          <a:xfrm>
            <a:off x="815975" y="34290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endParaRPr kumimoji="1" lang="en-US" altLang="zh-CN" sz="2400" b="0">
              <a:ea typeface="宋体" panose="02010600030101010101" pitchFamily="2" charset="-122"/>
            </a:endParaRPr>
          </a:p>
        </p:txBody>
      </p:sp>
      <p:sp>
        <p:nvSpPr>
          <p:cNvPr id="75814" name="Text Box 39"/>
          <p:cNvSpPr txBox="1">
            <a:spLocks noChangeArrowheads="1"/>
          </p:cNvSpPr>
          <p:nvPr/>
        </p:nvSpPr>
        <p:spPr bwMode="auto">
          <a:xfrm>
            <a:off x="2084388" y="3998913"/>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endParaRPr kumimoji="1" lang="en-US" altLang="zh-CN" sz="2400" b="0">
              <a:ea typeface="宋体" panose="02010600030101010101" pitchFamily="2" charset="-122"/>
            </a:endParaRPr>
          </a:p>
        </p:txBody>
      </p:sp>
      <p:sp>
        <p:nvSpPr>
          <p:cNvPr id="75815" name="Text Box 40"/>
          <p:cNvSpPr txBox="1">
            <a:spLocks noChangeArrowheads="1"/>
          </p:cNvSpPr>
          <p:nvPr/>
        </p:nvSpPr>
        <p:spPr bwMode="auto">
          <a:xfrm>
            <a:off x="2822575" y="577373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endParaRPr kumimoji="1" lang="en-US" altLang="zh-CN" sz="2400" b="0">
              <a:ea typeface="宋体" panose="02010600030101010101" pitchFamily="2" charset="-122"/>
            </a:endParaRPr>
          </a:p>
        </p:txBody>
      </p:sp>
      <p:sp>
        <p:nvSpPr>
          <p:cNvPr id="75816" name="Line 41"/>
          <p:cNvSpPr>
            <a:spLocks noChangeShapeType="1"/>
          </p:cNvSpPr>
          <p:nvPr/>
        </p:nvSpPr>
        <p:spPr bwMode="auto">
          <a:xfrm>
            <a:off x="574675" y="6149975"/>
            <a:ext cx="5651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7" name="Text Box 42"/>
          <p:cNvSpPr txBox="1">
            <a:spLocks noChangeArrowheads="1"/>
          </p:cNvSpPr>
          <p:nvPr/>
        </p:nvSpPr>
        <p:spPr bwMode="auto">
          <a:xfrm>
            <a:off x="622300" y="57785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endParaRPr kumimoji="1" lang="en-US" altLang="zh-CN" sz="2400" b="0">
              <a:ea typeface="宋体" panose="02010600030101010101" pitchFamily="2" charset="-122"/>
            </a:endParaRPr>
          </a:p>
        </p:txBody>
      </p:sp>
      <p:sp>
        <p:nvSpPr>
          <p:cNvPr id="75818" name="Line 43"/>
          <p:cNvSpPr>
            <a:spLocks noChangeShapeType="1"/>
          </p:cNvSpPr>
          <p:nvPr/>
        </p:nvSpPr>
        <p:spPr bwMode="auto">
          <a:xfrm flipH="1">
            <a:off x="558800" y="4986338"/>
            <a:ext cx="12700" cy="11731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9" name="Line 44"/>
          <p:cNvSpPr>
            <a:spLocks noChangeShapeType="1"/>
          </p:cNvSpPr>
          <p:nvPr/>
        </p:nvSpPr>
        <p:spPr bwMode="auto">
          <a:xfrm>
            <a:off x="576263" y="4989513"/>
            <a:ext cx="14652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0" name="Line 45"/>
          <p:cNvSpPr>
            <a:spLocks noChangeShapeType="1"/>
          </p:cNvSpPr>
          <p:nvPr/>
        </p:nvSpPr>
        <p:spPr bwMode="auto">
          <a:xfrm flipV="1">
            <a:off x="2797175" y="6149975"/>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1" name="Line 46"/>
          <p:cNvSpPr>
            <a:spLocks noChangeShapeType="1"/>
          </p:cNvSpPr>
          <p:nvPr/>
        </p:nvSpPr>
        <p:spPr bwMode="auto">
          <a:xfrm>
            <a:off x="3714750" y="1854200"/>
            <a:ext cx="0" cy="4313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2" name="Line 47"/>
          <p:cNvSpPr>
            <a:spLocks noChangeShapeType="1"/>
          </p:cNvSpPr>
          <p:nvPr/>
        </p:nvSpPr>
        <p:spPr bwMode="auto">
          <a:xfrm>
            <a:off x="5822950" y="5256213"/>
            <a:ext cx="0" cy="3762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3" name="Text Box 48"/>
          <p:cNvSpPr txBox="1">
            <a:spLocks noChangeArrowheads="1"/>
          </p:cNvSpPr>
          <p:nvPr/>
        </p:nvSpPr>
        <p:spPr bwMode="auto">
          <a:xfrm>
            <a:off x="5280025" y="3983038"/>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出错否</a:t>
            </a:r>
            <a:endParaRPr kumimoji="1" lang="zh-CN" altLang="en-US" sz="2000">
              <a:ea typeface="宋体" panose="02010600030101010101" pitchFamily="2" charset="-122"/>
            </a:endParaRPr>
          </a:p>
        </p:txBody>
      </p:sp>
      <p:sp>
        <p:nvSpPr>
          <p:cNvPr id="75824" name="Text Box 49"/>
          <p:cNvSpPr txBox="1">
            <a:spLocks noChangeArrowheads="1"/>
          </p:cNvSpPr>
          <p:nvPr/>
        </p:nvSpPr>
        <p:spPr bwMode="auto">
          <a:xfrm>
            <a:off x="5487194" y="5230368"/>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dirty="0">
                <a:ea typeface="宋体" panose="02010600030101010101" pitchFamily="2" charset="-122"/>
              </a:rPr>
              <a:t>Y</a:t>
            </a:r>
            <a:endParaRPr kumimoji="1" lang="en-US" altLang="zh-CN" sz="2400" b="0" dirty="0">
              <a:ea typeface="宋体" panose="02010600030101010101" pitchFamily="2" charset="-122"/>
            </a:endParaRPr>
          </a:p>
        </p:txBody>
      </p:sp>
      <p:sp>
        <p:nvSpPr>
          <p:cNvPr id="75825" name="Text Box 50"/>
          <p:cNvSpPr txBox="1">
            <a:spLocks noChangeArrowheads="1"/>
          </p:cNvSpPr>
          <p:nvPr/>
        </p:nvSpPr>
        <p:spPr bwMode="auto">
          <a:xfrm>
            <a:off x="4683125" y="46386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endParaRPr kumimoji="1" lang="en-US" altLang="zh-CN" sz="2400" b="0">
              <a:ea typeface="宋体" panose="02010600030101010101" pitchFamily="2" charset="-122"/>
            </a:endParaRPr>
          </a:p>
        </p:txBody>
      </p:sp>
      <p:sp>
        <p:nvSpPr>
          <p:cNvPr id="75826" name="Line 51"/>
          <p:cNvSpPr>
            <a:spLocks noChangeShapeType="1"/>
          </p:cNvSpPr>
          <p:nvPr/>
        </p:nvSpPr>
        <p:spPr bwMode="auto">
          <a:xfrm flipH="1">
            <a:off x="4303713" y="5027613"/>
            <a:ext cx="7524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7" name="Line 52"/>
          <p:cNvSpPr>
            <a:spLocks noChangeShapeType="1"/>
          </p:cNvSpPr>
          <p:nvPr/>
        </p:nvSpPr>
        <p:spPr bwMode="auto">
          <a:xfrm>
            <a:off x="4319588" y="2506663"/>
            <a:ext cx="0" cy="2527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8" name="Line 53"/>
          <p:cNvSpPr>
            <a:spLocks noChangeShapeType="1"/>
          </p:cNvSpPr>
          <p:nvPr/>
        </p:nvSpPr>
        <p:spPr bwMode="auto">
          <a:xfrm flipH="1">
            <a:off x="2070100" y="2506663"/>
            <a:ext cx="22463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9" name="Text Box 54"/>
          <p:cNvSpPr txBox="1">
            <a:spLocks noChangeArrowheads="1"/>
          </p:cNvSpPr>
          <p:nvPr/>
        </p:nvSpPr>
        <p:spPr bwMode="auto">
          <a:xfrm>
            <a:off x="5819775" y="43465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endParaRPr kumimoji="1" lang="en-US" altLang="zh-CN" sz="2400" b="0">
              <a:ea typeface="宋体" panose="02010600030101010101" pitchFamily="2" charset="-122"/>
            </a:endParaRPr>
          </a:p>
        </p:txBody>
      </p:sp>
      <p:sp>
        <p:nvSpPr>
          <p:cNvPr id="75830" name="Text Box 55"/>
          <p:cNvSpPr txBox="1">
            <a:spLocks noChangeArrowheads="1"/>
          </p:cNvSpPr>
          <p:nvPr/>
        </p:nvSpPr>
        <p:spPr bwMode="auto">
          <a:xfrm>
            <a:off x="6691313" y="3798888"/>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endParaRPr kumimoji="1" lang="en-US" altLang="zh-CN" sz="2400" b="0">
              <a:ea typeface="宋体" panose="02010600030101010101" pitchFamily="2" charset="-122"/>
            </a:endParaRPr>
          </a:p>
        </p:txBody>
      </p:sp>
      <p:sp>
        <p:nvSpPr>
          <p:cNvPr id="75831" name="Text Box 56"/>
          <p:cNvSpPr txBox="1">
            <a:spLocks noChangeArrowheads="1"/>
          </p:cNvSpPr>
          <p:nvPr/>
        </p:nvSpPr>
        <p:spPr bwMode="auto">
          <a:xfrm>
            <a:off x="1708150" y="2063750"/>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宋体" panose="02010600030101010101" pitchFamily="2" charset="-122"/>
              </a:rPr>
              <a:t>……</a:t>
            </a:r>
            <a:endParaRPr kumimoji="1" lang="en-US" altLang="zh-CN" sz="2400">
              <a:ea typeface="宋体" panose="02010600030101010101" pitchFamily="2" charset="-122"/>
            </a:endParaRPr>
          </a:p>
        </p:txBody>
      </p:sp>
      <p:sp>
        <p:nvSpPr>
          <p:cNvPr id="75832" name="Line 57"/>
          <p:cNvSpPr>
            <a:spLocks noChangeShapeType="1"/>
          </p:cNvSpPr>
          <p:nvPr/>
        </p:nvSpPr>
        <p:spPr bwMode="auto">
          <a:xfrm>
            <a:off x="2057400" y="2055813"/>
            <a:ext cx="0" cy="2428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450" name="Text Box 58"/>
          <p:cNvSpPr txBox="1">
            <a:spLocks noChangeArrowheads="1"/>
          </p:cNvSpPr>
          <p:nvPr/>
        </p:nvSpPr>
        <p:spPr bwMode="auto">
          <a:xfrm>
            <a:off x="5186363" y="518280"/>
            <a:ext cx="380206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smtClean="0">
                <a:solidFill>
                  <a:schemeClr val="accent1"/>
                </a:solidFill>
                <a:latin typeface="Arial" panose="020B0604020202020204" pitchFamily="34" charset="0"/>
                <a:ea typeface="黑体" panose="02010609060101010101" pitchFamily="49" charset="-122"/>
              </a:rPr>
              <a:t>要不断查询</a:t>
            </a:r>
            <a:r>
              <a:rPr lang="en-US" altLang="zh-CN" sz="1900" dirty="0" smtClean="0">
                <a:solidFill>
                  <a:schemeClr val="accent1"/>
                </a:solidFill>
                <a:latin typeface="Arial" panose="020B0604020202020204" pitchFamily="34" charset="0"/>
                <a:ea typeface="黑体" panose="02010609060101010101" pitchFamily="49" charset="-122"/>
              </a:rPr>
              <a:t>I/O</a:t>
            </a:r>
            <a:r>
              <a:rPr lang="zh-CN" altLang="en-US" sz="1900" dirty="0" smtClean="0">
                <a:solidFill>
                  <a:schemeClr val="accent1"/>
                </a:solidFill>
                <a:latin typeface="Arial" panose="020B0604020202020204" pitchFamily="34" charset="0"/>
                <a:ea typeface="黑体" panose="02010609060101010101" pitchFamily="49" charset="-122"/>
              </a:rPr>
              <a:t>是否就绪，这里</a:t>
            </a:r>
            <a:r>
              <a:rPr lang="zh-CN" altLang="en-US" sz="1900" dirty="0">
                <a:solidFill>
                  <a:schemeClr val="accent1"/>
                </a:solidFill>
                <a:latin typeface="Arial" panose="020B0604020202020204" pitchFamily="34" charset="0"/>
                <a:ea typeface="黑体" panose="02010609060101010101" pitchFamily="49" charset="-122"/>
              </a:rPr>
              <a:t>“就绪”的含义是什么？</a:t>
            </a:r>
            <a:endParaRPr lang="zh-CN" altLang="en-US" sz="1900" dirty="0">
              <a:solidFill>
                <a:schemeClr val="accent1"/>
              </a:solidFill>
              <a:latin typeface="Arial" panose="020B0604020202020204" pitchFamily="34" charset="0"/>
              <a:ea typeface="黑体" panose="02010609060101010101" pitchFamily="49" charset="-122"/>
            </a:endParaRPr>
          </a:p>
        </p:txBody>
      </p:sp>
      <p:sp>
        <p:nvSpPr>
          <p:cNvPr id="315451" name="Text Box 59"/>
          <p:cNvSpPr txBox="1">
            <a:spLocks noChangeArrowheads="1"/>
          </p:cNvSpPr>
          <p:nvPr/>
        </p:nvSpPr>
        <p:spPr bwMode="auto">
          <a:xfrm>
            <a:off x="4800600" y="1092200"/>
            <a:ext cx="434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146C18"/>
                </a:solidFill>
                <a:latin typeface="Arial" panose="020B0604020202020204" pitchFamily="34" charset="0"/>
                <a:ea typeface="黑体" panose="02010609060101010101" pitchFamily="49" charset="-122"/>
              </a:rPr>
              <a:t>打印控制器的</a:t>
            </a:r>
            <a:r>
              <a:rPr lang="zh-CN" altLang="en-US" sz="1800" dirty="0">
                <a:solidFill>
                  <a:schemeClr val="accent1"/>
                </a:solidFill>
                <a:latin typeface="Arial" panose="020B0604020202020204" pitchFamily="34" charset="0"/>
                <a:ea typeface="黑体" panose="02010609060101010101" pitchFamily="49" charset="-122"/>
              </a:rPr>
              <a:t>数据缓冲器</a:t>
            </a:r>
            <a:r>
              <a:rPr lang="zh-CN" altLang="en-US" sz="1800" dirty="0">
                <a:solidFill>
                  <a:srgbClr val="146C18"/>
                </a:solidFill>
                <a:latin typeface="Arial" panose="020B0604020202020204" pitchFamily="34" charset="0"/>
                <a:ea typeface="黑体" panose="02010609060101010101" pitchFamily="49" charset="-122"/>
              </a:rPr>
              <a:t>中内容已被取走</a:t>
            </a:r>
            <a:r>
              <a:rPr lang="zh-CN" altLang="en-US" sz="1800" dirty="0" smtClean="0">
                <a:solidFill>
                  <a:srgbClr val="146C18"/>
                </a:solidFill>
                <a:latin typeface="Arial" panose="020B0604020202020204" pitchFamily="34" charset="0"/>
                <a:ea typeface="黑体" panose="02010609060101010101" pitchFamily="49" charset="-122"/>
              </a:rPr>
              <a:t>，即为</a:t>
            </a:r>
            <a:r>
              <a:rPr lang="zh-CN" altLang="en-US" sz="1800" dirty="0">
                <a:solidFill>
                  <a:srgbClr val="146C18"/>
                </a:solidFill>
                <a:latin typeface="Arial" panose="020B0604020202020204" pitchFamily="34" charset="0"/>
                <a:ea typeface="黑体" panose="02010609060101010101" pitchFamily="49" charset="-122"/>
              </a:rPr>
              <a:t>“空”，可接受新的打印字符。</a:t>
            </a:r>
            <a:endParaRPr lang="zh-CN" altLang="en-US" sz="1800" dirty="0">
              <a:solidFill>
                <a:srgbClr val="146C18"/>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448CCEE-D64C-4ADB-AC8C-B6AB76A6C5DA}" type="slidenum">
              <a:rPr lang="zh-CN" altLang="en-US" sz="1200">
                <a:solidFill>
                  <a:srgbClr val="898989"/>
                </a:solidFill>
              </a:rPr>
            </a:fld>
            <a:endParaRPr lang="zh-CN" altLang="en-US" sz="1200">
              <a:solidFill>
                <a:srgbClr val="898989"/>
              </a:solidFill>
            </a:endParaRPr>
          </a:p>
        </p:txBody>
      </p:sp>
      <p:cxnSp>
        <p:nvCxnSpPr>
          <p:cNvPr id="4" name="直接连接符 3"/>
          <p:cNvCxnSpPr>
            <a:stCxn id="75809" idx="2"/>
          </p:cNvCxnSpPr>
          <p:nvPr/>
        </p:nvCxnSpPr>
        <p:spPr bwMode="auto">
          <a:xfrm flipH="1">
            <a:off x="7921625" y="4313298"/>
            <a:ext cx="7611" cy="1154814"/>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p:nvPr/>
        </p:nvCxnSpPr>
        <p:spPr bwMode="auto">
          <a:xfrm flipH="1">
            <a:off x="5830888" y="5468112"/>
            <a:ext cx="2090737" cy="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450"/>
                                        </p:tgtEl>
                                        <p:attrNameLst>
                                          <p:attrName>style.visibility</p:attrName>
                                        </p:attrNameLst>
                                      </p:cBhvr>
                                      <p:to>
                                        <p:strVal val="visible"/>
                                      </p:to>
                                    </p:set>
                                    <p:animEffect transition="in" filter="blinds(horizontal)">
                                      <p:cBhvr>
                                        <p:cTn id="7" dur="500"/>
                                        <p:tgtEl>
                                          <p:spTgt spid="315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451"/>
                                        </p:tgtEl>
                                        <p:attrNameLst>
                                          <p:attrName>style.visibility</p:attrName>
                                        </p:attrNameLst>
                                      </p:cBhvr>
                                      <p:to>
                                        <p:strVal val="visible"/>
                                      </p:to>
                                    </p:set>
                                    <p:animEffect transition="in" filter="blinds(horizontal)">
                                      <p:cBhvr>
                                        <p:cTn id="12" dur="500"/>
                                        <p:tgtEl>
                                          <p:spTgt spid="315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50" grpId="0"/>
      <p:bldP spid="3154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85813" y="149225"/>
            <a:ext cx="8070850" cy="422275"/>
          </a:xfrm>
        </p:spPr>
        <p:txBody>
          <a:bodyPr/>
          <a:lstStyle/>
          <a:p>
            <a:r>
              <a:rPr lang="zh-CN" altLang="en-US" dirty="0">
                <a:ea typeface="宋体" panose="02010600030101010101" pitchFamily="2" charset="-122"/>
              </a:rPr>
              <a:t>程序控制</a:t>
            </a:r>
            <a:r>
              <a:rPr lang="en-US" altLang="zh-CN" dirty="0">
                <a:ea typeface="宋体" panose="02010600030101010101" pitchFamily="2" charset="-122"/>
              </a:rPr>
              <a:t>I/O </a:t>
            </a:r>
            <a:r>
              <a:rPr lang="zh-CN" altLang="en-US" dirty="0">
                <a:ea typeface="宋体" panose="02010600030101010101" pitchFamily="2" charset="-122"/>
              </a:rPr>
              <a:t>（ 查询</a:t>
            </a:r>
            <a:r>
              <a:rPr lang="en-US" altLang="zh-CN" dirty="0">
                <a:ea typeface="宋体" panose="02010600030101010101" pitchFamily="2" charset="-122"/>
              </a:rPr>
              <a:t>I/O</a:t>
            </a:r>
            <a:r>
              <a:rPr lang="zh-CN" altLang="en-US" dirty="0">
                <a:ea typeface="宋体" panose="02010600030101010101" pitchFamily="2" charset="-122"/>
              </a:rPr>
              <a:t>方式）</a:t>
            </a:r>
            <a:r>
              <a:rPr lang="zh-CN" altLang="en-US" dirty="0">
                <a:ea typeface="宋体" panose="02010600030101010101" pitchFamily="2" charset="-122"/>
                <a:cs typeface="Arial" panose="020B0604020202020204" pitchFamily="34" charset="0"/>
              </a:rPr>
              <a:t>处理过程的示意图</a:t>
            </a:r>
            <a:endParaRPr lang="zh-CN" altLang="en-US" dirty="0">
              <a:ea typeface="宋体" panose="02010600030101010101" pitchFamily="2" charset="-122"/>
            </a:endParaRPr>
          </a:p>
        </p:txBody>
      </p:sp>
      <p:sp>
        <p:nvSpPr>
          <p:cNvPr id="238595" name="Rectangle 3"/>
          <p:cNvSpPr>
            <a:spLocks noGrp="1" noChangeArrowheads="1"/>
          </p:cNvSpPr>
          <p:nvPr>
            <p:ph type="body" idx="1"/>
          </p:nvPr>
        </p:nvSpPr>
        <p:spPr>
          <a:xfrm>
            <a:off x="100012" y="4643986"/>
            <a:ext cx="8943975" cy="1787525"/>
          </a:xfrm>
        </p:spPr>
        <p:txBody>
          <a:bodyPr/>
          <a:lstStyle/>
          <a:p>
            <a:pPr marL="342900" indent="-342900">
              <a:lnSpc>
                <a:spcPct val="90000"/>
              </a:lnSpc>
            </a:pPr>
            <a:r>
              <a:rPr lang="zh-CN" altLang="en-US" sz="2000" dirty="0">
                <a:ea typeface="黑体" panose="02010609060101010101" pitchFamily="49" charset="-122"/>
              </a:rPr>
              <a:t>特点：</a:t>
            </a:r>
            <a:endParaRPr lang="zh-CN" altLang="en-US" sz="2000" dirty="0">
              <a:ea typeface="黑体" panose="02010609060101010101" pitchFamily="49" charset="-122"/>
            </a:endParaRPr>
          </a:p>
          <a:p>
            <a:pPr marL="742950" lvl="1" indent="-285750">
              <a:lnSpc>
                <a:spcPct val="90000"/>
              </a:lnSpc>
            </a:pPr>
            <a:r>
              <a:rPr lang="zh-CN" altLang="en-US" sz="2000" dirty="0">
                <a:ea typeface="黑体" panose="02010609060101010101" pitchFamily="49" charset="-122"/>
              </a:rPr>
              <a:t>简单、易控制、外围接口控制逻辑简单；</a:t>
            </a:r>
            <a:endParaRPr lang="zh-CN" altLang="en-US" sz="2000" dirty="0">
              <a:ea typeface="黑体" panose="02010609060101010101" pitchFamily="49" charset="-122"/>
            </a:endParaRPr>
          </a:p>
          <a:p>
            <a:pPr marL="742950" lvl="1" indent="-285750">
              <a:lnSpc>
                <a:spcPct val="90000"/>
              </a:lnSpc>
            </a:pPr>
            <a:r>
              <a:rPr lang="en-US" altLang="zh-CN" sz="2000" dirty="0">
                <a:ea typeface="黑体" panose="02010609060101010101" pitchFamily="49" charset="-122"/>
              </a:rPr>
              <a:t>CPU</a:t>
            </a:r>
            <a:r>
              <a:rPr lang="zh-CN" altLang="en-US" sz="2000" dirty="0">
                <a:ea typeface="黑体" panose="02010609060101010101" pitchFamily="49" charset="-122"/>
              </a:rPr>
              <a:t>与外设串行工作，效率低、速度慢，适合于慢速设备。</a:t>
            </a:r>
            <a:endParaRPr lang="zh-CN" altLang="en-US" sz="2000" dirty="0">
              <a:ea typeface="黑体" panose="02010609060101010101" pitchFamily="49" charset="-122"/>
            </a:endParaRPr>
          </a:p>
          <a:p>
            <a:pPr marL="742950" lvl="1" indent="-285750">
              <a:lnSpc>
                <a:spcPct val="90000"/>
              </a:lnSpc>
            </a:pPr>
            <a:r>
              <a:rPr lang="zh-CN" altLang="en-US" sz="2000" dirty="0">
                <a:ea typeface="黑体" panose="02010609060101010101" pitchFamily="49" charset="-122"/>
              </a:rPr>
              <a:t>查询开销极大</a:t>
            </a:r>
            <a:r>
              <a:rPr lang="en-US" altLang="zh-CN" sz="2000" dirty="0">
                <a:ea typeface="黑体" panose="02010609060101010101" pitchFamily="49" charset="-122"/>
              </a:rPr>
              <a:t> (CPU</a:t>
            </a:r>
            <a:r>
              <a:rPr lang="zh-CN" altLang="en-US" sz="2000" dirty="0">
                <a:ea typeface="黑体" panose="02010609060101010101" pitchFamily="49" charset="-122"/>
              </a:rPr>
              <a:t>完全在等待“外设完成”）</a:t>
            </a:r>
            <a:endParaRPr lang="zh-CN" altLang="en-US" sz="2000" dirty="0">
              <a:ea typeface="黑体" panose="02010609060101010101" pitchFamily="49" charset="-122"/>
            </a:endParaRPr>
          </a:p>
          <a:p>
            <a:pPr marL="342900" indent="-342900">
              <a:spcBef>
                <a:spcPct val="30000"/>
              </a:spcBef>
            </a:pPr>
            <a:r>
              <a:rPr lang="zh-CN" altLang="en-US" sz="2000" dirty="0">
                <a:ea typeface="黑体" panose="02010609060101010101" pitchFamily="49" charset="-122"/>
              </a:rPr>
              <a:t>工作方式：</a:t>
            </a:r>
            <a:r>
              <a:rPr lang="zh-CN" altLang="en-US" sz="2000" dirty="0">
                <a:solidFill>
                  <a:srgbClr val="3333CC"/>
                </a:solidFill>
                <a:ea typeface="黑体" panose="02010609060101010101" pitchFamily="49" charset="-122"/>
              </a:rPr>
              <a:t>完全串行工作方式或部分串行，</a:t>
            </a:r>
            <a:r>
              <a:rPr lang="en-US" altLang="zh-CN" sz="2000" dirty="0">
                <a:solidFill>
                  <a:srgbClr val="3333CC"/>
                </a:solidFill>
                <a:ea typeface="黑体" panose="02010609060101010101" pitchFamily="49" charset="-122"/>
              </a:rPr>
              <a:t>CPU</a:t>
            </a:r>
            <a:r>
              <a:rPr lang="zh-CN" altLang="en-US" sz="2000" dirty="0">
                <a:solidFill>
                  <a:srgbClr val="3333CC"/>
                </a:solidFill>
                <a:ea typeface="黑体" panose="02010609060101010101" pitchFamily="49" charset="-122"/>
              </a:rPr>
              <a:t>用</a:t>
            </a:r>
            <a:r>
              <a:rPr lang="en-US" altLang="zh-CN" sz="2000" dirty="0">
                <a:solidFill>
                  <a:srgbClr val="3333CC"/>
                </a:solidFill>
                <a:ea typeface="黑体" panose="02010609060101010101" pitchFamily="49" charset="-122"/>
              </a:rPr>
              <a:t>100%</a:t>
            </a:r>
            <a:r>
              <a:rPr lang="zh-CN" altLang="en-US" sz="2000" dirty="0">
                <a:solidFill>
                  <a:srgbClr val="3333CC"/>
                </a:solidFill>
                <a:ea typeface="黑体" panose="02010609060101010101" pitchFamily="49" charset="-122"/>
              </a:rPr>
              <a:t>的时间为</a:t>
            </a:r>
            <a:r>
              <a:rPr lang="en-US" altLang="zh-CN" sz="2000" dirty="0">
                <a:solidFill>
                  <a:srgbClr val="3333CC"/>
                </a:solidFill>
                <a:ea typeface="黑体" panose="02010609060101010101" pitchFamily="49" charset="-122"/>
              </a:rPr>
              <a:t>I/O</a:t>
            </a:r>
            <a:r>
              <a:rPr lang="zh-CN" altLang="en-US" sz="2000" dirty="0">
                <a:solidFill>
                  <a:srgbClr val="3333CC"/>
                </a:solidFill>
                <a:ea typeface="黑体" panose="02010609060101010101" pitchFamily="49" charset="-122"/>
              </a:rPr>
              <a:t>服务！</a:t>
            </a:r>
            <a:endParaRPr lang="zh-CN" altLang="en-US" sz="2000" dirty="0">
              <a:solidFill>
                <a:srgbClr val="3333CC"/>
              </a:solidFill>
              <a:ea typeface="黑体" panose="02010609060101010101" pitchFamily="49" charset="-122"/>
            </a:endParaRPr>
          </a:p>
        </p:txBody>
      </p:sp>
      <p:grpSp>
        <p:nvGrpSpPr>
          <p:cNvPr id="77828" name="Group 4"/>
          <p:cNvGrpSpPr/>
          <p:nvPr/>
        </p:nvGrpSpPr>
        <p:grpSpPr bwMode="auto">
          <a:xfrm>
            <a:off x="301625" y="835025"/>
            <a:ext cx="6450013" cy="2714625"/>
            <a:chOff x="922" y="1889"/>
            <a:chExt cx="3870" cy="2078"/>
          </a:xfrm>
        </p:grpSpPr>
        <p:sp>
          <p:nvSpPr>
            <p:cNvPr id="77833" name="Line 5"/>
            <p:cNvSpPr>
              <a:spLocks noChangeShapeType="1"/>
            </p:cNvSpPr>
            <p:nvPr/>
          </p:nvSpPr>
          <p:spPr bwMode="auto">
            <a:xfrm>
              <a:off x="1431" y="2786"/>
              <a:ext cx="374"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4" name="Line 6"/>
            <p:cNvSpPr>
              <a:spLocks noChangeShapeType="1"/>
            </p:cNvSpPr>
            <p:nvPr/>
          </p:nvSpPr>
          <p:spPr bwMode="auto">
            <a:xfrm>
              <a:off x="1799" y="2168"/>
              <a:ext cx="0" cy="627"/>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5" name="Text Box 7"/>
            <p:cNvSpPr txBox="1">
              <a:spLocks noChangeArrowheads="1"/>
            </p:cNvSpPr>
            <p:nvPr/>
          </p:nvSpPr>
          <p:spPr bwMode="auto">
            <a:xfrm>
              <a:off x="945" y="2028"/>
              <a:ext cx="54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0066FF"/>
                  </a:solidFill>
                  <a:ea typeface="黑体" panose="02010609060101010101" pitchFamily="49" charset="-122"/>
                </a:rPr>
                <a:t>外设</a:t>
              </a:r>
              <a:endParaRPr kumimoji="1" lang="zh-CN" altLang="en-US" sz="2400">
                <a:solidFill>
                  <a:srgbClr val="0066FF"/>
                </a:solidFill>
                <a:ea typeface="黑体" panose="02010609060101010101" pitchFamily="49" charset="-122"/>
              </a:endParaRPr>
            </a:p>
          </p:txBody>
        </p:sp>
        <p:sp>
          <p:nvSpPr>
            <p:cNvPr id="77836" name="Text Box 8"/>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solidFill>
                    <a:schemeClr val="accent1"/>
                  </a:solidFill>
                  <a:latin typeface="Arial" panose="020B0604020202020204" pitchFamily="34" charset="0"/>
                  <a:ea typeface="宋体" panose="02010600030101010101" pitchFamily="2" charset="-122"/>
                </a:rPr>
                <a:t>CPU</a:t>
              </a:r>
              <a:endParaRPr kumimoji="1" lang="en-US" altLang="zh-CN" sz="2400" b="0">
                <a:solidFill>
                  <a:schemeClr val="accent1"/>
                </a:solidFill>
                <a:latin typeface="Arial" panose="020B0604020202020204" pitchFamily="34" charset="0"/>
                <a:ea typeface="宋体" panose="02010600030101010101" pitchFamily="2" charset="-122"/>
              </a:endParaRPr>
            </a:p>
          </p:txBody>
        </p:sp>
        <p:sp>
          <p:nvSpPr>
            <p:cNvPr id="77837" name="Line 9"/>
            <p:cNvSpPr>
              <a:spLocks noChangeShapeType="1"/>
            </p:cNvSpPr>
            <p:nvPr/>
          </p:nvSpPr>
          <p:spPr bwMode="auto">
            <a:xfrm flipV="1">
              <a:off x="1796" y="2160"/>
              <a:ext cx="889"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8" name="Line 10"/>
            <p:cNvSpPr>
              <a:spLocks noChangeShapeType="1"/>
            </p:cNvSpPr>
            <p:nvPr/>
          </p:nvSpPr>
          <p:spPr bwMode="auto">
            <a:xfrm>
              <a:off x="2689" y="2168"/>
              <a:ext cx="0" cy="635"/>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9" name="Line 11"/>
            <p:cNvSpPr>
              <a:spLocks noChangeShapeType="1"/>
            </p:cNvSpPr>
            <p:nvPr/>
          </p:nvSpPr>
          <p:spPr bwMode="auto">
            <a:xfrm>
              <a:off x="2689" y="2804"/>
              <a:ext cx="787"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0" name="Line 12"/>
            <p:cNvSpPr>
              <a:spLocks noChangeShapeType="1"/>
            </p:cNvSpPr>
            <p:nvPr/>
          </p:nvSpPr>
          <p:spPr bwMode="auto">
            <a:xfrm>
              <a:off x="3464" y="2188"/>
              <a:ext cx="0" cy="627"/>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1" name="Line 13"/>
            <p:cNvSpPr>
              <a:spLocks noChangeShapeType="1"/>
            </p:cNvSpPr>
            <p:nvPr/>
          </p:nvSpPr>
          <p:spPr bwMode="auto">
            <a:xfrm flipV="1">
              <a:off x="3469" y="2180"/>
              <a:ext cx="847"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2" name="Line 14"/>
            <p:cNvSpPr>
              <a:spLocks noChangeShapeType="1"/>
            </p:cNvSpPr>
            <p:nvPr/>
          </p:nvSpPr>
          <p:spPr bwMode="auto">
            <a:xfrm>
              <a:off x="4314" y="2188"/>
              <a:ext cx="0" cy="635"/>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3" name="Line 15"/>
            <p:cNvSpPr>
              <a:spLocks noChangeShapeType="1"/>
            </p:cNvSpPr>
            <p:nvPr/>
          </p:nvSpPr>
          <p:spPr bwMode="auto">
            <a:xfrm>
              <a:off x="4326" y="2810"/>
              <a:ext cx="466"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4" name="Text Box 16"/>
            <p:cNvSpPr txBox="1">
              <a:spLocks noChangeArrowheads="1"/>
            </p:cNvSpPr>
            <p:nvPr/>
          </p:nvSpPr>
          <p:spPr bwMode="auto">
            <a:xfrm>
              <a:off x="1618" y="2851"/>
              <a:ext cx="313"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启动</a:t>
              </a:r>
              <a:endParaRPr kumimoji="1" lang="zh-CN" altLang="en-US" sz="1900">
                <a:ea typeface="黑体" panose="02010609060101010101" pitchFamily="49" charset="-122"/>
              </a:endParaRPr>
            </a:p>
          </p:txBody>
        </p:sp>
        <p:sp>
          <p:nvSpPr>
            <p:cNvPr id="77845" name="Freeform 17"/>
            <p:cNvSpPr/>
            <p:nvPr/>
          </p:nvSpPr>
          <p:spPr bwMode="auto">
            <a:xfrm>
              <a:off x="1965" y="2563"/>
              <a:ext cx="539" cy="336"/>
            </a:xfrm>
            <a:custGeom>
              <a:avLst/>
              <a:gdLst>
                <a:gd name="T0" fmla="*/ 0 w 496"/>
                <a:gd name="T1" fmla="*/ 116 h 353"/>
                <a:gd name="T2" fmla="*/ 230 w 496"/>
                <a:gd name="T3" fmla="*/ 30 h 353"/>
                <a:gd name="T4" fmla="*/ 593 w 496"/>
                <a:gd name="T5" fmla="*/ 3 h 353"/>
                <a:gd name="T6" fmla="*/ 857 w 496"/>
                <a:gd name="T7" fmla="*/ 42 h 353"/>
                <a:gd name="T8" fmla="*/ 955 w 496"/>
                <a:gd name="T9" fmla="*/ 133 h 353"/>
                <a:gd name="T10" fmla="*/ 905 w 496"/>
                <a:gd name="T11" fmla="*/ 208 h 353"/>
                <a:gd name="T12" fmla="*/ 611 w 496"/>
                <a:gd name="T13" fmla="*/ 235 h 353"/>
                <a:gd name="T14" fmla="*/ 446 w 496"/>
                <a:gd name="T15" fmla="*/ 219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6" name="Text Box 18"/>
            <p:cNvSpPr txBox="1">
              <a:spLocks noChangeArrowheads="1"/>
            </p:cNvSpPr>
            <p:nvPr/>
          </p:nvSpPr>
          <p:spPr bwMode="auto">
            <a:xfrm>
              <a:off x="1991" y="3024"/>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CC3300"/>
                  </a:solidFill>
                  <a:ea typeface="黑体" panose="02010609060101010101" pitchFamily="49" charset="-122"/>
                </a:rPr>
                <a:t>探询</a:t>
              </a:r>
              <a:endParaRPr kumimoji="1" lang="zh-CN" altLang="en-US" sz="2200">
                <a:solidFill>
                  <a:srgbClr val="CC3300"/>
                </a:solidFill>
                <a:ea typeface="黑体" panose="02010609060101010101" pitchFamily="49" charset="-122"/>
              </a:endParaRPr>
            </a:p>
          </p:txBody>
        </p:sp>
        <p:sp>
          <p:nvSpPr>
            <p:cNvPr id="77847" name="Text Box 19"/>
            <p:cNvSpPr txBox="1">
              <a:spLocks noChangeArrowheads="1"/>
            </p:cNvSpPr>
            <p:nvPr/>
          </p:nvSpPr>
          <p:spPr bwMode="auto">
            <a:xfrm>
              <a:off x="2541" y="2851"/>
              <a:ext cx="288"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完成</a:t>
              </a:r>
              <a:endParaRPr kumimoji="1" lang="zh-CN" altLang="en-US" sz="1900">
                <a:ea typeface="黑体" panose="02010609060101010101" pitchFamily="49" charset="-122"/>
              </a:endParaRPr>
            </a:p>
          </p:txBody>
        </p:sp>
        <p:sp>
          <p:nvSpPr>
            <p:cNvPr id="77848" name="Text Box 20"/>
            <p:cNvSpPr txBox="1">
              <a:spLocks noChangeArrowheads="1"/>
            </p:cNvSpPr>
            <p:nvPr/>
          </p:nvSpPr>
          <p:spPr bwMode="auto">
            <a:xfrm>
              <a:off x="3290" y="2858"/>
              <a:ext cx="31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启动</a:t>
              </a:r>
              <a:endParaRPr kumimoji="1" lang="zh-CN" altLang="en-US" sz="1900">
                <a:ea typeface="黑体" panose="02010609060101010101" pitchFamily="49" charset="-122"/>
              </a:endParaRPr>
            </a:p>
          </p:txBody>
        </p:sp>
        <p:sp>
          <p:nvSpPr>
            <p:cNvPr id="77849" name="Freeform 21"/>
            <p:cNvSpPr/>
            <p:nvPr/>
          </p:nvSpPr>
          <p:spPr bwMode="auto">
            <a:xfrm>
              <a:off x="3637" y="2568"/>
              <a:ext cx="539" cy="336"/>
            </a:xfrm>
            <a:custGeom>
              <a:avLst/>
              <a:gdLst>
                <a:gd name="T0" fmla="*/ 0 w 496"/>
                <a:gd name="T1" fmla="*/ 116 h 353"/>
                <a:gd name="T2" fmla="*/ 230 w 496"/>
                <a:gd name="T3" fmla="*/ 30 h 353"/>
                <a:gd name="T4" fmla="*/ 593 w 496"/>
                <a:gd name="T5" fmla="*/ 3 h 353"/>
                <a:gd name="T6" fmla="*/ 857 w 496"/>
                <a:gd name="T7" fmla="*/ 42 h 353"/>
                <a:gd name="T8" fmla="*/ 955 w 496"/>
                <a:gd name="T9" fmla="*/ 133 h 353"/>
                <a:gd name="T10" fmla="*/ 905 w 496"/>
                <a:gd name="T11" fmla="*/ 208 h 353"/>
                <a:gd name="T12" fmla="*/ 611 w 496"/>
                <a:gd name="T13" fmla="*/ 235 h 353"/>
                <a:gd name="T14" fmla="*/ 446 w 496"/>
                <a:gd name="T15" fmla="*/ 219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0" name="Text Box 22"/>
            <p:cNvSpPr txBox="1">
              <a:spLocks noChangeArrowheads="1"/>
            </p:cNvSpPr>
            <p:nvPr/>
          </p:nvSpPr>
          <p:spPr bwMode="auto">
            <a:xfrm>
              <a:off x="3663" y="3030"/>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CC3300"/>
                  </a:solidFill>
                  <a:ea typeface="黑体" panose="02010609060101010101" pitchFamily="49" charset="-122"/>
                </a:rPr>
                <a:t>探询</a:t>
              </a:r>
              <a:endParaRPr kumimoji="1" lang="zh-CN" altLang="en-US" sz="2200">
                <a:solidFill>
                  <a:srgbClr val="CC3300"/>
                </a:solidFill>
                <a:ea typeface="黑体" panose="02010609060101010101" pitchFamily="49" charset="-122"/>
              </a:endParaRPr>
            </a:p>
          </p:txBody>
        </p:sp>
        <p:sp>
          <p:nvSpPr>
            <p:cNvPr id="77851" name="Text Box 23"/>
            <p:cNvSpPr txBox="1">
              <a:spLocks noChangeArrowheads="1"/>
            </p:cNvSpPr>
            <p:nvPr/>
          </p:nvSpPr>
          <p:spPr bwMode="auto">
            <a:xfrm>
              <a:off x="4213" y="2858"/>
              <a:ext cx="28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完成</a:t>
              </a:r>
              <a:endParaRPr kumimoji="1" lang="zh-CN" altLang="en-US" sz="1900">
                <a:ea typeface="黑体" panose="02010609060101010101" pitchFamily="49" charset="-122"/>
              </a:endParaRPr>
            </a:p>
          </p:txBody>
        </p:sp>
        <p:sp>
          <p:nvSpPr>
            <p:cNvPr id="77852" name="Text Box 24"/>
            <p:cNvSpPr txBox="1">
              <a:spLocks noChangeArrowheads="1"/>
            </p:cNvSpPr>
            <p:nvPr/>
          </p:nvSpPr>
          <p:spPr bwMode="auto">
            <a:xfrm>
              <a:off x="1195" y="3640"/>
              <a:ext cx="11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8000"/>
                  </a:solidFill>
                  <a:latin typeface="Arial" panose="020B0604020202020204" pitchFamily="34" charset="0"/>
                  <a:ea typeface="宋体" panose="02010600030101010101" pitchFamily="2" charset="-122"/>
                </a:rPr>
                <a:t>“</a:t>
              </a:r>
              <a:r>
                <a:rPr kumimoji="1" lang="zh-CN" altLang="en-US" sz="2200">
                  <a:solidFill>
                    <a:srgbClr val="CC3300"/>
                  </a:solidFill>
                  <a:ea typeface="黑体" panose="02010609060101010101" pitchFamily="49" charset="-122"/>
                </a:rPr>
                <a:t>踏步</a:t>
              </a:r>
              <a:r>
                <a:rPr kumimoji="1" lang="zh-CN" altLang="en-US" sz="2200">
                  <a:solidFill>
                    <a:srgbClr val="CC3300"/>
                  </a:solidFill>
                  <a:latin typeface="黑体" panose="02010609060101010101" pitchFamily="49" charset="-122"/>
                  <a:ea typeface="黑体" panose="02010609060101010101" pitchFamily="49" charset="-122"/>
                </a:rPr>
                <a:t>”</a:t>
              </a:r>
              <a:r>
                <a:rPr kumimoji="1" lang="zh-CN" altLang="en-US" sz="2200">
                  <a:solidFill>
                    <a:srgbClr val="CC3300"/>
                  </a:solidFill>
                  <a:ea typeface="黑体" panose="02010609060101010101" pitchFamily="49" charset="-122"/>
                </a:rPr>
                <a:t>现象</a:t>
              </a:r>
              <a:endParaRPr kumimoji="1" lang="zh-CN" altLang="en-US" sz="2200">
                <a:solidFill>
                  <a:srgbClr val="CC3300"/>
                </a:solidFill>
                <a:ea typeface="黑体" panose="02010609060101010101" pitchFamily="49" charset="-122"/>
              </a:endParaRPr>
            </a:p>
          </p:txBody>
        </p:sp>
        <p:sp>
          <p:nvSpPr>
            <p:cNvPr id="77853" name="Line 25"/>
            <p:cNvSpPr>
              <a:spLocks noChangeShapeType="1"/>
            </p:cNvSpPr>
            <p:nvPr/>
          </p:nvSpPr>
          <p:spPr bwMode="auto">
            <a:xfrm flipV="1">
              <a:off x="1991" y="3388"/>
              <a:ext cx="135" cy="24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4" name="Line 26"/>
            <p:cNvSpPr>
              <a:spLocks noChangeShapeType="1"/>
            </p:cNvSpPr>
            <p:nvPr/>
          </p:nvSpPr>
          <p:spPr bwMode="auto">
            <a:xfrm flipV="1">
              <a:off x="2262" y="3380"/>
              <a:ext cx="1448" cy="43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5" name="Text Box 27"/>
            <p:cNvSpPr txBox="1">
              <a:spLocks noChangeArrowheads="1"/>
            </p:cNvSpPr>
            <p:nvPr/>
          </p:nvSpPr>
          <p:spPr bwMode="auto">
            <a:xfrm>
              <a:off x="1957" y="1889"/>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工作</a:t>
              </a:r>
              <a:endParaRPr kumimoji="1" lang="zh-CN" altLang="en-US" sz="1900">
                <a:ea typeface="黑体" panose="02010609060101010101" pitchFamily="49" charset="-122"/>
              </a:endParaRPr>
            </a:p>
          </p:txBody>
        </p:sp>
        <p:sp>
          <p:nvSpPr>
            <p:cNvPr id="77856" name="Text Box 28"/>
            <p:cNvSpPr txBox="1">
              <a:spLocks noChangeArrowheads="1"/>
            </p:cNvSpPr>
            <p:nvPr/>
          </p:nvSpPr>
          <p:spPr bwMode="auto">
            <a:xfrm>
              <a:off x="3678" y="1908"/>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工作</a:t>
              </a:r>
              <a:endParaRPr kumimoji="1" lang="zh-CN" altLang="en-US" sz="1900">
                <a:ea typeface="黑体" panose="02010609060101010101" pitchFamily="49" charset="-122"/>
              </a:endParaRPr>
            </a:p>
          </p:txBody>
        </p:sp>
      </p:grpSp>
      <p:sp>
        <p:nvSpPr>
          <p:cNvPr id="238622" name="Text Box 30"/>
          <p:cNvSpPr txBox="1">
            <a:spLocks noChangeArrowheads="1"/>
          </p:cNvSpPr>
          <p:nvPr/>
        </p:nvSpPr>
        <p:spPr bwMode="auto">
          <a:xfrm>
            <a:off x="1917699" y="4095750"/>
            <a:ext cx="572196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D1390F"/>
                </a:solidFill>
                <a:latin typeface="Arial" panose="020B0604020202020204" pitchFamily="34" charset="0"/>
                <a:ea typeface="黑体" panose="02010609060101010101" pitchFamily="49" charset="-122"/>
              </a:rPr>
              <a:t>“探询”期间，可一直不断查询（</a:t>
            </a:r>
            <a:r>
              <a:rPr lang="zh-CN" altLang="en-US" sz="2000" dirty="0">
                <a:solidFill>
                  <a:schemeClr val="accent1"/>
                </a:solidFill>
                <a:latin typeface="Arial" panose="020B0604020202020204" pitchFamily="34" charset="0"/>
                <a:ea typeface="黑体" panose="02010609060101010101" pitchFamily="49" charset="-122"/>
              </a:rPr>
              <a:t>独占查询</a:t>
            </a:r>
            <a:r>
              <a:rPr lang="zh-CN" altLang="en-US" sz="2000" dirty="0">
                <a:solidFill>
                  <a:srgbClr val="D1390F"/>
                </a:solidFill>
                <a:latin typeface="Arial" panose="020B0604020202020204" pitchFamily="34" charset="0"/>
                <a:ea typeface="黑体" panose="02010609060101010101" pitchFamily="49" charset="-122"/>
              </a:rPr>
              <a:t>），也可</a:t>
            </a:r>
            <a:r>
              <a:rPr lang="zh-CN" altLang="en-US" sz="2000" dirty="0">
                <a:solidFill>
                  <a:schemeClr val="accent1"/>
                </a:solidFill>
                <a:latin typeface="Arial" panose="020B0604020202020204" pitchFamily="34" charset="0"/>
                <a:ea typeface="黑体" panose="02010609060101010101" pitchFamily="49" charset="-122"/>
              </a:rPr>
              <a:t>定时查询</a:t>
            </a:r>
            <a:r>
              <a:rPr lang="zh-CN" altLang="en-US" sz="2000" dirty="0">
                <a:solidFill>
                  <a:srgbClr val="D1390F"/>
                </a:solidFill>
                <a:latin typeface="Arial" panose="020B0604020202020204" pitchFamily="34" charset="0"/>
                <a:ea typeface="黑体" panose="02010609060101010101" pitchFamily="49" charset="-122"/>
              </a:rPr>
              <a:t>（需保证数据不丢失！）。</a:t>
            </a:r>
            <a:endParaRPr lang="zh-CN" altLang="en-US" sz="2000" dirty="0">
              <a:solidFill>
                <a:srgbClr val="D1390F"/>
              </a:solidFill>
              <a:latin typeface="Arial" panose="020B0604020202020204" pitchFamily="34" charset="0"/>
              <a:ea typeface="黑体" panose="02010609060101010101" pitchFamily="49" charset="-122"/>
            </a:endParaRPr>
          </a:p>
        </p:txBody>
      </p:sp>
      <p:sp>
        <p:nvSpPr>
          <p:cNvPr id="238623" name="Text Box 31"/>
          <p:cNvSpPr txBox="1">
            <a:spLocks noChangeArrowheads="1"/>
          </p:cNvSpPr>
          <p:nvPr/>
        </p:nvSpPr>
        <p:spPr bwMode="auto">
          <a:xfrm>
            <a:off x="3170638" y="3137063"/>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1"/>
                </a:solidFill>
                <a:latin typeface="Arial" panose="020B0604020202020204" pitchFamily="34" charset="0"/>
                <a:ea typeface="黑体" panose="02010609060101010101" pitchFamily="49" charset="-122"/>
              </a:rPr>
              <a:t>此时，</a:t>
            </a:r>
            <a:r>
              <a:rPr lang="en-US" altLang="zh-CN" sz="2000" dirty="0">
                <a:solidFill>
                  <a:schemeClr val="accent1"/>
                </a:solidFill>
                <a:latin typeface="Arial" panose="020B0604020202020204" pitchFamily="34" charset="0"/>
                <a:ea typeface="黑体" panose="02010609060101010101" pitchFamily="49" charset="-122"/>
              </a:rPr>
              <a:t>CPU</a:t>
            </a:r>
            <a:r>
              <a:rPr lang="zh-CN" altLang="en-US" sz="2000" dirty="0">
                <a:solidFill>
                  <a:schemeClr val="accent1"/>
                </a:solidFill>
                <a:latin typeface="Arial" panose="020B0604020202020204" pitchFamily="34" charset="0"/>
                <a:ea typeface="黑体" panose="02010609060101010101" pitchFamily="49" charset="-122"/>
              </a:rPr>
              <a:t>处于停止状态吗？</a:t>
            </a:r>
            <a:endParaRPr lang="zh-CN" altLang="en-US" sz="2000" dirty="0">
              <a:solidFill>
                <a:schemeClr val="accent1"/>
              </a:solidFill>
              <a:latin typeface="Arial" panose="020B0604020202020204" pitchFamily="34" charset="0"/>
              <a:ea typeface="黑体" panose="02010609060101010101" pitchFamily="49" charset="-122"/>
            </a:endParaRPr>
          </a:p>
        </p:txBody>
      </p:sp>
      <p:sp>
        <p:nvSpPr>
          <p:cNvPr id="238624" name="Text Box 32"/>
          <p:cNvSpPr txBox="1">
            <a:spLocks noChangeArrowheads="1"/>
          </p:cNvSpPr>
          <p:nvPr/>
        </p:nvSpPr>
        <p:spPr bwMode="auto">
          <a:xfrm>
            <a:off x="3023287" y="3591015"/>
            <a:ext cx="6101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chemeClr val="accent2"/>
                </a:solidFill>
                <a:latin typeface="Arial" panose="020B0604020202020204" pitchFamily="34" charset="0"/>
                <a:ea typeface="黑体" panose="02010609060101010101" pitchFamily="49" charset="-122"/>
              </a:rPr>
              <a:t>不是！只是不断执行</a:t>
            </a:r>
            <a:r>
              <a:rPr lang="zh-CN" altLang="en-US" sz="1800" dirty="0">
                <a:solidFill>
                  <a:srgbClr val="C00000"/>
                </a:solidFill>
                <a:latin typeface="Arial" panose="020B0604020202020204" pitchFamily="34" charset="0"/>
                <a:ea typeface="黑体" panose="02010609060101010101" pitchFamily="49" charset="-122"/>
              </a:rPr>
              <a:t>输入、测试状态、条件转移等指令</a:t>
            </a:r>
            <a:r>
              <a:rPr lang="zh-CN" altLang="en-US" sz="1800" dirty="0">
                <a:solidFill>
                  <a:schemeClr val="accent2"/>
                </a:solidFill>
                <a:latin typeface="Arial" panose="020B0604020202020204" pitchFamily="34" charset="0"/>
                <a:ea typeface="黑体" panose="02010609060101010101" pitchFamily="49" charset="-122"/>
              </a:rPr>
              <a:t>。</a:t>
            </a:r>
            <a:endParaRPr lang="zh-CN" altLang="en-US" sz="1800" dirty="0">
              <a:solidFill>
                <a:schemeClr val="accent2"/>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F86B017-28B5-470F-A91C-344F2FFC1B9C}"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22"/>
                                        </p:tgtEl>
                                        <p:attrNameLst>
                                          <p:attrName>style.visibility</p:attrName>
                                        </p:attrNameLst>
                                      </p:cBhvr>
                                      <p:to>
                                        <p:strVal val="visible"/>
                                      </p:to>
                                    </p:set>
                                    <p:animEffect transition="in" filter="blinds(horizontal)">
                                      <p:cBhvr>
                                        <p:cTn id="7" dur="500"/>
                                        <p:tgtEl>
                                          <p:spTgt spid="2386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8623">
                                            <p:txEl>
                                              <p:pRg st="0" end="0"/>
                                            </p:txEl>
                                          </p:spTgt>
                                        </p:tgtEl>
                                        <p:attrNameLst>
                                          <p:attrName>style.visibility</p:attrName>
                                        </p:attrNameLst>
                                      </p:cBhvr>
                                      <p:to>
                                        <p:strVal val="visible"/>
                                      </p:to>
                                    </p:set>
                                    <p:animEffect transition="in" filter="blinds(horizontal)">
                                      <p:cBhvr>
                                        <p:cTn id="12" dur="500"/>
                                        <p:tgtEl>
                                          <p:spTgt spid="2386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8624">
                                            <p:txEl>
                                              <p:pRg st="0" end="0"/>
                                            </p:txEl>
                                          </p:spTgt>
                                        </p:tgtEl>
                                        <p:attrNameLst>
                                          <p:attrName>style.visibility</p:attrName>
                                        </p:attrNameLst>
                                      </p:cBhvr>
                                      <p:to>
                                        <p:strVal val="visible"/>
                                      </p:to>
                                    </p:set>
                                    <p:animEffect transition="in" filter="blinds(horizontal)">
                                      <p:cBhvr>
                                        <p:cTn id="17" dur="500"/>
                                        <p:tgtEl>
                                          <p:spTgt spid="2386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8595">
                                            <p:txEl>
                                              <p:pRg st="0" end="0"/>
                                            </p:txEl>
                                          </p:spTgt>
                                        </p:tgtEl>
                                        <p:attrNameLst>
                                          <p:attrName>style.visibility</p:attrName>
                                        </p:attrNameLst>
                                      </p:cBhvr>
                                      <p:to>
                                        <p:strVal val="visible"/>
                                      </p:to>
                                    </p:set>
                                    <p:animEffect transition="in" filter="wipe(down)">
                                      <p:cBhvr>
                                        <p:cTn id="22" dur="500"/>
                                        <p:tgtEl>
                                          <p:spTgt spid="23859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27" dur="500"/>
                                        <p:tgtEl>
                                          <p:spTgt spid="23859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32" dur="500"/>
                                        <p:tgtEl>
                                          <p:spTgt spid="23859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37" dur="500"/>
                                        <p:tgtEl>
                                          <p:spTgt spid="23859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42" dur="500"/>
                                        <p:tgtEl>
                                          <p:spTgt spid="238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117" y="165755"/>
            <a:ext cx="8343900" cy="422275"/>
          </a:xfrm>
        </p:spPr>
        <p:txBody>
          <a:bodyPr/>
          <a:lstStyle/>
          <a:p>
            <a:r>
              <a:rPr lang="zh-CN" altLang="en-US" dirty="0">
                <a:ea typeface="宋体" panose="02010600030101010101" pitchFamily="2" charset="-122"/>
              </a:rPr>
              <a:t>外设的分类</a:t>
            </a:r>
            <a:endParaRPr lang="zh-CN" altLang="en-US" dirty="0">
              <a:ea typeface="宋体" panose="02010600030101010101" pitchFamily="2" charset="-122"/>
            </a:endParaRPr>
          </a:p>
        </p:txBody>
      </p:sp>
      <p:sp>
        <p:nvSpPr>
          <p:cNvPr id="590851" name="Rectangle 3"/>
          <p:cNvSpPr>
            <a:spLocks noGrp="1" noChangeArrowheads="1"/>
          </p:cNvSpPr>
          <p:nvPr>
            <p:ph type="body" idx="1"/>
          </p:nvPr>
        </p:nvSpPr>
        <p:spPr>
          <a:xfrm>
            <a:off x="261861" y="589617"/>
            <a:ext cx="8634412" cy="6268383"/>
          </a:xfrm>
        </p:spPr>
        <p:txBody>
          <a:bodyPr/>
          <a:lstStyle/>
          <a:p>
            <a:pPr>
              <a:lnSpc>
                <a:spcPct val="100000"/>
              </a:lnSpc>
            </a:pPr>
            <a:r>
              <a:rPr lang="zh-CN" altLang="en-US" sz="2000" dirty="0">
                <a:ea typeface="黑体" panose="02010609060101010101" pitchFamily="49" charset="-122"/>
              </a:rPr>
              <a:t>按信息传输方向来分：</a:t>
            </a:r>
            <a:endParaRPr lang="en-US" altLang="zh-CN" sz="2000" dirty="0">
              <a:ea typeface="黑体" panose="02010609060101010101" pitchFamily="49" charset="-122"/>
            </a:endParaRPr>
          </a:p>
          <a:p>
            <a:pPr lvl="1">
              <a:lnSpc>
                <a:spcPct val="100000"/>
              </a:lnSpc>
            </a:pPr>
            <a:r>
              <a:rPr lang="zh-CN" altLang="en-US" sz="2000" dirty="0">
                <a:ea typeface="黑体" panose="02010609060101010101" pitchFamily="49" charset="-122"/>
              </a:rPr>
              <a:t>输入设备</a:t>
            </a:r>
            <a:endParaRPr lang="en-US" altLang="zh-CN" sz="2000" dirty="0">
              <a:ea typeface="黑体" panose="02010609060101010101" pitchFamily="49" charset="-122"/>
            </a:endParaRPr>
          </a:p>
          <a:p>
            <a:pPr lvl="2">
              <a:lnSpc>
                <a:spcPct val="100000"/>
              </a:lnSpc>
            </a:pPr>
            <a:r>
              <a:rPr lang="zh-CN" altLang="en-US" sz="2000" dirty="0">
                <a:ea typeface="黑体" panose="02010609060101010101" pitchFamily="49" charset="-122"/>
              </a:rPr>
              <a:t>从外部向计算机输入信息，如：键盘、鼠标、扫描仪</a:t>
            </a:r>
            <a:r>
              <a:rPr lang="zh-CN" altLang="en-US" sz="2000" dirty="0" smtClean="0">
                <a:ea typeface="黑体" panose="02010609060101010101" pitchFamily="49" charset="-122"/>
              </a:rPr>
              <a:t>等。</a:t>
            </a:r>
            <a:endParaRPr lang="zh-CN" altLang="en-US" sz="2000" dirty="0">
              <a:ea typeface="黑体" panose="02010609060101010101" pitchFamily="49" charset="-122"/>
            </a:endParaRPr>
          </a:p>
          <a:p>
            <a:pPr lvl="1">
              <a:lnSpc>
                <a:spcPct val="100000"/>
              </a:lnSpc>
            </a:pPr>
            <a:r>
              <a:rPr lang="zh-CN" altLang="en-US" sz="2000" dirty="0">
                <a:ea typeface="黑体" panose="02010609060101010101" pitchFamily="49" charset="-122"/>
              </a:rPr>
              <a:t>输出设备</a:t>
            </a:r>
            <a:endParaRPr lang="en-US" altLang="zh-CN" sz="2000" dirty="0">
              <a:ea typeface="黑体" panose="02010609060101010101" pitchFamily="49" charset="-122"/>
            </a:endParaRPr>
          </a:p>
          <a:p>
            <a:pPr lvl="2">
              <a:lnSpc>
                <a:spcPct val="100000"/>
              </a:lnSpc>
            </a:pPr>
            <a:r>
              <a:rPr lang="zh-CN" altLang="en-US" sz="2000" dirty="0">
                <a:ea typeface="黑体" panose="02010609060101010101" pitchFamily="49" charset="-122"/>
              </a:rPr>
              <a:t>从计算机向外部输出信息，如：打印机、显示器</a:t>
            </a:r>
            <a:r>
              <a:rPr lang="zh-CN" altLang="en-US" sz="2000" dirty="0" smtClean="0">
                <a:ea typeface="黑体" panose="02010609060101010101" pitchFamily="49" charset="-122"/>
              </a:rPr>
              <a:t>等。</a:t>
            </a:r>
            <a:endParaRPr lang="en-US" altLang="zh-CN" sz="2000" dirty="0">
              <a:ea typeface="黑体" panose="02010609060101010101" pitchFamily="49" charset="-122"/>
            </a:endParaRPr>
          </a:p>
          <a:p>
            <a:pPr lvl="1">
              <a:lnSpc>
                <a:spcPct val="100000"/>
              </a:lnSpc>
            </a:pPr>
            <a:r>
              <a:rPr lang="zh-CN" altLang="en-US" sz="2000" dirty="0">
                <a:ea typeface="黑体" panose="02010609060101010101" pitchFamily="49" charset="-122"/>
              </a:rPr>
              <a:t>输入输出设备</a:t>
            </a:r>
            <a:endParaRPr lang="en-US" altLang="zh-CN" sz="2000" dirty="0">
              <a:ea typeface="黑体" panose="02010609060101010101" pitchFamily="49" charset="-122"/>
            </a:endParaRPr>
          </a:p>
          <a:p>
            <a:pPr lvl="2">
              <a:lnSpc>
                <a:spcPct val="100000"/>
              </a:lnSpc>
            </a:pPr>
            <a:r>
              <a:rPr lang="zh-CN" altLang="en-US" sz="2000" dirty="0">
                <a:ea typeface="黑体" panose="02010609060101010101" pitchFamily="49" charset="-122"/>
              </a:rPr>
              <a:t>既可输入又可输出，如：带触屏的显示器、磁盘存储器</a:t>
            </a:r>
            <a:r>
              <a:rPr lang="zh-CN" altLang="en-US" sz="2000" dirty="0" smtClean="0">
                <a:ea typeface="黑体" panose="02010609060101010101" pitchFamily="49" charset="-122"/>
              </a:rPr>
              <a:t>等。</a:t>
            </a:r>
            <a:endParaRPr lang="en-US" altLang="zh-CN" sz="2000" dirty="0">
              <a:ea typeface="黑体" panose="02010609060101010101" pitchFamily="49" charset="-122"/>
            </a:endParaRPr>
          </a:p>
          <a:p>
            <a:pPr>
              <a:lnSpc>
                <a:spcPct val="100000"/>
              </a:lnSpc>
            </a:pPr>
            <a:r>
              <a:rPr lang="zh-CN" altLang="en-US" sz="2000" dirty="0">
                <a:ea typeface="黑体" panose="02010609060101010101" pitchFamily="49" charset="-122"/>
              </a:rPr>
              <a:t>按功能来分：</a:t>
            </a:r>
            <a:endParaRPr lang="zh-CN" altLang="en-US" sz="2000" dirty="0">
              <a:ea typeface="黑体" panose="02010609060101010101" pitchFamily="49" charset="-122"/>
            </a:endParaRPr>
          </a:p>
          <a:p>
            <a:pPr lvl="1">
              <a:lnSpc>
                <a:spcPct val="100000"/>
              </a:lnSpc>
            </a:pPr>
            <a:r>
              <a:rPr lang="zh-CN" altLang="en-US" sz="2000" dirty="0">
                <a:ea typeface="黑体" panose="02010609060101010101" pitchFamily="49" charset="-122"/>
              </a:rPr>
              <a:t>人</a:t>
            </a:r>
            <a:r>
              <a:rPr lang="en-US" altLang="zh-CN" sz="2000" dirty="0">
                <a:ea typeface="黑体" panose="02010609060101010101" pitchFamily="49" charset="-122"/>
              </a:rPr>
              <a:t>-</a:t>
            </a:r>
            <a:r>
              <a:rPr lang="zh-CN" altLang="en-US" sz="2000" dirty="0">
                <a:ea typeface="黑体" panose="02010609060101010101" pitchFamily="49" charset="-122"/>
              </a:rPr>
              <a:t>机交互设备</a:t>
            </a:r>
            <a:endParaRPr lang="zh-CN" altLang="en-US" sz="2000" dirty="0">
              <a:ea typeface="黑体" panose="02010609060101010101" pitchFamily="49" charset="-122"/>
            </a:endParaRPr>
          </a:p>
          <a:p>
            <a:pPr lvl="2">
              <a:lnSpc>
                <a:spcPct val="100000"/>
              </a:lnSpc>
            </a:pPr>
            <a:r>
              <a:rPr lang="zh-CN" altLang="en-US" sz="2000" dirty="0">
                <a:ea typeface="黑体" panose="02010609060101010101" pitchFamily="49" charset="-122"/>
              </a:rPr>
              <a:t>输入</a:t>
            </a:r>
            <a:r>
              <a:rPr lang="en-US" altLang="zh-CN" sz="2000" dirty="0">
                <a:ea typeface="黑体" panose="02010609060101010101" pitchFamily="49" charset="-122"/>
              </a:rPr>
              <a:t>/</a:t>
            </a:r>
            <a:r>
              <a:rPr lang="zh-CN" altLang="en-US" sz="2000" dirty="0">
                <a:ea typeface="黑体" panose="02010609060101010101" pitchFamily="49" charset="-122"/>
              </a:rPr>
              <a:t>输出的信息是人可读的，或可操作</a:t>
            </a:r>
            <a:r>
              <a:rPr lang="zh-CN" altLang="en-US" sz="2000" dirty="0" smtClean="0">
                <a:ea typeface="黑体" panose="02010609060101010101" pitchFamily="49" charset="-122"/>
              </a:rPr>
              <a:t>的。</a:t>
            </a:r>
            <a:endParaRPr lang="zh-CN" altLang="en-US" sz="2000" dirty="0">
              <a:ea typeface="黑体" panose="02010609060101010101" pitchFamily="49" charset="-122"/>
            </a:endParaRPr>
          </a:p>
          <a:p>
            <a:pPr lvl="2">
              <a:lnSpc>
                <a:spcPct val="100000"/>
              </a:lnSpc>
            </a:pPr>
            <a:r>
              <a:rPr lang="zh-CN" altLang="en-US" sz="2000" dirty="0">
                <a:ea typeface="黑体" panose="02010609060101010101" pitchFamily="49" charset="-122"/>
              </a:rPr>
              <a:t>如：键盘、鼠标、扫描仪、打印机、显示器</a:t>
            </a:r>
            <a:r>
              <a:rPr lang="zh-CN" altLang="en-US" sz="2000" dirty="0" smtClean="0">
                <a:ea typeface="黑体" panose="02010609060101010101" pitchFamily="49" charset="-122"/>
              </a:rPr>
              <a:t>等。</a:t>
            </a:r>
            <a:endParaRPr lang="zh-CN" altLang="en-US" sz="2000" dirty="0">
              <a:ea typeface="黑体" panose="02010609060101010101" pitchFamily="49" charset="-122"/>
            </a:endParaRPr>
          </a:p>
          <a:p>
            <a:pPr lvl="1">
              <a:lnSpc>
                <a:spcPct val="100000"/>
              </a:lnSpc>
            </a:pPr>
            <a:r>
              <a:rPr lang="zh-CN" altLang="en-US" sz="2000" dirty="0">
                <a:ea typeface="黑体" panose="02010609060101010101" pitchFamily="49" charset="-122"/>
              </a:rPr>
              <a:t>外部存储设备</a:t>
            </a:r>
            <a:r>
              <a:rPr lang="zh-CN" altLang="en-US" sz="2000" dirty="0">
                <a:solidFill>
                  <a:srgbClr val="990000"/>
                </a:solidFill>
                <a:ea typeface="黑体" panose="02010609060101010101" pitchFamily="49" charset="-122"/>
              </a:rPr>
              <a:t>（大部分为成块传送设备）</a:t>
            </a:r>
            <a:endParaRPr lang="zh-CN" altLang="en-US" sz="2000" dirty="0">
              <a:solidFill>
                <a:srgbClr val="990000"/>
              </a:solidFill>
              <a:ea typeface="黑体" panose="02010609060101010101" pitchFamily="49" charset="-122"/>
            </a:endParaRPr>
          </a:p>
          <a:p>
            <a:pPr lvl="2">
              <a:lnSpc>
                <a:spcPct val="100000"/>
              </a:lnSpc>
            </a:pPr>
            <a:r>
              <a:rPr lang="zh-CN" altLang="en-US" sz="2000" dirty="0">
                <a:ea typeface="黑体" panose="02010609060101010101" pitchFamily="49" charset="-122"/>
              </a:rPr>
              <a:t>用于信息的存储（其输入</a:t>
            </a:r>
            <a:r>
              <a:rPr lang="en-US" altLang="zh-CN" sz="2000" dirty="0">
                <a:ea typeface="黑体" panose="02010609060101010101" pitchFamily="49" charset="-122"/>
              </a:rPr>
              <a:t>/</a:t>
            </a:r>
            <a:r>
              <a:rPr lang="zh-CN" altLang="en-US" sz="2000" dirty="0">
                <a:ea typeface="黑体" panose="02010609060101010101" pitchFamily="49" charset="-122"/>
              </a:rPr>
              <a:t>出的信息是机器可读的）</a:t>
            </a:r>
            <a:endParaRPr lang="zh-CN" altLang="en-US" sz="2000" dirty="0">
              <a:ea typeface="黑体" panose="02010609060101010101" pitchFamily="49" charset="-122"/>
            </a:endParaRPr>
          </a:p>
          <a:p>
            <a:pPr lvl="2">
              <a:lnSpc>
                <a:spcPct val="100000"/>
              </a:lnSpc>
            </a:pPr>
            <a:r>
              <a:rPr lang="zh-CN" altLang="en-US" sz="2000" dirty="0">
                <a:ea typeface="黑体" panose="02010609060101010101" pitchFamily="49" charset="-122"/>
              </a:rPr>
              <a:t>如：磁盘、磁带、光盘</a:t>
            </a:r>
            <a:r>
              <a:rPr lang="zh-CN" altLang="en-US" sz="2000" dirty="0" smtClean="0">
                <a:ea typeface="黑体" panose="02010609060101010101" pitchFamily="49" charset="-122"/>
              </a:rPr>
              <a:t>等。</a:t>
            </a:r>
            <a:endParaRPr lang="en-US" altLang="zh-CN" sz="2000" dirty="0">
              <a:ea typeface="黑体" panose="02010609060101010101" pitchFamily="49" charset="-122"/>
            </a:endParaRPr>
          </a:p>
          <a:p>
            <a:pPr lvl="1">
              <a:lnSpc>
                <a:spcPct val="100000"/>
              </a:lnSpc>
            </a:pPr>
            <a:r>
              <a:rPr lang="zh-CN" altLang="en-US" sz="2000" dirty="0">
                <a:ea typeface="黑体" panose="02010609060101010101" pitchFamily="49" charset="-122"/>
              </a:rPr>
              <a:t>机</a:t>
            </a:r>
            <a:r>
              <a:rPr lang="en-US" altLang="zh-CN" sz="2000" dirty="0">
                <a:ea typeface="黑体" panose="02010609060101010101" pitchFamily="49" charset="-122"/>
              </a:rPr>
              <a:t>-</a:t>
            </a:r>
            <a:r>
              <a:rPr lang="zh-CN" altLang="en-US" sz="2000" dirty="0">
                <a:ea typeface="黑体" panose="02010609060101010101" pitchFamily="49" charset="-122"/>
              </a:rPr>
              <a:t>机通信设备</a:t>
            </a:r>
            <a:endParaRPr lang="en-US" altLang="zh-CN" sz="2000" dirty="0">
              <a:ea typeface="黑体" panose="02010609060101010101" pitchFamily="49" charset="-122"/>
            </a:endParaRPr>
          </a:p>
          <a:p>
            <a:pPr lvl="2">
              <a:lnSpc>
                <a:spcPct val="100000"/>
              </a:lnSpc>
            </a:pPr>
            <a:r>
              <a:rPr lang="zh-CN" altLang="en-US" sz="2000" dirty="0">
                <a:ea typeface="黑体" panose="02010609060101010101" pitchFamily="49" charset="-122"/>
              </a:rPr>
              <a:t>主要用于计算机和计算机之间的通信</a:t>
            </a:r>
            <a:endParaRPr lang="en-US" altLang="zh-CN" sz="2000" dirty="0">
              <a:ea typeface="黑体" panose="02010609060101010101" pitchFamily="49" charset="-122"/>
            </a:endParaRPr>
          </a:p>
          <a:p>
            <a:pPr lvl="2">
              <a:lnSpc>
                <a:spcPct val="100000"/>
              </a:lnSpc>
            </a:pPr>
            <a:r>
              <a:rPr lang="zh-CN" altLang="en-US" sz="2000" dirty="0">
                <a:ea typeface="黑体" panose="02010609060101010101" pitchFamily="49" charset="-122"/>
              </a:rPr>
              <a:t>如：网卡、调制解调器、</a:t>
            </a:r>
            <a:r>
              <a:rPr lang="en-US" altLang="zh-CN" sz="2000" dirty="0">
                <a:ea typeface="黑体" panose="02010609060101010101" pitchFamily="49" charset="-122"/>
              </a:rPr>
              <a:t>A/D</a:t>
            </a:r>
            <a:r>
              <a:rPr lang="zh-CN" altLang="en-US" sz="2000" dirty="0">
                <a:ea typeface="黑体" panose="02010609060101010101" pitchFamily="49" charset="-122"/>
              </a:rPr>
              <a:t>、</a:t>
            </a:r>
            <a:r>
              <a:rPr lang="en-US" altLang="zh-CN" sz="2000" dirty="0">
                <a:ea typeface="黑体" panose="02010609060101010101" pitchFamily="49" charset="-122"/>
              </a:rPr>
              <a:t>D/A</a:t>
            </a:r>
            <a:r>
              <a:rPr lang="zh-CN" altLang="en-US" sz="2000" dirty="0" smtClean="0">
                <a:ea typeface="黑体" panose="02010609060101010101" pitchFamily="49" charset="-122"/>
              </a:rPr>
              <a:t>等。</a:t>
            </a:r>
            <a:endParaRPr lang="zh-CN" altLang="en-US" sz="20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64ED68E-D8F8-4134-B829-E4557C2D2FE6}"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Effect transition="in" filter="wipe(down)">
                                      <p:cBhvr>
                                        <p:cTn id="7" dur="500"/>
                                        <p:tgtEl>
                                          <p:spTgt spid="59085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90851">
                                            <p:txEl>
                                              <p:pRg st="7" end="7"/>
                                            </p:txEl>
                                          </p:spTgt>
                                        </p:tgtEl>
                                        <p:attrNameLst>
                                          <p:attrName>style.visibility</p:attrName>
                                        </p:attrNameLst>
                                      </p:cBhvr>
                                      <p:to>
                                        <p:strVal val="visible"/>
                                      </p:to>
                                    </p:set>
                                    <p:animEffect transition="in" filter="wipe(down)">
                                      <p:cBhvr>
                                        <p:cTn id="11" dur="500"/>
                                        <p:tgtEl>
                                          <p:spTgt spid="590851">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90851">
                                            <p:txEl>
                                              <p:pRg st="1" end="1"/>
                                            </p:txEl>
                                          </p:spTgt>
                                        </p:tgtEl>
                                        <p:attrNameLst>
                                          <p:attrName>style.visibility</p:attrName>
                                        </p:attrNameLst>
                                      </p:cBhvr>
                                      <p:to>
                                        <p:strVal val="visible"/>
                                      </p:to>
                                    </p:set>
                                    <p:animEffect transition="in" filter="wipe(down)">
                                      <p:cBhvr>
                                        <p:cTn id="16" dur="500"/>
                                        <p:tgtEl>
                                          <p:spTgt spid="5908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90851">
                                            <p:txEl>
                                              <p:pRg st="2" end="2"/>
                                            </p:txEl>
                                          </p:spTgt>
                                        </p:tgtEl>
                                        <p:attrNameLst>
                                          <p:attrName>style.visibility</p:attrName>
                                        </p:attrNameLst>
                                      </p:cBhvr>
                                      <p:to>
                                        <p:strVal val="visible"/>
                                      </p:to>
                                    </p:set>
                                    <p:animEffect transition="in" filter="wipe(down)">
                                      <p:cBhvr>
                                        <p:cTn id="21" dur="500"/>
                                        <p:tgtEl>
                                          <p:spTgt spid="59085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90851">
                                            <p:txEl>
                                              <p:pRg st="3" end="3"/>
                                            </p:txEl>
                                          </p:spTgt>
                                        </p:tgtEl>
                                        <p:attrNameLst>
                                          <p:attrName>style.visibility</p:attrName>
                                        </p:attrNameLst>
                                      </p:cBhvr>
                                      <p:to>
                                        <p:strVal val="visible"/>
                                      </p:to>
                                    </p:set>
                                    <p:animEffect transition="in" filter="wipe(down)">
                                      <p:cBhvr>
                                        <p:cTn id="26" dur="500"/>
                                        <p:tgtEl>
                                          <p:spTgt spid="59085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90851">
                                            <p:txEl>
                                              <p:pRg st="4" end="4"/>
                                            </p:txEl>
                                          </p:spTgt>
                                        </p:tgtEl>
                                        <p:attrNameLst>
                                          <p:attrName>style.visibility</p:attrName>
                                        </p:attrNameLst>
                                      </p:cBhvr>
                                      <p:to>
                                        <p:strVal val="visible"/>
                                      </p:to>
                                    </p:set>
                                    <p:animEffect transition="in" filter="wipe(down)">
                                      <p:cBhvr>
                                        <p:cTn id="31" dur="500"/>
                                        <p:tgtEl>
                                          <p:spTgt spid="59085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90851">
                                            <p:txEl>
                                              <p:pRg st="5" end="5"/>
                                            </p:txEl>
                                          </p:spTgt>
                                        </p:tgtEl>
                                        <p:attrNameLst>
                                          <p:attrName>style.visibility</p:attrName>
                                        </p:attrNameLst>
                                      </p:cBhvr>
                                      <p:to>
                                        <p:strVal val="visible"/>
                                      </p:to>
                                    </p:set>
                                    <p:animEffect transition="in" filter="wipe(down)">
                                      <p:cBhvr>
                                        <p:cTn id="36" dur="500"/>
                                        <p:tgtEl>
                                          <p:spTgt spid="59085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90851">
                                            <p:txEl>
                                              <p:pRg st="6" end="6"/>
                                            </p:txEl>
                                          </p:spTgt>
                                        </p:tgtEl>
                                        <p:attrNameLst>
                                          <p:attrName>style.visibility</p:attrName>
                                        </p:attrNameLst>
                                      </p:cBhvr>
                                      <p:to>
                                        <p:strVal val="visible"/>
                                      </p:to>
                                    </p:set>
                                    <p:animEffect transition="in" filter="wipe(down)">
                                      <p:cBhvr>
                                        <p:cTn id="41" dur="500"/>
                                        <p:tgtEl>
                                          <p:spTgt spid="59085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90851">
                                            <p:txEl>
                                              <p:pRg st="8" end="8"/>
                                            </p:txEl>
                                          </p:spTgt>
                                        </p:tgtEl>
                                        <p:attrNameLst>
                                          <p:attrName>style.visibility</p:attrName>
                                        </p:attrNameLst>
                                      </p:cBhvr>
                                      <p:to>
                                        <p:strVal val="visible"/>
                                      </p:to>
                                    </p:set>
                                    <p:animEffect transition="in" filter="wipe(down)">
                                      <p:cBhvr>
                                        <p:cTn id="46" dur="500"/>
                                        <p:tgtEl>
                                          <p:spTgt spid="590851">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90851">
                                            <p:txEl>
                                              <p:pRg st="9" end="9"/>
                                            </p:txEl>
                                          </p:spTgt>
                                        </p:tgtEl>
                                        <p:attrNameLst>
                                          <p:attrName>style.visibility</p:attrName>
                                        </p:attrNameLst>
                                      </p:cBhvr>
                                      <p:to>
                                        <p:strVal val="visible"/>
                                      </p:to>
                                    </p:set>
                                    <p:animEffect transition="in" filter="blinds(horizontal)">
                                      <p:cBhvr>
                                        <p:cTn id="51" dur="500"/>
                                        <p:tgtEl>
                                          <p:spTgt spid="590851">
                                            <p:txEl>
                                              <p:pRg st="9" end="9"/>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590851">
                                            <p:txEl>
                                              <p:pRg st="10" end="10"/>
                                            </p:txEl>
                                          </p:spTgt>
                                        </p:tgtEl>
                                        <p:attrNameLst>
                                          <p:attrName>style.visibility</p:attrName>
                                        </p:attrNameLst>
                                      </p:cBhvr>
                                      <p:to>
                                        <p:strVal val="visible"/>
                                      </p:to>
                                    </p:set>
                                    <p:animEffect transition="in" filter="blinds(horizontal)">
                                      <p:cBhvr>
                                        <p:cTn id="54" dur="500"/>
                                        <p:tgtEl>
                                          <p:spTgt spid="590851">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90851">
                                            <p:txEl>
                                              <p:pRg st="11" end="11"/>
                                            </p:txEl>
                                          </p:spTgt>
                                        </p:tgtEl>
                                        <p:attrNameLst>
                                          <p:attrName>style.visibility</p:attrName>
                                        </p:attrNameLst>
                                      </p:cBhvr>
                                      <p:to>
                                        <p:strVal val="visible"/>
                                      </p:to>
                                    </p:set>
                                    <p:animEffect transition="in" filter="wipe(down)">
                                      <p:cBhvr>
                                        <p:cTn id="59" dur="500"/>
                                        <p:tgtEl>
                                          <p:spTgt spid="590851">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90851">
                                            <p:txEl>
                                              <p:pRg st="12" end="12"/>
                                            </p:txEl>
                                          </p:spTgt>
                                        </p:tgtEl>
                                        <p:attrNameLst>
                                          <p:attrName>style.visibility</p:attrName>
                                        </p:attrNameLst>
                                      </p:cBhvr>
                                      <p:to>
                                        <p:strVal val="visible"/>
                                      </p:to>
                                    </p:set>
                                    <p:animEffect transition="in" filter="blinds(horizontal)">
                                      <p:cBhvr>
                                        <p:cTn id="64" dur="500"/>
                                        <p:tgtEl>
                                          <p:spTgt spid="590851">
                                            <p:txEl>
                                              <p:pRg st="12" end="12"/>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590851">
                                            <p:txEl>
                                              <p:pRg st="13" end="13"/>
                                            </p:txEl>
                                          </p:spTgt>
                                        </p:tgtEl>
                                        <p:attrNameLst>
                                          <p:attrName>style.visibility</p:attrName>
                                        </p:attrNameLst>
                                      </p:cBhvr>
                                      <p:to>
                                        <p:strVal val="visible"/>
                                      </p:to>
                                    </p:set>
                                    <p:animEffect transition="in" filter="blinds(horizontal)">
                                      <p:cBhvr>
                                        <p:cTn id="67" dur="500"/>
                                        <p:tgtEl>
                                          <p:spTgt spid="590851">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0851">
                                            <p:txEl>
                                              <p:pRg st="14" end="14"/>
                                            </p:txEl>
                                          </p:spTgt>
                                        </p:tgtEl>
                                        <p:attrNameLst>
                                          <p:attrName>style.visibility</p:attrName>
                                        </p:attrNameLst>
                                      </p:cBhvr>
                                      <p:to>
                                        <p:strVal val="visible"/>
                                      </p:to>
                                    </p:set>
                                    <p:animEffect transition="in" filter="blinds(horizontal)">
                                      <p:cBhvr>
                                        <p:cTn id="72" dur="500"/>
                                        <p:tgtEl>
                                          <p:spTgt spid="590851">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90851">
                                            <p:txEl>
                                              <p:pRg st="15" end="15"/>
                                            </p:txEl>
                                          </p:spTgt>
                                        </p:tgtEl>
                                        <p:attrNameLst>
                                          <p:attrName>style.visibility</p:attrName>
                                        </p:attrNameLst>
                                      </p:cBhvr>
                                      <p:to>
                                        <p:strVal val="visible"/>
                                      </p:to>
                                    </p:set>
                                    <p:animEffect transition="in" filter="blinds(horizontal)">
                                      <p:cBhvr>
                                        <p:cTn id="77" dur="500"/>
                                        <p:tgtEl>
                                          <p:spTgt spid="590851">
                                            <p:txEl>
                                              <p:pRg st="15" end="15"/>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590851">
                                            <p:txEl>
                                              <p:pRg st="16" end="16"/>
                                            </p:txEl>
                                          </p:spTgt>
                                        </p:tgtEl>
                                        <p:attrNameLst>
                                          <p:attrName>style.visibility</p:attrName>
                                        </p:attrNameLst>
                                      </p:cBhvr>
                                      <p:to>
                                        <p:strVal val="visible"/>
                                      </p:to>
                                    </p:set>
                                    <p:animEffect transition="in" filter="blinds(horizontal)">
                                      <p:cBhvr>
                                        <p:cTn id="80" dur="500"/>
                                        <p:tgtEl>
                                          <p:spTgt spid="59085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00100" y="128588"/>
            <a:ext cx="5126038" cy="422275"/>
          </a:xfrm>
        </p:spPr>
        <p:txBody>
          <a:bodyPr/>
          <a:lstStyle/>
          <a:p>
            <a:r>
              <a:rPr lang="zh-CN" altLang="en-US">
                <a:ea typeface="宋体" panose="02010600030101010101" pitchFamily="2" charset="-122"/>
                <a:cs typeface="Arial" panose="020B0604020202020204" pitchFamily="34" charset="0"/>
              </a:rPr>
              <a:t>中断</a:t>
            </a:r>
            <a:r>
              <a:rPr lang="en-US" altLang="zh-CN">
                <a:ea typeface="宋体" panose="02010600030101010101" pitchFamily="2" charset="-122"/>
                <a:cs typeface="Arial" panose="020B0604020202020204" pitchFamily="34" charset="0"/>
              </a:rPr>
              <a:t>I/O</a:t>
            </a:r>
            <a:r>
              <a:rPr lang="zh-CN" altLang="en-US">
                <a:ea typeface="宋体" panose="02010600030101010101" pitchFamily="2" charset="-122"/>
                <a:cs typeface="Arial" panose="020B0604020202020204" pitchFamily="34" charset="0"/>
              </a:rPr>
              <a:t>方式</a:t>
            </a:r>
            <a:endParaRPr lang="zh-CN" altLang="en-US">
              <a:ea typeface="宋体" panose="02010600030101010101" pitchFamily="2" charset="-122"/>
              <a:cs typeface="Arial" panose="020B0604020202020204" pitchFamily="34" charset="0"/>
            </a:endParaRPr>
          </a:p>
        </p:txBody>
      </p:sp>
      <p:sp>
        <p:nvSpPr>
          <p:cNvPr id="78851" name="Rectangle 3"/>
          <p:cNvSpPr>
            <a:spLocks noGrp="1" noChangeArrowheads="1"/>
          </p:cNvSpPr>
          <p:nvPr>
            <p:ph type="body" idx="1"/>
          </p:nvPr>
        </p:nvSpPr>
        <p:spPr>
          <a:xfrm>
            <a:off x="0" y="592138"/>
            <a:ext cx="9143999" cy="2796663"/>
          </a:xfrm>
        </p:spPr>
        <p:txBody>
          <a:bodyPr/>
          <a:lstStyle/>
          <a:p>
            <a:pPr marL="342900" indent="-342900" algn="just"/>
            <a:r>
              <a:rPr lang="zh-CN" altLang="en-US" sz="2400" dirty="0">
                <a:ea typeface="黑体" panose="02010609060101010101" pitchFamily="49" charset="-122"/>
              </a:rPr>
              <a:t>基本思想：</a:t>
            </a:r>
            <a:endParaRPr lang="en-US" altLang="zh-CN" sz="2400" dirty="0">
              <a:ea typeface="黑体" panose="02010609060101010101" pitchFamily="49" charset="-122"/>
            </a:endParaRPr>
          </a:p>
          <a:p>
            <a:pPr marL="825500" lvl="1" indent="-342900" algn="just"/>
            <a:r>
              <a:rPr lang="zh-CN" altLang="en-US" sz="2200" dirty="0">
                <a:solidFill>
                  <a:srgbClr val="0000FF"/>
                </a:solidFill>
                <a:ea typeface="黑体" panose="02010609060101010101" pitchFamily="49" charset="-122"/>
                <a:cs typeface="Arial" panose="020B0604020202020204" pitchFamily="34" charset="0"/>
              </a:rPr>
              <a:t>当外设准备好时便向</a:t>
            </a:r>
            <a:r>
              <a:rPr lang="en-US" altLang="zh-CN" sz="2200" dirty="0">
                <a:solidFill>
                  <a:srgbClr val="0000FF"/>
                </a:solidFill>
                <a:ea typeface="黑体" panose="02010609060101010101" pitchFamily="49" charset="-122"/>
                <a:cs typeface="Arial" panose="020B0604020202020204" pitchFamily="34" charset="0"/>
              </a:rPr>
              <a:t>CPU</a:t>
            </a:r>
            <a:r>
              <a:rPr lang="zh-CN" altLang="en-US" sz="2200" dirty="0">
                <a:solidFill>
                  <a:srgbClr val="0000FF"/>
                </a:solidFill>
                <a:ea typeface="黑体" panose="02010609060101010101" pitchFamily="49" charset="-122"/>
                <a:cs typeface="Arial" panose="020B0604020202020204" pitchFamily="34" charset="0"/>
              </a:rPr>
              <a:t>发</a:t>
            </a:r>
            <a:r>
              <a:rPr lang="zh-CN" altLang="en-US" sz="2200" dirty="0">
                <a:solidFill>
                  <a:srgbClr val="FF0000"/>
                </a:solidFill>
                <a:ea typeface="黑体" panose="02010609060101010101" pitchFamily="49" charset="-122"/>
                <a:cs typeface="Arial" panose="020B0604020202020204" pitchFamily="34" charset="0"/>
              </a:rPr>
              <a:t>中断请求</a:t>
            </a:r>
            <a:r>
              <a:rPr lang="zh-CN" altLang="en-US" sz="2200" dirty="0">
                <a:solidFill>
                  <a:srgbClr val="0000FF"/>
                </a:solidFill>
                <a:ea typeface="黑体" panose="02010609060101010101" pitchFamily="49" charset="-122"/>
                <a:cs typeface="Arial" panose="020B0604020202020204" pitchFamily="34" charset="0"/>
              </a:rPr>
              <a:t>；</a:t>
            </a:r>
            <a:endParaRPr lang="en-US" altLang="zh-CN" sz="2200" dirty="0">
              <a:solidFill>
                <a:srgbClr val="0000FF"/>
              </a:solidFill>
              <a:ea typeface="黑体" panose="02010609060101010101" pitchFamily="49" charset="-122"/>
              <a:cs typeface="Arial" panose="020B0604020202020204" pitchFamily="34" charset="0"/>
            </a:endParaRPr>
          </a:p>
          <a:p>
            <a:pPr marL="825500" lvl="1" indent="-342900" algn="just"/>
            <a:r>
              <a:rPr lang="en-US" altLang="zh-CN" sz="2200" dirty="0">
                <a:solidFill>
                  <a:srgbClr val="0000FF"/>
                </a:solidFill>
                <a:ea typeface="黑体" panose="02010609060101010101" pitchFamily="49" charset="-122"/>
                <a:cs typeface="Arial" panose="020B0604020202020204" pitchFamily="34" charset="0"/>
              </a:rPr>
              <a:t>CPU</a:t>
            </a:r>
            <a:r>
              <a:rPr lang="zh-CN" altLang="en-US" sz="2200" dirty="0">
                <a:solidFill>
                  <a:srgbClr val="FF0000"/>
                </a:solidFill>
                <a:ea typeface="黑体" panose="02010609060101010101" pitchFamily="49" charset="-122"/>
                <a:cs typeface="Arial" panose="020B0604020202020204" pitchFamily="34" charset="0"/>
              </a:rPr>
              <a:t>响应</a:t>
            </a:r>
            <a:r>
              <a:rPr lang="zh-CN" altLang="en-US" sz="2200" dirty="0">
                <a:solidFill>
                  <a:srgbClr val="0000FF"/>
                </a:solidFill>
                <a:ea typeface="黑体" panose="02010609060101010101" pitchFamily="49" charset="-122"/>
                <a:cs typeface="Arial" panose="020B0604020202020204" pitchFamily="34" charset="0"/>
              </a:rPr>
              <a:t>后，中止现行程序的执行，转入一个“</a:t>
            </a:r>
            <a:r>
              <a:rPr lang="zh-CN" altLang="en-US" sz="2200" dirty="0">
                <a:solidFill>
                  <a:srgbClr val="FF0000"/>
                </a:solidFill>
                <a:ea typeface="黑体" panose="02010609060101010101" pitchFamily="49" charset="-122"/>
                <a:cs typeface="Arial" panose="020B0604020202020204" pitchFamily="34" charset="0"/>
              </a:rPr>
              <a:t>中断服务程序</a:t>
            </a:r>
            <a:r>
              <a:rPr lang="zh-CN" altLang="en-US" sz="2200" dirty="0">
                <a:solidFill>
                  <a:srgbClr val="0000FF"/>
                </a:solidFill>
                <a:ea typeface="黑体" panose="02010609060101010101" pitchFamily="49" charset="-122"/>
                <a:cs typeface="Arial" panose="020B0604020202020204" pitchFamily="34" charset="0"/>
              </a:rPr>
              <a:t>”；</a:t>
            </a:r>
            <a:endParaRPr lang="en-US" altLang="zh-CN" sz="2200" dirty="0">
              <a:solidFill>
                <a:srgbClr val="0000FF"/>
              </a:solidFill>
              <a:ea typeface="黑体" panose="02010609060101010101" pitchFamily="49" charset="-122"/>
              <a:cs typeface="Arial" panose="020B0604020202020204" pitchFamily="34" charset="0"/>
            </a:endParaRPr>
          </a:p>
          <a:p>
            <a:pPr marL="825500" lvl="1" indent="-342900" algn="just"/>
            <a:r>
              <a:rPr lang="zh-CN" altLang="en-US" sz="2200" dirty="0">
                <a:solidFill>
                  <a:srgbClr val="0000FF"/>
                </a:solidFill>
                <a:ea typeface="黑体" panose="02010609060101010101" pitchFamily="49" charset="-122"/>
                <a:cs typeface="Arial" panose="020B0604020202020204" pitchFamily="34" charset="0"/>
              </a:rPr>
              <a:t>在</a:t>
            </a:r>
            <a:r>
              <a:rPr lang="zh-CN" altLang="en-US" sz="2200" dirty="0">
                <a:solidFill>
                  <a:srgbClr val="FF0000"/>
                </a:solidFill>
                <a:ea typeface="黑体" panose="02010609060101010101" pitchFamily="49" charset="-122"/>
                <a:cs typeface="Arial" panose="020B0604020202020204" pitchFamily="34" charset="0"/>
              </a:rPr>
              <a:t>中断服务程序</a:t>
            </a:r>
            <a:r>
              <a:rPr lang="zh-CN" altLang="en-US" sz="2200" dirty="0">
                <a:solidFill>
                  <a:srgbClr val="0000FF"/>
                </a:solidFill>
                <a:ea typeface="黑体" panose="02010609060101010101" pitchFamily="49" charset="-122"/>
                <a:cs typeface="Arial" panose="020B0604020202020204" pitchFamily="34" charset="0"/>
              </a:rPr>
              <a:t>中进行输入</a:t>
            </a:r>
            <a:r>
              <a:rPr lang="en-US" altLang="zh-CN" sz="2200" dirty="0">
                <a:solidFill>
                  <a:srgbClr val="0000FF"/>
                </a:solidFill>
                <a:ea typeface="黑体" panose="02010609060101010101" pitchFamily="49" charset="-122"/>
                <a:cs typeface="Arial" panose="020B0604020202020204" pitchFamily="34" charset="0"/>
              </a:rPr>
              <a:t>/</a:t>
            </a:r>
            <a:r>
              <a:rPr lang="zh-CN" altLang="en-US" sz="2200" dirty="0">
                <a:solidFill>
                  <a:srgbClr val="0000FF"/>
                </a:solidFill>
                <a:ea typeface="黑体" panose="02010609060101010101" pitchFamily="49" charset="-122"/>
                <a:cs typeface="Arial" panose="020B0604020202020204" pitchFamily="34" charset="0"/>
              </a:rPr>
              <a:t>输出操作，实现</a:t>
            </a:r>
            <a:r>
              <a:rPr lang="zh-CN" altLang="en-US" sz="2200" dirty="0">
                <a:solidFill>
                  <a:schemeClr val="accent1"/>
                </a:solidFill>
                <a:ea typeface="黑体" panose="02010609060101010101" pitchFamily="49" charset="-122"/>
                <a:cs typeface="Arial" panose="020B0604020202020204" pitchFamily="34" charset="0"/>
              </a:rPr>
              <a:t>主机</a:t>
            </a:r>
            <a:r>
              <a:rPr lang="zh-CN" altLang="en-US" sz="2200" dirty="0">
                <a:solidFill>
                  <a:schemeClr val="accent2"/>
                </a:solidFill>
                <a:ea typeface="黑体" panose="02010609060101010101" pitchFamily="49" charset="-122"/>
                <a:cs typeface="Arial" panose="020B0604020202020204" pitchFamily="34" charset="0"/>
              </a:rPr>
              <a:t>和</a:t>
            </a:r>
            <a:r>
              <a:rPr lang="zh-CN" altLang="en-US" sz="2200" dirty="0">
                <a:solidFill>
                  <a:schemeClr val="accent1"/>
                </a:solidFill>
                <a:ea typeface="黑体" panose="02010609060101010101" pitchFamily="49" charset="-122"/>
                <a:cs typeface="Arial" panose="020B0604020202020204" pitchFamily="34" charset="0"/>
              </a:rPr>
              <a:t>外设接口</a:t>
            </a:r>
            <a:r>
              <a:rPr lang="zh-CN" altLang="en-US" sz="2200" dirty="0">
                <a:solidFill>
                  <a:srgbClr val="0000FF"/>
                </a:solidFill>
                <a:ea typeface="黑体" panose="02010609060101010101" pitchFamily="49" charset="-122"/>
                <a:cs typeface="Arial" panose="020B0604020202020204" pitchFamily="34" charset="0"/>
              </a:rPr>
              <a:t>之间的数据传送，并启动外设工作。</a:t>
            </a:r>
            <a:endParaRPr lang="en-US" altLang="zh-CN" sz="2200" dirty="0">
              <a:solidFill>
                <a:srgbClr val="0000FF"/>
              </a:solidFill>
              <a:ea typeface="黑体" panose="02010609060101010101" pitchFamily="49" charset="-122"/>
              <a:cs typeface="Arial" panose="020B0604020202020204" pitchFamily="34" charset="0"/>
            </a:endParaRPr>
          </a:p>
          <a:p>
            <a:pPr marL="825500" lvl="1" indent="-342900" algn="just"/>
            <a:r>
              <a:rPr lang="zh-CN" altLang="en-US" sz="2200" dirty="0">
                <a:solidFill>
                  <a:schemeClr val="accent1"/>
                </a:solidFill>
                <a:ea typeface="黑体" panose="02010609060101010101" pitchFamily="49" charset="-122"/>
                <a:cs typeface="Arial" panose="020B0604020202020204" pitchFamily="34" charset="0"/>
              </a:rPr>
              <a:t>中断服务程序</a:t>
            </a:r>
            <a:r>
              <a:rPr lang="zh-CN" altLang="en-US" sz="2200" dirty="0">
                <a:solidFill>
                  <a:srgbClr val="0000FF"/>
                </a:solidFill>
                <a:ea typeface="黑体" panose="02010609060101010101" pitchFamily="49" charset="-122"/>
                <a:cs typeface="Arial" panose="020B0604020202020204" pitchFamily="34" charset="0"/>
              </a:rPr>
              <a:t>执行完后，返回原被中止的程序</a:t>
            </a:r>
            <a:r>
              <a:rPr lang="zh-CN" altLang="en-US" sz="2200" dirty="0">
                <a:solidFill>
                  <a:srgbClr val="FF0000"/>
                </a:solidFill>
                <a:ea typeface="黑体" panose="02010609060101010101" pitchFamily="49" charset="-122"/>
                <a:cs typeface="Arial" panose="020B0604020202020204" pitchFamily="34" charset="0"/>
              </a:rPr>
              <a:t>断点</a:t>
            </a:r>
            <a:r>
              <a:rPr lang="zh-CN" altLang="en-US" sz="2200" dirty="0">
                <a:solidFill>
                  <a:srgbClr val="0000FF"/>
                </a:solidFill>
                <a:ea typeface="黑体" panose="02010609060101010101" pitchFamily="49" charset="-122"/>
              </a:rPr>
              <a:t>处继续执行。</a:t>
            </a:r>
            <a:endParaRPr lang="en-US" altLang="zh-CN" sz="2200" dirty="0">
              <a:solidFill>
                <a:srgbClr val="0000FF"/>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73E9CED-A7DC-40F7-86BF-EB3C256DA81D}"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down)">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wipe(down)">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wipe(down)">
                                      <p:cBhvr>
                                        <p:cTn id="17" dur="500"/>
                                        <p:tgtEl>
                                          <p:spTgt spid="78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wipe(down)">
                                      <p:cBhvr>
                                        <p:cTn id="22" dur="500"/>
                                        <p:tgtEl>
                                          <p:spTgt spid="78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Effect transition="in" filter="wipe(down)">
                                      <p:cBhvr>
                                        <p:cTn id="27"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00612" y="355114"/>
            <a:ext cx="5126038" cy="422275"/>
          </a:xfrm>
        </p:spPr>
        <p:txBody>
          <a:bodyPr/>
          <a:lstStyle/>
          <a:p>
            <a:r>
              <a:rPr lang="zh-CN" altLang="en-US" dirty="0">
                <a:ea typeface="宋体" panose="02010600030101010101" pitchFamily="2" charset="-122"/>
                <a:cs typeface="Arial" panose="020B0604020202020204" pitchFamily="34" charset="0"/>
              </a:rPr>
              <a:t>中断</a:t>
            </a:r>
            <a:r>
              <a:rPr lang="en-US" altLang="zh-CN" dirty="0">
                <a:ea typeface="宋体" panose="02010600030101010101" pitchFamily="2" charset="-122"/>
                <a:cs typeface="Arial" panose="020B0604020202020204" pitchFamily="34" charset="0"/>
              </a:rPr>
              <a:t>I/O</a:t>
            </a:r>
            <a:r>
              <a:rPr lang="zh-CN" altLang="en-US" dirty="0">
                <a:ea typeface="宋体" panose="02010600030101010101" pitchFamily="2" charset="-122"/>
                <a:cs typeface="Arial" panose="020B0604020202020204" pitchFamily="34" charset="0"/>
              </a:rPr>
              <a:t>方式处理过程的示意图</a:t>
            </a:r>
            <a:endParaRPr lang="zh-CN" altLang="en-US" dirty="0">
              <a:ea typeface="宋体" panose="02010600030101010101" pitchFamily="2" charset="-122"/>
              <a:cs typeface="Arial" panose="020B0604020202020204" pitchFamily="34" charset="0"/>
            </a:endParaRPr>
          </a:p>
        </p:txBody>
      </p:sp>
      <p:sp>
        <p:nvSpPr>
          <p:cNvPr id="78852" name="Line 4"/>
          <p:cNvSpPr>
            <a:spLocks noChangeShapeType="1"/>
          </p:cNvSpPr>
          <p:nvPr/>
        </p:nvSpPr>
        <p:spPr bwMode="auto">
          <a:xfrm flipV="1">
            <a:off x="1302262" y="3264207"/>
            <a:ext cx="2005013" cy="14288"/>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3" name="Line 5"/>
          <p:cNvSpPr>
            <a:spLocks noChangeShapeType="1"/>
          </p:cNvSpPr>
          <p:nvPr/>
        </p:nvSpPr>
        <p:spPr bwMode="auto">
          <a:xfrm>
            <a:off x="1632462" y="2297420"/>
            <a:ext cx="0" cy="9953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4" name="Text Box 6"/>
          <p:cNvSpPr txBox="1">
            <a:spLocks noChangeArrowheads="1"/>
          </p:cNvSpPr>
          <p:nvPr/>
        </p:nvSpPr>
        <p:spPr bwMode="auto">
          <a:xfrm>
            <a:off x="532325" y="2029132"/>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外设</a:t>
            </a:r>
            <a:endParaRPr kumimoji="1" lang="zh-CN" altLang="en-US" sz="2400">
              <a:ea typeface="黑体" panose="02010609060101010101" pitchFamily="49" charset="-122"/>
            </a:endParaRPr>
          </a:p>
        </p:txBody>
      </p:sp>
      <p:sp>
        <p:nvSpPr>
          <p:cNvPr id="78855" name="Text Box 7"/>
          <p:cNvSpPr txBox="1">
            <a:spLocks noChangeArrowheads="1"/>
          </p:cNvSpPr>
          <p:nvPr/>
        </p:nvSpPr>
        <p:spPr bwMode="auto">
          <a:xfrm>
            <a:off x="548200" y="302767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黑体" panose="02010609060101010101" pitchFamily="49" charset="-122"/>
              </a:rPr>
              <a:t>CPU</a:t>
            </a:r>
            <a:endParaRPr kumimoji="1" lang="en-US" altLang="zh-CN" sz="2400">
              <a:ea typeface="黑体" panose="02010609060101010101" pitchFamily="49" charset="-122"/>
            </a:endParaRPr>
          </a:p>
        </p:txBody>
      </p:sp>
      <p:sp>
        <p:nvSpPr>
          <p:cNvPr id="78856" name="Line 8"/>
          <p:cNvSpPr>
            <a:spLocks noChangeShapeType="1"/>
          </p:cNvSpPr>
          <p:nvPr/>
        </p:nvSpPr>
        <p:spPr bwMode="auto">
          <a:xfrm flipV="1">
            <a:off x="1613412" y="2270432"/>
            <a:ext cx="1316038" cy="14288"/>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7" name="Line 9"/>
          <p:cNvSpPr>
            <a:spLocks noChangeShapeType="1"/>
          </p:cNvSpPr>
          <p:nvPr/>
        </p:nvSpPr>
        <p:spPr bwMode="auto">
          <a:xfrm flipV="1">
            <a:off x="4518537" y="3256270"/>
            <a:ext cx="1422400" cy="1270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8" name="Line 10"/>
          <p:cNvSpPr>
            <a:spLocks noChangeShapeType="1"/>
          </p:cNvSpPr>
          <p:nvPr/>
        </p:nvSpPr>
        <p:spPr bwMode="auto">
          <a:xfrm>
            <a:off x="5504375" y="2249795"/>
            <a:ext cx="0" cy="9953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9" name="Line 11"/>
          <p:cNvSpPr>
            <a:spLocks noChangeShapeType="1"/>
          </p:cNvSpPr>
          <p:nvPr/>
        </p:nvSpPr>
        <p:spPr bwMode="auto">
          <a:xfrm flipV="1">
            <a:off x="4181987" y="2262495"/>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0" name="Line 12"/>
          <p:cNvSpPr>
            <a:spLocks noChangeShapeType="1"/>
          </p:cNvSpPr>
          <p:nvPr/>
        </p:nvSpPr>
        <p:spPr bwMode="auto">
          <a:xfrm>
            <a:off x="7150612" y="3316595"/>
            <a:ext cx="1263650"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Text Box 13"/>
          <p:cNvSpPr txBox="1">
            <a:spLocks noChangeArrowheads="1"/>
          </p:cNvSpPr>
          <p:nvPr/>
        </p:nvSpPr>
        <p:spPr bwMode="auto">
          <a:xfrm>
            <a:off x="1383225" y="3238807"/>
            <a:ext cx="496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endParaRPr kumimoji="1" lang="zh-CN" altLang="en-US" sz="2400">
              <a:ea typeface="黑体" panose="02010609060101010101" pitchFamily="49" charset="-122"/>
            </a:endParaRPr>
          </a:p>
        </p:txBody>
      </p:sp>
      <p:sp>
        <p:nvSpPr>
          <p:cNvPr id="78862" name="Text Box 14"/>
          <p:cNvSpPr txBox="1">
            <a:spLocks noChangeArrowheads="1"/>
          </p:cNvSpPr>
          <p:nvPr/>
        </p:nvSpPr>
        <p:spPr bwMode="auto">
          <a:xfrm>
            <a:off x="2858012" y="1740207"/>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完成</a:t>
            </a:r>
            <a:endParaRPr kumimoji="1" lang="zh-CN" altLang="en-US" sz="2400">
              <a:ea typeface="黑体" panose="02010609060101010101" pitchFamily="49" charset="-122"/>
            </a:endParaRPr>
          </a:p>
        </p:txBody>
      </p:sp>
      <p:sp>
        <p:nvSpPr>
          <p:cNvPr id="78863" name="Text Box 15"/>
          <p:cNvSpPr txBox="1">
            <a:spLocks noChangeArrowheads="1"/>
          </p:cNvSpPr>
          <p:nvPr/>
        </p:nvSpPr>
        <p:spPr bwMode="auto">
          <a:xfrm>
            <a:off x="6575937" y="2694295"/>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endParaRPr kumimoji="1" lang="zh-CN" altLang="en-US" sz="2400">
              <a:ea typeface="黑体" panose="02010609060101010101" pitchFamily="49" charset="-122"/>
            </a:endParaRPr>
          </a:p>
        </p:txBody>
      </p:sp>
      <p:sp>
        <p:nvSpPr>
          <p:cNvPr id="78864" name="Text Box 16"/>
          <p:cNvSpPr txBox="1">
            <a:spLocks noChangeArrowheads="1"/>
          </p:cNvSpPr>
          <p:nvPr/>
        </p:nvSpPr>
        <p:spPr bwMode="auto">
          <a:xfrm>
            <a:off x="5434525" y="1752907"/>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完成</a:t>
            </a:r>
            <a:endParaRPr kumimoji="1" lang="zh-CN" altLang="en-US" sz="2400">
              <a:ea typeface="黑体" panose="02010609060101010101" pitchFamily="49" charset="-122"/>
            </a:endParaRPr>
          </a:p>
        </p:txBody>
      </p:sp>
      <p:sp>
        <p:nvSpPr>
          <p:cNvPr id="78865" name="Text Box 17"/>
          <p:cNvSpPr txBox="1">
            <a:spLocks noChangeArrowheads="1"/>
          </p:cNvSpPr>
          <p:nvPr/>
        </p:nvSpPr>
        <p:spPr bwMode="auto">
          <a:xfrm>
            <a:off x="2005525" y="1875145"/>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endParaRPr kumimoji="1" lang="zh-CN" altLang="en-US" sz="2400">
              <a:ea typeface="黑体" panose="02010609060101010101" pitchFamily="49" charset="-122"/>
            </a:endParaRPr>
          </a:p>
        </p:txBody>
      </p:sp>
      <p:sp>
        <p:nvSpPr>
          <p:cNvPr id="78866" name="Text Box 18"/>
          <p:cNvSpPr txBox="1">
            <a:spLocks noChangeArrowheads="1"/>
          </p:cNvSpPr>
          <p:nvPr/>
        </p:nvSpPr>
        <p:spPr bwMode="auto">
          <a:xfrm>
            <a:off x="4383600" y="1835457"/>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endParaRPr kumimoji="1" lang="zh-CN" altLang="en-US" sz="2400">
              <a:ea typeface="黑体" panose="02010609060101010101" pitchFamily="49" charset="-122"/>
            </a:endParaRPr>
          </a:p>
        </p:txBody>
      </p:sp>
      <p:sp>
        <p:nvSpPr>
          <p:cNvPr id="78867" name="Line 19"/>
          <p:cNvSpPr>
            <a:spLocks noChangeShapeType="1"/>
          </p:cNvSpPr>
          <p:nvPr/>
        </p:nvSpPr>
        <p:spPr bwMode="auto">
          <a:xfrm>
            <a:off x="2918337" y="2279957"/>
            <a:ext cx="1588" cy="9969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Line 20"/>
          <p:cNvSpPr>
            <a:spLocks noChangeShapeType="1"/>
          </p:cNvSpPr>
          <p:nvPr/>
        </p:nvSpPr>
        <p:spPr bwMode="auto">
          <a:xfrm>
            <a:off x="3313625" y="2706995"/>
            <a:ext cx="0" cy="5508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9" name="Line 21"/>
          <p:cNvSpPr>
            <a:spLocks noChangeShapeType="1"/>
          </p:cNvSpPr>
          <p:nvPr/>
        </p:nvSpPr>
        <p:spPr bwMode="auto">
          <a:xfrm flipV="1">
            <a:off x="3326325" y="2705407"/>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Line 22"/>
          <p:cNvSpPr>
            <a:spLocks noChangeShapeType="1"/>
          </p:cNvSpPr>
          <p:nvPr/>
        </p:nvSpPr>
        <p:spPr bwMode="auto">
          <a:xfrm flipH="1">
            <a:off x="4515362" y="2754620"/>
            <a:ext cx="3175" cy="5381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1" name="Line 23"/>
          <p:cNvSpPr>
            <a:spLocks noChangeShapeType="1"/>
          </p:cNvSpPr>
          <p:nvPr/>
        </p:nvSpPr>
        <p:spPr bwMode="auto">
          <a:xfrm flipV="1">
            <a:off x="4188337" y="2252970"/>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2" name="Line 24"/>
          <p:cNvSpPr>
            <a:spLocks noChangeShapeType="1"/>
          </p:cNvSpPr>
          <p:nvPr/>
        </p:nvSpPr>
        <p:spPr bwMode="auto">
          <a:xfrm>
            <a:off x="8130100" y="2267257"/>
            <a:ext cx="0" cy="10477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3" name="Line 25"/>
          <p:cNvSpPr>
            <a:spLocks noChangeShapeType="1"/>
          </p:cNvSpPr>
          <p:nvPr/>
        </p:nvSpPr>
        <p:spPr bwMode="auto">
          <a:xfrm flipV="1">
            <a:off x="6795012" y="2279957"/>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4" name="Text Box 26"/>
          <p:cNvSpPr txBox="1">
            <a:spLocks noChangeArrowheads="1"/>
          </p:cNvSpPr>
          <p:nvPr/>
        </p:nvSpPr>
        <p:spPr bwMode="auto">
          <a:xfrm>
            <a:off x="7055362" y="1824345"/>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endParaRPr kumimoji="1" lang="zh-CN" altLang="en-US" sz="2400">
              <a:ea typeface="黑体" panose="02010609060101010101" pitchFamily="49" charset="-122"/>
            </a:endParaRPr>
          </a:p>
        </p:txBody>
      </p:sp>
      <p:sp>
        <p:nvSpPr>
          <p:cNvPr id="78875" name="Line 27"/>
          <p:cNvSpPr>
            <a:spLocks noChangeShapeType="1"/>
          </p:cNvSpPr>
          <p:nvPr/>
        </p:nvSpPr>
        <p:spPr bwMode="auto">
          <a:xfrm>
            <a:off x="5926650" y="2724457"/>
            <a:ext cx="0" cy="550863"/>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6" name="Line 28"/>
          <p:cNvSpPr>
            <a:spLocks noChangeShapeType="1"/>
          </p:cNvSpPr>
          <p:nvPr/>
        </p:nvSpPr>
        <p:spPr bwMode="auto">
          <a:xfrm flipV="1">
            <a:off x="5939350" y="2737157"/>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7" name="Line 29"/>
          <p:cNvSpPr>
            <a:spLocks noChangeShapeType="1"/>
          </p:cNvSpPr>
          <p:nvPr/>
        </p:nvSpPr>
        <p:spPr bwMode="auto">
          <a:xfrm>
            <a:off x="7131562" y="2772082"/>
            <a:ext cx="11113" cy="523875"/>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8" name="Line 30"/>
          <p:cNvSpPr>
            <a:spLocks noChangeShapeType="1"/>
          </p:cNvSpPr>
          <p:nvPr/>
        </p:nvSpPr>
        <p:spPr bwMode="auto">
          <a:xfrm flipV="1">
            <a:off x="6801362" y="2270432"/>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9" name="Text Box 31"/>
          <p:cNvSpPr txBox="1">
            <a:spLocks noChangeArrowheads="1"/>
          </p:cNvSpPr>
          <p:nvPr/>
        </p:nvSpPr>
        <p:spPr bwMode="auto">
          <a:xfrm>
            <a:off x="2583375" y="3241982"/>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请求</a:t>
            </a:r>
            <a:endParaRPr kumimoji="1" lang="zh-CN" altLang="en-US" sz="2400">
              <a:ea typeface="黑体" panose="02010609060101010101" pitchFamily="49" charset="-122"/>
            </a:endParaRPr>
          </a:p>
        </p:txBody>
      </p:sp>
      <p:sp>
        <p:nvSpPr>
          <p:cNvPr id="78880" name="Text Box 32"/>
          <p:cNvSpPr txBox="1">
            <a:spLocks noChangeArrowheads="1"/>
          </p:cNvSpPr>
          <p:nvPr/>
        </p:nvSpPr>
        <p:spPr bwMode="auto">
          <a:xfrm>
            <a:off x="3056450" y="322452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响应</a:t>
            </a:r>
            <a:endParaRPr kumimoji="1" lang="zh-CN" altLang="en-US" sz="2400">
              <a:ea typeface="黑体" panose="02010609060101010101" pitchFamily="49" charset="-122"/>
            </a:endParaRPr>
          </a:p>
        </p:txBody>
      </p:sp>
      <p:sp>
        <p:nvSpPr>
          <p:cNvPr id="78881" name="Text Box 33"/>
          <p:cNvSpPr txBox="1">
            <a:spLocks noChangeArrowheads="1"/>
          </p:cNvSpPr>
          <p:nvPr/>
        </p:nvSpPr>
        <p:spPr bwMode="auto">
          <a:xfrm>
            <a:off x="3901000" y="2694295"/>
            <a:ext cx="496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endParaRPr kumimoji="1" lang="zh-CN" altLang="en-US" sz="2400">
              <a:ea typeface="黑体" panose="02010609060101010101" pitchFamily="49" charset="-122"/>
            </a:endParaRPr>
          </a:p>
        </p:txBody>
      </p:sp>
      <p:sp>
        <p:nvSpPr>
          <p:cNvPr id="78882" name="Text Box 34"/>
          <p:cNvSpPr txBox="1">
            <a:spLocks noChangeArrowheads="1"/>
          </p:cNvSpPr>
          <p:nvPr/>
        </p:nvSpPr>
        <p:spPr bwMode="auto">
          <a:xfrm>
            <a:off x="5226562" y="3229282"/>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请求</a:t>
            </a:r>
            <a:endParaRPr kumimoji="1" lang="zh-CN" altLang="en-US" sz="2400">
              <a:ea typeface="黑体" panose="02010609060101010101" pitchFamily="49" charset="-122"/>
            </a:endParaRPr>
          </a:p>
        </p:txBody>
      </p:sp>
      <p:sp>
        <p:nvSpPr>
          <p:cNvPr id="78883" name="Text Box 35"/>
          <p:cNvSpPr txBox="1">
            <a:spLocks noChangeArrowheads="1"/>
          </p:cNvSpPr>
          <p:nvPr/>
        </p:nvSpPr>
        <p:spPr bwMode="auto">
          <a:xfrm>
            <a:off x="5699637" y="321182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响应</a:t>
            </a:r>
            <a:endParaRPr kumimoji="1" lang="zh-CN" altLang="en-US" sz="2400">
              <a:ea typeface="黑体" panose="02010609060101010101" pitchFamily="49" charset="-122"/>
            </a:endParaRPr>
          </a:p>
        </p:txBody>
      </p:sp>
      <p:sp>
        <p:nvSpPr>
          <p:cNvPr id="78884" name="Text Box 36"/>
          <p:cNvSpPr txBox="1">
            <a:spLocks noChangeArrowheads="1"/>
          </p:cNvSpPr>
          <p:nvPr/>
        </p:nvSpPr>
        <p:spPr bwMode="auto">
          <a:xfrm>
            <a:off x="4383600" y="1032182"/>
            <a:ext cx="2541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008000"/>
                </a:solidFill>
                <a:ea typeface="黑体" panose="02010609060101010101" pitchFamily="49" charset="-122"/>
              </a:rPr>
              <a:t>中断服务程序</a:t>
            </a:r>
            <a:endParaRPr kumimoji="1" lang="zh-CN" altLang="en-US" sz="2200">
              <a:solidFill>
                <a:srgbClr val="008000"/>
              </a:solidFill>
              <a:ea typeface="黑体" panose="02010609060101010101" pitchFamily="49" charset="-122"/>
            </a:endParaRPr>
          </a:p>
        </p:txBody>
      </p:sp>
      <p:sp>
        <p:nvSpPr>
          <p:cNvPr id="78885" name="Text Box 37"/>
          <p:cNvSpPr txBox="1">
            <a:spLocks noChangeArrowheads="1"/>
          </p:cNvSpPr>
          <p:nvPr/>
        </p:nvSpPr>
        <p:spPr bwMode="auto">
          <a:xfrm>
            <a:off x="4366137" y="328167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返回</a:t>
            </a:r>
            <a:endParaRPr kumimoji="1" lang="zh-CN" altLang="en-US" sz="2400">
              <a:ea typeface="黑体" panose="02010609060101010101" pitchFamily="49" charset="-122"/>
            </a:endParaRPr>
          </a:p>
        </p:txBody>
      </p:sp>
      <p:sp>
        <p:nvSpPr>
          <p:cNvPr id="78886" name="Line 38"/>
          <p:cNvSpPr>
            <a:spLocks noChangeShapeType="1"/>
          </p:cNvSpPr>
          <p:nvPr/>
        </p:nvSpPr>
        <p:spPr bwMode="auto">
          <a:xfrm flipH="1">
            <a:off x="3766062" y="1435407"/>
            <a:ext cx="673100" cy="12239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7" name="Line 39"/>
          <p:cNvSpPr>
            <a:spLocks noChangeShapeType="1"/>
          </p:cNvSpPr>
          <p:nvPr/>
        </p:nvSpPr>
        <p:spPr bwMode="auto">
          <a:xfrm>
            <a:off x="6120325" y="1449695"/>
            <a:ext cx="415925" cy="12636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6" name="Text Box 40"/>
          <p:cNvSpPr txBox="1">
            <a:spLocks noChangeArrowheads="1"/>
          </p:cNvSpPr>
          <p:nvPr/>
        </p:nvSpPr>
        <p:spPr bwMode="auto">
          <a:xfrm>
            <a:off x="410086" y="4189720"/>
            <a:ext cx="87339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50000"/>
              </a:lnSpc>
            </a:pPr>
            <a:r>
              <a:rPr lang="zh-CN" altLang="en-US" sz="2000" dirty="0">
                <a:solidFill>
                  <a:schemeClr val="accent1"/>
                </a:solidFill>
                <a:latin typeface="Arial" panose="020B0604020202020204" pitchFamily="34" charset="0"/>
                <a:ea typeface="黑体" panose="02010609060101010101" pitchFamily="49" charset="-122"/>
              </a:rPr>
              <a:t>上述哪段时间</a:t>
            </a:r>
            <a:r>
              <a:rPr lang="en-US" altLang="zh-CN" sz="2000" dirty="0">
                <a:solidFill>
                  <a:schemeClr val="accent1"/>
                </a:solidFill>
                <a:latin typeface="Arial" panose="020B0604020202020204" pitchFamily="34" charset="0"/>
                <a:ea typeface="黑体" panose="02010609060101010101" pitchFamily="49" charset="-122"/>
              </a:rPr>
              <a:t>CPU</a:t>
            </a:r>
            <a:r>
              <a:rPr lang="zh-CN" altLang="en-US" sz="2000" dirty="0">
                <a:solidFill>
                  <a:schemeClr val="accent1"/>
                </a:solidFill>
                <a:latin typeface="Arial" panose="020B0604020202020204" pitchFamily="34" charset="0"/>
                <a:ea typeface="黑体" panose="02010609060101010101" pitchFamily="49" charset="-122"/>
              </a:rPr>
              <a:t>和外设并行工作？</a:t>
            </a:r>
            <a:endParaRPr lang="en-US" altLang="zh-CN" sz="2000" dirty="0">
              <a:solidFill>
                <a:schemeClr val="accent1"/>
              </a:solidFill>
              <a:latin typeface="Arial" panose="020B0604020202020204" pitchFamily="34" charset="0"/>
              <a:ea typeface="黑体" panose="02010609060101010101" pitchFamily="49" charset="-122"/>
            </a:endParaRPr>
          </a:p>
          <a:p>
            <a:pPr>
              <a:lnSpc>
                <a:spcPct val="150000"/>
              </a:lnSpc>
            </a:pPr>
            <a:r>
              <a:rPr lang="zh-CN" altLang="en-US" sz="2000" dirty="0">
                <a:solidFill>
                  <a:schemeClr val="accent2"/>
                </a:solidFill>
                <a:latin typeface="Arial" panose="020B0604020202020204" pitchFamily="34" charset="0"/>
                <a:ea typeface="黑体" panose="02010609060101010101" pitchFamily="49" charset="-122"/>
              </a:rPr>
              <a:t>中断的实质是</a:t>
            </a:r>
            <a:r>
              <a:rPr lang="en-US" altLang="zh-CN" sz="2000" dirty="0">
                <a:solidFill>
                  <a:schemeClr val="accent2"/>
                </a:solidFill>
                <a:latin typeface="Arial" panose="020B0604020202020204" pitchFamily="34" charset="0"/>
                <a:ea typeface="黑体" panose="02010609060101010101" pitchFamily="49" charset="-122"/>
              </a:rPr>
              <a:t>CPU</a:t>
            </a:r>
            <a:r>
              <a:rPr lang="zh-CN" altLang="en-US" sz="2000" dirty="0">
                <a:solidFill>
                  <a:schemeClr val="accent2"/>
                </a:solidFill>
                <a:latin typeface="Arial" panose="020B0604020202020204" pitchFamily="34" charset="0"/>
                <a:ea typeface="黑体" panose="02010609060101010101" pitchFamily="49" charset="-122"/>
              </a:rPr>
              <a:t>执行程序的切换</a:t>
            </a:r>
            <a:endParaRPr lang="zh-CN" altLang="en-US" sz="2000" dirty="0">
              <a:solidFill>
                <a:schemeClr val="accent2"/>
              </a:solidFill>
              <a:latin typeface="Arial" panose="020B0604020202020204" pitchFamily="34" charset="0"/>
              <a:ea typeface="黑体" panose="02010609060101010101" pitchFamily="49" charset="-122"/>
            </a:endParaRPr>
          </a:p>
          <a:p>
            <a:pPr>
              <a:lnSpc>
                <a:spcPct val="150000"/>
              </a:lnSpc>
            </a:pPr>
            <a:r>
              <a:rPr lang="zh-CN" altLang="en-US" sz="2000" dirty="0">
                <a:solidFill>
                  <a:schemeClr val="accent2"/>
                </a:solidFill>
                <a:latin typeface="Arial" panose="020B0604020202020204" pitchFamily="34" charset="0"/>
                <a:ea typeface="黑体" panose="02010609060101010101" pitchFamily="49" charset="-122"/>
              </a:rPr>
              <a:t>程序切换</a:t>
            </a:r>
            <a:r>
              <a:rPr lang="zh-CN" altLang="en-US" sz="2000" dirty="0">
                <a:solidFill>
                  <a:schemeClr val="accent1"/>
                </a:solidFill>
                <a:latin typeface="Arial" panose="020B0604020202020204" pitchFamily="34" charset="0"/>
                <a:ea typeface="黑体" panose="02010609060101010101" pitchFamily="49" charset="-122"/>
              </a:rPr>
              <a:t>（</a:t>
            </a:r>
            <a:r>
              <a:rPr lang="zh-CN" altLang="en-US" sz="2000" dirty="0">
                <a:solidFill>
                  <a:schemeClr val="accent2"/>
                </a:solidFill>
                <a:latin typeface="Arial" panose="020B0604020202020204" pitchFamily="34" charset="0"/>
                <a:ea typeface="黑体" panose="02010609060101010101" pitchFamily="49" charset="-122"/>
              </a:rPr>
              <a:t>响应中断过程</a:t>
            </a:r>
            <a:r>
              <a:rPr lang="zh-CN" altLang="en-US" sz="2000" dirty="0">
                <a:solidFill>
                  <a:schemeClr val="accent1"/>
                </a:solidFill>
                <a:latin typeface="Arial" panose="020B0604020202020204" pitchFamily="34" charset="0"/>
                <a:ea typeface="黑体" panose="02010609060101010101" pitchFamily="49" charset="-122"/>
              </a:rPr>
              <a:t>）由硬件完成，也称为执行“</a:t>
            </a:r>
            <a:r>
              <a:rPr lang="zh-CN" altLang="en-US" sz="2000" dirty="0">
                <a:solidFill>
                  <a:schemeClr val="accent2"/>
                </a:solidFill>
                <a:latin typeface="Arial" panose="020B0604020202020204" pitchFamily="34" charset="0"/>
                <a:ea typeface="黑体" panose="02010609060101010101" pitchFamily="49" charset="-122"/>
              </a:rPr>
              <a:t>中断隐指令</a:t>
            </a:r>
            <a:r>
              <a:rPr lang="zh-CN" altLang="en-US" sz="2000" dirty="0">
                <a:solidFill>
                  <a:schemeClr val="accent1"/>
                </a:solidFill>
                <a:latin typeface="Arial" panose="020B0604020202020204" pitchFamily="34" charset="0"/>
                <a:ea typeface="黑体" panose="02010609060101010101" pitchFamily="49" charset="-122"/>
              </a:rPr>
              <a:t>”</a:t>
            </a:r>
            <a:endParaRPr lang="en-US" altLang="zh-CN" dirty="0">
              <a:ea typeface="宋体" panose="02010600030101010101" pitchFamily="2" charset="-122"/>
            </a:endParaRPr>
          </a:p>
        </p:txBody>
      </p:sp>
      <p:sp>
        <p:nvSpPr>
          <p:cNvPr id="239657" name="Line 41"/>
          <p:cNvSpPr>
            <a:spLocks noChangeShapeType="1"/>
          </p:cNvSpPr>
          <p:nvPr/>
        </p:nvSpPr>
        <p:spPr bwMode="auto">
          <a:xfrm flipV="1">
            <a:off x="2977075" y="3261032"/>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8" name="Line 42"/>
          <p:cNvSpPr>
            <a:spLocks noChangeShapeType="1"/>
          </p:cNvSpPr>
          <p:nvPr/>
        </p:nvSpPr>
        <p:spPr bwMode="auto">
          <a:xfrm flipV="1">
            <a:off x="5564700" y="3261032"/>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9" name="Line 43"/>
          <p:cNvSpPr>
            <a:spLocks noChangeShapeType="1"/>
          </p:cNvSpPr>
          <p:nvPr/>
        </p:nvSpPr>
        <p:spPr bwMode="auto">
          <a:xfrm flipV="1">
            <a:off x="8112637" y="3316595"/>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0" name="Line 44"/>
          <p:cNvSpPr>
            <a:spLocks noChangeShapeType="1"/>
          </p:cNvSpPr>
          <p:nvPr/>
        </p:nvSpPr>
        <p:spPr bwMode="auto">
          <a:xfrm flipV="1">
            <a:off x="1597537" y="3318182"/>
            <a:ext cx="828675" cy="987425"/>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6" name="Line 50"/>
          <p:cNvSpPr>
            <a:spLocks noChangeShapeType="1"/>
          </p:cNvSpPr>
          <p:nvPr/>
        </p:nvSpPr>
        <p:spPr bwMode="auto">
          <a:xfrm flipV="1">
            <a:off x="1695962" y="3288020"/>
            <a:ext cx="3094038" cy="985837"/>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7" name="Line 51"/>
          <p:cNvSpPr>
            <a:spLocks noChangeShapeType="1"/>
          </p:cNvSpPr>
          <p:nvPr/>
        </p:nvSpPr>
        <p:spPr bwMode="auto">
          <a:xfrm flipV="1">
            <a:off x="1754700" y="3345170"/>
            <a:ext cx="5705475" cy="914400"/>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8" name="Line 52"/>
          <p:cNvSpPr>
            <a:spLocks noChangeShapeType="1"/>
          </p:cNvSpPr>
          <p:nvPr/>
        </p:nvSpPr>
        <p:spPr bwMode="auto">
          <a:xfrm flipV="1">
            <a:off x="7499862" y="3353104"/>
            <a:ext cx="996950" cy="177958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9" name="Line 53"/>
          <p:cNvSpPr>
            <a:spLocks noChangeShapeType="1"/>
          </p:cNvSpPr>
          <p:nvPr/>
        </p:nvSpPr>
        <p:spPr bwMode="auto">
          <a:xfrm flipH="1" flipV="1">
            <a:off x="3370776" y="3262619"/>
            <a:ext cx="3554410" cy="191055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0" name="Line 54"/>
          <p:cNvSpPr>
            <a:spLocks noChangeShapeType="1"/>
          </p:cNvSpPr>
          <p:nvPr/>
        </p:nvSpPr>
        <p:spPr bwMode="auto">
          <a:xfrm flipH="1" flipV="1">
            <a:off x="5926648" y="3224519"/>
            <a:ext cx="1258887" cy="190817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73E9CED-A7DC-40F7-86BF-EB3C256DA81D}"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656">
                                            <p:txEl>
                                              <p:pRg st="0" end="0"/>
                                            </p:txEl>
                                          </p:spTgt>
                                        </p:tgtEl>
                                        <p:attrNameLst>
                                          <p:attrName>style.visibility</p:attrName>
                                        </p:attrNameLst>
                                      </p:cBhvr>
                                      <p:to>
                                        <p:strVal val="visible"/>
                                      </p:to>
                                    </p:set>
                                    <p:animEffect transition="in" filter="blinds(horizontal)">
                                      <p:cBhvr>
                                        <p:cTn id="7" dur="500"/>
                                        <p:tgtEl>
                                          <p:spTgt spid="2396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60"/>
                                        </p:tgtEl>
                                        <p:attrNameLst>
                                          <p:attrName>style.visibility</p:attrName>
                                        </p:attrNameLst>
                                      </p:cBhvr>
                                      <p:to>
                                        <p:strVal val="visible"/>
                                      </p:to>
                                    </p:set>
                                    <p:animEffect transition="in" filter="blinds(horizontal)">
                                      <p:cBhvr>
                                        <p:cTn id="12" dur="500"/>
                                        <p:tgtEl>
                                          <p:spTgt spid="23966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39666"/>
                                        </p:tgtEl>
                                        <p:attrNameLst>
                                          <p:attrName>style.visibility</p:attrName>
                                        </p:attrNameLst>
                                      </p:cBhvr>
                                      <p:to>
                                        <p:strVal val="visible"/>
                                      </p:to>
                                    </p:set>
                                    <p:animEffect transition="in" filter="blinds(horizontal)">
                                      <p:cBhvr>
                                        <p:cTn id="16" dur="500"/>
                                        <p:tgtEl>
                                          <p:spTgt spid="23966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39667"/>
                                        </p:tgtEl>
                                        <p:attrNameLst>
                                          <p:attrName>style.visibility</p:attrName>
                                        </p:attrNameLst>
                                      </p:cBhvr>
                                      <p:to>
                                        <p:strVal val="visible"/>
                                      </p:to>
                                    </p:set>
                                    <p:animEffect transition="in" filter="blinds(horizontal)">
                                      <p:cBhvr>
                                        <p:cTn id="20" dur="500"/>
                                        <p:tgtEl>
                                          <p:spTgt spid="23966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39656">
                                            <p:txEl>
                                              <p:pRg st="1" end="1"/>
                                            </p:txEl>
                                          </p:spTgt>
                                        </p:tgtEl>
                                        <p:attrNameLst>
                                          <p:attrName>style.visibility</p:attrName>
                                        </p:attrNameLst>
                                      </p:cBhvr>
                                      <p:to>
                                        <p:strVal val="visible"/>
                                      </p:to>
                                    </p:set>
                                    <p:animEffect transition="in" filter="blinds(horizontal)">
                                      <p:cBhvr>
                                        <p:cTn id="25" dur="500"/>
                                        <p:tgtEl>
                                          <p:spTgt spid="2396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9656">
                                            <p:txEl>
                                              <p:pRg st="2" end="2"/>
                                            </p:txEl>
                                          </p:spTgt>
                                        </p:tgtEl>
                                        <p:attrNameLst>
                                          <p:attrName>style.visibility</p:attrName>
                                        </p:attrNameLst>
                                      </p:cBhvr>
                                      <p:to>
                                        <p:strVal val="visible"/>
                                      </p:to>
                                    </p:set>
                                    <p:animEffect transition="in" filter="blinds(horizontal)">
                                      <p:cBhvr>
                                        <p:cTn id="30" dur="500"/>
                                        <p:tgtEl>
                                          <p:spTgt spid="2396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9657"/>
                                        </p:tgtEl>
                                        <p:attrNameLst>
                                          <p:attrName>style.visibility</p:attrName>
                                        </p:attrNameLst>
                                      </p:cBhvr>
                                      <p:to>
                                        <p:strVal val="visible"/>
                                      </p:to>
                                    </p:set>
                                    <p:animEffect transition="in" filter="blinds(horizontal)">
                                      <p:cBhvr>
                                        <p:cTn id="35" dur="500"/>
                                        <p:tgtEl>
                                          <p:spTgt spid="23965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39658"/>
                                        </p:tgtEl>
                                        <p:attrNameLst>
                                          <p:attrName>style.visibility</p:attrName>
                                        </p:attrNameLst>
                                      </p:cBhvr>
                                      <p:to>
                                        <p:strVal val="visible"/>
                                      </p:to>
                                    </p:set>
                                    <p:animEffect transition="in" filter="blinds(horizontal)">
                                      <p:cBhvr>
                                        <p:cTn id="38" dur="500"/>
                                        <p:tgtEl>
                                          <p:spTgt spid="23965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39659"/>
                                        </p:tgtEl>
                                        <p:attrNameLst>
                                          <p:attrName>style.visibility</p:attrName>
                                        </p:attrNameLst>
                                      </p:cBhvr>
                                      <p:to>
                                        <p:strVal val="visible"/>
                                      </p:to>
                                    </p:set>
                                    <p:animEffect transition="in" filter="blinds(horizontal)">
                                      <p:cBhvr>
                                        <p:cTn id="41" dur="500"/>
                                        <p:tgtEl>
                                          <p:spTgt spid="239659"/>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39668"/>
                                        </p:tgtEl>
                                        <p:attrNameLst>
                                          <p:attrName>style.visibility</p:attrName>
                                        </p:attrNameLst>
                                      </p:cBhvr>
                                      <p:to>
                                        <p:strVal val="visible"/>
                                      </p:to>
                                    </p:set>
                                    <p:animEffect transition="in" filter="blinds(horizontal)">
                                      <p:cBhvr>
                                        <p:cTn id="45" dur="500"/>
                                        <p:tgtEl>
                                          <p:spTgt spid="239668"/>
                                        </p:tgtEl>
                                      </p:cBhvr>
                                    </p:animEffect>
                                  </p:childTnLst>
                                </p:cTn>
                              </p:par>
                            </p:childTnLst>
                          </p:cTn>
                        </p:par>
                        <p:par>
                          <p:cTn id="46" fill="hold">
                            <p:stCondLst>
                              <p:cond delay="1000"/>
                            </p:stCondLst>
                            <p:childTnLst>
                              <p:par>
                                <p:cTn id="47" presetID="3" presetClass="entr" presetSubtype="10" fill="hold" grpId="0" nodeType="afterEffect">
                                  <p:stCondLst>
                                    <p:cond delay="0"/>
                                  </p:stCondLst>
                                  <p:childTnLst>
                                    <p:set>
                                      <p:cBhvr>
                                        <p:cTn id="48" dur="1" fill="hold">
                                          <p:stCondLst>
                                            <p:cond delay="0"/>
                                          </p:stCondLst>
                                        </p:cTn>
                                        <p:tgtEl>
                                          <p:spTgt spid="239669"/>
                                        </p:tgtEl>
                                        <p:attrNameLst>
                                          <p:attrName>style.visibility</p:attrName>
                                        </p:attrNameLst>
                                      </p:cBhvr>
                                      <p:to>
                                        <p:strVal val="visible"/>
                                      </p:to>
                                    </p:set>
                                    <p:animEffect transition="in" filter="blinds(horizontal)">
                                      <p:cBhvr>
                                        <p:cTn id="49" dur="500"/>
                                        <p:tgtEl>
                                          <p:spTgt spid="239669"/>
                                        </p:tgtEl>
                                      </p:cBhvr>
                                    </p:animEffect>
                                  </p:childTnLst>
                                </p:cTn>
                              </p:par>
                            </p:childTnLst>
                          </p:cTn>
                        </p:par>
                        <p:par>
                          <p:cTn id="50" fill="hold">
                            <p:stCondLst>
                              <p:cond delay="1500"/>
                            </p:stCondLst>
                            <p:childTnLst>
                              <p:par>
                                <p:cTn id="51" presetID="3" presetClass="entr" presetSubtype="10" fill="hold" grpId="0" nodeType="afterEffect">
                                  <p:stCondLst>
                                    <p:cond delay="0"/>
                                  </p:stCondLst>
                                  <p:childTnLst>
                                    <p:set>
                                      <p:cBhvr>
                                        <p:cTn id="52" dur="1" fill="hold">
                                          <p:stCondLst>
                                            <p:cond delay="0"/>
                                          </p:stCondLst>
                                        </p:cTn>
                                        <p:tgtEl>
                                          <p:spTgt spid="239670"/>
                                        </p:tgtEl>
                                        <p:attrNameLst>
                                          <p:attrName>style.visibility</p:attrName>
                                        </p:attrNameLst>
                                      </p:cBhvr>
                                      <p:to>
                                        <p:strVal val="visible"/>
                                      </p:to>
                                    </p:set>
                                    <p:animEffect transition="in" filter="blinds(horizontal)">
                                      <p:cBhvr>
                                        <p:cTn id="53" dur="500"/>
                                        <p:tgtEl>
                                          <p:spTgt spid="23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57" grpId="0" animBg="1"/>
      <p:bldP spid="239658" grpId="0" animBg="1"/>
      <p:bldP spid="239659" grpId="0" animBg="1"/>
      <p:bldP spid="239660" grpId="0" animBg="1"/>
      <p:bldP spid="239666" grpId="0" animBg="1"/>
      <p:bldP spid="239667" grpId="0" animBg="1"/>
      <p:bldP spid="239668" grpId="0" animBg="1"/>
      <p:bldP spid="239669" grpId="0" animBg="1"/>
      <p:bldP spid="2396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00100" y="128588"/>
            <a:ext cx="7967663" cy="426142"/>
          </a:xfrm>
        </p:spPr>
        <p:txBody>
          <a:bodyPr/>
          <a:lstStyle/>
          <a:p>
            <a:r>
              <a:rPr lang="zh-CN" altLang="en-US" dirty="0">
                <a:ea typeface="宋体" panose="02010600030101010101" pitchFamily="2" charset="-122"/>
              </a:rPr>
              <a:t>处理器中的异常（中断）处理</a:t>
            </a:r>
            <a:r>
              <a:rPr lang="zh-CN" altLang="en-US" dirty="0" smtClean="0">
                <a:ea typeface="宋体" panose="02010600030101010101" pitchFamily="2" charset="-122"/>
              </a:rPr>
              <a:t>机制</a:t>
            </a:r>
            <a:r>
              <a:rPr lang="en-US" altLang="zh-CN" dirty="0" smtClean="0">
                <a:ea typeface="宋体" panose="02010600030101010101" pitchFamily="2" charset="-122"/>
              </a:rPr>
              <a:t>-</a:t>
            </a:r>
            <a:r>
              <a:rPr lang="zh-CN" altLang="en-US" dirty="0" smtClean="0">
                <a:ea typeface="宋体" panose="02010600030101010101" pitchFamily="2" charset="-122"/>
              </a:rPr>
              <a:t>（复习第</a:t>
            </a:r>
            <a:r>
              <a:rPr lang="en-US" altLang="zh-CN" dirty="0" smtClean="0">
                <a:ea typeface="宋体" panose="02010600030101010101" pitchFamily="2" charset="-122"/>
              </a:rPr>
              <a:t>5</a:t>
            </a:r>
            <a:r>
              <a:rPr lang="zh-CN" altLang="en-US" dirty="0" smtClean="0">
                <a:ea typeface="宋体" panose="02010600030101010101" pitchFamily="2" charset="-122"/>
              </a:rPr>
              <a:t>章）</a:t>
            </a:r>
            <a:endParaRPr lang="zh-CN" altLang="en-US" dirty="0">
              <a:ea typeface="宋体" panose="02010600030101010101" pitchFamily="2" charset="-122"/>
            </a:endParaRPr>
          </a:p>
        </p:txBody>
      </p:sp>
      <p:sp>
        <p:nvSpPr>
          <p:cNvPr id="565251" name="Rectangle 3"/>
          <p:cNvSpPr>
            <a:spLocks noChangeArrowheads="1"/>
          </p:cNvSpPr>
          <p:nvPr/>
        </p:nvSpPr>
        <p:spPr bwMode="auto">
          <a:xfrm>
            <a:off x="201613" y="701675"/>
            <a:ext cx="8767762"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nSpc>
                <a:spcPct val="120000"/>
              </a:lnSpc>
              <a:spcBef>
                <a:spcPct val="20000"/>
              </a:spcBef>
              <a:buSzPct val="100000"/>
              <a:buChar char="°"/>
              <a:defRPr b="1">
                <a:solidFill>
                  <a:schemeClr val="tx1"/>
                </a:solidFill>
                <a:latin typeface="Arial" panose="020B0604020202020204" pitchFamily="34" charset="0"/>
              </a:defRPr>
            </a:lvl1pPr>
            <a:lvl2pPr marL="952500" indent="-495300">
              <a:lnSpc>
                <a:spcPct val="120000"/>
              </a:lnSpc>
              <a:spcBef>
                <a:spcPct val="20000"/>
              </a:spcBef>
              <a:buSzPct val="100000"/>
              <a:buChar char="•"/>
              <a:defRPr b="1">
                <a:solidFill>
                  <a:srgbClr val="0000FF"/>
                </a:solidFill>
                <a:latin typeface="Arial" panose="020B0604020202020204" pitchFamily="34" charset="0"/>
              </a:defRPr>
            </a:lvl2pPr>
            <a:lvl3pPr marL="1371600" indent="-457200">
              <a:lnSpc>
                <a:spcPct val="120000"/>
              </a:lnSpc>
              <a:spcBef>
                <a:spcPct val="20000"/>
              </a:spcBef>
              <a:buSzPct val="100000"/>
              <a:buChar char="-"/>
              <a:defRPr b="1">
                <a:solidFill>
                  <a:srgbClr val="2E9267"/>
                </a:solidFill>
                <a:latin typeface="Arial" panose="020B0604020202020204" pitchFamily="34"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buSzPct val="75000"/>
              <a:buFont typeface="Wingdings" panose="05000000000000000000" pitchFamily="2" charset="2"/>
              <a:buNone/>
            </a:pPr>
            <a:r>
              <a:rPr lang="zh-CN" altLang="en-US" sz="1800" dirty="0">
                <a:ea typeface="黑体" panose="02010609060101010101" pitchFamily="49" charset="-122"/>
                <a:cs typeface="Arial" panose="020B0604020202020204" pitchFamily="34" charset="0"/>
              </a:rPr>
              <a:t>异常</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中断</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发生时，处理器必须做以下基本处理</a:t>
            </a:r>
            <a:r>
              <a:rPr lang="zh-CN" altLang="en-US" sz="1800" dirty="0">
                <a:solidFill>
                  <a:schemeClr val="accent1"/>
                </a:solidFill>
                <a:ea typeface="黑体" panose="02010609060101010101" pitchFamily="49" charset="-122"/>
                <a:cs typeface="Arial" panose="020B0604020202020204" pitchFamily="34" charset="0"/>
              </a:rPr>
              <a:t>（执行中断隐指令以响应中断）</a:t>
            </a:r>
            <a:r>
              <a:rPr lang="zh-CN" altLang="en-US" sz="1800" dirty="0">
                <a:ea typeface="黑体" panose="02010609060101010101" pitchFamily="49" charset="-122"/>
                <a:cs typeface="Arial" panose="020B0604020202020204" pitchFamily="34" charset="0"/>
              </a:rPr>
              <a:t>：</a:t>
            </a:r>
            <a:endParaRPr lang="zh-CN" altLang="en-US" sz="1800" dirty="0">
              <a:ea typeface="黑体" panose="02010609060101010101" pitchFamily="49" charset="-122"/>
              <a:cs typeface="Arial" panose="020B0604020202020204" pitchFamily="34" charset="0"/>
            </a:endParaRPr>
          </a:p>
          <a:p>
            <a:pPr>
              <a:lnSpc>
                <a:spcPct val="100000"/>
              </a:lnSpc>
              <a:buSzPct val="75000"/>
              <a:buFont typeface="Wingdings" panose="05000000000000000000" pitchFamily="2" charset="2"/>
              <a:buNone/>
            </a:pPr>
            <a:r>
              <a:rPr lang="en-US" altLang="zh-CN" sz="1800" dirty="0">
                <a:ea typeface="黑体" panose="02010609060101010101" pitchFamily="49" charset="-122"/>
                <a:cs typeface="Arial" panose="020B0604020202020204" pitchFamily="34" charset="0"/>
              </a:rPr>
              <a:t>① </a:t>
            </a:r>
            <a:r>
              <a:rPr lang="zh-CN" altLang="en-US" sz="1800" dirty="0">
                <a:ea typeface="黑体" panose="02010609060101010101" pitchFamily="49" charset="-122"/>
                <a:cs typeface="Arial" panose="020B0604020202020204" pitchFamily="34" charset="0"/>
              </a:rPr>
              <a:t>保护断点和程序状态：</a:t>
            </a:r>
            <a:endParaRPr lang="zh-CN" altLang="en-US" sz="1800" dirty="0">
              <a:ea typeface="黑体" panose="02010609060101010101" pitchFamily="49" charset="-122"/>
              <a:cs typeface="Arial" panose="020B0604020202020204" pitchFamily="34" charset="0"/>
            </a:endParaRPr>
          </a:p>
          <a:p>
            <a:pPr>
              <a:lnSpc>
                <a:spcPct val="100000"/>
              </a:lnSpc>
              <a:buSzPct val="75000"/>
              <a:buFont typeface="Wingdings" panose="05000000000000000000" pitchFamily="2" charset="2"/>
              <a:buNone/>
            </a:pPr>
            <a:r>
              <a:rPr lang="zh-CN" altLang="en-US" sz="1800" dirty="0">
                <a:ea typeface="黑体" panose="02010609060101010101" pitchFamily="49" charset="-122"/>
                <a:cs typeface="Arial" panose="020B0604020202020204" pitchFamily="34" charset="0"/>
              </a:rPr>
              <a:t>      </a:t>
            </a:r>
            <a:r>
              <a:rPr lang="zh-CN" altLang="en-US" sz="1800" dirty="0">
                <a:solidFill>
                  <a:srgbClr val="A50021"/>
                </a:solidFill>
                <a:ea typeface="黑体" panose="02010609060101010101" pitchFamily="49" charset="-122"/>
                <a:cs typeface="Arial" panose="020B0604020202020204" pitchFamily="34" charset="0"/>
              </a:rPr>
              <a:t>将返回原程序执行的断点和程序状态保存到堆栈或特殊寄存器中</a:t>
            </a:r>
            <a:endParaRPr lang="zh-CN" altLang="en-US" sz="1800" dirty="0">
              <a:solidFill>
                <a:srgbClr val="A50021"/>
              </a:solidFill>
              <a:ea typeface="黑体" panose="02010609060101010101" pitchFamily="49" charset="-122"/>
              <a:cs typeface="Arial" panose="020B0604020202020204" pitchFamily="34" charset="0"/>
            </a:endParaRPr>
          </a:p>
          <a:p>
            <a:pPr lvl="1">
              <a:lnSpc>
                <a:spcPct val="100000"/>
              </a:lnSpc>
              <a:buFontTx/>
              <a:buNone/>
            </a:pPr>
            <a:r>
              <a:rPr lang="zh-CN" altLang="en-US" sz="1800" dirty="0">
                <a:ea typeface="黑体" panose="02010609060101010101" pitchFamily="49" charset="-122"/>
                <a:cs typeface="Arial" panose="020B0604020202020204" pitchFamily="34" charset="0"/>
              </a:rPr>
              <a:t>     </a:t>
            </a:r>
            <a:r>
              <a:rPr lang="en-US" altLang="zh-CN" sz="1800" dirty="0">
                <a:ea typeface="黑体" panose="02010609060101010101" pitchFamily="49" charset="-122"/>
                <a:cs typeface="Arial" panose="020B0604020202020204" pitchFamily="34" charset="0"/>
              </a:rPr>
              <a:t>PC=&gt;</a:t>
            </a:r>
            <a:r>
              <a:rPr lang="zh-CN" altLang="en-US" sz="1800" dirty="0">
                <a:ea typeface="黑体" panose="02010609060101010101" pitchFamily="49" charset="-122"/>
                <a:cs typeface="Arial" panose="020B0604020202020204" pitchFamily="34" charset="0"/>
              </a:rPr>
              <a:t>堆栈 或 </a:t>
            </a:r>
            <a:r>
              <a:rPr lang="en-US" altLang="zh-CN" sz="1800" dirty="0">
                <a:ea typeface="黑体" panose="02010609060101010101" pitchFamily="49" charset="-122"/>
                <a:cs typeface="Arial" panose="020B0604020202020204" pitchFamily="34" charset="0"/>
              </a:rPr>
              <a:t>EPC</a:t>
            </a:r>
            <a:endParaRPr lang="en-US" altLang="zh-CN" sz="1800" dirty="0">
              <a:ea typeface="黑体" panose="02010609060101010101" pitchFamily="49" charset="-122"/>
              <a:cs typeface="Arial" panose="020B0604020202020204" pitchFamily="34" charset="0"/>
            </a:endParaRPr>
          </a:p>
          <a:p>
            <a:pPr lvl="1">
              <a:lnSpc>
                <a:spcPct val="100000"/>
              </a:lnSpc>
              <a:buFontTx/>
              <a:buNone/>
            </a:pPr>
            <a:r>
              <a:rPr lang="en-US" altLang="zh-CN" sz="1800" dirty="0">
                <a:ea typeface="黑体" panose="02010609060101010101" pitchFamily="49" charset="-122"/>
                <a:cs typeface="Arial" panose="020B0604020202020204" pitchFamily="34" charset="0"/>
              </a:rPr>
              <a:t>     PSWR=&gt;</a:t>
            </a:r>
            <a:r>
              <a:rPr lang="zh-CN" altLang="en-US" sz="1800" dirty="0">
                <a:ea typeface="黑体" panose="02010609060101010101" pitchFamily="49" charset="-122"/>
                <a:cs typeface="Arial" panose="020B0604020202020204" pitchFamily="34" charset="0"/>
              </a:rPr>
              <a:t>堆栈 或 </a:t>
            </a:r>
            <a:r>
              <a:rPr lang="en-US" altLang="zh-CN" sz="1800" dirty="0">
                <a:ea typeface="黑体" panose="02010609060101010101" pitchFamily="49" charset="-122"/>
                <a:cs typeface="Arial" panose="020B0604020202020204" pitchFamily="34" charset="0"/>
              </a:rPr>
              <a:t>EPSWR</a:t>
            </a:r>
            <a:r>
              <a:rPr lang="zh-CN" altLang="en-US" sz="1800" dirty="0">
                <a:ea typeface="黑体" panose="02010609060101010101" pitchFamily="49" charset="-122"/>
                <a:cs typeface="Arial" panose="020B0604020202020204" pitchFamily="34" charset="0"/>
              </a:rPr>
              <a:t> </a:t>
            </a:r>
            <a:endParaRPr lang="en-US" altLang="zh-CN" sz="1800" dirty="0">
              <a:ea typeface="黑体" panose="02010609060101010101" pitchFamily="49" charset="-122"/>
              <a:cs typeface="Arial" panose="020B0604020202020204" pitchFamily="34" charset="0"/>
            </a:endParaRPr>
          </a:p>
          <a:p>
            <a:pPr lvl="1">
              <a:lnSpc>
                <a:spcPct val="100000"/>
              </a:lnSpc>
              <a:buFontTx/>
              <a:buNone/>
            </a:pPr>
            <a:r>
              <a:rPr lang="en-US" altLang="zh-CN" sz="1800" dirty="0">
                <a:ea typeface="黑体" panose="02010609060101010101" pitchFamily="49" charset="-122"/>
                <a:cs typeface="Arial" panose="020B0604020202020204" pitchFamily="34" charset="0"/>
              </a:rPr>
              <a:t>( </a:t>
            </a:r>
            <a:r>
              <a:rPr lang="zh-CN" altLang="en-US" sz="1800" dirty="0">
                <a:ea typeface="黑体" panose="02010609060101010101" pitchFamily="49" charset="-122"/>
                <a:cs typeface="Arial" panose="020B0604020202020204" pitchFamily="34" charset="0"/>
              </a:rPr>
              <a:t>注：</a:t>
            </a:r>
            <a:r>
              <a:rPr lang="en-US" altLang="zh-CN" sz="1800" dirty="0">
                <a:ea typeface="黑体" panose="02010609060101010101" pitchFamily="49" charset="-122"/>
                <a:cs typeface="Arial" panose="020B0604020202020204" pitchFamily="34" charset="0"/>
              </a:rPr>
              <a:t>PSW</a:t>
            </a:r>
            <a:r>
              <a:rPr lang="zh-CN" altLang="en-US" sz="1800" dirty="0">
                <a:ea typeface="黑体" panose="02010609060101010101" pitchFamily="49" charset="-122"/>
                <a:cs typeface="Arial" panose="020B0604020202020204" pitchFamily="34" charset="0"/>
              </a:rPr>
              <a:t>（</a:t>
            </a:r>
            <a:r>
              <a:rPr lang="en-US" altLang="zh-CN" sz="1800" dirty="0">
                <a:ea typeface="黑体" panose="02010609060101010101" pitchFamily="49" charset="-122"/>
                <a:cs typeface="Arial" panose="020B0604020202020204" pitchFamily="34" charset="0"/>
              </a:rPr>
              <a:t>Program Status Word</a:t>
            </a:r>
            <a:r>
              <a:rPr lang="zh-CN" altLang="en-US" sz="1800" dirty="0">
                <a:ea typeface="黑体" panose="02010609060101010101" pitchFamily="49" charset="-122"/>
                <a:cs typeface="Arial" panose="020B0604020202020204" pitchFamily="34" charset="0"/>
              </a:rPr>
              <a:t>）：程序状态字</a:t>
            </a:r>
            <a:endParaRPr lang="zh-CN" altLang="en-US" sz="1800" dirty="0">
              <a:ea typeface="黑体" panose="02010609060101010101" pitchFamily="49" charset="-122"/>
              <a:cs typeface="Arial" panose="020B0604020202020204" pitchFamily="34" charset="0"/>
            </a:endParaRPr>
          </a:p>
          <a:p>
            <a:pPr lvl="1">
              <a:lnSpc>
                <a:spcPct val="100000"/>
              </a:lnSpc>
              <a:buFontTx/>
              <a:buNone/>
            </a:pPr>
            <a:r>
              <a:rPr lang="zh-CN" altLang="en-US" sz="1800" dirty="0">
                <a:ea typeface="黑体" panose="02010609060101010101" pitchFamily="49" charset="-122"/>
                <a:cs typeface="Arial" panose="020B0604020202020204" pitchFamily="34" charset="0"/>
              </a:rPr>
              <a:t>          </a:t>
            </a:r>
            <a:r>
              <a:rPr lang="en-US" altLang="zh-CN" sz="1800" dirty="0">
                <a:ea typeface="黑体" panose="02010609060101010101" pitchFamily="49" charset="-122"/>
                <a:cs typeface="Arial" panose="020B0604020202020204" pitchFamily="34" charset="0"/>
              </a:rPr>
              <a:t>PSWR</a:t>
            </a:r>
            <a:r>
              <a:rPr lang="zh-CN" altLang="en-US" sz="1800" dirty="0">
                <a:ea typeface="黑体" panose="02010609060101010101" pitchFamily="49" charset="-122"/>
                <a:cs typeface="Arial" panose="020B0604020202020204" pitchFamily="34" charset="0"/>
              </a:rPr>
              <a:t>（</a:t>
            </a:r>
            <a:r>
              <a:rPr lang="en-US" altLang="zh-CN" sz="1800" dirty="0">
                <a:ea typeface="黑体" panose="02010609060101010101" pitchFamily="49" charset="-122"/>
                <a:cs typeface="Arial" panose="020B0604020202020204" pitchFamily="34" charset="0"/>
              </a:rPr>
              <a:t>PSW</a:t>
            </a:r>
            <a:r>
              <a:rPr lang="zh-CN" altLang="en-US" sz="1800" dirty="0">
                <a:ea typeface="黑体" panose="02010609060101010101" pitchFamily="49" charset="-122"/>
                <a:cs typeface="Arial" panose="020B0604020202020204" pitchFamily="34" charset="0"/>
              </a:rPr>
              <a:t>寄存器）：用于存放程序状态。如，</a:t>
            </a:r>
            <a:r>
              <a:rPr lang="en-US" altLang="zh-CN" sz="1800" dirty="0">
                <a:ea typeface="黑体" panose="02010609060101010101" pitchFamily="49" charset="-122"/>
                <a:cs typeface="Arial" panose="020B0604020202020204" pitchFamily="34" charset="0"/>
              </a:rPr>
              <a:t>X86</a:t>
            </a:r>
            <a:r>
              <a:rPr lang="zh-CN" altLang="en-US" sz="1800" dirty="0">
                <a:ea typeface="黑体" panose="02010609060101010101" pitchFamily="49" charset="-122"/>
                <a:cs typeface="Arial" panose="020B0604020202020204" pitchFamily="34" charset="0"/>
              </a:rPr>
              <a:t>的</a:t>
            </a:r>
            <a:r>
              <a:rPr lang="en-US" altLang="zh-CN" sz="1800" dirty="0">
                <a:ea typeface="黑体" panose="02010609060101010101" pitchFamily="49" charset="-122"/>
                <a:cs typeface="Arial" panose="020B0604020202020204" pitchFamily="34" charset="0"/>
              </a:rPr>
              <a:t>FLAGS</a:t>
            </a:r>
            <a:r>
              <a:rPr lang="zh-CN" altLang="en-US" sz="1800" dirty="0">
                <a:ea typeface="黑体" panose="02010609060101010101" pitchFamily="49" charset="-122"/>
                <a:cs typeface="Arial" panose="020B0604020202020204" pitchFamily="34" charset="0"/>
              </a:rPr>
              <a:t>）</a:t>
            </a:r>
            <a:endParaRPr lang="en-US" altLang="zh-CN" sz="1800" dirty="0">
              <a:ea typeface="黑体" panose="02010609060101010101" pitchFamily="49" charset="-122"/>
              <a:cs typeface="Arial" panose="020B0604020202020204" pitchFamily="34" charset="0"/>
            </a:endParaRPr>
          </a:p>
          <a:p>
            <a:pPr>
              <a:lnSpc>
                <a:spcPct val="100000"/>
              </a:lnSpc>
              <a:buFontTx/>
              <a:buNone/>
            </a:pPr>
            <a:r>
              <a:rPr lang="en-US" altLang="zh-CN" sz="1800" dirty="0">
                <a:ea typeface="黑体" panose="02010609060101010101" pitchFamily="49" charset="-122"/>
                <a:cs typeface="Arial" panose="020B0604020202020204" pitchFamily="34" charset="0"/>
              </a:rPr>
              <a:t>② </a:t>
            </a:r>
            <a:r>
              <a:rPr lang="zh-CN" altLang="en-US" sz="1800" dirty="0">
                <a:ea typeface="黑体" panose="02010609060101010101" pitchFamily="49" charset="-122"/>
                <a:cs typeface="Arial" panose="020B0604020202020204" pitchFamily="34" charset="0"/>
              </a:rPr>
              <a:t>识别异常（中断）事件，并转到具体的异常（中断）处理程序执行</a:t>
            </a:r>
            <a:endParaRPr lang="en-US" altLang="zh-CN" sz="1800" dirty="0">
              <a:ea typeface="黑体" panose="02010609060101010101" pitchFamily="49" charset="-122"/>
              <a:cs typeface="Arial" panose="020B0604020202020204" pitchFamily="34" charset="0"/>
            </a:endParaRPr>
          </a:p>
          <a:p>
            <a:pPr>
              <a:lnSpc>
                <a:spcPct val="100000"/>
              </a:lnSpc>
              <a:buFontTx/>
              <a:buNone/>
            </a:pPr>
            <a:r>
              <a:rPr lang="zh-CN" altLang="en-US" sz="1800" dirty="0">
                <a:ea typeface="黑体" panose="02010609060101010101" pitchFamily="49" charset="-122"/>
                <a:cs typeface="Arial" panose="020B0604020202020204" pitchFamily="34" charset="0"/>
              </a:rPr>
              <a:t>     </a:t>
            </a:r>
            <a:r>
              <a:rPr lang="zh-CN" altLang="en-US" sz="1800" dirty="0">
                <a:solidFill>
                  <a:srgbClr val="A50021"/>
                </a:solidFill>
                <a:ea typeface="黑体" panose="02010609060101010101" pitchFamily="49" charset="-122"/>
                <a:cs typeface="Arial" panose="020B0604020202020204" pitchFamily="34" charset="0"/>
              </a:rPr>
              <a:t>有两种不同的方式：软件识别和硬件识别</a:t>
            </a:r>
            <a:endParaRPr lang="zh-CN" altLang="en-US" sz="1800" dirty="0">
              <a:solidFill>
                <a:srgbClr val="A50021"/>
              </a:solidFill>
              <a:ea typeface="黑体" panose="02010609060101010101" pitchFamily="49" charset="-122"/>
              <a:cs typeface="Arial" panose="020B0604020202020204" pitchFamily="34" charset="0"/>
            </a:endParaRPr>
          </a:p>
          <a:p>
            <a:pPr>
              <a:lnSpc>
                <a:spcPct val="100000"/>
              </a:lnSpc>
              <a:buFontTx/>
              <a:buNone/>
            </a:pPr>
            <a:r>
              <a:rPr lang="zh-CN" altLang="en-US" sz="1800" dirty="0">
                <a:ea typeface="黑体" panose="02010609060101010101" pitchFamily="49" charset="-122"/>
                <a:cs typeface="Arial" panose="020B0604020202020204" pitchFamily="34" charset="0"/>
              </a:rPr>
              <a:t>     </a:t>
            </a:r>
            <a:r>
              <a:rPr lang="zh-CN" altLang="en-US" sz="1800" dirty="0">
                <a:solidFill>
                  <a:schemeClr val="accent2"/>
                </a:solidFill>
                <a:ea typeface="黑体" panose="02010609060101010101" pitchFamily="49" charset="-122"/>
                <a:cs typeface="Arial" panose="020B0604020202020204" pitchFamily="34" charset="0"/>
              </a:rPr>
              <a:t>（</a:t>
            </a:r>
            <a:r>
              <a:rPr lang="en-US" altLang="zh-CN" sz="1800" dirty="0">
                <a:solidFill>
                  <a:schemeClr val="accent2"/>
                </a:solidFill>
                <a:ea typeface="黑体" panose="02010609060101010101" pitchFamily="49" charset="-122"/>
                <a:cs typeface="Arial" panose="020B0604020202020204" pitchFamily="34" charset="0"/>
              </a:rPr>
              <a:t>1</a:t>
            </a:r>
            <a:r>
              <a:rPr lang="zh-CN" altLang="en-US" sz="1800" dirty="0">
                <a:solidFill>
                  <a:schemeClr val="accent2"/>
                </a:solidFill>
                <a:ea typeface="黑体" panose="02010609060101010101" pitchFamily="49" charset="-122"/>
                <a:cs typeface="Arial" panose="020B0604020202020204" pitchFamily="34" charset="0"/>
              </a:rPr>
              <a:t>）软件识别（</a:t>
            </a:r>
            <a:r>
              <a:rPr lang="en-US" altLang="zh-CN" sz="1800" dirty="0">
                <a:solidFill>
                  <a:schemeClr val="accent2"/>
                </a:solidFill>
                <a:ea typeface="黑体" panose="02010609060101010101" pitchFamily="49" charset="-122"/>
                <a:cs typeface="Arial" panose="020B0604020202020204" pitchFamily="34" charset="0"/>
              </a:rPr>
              <a:t>MIPS</a:t>
            </a:r>
            <a:r>
              <a:rPr lang="zh-CN" altLang="en-US" sz="1800" dirty="0">
                <a:solidFill>
                  <a:schemeClr val="accent2"/>
                </a:solidFill>
                <a:ea typeface="黑体" panose="02010609060101010101" pitchFamily="49" charset="-122"/>
                <a:cs typeface="Arial" panose="020B0604020202020204" pitchFamily="34" charset="0"/>
              </a:rPr>
              <a:t>采用）</a:t>
            </a:r>
            <a:endParaRPr lang="en-US" altLang="zh-CN" sz="1800" dirty="0">
              <a:solidFill>
                <a:schemeClr val="accent2"/>
              </a:solidFill>
              <a:ea typeface="黑体" panose="02010609060101010101" pitchFamily="49" charset="-122"/>
              <a:cs typeface="Arial" panose="020B0604020202020204" pitchFamily="34" charset="0"/>
            </a:endParaRPr>
          </a:p>
          <a:p>
            <a:pPr>
              <a:lnSpc>
                <a:spcPct val="100000"/>
              </a:lnSpc>
              <a:buFontTx/>
              <a:buNone/>
            </a:pPr>
            <a:r>
              <a:rPr lang="en-US" altLang="zh-CN" sz="1800" dirty="0">
                <a:solidFill>
                  <a:schemeClr val="accent2"/>
                </a:solidFill>
                <a:ea typeface="黑体" panose="02010609060101010101" pitchFamily="49" charset="-122"/>
                <a:cs typeface="Arial" panose="020B0604020202020204" pitchFamily="34" charset="0"/>
              </a:rPr>
              <a:t>        </a:t>
            </a:r>
            <a:r>
              <a:rPr lang="zh-CN" altLang="en-US" sz="1800" dirty="0">
                <a:solidFill>
                  <a:srgbClr val="1E7C34"/>
                </a:solidFill>
                <a:ea typeface="黑体" panose="02010609060101010101" pitchFamily="49" charset="-122"/>
                <a:cs typeface="Arial" panose="020B0604020202020204" pitchFamily="34" charset="0"/>
              </a:rPr>
              <a:t>用异常状态寄存器（</a:t>
            </a:r>
            <a:r>
              <a:rPr lang="en-US" altLang="zh-CN" sz="1800" dirty="0">
                <a:solidFill>
                  <a:srgbClr val="1E7C34"/>
                </a:solidFill>
                <a:ea typeface="黑体" panose="02010609060101010101" pitchFamily="49" charset="-122"/>
                <a:cs typeface="Arial" panose="020B0604020202020204" pitchFamily="34" charset="0"/>
              </a:rPr>
              <a:t>MIPS</a:t>
            </a:r>
            <a:r>
              <a:rPr lang="zh-CN" altLang="en-US" sz="1800" dirty="0">
                <a:solidFill>
                  <a:srgbClr val="1E7C34"/>
                </a:solidFill>
                <a:ea typeface="黑体" panose="02010609060101010101" pitchFamily="49" charset="-122"/>
                <a:cs typeface="Arial" panose="020B0604020202020204" pitchFamily="34" charset="0"/>
              </a:rPr>
              <a:t>中为</a:t>
            </a:r>
            <a:r>
              <a:rPr lang="en-US" altLang="zh-CN" sz="1800" dirty="0">
                <a:solidFill>
                  <a:srgbClr val="1E7C34"/>
                </a:solidFill>
                <a:ea typeface="黑体" panose="02010609060101010101" pitchFamily="49" charset="-122"/>
                <a:cs typeface="Arial" panose="020B0604020202020204" pitchFamily="34" charset="0"/>
              </a:rPr>
              <a:t>Cause</a:t>
            </a:r>
            <a:r>
              <a:rPr lang="zh-CN" altLang="en-US" sz="1800" dirty="0">
                <a:solidFill>
                  <a:srgbClr val="1E7C34"/>
                </a:solidFill>
                <a:ea typeface="黑体" panose="02010609060101010101" pitchFamily="49" charset="-122"/>
                <a:cs typeface="Arial" panose="020B0604020202020204" pitchFamily="34" charset="0"/>
              </a:rPr>
              <a:t>寄存器）记录异常原因。</a:t>
            </a:r>
            <a:endParaRPr lang="en-US" altLang="zh-CN" sz="1800" dirty="0">
              <a:solidFill>
                <a:srgbClr val="1E7C34"/>
              </a:solidFill>
              <a:ea typeface="黑体" panose="02010609060101010101" pitchFamily="49" charset="-122"/>
              <a:cs typeface="Arial" panose="020B0604020202020204" pitchFamily="34" charset="0"/>
            </a:endParaRPr>
          </a:p>
          <a:p>
            <a:pPr>
              <a:lnSpc>
                <a:spcPct val="100000"/>
              </a:lnSpc>
              <a:buFontTx/>
              <a:buNone/>
            </a:pPr>
            <a:r>
              <a:rPr lang="en-US" altLang="zh-CN" sz="1800" dirty="0">
                <a:solidFill>
                  <a:srgbClr val="1E7C34"/>
                </a:solidFill>
                <a:ea typeface="黑体" panose="02010609060101010101" pitchFamily="49" charset="-122"/>
                <a:cs typeface="Arial" panose="020B0604020202020204" pitchFamily="34" charset="0"/>
              </a:rPr>
              <a:t>        </a:t>
            </a:r>
            <a:r>
              <a:rPr lang="zh-CN" altLang="en-US" sz="1800" dirty="0">
                <a:solidFill>
                  <a:srgbClr val="1E7C34"/>
                </a:solidFill>
                <a:ea typeface="黑体" panose="02010609060101010101" pitchFamily="49" charset="-122"/>
                <a:cs typeface="Arial" panose="020B0604020202020204" pitchFamily="34" charset="0"/>
              </a:rPr>
              <a:t>操作系统使用统一的异常处理程序</a:t>
            </a:r>
            <a:r>
              <a:rPr lang="zh-CN" altLang="en-US" sz="1800" dirty="0">
                <a:solidFill>
                  <a:srgbClr val="D1390F"/>
                </a:solidFill>
                <a:ea typeface="黑体" panose="02010609060101010101" pitchFamily="49" charset="-122"/>
                <a:cs typeface="Arial" panose="020B0604020202020204" pitchFamily="34" charset="0"/>
              </a:rPr>
              <a:t>（</a:t>
            </a:r>
            <a:r>
              <a:rPr lang="en-US" altLang="zh-CN" sz="1800" dirty="0">
                <a:solidFill>
                  <a:srgbClr val="D1390F"/>
                </a:solidFill>
                <a:ea typeface="黑体" panose="02010609060101010101" pitchFamily="49" charset="-122"/>
                <a:cs typeface="Arial" panose="020B0604020202020204" pitchFamily="34" charset="0"/>
              </a:rPr>
              <a:t>MIPS</a:t>
            </a:r>
            <a:r>
              <a:rPr lang="zh-CN" altLang="en-US" sz="1800" dirty="0">
                <a:solidFill>
                  <a:srgbClr val="D1390F"/>
                </a:solidFill>
                <a:ea typeface="黑体" panose="02010609060101010101" pitchFamily="49" charset="-122"/>
                <a:cs typeface="Arial" panose="020B0604020202020204" pitchFamily="34" charset="0"/>
              </a:rPr>
              <a:t>的入口为</a:t>
            </a:r>
            <a:r>
              <a:rPr lang="en-US" altLang="zh-CN" sz="1800" dirty="0">
                <a:solidFill>
                  <a:srgbClr val="D1390F"/>
                </a:solidFill>
                <a:ea typeface="黑体" panose="02010609060101010101" pitchFamily="49" charset="-122"/>
                <a:cs typeface="Arial" panose="020B0604020202020204" pitchFamily="34" charset="0"/>
              </a:rPr>
              <a:t>0x8000 0180</a:t>
            </a:r>
            <a:r>
              <a:rPr lang="zh-CN" altLang="en-US" sz="1800" dirty="0">
                <a:solidFill>
                  <a:srgbClr val="D1390F"/>
                </a:solidFill>
                <a:ea typeface="黑体" panose="02010609060101010101" pitchFamily="49" charset="-122"/>
                <a:cs typeface="Arial" panose="020B0604020202020204" pitchFamily="34" charset="0"/>
              </a:rPr>
              <a:t>）</a:t>
            </a:r>
            <a:r>
              <a:rPr lang="zh-CN" altLang="en-US" sz="1800" dirty="0">
                <a:solidFill>
                  <a:srgbClr val="1E7C34"/>
                </a:solidFill>
                <a:ea typeface="黑体" panose="02010609060101010101" pitchFamily="49" charset="-122"/>
                <a:cs typeface="Arial" panose="020B0604020202020204" pitchFamily="34" charset="0"/>
              </a:rPr>
              <a:t> ，该程序按优先级顺序查询异常状态寄存器，识别出异常事件。</a:t>
            </a:r>
            <a:endParaRPr lang="zh-CN" altLang="en-US" sz="1800" dirty="0">
              <a:solidFill>
                <a:srgbClr val="1E7C34"/>
              </a:solidFill>
              <a:ea typeface="黑体" panose="02010609060101010101" pitchFamily="49" charset="-122"/>
              <a:cs typeface="Arial" panose="020B0604020202020204" pitchFamily="34" charset="0"/>
            </a:endParaRPr>
          </a:p>
          <a:p>
            <a:pPr>
              <a:lnSpc>
                <a:spcPct val="100000"/>
              </a:lnSpc>
              <a:buFontTx/>
              <a:buNone/>
            </a:pPr>
            <a:r>
              <a:rPr lang="en-US" altLang="zh-CN" sz="1800" dirty="0">
                <a:ea typeface="黑体" panose="02010609060101010101" pitchFamily="49" charset="-122"/>
                <a:cs typeface="Arial" panose="020B0604020202020204" pitchFamily="34" charset="0"/>
              </a:rPr>
              <a:t>     </a:t>
            </a:r>
            <a:r>
              <a:rPr lang="zh-CN" altLang="en-US" sz="1800" dirty="0">
                <a:solidFill>
                  <a:schemeClr val="accent2"/>
                </a:solidFill>
                <a:ea typeface="黑体" panose="02010609060101010101" pitchFamily="49" charset="-122"/>
                <a:cs typeface="Arial" panose="020B0604020202020204" pitchFamily="34" charset="0"/>
              </a:rPr>
              <a:t>（</a:t>
            </a:r>
            <a:r>
              <a:rPr lang="en-US" altLang="zh-CN" sz="1800" dirty="0">
                <a:solidFill>
                  <a:schemeClr val="accent2"/>
                </a:solidFill>
                <a:ea typeface="黑体" panose="02010609060101010101" pitchFamily="49" charset="-122"/>
                <a:cs typeface="Arial" panose="020B0604020202020204" pitchFamily="34" charset="0"/>
              </a:rPr>
              <a:t>2</a:t>
            </a:r>
            <a:r>
              <a:rPr lang="zh-CN" altLang="en-US" sz="1800" dirty="0">
                <a:solidFill>
                  <a:schemeClr val="accent2"/>
                </a:solidFill>
                <a:ea typeface="黑体" panose="02010609060101010101" pitchFamily="49" charset="-122"/>
                <a:cs typeface="Arial" panose="020B0604020202020204" pitchFamily="34" charset="0"/>
              </a:rPr>
              <a:t>）硬件识别（</a:t>
            </a:r>
            <a:r>
              <a:rPr lang="zh-CN" altLang="en-US" sz="1800" dirty="0">
                <a:solidFill>
                  <a:srgbClr val="FF0000"/>
                </a:solidFill>
                <a:ea typeface="黑体" panose="02010609060101010101" pitchFamily="49" charset="-122"/>
                <a:cs typeface="Arial" panose="020B0604020202020204" pitchFamily="34" charset="0"/>
              </a:rPr>
              <a:t>向量中断方式</a:t>
            </a:r>
            <a:r>
              <a:rPr lang="zh-CN" altLang="en-US" sz="1800" dirty="0">
                <a:solidFill>
                  <a:schemeClr val="accent2"/>
                </a:solidFill>
                <a:ea typeface="黑体" panose="02010609060101010101" pitchFamily="49" charset="-122"/>
                <a:cs typeface="Arial" panose="020B0604020202020204" pitchFamily="34" charset="0"/>
              </a:rPr>
              <a:t>）（</a:t>
            </a:r>
            <a:r>
              <a:rPr lang="en-US" altLang="zh-CN" sz="1800" dirty="0">
                <a:solidFill>
                  <a:schemeClr val="accent2"/>
                </a:solidFill>
                <a:ea typeface="黑体" panose="02010609060101010101" pitchFamily="49" charset="-122"/>
                <a:cs typeface="Arial" panose="020B0604020202020204" pitchFamily="34" charset="0"/>
              </a:rPr>
              <a:t>80x86</a:t>
            </a:r>
            <a:r>
              <a:rPr lang="zh-CN" altLang="en-US" sz="1800" dirty="0">
                <a:solidFill>
                  <a:schemeClr val="accent2"/>
                </a:solidFill>
                <a:ea typeface="黑体" panose="02010609060101010101" pitchFamily="49" charset="-122"/>
                <a:cs typeface="Arial" panose="020B0604020202020204" pitchFamily="34" charset="0"/>
              </a:rPr>
              <a:t>采用）</a:t>
            </a:r>
            <a:endParaRPr lang="en-US" altLang="zh-CN" sz="1800" dirty="0">
              <a:solidFill>
                <a:schemeClr val="accent2"/>
              </a:solidFill>
              <a:ea typeface="黑体" panose="02010609060101010101" pitchFamily="49" charset="-122"/>
              <a:cs typeface="Arial" panose="020B0604020202020204" pitchFamily="34" charset="0"/>
            </a:endParaRPr>
          </a:p>
          <a:p>
            <a:pPr>
              <a:lnSpc>
                <a:spcPct val="100000"/>
              </a:lnSpc>
              <a:buFontTx/>
              <a:buNone/>
            </a:pPr>
            <a:r>
              <a:rPr lang="en-US" altLang="zh-CN" sz="1800" dirty="0">
                <a:solidFill>
                  <a:schemeClr val="accent2"/>
                </a:solidFill>
                <a:ea typeface="黑体" panose="02010609060101010101" pitchFamily="49" charset="-122"/>
                <a:cs typeface="Arial" panose="020B0604020202020204" pitchFamily="34" charset="0"/>
              </a:rPr>
              <a:t>        </a:t>
            </a:r>
            <a:r>
              <a:rPr lang="zh-CN" altLang="en-US" sz="1800" dirty="0">
                <a:solidFill>
                  <a:srgbClr val="1E7C34"/>
                </a:solidFill>
                <a:ea typeface="黑体" panose="02010609060101010101" pitchFamily="49" charset="-122"/>
                <a:cs typeface="Arial" panose="020B0604020202020204" pitchFamily="34" charset="0"/>
              </a:rPr>
              <a:t>用专门的硬件查询电路按优先级顺序识别异常，得到一个“</a:t>
            </a:r>
            <a:r>
              <a:rPr lang="zh-CN" altLang="en-US" sz="1800" dirty="0">
                <a:solidFill>
                  <a:srgbClr val="FF0000"/>
                </a:solidFill>
                <a:ea typeface="黑体" panose="02010609060101010101" pitchFamily="49" charset="-122"/>
                <a:cs typeface="Arial" panose="020B0604020202020204" pitchFamily="34" charset="0"/>
              </a:rPr>
              <a:t>中断类型号</a:t>
            </a:r>
            <a:r>
              <a:rPr lang="zh-CN" altLang="en-US" sz="1800" dirty="0">
                <a:solidFill>
                  <a:srgbClr val="1E7C34"/>
                </a:solidFill>
                <a:ea typeface="黑体" panose="02010609060101010101" pitchFamily="49" charset="-122"/>
                <a:cs typeface="Arial" panose="020B0604020202020204" pitchFamily="34" charset="0"/>
              </a:rPr>
              <a:t>”，根据此号，到中断向量表中读取对应的中断服务程序的入口地址。</a:t>
            </a:r>
            <a:endParaRPr lang="zh-CN" altLang="en-US" sz="1800" dirty="0">
              <a:ea typeface="黑体" panose="02010609060101010101" pitchFamily="49" charset="-122"/>
              <a:cs typeface="Arial" panose="020B0604020202020204" pitchFamily="34" charset="0"/>
            </a:endParaRPr>
          </a:p>
        </p:txBody>
      </p:sp>
      <p:sp>
        <p:nvSpPr>
          <p:cNvPr id="565252" name="Text Box 4"/>
          <p:cNvSpPr txBox="1">
            <a:spLocks noChangeArrowheads="1"/>
          </p:cNvSpPr>
          <p:nvPr/>
        </p:nvSpPr>
        <p:spPr bwMode="auto">
          <a:xfrm>
            <a:off x="347970" y="5911850"/>
            <a:ext cx="65452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除上述</a:t>
            </a:r>
            <a:r>
              <a:rPr lang="en-US" altLang="zh-CN" sz="1900" dirty="0">
                <a:solidFill>
                  <a:schemeClr val="accent1"/>
                </a:solidFill>
                <a:latin typeface="Arial" panose="020B0604020202020204" pitchFamily="34" charset="0"/>
                <a:ea typeface="黑体" panose="02010609060101010101" pitchFamily="49" charset="-122"/>
              </a:rPr>
              <a:t>2</a:t>
            </a:r>
            <a:r>
              <a:rPr lang="zh-CN" altLang="en-US" sz="1900" dirty="0">
                <a:solidFill>
                  <a:schemeClr val="accent1"/>
                </a:solidFill>
                <a:latin typeface="Arial" panose="020B0604020202020204" pitchFamily="34" charset="0"/>
                <a:ea typeface="黑体" panose="02010609060101010101" pitchFamily="49" charset="-122"/>
              </a:rPr>
              <a:t>个任务外，还有一个首要任务：</a:t>
            </a:r>
            <a:endParaRPr lang="zh-CN" altLang="en-US" sz="1900" dirty="0">
              <a:solidFill>
                <a:schemeClr val="accent1"/>
              </a:solidFill>
              <a:latin typeface="Arial" panose="020B0604020202020204" pitchFamily="34" charset="0"/>
              <a:ea typeface="黑体" panose="02010609060101010101" pitchFamily="49" charset="-122"/>
            </a:endParaRPr>
          </a:p>
        </p:txBody>
      </p:sp>
      <p:sp>
        <p:nvSpPr>
          <p:cNvPr id="565253" name="Text Box 5"/>
          <p:cNvSpPr txBox="1">
            <a:spLocks noChangeArrowheads="1"/>
          </p:cNvSpPr>
          <p:nvPr/>
        </p:nvSpPr>
        <p:spPr bwMode="auto">
          <a:xfrm>
            <a:off x="904875" y="6292850"/>
            <a:ext cx="67532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chemeClr val="accent2"/>
                </a:solidFill>
                <a:latin typeface="Arial" panose="020B0604020202020204" pitchFamily="34" charset="0"/>
                <a:ea typeface="黑体" panose="02010609060101010101" pitchFamily="49" charset="-122"/>
              </a:rPr>
              <a:t>关中断（禁止中断）！即：将中断允许（触发器）标志清</a:t>
            </a:r>
            <a:r>
              <a:rPr lang="en-US" altLang="zh-CN" sz="1900">
                <a:solidFill>
                  <a:schemeClr val="accent2"/>
                </a:solidFill>
                <a:latin typeface="Arial" panose="020B0604020202020204" pitchFamily="34" charset="0"/>
                <a:ea typeface="黑体" panose="02010609060101010101" pitchFamily="49" charset="-122"/>
              </a:rPr>
              <a:t>0</a:t>
            </a:r>
            <a:r>
              <a:rPr lang="zh-CN" altLang="en-US" sz="1900">
                <a:solidFill>
                  <a:schemeClr val="accent2"/>
                </a:solidFill>
                <a:latin typeface="Arial" panose="020B0604020202020204" pitchFamily="34" charset="0"/>
                <a:ea typeface="黑体" panose="02010609060101010101" pitchFamily="49" charset="-122"/>
              </a:rPr>
              <a:t>。</a:t>
            </a:r>
            <a:endParaRPr lang="zh-CN" altLang="en-US" sz="1900">
              <a:solidFill>
                <a:schemeClr val="accent2"/>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D0A0A6D-9BEC-491F-A9D1-56969C749821}"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wipe(down)">
                                      <p:cBhvr>
                                        <p:cTn id="7" dur="500"/>
                                        <p:tgtEl>
                                          <p:spTgt spid="565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5251">
                                            <p:txEl>
                                              <p:pRg st="1" end="1"/>
                                            </p:txEl>
                                          </p:spTgt>
                                        </p:tgtEl>
                                        <p:attrNameLst>
                                          <p:attrName>style.visibility</p:attrName>
                                        </p:attrNameLst>
                                      </p:cBhvr>
                                      <p:to>
                                        <p:strVal val="visible"/>
                                      </p:to>
                                    </p:set>
                                    <p:animEffect transition="in" filter="wipe(down)">
                                      <p:cBhvr>
                                        <p:cTn id="12" dur="500"/>
                                        <p:tgtEl>
                                          <p:spTgt spid="565251">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65251">
                                            <p:txEl>
                                              <p:pRg st="7" end="7"/>
                                            </p:txEl>
                                          </p:spTgt>
                                        </p:tgtEl>
                                        <p:attrNameLst>
                                          <p:attrName>style.visibility</p:attrName>
                                        </p:attrNameLst>
                                      </p:cBhvr>
                                      <p:to>
                                        <p:strVal val="visible"/>
                                      </p:to>
                                    </p:set>
                                    <p:animEffect transition="in" filter="wipe(down)">
                                      <p:cBhvr>
                                        <p:cTn id="16" dur="500"/>
                                        <p:tgtEl>
                                          <p:spTgt spid="565251">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65251">
                                            <p:txEl>
                                              <p:pRg st="2" end="2"/>
                                            </p:txEl>
                                          </p:spTgt>
                                        </p:tgtEl>
                                        <p:attrNameLst>
                                          <p:attrName>style.visibility</p:attrName>
                                        </p:attrNameLst>
                                      </p:cBhvr>
                                      <p:to>
                                        <p:strVal val="visible"/>
                                      </p:to>
                                    </p:set>
                                    <p:animEffect transition="in" filter="blinds(horizontal)">
                                      <p:cBhvr>
                                        <p:cTn id="21" dur="500"/>
                                        <p:tgtEl>
                                          <p:spTgt spid="56525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26" dur="500"/>
                                        <p:tgtEl>
                                          <p:spTgt spid="56525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65251">
                                            <p:txEl>
                                              <p:pRg st="4" end="4"/>
                                            </p:txEl>
                                          </p:spTgt>
                                        </p:tgtEl>
                                        <p:attrNameLst>
                                          <p:attrName>style.visibility</p:attrName>
                                        </p:attrNameLst>
                                      </p:cBhvr>
                                      <p:to>
                                        <p:strVal val="visible"/>
                                      </p:to>
                                    </p:set>
                                    <p:animEffect transition="in" filter="blinds(horizontal)">
                                      <p:cBhvr>
                                        <p:cTn id="31" dur="500"/>
                                        <p:tgtEl>
                                          <p:spTgt spid="56525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36" dur="500"/>
                                        <p:tgtEl>
                                          <p:spTgt spid="565251">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65251">
                                            <p:txEl>
                                              <p:pRg st="6" end="6"/>
                                            </p:txEl>
                                          </p:spTgt>
                                        </p:tgtEl>
                                        <p:attrNameLst>
                                          <p:attrName>style.visibility</p:attrName>
                                        </p:attrNameLst>
                                      </p:cBhvr>
                                      <p:to>
                                        <p:strVal val="visible"/>
                                      </p:to>
                                    </p:set>
                                    <p:animEffect transition="in" filter="blinds(horizontal)">
                                      <p:cBhvr>
                                        <p:cTn id="39" dur="500"/>
                                        <p:tgtEl>
                                          <p:spTgt spid="56525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65251">
                                            <p:txEl>
                                              <p:pRg st="8" end="8"/>
                                            </p:txEl>
                                          </p:spTgt>
                                        </p:tgtEl>
                                        <p:attrNameLst>
                                          <p:attrName>style.visibility</p:attrName>
                                        </p:attrNameLst>
                                      </p:cBhvr>
                                      <p:to>
                                        <p:strVal val="visible"/>
                                      </p:to>
                                    </p:set>
                                    <p:animEffect transition="in" filter="blinds(horizontal)">
                                      <p:cBhvr>
                                        <p:cTn id="44" dur="500"/>
                                        <p:tgtEl>
                                          <p:spTgt spid="56525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49" dur="500"/>
                                        <p:tgtEl>
                                          <p:spTgt spid="56525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65251">
                                            <p:txEl>
                                              <p:pRg st="10" end="10"/>
                                            </p:txEl>
                                          </p:spTgt>
                                        </p:tgtEl>
                                        <p:attrNameLst>
                                          <p:attrName>style.visibility</p:attrName>
                                        </p:attrNameLst>
                                      </p:cBhvr>
                                      <p:to>
                                        <p:strVal val="visible"/>
                                      </p:to>
                                    </p:set>
                                    <p:animEffect transition="in" filter="blinds(horizontal)">
                                      <p:cBhvr>
                                        <p:cTn id="54" dur="500"/>
                                        <p:tgtEl>
                                          <p:spTgt spid="565251">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59" dur="500"/>
                                        <p:tgtEl>
                                          <p:spTgt spid="565251">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65251">
                                            <p:txEl>
                                              <p:pRg st="12" end="12"/>
                                            </p:txEl>
                                          </p:spTgt>
                                        </p:tgtEl>
                                        <p:attrNameLst>
                                          <p:attrName>style.visibility</p:attrName>
                                        </p:attrNameLst>
                                      </p:cBhvr>
                                      <p:to>
                                        <p:strVal val="visible"/>
                                      </p:to>
                                    </p:set>
                                    <p:animEffect transition="in" filter="blinds(horizontal)">
                                      <p:cBhvr>
                                        <p:cTn id="64" dur="500"/>
                                        <p:tgtEl>
                                          <p:spTgt spid="565251">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65251">
                                            <p:txEl>
                                              <p:pRg st="13" end="13"/>
                                            </p:txEl>
                                          </p:spTgt>
                                        </p:tgtEl>
                                        <p:attrNameLst>
                                          <p:attrName>style.visibility</p:attrName>
                                        </p:attrNameLst>
                                      </p:cBhvr>
                                      <p:to>
                                        <p:strVal val="visible"/>
                                      </p:to>
                                    </p:set>
                                    <p:animEffect transition="in" filter="blinds(horizontal)">
                                      <p:cBhvr>
                                        <p:cTn id="69" dur="500"/>
                                        <p:tgtEl>
                                          <p:spTgt spid="565251">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65252"/>
                                        </p:tgtEl>
                                        <p:attrNameLst>
                                          <p:attrName>style.visibility</p:attrName>
                                        </p:attrNameLst>
                                      </p:cBhvr>
                                      <p:to>
                                        <p:strVal val="visible"/>
                                      </p:to>
                                    </p:set>
                                    <p:animEffect transition="in" filter="blinds(horizontal)">
                                      <p:cBhvr>
                                        <p:cTn id="74" dur="500"/>
                                        <p:tgtEl>
                                          <p:spTgt spid="56525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65253"/>
                                        </p:tgtEl>
                                        <p:attrNameLst>
                                          <p:attrName>style.visibility</p:attrName>
                                        </p:attrNameLst>
                                      </p:cBhvr>
                                      <p:to>
                                        <p:strVal val="visible"/>
                                      </p:to>
                                    </p:set>
                                    <p:animEffect transition="in" filter="blinds(horizontal)">
                                      <p:cBhvr>
                                        <p:cTn id="79"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P spid="5652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44500" y="174625"/>
            <a:ext cx="8467725" cy="422275"/>
          </a:xfrm>
        </p:spPr>
        <p:txBody>
          <a:bodyPr/>
          <a:lstStyle/>
          <a:p>
            <a:r>
              <a:rPr lang="zh-CN" altLang="en-US" dirty="0">
                <a:ea typeface="宋体" panose="02010600030101010101" pitchFamily="2" charset="-122"/>
                <a:cs typeface="Arial" panose="020B0604020202020204" pitchFamily="34" charset="0"/>
              </a:rPr>
              <a:t>举例</a:t>
            </a:r>
            <a:r>
              <a:rPr lang="en-US" altLang="zh-CN" dirty="0">
                <a:ea typeface="宋体" panose="02010600030101010101" pitchFamily="2" charset="-122"/>
                <a:cs typeface="Arial" panose="020B0604020202020204" pitchFamily="34" charset="0"/>
              </a:rPr>
              <a:t>-8086/8088</a:t>
            </a:r>
            <a:r>
              <a:rPr lang="zh-CN" altLang="en-US" dirty="0">
                <a:ea typeface="宋体" panose="02010600030101010101" pitchFamily="2" charset="-122"/>
                <a:cs typeface="Arial" panose="020B0604020202020204" pitchFamily="34" charset="0"/>
              </a:rPr>
              <a:t>中断系统</a:t>
            </a:r>
            <a:r>
              <a:rPr lang="en-US" altLang="zh-CN" dirty="0">
                <a:ea typeface="宋体" panose="02010600030101010101" pitchFamily="2" charset="-122"/>
                <a:cs typeface="Arial" panose="020B0604020202020204" pitchFamily="34" charset="0"/>
              </a:rPr>
              <a:t>--</a:t>
            </a:r>
            <a:r>
              <a:rPr lang="zh-CN" altLang="en-US" dirty="0">
                <a:ea typeface="宋体" panose="02010600030101010101" pitchFamily="2" charset="-122"/>
                <a:cs typeface="Arial" panose="020B0604020202020204" pitchFamily="34" charset="0"/>
              </a:rPr>
              <a:t>向量中断方式</a:t>
            </a:r>
            <a:endParaRPr lang="zh-CN" altLang="en-US" dirty="0">
              <a:ea typeface="宋体" panose="02010600030101010101" pitchFamily="2" charset="-122"/>
              <a:cs typeface="Arial" panose="020B0604020202020204" pitchFamily="34" charset="0"/>
            </a:endParaRPr>
          </a:p>
        </p:txBody>
      </p:sp>
      <p:sp>
        <p:nvSpPr>
          <p:cNvPr id="342020" name="Rectangle 4"/>
          <p:cNvSpPr>
            <a:spLocks noChangeArrowheads="1"/>
          </p:cNvSpPr>
          <p:nvPr/>
        </p:nvSpPr>
        <p:spPr bwMode="auto">
          <a:xfrm>
            <a:off x="180975" y="771525"/>
            <a:ext cx="8712200" cy="561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zh-CN" altLang="en-US" dirty="0">
              <a:ea typeface="宋体" panose="02010600030101010101" pitchFamily="2" charset="-122"/>
            </a:endParaRPr>
          </a:p>
          <a:p>
            <a:pPr>
              <a:lnSpc>
                <a:spcPct val="110000"/>
              </a:lnSpc>
              <a:spcBef>
                <a:spcPct val="20000"/>
              </a:spcBef>
            </a:pPr>
            <a:r>
              <a:rPr lang="zh-CN" altLang="en-US" sz="1800" dirty="0">
                <a:solidFill>
                  <a:schemeClr val="accent1"/>
                </a:solidFill>
                <a:ea typeface="黑体" panose="02010609060101010101" pitchFamily="49" charset="-122"/>
                <a:cs typeface="Arial" panose="020B0604020202020204" pitchFamily="34" charset="0"/>
              </a:rPr>
              <a:t>内中断</a:t>
            </a:r>
            <a:r>
              <a:rPr lang="zh-CN" altLang="en-US" sz="1800" dirty="0">
                <a:ea typeface="黑体" panose="02010609060101010101" pitchFamily="49" charset="-122"/>
                <a:cs typeface="Arial" panose="020B0604020202020204" pitchFamily="34" charset="0"/>
              </a:rPr>
              <a:t>：</a:t>
            </a:r>
            <a:r>
              <a:rPr lang="en-US" altLang="zh-CN" sz="1800" dirty="0">
                <a:ea typeface="黑体" panose="02010609060101010101" pitchFamily="49" charset="-122"/>
                <a:cs typeface="Arial" panose="020B0604020202020204" pitchFamily="34" charset="0"/>
              </a:rPr>
              <a:t>CPU</a:t>
            </a:r>
            <a:r>
              <a:rPr lang="zh-CN" altLang="en-US" sz="1800" dirty="0">
                <a:ea typeface="黑体" panose="02010609060101010101" pitchFamily="49" charset="-122"/>
                <a:cs typeface="Arial" panose="020B0604020202020204" pitchFamily="34" charset="0"/>
              </a:rPr>
              <a:t>自己产生而不是通过中断请求线收到的请求，都是不可屏蔽中断。</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pPr>
            <a:r>
              <a:rPr lang="zh-CN" altLang="en-US" sz="1800" dirty="0">
                <a:solidFill>
                  <a:schemeClr val="accent1"/>
                </a:solidFill>
                <a:ea typeface="黑体" panose="02010609060101010101" pitchFamily="49" charset="-122"/>
                <a:cs typeface="Arial" panose="020B0604020202020204" pitchFamily="34" charset="0"/>
              </a:rPr>
              <a:t>中断指令引起的异常：</a:t>
            </a:r>
            <a:r>
              <a:rPr lang="en-US" altLang="zh-CN" sz="1800" dirty="0">
                <a:solidFill>
                  <a:srgbClr val="006600"/>
                </a:solidFill>
                <a:ea typeface="黑体" panose="02010609060101010101" pitchFamily="49" charset="-122"/>
                <a:cs typeface="Arial" panose="020B0604020202020204" pitchFamily="34" charset="0"/>
              </a:rPr>
              <a:t>CPU</a:t>
            </a:r>
            <a:r>
              <a:rPr lang="zh-CN" altLang="en-US" sz="1800" dirty="0">
                <a:solidFill>
                  <a:srgbClr val="006600"/>
                </a:solidFill>
                <a:ea typeface="黑体" panose="02010609060101010101" pitchFamily="49" charset="-122"/>
                <a:cs typeface="Arial" panose="020B0604020202020204" pitchFamily="34" charset="0"/>
              </a:rPr>
              <a:t>执行预置的指令后在特定的情况下发生的异常。</a:t>
            </a:r>
            <a:endParaRPr lang="zh-CN" altLang="en-US" sz="1800" dirty="0">
              <a:solidFill>
                <a:srgbClr val="006600"/>
              </a:solidFill>
              <a:ea typeface="黑体" panose="02010609060101010101" pitchFamily="49" charset="-122"/>
              <a:cs typeface="Arial" panose="020B0604020202020204" pitchFamily="34" charset="0"/>
            </a:endParaRPr>
          </a:p>
          <a:p>
            <a:pPr lvl="1">
              <a:lnSpc>
                <a:spcPct val="110000"/>
              </a:lnSpc>
              <a:spcBef>
                <a:spcPct val="20000"/>
              </a:spcBef>
              <a:buFontTx/>
              <a:buNone/>
            </a:pPr>
            <a:r>
              <a:rPr lang="zh-CN" altLang="en-US" sz="1800" dirty="0">
                <a:solidFill>
                  <a:srgbClr val="CC3399"/>
                </a:solidFill>
                <a:ea typeface="黑体" panose="02010609060101010101" pitchFamily="49" charset="-122"/>
                <a:cs typeface="Arial" panose="020B0604020202020204" pitchFamily="34" charset="0"/>
              </a:rPr>
              <a:t>    </a:t>
            </a:r>
            <a:r>
              <a:rPr lang="en-US" altLang="zh-CN" sz="1800" dirty="0">
                <a:solidFill>
                  <a:srgbClr val="CC3399"/>
                </a:solidFill>
                <a:ea typeface="黑体" panose="02010609060101010101" pitchFamily="49" charset="-122"/>
                <a:cs typeface="Arial" panose="020B0604020202020204" pitchFamily="34" charset="0"/>
              </a:rPr>
              <a:t>INTO </a:t>
            </a:r>
            <a:r>
              <a:rPr lang="zh-CN" altLang="en-US" sz="1800" dirty="0">
                <a:solidFill>
                  <a:srgbClr val="CC3399"/>
                </a:solidFill>
                <a:ea typeface="黑体" panose="02010609060101010101" pitchFamily="49" charset="-122"/>
                <a:cs typeface="Arial" panose="020B0604020202020204" pitchFamily="34" charset="0"/>
              </a:rPr>
              <a:t>溢出处理</a:t>
            </a:r>
            <a:r>
              <a:rPr lang="zh-CN" altLang="en-US" sz="1800" dirty="0">
                <a:ea typeface="黑体" panose="02010609060101010101" pitchFamily="49" charset="-122"/>
                <a:cs typeface="Arial" panose="020B0604020202020204" pitchFamily="34" charset="0"/>
              </a:rPr>
              <a:t>：在算术指令后执行该指令将检查溢出标志，若发生溢出，则产生</a:t>
            </a:r>
            <a:r>
              <a:rPr lang="zh-CN" altLang="en-US" sz="1800" dirty="0">
                <a:solidFill>
                  <a:srgbClr val="006600"/>
                </a:solidFill>
                <a:ea typeface="黑体" panose="02010609060101010101" pitchFamily="49" charset="-122"/>
                <a:cs typeface="Arial" panose="020B0604020202020204" pitchFamily="34" charset="0"/>
              </a:rPr>
              <a:t>类型</a:t>
            </a:r>
            <a:r>
              <a:rPr lang="en-US" altLang="zh-CN" sz="1800" dirty="0">
                <a:solidFill>
                  <a:srgbClr val="006600"/>
                </a:solidFill>
                <a:ea typeface="黑体" panose="02010609060101010101" pitchFamily="49" charset="-122"/>
                <a:cs typeface="Arial" panose="020B0604020202020204" pitchFamily="34" charset="0"/>
              </a:rPr>
              <a:t>4</a:t>
            </a:r>
            <a:r>
              <a:rPr lang="zh-CN" altLang="en-US" sz="1800" dirty="0">
                <a:ea typeface="黑体" panose="02010609060101010101" pitchFamily="49" charset="-122"/>
                <a:cs typeface="Arial" panose="020B0604020202020204" pitchFamily="34" charset="0"/>
              </a:rPr>
              <a:t>中断。</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buFontTx/>
              <a:buNone/>
            </a:pPr>
            <a:r>
              <a:rPr lang="zh-CN" altLang="en-US" sz="1800" dirty="0">
                <a:ea typeface="黑体" panose="02010609060101010101" pitchFamily="49" charset="-122"/>
                <a:cs typeface="Arial" panose="020B0604020202020204" pitchFamily="34" charset="0"/>
              </a:rPr>
              <a:t>    </a:t>
            </a:r>
            <a:r>
              <a:rPr lang="en-US" altLang="zh-CN" sz="1800" dirty="0">
                <a:solidFill>
                  <a:srgbClr val="CC3399"/>
                </a:solidFill>
                <a:ea typeface="黑体" panose="02010609060101010101" pitchFamily="49" charset="-122"/>
                <a:cs typeface="Arial" panose="020B0604020202020204" pitchFamily="34" charset="0"/>
              </a:rPr>
              <a:t>INT n </a:t>
            </a:r>
            <a:r>
              <a:rPr lang="zh-CN" altLang="en-US" sz="1800" dirty="0">
                <a:solidFill>
                  <a:srgbClr val="CC3399"/>
                </a:solidFill>
                <a:ea typeface="黑体" panose="02010609060101010101" pitchFamily="49" charset="-122"/>
                <a:cs typeface="Arial" panose="020B0604020202020204" pitchFamily="34" charset="0"/>
              </a:rPr>
              <a:t>软中断指令</a:t>
            </a:r>
            <a:r>
              <a:rPr lang="zh-CN" altLang="en-US" sz="1800" dirty="0">
                <a:ea typeface="黑体" panose="02010609060101010101" pitchFamily="49" charset="-122"/>
                <a:cs typeface="Arial" panose="020B0604020202020204" pitchFamily="34" charset="0"/>
              </a:rPr>
              <a:t>：指令的第二字节给出一个类型号</a:t>
            </a:r>
            <a:r>
              <a:rPr lang="en-US" altLang="zh-CN" sz="1800" dirty="0">
                <a:ea typeface="黑体" panose="02010609060101010101" pitchFamily="49" charset="-122"/>
                <a:cs typeface="Arial" panose="020B0604020202020204" pitchFamily="34" charset="0"/>
              </a:rPr>
              <a:t>(n=0</a:t>
            </a:r>
            <a:r>
              <a:rPr lang="zh-CN" altLang="en-US" sz="1800" dirty="0">
                <a:ea typeface="黑体" panose="02010609060101010101" pitchFamily="49" charset="-122"/>
                <a:cs typeface="Arial" panose="020B0604020202020204" pitchFamily="34" charset="0"/>
              </a:rPr>
              <a:t>～</a:t>
            </a:r>
            <a:r>
              <a:rPr lang="en-US" altLang="zh-CN" sz="1800" dirty="0">
                <a:ea typeface="黑体" panose="02010609060101010101" pitchFamily="49" charset="-122"/>
                <a:cs typeface="Arial" panose="020B0604020202020204" pitchFamily="34" charset="0"/>
              </a:rPr>
              <a:t>255)</a:t>
            </a:r>
            <a:r>
              <a:rPr lang="zh-CN" altLang="en-US" sz="1800" dirty="0">
                <a:ea typeface="黑体" panose="02010609060101010101" pitchFamily="49" charset="-122"/>
                <a:cs typeface="Arial" panose="020B0604020202020204" pitchFamily="34" charset="0"/>
              </a:rPr>
              <a:t>。</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buFontTx/>
              <a:buNone/>
            </a:pPr>
            <a:r>
              <a:rPr lang="zh-CN" altLang="en-US" sz="1800" dirty="0">
                <a:ea typeface="黑体" panose="02010609060101010101" pitchFamily="49" charset="-122"/>
                <a:cs typeface="Arial" panose="020B0604020202020204" pitchFamily="34" charset="0"/>
              </a:rPr>
              <a:t>     例如，</a:t>
            </a:r>
            <a:r>
              <a:rPr lang="en-US" altLang="zh-CN" sz="1800" dirty="0">
                <a:ea typeface="黑体" panose="02010609060101010101" pitchFamily="49" charset="-122"/>
                <a:cs typeface="Arial" panose="020B0604020202020204" pitchFamily="34" charset="0"/>
              </a:rPr>
              <a:t>n=3 (INT 3)</a:t>
            </a:r>
            <a:r>
              <a:rPr lang="zh-CN" altLang="en-US" sz="1800" dirty="0">
                <a:ea typeface="黑体" panose="02010609060101010101" pitchFamily="49" charset="-122"/>
                <a:cs typeface="Arial" panose="020B0604020202020204" pitchFamily="34" charset="0"/>
              </a:rPr>
              <a:t>时为断点设置，该指令执行后，自动产生</a:t>
            </a:r>
            <a:r>
              <a:rPr lang="zh-CN" altLang="en-US" sz="1800" dirty="0">
                <a:solidFill>
                  <a:srgbClr val="006600"/>
                </a:solidFill>
                <a:ea typeface="黑体" panose="02010609060101010101" pitchFamily="49" charset="-122"/>
                <a:cs typeface="Arial" panose="020B0604020202020204" pitchFamily="34" charset="0"/>
              </a:rPr>
              <a:t>类型</a:t>
            </a:r>
            <a:r>
              <a:rPr lang="en-US" altLang="zh-CN" sz="1800" dirty="0">
                <a:solidFill>
                  <a:srgbClr val="006600"/>
                </a:solidFill>
                <a:ea typeface="黑体" panose="02010609060101010101" pitchFamily="49" charset="-122"/>
                <a:cs typeface="Arial" panose="020B0604020202020204" pitchFamily="34" charset="0"/>
              </a:rPr>
              <a:t>3</a:t>
            </a:r>
            <a:r>
              <a:rPr lang="zh-CN" altLang="en-US" sz="1800" dirty="0">
                <a:ea typeface="黑体" panose="02010609060101010101" pitchFamily="49" charset="-122"/>
                <a:cs typeface="Arial" panose="020B0604020202020204" pitchFamily="34" charset="0"/>
              </a:rPr>
              <a:t>中断。</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pPr>
            <a:r>
              <a:rPr lang="zh-CN" altLang="en-US" sz="1800" dirty="0">
                <a:solidFill>
                  <a:schemeClr val="accent1"/>
                </a:solidFill>
                <a:ea typeface="黑体" panose="02010609060101010101" pitchFamily="49" charset="-122"/>
                <a:cs typeface="Arial" panose="020B0604020202020204" pitchFamily="34" charset="0"/>
              </a:rPr>
              <a:t>处理器检测异常：</a:t>
            </a:r>
            <a:r>
              <a:rPr lang="en-US" altLang="zh-CN" sz="1800" dirty="0">
                <a:solidFill>
                  <a:srgbClr val="006600"/>
                </a:solidFill>
                <a:ea typeface="黑体" panose="02010609060101010101" pitchFamily="49" charset="-122"/>
                <a:cs typeface="Arial" panose="020B0604020202020204" pitchFamily="34" charset="0"/>
              </a:rPr>
              <a:t>CPU</a:t>
            </a:r>
            <a:r>
              <a:rPr lang="zh-CN" altLang="en-US" sz="1800" dirty="0">
                <a:solidFill>
                  <a:srgbClr val="006600"/>
                </a:solidFill>
                <a:ea typeface="黑体" panose="02010609060101010101" pitchFamily="49" charset="-122"/>
                <a:cs typeface="Arial" panose="020B0604020202020204" pitchFamily="34" charset="0"/>
              </a:rPr>
              <a:t>执行指令时产生的异常，如：除法错、无效操作码、缺页、单步跟踪调试等。</a:t>
            </a:r>
            <a:endParaRPr lang="zh-CN" altLang="en-US" sz="1800" dirty="0">
              <a:solidFill>
                <a:srgbClr val="006600"/>
              </a:solidFill>
              <a:ea typeface="黑体" panose="02010609060101010101" pitchFamily="49" charset="-122"/>
              <a:cs typeface="Arial" panose="020B0604020202020204" pitchFamily="34" charset="0"/>
            </a:endParaRPr>
          </a:p>
          <a:p>
            <a:pPr lvl="1">
              <a:lnSpc>
                <a:spcPct val="110000"/>
              </a:lnSpc>
              <a:spcBef>
                <a:spcPct val="20000"/>
              </a:spcBef>
              <a:buFontTx/>
              <a:buNone/>
            </a:pPr>
            <a:r>
              <a:rPr lang="zh-CN" altLang="en-US" sz="1800" dirty="0">
                <a:solidFill>
                  <a:srgbClr val="006600"/>
                </a:solidFill>
                <a:ea typeface="黑体" panose="02010609060101010101" pitchFamily="49" charset="-122"/>
                <a:cs typeface="Arial" panose="020B0604020202020204" pitchFamily="34" charset="0"/>
              </a:rPr>
              <a:t>例如，</a:t>
            </a:r>
            <a:r>
              <a:rPr lang="zh-CN" altLang="en-US" sz="1800" dirty="0">
                <a:solidFill>
                  <a:srgbClr val="CC3399"/>
                </a:solidFill>
                <a:ea typeface="黑体" panose="02010609060101010101" pitchFamily="49" charset="-122"/>
                <a:cs typeface="Arial" panose="020B0604020202020204" pitchFamily="34" charset="0"/>
              </a:rPr>
              <a:t>除法错</a:t>
            </a:r>
            <a:r>
              <a:rPr lang="zh-CN" altLang="en-US" sz="1800" dirty="0">
                <a:ea typeface="黑体" panose="02010609060101010101" pitchFamily="49" charset="-122"/>
                <a:cs typeface="Arial" panose="020B0604020202020204" pitchFamily="34" charset="0"/>
              </a:rPr>
              <a:t>：除数为</a:t>
            </a:r>
            <a:r>
              <a:rPr lang="en-US" altLang="zh-CN" sz="1800" dirty="0">
                <a:ea typeface="黑体" panose="02010609060101010101" pitchFamily="49" charset="-122"/>
                <a:cs typeface="Arial" panose="020B0604020202020204" pitchFamily="34" charset="0"/>
              </a:rPr>
              <a:t>0</a:t>
            </a:r>
            <a:r>
              <a:rPr lang="zh-CN" altLang="en-US" sz="1800" dirty="0">
                <a:ea typeface="黑体" panose="02010609060101010101" pitchFamily="49" charset="-122"/>
                <a:cs typeface="Arial" panose="020B0604020202020204" pitchFamily="34" charset="0"/>
              </a:rPr>
              <a:t>或商溢出，则产生</a:t>
            </a:r>
            <a:r>
              <a:rPr lang="zh-CN" altLang="en-US" sz="1800" dirty="0">
                <a:solidFill>
                  <a:srgbClr val="006600"/>
                </a:solidFill>
                <a:ea typeface="黑体" panose="02010609060101010101" pitchFamily="49" charset="-122"/>
                <a:cs typeface="Arial" panose="020B0604020202020204" pitchFamily="34" charset="0"/>
              </a:rPr>
              <a:t>类型</a:t>
            </a:r>
            <a:r>
              <a:rPr lang="en-US" altLang="zh-CN" sz="1800" dirty="0">
                <a:solidFill>
                  <a:srgbClr val="006600"/>
                </a:solidFill>
                <a:ea typeface="黑体" panose="02010609060101010101" pitchFamily="49" charset="-122"/>
                <a:cs typeface="Arial" panose="020B0604020202020204" pitchFamily="34" charset="0"/>
              </a:rPr>
              <a:t>0</a:t>
            </a:r>
            <a:r>
              <a:rPr lang="zh-CN" altLang="en-US" sz="1800" dirty="0">
                <a:ea typeface="黑体" panose="02010609060101010101" pitchFamily="49" charset="-122"/>
                <a:cs typeface="Arial" panose="020B0604020202020204" pitchFamily="34" charset="0"/>
              </a:rPr>
              <a:t>中断。</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buFontTx/>
              <a:buNone/>
            </a:pPr>
            <a:endParaRPr lang="zh-CN" altLang="en-US" sz="1800" dirty="0">
              <a:ea typeface="黑体" panose="02010609060101010101" pitchFamily="49" charset="-122"/>
              <a:cs typeface="Arial" panose="020B0604020202020204" pitchFamily="34" charset="0"/>
            </a:endParaRPr>
          </a:p>
          <a:p>
            <a:pPr>
              <a:lnSpc>
                <a:spcPct val="110000"/>
              </a:lnSpc>
              <a:spcBef>
                <a:spcPct val="20000"/>
              </a:spcBef>
            </a:pPr>
            <a:r>
              <a:rPr lang="zh-CN" altLang="en-US" sz="1800" dirty="0">
                <a:solidFill>
                  <a:schemeClr val="accent1"/>
                </a:solidFill>
                <a:ea typeface="黑体" panose="02010609060101010101" pitchFamily="49" charset="-122"/>
                <a:cs typeface="Arial" panose="020B0604020202020204" pitchFamily="34" charset="0"/>
              </a:rPr>
              <a:t>外中断</a:t>
            </a:r>
            <a:r>
              <a:rPr lang="zh-CN" altLang="en-US" sz="1800" dirty="0">
                <a:ea typeface="黑体" panose="02010609060101010101" pitchFamily="49" charset="-122"/>
                <a:cs typeface="Arial" panose="020B0604020202020204" pitchFamily="34" charset="0"/>
              </a:rPr>
              <a:t>：通过中断请求线</a:t>
            </a:r>
            <a:r>
              <a:rPr lang="en-US" altLang="zh-CN" sz="1800" dirty="0">
                <a:ea typeface="黑体" panose="02010609060101010101" pitchFamily="49" charset="-122"/>
                <a:cs typeface="Arial" panose="020B0604020202020204" pitchFamily="34" charset="0"/>
              </a:rPr>
              <a:t>INTR</a:t>
            </a:r>
            <a:r>
              <a:rPr lang="zh-CN" altLang="en-US" sz="1800" dirty="0">
                <a:ea typeface="黑体" panose="02010609060101010101" pitchFamily="49" charset="-122"/>
                <a:cs typeface="Arial" panose="020B0604020202020204" pitchFamily="34" charset="0"/>
              </a:rPr>
              <a:t>和</a:t>
            </a:r>
            <a:r>
              <a:rPr lang="en-US" altLang="zh-CN" sz="1800" dirty="0">
                <a:ea typeface="黑体" panose="02010609060101010101" pitchFamily="49" charset="-122"/>
                <a:cs typeface="Arial" panose="020B0604020202020204" pitchFamily="34" charset="0"/>
              </a:rPr>
              <a:t>NMI</a:t>
            </a:r>
            <a:r>
              <a:rPr lang="zh-CN" altLang="en-US" sz="1800" dirty="0">
                <a:ea typeface="黑体" panose="02010609060101010101" pitchFamily="49" charset="-122"/>
                <a:cs typeface="Arial" panose="020B0604020202020204" pitchFamily="34" charset="0"/>
              </a:rPr>
              <a:t>来实现。</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pPr>
            <a:r>
              <a:rPr lang="en-US" altLang="zh-CN" sz="1800" dirty="0">
                <a:ea typeface="黑体" panose="02010609060101010101" pitchFamily="49" charset="-122"/>
                <a:cs typeface="Arial" panose="020B0604020202020204" pitchFamily="34" charset="0"/>
              </a:rPr>
              <a:t>INTR</a:t>
            </a:r>
            <a:r>
              <a:rPr lang="zh-CN" altLang="en-US" sz="1800" dirty="0">
                <a:ea typeface="黑体" panose="02010609060101010101" pitchFamily="49" charset="-122"/>
                <a:cs typeface="Arial" panose="020B0604020202020204" pitchFamily="34" charset="0"/>
              </a:rPr>
              <a:t>：可屏蔽中断 </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外设中断源引起的中断</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a:t>
            </a:r>
            <a:endParaRPr lang="zh-CN" altLang="en-US" sz="1800" dirty="0">
              <a:ea typeface="黑体" panose="02010609060101010101" pitchFamily="49" charset="-122"/>
              <a:cs typeface="Arial" panose="020B0604020202020204" pitchFamily="34" charset="0"/>
            </a:endParaRPr>
          </a:p>
          <a:p>
            <a:pPr lvl="1">
              <a:lnSpc>
                <a:spcPct val="110000"/>
              </a:lnSpc>
              <a:spcBef>
                <a:spcPct val="20000"/>
              </a:spcBef>
            </a:pPr>
            <a:r>
              <a:rPr lang="en-US" altLang="zh-CN" sz="1800" dirty="0">
                <a:ea typeface="黑体" panose="02010609060101010101" pitchFamily="49" charset="-122"/>
                <a:cs typeface="Arial" panose="020B0604020202020204" pitchFamily="34" charset="0"/>
              </a:rPr>
              <a:t>NMI</a:t>
            </a:r>
            <a:r>
              <a:rPr lang="zh-CN" altLang="en-US" sz="1800" dirty="0">
                <a:ea typeface="黑体" panose="02010609060101010101" pitchFamily="49" charset="-122"/>
                <a:cs typeface="Arial" panose="020B0604020202020204" pitchFamily="34" charset="0"/>
              </a:rPr>
              <a:t>：不可屏蔽中断 </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重要或紧急的硬件故障</a:t>
            </a:r>
            <a:r>
              <a:rPr lang="en-US" altLang="zh-CN" sz="1800" dirty="0">
                <a:ea typeface="黑体" panose="02010609060101010101" pitchFamily="49" charset="-122"/>
                <a:cs typeface="Arial" panose="020B0604020202020204" pitchFamily="34" charset="0"/>
              </a:rPr>
              <a:t>)</a:t>
            </a:r>
            <a:r>
              <a:rPr lang="zh-CN" altLang="en-US" sz="1800" dirty="0">
                <a:ea typeface="黑体" panose="02010609060101010101" pitchFamily="49" charset="-122"/>
                <a:cs typeface="Arial" panose="020B0604020202020204" pitchFamily="34" charset="0"/>
              </a:rPr>
              <a:t>，属于</a:t>
            </a:r>
            <a:r>
              <a:rPr lang="zh-CN" altLang="en-US" sz="1800" dirty="0">
                <a:solidFill>
                  <a:srgbClr val="006600"/>
                </a:solidFill>
                <a:ea typeface="黑体" panose="02010609060101010101" pitchFamily="49" charset="-122"/>
                <a:cs typeface="Arial" panose="020B0604020202020204" pitchFamily="34" charset="0"/>
              </a:rPr>
              <a:t>类型</a:t>
            </a:r>
            <a:r>
              <a:rPr lang="en-US" altLang="zh-CN" sz="1800" dirty="0">
                <a:solidFill>
                  <a:srgbClr val="006600"/>
                </a:solidFill>
                <a:ea typeface="黑体" panose="02010609060101010101" pitchFamily="49" charset="-122"/>
                <a:cs typeface="Arial" panose="020B0604020202020204" pitchFamily="34" charset="0"/>
              </a:rPr>
              <a:t>2</a:t>
            </a:r>
            <a:r>
              <a:rPr lang="zh-CN" altLang="en-US" sz="1800" dirty="0">
                <a:ea typeface="黑体" panose="02010609060101010101" pitchFamily="49" charset="-122"/>
                <a:cs typeface="Arial" panose="020B0604020202020204" pitchFamily="34" charset="0"/>
              </a:rPr>
              <a:t>中断。</a:t>
            </a:r>
            <a:endParaRPr lang="zh-CN" altLang="en-US" sz="1800" dirty="0">
              <a:ea typeface="黑体" panose="02010609060101010101" pitchFamily="49" charset="-122"/>
              <a:cs typeface="Arial" panose="020B0604020202020204" pitchFamily="34" charset="0"/>
            </a:endParaRPr>
          </a:p>
        </p:txBody>
      </p:sp>
      <p:sp>
        <p:nvSpPr>
          <p:cNvPr id="206852" name="Text Box 6"/>
          <p:cNvSpPr txBox="1">
            <a:spLocks noChangeArrowheads="1"/>
          </p:cNvSpPr>
          <p:nvPr/>
        </p:nvSpPr>
        <p:spPr bwMode="auto">
          <a:xfrm>
            <a:off x="352425" y="695325"/>
            <a:ext cx="813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a:solidFill>
                  <a:schemeClr val="accent2"/>
                </a:solidFill>
                <a:ea typeface="黑体" panose="02010609060101010101" pitchFamily="49" charset="-122"/>
              </a:rPr>
              <a:t>8086</a:t>
            </a:r>
            <a:r>
              <a:rPr lang="zh-CN" altLang="en-US" sz="1800" dirty="0">
                <a:solidFill>
                  <a:schemeClr val="accent2"/>
                </a:solidFill>
                <a:ea typeface="黑体" panose="02010609060101010101" pitchFamily="49" charset="-122"/>
              </a:rPr>
              <a:t>的中断分为：</a:t>
            </a:r>
            <a:r>
              <a:rPr lang="zh-CN" altLang="en-US" sz="1800" dirty="0">
                <a:solidFill>
                  <a:schemeClr val="accent1"/>
                </a:solidFill>
                <a:ea typeface="黑体" panose="02010609060101010101" pitchFamily="49" charset="-122"/>
              </a:rPr>
              <a:t>内中断（内部异常）</a:t>
            </a:r>
            <a:r>
              <a:rPr lang="zh-CN" altLang="en-US" sz="1800" dirty="0">
                <a:solidFill>
                  <a:schemeClr val="accent2"/>
                </a:solidFill>
                <a:ea typeface="黑体" panose="02010609060101010101" pitchFamily="49" charset="-122"/>
              </a:rPr>
              <a:t>和</a:t>
            </a:r>
            <a:r>
              <a:rPr lang="zh-CN" altLang="en-US" sz="1800" dirty="0">
                <a:solidFill>
                  <a:schemeClr val="accent1"/>
                </a:solidFill>
                <a:ea typeface="黑体" panose="02010609060101010101" pitchFamily="49" charset="-122"/>
              </a:rPr>
              <a:t>外中断（外部中断）</a:t>
            </a:r>
            <a:endParaRPr lang="zh-CN" altLang="en-US" sz="1800" dirty="0">
              <a:solidFill>
                <a:schemeClr val="accent1"/>
              </a:solidFill>
              <a:ea typeface="黑体" panose="02010609060101010101" pitchFamily="49" charset="-122"/>
            </a:endParaRPr>
          </a:p>
        </p:txBody>
      </p:sp>
      <p:sp>
        <p:nvSpPr>
          <p:cNvPr id="342023" name="Text Box 7"/>
          <p:cNvSpPr txBox="1">
            <a:spLocks noChangeArrowheads="1"/>
          </p:cNvSpPr>
          <p:nvPr/>
        </p:nvSpPr>
        <p:spPr bwMode="auto">
          <a:xfrm>
            <a:off x="500062" y="5756275"/>
            <a:ext cx="8506285" cy="77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30000"/>
              </a:lnSpc>
              <a:spcBef>
                <a:spcPct val="35000"/>
              </a:spcBef>
            </a:pPr>
            <a:r>
              <a:rPr lang="zh-CN" altLang="en-US" sz="1800" dirty="0">
                <a:ea typeface="黑体" panose="02010609060101010101" pitchFamily="49" charset="-122"/>
              </a:rPr>
              <a:t>所有事件都被分配一个“中断类型号”，每个中断都有相应的“</a:t>
            </a:r>
            <a:r>
              <a:rPr lang="zh-CN" altLang="en-US" sz="1800" dirty="0">
                <a:solidFill>
                  <a:schemeClr val="accent1"/>
                </a:solidFill>
                <a:ea typeface="黑体" panose="02010609060101010101" pitchFamily="49" charset="-122"/>
              </a:rPr>
              <a:t>中断服务程序</a:t>
            </a:r>
            <a:r>
              <a:rPr lang="zh-CN" altLang="en-US" sz="1800" dirty="0">
                <a:ea typeface="黑体" panose="02010609060101010101" pitchFamily="49" charset="-122"/>
              </a:rPr>
              <a:t>”，可根据中断类型号在内存中一个</a:t>
            </a:r>
            <a:r>
              <a:rPr lang="zh-CN" altLang="en-US" sz="1800" dirty="0">
                <a:solidFill>
                  <a:schemeClr val="accent1"/>
                </a:solidFill>
                <a:ea typeface="黑体" panose="02010609060101010101" pitchFamily="49" charset="-122"/>
              </a:rPr>
              <a:t>中断向量表</a:t>
            </a:r>
            <a:r>
              <a:rPr lang="zh-CN" altLang="en-US" sz="1800" dirty="0">
                <a:ea typeface="黑体" panose="02010609060101010101" pitchFamily="49" charset="-122"/>
              </a:rPr>
              <a:t>中查找到其中断服务程序的</a:t>
            </a:r>
            <a:r>
              <a:rPr lang="zh-CN" altLang="en-US" sz="1800" dirty="0">
                <a:solidFill>
                  <a:schemeClr val="accent1"/>
                </a:solidFill>
                <a:ea typeface="黑体" panose="02010609060101010101" pitchFamily="49" charset="-122"/>
              </a:rPr>
              <a:t>入口地址</a:t>
            </a:r>
            <a:r>
              <a:rPr lang="zh-CN" altLang="en-US" sz="1800" dirty="0">
                <a:solidFill>
                  <a:schemeClr val="tx2"/>
                </a:solidFill>
                <a:ea typeface="黑体" panose="02010609060101010101" pitchFamily="49" charset="-122"/>
              </a:rPr>
              <a:t>。</a:t>
            </a:r>
            <a:endParaRPr lang="zh-CN" altLang="en-US" sz="1800" dirty="0">
              <a:solidFill>
                <a:schemeClr val="tx2"/>
              </a:solidFill>
              <a:ea typeface="黑体" panose="02010609060101010101" pitchFamily="49" charset="-122"/>
            </a:endParaRPr>
          </a:p>
        </p:txBody>
      </p:sp>
      <p:sp>
        <p:nvSpPr>
          <p:cNvPr id="2" name="灯片编号占位符 1"/>
          <p:cNvSpPr>
            <a:spLocks noGrp="1"/>
          </p:cNvSpPr>
          <p:nvPr>
            <p:ph type="sldNum" sz="quarter" idx="4294967295"/>
          </p:nvPr>
        </p:nvSpPr>
        <p:spPr/>
        <p:txBody>
          <a:bodyPr/>
          <a:lstStyle/>
          <a:p>
            <a:r>
              <a:rPr lang="en-US" altLang="zh-CN" dirty="0"/>
              <a:t> </a:t>
            </a:r>
            <a:endParaRPr lang="zh-CN" altLang="en-US" dirty="0"/>
          </a:p>
        </p:txBody>
      </p:sp>
      <p:sp>
        <p:nvSpPr>
          <p:cNvPr id="7" name="灯片编号占位符 1"/>
          <p:cNvSpPr>
            <a:spLocks noGrp="1"/>
          </p:cNvSpPr>
          <p:nvPr>
            <p:ph type="sldNum" sz="quarter" idx="10"/>
          </p:nvPr>
        </p:nvSpPr>
        <p:spPr>
          <a:xfrm>
            <a:off x="7086600" y="6491288"/>
            <a:ext cx="2057400" cy="365125"/>
          </a:xfrm>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D0A0A6D-9BEC-491F-A9D1-56969C749821}"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down)">
                                      <p:cBhvr>
                                        <p:cTn id="7" dur="500"/>
                                        <p:tgtEl>
                                          <p:spTgt spid="206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2020">
                                            <p:txEl>
                                              <p:pRg st="1" end="1"/>
                                            </p:txEl>
                                          </p:spTgt>
                                        </p:tgtEl>
                                        <p:attrNameLst>
                                          <p:attrName>style.visibility</p:attrName>
                                        </p:attrNameLst>
                                      </p:cBhvr>
                                      <p:to>
                                        <p:strVal val="visible"/>
                                      </p:to>
                                    </p:set>
                                    <p:animEffect transition="in" filter="wipe(down)">
                                      <p:cBhvr>
                                        <p:cTn id="12" dur="500"/>
                                        <p:tgtEl>
                                          <p:spTgt spid="3420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2020">
                                            <p:txEl>
                                              <p:pRg st="2" end="2"/>
                                            </p:txEl>
                                          </p:spTgt>
                                        </p:tgtEl>
                                        <p:attrNameLst>
                                          <p:attrName>style.visibility</p:attrName>
                                        </p:attrNameLst>
                                      </p:cBhvr>
                                      <p:to>
                                        <p:strVal val="visible"/>
                                      </p:to>
                                    </p:set>
                                    <p:animEffect transition="in" filter="wipe(down)">
                                      <p:cBhvr>
                                        <p:cTn id="17" dur="500"/>
                                        <p:tgtEl>
                                          <p:spTgt spid="3420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2020">
                                            <p:txEl>
                                              <p:pRg st="3" end="3"/>
                                            </p:txEl>
                                          </p:spTgt>
                                        </p:tgtEl>
                                        <p:attrNameLst>
                                          <p:attrName>style.visibility</p:attrName>
                                        </p:attrNameLst>
                                      </p:cBhvr>
                                      <p:to>
                                        <p:strVal val="visible"/>
                                      </p:to>
                                    </p:set>
                                    <p:animEffect transition="in" filter="blinds(horizontal)">
                                      <p:cBhvr>
                                        <p:cTn id="22" dur="500"/>
                                        <p:tgtEl>
                                          <p:spTgt spid="3420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2020">
                                            <p:txEl>
                                              <p:pRg st="4" end="4"/>
                                            </p:txEl>
                                          </p:spTgt>
                                        </p:tgtEl>
                                        <p:attrNameLst>
                                          <p:attrName>style.visibility</p:attrName>
                                        </p:attrNameLst>
                                      </p:cBhvr>
                                      <p:to>
                                        <p:strVal val="visible"/>
                                      </p:to>
                                    </p:set>
                                    <p:animEffect transition="in" filter="blinds(horizontal)">
                                      <p:cBhvr>
                                        <p:cTn id="27" dur="500"/>
                                        <p:tgtEl>
                                          <p:spTgt spid="3420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2020">
                                            <p:txEl>
                                              <p:pRg st="5" end="5"/>
                                            </p:txEl>
                                          </p:spTgt>
                                        </p:tgtEl>
                                        <p:attrNameLst>
                                          <p:attrName>style.visibility</p:attrName>
                                        </p:attrNameLst>
                                      </p:cBhvr>
                                      <p:to>
                                        <p:strVal val="visible"/>
                                      </p:to>
                                    </p:set>
                                    <p:animEffect transition="in" filter="blinds(horizontal)">
                                      <p:cBhvr>
                                        <p:cTn id="32" dur="500"/>
                                        <p:tgtEl>
                                          <p:spTgt spid="3420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2020">
                                            <p:txEl>
                                              <p:pRg st="6" end="6"/>
                                            </p:txEl>
                                          </p:spTgt>
                                        </p:tgtEl>
                                        <p:attrNameLst>
                                          <p:attrName>style.visibility</p:attrName>
                                        </p:attrNameLst>
                                      </p:cBhvr>
                                      <p:to>
                                        <p:strVal val="visible"/>
                                      </p:to>
                                    </p:set>
                                    <p:animEffect transition="in" filter="wipe(down)">
                                      <p:cBhvr>
                                        <p:cTn id="37" dur="500"/>
                                        <p:tgtEl>
                                          <p:spTgt spid="3420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2020">
                                            <p:txEl>
                                              <p:pRg st="7" end="7"/>
                                            </p:txEl>
                                          </p:spTgt>
                                        </p:tgtEl>
                                        <p:attrNameLst>
                                          <p:attrName>style.visibility</p:attrName>
                                        </p:attrNameLst>
                                      </p:cBhvr>
                                      <p:to>
                                        <p:strVal val="visible"/>
                                      </p:to>
                                    </p:set>
                                    <p:animEffect transition="in" filter="blinds(horizontal)">
                                      <p:cBhvr>
                                        <p:cTn id="42" dur="500"/>
                                        <p:tgtEl>
                                          <p:spTgt spid="3420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42020">
                                            <p:txEl>
                                              <p:pRg st="9" end="9"/>
                                            </p:txEl>
                                          </p:spTgt>
                                        </p:tgtEl>
                                        <p:attrNameLst>
                                          <p:attrName>style.visibility</p:attrName>
                                        </p:attrNameLst>
                                      </p:cBhvr>
                                      <p:to>
                                        <p:strVal val="visible"/>
                                      </p:to>
                                    </p:set>
                                    <p:animEffect transition="in" filter="wipe(down)">
                                      <p:cBhvr>
                                        <p:cTn id="47" dur="500"/>
                                        <p:tgtEl>
                                          <p:spTgt spid="34202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42020">
                                            <p:txEl>
                                              <p:pRg st="10" end="10"/>
                                            </p:txEl>
                                          </p:spTgt>
                                        </p:tgtEl>
                                        <p:attrNameLst>
                                          <p:attrName>style.visibility</p:attrName>
                                        </p:attrNameLst>
                                      </p:cBhvr>
                                      <p:to>
                                        <p:strVal val="visible"/>
                                      </p:to>
                                    </p:set>
                                    <p:animEffect transition="in" filter="blinds(horizontal)">
                                      <p:cBhvr>
                                        <p:cTn id="52" dur="500"/>
                                        <p:tgtEl>
                                          <p:spTgt spid="34202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42020">
                                            <p:txEl>
                                              <p:pRg st="11" end="11"/>
                                            </p:txEl>
                                          </p:spTgt>
                                        </p:tgtEl>
                                        <p:attrNameLst>
                                          <p:attrName>style.visibility</p:attrName>
                                        </p:attrNameLst>
                                      </p:cBhvr>
                                      <p:to>
                                        <p:strVal val="visible"/>
                                      </p:to>
                                    </p:set>
                                    <p:animEffect transition="in" filter="blinds(horizontal)">
                                      <p:cBhvr>
                                        <p:cTn id="57" dur="500"/>
                                        <p:tgtEl>
                                          <p:spTgt spid="34202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2023"/>
                                        </p:tgtEl>
                                        <p:attrNameLst>
                                          <p:attrName>style.visibility</p:attrName>
                                        </p:attrNameLst>
                                      </p:cBhvr>
                                      <p:to>
                                        <p:strVal val="visible"/>
                                      </p:to>
                                    </p:set>
                                    <p:animEffect transition="in" filter="blinds(horizontal)">
                                      <p:cBhvr>
                                        <p:cTn id="62" dur="5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3420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165100"/>
            <a:ext cx="8001000" cy="372603"/>
          </a:xfrm>
        </p:spPr>
        <p:txBody>
          <a:bodyPr/>
          <a:lstStyle/>
          <a:p>
            <a:r>
              <a:rPr lang="en-US" altLang="zh-CN" sz="2400" dirty="0">
                <a:ea typeface="宋体" panose="02010600030101010101" pitchFamily="2" charset="-122"/>
              </a:rPr>
              <a:t>8086/8088</a:t>
            </a:r>
            <a:r>
              <a:rPr lang="zh-CN" altLang="en-US" sz="2400" dirty="0">
                <a:ea typeface="宋体" panose="02010600030101010101" pitchFamily="2" charset="-122"/>
              </a:rPr>
              <a:t>的中断向量表</a:t>
            </a:r>
            <a:endParaRPr lang="zh-CN" altLang="en-US" sz="2400" dirty="0">
              <a:ea typeface="宋体" panose="02010600030101010101" pitchFamily="2" charset="-122"/>
            </a:endParaRPr>
          </a:p>
        </p:txBody>
      </p:sp>
      <p:sp>
        <p:nvSpPr>
          <p:cNvPr id="207875" name="Rectangle 3"/>
          <p:cNvSpPr>
            <a:spLocks noChangeArrowheads="1"/>
          </p:cNvSpPr>
          <p:nvPr/>
        </p:nvSpPr>
        <p:spPr bwMode="auto">
          <a:xfrm>
            <a:off x="361950" y="742950"/>
            <a:ext cx="8595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000" dirty="0">
                <a:solidFill>
                  <a:schemeClr val="accent2"/>
                </a:solidFill>
                <a:ea typeface="黑体" panose="02010609060101010101" pitchFamily="49" charset="-122"/>
                <a:cs typeface="Arial" panose="020B0604020202020204" pitchFamily="34" charset="0"/>
              </a:rPr>
              <a:t>中断向量表也称中断入口地址表（或异常表），位于内存</a:t>
            </a:r>
            <a:r>
              <a:rPr kumimoji="1" lang="en-US" altLang="zh-CN" sz="2000" dirty="0">
                <a:solidFill>
                  <a:schemeClr val="accent2"/>
                </a:solidFill>
                <a:ea typeface="黑体" panose="02010609060101010101" pitchFamily="49" charset="-122"/>
                <a:cs typeface="Arial" panose="020B0604020202020204" pitchFamily="34" charset="0"/>
              </a:rPr>
              <a:t>0000H</a:t>
            </a:r>
            <a:r>
              <a:rPr kumimoji="1" lang="zh-CN" altLang="en-US" sz="2000" dirty="0">
                <a:solidFill>
                  <a:schemeClr val="accent2"/>
                </a:solidFill>
                <a:ea typeface="黑体" panose="02010609060101010101" pitchFamily="49" charset="-122"/>
                <a:cs typeface="Arial" panose="020B0604020202020204" pitchFamily="34" charset="0"/>
              </a:rPr>
              <a:t>～</a:t>
            </a:r>
            <a:r>
              <a:rPr kumimoji="1" lang="en-US" altLang="zh-CN" sz="2000" dirty="0">
                <a:solidFill>
                  <a:schemeClr val="accent2"/>
                </a:solidFill>
                <a:ea typeface="黑体" panose="02010609060101010101" pitchFamily="49" charset="-122"/>
                <a:cs typeface="Arial" panose="020B0604020202020204" pitchFamily="34" charset="0"/>
              </a:rPr>
              <a:t>03FFH</a:t>
            </a:r>
            <a:r>
              <a:rPr kumimoji="1" lang="zh-CN" altLang="en-US" sz="2000" dirty="0">
                <a:solidFill>
                  <a:schemeClr val="accent2"/>
                </a:solidFill>
                <a:ea typeface="黑体" panose="02010609060101010101" pitchFamily="49" charset="-122"/>
                <a:cs typeface="Arial" panose="020B0604020202020204" pitchFamily="34" charset="0"/>
              </a:rPr>
              <a:t>，共</a:t>
            </a:r>
            <a:r>
              <a:rPr kumimoji="1" lang="en-US" altLang="zh-CN" sz="2000" dirty="0">
                <a:solidFill>
                  <a:schemeClr val="accent2"/>
                </a:solidFill>
                <a:ea typeface="黑体" panose="02010609060101010101" pitchFamily="49" charset="-122"/>
                <a:cs typeface="Arial" panose="020B0604020202020204" pitchFamily="34" charset="0"/>
              </a:rPr>
              <a:t>256</a:t>
            </a:r>
            <a:r>
              <a:rPr kumimoji="1" lang="zh-CN" altLang="en-US" sz="2000" dirty="0">
                <a:solidFill>
                  <a:schemeClr val="accent2"/>
                </a:solidFill>
                <a:ea typeface="黑体" panose="02010609060101010101" pitchFamily="49" charset="-122"/>
                <a:cs typeface="Arial" panose="020B0604020202020204" pitchFamily="34" charset="0"/>
              </a:rPr>
              <a:t>组，每组占四个字节 （</a:t>
            </a:r>
            <a:r>
              <a:rPr kumimoji="1" lang="en-US" altLang="zh-CN" sz="2000" dirty="0">
                <a:solidFill>
                  <a:schemeClr val="accent2"/>
                </a:solidFill>
                <a:ea typeface="黑体" panose="02010609060101010101" pitchFamily="49" charset="-122"/>
                <a:cs typeface="Arial" panose="020B0604020202020204" pitchFamily="34" charset="0"/>
              </a:rPr>
              <a:t>CS:IP</a:t>
            </a:r>
            <a:r>
              <a:rPr kumimoji="1" lang="zh-CN" altLang="en-US" sz="2000" dirty="0">
                <a:solidFill>
                  <a:schemeClr val="accent2"/>
                </a:solidFill>
                <a:ea typeface="黑体" panose="02010609060101010101" pitchFamily="49" charset="-122"/>
                <a:cs typeface="Arial" panose="020B0604020202020204" pitchFamily="34" charset="0"/>
              </a:rPr>
              <a:t>）。向量地址</a:t>
            </a:r>
            <a:r>
              <a:rPr kumimoji="1" lang="en-US" altLang="zh-CN" sz="2000" dirty="0">
                <a:solidFill>
                  <a:schemeClr val="accent2"/>
                </a:solidFill>
                <a:ea typeface="黑体" panose="02010609060101010101" pitchFamily="49" charset="-122"/>
                <a:cs typeface="Arial" panose="020B0604020202020204" pitchFamily="34" charset="0"/>
              </a:rPr>
              <a:t>=</a:t>
            </a:r>
            <a:r>
              <a:rPr kumimoji="1" lang="zh-CN" altLang="en-US" sz="2000" dirty="0">
                <a:solidFill>
                  <a:schemeClr val="accent2"/>
                </a:solidFill>
                <a:ea typeface="黑体" panose="02010609060101010101" pitchFamily="49" charset="-122"/>
                <a:cs typeface="Arial" panose="020B0604020202020204" pitchFamily="34" charset="0"/>
              </a:rPr>
              <a:t>中断类型号 </a:t>
            </a:r>
            <a:r>
              <a:rPr kumimoji="1" lang="en-US" altLang="zh-CN" sz="2000" dirty="0">
                <a:solidFill>
                  <a:schemeClr val="accent2"/>
                </a:solidFill>
                <a:ea typeface="黑体" panose="02010609060101010101" pitchFamily="49" charset="-122"/>
                <a:cs typeface="Arial" panose="020B0604020202020204" pitchFamily="34" charset="0"/>
              </a:rPr>
              <a:t>x 4</a:t>
            </a:r>
            <a:endParaRPr kumimoji="1" lang="en-US" altLang="zh-CN" sz="2000" dirty="0">
              <a:solidFill>
                <a:schemeClr val="accent2"/>
              </a:solidFill>
              <a:ea typeface="黑体" panose="02010609060101010101" pitchFamily="49" charset="-122"/>
              <a:cs typeface="Arial" panose="020B0604020202020204" pitchFamily="34" charset="0"/>
            </a:endParaRPr>
          </a:p>
        </p:txBody>
      </p:sp>
      <p:sp>
        <p:nvSpPr>
          <p:cNvPr id="207876" name="Rectangle 4"/>
          <p:cNvSpPr>
            <a:spLocks noChangeArrowheads="1"/>
          </p:cNvSpPr>
          <p:nvPr/>
        </p:nvSpPr>
        <p:spPr bwMode="auto">
          <a:xfrm>
            <a:off x="5829300" y="1858963"/>
            <a:ext cx="1328738" cy="28241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7877" name="Line 9"/>
          <p:cNvSpPr>
            <a:spLocks noChangeShapeType="1"/>
          </p:cNvSpPr>
          <p:nvPr/>
        </p:nvSpPr>
        <p:spPr bwMode="auto">
          <a:xfrm>
            <a:off x="6399213" y="3236913"/>
            <a:ext cx="11112" cy="48101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78" name="Text Box 10"/>
          <p:cNvSpPr txBox="1">
            <a:spLocks noChangeArrowheads="1"/>
          </p:cNvSpPr>
          <p:nvPr/>
        </p:nvSpPr>
        <p:spPr bwMode="auto">
          <a:xfrm>
            <a:off x="5965825" y="1862138"/>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CS:IP</a:t>
            </a:r>
            <a:endParaRPr kumimoji="1" lang="en-US" altLang="zh-CN" sz="2000">
              <a:latin typeface="Times New Roman" panose="02020603050405020304" pitchFamily="18" charset="0"/>
              <a:ea typeface="宋体" panose="02010600030101010101" pitchFamily="2" charset="-122"/>
            </a:endParaRPr>
          </a:p>
        </p:txBody>
      </p:sp>
      <p:sp>
        <p:nvSpPr>
          <p:cNvPr id="410638" name="Text Box 14"/>
          <p:cNvSpPr txBox="1">
            <a:spLocks noChangeArrowheads="1"/>
          </p:cNvSpPr>
          <p:nvPr/>
        </p:nvSpPr>
        <p:spPr bwMode="auto">
          <a:xfrm>
            <a:off x="263525" y="1822450"/>
            <a:ext cx="3359150"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lnSpc>
                <a:spcPct val="110000"/>
              </a:lnSpc>
              <a:spcBef>
                <a:spcPct val="10000"/>
              </a:spcBef>
            </a:pPr>
            <a:r>
              <a:rPr kumimoji="1" lang="zh-CN" altLang="en-US" sz="2000">
                <a:ea typeface="黑体" panose="02010609060101010101" pitchFamily="49" charset="-122"/>
                <a:cs typeface="Arial" panose="020B0604020202020204" pitchFamily="34" charset="0"/>
              </a:rPr>
              <a:t>例</a:t>
            </a:r>
            <a:r>
              <a:rPr kumimoji="1" lang="en-US" altLang="zh-CN" sz="2000">
                <a:ea typeface="黑体" panose="02010609060101010101" pitchFamily="49" charset="-122"/>
                <a:cs typeface="Arial" panose="020B0604020202020204" pitchFamily="34" charset="0"/>
              </a:rPr>
              <a:t>1</a:t>
            </a:r>
            <a:r>
              <a:rPr kumimoji="1" lang="zh-CN" altLang="en-US" sz="2000">
                <a:ea typeface="黑体" panose="02010609060101010101" pitchFamily="49" charset="-122"/>
                <a:cs typeface="Arial" panose="020B0604020202020204" pitchFamily="34" charset="0"/>
              </a:rPr>
              <a:t>：除法错的中断类型号</a:t>
            </a:r>
            <a:endParaRPr kumimoji="1" lang="zh-CN" altLang="en-US" sz="2000">
              <a:ea typeface="黑体" panose="02010609060101010101" pitchFamily="49" charset="-122"/>
              <a:cs typeface="Arial" panose="020B0604020202020204" pitchFamily="34" charset="0"/>
            </a:endParaRPr>
          </a:p>
          <a:p>
            <a:pPr eaLnBrk="1" hangingPunct="1">
              <a:lnSpc>
                <a:spcPct val="110000"/>
              </a:lnSpc>
              <a:spcBef>
                <a:spcPct val="10000"/>
              </a:spcBef>
            </a:pPr>
            <a:r>
              <a:rPr kumimoji="1" lang="zh-CN" altLang="en-US" sz="2000">
                <a:ea typeface="黑体" panose="02010609060101010101" pitchFamily="49" charset="-122"/>
                <a:cs typeface="Arial" panose="020B0604020202020204" pitchFamily="34" charset="0"/>
              </a:rPr>
              <a:t>         为</a:t>
            </a:r>
            <a:r>
              <a:rPr kumimoji="1" lang="en-US" altLang="zh-CN" sz="2000">
                <a:ea typeface="黑体" panose="02010609060101010101" pitchFamily="49" charset="-122"/>
                <a:cs typeface="Arial" panose="020B0604020202020204" pitchFamily="34" charset="0"/>
              </a:rPr>
              <a:t>0</a:t>
            </a:r>
            <a:r>
              <a:rPr kumimoji="1" lang="zh-CN" altLang="en-US" sz="2000">
                <a:ea typeface="黑体" panose="02010609060101010101" pitchFamily="49" charset="-122"/>
                <a:cs typeface="Arial" panose="020B0604020202020204" pitchFamily="34" charset="0"/>
              </a:rPr>
              <a:t>，故其向量地址 </a:t>
            </a:r>
            <a:endParaRPr kumimoji="1" lang="zh-CN" altLang="en-US" sz="2000">
              <a:ea typeface="黑体" panose="02010609060101010101" pitchFamily="49" charset="-122"/>
              <a:cs typeface="Arial" panose="020B0604020202020204" pitchFamily="34" charset="0"/>
            </a:endParaRPr>
          </a:p>
          <a:p>
            <a:pPr eaLnBrk="1" hangingPunct="1">
              <a:lnSpc>
                <a:spcPct val="110000"/>
              </a:lnSpc>
              <a:spcBef>
                <a:spcPct val="10000"/>
              </a:spcBef>
            </a:pPr>
            <a:r>
              <a:rPr kumimoji="1" lang="zh-CN" altLang="en-US" sz="2000">
                <a:ea typeface="黑体" panose="02010609060101010101" pitchFamily="49" charset="-122"/>
                <a:cs typeface="Arial" panose="020B0604020202020204" pitchFamily="34" charset="0"/>
              </a:rPr>
              <a:t>         为：</a:t>
            </a:r>
            <a:r>
              <a:rPr kumimoji="1" lang="en-US" altLang="zh-CN" sz="2000">
                <a:ea typeface="黑体" panose="02010609060101010101" pitchFamily="49" charset="-122"/>
                <a:cs typeface="Arial" panose="020B0604020202020204" pitchFamily="34" charset="0"/>
              </a:rPr>
              <a:t>0x4=0</a:t>
            </a:r>
            <a:endParaRPr kumimoji="1" lang="en-US" altLang="zh-CN" sz="2000">
              <a:ea typeface="黑体" panose="02010609060101010101" pitchFamily="49" charset="-122"/>
              <a:cs typeface="Arial" panose="020B0604020202020204" pitchFamily="34" charset="0"/>
            </a:endParaRPr>
          </a:p>
          <a:p>
            <a:pPr eaLnBrk="1" hangingPunct="1">
              <a:lnSpc>
                <a:spcPct val="110000"/>
              </a:lnSpc>
              <a:spcBef>
                <a:spcPct val="10000"/>
              </a:spcBef>
            </a:pPr>
            <a:r>
              <a:rPr kumimoji="1" lang="zh-CN" altLang="en-US" sz="2000">
                <a:ea typeface="黑体" panose="02010609060101010101" pitchFamily="49" charset="-122"/>
                <a:cs typeface="Arial" panose="020B0604020202020204" pitchFamily="34" charset="0"/>
              </a:rPr>
              <a:t>例</a:t>
            </a:r>
            <a:r>
              <a:rPr kumimoji="1" lang="en-US" altLang="zh-CN" sz="2000">
                <a:ea typeface="黑体" panose="02010609060101010101" pitchFamily="49" charset="-122"/>
                <a:cs typeface="Arial" panose="020B0604020202020204" pitchFamily="34" charset="0"/>
              </a:rPr>
              <a:t>2</a:t>
            </a:r>
            <a:r>
              <a:rPr kumimoji="1" lang="zh-CN" altLang="en-US" sz="2000">
                <a:ea typeface="黑体" panose="02010609060101010101" pitchFamily="49" charset="-122"/>
                <a:cs typeface="Arial" panose="020B0604020202020204" pitchFamily="34" charset="0"/>
              </a:rPr>
              <a:t>：</a:t>
            </a:r>
            <a:r>
              <a:rPr kumimoji="1" lang="en-US" altLang="zh-CN" sz="2000">
                <a:ea typeface="黑体" panose="02010609060101010101" pitchFamily="49" charset="-122"/>
                <a:cs typeface="Arial" panose="020B0604020202020204" pitchFamily="34" charset="0"/>
              </a:rPr>
              <a:t>NMI</a:t>
            </a:r>
            <a:r>
              <a:rPr kumimoji="1" lang="zh-CN" altLang="en-US" sz="2000">
                <a:ea typeface="黑体" panose="02010609060101010101" pitchFamily="49" charset="-122"/>
                <a:cs typeface="Arial" panose="020B0604020202020204" pitchFamily="34" charset="0"/>
              </a:rPr>
              <a:t>的中断类型号为</a:t>
            </a:r>
            <a:endParaRPr kumimoji="1" lang="zh-CN" altLang="en-US" sz="2000">
              <a:ea typeface="黑体" panose="02010609060101010101" pitchFamily="49" charset="-122"/>
              <a:cs typeface="Arial" panose="020B0604020202020204" pitchFamily="34" charset="0"/>
            </a:endParaRPr>
          </a:p>
          <a:p>
            <a:pPr eaLnBrk="1" hangingPunct="1">
              <a:lnSpc>
                <a:spcPct val="110000"/>
              </a:lnSpc>
              <a:spcBef>
                <a:spcPct val="10000"/>
              </a:spcBef>
            </a:pPr>
            <a:r>
              <a:rPr kumimoji="1" lang="en-US" altLang="zh-CN" sz="2000">
                <a:ea typeface="黑体" panose="02010609060101010101" pitchFamily="49" charset="-122"/>
                <a:cs typeface="Arial" panose="020B0604020202020204" pitchFamily="34" charset="0"/>
              </a:rPr>
              <a:t>          2</a:t>
            </a:r>
            <a:r>
              <a:rPr kumimoji="1" lang="zh-CN" altLang="en-US" sz="2000">
                <a:ea typeface="黑体" panose="02010609060101010101" pitchFamily="49" charset="-122"/>
                <a:cs typeface="Arial" panose="020B0604020202020204" pitchFamily="34" charset="0"/>
              </a:rPr>
              <a:t>，故其向量地址为：</a:t>
            </a:r>
            <a:endParaRPr kumimoji="1" lang="zh-CN" altLang="en-US" sz="2000">
              <a:ea typeface="黑体" panose="02010609060101010101" pitchFamily="49" charset="-122"/>
              <a:cs typeface="Arial" panose="020B0604020202020204" pitchFamily="34" charset="0"/>
            </a:endParaRPr>
          </a:p>
          <a:p>
            <a:pPr eaLnBrk="1" hangingPunct="1">
              <a:lnSpc>
                <a:spcPct val="110000"/>
              </a:lnSpc>
              <a:spcBef>
                <a:spcPct val="10000"/>
              </a:spcBef>
            </a:pPr>
            <a:r>
              <a:rPr kumimoji="1" lang="en-US" altLang="zh-CN" sz="2000">
                <a:ea typeface="黑体" panose="02010609060101010101" pitchFamily="49" charset="-122"/>
                <a:cs typeface="Arial" panose="020B0604020202020204" pitchFamily="34" charset="0"/>
              </a:rPr>
              <a:t>          2x4=8</a:t>
            </a:r>
            <a:endParaRPr kumimoji="1" lang="en-US" altLang="zh-CN" sz="2000">
              <a:ea typeface="黑体" panose="02010609060101010101" pitchFamily="49" charset="-122"/>
              <a:cs typeface="Arial" panose="020B0604020202020204" pitchFamily="34" charset="0"/>
            </a:endParaRPr>
          </a:p>
        </p:txBody>
      </p:sp>
      <p:grpSp>
        <p:nvGrpSpPr>
          <p:cNvPr id="207880" name="Group 35"/>
          <p:cNvGrpSpPr/>
          <p:nvPr/>
        </p:nvGrpSpPr>
        <p:grpSpPr bwMode="auto">
          <a:xfrm>
            <a:off x="5830888" y="2287588"/>
            <a:ext cx="1344612" cy="1981200"/>
            <a:chOff x="2845" y="1305"/>
            <a:chExt cx="1747" cy="1248"/>
          </a:xfrm>
        </p:grpSpPr>
        <p:sp>
          <p:nvSpPr>
            <p:cNvPr id="207901" name="Line 5"/>
            <p:cNvSpPr>
              <a:spLocks noChangeShapeType="1"/>
            </p:cNvSpPr>
            <p:nvPr/>
          </p:nvSpPr>
          <p:spPr bwMode="auto">
            <a:xfrm>
              <a:off x="2845" y="1305"/>
              <a:ext cx="1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02" name="Line 6"/>
            <p:cNvSpPr>
              <a:spLocks noChangeShapeType="1"/>
            </p:cNvSpPr>
            <p:nvPr/>
          </p:nvSpPr>
          <p:spPr bwMode="auto">
            <a:xfrm>
              <a:off x="2856" y="1562"/>
              <a:ext cx="1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03" name="Line 7"/>
            <p:cNvSpPr>
              <a:spLocks noChangeShapeType="1"/>
            </p:cNvSpPr>
            <p:nvPr/>
          </p:nvSpPr>
          <p:spPr bwMode="auto">
            <a:xfrm>
              <a:off x="2845" y="2278"/>
              <a:ext cx="1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04" name="Line 8"/>
            <p:cNvSpPr>
              <a:spLocks noChangeShapeType="1"/>
            </p:cNvSpPr>
            <p:nvPr/>
          </p:nvSpPr>
          <p:spPr bwMode="auto">
            <a:xfrm>
              <a:off x="2846" y="2553"/>
              <a:ext cx="1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05" name="Line 16"/>
            <p:cNvSpPr>
              <a:spLocks noChangeShapeType="1"/>
            </p:cNvSpPr>
            <p:nvPr/>
          </p:nvSpPr>
          <p:spPr bwMode="auto">
            <a:xfrm>
              <a:off x="2850" y="1845"/>
              <a:ext cx="1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881" name="Group 37"/>
          <p:cNvGrpSpPr/>
          <p:nvPr/>
        </p:nvGrpSpPr>
        <p:grpSpPr bwMode="auto">
          <a:xfrm>
            <a:off x="2373313" y="2073275"/>
            <a:ext cx="2620962" cy="736600"/>
            <a:chOff x="1367" y="1170"/>
            <a:chExt cx="1851" cy="392"/>
          </a:xfrm>
        </p:grpSpPr>
        <p:sp>
          <p:nvSpPr>
            <p:cNvPr id="207898" name="Line 15"/>
            <p:cNvSpPr>
              <a:spLocks noChangeShapeType="1"/>
            </p:cNvSpPr>
            <p:nvPr/>
          </p:nvSpPr>
          <p:spPr bwMode="auto">
            <a:xfrm>
              <a:off x="1367" y="1553"/>
              <a:ext cx="9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99" name="Line 18"/>
            <p:cNvSpPr>
              <a:spLocks noChangeShapeType="1"/>
            </p:cNvSpPr>
            <p:nvPr/>
          </p:nvSpPr>
          <p:spPr bwMode="auto">
            <a:xfrm flipV="1">
              <a:off x="2310" y="1170"/>
              <a:ext cx="0" cy="3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00" name="Line 19"/>
            <p:cNvSpPr>
              <a:spLocks noChangeShapeType="1"/>
            </p:cNvSpPr>
            <p:nvPr/>
          </p:nvSpPr>
          <p:spPr bwMode="auto">
            <a:xfrm>
              <a:off x="2301" y="1171"/>
              <a:ext cx="91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882" name="Text Box 22"/>
          <p:cNvSpPr txBox="1">
            <a:spLocks noChangeArrowheads="1"/>
          </p:cNvSpPr>
          <p:nvPr/>
        </p:nvSpPr>
        <p:spPr bwMode="auto">
          <a:xfrm>
            <a:off x="7123113" y="1835150"/>
            <a:ext cx="190658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20000"/>
              </a:spcBef>
            </a:pPr>
            <a:r>
              <a:rPr kumimoji="1" lang="en-US" altLang="zh-CN" sz="2200">
                <a:latin typeface="Times New Roman" panose="02020603050405020304" pitchFamily="18" charset="0"/>
                <a:ea typeface="宋体" panose="02010600030101010101" pitchFamily="2" charset="-122"/>
              </a:rPr>
              <a:t>000</a:t>
            </a:r>
            <a:r>
              <a:rPr kumimoji="1" lang="zh-CN" altLang="en-US"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rPr>
              <a:t>003H</a:t>
            </a: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r>
              <a:rPr kumimoji="1" lang="en-US" altLang="zh-CN" sz="2200">
                <a:latin typeface="Times New Roman" panose="02020603050405020304" pitchFamily="18" charset="0"/>
                <a:ea typeface="宋体" panose="02010600030101010101" pitchFamily="2" charset="-122"/>
              </a:rPr>
              <a:t>004</a:t>
            </a:r>
            <a:r>
              <a:rPr kumimoji="1" lang="zh-CN" altLang="en-US"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rPr>
              <a:t>007H</a:t>
            </a: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r>
              <a:rPr kumimoji="1" lang="en-US" altLang="zh-CN" sz="2200">
                <a:latin typeface="Times New Roman" panose="02020603050405020304" pitchFamily="18" charset="0"/>
                <a:ea typeface="宋体" panose="02010600030101010101" pitchFamily="2" charset="-122"/>
              </a:rPr>
              <a:t>008</a:t>
            </a:r>
            <a:r>
              <a:rPr kumimoji="1" lang="zh-CN" altLang="en-US"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rPr>
              <a:t>00BH</a:t>
            </a: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r>
              <a:rPr kumimoji="1" lang="en-US" altLang="zh-CN" sz="2200">
                <a:latin typeface="Times New Roman" panose="02020603050405020304" pitchFamily="18" charset="0"/>
                <a:ea typeface="宋体" panose="02010600030101010101" pitchFamily="2" charset="-122"/>
              </a:rPr>
              <a:t>3FC</a:t>
            </a:r>
            <a:r>
              <a:rPr kumimoji="1" lang="zh-CN" altLang="en-US"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rPr>
              <a:t>3FFH</a:t>
            </a:r>
            <a:endParaRPr kumimoji="1" lang="en-US" altLang="zh-CN" sz="2200">
              <a:latin typeface="Times New Roman" panose="02020603050405020304" pitchFamily="18" charset="0"/>
              <a:ea typeface="宋体" panose="02010600030101010101" pitchFamily="2" charset="-122"/>
            </a:endParaRPr>
          </a:p>
          <a:p>
            <a:pPr eaLnBrk="1" hangingPunct="1">
              <a:spcBef>
                <a:spcPct val="20000"/>
              </a:spcBef>
            </a:pPr>
            <a:endParaRPr kumimoji="1" lang="en-US" altLang="zh-CN" sz="2200">
              <a:latin typeface="Times New Roman" panose="02020603050405020304" pitchFamily="18" charset="0"/>
              <a:ea typeface="宋体" panose="02010600030101010101" pitchFamily="2" charset="-122"/>
            </a:endParaRPr>
          </a:p>
        </p:txBody>
      </p:sp>
      <p:sp>
        <p:nvSpPr>
          <p:cNvPr id="207883" name="Line 23"/>
          <p:cNvSpPr>
            <a:spLocks noChangeShapeType="1"/>
          </p:cNvSpPr>
          <p:nvPr/>
        </p:nvSpPr>
        <p:spPr bwMode="auto">
          <a:xfrm>
            <a:off x="5829300" y="1858963"/>
            <a:ext cx="0" cy="28241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4" name="Text Box 24"/>
          <p:cNvSpPr txBox="1">
            <a:spLocks noChangeArrowheads="1"/>
          </p:cNvSpPr>
          <p:nvPr/>
        </p:nvSpPr>
        <p:spPr bwMode="auto">
          <a:xfrm>
            <a:off x="4972050" y="1874838"/>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zh-CN" altLang="en-US" sz="2000">
                <a:solidFill>
                  <a:srgbClr val="3333CC"/>
                </a:solidFill>
                <a:latin typeface="Times New Roman" panose="02020603050405020304" pitchFamily="18" charset="0"/>
                <a:ea typeface="宋体" panose="02010600030101010101" pitchFamily="2" charset="-122"/>
              </a:rPr>
              <a:t>除法错</a:t>
            </a:r>
            <a:endParaRPr kumimoji="1" lang="zh-CN" altLang="en-US" sz="2000">
              <a:solidFill>
                <a:srgbClr val="3333CC"/>
              </a:solidFill>
              <a:latin typeface="Times New Roman" panose="02020603050405020304" pitchFamily="18" charset="0"/>
              <a:ea typeface="宋体" panose="02010600030101010101" pitchFamily="2" charset="-122"/>
            </a:endParaRPr>
          </a:p>
        </p:txBody>
      </p:sp>
      <p:sp>
        <p:nvSpPr>
          <p:cNvPr id="207885" name="Text Box 25"/>
          <p:cNvSpPr txBox="1">
            <a:spLocks noChangeArrowheads="1"/>
          </p:cNvSpPr>
          <p:nvPr/>
        </p:nvSpPr>
        <p:spPr bwMode="auto">
          <a:xfrm>
            <a:off x="5078413" y="227965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zh-CN" altLang="en-US" sz="2000">
                <a:solidFill>
                  <a:srgbClr val="3333CC"/>
                </a:solidFill>
                <a:latin typeface="Times New Roman" panose="02020603050405020304" pitchFamily="18" charset="0"/>
                <a:ea typeface="宋体" panose="02010600030101010101" pitchFamily="2" charset="-122"/>
              </a:rPr>
              <a:t>单步</a:t>
            </a:r>
            <a:endParaRPr kumimoji="1" lang="zh-CN" altLang="en-US" sz="2000">
              <a:solidFill>
                <a:srgbClr val="3333CC"/>
              </a:solidFill>
              <a:latin typeface="Times New Roman" panose="02020603050405020304" pitchFamily="18" charset="0"/>
              <a:ea typeface="宋体" panose="02010600030101010101" pitchFamily="2" charset="-122"/>
            </a:endParaRPr>
          </a:p>
        </p:txBody>
      </p:sp>
      <p:sp>
        <p:nvSpPr>
          <p:cNvPr id="207886" name="Text Box 26"/>
          <p:cNvSpPr txBox="1">
            <a:spLocks noChangeArrowheads="1"/>
          </p:cNvSpPr>
          <p:nvPr/>
        </p:nvSpPr>
        <p:spPr bwMode="auto">
          <a:xfrm>
            <a:off x="5056188" y="2728913"/>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solidFill>
                  <a:srgbClr val="3333CC"/>
                </a:solidFill>
                <a:latin typeface="Times New Roman" panose="02020603050405020304" pitchFamily="18" charset="0"/>
                <a:ea typeface="宋体" panose="02010600030101010101" pitchFamily="2" charset="-122"/>
              </a:rPr>
              <a:t>NMI</a:t>
            </a:r>
            <a:endParaRPr kumimoji="1" lang="en-US" altLang="zh-CN" sz="2000">
              <a:solidFill>
                <a:srgbClr val="3333CC"/>
              </a:solidFill>
              <a:latin typeface="Times New Roman" panose="02020603050405020304" pitchFamily="18" charset="0"/>
              <a:ea typeface="宋体" panose="02010600030101010101" pitchFamily="2" charset="-122"/>
            </a:endParaRPr>
          </a:p>
        </p:txBody>
      </p:sp>
      <p:sp>
        <p:nvSpPr>
          <p:cNvPr id="207887" name="Line 27"/>
          <p:cNvSpPr>
            <a:spLocks noChangeShapeType="1"/>
          </p:cNvSpPr>
          <p:nvPr/>
        </p:nvSpPr>
        <p:spPr bwMode="auto">
          <a:xfrm>
            <a:off x="5445125" y="3303588"/>
            <a:ext cx="11113" cy="48101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888" name="Group 36"/>
          <p:cNvGrpSpPr/>
          <p:nvPr/>
        </p:nvGrpSpPr>
        <p:grpSpPr bwMode="auto">
          <a:xfrm>
            <a:off x="1987550" y="2971800"/>
            <a:ext cx="3024188" cy="912813"/>
            <a:chOff x="1180" y="1736"/>
            <a:chExt cx="2049" cy="463"/>
          </a:xfrm>
        </p:grpSpPr>
        <p:sp>
          <p:nvSpPr>
            <p:cNvPr id="207895" name="Line 20"/>
            <p:cNvSpPr>
              <a:spLocks noChangeShapeType="1"/>
            </p:cNvSpPr>
            <p:nvPr/>
          </p:nvSpPr>
          <p:spPr bwMode="auto">
            <a:xfrm flipH="1" flipV="1">
              <a:off x="2426" y="1736"/>
              <a:ext cx="1" cy="46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96" name="Line 21"/>
            <p:cNvSpPr>
              <a:spLocks noChangeShapeType="1"/>
            </p:cNvSpPr>
            <p:nvPr/>
          </p:nvSpPr>
          <p:spPr bwMode="auto">
            <a:xfrm>
              <a:off x="2425" y="1750"/>
              <a:ext cx="80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97" name="Line 28"/>
            <p:cNvSpPr>
              <a:spLocks noChangeShapeType="1"/>
            </p:cNvSpPr>
            <p:nvPr/>
          </p:nvSpPr>
          <p:spPr bwMode="auto">
            <a:xfrm>
              <a:off x="1180" y="2193"/>
              <a:ext cx="12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653" name="Text Box 29"/>
          <p:cNvSpPr txBox="1">
            <a:spLocks noChangeArrowheads="1"/>
          </p:cNvSpPr>
          <p:nvPr/>
        </p:nvSpPr>
        <p:spPr bwMode="auto">
          <a:xfrm>
            <a:off x="346075" y="4776788"/>
            <a:ext cx="7878763"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15000"/>
              </a:lnSpc>
              <a:spcBef>
                <a:spcPct val="30000"/>
              </a:spcBef>
              <a:buFontTx/>
              <a:buChar char="•"/>
            </a:pPr>
            <a:r>
              <a:rPr lang="zh-CN" altLang="en-US" sz="1800">
                <a:solidFill>
                  <a:srgbClr val="1E7C34"/>
                </a:solidFill>
                <a:latin typeface="Times New Roman" panose="02020603050405020304" pitchFamily="18" charset="0"/>
                <a:ea typeface="宋体" panose="02010600030101010101" pitchFamily="2" charset="-122"/>
              </a:rPr>
              <a:t> </a:t>
            </a:r>
            <a:r>
              <a:rPr lang="zh-CN" altLang="en-US" sz="2200">
                <a:solidFill>
                  <a:srgbClr val="006600"/>
                </a:solidFill>
                <a:ea typeface="黑体" panose="02010609060101010101" pitchFamily="49" charset="-122"/>
                <a:cs typeface="Arial" panose="020B0604020202020204" pitchFamily="34" charset="0"/>
              </a:rPr>
              <a:t>中断向量表（异常表）中每一项是对应中断服务程序的入口地址，被称为中断向量</a:t>
            </a:r>
            <a:r>
              <a:rPr lang="en-US" altLang="zh-CN" sz="2200">
                <a:solidFill>
                  <a:srgbClr val="006600"/>
                </a:solidFill>
                <a:ea typeface="黑体" panose="02010609060101010101" pitchFamily="49" charset="-122"/>
                <a:cs typeface="Arial" panose="020B0604020202020204" pitchFamily="34" charset="0"/>
              </a:rPr>
              <a:t>(Interrupt Vector)</a:t>
            </a:r>
            <a:r>
              <a:rPr lang="zh-CN" altLang="en-US" sz="2200">
                <a:solidFill>
                  <a:srgbClr val="006600"/>
                </a:solidFill>
                <a:ea typeface="黑体" panose="02010609060101010101" pitchFamily="49" charset="-122"/>
                <a:cs typeface="Arial" panose="020B0604020202020204" pitchFamily="34" charset="0"/>
              </a:rPr>
              <a:t>。</a:t>
            </a:r>
            <a:endParaRPr lang="zh-CN" altLang="en-US" sz="2200">
              <a:solidFill>
                <a:srgbClr val="006600"/>
              </a:solidFill>
              <a:ea typeface="黑体" panose="02010609060101010101" pitchFamily="49" charset="-122"/>
              <a:cs typeface="Arial" panose="020B0604020202020204" pitchFamily="34" charset="0"/>
            </a:endParaRPr>
          </a:p>
          <a:p>
            <a:pPr>
              <a:lnSpc>
                <a:spcPct val="115000"/>
              </a:lnSpc>
              <a:spcBef>
                <a:spcPct val="30000"/>
              </a:spcBef>
              <a:buFontTx/>
              <a:buChar char="•"/>
            </a:pPr>
            <a:endParaRPr lang="zh-CN" altLang="en-US" sz="2200">
              <a:solidFill>
                <a:srgbClr val="006600"/>
              </a:solidFill>
              <a:ea typeface="黑体" panose="02010609060101010101" pitchFamily="49" charset="-122"/>
              <a:cs typeface="Arial" panose="020B0604020202020204" pitchFamily="34" charset="0"/>
            </a:endParaRPr>
          </a:p>
        </p:txBody>
      </p:sp>
      <p:sp>
        <p:nvSpPr>
          <p:cNvPr id="207890" name="Text Box 31"/>
          <p:cNvSpPr txBox="1">
            <a:spLocks noChangeArrowheads="1"/>
          </p:cNvSpPr>
          <p:nvPr/>
        </p:nvSpPr>
        <p:spPr bwMode="auto">
          <a:xfrm>
            <a:off x="5954713" y="226060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CS:IP</a:t>
            </a:r>
            <a:endParaRPr kumimoji="1" lang="en-US" altLang="zh-CN" sz="2000">
              <a:latin typeface="Times New Roman" panose="02020603050405020304" pitchFamily="18" charset="0"/>
              <a:ea typeface="宋体" panose="02010600030101010101" pitchFamily="2" charset="-122"/>
            </a:endParaRPr>
          </a:p>
        </p:txBody>
      </p:sp>
      <p:sp>
        <p:nvSpPr>
          <p:cNvPr id="207891" name="Text Box 32"/>
          <p:cNvSpPr txBox="1">
            <a:spLocks noChangeArrowheads="1"/>
          </p:cNvSpPr>
          <p:nvPr/>
        </p:nvSpPr>
        <p:spPr bwMode="auto">
          <a:xfrm>
            <a:off x="5983288" y="270827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CS:IP</a:t>
            </a:r>
            <a:endParaRPr kumimoji="1" lang="en-US" altLang="zh-CN" sz="2000">
              <a:latin typeface="Times New Roman" panose="02020603050405020304" pitchFamily="18" charset="0"/>
              <a:ea typeface="宋体" panose="02010600030101010101" pitchFamily="2" charset="-122"/>
            </a:endParaRPr>
          </a:p>
        </p:txBody>
      </p:sp>
      <p:sp>
        <p:nvSpPr>
          <p:cNvPr id="207892" name="Text Box 33"/>
          <p:cNvSpPr txBox="1">
            <a:spLocks noChangeArrowheads="1"/>
          </p:cNvSpPr>
          <p:nvPr/>
        </p:nvSpPr>
        <p:spPr bwMode="auto">
          <a:xfrm>
            <a:off x="5964238" y="387032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CS:IP</a:t>
            </a:r>
            <a:endParaRPr kumimoji="1" lang="en-US" altLang="zh-CN" sz="2000">
              <a:latin typeface="Times New Roman" panose="02020603050405020304" pitchFamily="18" charset="0"/>
              <a:ea typeface="宋体" panose="02010600030101010101" pitchFamily="2" charset="-122"/>
            </a:endParaRPr>
          </a:p>
        </p:txBody>
      </p:sp>
      <p:sp>
        <p:nvSpPr>
          <p:cNvPr id="207893" name="Text Box 34"/>
          <p:cNvSpPr txBox="1">
            <a:spLocks noChangeArrowheads="1"/>
          </p:cNvSpPr>
          <p:nvPr/>
        </p:nvSpPr>
        <p:spPr bwMode="auto">
          <a:xfrm>
            <a:off x="5973763" y="424180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spcBef>
                <a:spcPct val="50000"/>
              </a:spcBef>
            </a:pPr>
            <a:r>
              <a:rPr kumimoji="1" lang="en-US" altLang="zh-CN" sz="2000">
                <a:latin typeface="Times New Roman" panose="02020603050405020304" pitchFamily="18" charset="0"/>
                <a:ea typeface="宋体" panose="02010600030101010101" pitchFamily="2" charset="-122"/>
              </a:rPr>
              <a:t>CS:IP</a:t>
            </a:r>
            <a:endParaRPr kumimoji="1" lang="en-US" altLang="zh-CN" sz="2000">
              <a:latin typeface="Times New Roman" panose="02020603050405020304" pitchFamily="18" charset="0"/>
              <a:ea typeface="宋体" panose="02010600030101010101" pitchFamily="2" charset="-122"/>
            </a:endParaRPr>
          </a:p>
        </p:txBody>
      </p:sp>
      <p:sp>
        <p:nvSpPr>
          <p:cNvPr id="410662" name="Text Box 38"/>
          <p:cNvSpPr txBox="1">
            <a:spLocks noChangeArrowheads="1"/>
          </p:cNvSpPr>
          <p:nvPr/>
        </p:nvSpPr>
        <p:spPr bwMode="auto">
          <a:xfrm>
            <a:off x="361950" y="5782100"/>
            <a:ext cx="83198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ea typeface="宋体" panose="02010600030101010101" pitchFamily="2" charset="-122"/>
              </a:rPr>
              <a:t>这是最简单的向量中断方式，用以说明其基本原理，</a:t>
            </a:r>
            <a:r>
              <a:rPr lang="en-US" altLang="zh-CN" sz="2400" dirty="0">
                <a:ea typeface="宋体" panose="02010600030101010101" pitchFamily="2" charset="-122"/>
              </a:rPr>
              <a:t>IA-32</a:t>
            </a:r>
            <a:r>
              <a:rPr lang="zh-CN" altLang="en-US" sz="2400" dirty="0">
                <a:ea typeface="宋体" panose="02010600030101010101" pitchFamily="2" charset="-122"/>
              </a:rPr>
              <a:t>的情况要复杂得多，后面相关课程会有介绍。</a:t>
            </a:r>
            <a:endParaRPr lang="zh-CN" altLang="en-US" sz="2400" dirty="0">
              <a:ea typeface="宋体" panose="02010600030101010101" pitchFamily="2" charset="-122"/>
            </a:endParaRPr>
          </a:p>
        </p:txBody>
      </p:sp>
      <p:sp>
        <p:nvSpPr>
          <p:cNvPr id="2" name="灯片编号占位符 1"/>
          <p:cNvSpPr>
            <a:spLocks noGrp="1"/>
          </p:cNvSpPr>
          <p:nvPr>
            <p:ph type="sldNum" sz="quarter" idx="4294967295"/>
          </p:nvPr>
        </p:nvSpPr>
        <p:spPr/>
        <p:txBody>
          <a:bodyPr/>
          <a:lstStyle/>
          <a:p>
            <a:r>
              <a:rPr lang="en-US" altLang="zh-CN" dirty="0"/>
              <a:t> </a:t>
            </a:r>
            <a:endParaRPr lang="zh-CN" altLang="en-US" dirty="0"/>
          </a:p>
        </p:txBody>
      </p:sp>
      <p:sp>
        <p:nvSpPr>
          <p:cNvPr id="3" name="矩形 2"/>
          <p:cNvSpPr/>
          <p:nvPr/>
        </p:nvSpPr>
        <p:spPr>
          <a:xfrm>
            <a:off x="8695075" y="6525211"/>
            <a:ext cx="389850" cy="338554"/>
          </a:xfrm>
          <a:prstGeom prst="rect">
            <a:avLst/>
          </a:prstGeom>
        </p:spPr>
        <p:txBody>
          <a:bodyPr wrap="none">
            <a:spAutoFit/>
          </a:bodyPr>
          <a:lstStyle/>
          <a:p>
            <a:fld id="{70802E8F-0752-4B92-8D61-85EF13D2DB20}" type="slidenum">
              <a:rPr lang="zh-CN" altLang="en-US"/>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38">
                                            <p:txEl>
                                              <p:pRg st="0" end="0"/>
                                            </p:txEl>
                                          </p:spTgt>
                                        </p:tgtEl>
                                        <p:attrNameLst>
                                          <p:attrName>style.visibility</p:attrName>
                                        </p:attrNameLst>
                                      </p:cBhvr>
                                      <p:to>
                                        <p:strVal val="visible"/>
                                      </p:to>
                                    </p:set>
                                    <p:animEffect transition="in" filter="blinds(horizontal)">
                                      <p:cBhvr>
                                        <p:cTn id="7" dur="500"/>
                                        <p:tgtEl>
                                          <p:spTgt spid="410638">
                                            <p:txEl>
                                              <p:pRg st="0" end="0"/>
                                            </p:txEl>
                                          </p:spTgt>
                                        </p:tgtEl>
                                      </p:cBhvr>
                                    </p:animEffect>
                                  </p:childTnLst>
                                  <p:subTnLst>
                                    <p:animClr clrSpc="rgb" dir="cw">
                                      <p:cBhvr override="childStyle">
                                        <p:cTn dur="1" fill="hold" display="0" masterRel="nextClick" afterEffect="1"/>
                                        <p:tgtEl>
                                          <p:spTgt spid="410638">
                                            <p:txEl>
                                              <p:pRg st="0" end="0"/>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410638">
                                            <p:txEl>
                                              <p:pRg st="1" end="1"/>
                                            </p:txEl>
                                          </p:spTgt>
                                        </p:tgtEl>
                                        <p:attrNameLst>
                                          <p:attrName>style.visibility</p:attrName>
                                        </p:attrNameLst>
                                      </p:cBhvr>
                                      <p:to>
                                        <p:strVal val="visible"/>
                                      </p:to>
                                    </p:set>
                                    <p:animEffect transition="in" filter="blinds(horizontal)">
                                      <p:cBhvr>
                                        <p:cTn id="10" dur="500"/>
                                        <p:tgtEl>
                                          <p:spTgt spid="410638">
                                            <p:txEl>
                                              <p:pRg st="1" end="1"/>
                                            </p:txEl>
                                          </p:spTgt>
                                        </p:tgtEl>
                                      </p:cBhvr>
                                    </p:animEffect>
                                  </p:childTnLst>
                                  <p:subTnLst>
                                    <p:animClr clrSpc="rgb" dir="cw">
                                      <p:cBhvr override="childStyle">
                                        <p:cTn dur="1" fill="hold" display="0" masterRel="nextClick" afterEffect="1"/>
                                        <p:tgtEl>
                                          <p:spTgt spid="410638">
                                            <p:txEl>
                                              <p:pRg st="1" end="1"/>
                                            </p:txEl>
                                          </p:spTgt>
                                        </p:tgtEl>
                                        <p:attrNameLst>
                                          <p:attrName>ppt_c</p:attrName>
                                        </p:attrNameLst>
                                      </p:cBhvr>
                                      <p:to>
                                        <a:schemeClr val="bg2"/>
                                      </p:to>
                                    </p:animClr>
                                  </p:subTnLst>
                                </p:cTn>
                              </p:par>
                              <p:par>
                                <p:cTn id="11" presetID="3" presetClass="entr" presetSubtype="10" fill="hold" nodeType="withEffect">
                                  <p:stCondLst>
                                    <p:cond delay="0"/>
                                  </p:stCondLst>
                                  <p:childTnLst>
                                    <p:set>
                                      <p:cBhvr>
                                        <p:cTn id="12" dur="1" fill="hold">
                                          <p:stCondLst>
                                            <p:cond delay="0"/>
                                          </p:stCondLst>
                                        </p:cTn>
                                        <p:tgtEl>
                                          <p:spTgt spid="410638">
                                            <p:txEl>
                                              <p:pRg st="2" end="2"/>
                                            </p:txEl>
                                          </p:spTgt>
                                        </p:tgtEl>
                                        <p:attrNameLst>
                                          <p:attrName>style.visibility</p:attrName>
                                        </p:attrNameLst>
                                      </p:cBhvr>
                                      <p:to>
                                        <p:strVal val="visible"/>
                                      </p:to>
                                    </p:set>
                                    <p:animEffect transition="in" filter="blinds(horizontal)">
                                      <p:cBhvr>
                                        <p:cTn id="13" dur="500"/>
                                        <p:tgtEl>
                                          <p:spTgt spid="410638">
                                            <p:txEl>
                                              <p:pRg st="2" end="2"/>
                                            </p:txEl>
                                          </p:spTgt>
                                        </p:tgtEl>
                                      </p:cBhvr>
                                    </p:animEffect>
                                  </p:childTnLst>
                                  <p:subTnLst>
                                    <p:animClr clrSpc="rgb" dir="cw">
                                      <p:cBhvr override="childStyle">
                                        <p:cTn dur="1" fill="hold" display="0" masterRel="nextClick" afterEffect="1"/>
                                        <p:tgtEl>
                                          <p:spTgt spid="410638">
                                            <p:txEl>
                                              <p:pRg st="2" end="2"/>
                                            </p:txEl>
                                          </p:spTgt>
                                        </p:tgtEl>
                                        <p:attrNameLst>
                                          <p:attrName>ppt_c</p:attrName>
                                        </p:attrNameLst>
                                      </p:cBhvr>
                                      <p:to>
                                        <a:schemeClr val="bg2"/>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7881"/>
                                        </p:tgtEl>
                                        <p:attrNameLst>
                                          <p:attrName>style.visibility</p:attrName>
                                        </p:attrNameLst>
                                      </p:cBhvr>
                                      <p:to>
                                        <p:strVal val="visible"/>
                                      </p:to>
                                    </p:set>
                                    <p:animEffect transition="in" filter="wipe(left)">
                                      <p:cBhvr>
                                        <p:cTn id="18" dur="500"/>
                                        <p:tgtEl>
                                          <p:spTgt spid="20788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0638">
                                            <p:txEl>
                                              <p:pRg st="3" end="3"/>
                                            </p:txEl>
                                          </p:spTgt>
                                        </p:tgtEl>
                                        <p:attrNameLst>
                                          <p:attrName>style.visibility</p:attrName>
                                        </p:attrNameLst>
                                      </p:cBhvr>
                                      <p:to>
                                        <p:strVal val="visible"/>
                                      </p:to>
                                    </p:set>
                                    <p:animEffect transition="in" filter="blinds(horizontal)">
                                      <p:cBhvr>
                                        <p:cTn id="23" dur="500"/>
                                        <p:tgtEl>
                                          <p:spTgt spid="410638">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0638">
                                            <p:txEl>
                                              <p:pRg st="4" end="4"/>
                                            </p:txEl>
                                          </p:spTgt>
                                        </p:tgtEl>
                                        <p:attrNameLst>
                                          <p:attrName>style.visibility</p:attrName>
                                        </p:attrNameLst>
                                      </p:cBhvr>
                                      <p:to>
                                        <p:strVal val="visible"/>
                                      </p:to>
                                    </p:set>
                                    <p:animEffect transition="in" filter="blinds(horizontal)">
                                      <p:cBhvr>
                                        <p:cTn id="26" dur="500"/>
                                        <p:tgtEl>
                                          <p:spTgt spid="410638">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0638">
                                            <p:txEl>
                                              <p:pRg st="5" end="5"/>
                                            </p:txEl>
                                          </p:spTgt>
                                        </p:tgtEl>
                                        <p:attrNameLst>
                                          <p:attrName>style.visibility</p:attrName>
                                        </p:attrNameLst>
                                      </p:cBhvr>
                                      <p:to>
                                        <p:strVal val="visible"/>
                                      </p:to>
                                    </p:set>
                                    <p:animEffect transition="in" filter="blinds(horizontal)">
                                      <p:cBhvr>
                                        <p:cTn id="29" dur="500"/>
                                        <p:tgtEl>
                                          <p:spTgt spid="41063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7888"/>
                                        </p:tgtEl>
                                        <p:attrNameLst>
                                          <p:attrName>style.visibility</p:attrName>
                                        </p:attrNameLst>
                                      </p:cBhvr>
                                      <p:to>
                                        <p:strVal val="visible"/>
                                      </p:to>
                                    </p:set>
                                    <p:animEffect transition="in" filter="wipe(left)">
                                      <p:cBhvr>
                                        <p:cTn id="34" dur="500"/>
                                        <p:tgtEl>
                                          <p:spTgt spid="20788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10653">
                                            <p:txEl>
                                              <p:pRg st="0" end="0"/>
                                            </p:txEl>
                                          </p:spTgt>
                                        </p:tgtEl>
                                        <p:attrNameLst>
                                          <p:attrName>style.visibility</p:attrName>
                                        </p:attrNameLst>
                                      </p:cBhvr>
                                      <p:to>
                                        <p:strVal val="visible"/>
                                      </p:to>
                                    </p:set>
                                    <p:animEffect transition="in" filter="blinds(horizontal)">
                                      <p:cBhvr>
                                        <p:cTn id="39" dur="500"/>
                                        <p:tgtEl>
                                          <p:spTgt spid="41065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10662"/>
                                        </p:tgtEl>
                                        <p:attrNameLst>
                                          <p:attrName>style.visibility</p:attrName>
                                        </p:attrNameLst>
                                      </p:cBhvr>
                                      <p:to>
                                        <p:strVal val="visible"/>
                                      </p:to>
                                    </p:set>
                                    <p:animEffect transition="in" filter="blinds(horizontal)">
                                      <p:cBhvr>
                                        <p:cTn id="44" dur="500"/>
                                        <p:tgtEl>
                                          <p:spTgt spid="41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6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026EB5A-9A9B-451B-A4E7-1A39DA1CC82C}" type="slidenum">
              <a:rPr lang="zh-CN" altLang="en-US" smtClean="0"/>
            </a:fld>
            <a:endParaRPr lang="zh-CN" altLang="en-US"/>
          </a:p>
        </p:txBody>
      </p:sp>
      <p:sp>
        <p:nvSpPr>
          <p:cNvPr id="5" name="Rectangle 2"/>
          <p:cNvSpPr>
            <a:spLocks noGrp="1" noChangeArrowheads="1"/>
          </p:cNvSpPr>
          <p:nvPr>
            <p:ph type="title"/>
          </p:nvPr>
        </p:nvSpPr>
        <p:spPr>
          <a:xfrm>
            <a:off x="485775" y="171450"/>
            <a:ext cx="8123238" cy="422275"/>
          </a:xfrm>
        </p:spPr>
        <p:txBody>
          <a:bodyPr/>
          <a:lstStyle/>
          <a:p>
            <a:r>
              <a:rPr lang="zh-CN" altLang="en-US" dirty="0">
                <a:ea typeface="宋体" panose="02010600030101010101" pitchFamily="2" charset="-122"/>
                <a:cs typeface="Arial" panose="020B0604020202020204" pitchFamily="34" charset="0"/>
              </a:rPr>
              <a:t>中断过程</a:t>
            </a:r>
            <a:endParaRPr lang="zh-CN" altLang="en-US" dirty="0">
              <a:ea typeface="宋体" panose="02010600030101010101" pitchFamily="2" charset="-122"/>
              <a:cs typeface="Arial" panose="020B0604020202020204" pitchFamily="34" charset="0"/>
            </a:endParaRPr>
          </a:p>
        </p:txBody>
      </p:sp>
      <p:sp>
        <p:nvSpPr>
          <p:cNvPr id="6" name="Rectangle 3"/>
          <p:cNvSpPr txBox="1">
            <a:spLocks noChangeArrowheads="1"/>
          </p:cNvSpPr>
          <p:nvPr/>
        </p:nvSpPr>
        <p:spPr bwMode="auto">
          <a:xfrm>
            <a:off x="307975" y="676275"/>
            <a:ext cx="8191500" cy="40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10000"/>
              </a:spcBef>
              <a:buFontTx/>
              <a:buNone/>
            </a:pPr>
            <a:r>
              <a:rPr lang="zh-CN" altLang="en-US" sz="2200">
                <a:ea typeface="黑体" panose="02010609060101010101" pitchFamily="49" charset="-122"/>
              </a:rPr>
              <a:t>中断一旦被硬件（</a:t>
            </a:r>
            <a:r>
              <a:rPr lang="en-US" altLang="zh-CN" sz="2200">
                <a:ea typeface="黑体" panose="02010609060101010101" pitchFamily="49" charset="-122"/>
              </a:rPr>
              <a:t>CPU</a:t>
            </a:r>
            <a:r>
              <a:rPr lang="zh-CN" altLang="en-US" sz="2200">
                <a:ea typeface="黑体" panose="02010609060101010101" pitchFamily="49" charset="-122"/>
              </a:rPr>
              <a:t>）检测到后就需要做以下工作：</a:t>
            </a:r>
            <a:endParaRPr lang="zh-CN" altLang="en-US" sz="2200">
              <a:ea typeface="黑体" panose="02010609060101010101" pitchFamily="49" charset="-122"/>
            </a:endParaRPr>
          </a:p>
          <a:p>
            <a:pPr marL="952500" lvl="1" indent="-495300">
              <a:lnSpc>
                <a:spcPct val="110000"/>
              </a:lnSpc>
              <a:spcBef>
                <a:spcPct val="10000"/>
              </a:spcBef>
            </a:pPr>
            <a:r>
              <a:rPr lang="zh-CN" altLang="en-US" sz="2200">
                <a:solidFill>
                  <a:schemeClr val="accent2"/>
                </a:solidFill>
                <a:ea typeface="黑体" panose="02010609060101010101" pitchFamily="49" charset="-122"/>
              </a:rPr>
              <a:t>中断响应（硬件实现）</a:t>
            </a:r>
            <a:endParaRPr lang="zh-CN" altLang="en-US" sz="2200">
              <a:solidFill>
                <a:schemeClr val="accent2"/>
              </a:solidFill>
              <a:ea typeface="黑体" panose="02010609060101010101" pitchFamily="49" charset="-122"/>
            </a:endParaRPr>
          </a:p>
          <a:p>
            <a:pPr marL="952500" lvl="1" indent="-495300">
              <a:lnSpc>
                <a:spcPct val="110000"/>
              </a:lnSpc>
              <a:spcBef>
                <a:spcPct val="10000"/>
              </a:spcBef>
            </a:pPr>
            <a:r>
              <a:rPr lang="zh-CN" altLang="en-US" sz="2200">
                <a:solidFill>
                  <a:schemeClr val="accent2"/>
                </a:solidFill>
                <a:ea typeface="黑体" panose="02010609060101010101" pitchFamily="49" charset="-122"/>
              </a:rPr>
              <a:t>中断处理（软件实现）</a:t>
            </a:r>
            <a:endParaRPr lang="zh-CN" altLang="en-US" sz="2200">
              <a:solidFill>
                <a:schemeClr val="accent2"/>
              </a:solidFill>
              <a:ea typeface="黑体" panose="02010609060101010101" pitchFamily="49" charset="-122"/>
            </a:endParaRPr>
          </a:p>
          <a:p>
            <a:pPr marL="952500" lvl="1" indent="-495300">
              <a:lnSpc>
                <a:spcPct val="110000"/>
              </a:lnSpc>
              <a:spcBef>
                <a:spcPct val="10000"/>
              </a:spcBef>
            </a:pPr>
            <a:endParaRPr lang="en-US" altLang="zh-CN" sz="2200">
              <a:solidFill>
                <a:srgbClr val="D1390F"/>
              </a:solidFill>
              <a:ea typeface="黑体" panose="02010609060101010101" pitchFamily="49" charset="-122"/>
            </a:endParaRPr>
          </a:p>
          <a:p>
            <a:pPr marL="457200" lvl="1" indent="0">
              <a:lnSpc>
                <a:spcPct val="110000"/>
              </a:lnSpc>
              <a:spcBef>
                <a:spcPct val="10000"/>
              </a:spcBef>
              <a:buFontTx/>
              <a:buNone/>
            </a:pPr>
            <a:r>
              <a:rPr lang="zh-CN" altLang="en-US" sz="2200">
                <a:solidFill>
                  <a:srgbClr val="D1390F"/>
                </a:solidFill>
                <a:ea typeface="黑体" panose="02010609060101010101" pitchFamily="49" charset="-122"/>
              </a:rPr>
              <a:t>中断响应：</a:t>
            </a:r>
            <a:r>
              <a:rPr lang="zh-CN" altLang="en-US" sz="2200">
                <a:solidFill>
                  <a:schemeClr val="tx1"/>
                </a:solidFill>
                <a:ea typeface="黑体" panose="02010609060101010101" pitchFamily="49" charset="-122"/>
              </a:rPr>
              <a:t>指</a:t>
            </a:r>
            <a:r>
              <a:rPr lang="en-US" altLang="zh-CN" sz="2200">
                <a:solidFill>
                  <a:schemeClr val="tx1"/>
                </a:solidFill>
                <a:ea typeface="黑体" panose="02010609060101010101" pitchFamily="49" charset="-122"/>
              </a:rPr>
              <a:t>CPU</a:t>
            </a:r>
            <a:r>
              <a:rPr lang="zh-CN" altLang="en-US" sz="2200">
                <a:solidFill>
                  <a:schemeClr val="tx1"/>
                </a:solidFill>
                <a:ea typeface="黑体" panose="02010609060101010101" pitchFamily="49" charset="-122"/>
              </a:rPr>
              <a:t>发现外部中断请求后，中止现行程序的执行，到调出中断服务程序这一过程。</a:t>
            </a:r>
            <a:endParaRPr lang="zh-CN" altLang="en-US" sz="2200">
              <a:solidFill>
                <a:schemeClr val="tx1"/>
              </a:solidFill>
              <a:ea typeface="黑体" panose="02010609060101010101" pitchFamily="49" charset="-122"/>
            </a:endParaRPr>
          </a:p>
          <a:p>
            <a:pPr marL="457200" lvl="1" indent="0">
              <a:lnSpc>
                <a:spcPct val="110000"/>
              </a:lnSpc>
              <a:spcBef>
                <a:spcPct val="10000"/>
              </a:spcBef>
              <a:buFontTx/>
              <a:buNone/>
            </a:pPr>
            <a:r>
              <a:rPr lang="en-US" altLang="zh-CN" sz="2200">
                <a:solidFill>
                  <a:schemeClr val="accent1"/>
                </a:solidFill>
                <a:ea typeface="黑体" panose="02010609060101010101" pitchFamily="49" charset="-122"/>
              </a:rPr>
              <a:t>1. </a:t>
            </a:r>
            <a:r>
              <a:rPr lang="zh-CN" altLang="en-US" sz="2200">
                <a:solidFill>
                  <a:schemeClr val="accent1"/>
                </a:solidFill>
                <a:ea typeface="黑体" panose="02010609060101010101" pitchFamily="49" charset="-122"/>
              </a:rPr>
              <a:t>中断响应的条件</a:t>
            </a:r>
            <a:endParaRPr lang="zh-CN" altLang="en-US" sz="2200">
              <a:solidFill>
                <a:schemeClr val="accent1"/>
              </a:solidFill>
              <a:ea typeface="黑体" panose="02010609060101010101" pitchFamily="49" charset="-122"/>
            </a:endParaRPr>
          </a:p>
          <a:p>
            <a:pPr marL="1371600" lvl="2" indent="-457200">
              <a:lnSpc>
                <a:spcPct val="110000"/>
              </a:lnSpc>
              <a:spcBef>
                <a:spcPct val="10000"/>
              </a:spcBef>
              <a:buFontTx/>
              <a:buNone/>
            </a:pPr>
            <a:r>
              <a:rPr lang="en-US" altLang="zh-CN" sz="2200">
                <a:solidFill>
                  <a:schemeClr val="accent2"/>
                </a:solidFill>
                <a:ea typeface="黑体" panose="02010609060101010101" pitchFamily="49" charset="-122"/>
              </a:rPr>
              <a:t>①  CPU</a:t>
            </a:r>
            <a:r>
              <a:rPr lang="zh-CN" altLang="en-US" sz="2200">
                <a:solidFill>
                  <a:schemeClr val="accent2"/>
                </a:solidFill>
                <a:ea typeface="黑体" panose="02010609060101010101" pitchFamily="49" charset="-122"/>
              </a:rPr>
              <a:t>处于开中断状态</a:t>
            </a:r>
            <a:endParaRPr lang="zh-CN" altLang="en-US" sz="2200">
              <a:solidFill>
                <a:schemeClr val="accent2"/>
              </a:solidFill>
              <a:ea typeface="黑体" panose="02010609060101010101" pitchFamily="49" charset="-122"/>
            </a:endParaRPr>
          </a:p>
          <a:p>
            <a:pPr marL="1371600" lvl="2" indent="-457200">
              <a:lnSpc>
                <a:spcPct val="110000"/>
              </a:lnSpc>
              <a:spcBef>
                <a:spcPct val="10000"/>
              </a:spcBef>
              <a:buFontTx/>
              <a:buNone/>
            </a:pPr>
            <a:r>
              <a:rPr lang="en-US" altLang="zh-CN" sz="2200">
                <a:solidFill>
                  <a:schemeClr val="accent2"/>
                </a:solidFill>
                <a:ea typeface="黑体" panose="02010609060101010101" pitchFamily="49" charset="-122"/>
              </a:rPr>
              <a:t>②  </a:t>
            </a:r>
            <a:r>
              <a:rPr lang="zh-CN" altLang="en-US" sz="2200">
                <a:solidFill>
                  <a:schemeClr val="accent2"/>
                </a:solidFill>
                <a:ea typeface="黑体" panose="02010609060101010101" pitchFamily="49" charset="-122"/>
              </a:rPr>
              <a:t>在一条指令执行完</a:t>
            </a:r>
            <a:endParaRPr lang="zh-CN" altLang="en-US" sz="2200">
              <a:solidFill>
                <a:schemeClr val="accent2"/>
              </a:solidFill>
              <a:ea typeface="黑体" panose="02010609060101010101" pitchFamily="49" charset="-122"/>
            </a:endParaRPr>
          </a:p>
          <a:p>
            <a:pPr marL="1371600" lvl="2" indent="-457200">
              <a:lnSpc>
                <a:spcPct val="110000"/>
              </a:lnSpc>
              <a:spcBef>
                <a:spcPct val="10000"/>
              </a:spcBef>
              <a:buFontTx/>
              <a:buAutoNum type="circleNumDbPlain" startAt="3"/>
            </a:pPr>
            <a:r>
              <a:rPr lang="zh-CN" altLang="en-US" sz="2200">
                <a:solidFill>
                  <a:schemeClr val="accent2"/>
                </a:solidFill>
                <a:ea typeface="黑体" panose="02010609060101010101" pitchFamily="49" charset="-122"/>
              </a:rPr>
              <a:t>至少要有一个未被屏蔽的中断请求</a:t>
            </a:r>
            <a:endParaRPr lang="zh-CN" altLang="en-US" sz="2200" dirty="0">
              <a:solidFill>
                <a:schemeClr val="accent2"/>
              </a:solidFill>
              <a:ea typeface="黑体" panose="02010609060101010101" pitchFamily="49" charset="-122"/>
            </a:endParaRPr>
          </a:p>
        </p:txBody>
      </p:sp>
      <p:sp>
        <p:nvSpPr>
          <p:cNvPr id="7" name="Line 4"/>
          <p:cNvSpPr>
            <a:spLocks noChangeShapeType="1"/>
          </p:cNvSpPr>
          <p:nvPr/>
        </p:nvSpPr>
        <p:spPr bwMode="auto">
          <a:xfrm>
            <a:off x="7153275" y="528637"/>
            <a:ext cx="0" cy="7000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
          <p:cNvSpPr>
            <a:spLocks noChangeShapeType="1"/>
          </p:cNvSpPr>
          <p:nvPr/>
        </p:nvSpPr>
        <p:spPr bwMode="auto">
          <a:xfrm flipV="1">
            <a:off x="7207250" y="676275"/>
            <a:ext cx="928688" cy="6318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p:cNvSpPr>
            <a:spLocks noChangeShapeType="1"/>
          </p:cNvSpPr>
          <p:nvPr/>
        </p:nvSpPr>
        <p:spPr bwMode="auto">
          <a:xfrm>
            <a:off x="8124825" y="784225"/>
            <a:ext cx="0" cy="10890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p:cNvSpPr>
            <a:spLocks noChangeShapeType="1"/>
          </p:cNvSpPr>
          <p:nvPr/>
        </p:nvSpPr>
        <p:spPr bwMode="auto">
          <a:xfrm flipH="1" flipV="1">
            <a:off x="7153274" y="1484311"/>
            <a:ext cx="941387" cy="41592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7153275" y="1484312"/>
            <a:ext cx="0" cy="711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9"/>
          <p:cNvSpPr txBox="1">
            <a:spLocks noChangeArrowheads="1"/>
          </p:cNvSpPr>
          <p:nvPr/>
        </p:nvSpPr>
        <p:spPr bwMode="auto">
          <a:xfrm>
            <a:off x="8148638" y="917575"/>
            <a:ext cx="750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中断处理</a:t>
            </a:r>
            <a:endParaRPr kumimoji="1" lang="zh-CN" altLang="en-US" sz="2000" dirty="0">
              <a:ea typeface="宋体" panose="02010600030101010101" pitchFamily="2" charset="-122"/>
            </a:endParaRPr>
          </a:p>
        </p:txBody>
      </p:sp>
      <p:sp>
        <p:nvSpPr>
          <p:cNvPr id="13" name="Text Box 10"/>
          <p:cNvSpPr txBox="1">
            <a:spLocks noChangeArrowheads="1"/>
          </p:cNvSpPr>
          <p:nvPr/>
        </p:nvSpPr>
        <p:spPr bwMode="auto">
          <a:xfrm>
            <a:off x="5957497" y="1081754"/>
            <a:ext cx="1387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中断响应</a:t>
            </a:r>
            <a:endParaRPr kumimoji="1" lang="zh-CN" altLang="en-US" sz="2000" dirty="0">
              <a:ea typeface="宋体" panose="02010600030101010101" pitchFamily="2" charset="-122"/>
            </a:endParaRPr>
          </a:p>
        </p:txBody>
      </p:sp>
      <p:sp>
        <p:nvSpPr>
          <p:cNvPr id="14" name="Rectangle 11"/>
          <p:cNvSpPr>
            <a:spLocks noChangeArrowheads="1"/>
          </p:cNvSpPr>
          <p:nvPr/>
        </p:nvSpPr>
        <p:spPr bwMode="auto">
          <a:xfrm>
            <a:off x="0" y="4861862"/>
            <a:ext cx="9144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10000"/>
              </a:spcBef>
            </a:pPr>
            <a:r>
              <a:rPr lang="zh-CN" altLang="en-US" sz="2000" dirty="0">
                <a:solidFill>
                  <a:srgbClr val="D1390F"/>
                </a:solidFill>
                <a:latin typeface="Arial" panose="020B0604020202020204" pitchFamily="34" charset="0"/>
                <a:ea typeface="黑体" panose="02010609060101010101" pitchFamily="49" charset="-122"/>
              </a:rPr>
              <a:t>问题：中断响应的时点与异常处理的时点是否相同？为什么？</a:t>
            </a:r>
            <a:endParaRPr lang="zh-CN" altLang="en-US" sz="2000" dirty="0">
              <a:solidFill>
                <a:srgbClr val="D1390F"/>
              </a:solidFill>
              <a:latin typeface="Arial" panose="020B0604020202020204" pitchFamily="34" charset="0"/>
              <a:ea typeface="黑体" panose="02010609060101010101" pitchFamily="49" charset="-122"/>
            </a:endParaRPr>
          </a:p>
          <a:p>
            <a:pPr>
              <a:lnSpc>
                <a:spcPct val="120000"/>
              </a:lnSpc>
              <a:spcBef>
                <a:spcPct val="10000"/>
              </a:spcBef>
            </a:pPr>
            <a:r>
              <a:rPr lang="zh-CN" altLang="en-US" sz="2000" dirty="0">
                <a:solidFill>
                  <a:srgbClr val="146C18"/>
                </a:solidFill>
                <a:latin typeface="Arial" panose="020B0604020202020204" pitchFamily="34" charset="0"/>
                <a:ea typeface="黑体" panose="02010609060101010101" pitchFamily="49" charset="-122"/>
              </a:rPr>
              <a:t>在一条指令执行结束后开始查询有无</a:t>
            </a:r>
            <a:r>
              <a:rPr lang="zh-CN" altLang="en-US" sz="2000" dirty="0">
                <a:solidFill>
                  <a:srgbClr val="FF0000"/>
                </a:solidFill>
                <a:latin typeface="Arial" panose="020B0604020202020204" pitchFamily="34" charset="0"/>
                <a:ea typeface="黑体" panose="02010609060101010101" pitchFamily="49" charset="-122"/>
              </a:rPr>
              <a:t>中断请求</a:t>
            </a:r>
            <a:r>
              <a:rPr lang="zh-CN" altLang="en-US" sz="2000" dirty="0">
                <a:solidFill>
                  <a:srgbClr val="146C18"/>
                </a:solidFill>
                <a:latin typeface="Arial" panose="020B0604020202020204" pitchFamily="34" charset="0"/>
                <a:ea typeface="黑体" panose="02010609060101010101" pitchFamily="49" charset="-122"/>
              </a:rPr>
              <a:t>，有的话立即响应，所以，一般在指令执行完时响应中断；</a:t>
            </a:r>
            <a:endParaRPr lang="en-US" altLang="zh-CN" sz="2000" dirty="0">
              <a:solidFill>
                <a:srgbClr val="146C18"/>
              </a:solidFill>
              <a:latin typeface="Arial" panose="020B0604020202020204" pitchFamily="34" charset="0"/>
              <a:ea typeface="黑体" panose="02010609060101010101" pitchFamily="49" charset="-122"/>
            </a:endParaRPr>
          </a:p>
          <a:p>
            <a:pPr>
              <a:lnSpc>
                <a:spcPct val="120000"/>
              </a:lnSpc>
              <a:spcBef>
                <a:spcPct val="10000"/>
              </a:spcBef>
            </a:pPr>
            <a:r>
              <a:rPr lang="zh-CN" altLang="en-US" sz="2000" dirty="0">
                <a:solidFill>
                  <a:srgbClr val="146C18"/>
                </a:solidFill>
                <a:latin typeface="Arial" panose="020B0604020202020204" pitchFamily="34" charset="0"/>
                <a:ea typeface="黑体" panose="02010609060101010101" pitchFamily="49" charset="-122"/>
              </a:rPr>
              <a:t>“</a:t>
            </a:r>
            <a:r>
              <a:rPr lang="zh-CN" altLang="en-US" sz="2000" dirty="0">
                <a:solidFill>
                  <a:srgbClr val="FF0000"/>
                </a:solidFill>
                <a:latin typeface="Arial" panose="020B0604020202020204" pitchFamily="34" charset="0"/>
                <a:ea typeface="黑体" panose="02010609060101010101" pitchFamily="49" charset="-122"/>
              </a:rPr>
              <a:t>异常</a:t>
            </a:r>
            <a:r>
              <a:rPr lang="zh-CN" altLang="en-US" sz="2000" dirty="0">
                <a:solidFill>
                  <a:srgbClr val="146C18"/>
                </a:solidFill>
                <a:latin typeface="Arial" panose="020B0604020202020204" pitchFamily="34" charset="0"/>
                <a:ea typeface="黑体" panose="02010609060101010101" pitchFamily="49" charset="-122"/>
              </a:rPr>
              <a:t>”发生在指令执行过程中，所以，不能等到指令执行完才进行异常处理。</a:t>
            </a:r>
            <a:endParaRPr lang="zh-CN" altLang="en-US" sz="2000" dirty="0">
              <a:solidFill>
                <a:srgbClr val="146C18"/>
              </a:solidFill>
              <a:latin typeface="Arial" panose="020B0604020202020204" pitchFamily="34" charset="0"/>
              <a:ea typeface="黑体" panose="02010609060101010101" pitchFamily="49" charset="-122"/>
            </a:endParaRPr>
          </a:p>
        </p:txBody>
      </p:sp>
      <p:sp>
        <p:nvSpPr>
          <p:cNvPr id="15" name="椭圆 14"/>
          <p:cNvSpPr/>
          <p:nvPr/>
        </p:nvSpPr>
        <p:spPr bwMode="auto">
          <a:xfrm>
            <a:off x="7081520" y="1221105"/>
            <a:ext cx="132080" cy="133350"/>
          </a:xfrm>
          <a:prstGeom prst="ellipse">
            <a:avLst/>
          </a:prstGeom>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blinds(horizontal)">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blinds(horizontal)">
                                      <p:cBhvr>
                                        <p:cTn id="58" dur="500"/>
                                        <p:tgtEl>
                                          <p:spTgt spid="6">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Effect transition="in" filter="blinds(horizontal)">
                                      <p:cBhvr>
                                        <p:cTn id="63" dur="500"/>
                                        <p:tgtEl>
                                          <p:spTgt spid="6">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
                                            <p:txEl>
                                              <p:pRg st="8" end="8"/>
                                            </p:txEl>
                                          </p:spTgt>
                                        </p:tgtEl>
                                        <p:attrNameLst>
                                          <p:attrName>style.visibility</p:attrName>
                                        </p:attrNameLst>
                                      </p:cBhvr>
                                      <p:to>
                                        <p:strVal val="visible"/>
                                      </p:to>
                                    </p:set>
                                    <p:animEffect transition="in" filter="blinds(horizontal)">
                                      <p:cBhvr>
                                        <p:cTn id="68" dur="500"/>
                                        <p:tgtEl>
                                          <p:spTgt spid="6">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blinds(horizontal)">
                                      <p:cBhvr>
                                        <p:cTn id="73" dur="500"/>
                                        <p:tgtEl>
                                          <p:spTgt spid="14">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4">
                                            <p:txEl>
                                              <p:pRg st="1" end="1"/>
                                            </p:txEl>
                                          </p:spTgt>
                                        </p:tgtEl>
                                        <p:attrNameLst>
                                          <p:attrName>style.visibility</p:attrName>
                                        </p:attrNameLst>
                                      </p:cBhvr>
                                      <p:to>
                                        <p:strVal val="visible"/>
                                      </p:to>
                                    </p:set>
                                    <p:animEffect transition="in" filter="blinds(horizontal)">
                                      <p:cBhvr>
                                        <p:cTn id="78" dur="500"/>
                                        <p:tgtEl>
                                          <p:spTgt spid="14">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4">
                                            <p:txEl>
                                              <p:pRg st="2" end="2"/>
                                            </p:txEl>
                                          </p:spTgt>
                                        </p:tgtEl>
                                        <p:attrNameLst>
                                          <p:attrName>style.visibility</p:attrName>
                                        </p:attrNameLst>
                                      </p:cBhvr>
                                      <p:to>
                                        <p:strVal val="visible"/>
                                      </p:to>
                                    </p:set>
                                    <p:animEffect transition="in" filter="blinds(horizontal)">
                                      <p:cBhvr>
                                        <p:cTn id="8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7267312" y="3572542"/>
            <a:ext cx="1419225" cy="2476500"/>
          </a:xfrm>
          <a:prstGeom prst="rect">
            <a:avLst/>
          </a:prstGeom>
        </p:spPr>
      </p:pic>
      <p:pic>
        <p:nvPicPr>
          <p:cNvPr id="10" name="图片 9"/>
          <p:cNvPicPr>
            <a:picLocks noChangeAspect="1"/>
          </p:cNvPicPr>
          <p:nvPr/>
        </p:nvPicPr>
        <p:blipFill>
          <a:blip r:embed="rId2"/>
          <a:stretch>
            <a:fillRect/>
          </a:stretch>
        </p:blipFill>
        <p:spPr>
          <a:xfrm>
            <a:off x="4781391" y="1084234"/>
            <a:ext cx="2514600" cy="5133975"/>
          </a:xfrm>
          <a:prstGeom prst="rect">
            <a:avLst/>
          </a:prstGeom>
        </p:spPr>
      </p:pic>
      <p:sp>
        <p:nvSpPr>
          <p:cNvPr id="253955" name="Rectangle 3"/>
          <p:cNvSpPr>
            <a:spLocks noGrp="1" noChangeArrowheads="1"/>
          </p:cNvSpPr>
          <p:nvPr>
            <p:ph type="body" idx="1"/>
          </p:nvPr>
        </p:nvSpPr>
        <p:spPr>
          <a:xfrm>
            <a:off x="0" y="312738"/>
            <a:ext cx="4948238" cy="5144998"/>
          </a:xfrm>
        </p:spPr>
        <p:txBody>
          <a:bodyPr/>
          <a:lstStyle/>
          <a:p>
            <a:pPr marL="533400" indent="-533400">
              <a:buFontTx/>
              <a:buNone/>
            </a:pPr>
            <a:endParaRPr lang="zh-CN" altLang="en-US" sz="2000" dirty="0">
              <a:solidFill>
                <a:schemeClr val="accent1"/>
              </a:solidFill>
              <a:ea typeface="宋体" panose="02010600030101010101" pitchFamily="2" charset="-122"/>
            </a:endParaRPr>
          </a:p>
          <a:p>
            <a:pPr marL="952500" lvl="1" indent="-495300">
              <a:buFontTx/>
              <a:buNone/>
            </a:pPr>
            <a:r>
              <a:rPr lang="en-US" altLang="zh-CN" sz="2000" dirty="0">
                <a:solidFill>
                  <a:schemeClr val="accent1"/>
                </a:solidFill>
                <a:ea typeface="黑体" panose="02010609060101010101" pitchFamily="49" charset="-122"/>
              </a:rPr>
              <a:t>2. </a:t>
            </a:r>
            <a:r>
              <a:rPr lang="zh-CN" altLang="en-US" sz="2000" dirty="0">
                <a:solidFill>
                  <a:schemeClr val="accent1"/>
                </a:solidFill>
                <a:ea typeface="黑体" panose="02010609060101010101" pitchFamily="49" charset="-122"/>
              </a:rPr>
              <a:t>中断响应过程</a:t>
            </a:r>
            <a:endParaRPr lang="en-US" altLang="zh-CN" sz="2000" dirty="0">
              <a:solidFill>
                <a:schemeClr val="accent1"/>
              </a:solidFill>
              <a:ea typeface="黑体" panose="02010609060101010101" pitchFamily="49" charset="-122"/>
            </a:endParaRPr>
          </a:p>
          <a:p>
            <a:pPr marL="533400" indent="-533400">
              <a:lnSpc>
                <a:spcPct val="100000"/>
              </a:lnSpc>
              <a:spcBef>
                <a:spcPct val="5000"/>
              </a:spcBef>
              <a:buFontTx/>
              <a:buNone/>
            </a:pPr>
            <a:r>
              <a:rPr lang="zh-CN" altLang="en-US" sz="2000" dirty="0">
                <a:solidFill>
                  <a:srgbClr val="CC3300"/>
                </a:solidFill>
                <a:ea typeface="黑体" panose="02010609060101010101" pitchFamily="49" charset="-122"/>
              </a:rPr>
              <a:t>       执行一条</a:t>
            </a:r>
            <a:r>
              <a:rPr lang="zh-CN" altLang="en-US" sz="2000" dirty="0">
                <a:solidFill>
                  <a:schemeClr val="accent2"/>
                </a:solidFill>
                <a:ea typeface="黑体" panose="02010609060101010101" pitchFamily="49" charset="-122"/>
              </a:rPr>
              <a:t>隐指令</a:t>
            </a:r>
            <a:r>
              <a:rPr lang="zh-CN" altLang="en-US" sz="2000" dirty="0">
                <a:solidFill>
                  <a:srgbClr val="CC3300"/>
                </a:solidFill>
                <a:ea typeface="黑体" panose="02010609060101010101" pitchFamily="49" charset="-122"/>
              </a:rPr>
              <a:t>，来完成一次中断响应过程。</a:t>
            </a:r>
            <a:endParaRPr lang="en-US" altLang="zh-CN" sz="2000" dirty="0">
              <a:solidFill>
                <a:srgbClr val="CC3300"/>
              </a:solidFill>
              <a:ea typeface="黑体" panose="02010609060101010101" pitchFamily="49" charset="-122"/>
            </a:endParaRPr>
          </a:p>
          <a:p>
            <a:pPr marL="533400" indent="-533400">
              <a:lnSpc>
                <a:spcPct val="100000"/>
              </a:lnSpc>
              <a:spcBef>
                <a:spcPct val="5000"/>
              </a:spcBef>
              <a:buFontTx/>
              <a:buNone/>
            </a:pPr>
            <a:r>
              <a:rPr lang="en-US" altLang="zh-CN" sz="2000" dirty="0">
                <a:ea typeface="黑体" panose="02010609060101010101" pitchFamily="49" charset="-122"/>
              </a:rPr>
              <a:t>       </a:t>
            </a:r>
            <a:r>
              <a:rPr lang="zh-CN" altLang="en-US" sz="2000" dirty="0">
                <a:ea typeface="黑体" panose="02010609060101010101" pitchFamily="49" charset="-122"/>
              </a:rPr>
              <a:t>具体来说，处理器做三件事：</a:t>
            </a:r>
            <a:endParaRPr lang="en-US" altLang="zh-CN" sz="2000" dirty="0">
              <a:solidFill>
                <a:schemeClr val="accent2"/>
              </a:solidFill>
              <a:ea typeface="黑体" panose="02010609060101010101" pitchFamily="49" charset="-122"/>
            </a:endParaRPr>
          </a:p>
          <a:p>
            <a:pPr marL="952500" lvl="1" indent="-495300">
              <a:buFontTx/>
              <a:buNone/>
            </a:pPr>
            <a:r>
              <a:rPr lang="en-US" altLang="zh-CN" sz="2000" dirty="0">
                <a:solidFill>
                  <a:schemeClr val="accent2"/>
                </a:solidFill>
                <a:ea typeface="黑体" panose="02010609060101010101" pitchFamily="49" charset="-122"/>
              </a:rPr>
              <a:t>① </a:t>
            </a:r>
            <a:r>
              <a:rPr lang="zh-CN" altLang="en-US" sz="2000" dirty="0">
                <a:solidFill>
                  <a:schemeClr val="accent2"/>
                </a:solidFill>
                <a:ea typeface="黑体" panose="02010609060101010101" pitchFamily="49" charset="-122"/>
              </a:rPr>
              <a:t>关中断</a:t>
            </a:r>
            <a:endParaRPr lang="zh-CN" altLang="en-US" sz="2000" dirty="0">
              <a:solidFill>
                <a:schemeClr val="accent2"/>
              </a:solidFill>
              <a:ea typeface="黑体" panose="02010609060101010101" pitchFamily="49" charset="-122"/>
            </a:endParaRPr>
          </a:p>
          <a:p>
            <a:pPr marL="952500" lvl="1" indent="-495300">
              <a:buFontTx/>
              <a:buNone/>
            </a:pPr>
            <a:r>
              <a:rPr lang="zh-CN" altLang="en-US" sz="2000" dirty="0">
                <a:solidFill>
                  <a:schemeClr val="accent2"/>
                </a:solidFill>
                <a:ea typeface="黑体" panose="02010609060101010101" pitchFamily="49" charset="-122"/>
              </a:rPr>
              <a:t>     </a:t>
            </a:r>
            <a:r>
              <a:rPr lang="en-US" altLang="zh-CN" sz="2000" dirty="0">
                <a:solidFill>
                  <a:srgbClr val="146C18"/>
                </a:solidFill>
                <a:ea typeface="黑体" panose="02010609060101010101" pitchFamily="49" charset="-122"/>
              </a:rPr>
              <a:t>0 =&gt; </a:t>
            </a:r>
            <a:r>
              <a:rPr lang="zh-CN" altLang="en-US" sz="2000" dirty="0">
                <a:solidFill>
                  <a:srgbClr val="146C18"/>
                </a:solidFill>
                <a:ea typeface="黑体" panose="02010609060101010101" pitchFamily="49" charset="-122"/>
              </a:rPr>
              <a:t>中断允许触发器</a:t>
            </a:r>
            <a:r>
              <a:rPr lang="en-US" altLang="zh-CN" sz="2000" dirty="0">
                <a:solidFill>
                  <a:srgbClr val="146C18"/>
                </a:solidFill>
                <a:ea typeface="黑体" panose="02010609060101010101" pitchFamily="49" charset="-122"/>
              </a:rPr>
              <a:t>C</a:t>
            </a:r>
            <a:r>
              <a:rPr lang="en-US" altLang="zh-CN" sz="2000" baseline="-18000" dirty="0">
                <a:solidFill>
                  <a:srgbClr val="146C18"/>
                </a:solidFill>
                <a:ea typeface="黑体" panose="02010609060101010101" pitchFamily="49" charset="-122"/>
              </a:rPr>
              <a:t>IEN</a:t>
            </a:r>
            <a:endParaRPr lang="zh-CN" altLang="en-US" sz="2000" baseline="-18000" dirty="0">
              <a:solidFill>
                <a:srgbClr val="146C18"/>
              </a:solidFill>
              <a:ea typeface="黑体" panose="02010609060101010101" pitchFamily="49" charset="-122"/>
            </a:endParaRPr>
          </a:p>
          <a:p>
            <a:pPr marL="952500" lvl="1" indent="-495300">
              <a:buFontTx/>
              <a:buNone/>
            </a:pPr>
            <a:r>
              <a:rPr lang="en-US" altLang="zh-CN" sz="2000" dirty="0">
                <a:solidFill>
                  <a:schemeClr val="accent2"/>
                </a:solidFill>
                <a:ea typeface="黑体" panose="02010609060101010101" pitchFamily="49" charset="-122"/>
              </a:rPr>
              <a:t>② </a:t>
            </a:r>
            <a:r>
              <a:rPr lang="zh-CN" altLang="en-US" sz="2000" dirty="0">
                <a:solidFill>
                  <a:schemeClr val="accent2"/>
                </a:solidFill>
                <a:ea typeface="黑体" panose="02010609060101010101" pitchFamily="49" charset="-122"/>
              </a:rPr>
              <a:t>保护断点和程序状态</a:t>
            </a:r>
            <a:endParaRPr lang="en-US" altLang="zh-CN" sz="2000" dirty="0">
              <a:solidFill>
                <a:schemeClr val="accent2"/>
              </a:solidFill>
              <a:ea typeface="黑体" panose="02010609060101010101" pitchFamily="49" charset="-122"/>
            </a:endParaRPr>
          </a:p>
          <a:p>
            <a:pPr marL="952500" lvl="1" indent="-495300">
              <a:buFontTx/>
              <a:buNone/>
            </a:pPr>
            <a:r>
              <a:rPr lang="zh-CN" altLang="en-US" sz="2000" dirty="0">
                <a:solidFill>
                  <a:schemeClr val="accent2"/>
                </a:solidFill>
                <a:ea typeface="黑体" panose="02010609060101010101" pitchFamily="49" charset="-122"/>
              </a:rPr>
              <a:t>    </a:t>
            </a:r>
            <a:r>
              <a:rPr lang="en-US" altLang="zh-CN" sz="2000" dirty="0">
                <a:solidFill>
                  <a:srgbClr val="146C18"/>
                </a:solidFill>
                <a:ea typeface="黑体" panose="02010609060101010101" pitchFamily="49" charset="-122"/>
              </a:rPr>
              <a:t>PC=&gt;EPC</a:t>
            </a:r>
            <a:r>
              <a:rPr lang="zh-CN" altLang="en-US" sz="2000" dirty="0">
                <a:solidFill>
                  <a:srgbClr val="146C18"/>
                </a:solidFill>
                <a:ea typeface="黑体" panose="02010609060101010101" pitchFamily="49" charset="-122"/>
              </a:rPr>
              <a:t>或堆栈</a:t>
            </a:r>
            <a:endParaRPr lang="zh-CN" altLang="en-US" sz="2000" dirty="0">
              <a:solidFill>
                <a:srgbClr val="146C18"/>
              </a:solidFill>
              <a:ea typeface="黑体" panose="02010609060101010101" pitchFamily="49" charset="-122"/>
            </a:endParaRPr>
          </a:p>
          <a:p>
            <a:pPr marL="952500" lvl="1" indent="-495300">
              <a:buFontTx/>
              <a:buNone/>
            </a:pPr>
            <a:r>
              <a:rPr lang="zh-CN" altLang="en-US" sz="2000" dirty="0">
                <a:solidFill>
                  <a:srgbClr val="146C18"/>
                </a:solidFill>
                <a:ea typeface="黑体" panose="02010609060101010101" pitchFamily="49" charset="-122"/>
              </a:rPr>
              <a:t>    </a:t>
            </a:r>
            <a:r>
              <a:rPr lang="en-US" altLang="zh-CN" sz="2000" dirty="0">
                <a:solidFill>
                  <a:srgbClr val="146C18"/>
                </a:solidFill>
                <a:ea typeface="黑体" panose="02010609060101010101" pitchFamily="49" charset="-122"/>
              </a:rPr>
              <a:t>PSWR =&gt;EPSWR</a:t>
            </a:r>
            <a:r>
              <a:rPr lang="zh-CN" altLang="en-US" sz="2000" dirty="0">
                <a:solidFill>
                  <a:srgbClr val="146C18"/>
                </a:solidFill>
                <a:ea typeface="黑体" panose="02010609060101010101" pitchFamily="49" charset="-122"/>
              </a:rPr>
              <a:t>或</a:t>
            </a:r>
            <a:r>
              <a:rPr lang="en-US" altLang="zh-CN" sz="2000" dirty="0">
                <a:solidFill>
                  <a:srgbClr val="146C18"/>
                </a:solidFill>
                <a:ea typeface="黑体" panose="02010609060101010101" pitchFamily="49" charset="-122"/>
              </a:rPr>
              <a:t> </a:t>
            </a:r>
            <a:r>
              <a:rPr lang="zh-CN" altLang="en-US" sz="2000" dirty="0">
                <a:solidFill>
                  <a:srgbClr val="146C18"/>
                </a:solidFill>
                <a:ea typeface="黑体" panose="02010609060101010101" pitchFamily="49" charset="-122"/>
              </a:rPr>
              <a:t>堆栈</a:t>
            </a:r>
            <a:endParaRPr lang="zh-CN" altLang="en-US" sz="2000" dirty="0">
              <a:solidFill>
                <a:srgbClr val="146C18"/>
              </a:solidFill>
              <a:ea typeface="黑体" panose="02010609060101010101" pitchFamily="49" charset="-122"/>
            </a:endParaRPr>
          </a:p>
          <a:p>
            <a:pPr marL="952500" lvl="1" indent="-495300">
              <a:buFontTx/>
              <a:buNone/>
            </a:pPr>
            <a:r>
              <a:rPr lang="en-US" altLang="zh-CN" sz="2000" dirty="0">
                <a:solidFill>
                  <a:schemeClr val="accent2"/>
                </a:solidFill>
                <a:ea typeface="黑体" panose="02010609060101010101" pitchFamily="49" charset="-122"/>
              </a:rPr>
              <a:t>③ </a:t>
            </a:r>
            <a:r>
              <a:rPr lang="zh-CN" altLang="en-US" sz="2000" dirty="0">
                <a:solidFill>
                  <a:schemeClr val="accent2"/>
                </a:solidFill>
                <a:ea typeface="黑体" panose="02010609060101010101" pitchFamily="49" charset="-122"/>
              </a:rPr>
              <a:t>识别中断源</a:t>
            </a:r>
            <a:endParaRPr lang="zh-CN" altLang="en-US" sz="2000" dirty="0">
              <a:solidFill>
                <a:schemeClr val="accent2"/>
              </a:solidFill>
              <a:ea typeface="黑体" panose="02010609060101010101" pitchFamily="49" charset="-122"/>
            </a:endParaRPr>
          </a:p>
          <a:p>
            <a:pPr marL="533400" indent="-533400">
              <a:lnSpc>
                <a:spcPct val="110000"/>
              </a:lnSpc>
              <a:spcBef>
                <a:spcPct val="30000"/>
              </a:spcBef>
              <a:buFontTx/>
              <a:buNone/>
            </a:pPr>
            <a:r>
              <a:rPr lang="zh-CN" altLang="en-US" sz="2000" dirty="0">
                <a:solidFill>
                  <a:schemeClr val="accent2"/>
                </a:solidFill>
                <a:ea typeface="黑体" panose="02010609060101010101" pitchFamily="49" charset="-122"/>
              </a:rPr>
              <a:t>        </a:t>
            </a:r>
            <a:r>
              <a:rPr lang="zh-CN" altLang="en-US" sz="2000" dirty="0">
                <a:solidFill>
                  <a:srgbClr val="146C18"/>
                </a:solidFill>
                <a:ea typeface="黑体" panose="02010609060101010101" pitchFamily="49" charset="-122"/>
              </a:rPr>
              <a:t>取得中断服务程序首地址和初始   </a:t>
            </a:r>
            <a:r>
              <a:rPr lang="en-US" altLang="zh-CN" sz="2000" dirty="0">
                <a:solidFill>
                  <a:srgbClr val="146C18"/>
                </a:solidFill>
                <a:ea typeface="黑体" panose="02010609060101010101" pitchFamily="49" charset="-122"/>
              </a:rPr>
              <a:t>PSW</a:t>
            </a:r>
            <a:r>
              <a:rPr lang="zh-CN" altLang="en-US" sz="2000" dirty="0">
                <a:solidFill>
                  <a:srgbClr val="146C18"/>
                </a:solidFill>
                <a:ea typeface="黑体" panose="02010609060101010101" pitchFamily="49" charset="-122"/>
              </a:rPr>
              <a:t>分别送</a:t>
            </a:r>
            <a:r>
              <a:rPr lang="en-US" altLang="zh-CN" sz="2000" dirty="0">
                <a:solidFill>
                  <a:srgbClr val="146C18"/>
                </a:solidFill>
                <a:ea typeface="黑体" panose="02010609060101010101" pitchFamily="49" charset="-122"/>
              </a:rPr>
              <a:t>PC</a:t>
            </a:r>
            <a:r>
              <a:rPr lang="zh-CN" altLang="en-US" sz="2000" dirty="0">
                <a:solidFill>
                  <a:srgbClr val="146C18"/>
                </a:solidFill>
                <a:ea typeface="黑体" panose="02010609060101010101" pitchFamily="49" charset="-122"/>
              </a:rPr>
              <a:t>和</a:t>
            </a:r>
            <a:r>
              <a:rPr lang="en-US" altLang="zh-CN" sz="2000" dirty="0">
                <a:solidFill>
                  <a:srgbClr val="146C18"/>
                </a:solidFill>
                <a:ea typeface="黑体" panose="02010609060101010101" pitchFamily="49" charset="-122"/>
              </a:rPr>
              <a:t>PSWR</a:t>
            </a:r>
            <a:endParaRPr lang="en-US" altLang="zh-CN" sz="2000" dirty="0">
              <a:solidFill>
                <a:srgbClr val="146C18"/>
              </a:solidFill>
              <a:ea typeface="黑体" panose="02010609060101010101" pitchFamily="49" charset="-122"/>
            </a:endParaRPr>
          </a:p>
        </p:txBody>
      </p:sp>
      <p:grpSp>
        <p:nvGrpSpPr>
          <p:cNvPr id="253961" name="Group 9"/>
          <p:cNvGrpSpPr/>
          <p:nvPr/>
        </p:nvGrpSpPr>
        <p:grpSpPr bwMode="auto">
          <a:xfrm>
            <a:off x="276226" y="5702937"/>
            <a:ext cx="4495801" cy="971550"/>
            <a:chOff x="290" y="3619"/>
            <a:chExt cx="2832" cy="612"/>
          </a:xfrm>
        </p:grpSpPr>
        <p:sp>
          <p:nvSpPr>
            <p:cNvPr id="83977" name="Text Box 7"/>
            <p:cNvSpPr txBox="1">
              <a:spLocks noChangeArrowheads="1"/>
            </p:cNvSpPr>
            <p:nvPr/>
          </p:nvSpPr>
          <p:spPr bwMode="auto">
            <a:xfrm>
              <a:off x="290" y="3619"/>
              <a:ext cx="2578" cy="612"/>
            </a:xfrm>
            <a:prstGeom prst="rect">
              <a:avLst/>
            </a:prstGeom>
            <a:solidFill>
              <a:schemeClr val="bg1"/>
            </a:solidFill>
            <a:ln w="28575">
              <a:solidFill>
                <a:schemeClr val="accent2"/>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2"/>
                  </a:solidFill>
                  <a:latin typeface="Arial" panose="020B0604020202020204" pitchFamily="34" charset="0"/>
                  <a:ea typeface="黑体" panose="02010609060101010101" pitchFamily="49" charset="-122"/>
                </a:rPr>
                <a:t>向量中断</a:t>
              </a:r>
              <a:r>
                <a:rPr lang="en-US" altLang="zh-CN" sz="1900" dirty="0">
                  <a:solidFill>
                    <a:schemeClr val="accent2"/>
                  </a:solidFill>
                  <a:latin typeface="Arial" panose="020B0604020202020204" pitchFamily="34" charset="0"/>
                  <a:ea typeface="黑体" panose="02010609060101010101" pitchFamily="49" charset="-122"/>
                </a:rPr>
                <a:t>:</a:t>
              </a:r>
              <a:r>
                <a:rPr lang="zh-CN" altLang="en-US" sz="1900" dirty="0">
                  <a:solidFill>
                    <a:srgbClr val="D1390F"/>
                  </a:solidFill>
                  <a:latin typeface="Arial" panose="020B0604020202020204" pitchFamily="34" charset="0"/>
                  <a:ea typeface="黑体" panose="02010609060101010101" pitchFamily="49" charset="-122"/>
                </a:rPr>
                <a:t>从总线的数据线上取得中断类型号后得到中断服务程序首址</a:t>
              </a:r>
              <a:br>
                <a:rPr lang="en-US" altLang="zh-CN" sz="1900" dirty="0">
                  <a:solidFill>
                    <a:srgbClr val="D1390F"/>
                  </a:solidFill>
                  <a:latin typeface="Arial" panose="020B0604020202020204" pitchFamily="34" charset="0"/>
                  <a:ea typeface="黑体" panose="02010609060101010101" pitchFamily="49" charset="-122"/>
                </a:rPr>
              </a:br>
              <a:r>
                <a:rPr lang="zh-CN" altLang="en-US" sz="1900" dirty="0">
                  <a:solidFill>
                    <a:schemeClr val="accent2"/>
                  </a:solidFill>
                  <a:latin typeface="Arial" panose="020B0604020202020204" pitchFamily="34" charset="0"/>
                  <a:ea typeface="黑体" panose="02010609060101010101" pitchFamily="49" charset="-122"/>
                </a:rPr>
                <a:t>软件查询</a:t>
              </a:r>
              <a:r>
                <a:rPr lang="en-US" altLang="zh-CN" sz="1900" dirty="0">
                  <a:solidFill>
                    <a:schemeClr val="accent2"/>
                  </a:solidFill>
                  <a:latin typeface="Arial" panose="020B0604020202020204" pitchFamily="34" charset="0"/>
                  <a:ea typeface="黑体" panose="02010609060101010101" pitchFamily="49" charset="-122"/>
                </a:rPr>
                <a:t>:</a:t>
              </a:r>
              <a:r>
                <a:rPr lang="zh-CN" altLang="en-US" sz="1900" dirty="0">
                  <a:solidFill>
                    <a:schemeClr val="accent1"/>
                  </a:solidFill>
                  <a:latin typeface="Arial" panose="020B0604020202020204" pitchFamily="34" charset="0"/>
                  <a:ea typeface="黑体" panose="02010609060101010101" pitchFamily="49" charset="-122"/>
                </a:rPr>
                <a:t>直接转中断查询程序</a:t>
              </a:r>
              <a:endParaRPr lang="zh-CN" altLang="en-US" sz="1900" dirty="0">
                <a:solidFill>
                  <a:schemeClr val="accent2"/>
                </a:solidFill>
                <a:latin typeface="Arial" panose="020B0604020202020204" pitchFamily="34" charset="0"/>
                <a:ea typeface="黑体" panose="02010609060101010101" pitchFamily="49" charset="-122"/>
              </a:endParaRPr>
            </a:p>
          </p:txBody>
        </p:sp>
        <p:sp>
          <p:nvSpPr>
            <p:cNvPr id="83978" name="Line 8"/>
            <p:cNvSpPr>
              <a:spLocks noChangeShapeType="1"/>
            </p:cNvSpPr>
            <p:nvPr/>
          </p:nvSpPr>
          <p:spPr bwMode="auto">
            <a:xfrm flipV="1">
              <a:off x="2820" y="3822"/>
              <a:ext cx="302" cy="156"/>
            </a:xfrm>
            <a:prstGeom prst="line">
              <a:avLst/>
            </a:prstGeom>
            <a:noFill/>
            <a:ln w="3810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211AFBA-53D4-49B3-92F0-528EB08F754B}"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1800943" y="2163097"/>
            <a:ext cx="1661652" cy="369332"/>
          </a:xfrm>
          <a:prstGeom prst="rect">
            <a:avLst/>
          </a:prstGeom>
          <a:noFill/>
        </p:spPr>
        <p:txBody>
          <a:bodyPr wrap="square" rtlCol="0">
            <a:spAutoFit/>
          </a:bodyPr>
          <a:lstStyle/>
          <a:p>
            <a:r>
              <a:rPr lang="zh-CN" altLang="en-US" sz="1800" dirty="0">
                <a:solidFill>
                  <a:srgbClr val="FF0000"/>
                </a:solidFill>
              </a:rPr>
              <a:t>为什么要关？</a:t>
            </a:r>
            <a:endParaRPr lang="zh-CN" altLang="en-US" sz="1800" dirty="0">
              <a:solidFill>
                <a:srgbClr val="FF0000"/>
              </a:solidFill>
            </a:endParaRPr>
          </a:p>
        </p:txBody>
      </p:sp>
      <p:sp>
        <p:nvSpPr>
          <p:cNvPr id="4" name="文本框 3"/>
          <p:cNvSpPr txBox="1"/>
          <p:nvPr/>
        </p:nvSpPr>
        <p:spPr>
          <a:xfrm>
            <a:off x="3215149" y="2055375"/>
            <a:ext cx="1902646" cy="646331"/>
          </a:xfrm>
          <a:prstGeom prst="rect">
            <a:avLst/>
          </a:prstGeom>
          <a:noFill/>
        </p:spPr>
        <p:txBody>
          <a:bodyPr wrap="square" rtlCol="0">
            <a:spAutoFit/>
          </a:bodyPr>
          <a:lstStyle/>
          <a:p>
            <a:r>
              <a:rPr lang="zh-CN" altLang="en-US" sz="1800" dirty="0">
                <a:solidFill>
                  <a:schemeClr val="accent2"/>
                </a:solidFill>
              </a:rPr>
              <a:t>不关中断则断点信息就被破坏了</a:t>
            </a:r>
            <a:endParaRPr lang="zh-CN" altLang="en-US" sz="1800" dirty="0">
              <a:solidFill>
                <a:schemeClr val="accent2"/>
              </a:solidFill>
            </a:endParaRPr>
          </a:p>
        </p:txBody>
      </p:sp>
      <p:grpSp>
        <p:nvGrpSpPr>
          <p:cNvPr id="7" name="组合 6"/>
          <p:cNvGrpSpPr/>
          <p:nvPr/>
        </p:nvGrpSpPr>
        <p:grpSpPr>
          <a:xfrm>
            <a:off x="5948516" y="2347763"/>
            <a:ext cx="3045350" cy="1235225"/>
            <a:chOff x="5948516" y="2347763"/>
            <a:chExt cx="3045350" cy="1235225"/>
          </a:xfrm>
        </p:grpSpPr>
        <p:sp>
          <p:nvSpPr>
            <p:cNvPr id="253958" name="Text Box 6"/>
            <p:cNvSpPr txBox="1">
              <a:spLocks noChangeArrowheads="1"/>
            </p:cNvSpPr>
            <p:nvPr/>
          </p:nvSpPr>
          <p:spPr bwMode="auto">
            <a:xfrm>
              <a:off x="7332907" y="2347763"/>
              <a:ext cx="1660959" cy="969496"/>
            </a:xfrm>
            <a:prstGeom prst="rect">
              <a:avLst/>
            </a:prstGeom>
            <a:noFill/>
            <a:ln w="28575">
              <a:solidFill>
                <a:schemeClr val="accent2"/>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D1390F"/>
                  </a:solidFill>
                  <a:latin typeface="黑体" panose="02010609060101010101" pitchFamily="49" charset="-122"/>
                  <a:ea typeface="黑体" panose="02010609060101010101" pitchFamily="49" charset="-122"/>
                </a:rPr>
                <a:t>执行指令的最后一步：启动中断查询</a:t>
              </a:r>
              <a:endParaRPr lang="zh-CN" altLang="en-US" sz="1900" dirty="0">
                <a:solidFill>
                  <a:srgbClr val="D1390F"/>
                </a:solidFill>
                <a:latin typeface="黑体" panose="02010609060101010101" pitchFamily="49" charset="-122"/>
                <a:ea typeface="黑体" panose="02010609060101010101" pitchFamily="49" charset="-122"/>
              </a:endParaRPr>
            </a:p>
          </p:txBody>
        </p:sp>
        <p:cxnSp>
          <p:nvCxnSpPr>
            <p:cNvPr id="6" name="直接箭头连接符 5"/>
            <p:cNvCxnSpPr/>
            <p:nvPr/>
          </p:nvCxnSpPr>
          <p:spPr bwMode="auto">
            <a:xfrm flipH="1">
              <a:off x="5948516" y="3317259"/>
              <a:ext cx="1384391" cy="265729"/>
            </a:xfrm>
            <a:prstGeom prst="straightConnector1">
              <a:avLst/>
            </a:prstGeom>
            <a:noFill/>
            <a:ln w="28575"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右大括号 7"/>
          <p:cNvSpPr/>
          <p:nvPr/>
        </p:nvSpPr>
        <p:spPr bwMode="auto">
          <a:xfrm>
            <a:off x="6312310" y="4399117"/>
            <a:ext cx="328401" cy="1704821"/>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9" name="文本框 8"/>
          <p:cNvSpPr txBox="1"/>
          <p:nvPr/>
        </p:nvSpPr>
        <p:spPr>
          <a:xfrm>
            <a:off x="6594294" y="3983128"/>
            <a:ext cx="461665" cy="2664566"/>
          </a:xfrm>
          <a:prstGeom prst="rect">
            <a:avLst/>
          </a:prstGeom>
          <a:noFill/>
        </p:spPr>
        <p:txBody>
          <a:bodyPr vert="eaVert" wrap="square" rtlCol="0">
            <a:spAutoFit/>
          </a:bodyPr>
          <a:lstStyle/>
          <a:p>
            <a:r>
              <a:rPr lang="zh-CN" altLang="en-US" sz="1800" dirty="0" smtClean="0">
                <a:solidFill>
                  <a:srgbClr val="D1390F"/>
                </a:solidFill>
                <a:latin typeface="Arial" panose="020B0604020202020204" pitchFamily="34" charset="0"/>
                <a:ea typeface="黑体" panose="02010609060101010101" pitchFamily="49" charset="-122"/>
              </a:rPr>
              <a:t>处理器</a:t>
            </a:r>
            <a:r>
              <a:rPr lang="zh-CN" altLang="en-US" sz="1800" dirty="0">
                <a:solidFill>
                  <a:srgbClr val="D1390F"/>
                </a:solidFill>
                <a:latin typeface="Arial" panose="020B0604020202020204" pitchFamily="34" charset="0"/>
                <a:ea typeface="黑体" panose="02010609060101010101" pitchFamily="49" charset="-122"/>
              </a:rPr>
              <a:t>硬件完成三个操作</a:t>
            </a:r>
            <a:endParaRPr lang="zh-CN" altLang="en-US" sz="1800" dirty="0"/>
          </a:p>
        </p:txBody>
      </p:sp>
      <p:sp>
        <p:nvSpPr>
          <p:cNvPr id="13" name="右大括号 12"/>
          <p:cNvSpPr/>
          <p:nvPr/>
        </p:nvSpPr>
        <p:spPr bwMode="auto">
          <a:xfrm>
            <a:off x="6302932" y="1563328"/>
            <a:ext cx="498581" cy="2154368"/>
          </a:xfrm>
          <a:prstGeom prst="rightBrac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14" name="文本框 13"/>
          <p:cNvSpPr txBox="1"/>
          <p:nvPr/>
        </p:nvSpPr>
        <p:spPr>
          <a:xfrm>
            <a:off x="6752437" y="1584836"/>
            <a:ext cx="461665" cy="1832588"/>
          </a:xfrm>
          <a:prstGeom prst="rect">
            <a:avLst/>
          </a:prstGeom>
          <a:noFill/>
        </p:spPr>
        <p:txBody>
          <a:bodyPr vert="eaVert" wrap="square" rtlCol="0">
            <a:spAutoFit/>
          </a:bodyPr>
          <a:lstStyle/>
          <a:p>
            <a:r>
              <a:rPr lang="zh-CN" altLang="en-US" sz="1800" dirty="0">
                <a:solidFill>
                  <a:srgbClr val="FF0000"/>
                </a:solidFill>
                <a:latin typeface="黑体" panose="02010609060101010101" pitchFamily="49" charset="-122"/>
                <a:ea typeface="黑体" panose="02010609060101010101" pitchFamily="49" charset="-122"/>
              </a:rPr>
              <a:t>一条指令的执行</a:t>
            </a:r>
            <a:endParaRPr lang="zh-CN" altLang="en-US" sz="1800" dirty="0">
              <a:solidFill>
                <a:srgbClr val="FF0000"/>
              </a:solidFill>
              <a:latin typeface="黑体" panose="02010609060101010101" pitchFamily="49" charset="-122"/>
              <a:ea typeface="黑体" panose="02010609060101010101" pitchFamily="49" charset="-122"/>
            </a:endParaRPr>
          </a:p>
        </p:txBody>
      </p:sp>
      <p:sp>
        <p:nvSpPr>
          <p:cNvPr id="5" name="椭圆形标注 4"/>
          <p:cNvSpPr/>
          <p:nvPr/>
        </p:nvSpPr>
        <p:spPr bwMode="auto">
          <a:xfrm>
            <a:off x="2564780" y="379141"/>
            <a:ext cx="1189464" cy="705093"/>
          </a:xfrm>
          <a:prstGeom prst="wedgeEllipseCallout">
            <a:avLst>
              <a:gd name="adj1" fmla="val -72083"/>
              <a:gd name="adj2" fmla="val 70935"/>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dirty="0" smtClean="0"/>
              <a:t>硬件直接实现</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3955">
                                            <p:txEl>
                                              <p:pRg st="2" end="2"/>
                                            </p:txEl>
                                          </p:spTgt>
                                        </p:tgtEl>
                                        <p:attrNameLst>
                                          <p:attrName>style.visibility</p:attrName>
                                        </p:attrNameLst>
                                      </p:cBhvr>
                                      <p:to>
                                        <p:strVal val="visible"/>
                                      </p:to>
                                    </p:set>
                                    <p:animEffect transition="in" filter="blinds(horizontal)">
                                      <p:cBhvr>
                                        <p:cTn id="7" dur="500"/>
                                        <p:tgtEl>
                                          <p:spTgt spid="253955">
                                            <p:txEl>
                                              <p:pRg st="2" end="2"/>
                                            </p:txEl>
                                          </p:spTgt>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3955">
                                            <p:txEl>
                                              <p:pRg st="3" end="3"/>
                                            </p:txEl>
                                          </p:spTgt>
                                        </p:tgtEl>
                                        <p:attrNameLst>
                                          <p:attrName>style.visibility</p:attrName>
                                        </p:attrNameLst>
                                      </p:cBhvr>
                                      <p:to>
                                        <p:strVal val="visible"/>
                                      </p:to>
                                    </p:set>
                                    <p:animEffect transition="in" filter="blinds(horizontal)">
                                      <p:cBhvr>
                                        <p:cTn id="16" dur="500"/>
                                        <p:tgtEl>
                                          <p:spTgt spid="2539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53955">
                                            <p:txEl>
                                              <p:pRg st="4" end="4"/>
                                            </p:txEl>
                                          </p:spTgt>
                                        </p:tgtEl>
                                        <p:attrNameLst>
                                          <p:attrName>style.visibility</p:attrName>
                                        </p:attrNameLst>
                                      </p:cBhvr>
                                      <p:to>
                                        <p:strVal val="visible"/>
                                      </p:to>
                                    </p:set>
                                    <p:animEffect transition="in" filter="blinds(horizontal)">
                                      <p:cBhvr>
                                        <p:cTn id="21" dur="500"/>
                                        <p:tgtEl>
                                          <p:spTgt spid="25395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3955">
                                            <p:txEl>
                                              <p:pRg st="5" end="5"/>
                                            </p:txEl>
                                          </p:spTgt>
                                        </p:tgtEl>
                                        <p:attrNameLst>
                                          <p:attrName>style.visibility</p:attrName>
                                        </p:attrNameLst>
                                      </p:cBhvr>
                                      <p:to>
                                        <p:strVal val="visible"/>
                                      </p:to>
                                    </p:set>
                                    <p:animEffect transition="in" filter="blinds(horizontal)">
                                      <p:cBhvr>
                                        <p:cTn id="26" dur="500"/>
                                        <p:tgtEl>
                                          <p:spTgt spid="25395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53955">
                                            <p:txEl>
                                              <p:pRg st="6" end="6"/>
                                            </p:txEl>
                                          </p:spTgt>
                                        </p:tgtEl>
                                        <p:attrNameLst>
                                          <p:attrName>style.visibility</p:attrName>
                                        </p:attrNameLst>
                                      </p:cBhvr>
                                      <p:to>
                                        <p:strVal val="visible"/>
                                      </p:to>
                                    </p:set>
                                    <p:animEffect transition="in" filter="blinds(horizontal)">
                                      <p:cBhvr>
                                        <p:cTn id="41" dur="500"/>
                                        <p:tgtEl>
                                          <p:spTgt spid="253955">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53955">
                                            <p:txEl>
                                              <p:pRg st="7" end="7"/>
                                            </p:txEl>
                                          </p:spTgt>
                                        </p:tgtEl>
                                        <p:attrNameLst>
                                          <p:attrName>style.visibility</p:attrName>
                                        </p:attrNameLst>
                                      </p:cBhvr>
                                      <p:to>
                                        <p:strVal val="visible"/>
                                      </p:to>
                                    </p:set>
                                    <p:animEffect transition="in" filter="blinds(horizontal)">
                                      <p:cBhvr>
                                        <p:cTn id="46" dur="500"/>
                                        <p:tgtEl>
                                          <p:spTgt spid="25395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53955">
                                            <p:txEl>
                                              <p:pRg st="8" end="8"/>
                                            </p:txEl>
                                          </p:spTgt>
                                        </p:tgtEl>
                                        <p:attrNameLst>
                                          <p:attrName>style.visibility</p:attrName>
                                        </p:attrNameLst>
                                      </p:cBhvr>
                                      <p:to>
                                        <p:strVal val="visible"/>
                                      </p:to>
                                    </p:set>
                                    <p:animEffect transition="in" filter="blinds(horizontal)">
                                      <p:cBhvr>
                                        <p:cTn id="51" dur="500"/>
                                        <p:tgtEl>
                                          <p:spTgt spid="253955">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53955">
                                            <p:txEl>
                                              <p:pRg st="9" end="9"/>
                                            </p:txEl>
                                          </p:spTgt>
                                        </p:tgtEl>
                                        <p:attrNameLst>
                                          <p:attrName>style.visibility</p:attrName>
                                        </p:attrNameLst>
                                      </p:cBhvr>
                                      <p:to>
                                        <p:strVal val="visible"/>
                                      </p:to>
                                    </p:set>
                                    <p:animEffect transition="in" filter="blinds(horizontal)">
                                      <p:cBhvr>
                                        <p:cTn id="56" dur="500"/>
                                        <p:tgtEl>
                                          <p:spTgt spid="253955">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53955">
                                            <p:txEl>
                                              <p:pRg st="10" end="10"/>
                                            </p:txEl>
                                          </p:spTgt>
                                        </p:tgtEl>
                                        <p:attrNameLst>
                                          <p:attrName>style.visibility</p:attrName>
                                        </p:attrNameLst>
                                      </p:cBhvr>
                                      <p:to>
                                        <p:strVal val="visible"/>
                                      </p:to>
                                    </p:set>
                                    <p:animEffect transition="in" filter="blinds(horizontal)">
                                      <p:cBhvr>
                                        <p:cTn id="61" dur="500"/>
                                        <p:tgtEl>
                                          <p:spTgt spid="253955">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right)">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500"/>
                                        <p:tgtEl>
                                          <p:spTgt spid="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left)">
                                      <p:cBhvr>
                                        <p:cTn id="87" dur="500"/>
                                        <p:tgtEl>
                                          <p:spTgt spid="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53961"/>
                                        </p:tgtEl>
                                        <p:attrNameLst>
                                          <p:attrName>style.visibility</p:attrName>
                                        </p:attrNameLst>
                                      </p:cBhvr>
                                      <p:to>
                                        <p:strVal val="visible"/>
                                      </p:to>
                                    </p:set>
                                    <p:animEffect transition="in" filter="blinds(horizontal)">
                                      <p:cBhvr>
                                        <p:cTn id="92" dur="500"/>
                                        <p:tgtEl>
                                          <p:spTgt spid="25396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up)">
                                      <p:cBhvr>
                                        <p:cTn id="9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p:bldP spid="13" grpId="0" animBg="1"/>
      <p:bldP spid="14" grpId="0"/>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0100" y="128588"/>
            <a:ext cx="5354638" cy="422275"/>
          </a:xfrm>
        </p:spPr>
        <p:txBody>
          <a:bodyPr/>
          <a:lstStyle/>
          <a:p>
            <a:r>
              <a:rPr lang="zh-CN" altLang="en-US" dirty="0">
                <a:latin typeface="宋体" panose="02010600030101010101" pitchFamily="2" charset="-122"/>
                <a:ea typeface="宋体" panose="02010600030101010101" pitchFamily="2" charset="-122"/>
              </a:rPr>
              <a:t>中断源的识别方法</a:t>
            </a:r>
            <a:endParaRPr lang="zh-CN" altLang="en-US" dirty="0">
              <a:latin typeface="宋体" panose="02010600030101010101" pitchFamily="2" charset="-122"/>
              <a:ea typeface="宋体" panose="02010600030101010101" pitchFamily="2" charset="-122"/>
            </a:endParaRPr>
          </a:p>
        </p:txBody>
      </p:sp>
      <p:sp>
        <p:nvSpPr>
          <p:cNvPr id="256003" name="Rectangle 3"/>
          <p:cNvSpPr>
            <a:spLocks noGrp="1" noChangeArrowheads="1"/>
          </p:cNvSpPr>
          <p:nvPr>
            <p:ph type="body" sz="half" idx="1"/>
          </p:nvPr>
        </p:nvSpPr>
        <p:spPr>
          <a:xfrm>
            <a:off x="133542" y="735943"/>
            <a:ext cx="5846379" cy="5437386"/>
          </a:xfrm>
        </p:spPr>
        <p:txBody>
          <a:bodyPr/>
          <a:lstStyle/>
          <a:p>
            <a:pPr marL="342900" indent="-342900">
              <a:lnSpc>
                <a:spcPct val="105000"/>
              </a:lnSpc>
              <a:spcBef>
                <a:spcPct val="5000"/>
              </a:spcBef>
              <a:buFontTx/>
              <a:buChar char="-"/>
            </a:pPr>
            <a:r>
              <a:rPr lang="zh-CN" altLang="en-US" sz="2000" dirty="0">
                <a:ea typeface="黑体" panose="02010609060101010101" pitchFamily="49" charset="-122"/>
              </a:rPr>
              <a:t>软件方法（轮询）</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中断查询程序根据中断</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请求状态，按优先级顺序</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来识别</a:t>
            </a:r>
            <a:endParaRPr lang="en-US" altLang="zh-CN" sz="2000" dirty="0">
              <a:ea typeface="黑体" panose="02010609060101010101" pitchFamily="49" charset="-122"/>
            </a:endParaRPr>
          </a:p>
          <a:p>
            <a:pPr marL="742950" lvl="1" indent="-285750">
              <a:lnSpc>
                <a:spcPct val="105000"/>
              </a:lnSpc>
              <a:spcBef>
                <a:spcPct val="5000"/>
              </a:spcBef>
              <a:buFontTx/>
              <a:buNone/>
            </a:pPr>
            <a:r>
              <a:rPr lang="zh-CN" altLang="en-US" sz="2000" dirty="0">
                <a:solidFill>
                  <a:srgbClr val="D1390F"/>
                </a:solidFill>
                <a:ea typeface="黑体" panose="02010609060101010101" pitchFamily="49" charset="-122"/>
              </a:rPr>
              <a:t>如：</a:t>
            </a:r>
            <a:r>
              <a:rPr lang="en-US" altLang="zh-CN" sz="2000" dirty="0">
                <a:solidFill>
                  <a:srgbClr val="D1390F"/>
                </a:solidFill>
                <a:ea typeface="黑体" panose="02010609060101010101" pitchFamily="49" charset="-122"/>
              </a:rPr>
              <a:t>MIPS</a:t>
            </a:r>
            <a:r>
              <a:rPr lang="zh-CN" altLang="en-US" sz="2000" dirty="0">
                <a:solidFill>
                  <a:srgbClr val="D1390F"/>
                </a:solidFill>
                <a:ea typeface="黑体" panose="02010609060101010101" pitchFamily="49" charset="-122"/>
              </a:rPr>
              <a:t>的异常</a:t>
            </a:r>
            <a:r>
              <a:rPr lang="en-US" altLang="zh-CN" sz="2000" dirty="0">
                <a:solidFill>
                  <a:srgbClr val="D1390F"/>
                </a:solidFill>
                <a:ea typeface="黑体" panose="02010609060101010101" pitchFamily="49" charset="-122"/>
              </a:rPr>
              <a:t>/</a:t>
            </a:r>
            <a:r>
              <a:rPr lang="zh-CN" altLang="en-US" sz="2000" dirty="0">
                <a:solidFill>
                  <a:srgbClr val="D1390F"/>
                </a:solidFill>
                <a:ea typeface="黑体" panose="02010609060101010101" pitchFamily="49" charset="-122"/>
              </a:rPr>
              <a:t>中断</a:t>
            </a:r>
            <a:endParaRPr lang="zh-CN" altLang="en-US" sz="2000" dirty="0">
              <a:solidFill>
                <a:srgbClr val="D1390F"/>
              </a:solidFill>
              <a:ea typeface="黑体" panose="02010609060101010101" pitchFamily="49" charset="-122"/>
            </a:endParaRPr>
          </a:p>
          <a:p>
            <a:pPr marL="742950" lvl="1" indent="-285750">
              <a:lnSpc>
                <a:spcPct val="105000"/>
              </a:lnSpc>
              <a:spcBef>
                <a:spcPct val="5000"/>
              </a:spcBef>
              <a:buFontTx/>
              <a:buNone/>
            </a:pPr>
            <a:r>
              <a:rPr lang="zh-CN" altLang="en-US" sz="2000" dirty="0">
                <a:solidFill>
                  <a:srgbClr val="D1390F"/>
                </a:solidFill>
                <a:ea typeface="黑体" panose="02010609060101010101" pitchFamily="49" charset="-122"/>
              </a:rPr>
              <a:t>查询程序入口为：</a:t>
            </a:r>
            <a:endParaRPr lang="zh-CN" altLang="en-US" sz="2000" dirty="0">
              <a:solidFill>
                <a:srgbClr val="D1390F"/>
              </a:solidFill>
              <a:ea typeface="黑体" panose="02010609060101010101" pitchFamily="49" charset="-122"/>
            </a:endParaRPr>
          </a:p>
          <a:p>
            <a:pPr marL="742950" lvl="1" indent="-285750">
              <a:lnSpc>
                <a:spcPct val="105000"/>
              </a:lnSpc>
              <a:spcBef>
                <a:spcPct val="5000"/>
              </a:spcBef>
              <a:buFontTx/>
              <a:buNone/>
            </a:pPr>
            <a:r>
              <a:rPr lang="en-US" altLang="zh-CN" sz="2000" dirty="0">
                <a:solidFill>
                  <a:srgbClr val="D1390F"/>
                </a:solidFill>
                <a:ea typeface="黑体" panose="02010609060101010101" pitchFamily="49" charset="-122"/>
              </a:rPr>
              <a:t>       0x8000 0180</a:t>
            </a:r>
            <a:endParaRPr lang="zh-CN" altLang="en-US" sz="2000" dirty="0">
              <a:solidFill>
                <a:srgbClr val="D1390F"/>
              </a:solidFill>
              <a:ea typeface="黑体" panose="02010609060101010101" pitchFamily="49" charset="-122"/>
            </a:endParaRPr>
          </a:p>
          <a:p>
            <a:pPr marL="342900" indent="-342900">
              <a:lnSpc>
                <a:spcPct val="105000"/>
              </a:lnSpc>
              <a:spcBef>
                <a:spcPct val="5000"/>
              </a:spcBef>
              <a:buFontTx/>
              <a:buChar char="-"/>
            </a:pPr>
            <a:r>
              <a:rPr lang="zh-CN" altLang="en-US" sz="2000" dirty="0">
                <a:ea typeface="黑体" panose="02010609060101010101" pitchFamily="49" charset="-122"/>
              </a:rPr>
              <a:t>硬件方法（向量中断）</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将所有中断请求状态送</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到一个排队电路中，根</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据中断优先级识别出最</a:t>
            </a:r>
            <a:endParaRPr lang="zh-CN" altLang="en-US" sz="2000" dirty="0">
              <a:ea typeface="黑体" panose="02010609060101010101" pitchFamily="49" charset="-122"/>
            </a:endParaRPr>
          </a:p>
          <a:p>
            <a:pPr marL="742950" lvl="1" indent="-285750">
              <a:lnSpc>
                <a:spcPct val="105000"/>
              </a:lnSpc>
              <a:spcBef>
                <a:spcPct val="5000"/>
              </a:spcBef>
              <a:buFontTx/>
              <a:buNone/>
            </a:pPr>
            <a:r>
              <a:rPr lang="zh-CN" altLang="en-US" sz="2000" dirty="0">
                <a:ea typeface="黑体" panose="02010609060101010101" pitchFamily="49" charset="-122"/>
              </a:rPr>
              <a:t>高优先级的中断请求。</a:t>
            </a:r>
            <a:endParaRPr lang="zh-CN" altLang="en-US" sz="2000" dirty="0">
              <a:ea typeface="黑体" panose="02010609060101010101" pitchFamily="49" charset="-122"/>
            </a:endParaRPr>
          </a:p>
          <a:p>
            <a:pPr marL="742950" lvl="1" indent="-285750">
              <a:lnSpc>
                <a:spcPct val="105000"/>
              </a:lnSpc>
              <a:spcBef>
                <a:spcPct val="5000"/>
              </a:spcBef>
            </a:pPr>
            <a:r>
              <a:rPr lang="zh-CN" altLang="en-US" sz="2000" dirty="0">
                <a:solidFill>
                  <a:srgbClr val="D1390F"/>
                </a:solidFill>
                <a:ea typeface="黑体" panose="02010609060101010101" pitchFamily="49" charset="-122"/>
              </a:rPr>
              <a:t>链式查询（菊花链）</a:t>
            </a:r>
            <a:endParaRPr lang="zh-CN" altLang="en-US" sz="2000" dirty="0">
              <a:solidFill>
                <a:srgbClr val="D1390F"/>
              </a:solidFill>
              <a:ea typeface="黑体" panose="02010609060101010101" pitchFamily="49" charset="-122"/>
            </a:endParaRPr>
          </a:p>
          <a:p>
            <a:pPr marL="742950" lvl="1" indent="-285750">
              <a:lnSpc>
                <a:spcPct val="105000"/>
              </a:lnSpc>
              <a:spcBef>
                <a:spcPct val="5000"/>
              </a:spcBef>
            </a:pPr>
            <a:r>
              <a:rPr lang="zh-CN" altLang="en-US" sz="2000" dirty="0">
                <a:solidFill>
                  <a:srgbClr val="D1390F"/>
                </a:solidFill>
                <a:ea typeface="黑体" panose="02010609060101010101" pitchFamily="49" charset="-122"/>
              </a:rPr>
              <a:t>独立请求（并行判优）</a:t>
            </a:r>
            <a:endParaRPr lang="en-US" altLang="zh-CN" sz="2000" dirty="0">
              <a:solidFill>
                <a:srgbClr val="D1390F"/>
              </a:solidFill>
              <a:ea typeface="黑体" panose="02010609060101010101" pitchFamily="49" charset="-122"/>
            </a:endParaRPr>
          </a:p>
          <a:p>
            <a:pPr marL="457200" lvl="1" indent="0">
              <a:lnSpc>
                <a:spcPct val="105000"/>
              </a:lnSpc>
              <a:spcBef>
                <a:spcPct val="5000"/>
              </a:spcBef>
              <a:buNone/>
            </a:pPr>
            <a:r>
              <a:rPr lang="zh-CN" altLang="en-US" sz="2000" dirty="0">
                <a:latin typeface="Arial" panose="020B0604020202020204" pitchFamily="34" charset="0"/>
                <a:ea typeface="黑体" panose="02010609060101010101" pitchFamily="49" charset="-122"/>
              </a:rPr>
              <a:t>一般由中断控制器实现，如</a:t>
            </a:r>
            <a:r>
              <a:rPr lang="en-US" altLang="zh-CN" sz="2000" dirty="0">
                <a:latin typeface="Arial" panose="020B0604020202020204" pitchFamily="34" charset="0"/>
                <a:ea typeface="黑体" panose="02010609060101010101" pitchFamily="49" charset="-122"/>
              </a:rPr>
              <a:t>Intel8259A</a:t>
            </a:r>
            <a:r>
              <a:rPr lang="zh-CN" altLang="en-US" sz="2000" dirty="0">
                <a:latin typeface="Arial" panose="020B0604020202020204" pitchFamily="34" charset="0"/>
                <a:ea typeface="黑体" panose="02010609060101010101" pitchFamily="49" charset="-122"/>
              </a:rPr>
              <a:t>。</a:t>
            </a:r>
            <a:endParaRPr lang="zh-CN" altLang="en-US" sz="2000" dirty="0">
              <a:solidFill>
                <a:srgbClr val="D1390F"/>
              </a:solidFill>
              <a:ea typeface="黑体" panose="02010609060101010101" pitchFamily="49" charset="-122"/>
            </a:endParaRPr>
          </a:p>
        </p:txBody>
      </p:sp>
      <p:sp>
        <p:nvSpPr>
          <p:cNvPr id="256008" name="Text Box 8"/>
          <p:cNvSpPr txBox="1">
            <a:spLocks noChangeArrowheads="1"/>
          </p:cNvSpPr>
          <p:nvPr/>
        </p:nvSpPr>
        <p:spPr bwMode="auto">
          <a:xfrm>
            <a:off x="366847" y="5958906"/>
            <a:ext cx="819027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latin typeface="Arial" panose="020B0604020202020204" pitchFamily="34" charset="0"/>
                <a:ea typeface="黑体" panose="02010609060101010101" pitchFamily="49" charset="-122"/>
              </a:rPr>
              <a:t>注：内部异常和外部中断都有优先级，通常所有内部异常的优先级都比外部中断高</a:t>
            </a:r>
            <a:r>
              <a:rPr lang="zh-CN" altLang="en-US" sz="2000" dirty="0" smtClean="0">
                <a:latin typeface="Arial" panose="020B0604020202020204" pitchFamily="34" charset="0"/>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E24B795-8D5A-4A2E-BBBE-1D24FFF1A24B}" type="slidenum">
              <a:rPr lang="zh-CN" altLang="en-US" sz="1200">
                <a:solidFill>
                  <a:srgbClr val="898989"/>
                </a:solidFill>
              </a:rPr>
            </a:fld>
            <a:endParaRPr lang="zh-CN" altLang="en-US" sz="1200">
              <a:solidFill>
                <a:srgbClr val="898989"/>
              </a:solidFill>
            </a:endParaRPr>
          </a:p>
        </p:txBody>
      </p:sp>
      <p:sp>
        <p:nvSpPr>
          <p:cNvPr id="3" name="矩形 2"/>
          <p:cNvSpPr/>
          <p:nvPr/>
        </p:nvSpPr>
        <p:spPr>
          <a:xfrm>
            <a:off x="2044916" y="6309743"/>
            <a:ext cx="1114408" cy="369332"/>
          </a:xfrm>
          <a:prstGeom prst="rect">
            <a:avLst/>
          </a:prstGeom>
        </p:spPr>
        <p:txBody>
          <a:bodyPr wrap="none">
            <a:spAutoFit/>
          </a:bodyPr>
          <a:lstStyle/>
          <a:p>
            <a:r>
              <a:rPr lang="zh-CN" altLang="en-US" sz="1800" dirty="0">
                <a:solidFill>
                  <a:srgbClr val="FF0000"/>
                </a:solidFill>
                <a:latin typeface="Arial" panose="020B0604020202020204" pitchFamily="34" charset="0"/>
                <a:ea typeface="黑体" panose="02010609060101010101" pitchFamily="49" charset="-122"/>
              </a:rPr>
              <a:t>为什么？</a:t>
            </a:r>
            <a:endParaRPr lang="zh-CN" altLang="en-US" sz="1800" dirty="0">
              <a:solidFill>
                <a:srgbClr val="FF0000"/>
              </a:solidFill>
            </a:endParaRPr>
          </a:p>
        </p:txBody>
      </p:sp>
      <p:pic>
        <p:nvPicPr>
          <p:cNvPr id="6" name="图片 5"/>
          <p:cNvPicPr>
            <a:picLocks noChangeAspect="1"/>
          </p:cNvPicPr>
          <p:nvPr/>
        </p:nvPicPr>
        <p:blipFill>
          <a:blip r:embed="rId1"/>
          <a:stretch>
            <a:fillRect/>
          </a:stretch>
        </p:blipFill>
        <p:spPr>
          <a:xfrm>
            <a:off x="3625308" y="676391"/>
            <a:ext cx="5238750" cy="4657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animEffect transition="in" filter="blinds(horizontal)">
                                      <p:cBhvr>
                                        <p:cTn id="7" dur="500"/>
                                        <p:tgtEl>
                                          <p:spTgt spid="2560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10" dur="500"/>
                                        <p:tgtEl>
                                          <p:spTgt spid="2560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13" dur="500"/>
                                        <p:tgtEl>
                                          <p:spTgt spid="2560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23" dur="500"/>
                                        <p:tgtEl>
                                          <p:spTgt spid="25600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6003">
                                            <p:txEl>
                                              <p:pRg st="5" end="5"/>
                                            </p:txEl>
                                          </p:spTgt>
                                        </p:tgtEl>
                                        <p:attrNameLst>
                                          <p:attrName>style.visibility</p:attrName>
                                        </p:attrNameLst>
                                      </p:cBhvr>
                                      <p:to>
                                        <p:strVal val="visible"/>
                                      </p:to>
                                    </p:set>
                                    <p:animEffect transition="in" filter="blinds(horizontal)">
                                      <p:cBhvr>
                                        <p:cTn id="26" dur="500"/>
                                        <p:tgtEl>
                                          <p:spTgt spid="25600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6003">
                                            <p:txEl>
                                              <p:pRg st="6" end="6"/>
                                            </p:txEl>
                                          </p:spTgt>
                                        </p:tgtEl>
                                        <p:attrNameLst>
                                          <p:attrName>style.visibility</p:attrName>
                                        </p:attrNameLst>
                                      </p:cBhvr>
                                      <p:to>
                                        <p:strVal val="visible"/>
                                      </p:to>
                                    </p:set>
                                    <p:animEffect transition="in" filter="blinds(horizontal)">
                                      <p:cBhvr>
                                        <p:cTn id="29" dur="500"/>
                                        <p:tgtEl>
                                          <p:spTgt spid="25600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6003">
                                            <p:txEl>
                                              <p:pRg st="8" end="8"/>
                                            </p:txEl>
                                          </p:spTgt>
                                        </p:tgtEl>
                                        <p:attrNameLst>
                                          <p:attrName>style.visibility</p:attrName>
                                        </p:attrNameLst>
                                      </p:cBhvr>
                                      <p:to>
                                        <p:strVal val="visible"/>
                                      </p:to>
                                    </p:set>
                                    <p:animEffect transition="in" filter="blinds(horizontal)">
                                      <p:cBhvr>
                                        <p:cTn id="34" dur="500"/>
                                        <p:tgtEl>
                                          <p:spTgt spid="256003">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6003">
                                            <p:txEl>
                                              <p:pRg st="9" end="9"/>
                                            </p:txEl>
                                          </p:spTgt>
                                        </p:tgtEl>
                                        <p:attrNameLst>
                                          <p:attrName>style.visibility</p:attrName>
                                        </p:attrNameLst>
                                      </p:cBhvr>
                                      <p:to>
                                        <p:strVal val="visible"/>
                                      </p:to>
                                    </p:set>
                                    <p:animEffect transition="in" filter="blinds(horizontal)">
                                      <p:cBhvr>
                                        <p:cTn id="37" dur="500"/>
                                        <p:tgtEl>
                                          <p:spTgt spid="25600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56003">
                                            <p:txEl>
                                              <p:pRg st="10" end="10"/>
                                            </p:txEl>
                                          </p:spTgt>
                                        </p:tgtEl>
                                        <p:attrNameLst>
                                          <p:attrName>style.visibility</p:attrName>
                                        </p:attrNameLst>
                                      </p:cBhvr>
                                      <p:to>
                                        <p:strVal val="visible"/>
                                      </p:to>
                                    </p:set>
                                    <p:animEffect transition="in" filter="blinds(horizontal)">
                                      <p:cBhvr>
                                        <p:cTn id="40" dur="500"/>
                                        <p:tgtEl>
                                          <p:spTgt spid="256003">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56003">
                                            <p:txEl>
                                              <p:pRg st="11" end="11"/>
                                            </p:txEl>
                                          </p:spTgt>
                                        </p:tgtEl>
                                        <p:attrNameLst>
                                          <p:attrName>style.visibility</p:attrName>
                                        </p:attrNameLst>
                                      </p:cBhvr>
                                      <p:to>
                                        <p:strVal val="visible"/>
                                      </p:to>
                                    </p:set>
                                    <p:animEffect transition="in" filter="blinds(horizontal)">
                                      <p:cBhvr>
                                        <p:cTn id="43" dur="500"/>
                                        <p:tgtEl>
                                          <p:spTgt spid="25600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56003">
                                            <p:txEl>
                                              <p:pRg st="12" end="12"/>
                                            </p:txEl>
                                          </p:spTgt>
                                        </p:tgtEl>
                                        <p:attrNameLst>
                                          <p:attrName>style.visibility</p:attrName>
                                        </p:attrNameLst>
                                      </p:cBhvr>
                                      <p:to>
                                        <p:strVal val="visible"/>
                                      </p:to>
                                    </p:set>
                                    <p:animEffect transition="in" filter="blinds(horizontal)">
                                      <p:cBhvr>
                                        <p:cTn id="48" dur="500"/>
                                        <p:tgtEl>
                                          <p:spTgt spid="256003">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56003">
                                            <p:txEl>
                                              <p:pRg st="13" end="13"/>
                                            </p:txEl>
                                          </p:spTgt>
                                        </p:tgtEl>
                                        <p:attrNameLst>
                                          <p:attrName>style.visibility</p:attrName>
                                        </p:attrNameLst>
                                      </p:cBhvr>
                                      <p:to>
                                        <p:strVal val="visible"/>
                                      </p:to>
                                    </p:set>
                                    <p:animEffect transition="in" filter="blinds(horizontal)">
                                      <p:cBhvr>
                                        <p:cTn id="53" dur="500"/>
                                        <p:tgtEl>
                                          <p:spTgt spid="256003">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56003">
                                            <p:txEl>
                                              <p:pRg st="14" end="14"/>
                                            </p:txEl>
                                          </p:spTgt>
                                        </p:tgtEl>
                                        <p:attrNameLst>
                                          <p:attrName>style.visibility</p:attrName>
                                        </p:attrNameLst>
                                      </p:cBhvr>
                                      <p:to>
                                        <p:strVal val="visible"/>
                                      </p:to>
                                    </p:set>
                                    <p:animEffect transition="in" filter="blinds(horizontal)">
                                      <p:cBhvr>
                                        <p:cTn id="58" dur="500"/>
                                        <p:tgtEl>
                                          <p:spTgt spid="256003">
                                            <p:txEl>
                                              <p:pRg st="14" end="1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6008"/>
                                        </p:tgtEl>
                                        <p:attrNameLst>
                                          <p:attrName>style.visibility</p:attrName>
                                        </p:attrNameLst>
                                      </p:cBhvr>
                                      <p:to>
                                        <p:strVal val="visible"/>
                                      </p:to>
                                    </p:set>
                                    <p:animEffect transition="in" filter="blinds(horizontal)">
                                      <p:cBhvr>
                                        <p:cTn id="63" dur="500"/>
                                        <p:tgtEl>
                                          <p:spTgt spid="2560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down)">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828800" y="149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aphicFrame>
        <p:nvGraphicFramePr>
          <p:cNvPr id="86019" name="Object 3"/>
          <p:cNvGraphicFramePr>
            <a:graphicFrameLocks noChangeAspect="1"/>
          </p:cNvGraphicFramePr>
          <p:nvPr/>
        </p:nvGraphicFramePr>
        <p:xfrm>
          <a:off x="0" y="1213619"/>
          <a:ext cx="8824913" cy="5607050"/>
        </p:xfrm>
        <a:graphic>
          <a:graphicData uri="http://schemas.openxmlformats.org/presentationml/2006/ole">
            <mc:AlternateContent xmlns:mc="http://schemas.openxmlformats.org/markup-compatibility/2006">
              <mc:Choice xmlns:v="urn:schemas-microsoft-com:vml" Requires="v">
                <p:oleObj spid="_x0000_s86480" name="芞" r:id="rId1" imgW="5914390" imgH="4276090" progId="Word.Picture.8">
                  <p:embed/>
                </p:oleObj>
              </mc:Choice>
              <mc:Fallback>
                <p:oleObj name="芞" r:id="rId1" imgW="5914390" imgH="427609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3619"/>
                        <a:ext cx="88249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0" name="Rectangle 4"/>
          <p:cNvSpPr>
            <a:spLocks noGrp="1" noChangeArrowheads="1"/>
          </p:cNvSpPr>
          <p:nvPr>
            <p:ph type="title"/>
          </p:nvPr>
        </p:nvSpPr>
        <p:spPr>
          <a:xfrm>
            <a:off x="498475" y="34106"/>
            <a:ext cx="5486400" cy="422275"/>
          </a:xfrm>
          <a:noFill/>
        </p:spPr>
        <p:txBody>
          <a:bodyPr/>
          <a:lstStyle/>
          <a:p>
            <a:r>
              <a:rPr lang="zh-CN" altLang="en-US" dirty="0">
                <a:ea typeface="宋体" panose="02010600030101010101" pitchFamily="2" charset="-122"/>
              </a:rPr>
              <a:t>中断优先权编码器</a:t>
            </a:r>
            <a:r>
              <a:rPr lang="en-US" altLang="zh-CN" dirty="0">
                <a:ea typeface="宋体" panose="02010600030101010101" pitchFamily="2" charset="-122"/>
              </a:rPr>
              <a:t>-8</a:t>
            </a:r>
            <a:r>
              <a:rPr lang="zh-CN" altLang="en-US" dirty="0">
                <a:ea typeface="宋体" panose="02010600030101010101" pitchFamily="2" charset="-122"/>
              </a:rPr>
              <a:t>个中断</a:t>
            </a:r>
            <a:endParaRPr lang="zh-CN" altLang="en-US" dirty="0">
              <a:ea typeface="宋体" panose="02010600030101010101" pitchFamily="2" charset="-122"/>
            </a:endParaRPr>
          </a:p>
        </p:txBody>
      </p:sp>
      <p:sp>
        <p:nvSpPr>
          <p:cNvPr id="86021" name="Text Box 5"/>
          <p:cNvSpPr txBox="1">
            <a:spLocks noChangeArrowheads="1"/>
          </p:cNvSpPr>
          <p:nvPr/>
        </p:nvSpPr>
        <p:spPr bwMode="auto">
          <a:xfrm>
            <a:off x="5187950" y="877069"/>
            <a:ext cx="2728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latin typeface="Arial" panose="020B0604020202020204" pitchFamily="34" charset="0"/>
                <a:ea typeface="黑体" panose="02010609060101010101" pitchFamily="49" charset="-122"/>
              </a:rPr>
              <a:t>中     断     类    型    号</a:t>
            </a:r>
            <a:endParaRPr lang="zh-CN" altLang="en-US" sz="2000">
              <a:latin typeface="Arial" panose="020B0604020202020204" pitchFamily="34" charset="0"/>
              <a:ea typeface="黑体" panose="02010609060101010101" pitchFamily="49" charset="-122"/>
            </a:endParaRPr>
          </a:p>
        </p:txBody>
      </p:sp>
      <p:sp>
        <p:nvSpPr>
          <p:cNvPr id="86022" name="Text Box 6"/>
          <p:cNvSpPr txBox="1">
            <a:spLocks noChangeArrowheads="1"/>
          </p:cNvSpPr>
          <p:nvPr/>
        </p:nvSpPr>
        <p:spPr bwMode="auto">
          <a:xfrm>
            <a:off x="522288" y="1388244"/>
            <a:ext cx="536575" cy="10969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编码器</a:t>
            </a:r>
            <a:endParaRPr lang="zh-CN" altLang="en-US" sz="2200">
              <a:latin typeface="黑体" panose="02010609060101010101" pitchFamily="49" charset="-122"/>
              <a:ea typeface="黑体" panose="02010609060101010101" pitchFamily="49" charset="-122"/>
            </a:endParaRPr>
          </a:p>
        </p:txBody>
      </p:sp>
      <p:sp>
        <p:nvSpPr>
          <p:cNvPr id="86023" name="Text Box 7"/>
          <p:cNvSpPr txBox="1">
            <a:spLocks noChangeArrowheads="1"/>
          </p:cNvSpPr>
          <p:nvPr/>
        </p:nvSpPr>
        <p:spPr bwMode="auto">
          <a:xfrm>
            <a:off x="498475" y="2801119"/>
            <a:ext cx="536575" cy="2101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并行判优线路</a:t>
            </a:r>
            <a:endParaRPr lang="zh-CN" altLang="en-US" sz="2200">
              <a:latin typeface="黑体" panose="02010609060101010101" pitchFamily="49" charset="-122"/>
              <a:ea typeface="黑体" panose="02010609060101010101" pitchFamily="49" charset="-122"/>
            </a:endParaRPr>
          </a:p>
        </p:txBody>
      </p:sp>
      <p:sp>
        <p:nvSpPr>
          <p:cNvPr id="86024" name="Text Box 8"/>
          <p:cNvSpPr txBox="1">
            <a:spLocks noChangeArrowheads="1"/>
          </p:cNvSpPr>
          <p:nvPr/>
        </p:nvSpPr>
        <p:spPr bwMode="auto">
          <a:xfrm>
            <a:off x="147638" y="5474469"/>
            <a:ext cx="854075"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 中断 </a:t>
            </a:r>
            <a:endParaRPr lang="zh-CN" altLang="en-US" sz="2200">
              <a:latin typeface="黑体" panose="02010609060101010101" pitchFamily="49" charset="-122"/>
              <a:ea typeface="黑体" panose="02010609060101010101" pitchFamily="49" charset="-122"/>
            </a:endParaRPr>
          </a:p>
          <a:p>
            <a:r>
              <a:rPr lang="zh-CN" altLang="en-US" sz="2200">
                <a:latin typeface="黑体" panose="02010609060101010101" pitchFamily="49" charset="-122"/>
                <a:ea typeface="黑体" panose="02010609060101010101" pitchFamily="49" charset="-122"/>
              </a:rPr>
              <a:t> 查询</a:t>
            </a:r>
            <a:endParaRPr lang="zh-CN" altLang="en-US" sz="2200">
              <a:latin typeface="黑体" panose="02010609060101010101" pitchFamily="49" charset="-122"/>
              <a:ea typeface="黑体" panose="02010609060101010101" pitchFamily="49" charset="-122"/>
            </a:endParaRPr>
          </a:p>
        </p:txBody>
      </p:sp>
      <p:sp>
        <p:nvSpPr>
          <p:cNvPr id="86025" name="Text Box 9"/>
          <p:cNvSpPr txBox="1">
            <a:spLocks noChangeArrowheads="1"/>
          </p:cNvSpPr>
          <p:nvPr/>
        </p:nvSpPr>
        <p:spPr bwMode="auto">
          <a:xfrm>
            <a:off x="1527175" y="2004194"/>
            <a:ext cx="1624013"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2200">
                <a:latin typeface="黑体" panose="02010609060101010101" pitchFamily="49" charset="-122"/>
                <a:ea typeface="黑体" panose="02010609060101010101" pitchFamily="49" charset="-122"/>
              </a:rPr>
              <a:t>中断类型号形成线路</a:t>
            </a:r>
            <a:endParaRPr lang="zh-CN" altLang="en-US" sz="22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6D49DC1-59CA-47D2-9025-23834AACE158}" type="slidenum">
              <a:rPr lang="zh-CN" altLang="en-US" sz="1200">
                <a:solidFill>
                  <a:srgbClr val="898989"/>
                </a:solidFill>
              </a:rPr>
            </a:fld>
            <a:endParaRPr lang="zh-CN" altLang="en-US" sz="1200">
              <a:solidFill>
                <a:srgbClr val="898989"/>
              </a:solidFill>
            </a:endParaRPr>
          </a:p>
        </p:txBody>
      </p:sp>
      <p:sp>
        <p:nvSpPr>
          <p:cNvPr id="11" name="Rectangle 5"/>
          <p:cNvSpPr>
            <a:spLocks noChangeArrowheads="1"/>
          </p:cNvSpPr>
          <p:nvPr/>
        </p:nvSpPr>
        <p:spPr bwMode="auto">
          <a:xfrm>
            <a:off x="485775" y="530994"/>
            <a:ext cx="7497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rgbClr val="146C18"/>
                </a:solidFill>
                <a:latin typeface="Arial" panose="020B0604020202020204" pitchFamily="34" charset="0"/>
                <a:ea typeface="黑体" panose="02010609060101010101" pitchFamily="49" charset="-122"/>
              </a:rPr>
              <a:t>中断控制器中的“中断优先权编码器” 专门用来进行中断源识别</a:t>
            </a:r>
            <a:endParaRPr lang="en-US" altLang="zh-CN" sz="2000" dirty="0">
              <a:solidFill>
                <a:srgbClr val="146C18"/>
              </a:solidFill>
              <a:latin typeface="Arial" panose="020B0604020202020204" pitchFamily="34" charset="0"/>
              <a:ea typeface="黑体" panose="02010609060101010101" pitchFamily="49" charset="-122"/>
            </a:endParaRPr>
          </a:p>
        </p:txBody>
      </p:sp>
      <p:sp>
        <p:nvSpPr>
          <p:cNvPr id="3" name="文本框 2"/>
          <p:cNvSpPr txBox="1"/>
          <p:nvPr/>
        </p:nvSpPr>
        <p:spPr>
          <a:xfrm>
            <a:off x="4959870" y="156696"/>
            <a:ext cx="3997326" cy="338554"/>
          </a:xfrm>
          <a:prstGeom prst="rect">
            <a:avLst/>
          </a:prstGeom>
          <a:noFill/>
        </p:spPr>
        <p:txBody>
          <a:bodyPr wrap="square" rtlCol="0">
            <a:spAutoFit/>
          </a:bodyPr>
          <a:lstStyle/>
          <a:p>
            <a:r>
              <a:rPr lang="en-US" altLang="zh-CN" dirty="0">
                <a:solidFill>
                  <a:srgbClr val="FF0000"/>
                </a:solidFill>
              </a:rPr>
              <a:t>IR=1:</a:t>
            </a:r>
            <a:r>
              <a:rPr lang="zh-CN" altLang="en-US" dirty="0">
                <a:solidFill>
                  <a:srgbClr val="FF0000"/>
                </a:solidFill>
              </a:rPr>
              <a:t>有请求，</a:t>
            </a:r>
            <a:r>
              <a:rPr lang="en-US" altLang="zh-CN" dirty="0">
                <a:solidFill>
                  <a:srgbClr val="FF0000"/>
                </a:solidFill>
              </a:rPr>
              <a:t>IM=0:</a:t>
            </a:r>
            <a:r>
              <a:rPr lang="zh-CN" altLang="en-US" dirty="0">
                <a:solidFill>
                  <a:srgbClr val="FF0000"/>
                </a:solidFill>
              </a:rPr>
              <a:t>屏蔽，中断查询</a:t>
            </a:r>
            <a:r>
              <a:rPr lang="en-US" altLang="zh-CN" dirty="0">
                <a:solidFill>
                  <a:srgbClr val="FF0000"/>
                </a:solidFill>
              </a:rPr>
              <a:t>=1</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00100" y="114300"/>
            <a:ext cx="5011738" cy="422275"/>
          </a:xfrm>
        </p:spPr>
        <p:txBody>
          <a:bodyPr/>
          <a:lstStyle/>
          <a:p>
            <a:r>
              <a:rPr lang="zh-CN" altLang="en-US">
                <a:latin typeface="宋体" panose="02010600030101010101" pitchFamily="2" charset="-122"/>
                <a:ea typeface="宋体" panose="02010600030101010101" pitchFamily="2" charset="-122"/>
              </a:rPr>
              <a:t>中断处理过程</a:t>
            </a:r>
            <a:endParaRPr lang="zh-CN" altLang="en-US">
              <a:latin typeface="宋体" panose="02010600030101010101" pitchFamily="2" charset="-122"/>
              <a:ea typeface="宋体" panose="02010600030101010101" pitchFamily="2" charset="-122"/>
            </a:endParaRPr>
          </a:p>
        </p:txBody>
      </p:sp>
      <p:sp>
        <p:nvSpPr>
          <p:cNvPr id="274435" name="Rectangle 3"/>
          <p:cNvSpPr>
            <a:spLocks noGrp="1" noChangeArrowheads="1"/>
          </p:cNvSpPr>
          <p:nvPr>
            <p:ph type="body" idx="1"/>
          </p:nvPr>
        </p:nvSpPr>
        <p:spPr>
          <a:xfrm>
            <a:off x="414338" y="655638"/>
            <a:ext cx="8077200" cy="5723618"/>
          </a:xfrm>
        </p:spPr>
        <p:txBody>
          <a:bodyPr/>
          <a:lstStyle/>
          <a:p>
            <a:pPr>
              <a:lnSpc>
                <a:spcPct val="100000"/>
              </a:lnSpc>
              <a:spcBef>
                <a:spcPct val="15000"/>
              </a:spcBef>
              <a:buFont typeface="Wingdings" panose="05000000000000000000" pitchFamily="2" charset="2"/>
              <a:buChar char="u"/>
            </a:pPr>
            <a:r>
              <a:rPr lang="zh-CN" altLang="en-US" sz="1900" dirty="0">
                <a:ea typeface="黑体" panose="02010609060101010101" pitchFamily="49" charset="-122"/>
              </a:rPr>
              <a:t>中断响应后就进入</a:t>
            </a:r>
            <a:r>
              <a:rPr lang="en-US" altLang="zh-CN" sz="1900" dirty="0">
                <a:ea typeface="黑体" panose="02010609060101010101" pitchFamily="49" charset="-122"/>
              </a:rPr>
              <a:t> </a:t>
            </a:r>
            <a:r>
              <a:rPr lang="zh-CN" altLang="en-US" sz="1900" dirty="0">
                <a:solidFill>
                  <a:srgbClr val="FF0000"/>
                </a:solidFill>
                <a:ea typeface="黑体" panose="02010609060101010101" pitchFamily="49" charset="-122"/>
              </a:rPr>
              <a:t>中断处理</a:t>
            </a:r>
            <a:endParaRPr lang="zh-CN" altLang="en-US" sz="1900" dirty="0">
              <a:solidFill>
                <a:srgbClr val="FF0000"/>
              </a:solidFill>
              <a:ea typeface="黑体" panose="02010609060101010101" pitchFamily="49" charset="-122"/>
            </a:endParaRPr>
          </a:p>
          <a:p>
            <a:pPr>
              <a:lnSpc>
                <a:spcPct val="100000"/>
              </a:lnSpc>
              <a:spcBef>
                <a:spcPct val="15000"/>
              </a:spcBef>
              <a:buFont typeface="Wingdings" panose="05000000000000000000" pitchFamily="2" charset="2"/>
              <a:buChar char="u"/>
            </a:pPr>
            <a:r>
              <a:rPr lang="zh-CN" altLang="en-US" sz="1900" dirty="0">
                <a:solidFill>
                  <a:srgbClr val="D1390F"/>
                </a:solidFill>
                <a:ea typeface="黑体" panose="02010609060101010101" pitchFamily="49" charset="-122"/>
              </a:rPr>
              <a:t>中断响应</a:t>
            </a:r>
            <a:r>
              <a:rPr lang="zh-CN" altLang="en-US" sz="1900" dirty="0">
                <a:ea typeface="黑体" panose="02010609060101010101" pitchFamily="49" charset="-122"/>
              </a:rPr>
              <a:t>的结果就是</a:t>
            </a:r>
            <a:r>
              <a:rPr lang="zh-CN" altLang="en-US" sz="1900" dirty="0">
                <a:solidFill>
                  <a:srgbClr val="D1390F"/>
                </a:solidFill>
                <a:ea typeface="黑体" panose="02010609060101010101" pitchFamily="49" charset="-122"/>
              </a:rPr>
              <a:t>调出</a:t>
            </a:r>
            <a:r>
              <a:rPr lang="zh-CN" altLang="en-US" sz="1900" dirty="0">
                <a:ea typeface="黑体" panose="02010609060101010101" pitchFamily="49" charset="-122"/>
              </a:rPr>
              <a:t>相应的中断服务程序</a:t>
            </a:r>
            <a:endParaRPr lang="zh-CN" altLang="en-US" sz="1900" dirty="0">
              <a:solidFill>
                <a:srgbClr val="146C18"/>
              </a:solidFill>
              <a:ea typeface="黑体" panose="02010609060101010101" pitchFamily="49" charset="-122"/>
            </a:endParaRPr>
          </a:p>
          <a:p>
            <a:pPr>
              <a:lnSpc>
                <a:spcPct val="100000"/>
              </a:lnSpc>
              <a:spcBef>
                <a:spcPct val="15000"/>
              </a:spcBef>
              <a:buFont typeface="Wingdings" panose="05000000000000000000" pitchFamily="2" charset="2"/>
              <a:buChar char="u"/>
            </a:pPr>
            <a:r>
              <a:rPr lang="zh-CN" altLang="en-US" sz="1900" dirty="0">
                <a:solidFill>
                  <a:srgbClr val="D1390F"/>
                </a:solidFill>
                <a:ea typeface="黑体" panose="02010609060101010101" pitchFamily="49" charset="-122"/>
              </a:rPr>
              <a:t>中断处理</a:t>
            </a:r>
            <a:r>
              <a:rPr lang="zh-CN" altLang="en-US" sz="1900" dirty="0">
                <a:ea typeface="黑体" panose="02010609060101010101" pitchFamily="49" charset="-122"/>
              </a:rPr>
              <a:t>就是</a:t>
            </a:r>
            <a:r>
              <a:rPr lang="zh-CN" altLang="en-US" sz="1900" dirty="0">
                <a:solidFill>
                  <a:srgbClr val="D1390F"/>
                </a:solidFill>
                <a:ea typeface="黑体" panose="02010609060101010101" pitchFamily="49" charset="-122"/>
              </a:rPr>
              <a:t>执行</a:t>
            </a:r>
            <a:r>
              <a:rPr lang="zh-CN" altLang="en-US" sz="1900" dirty="0">
                <a:ea typeface="黑体" panose="02010609060101010101" pitchFamily="49" charset="-122"/>
              </a:rPr>
              <a:t>相应</a:t>
            </a:r>
            <a:r>
              <a:rPr lang="zh-CN" altLang="en-US" sz="1900" dirty="0">
                <a:solidFill>
                  <a:schemeClr val="accent1"/>
                </a:solidFill>
                <a:ea typeface="黑体" panose="02010609060101010101" pitchFamily="49" charset="-122"/>
              </a:rPr>
              <a:t>中断服务程序</a:t>
            </a:r>
            <a:r>
              <a:rPr lang="zh-CN" altLang="en-US" sz="1900" dirty="0">
                <a:ea typeface="黑体" panose="02010609060101010101" pitchFamily="49" charset="-122"/>
              </a:rPr>
              <a:t>的过程</a:t>
            </a:r>
            <a:endParaRPr lang="zh-CN" altLang="en-US" sz="1900" dirty="0">
              <a:ea typeface="黑体" panose="02010609060101010101" pitchFamily="49" charset="-122"/>
            </a:endParaRPr>
          </a:p>
          <a:p>
            <a:pPr marL="742950" lvl="1" indent="-285750">
              <a:lnSpc>
                <a:spcPct val="100000"/>
              </a:lnSpc>
              <a:spcBef>
                <a:spcPct val="15000"/>
              </a:spcBef>
            </a:pPr>
            <a:r>
              <a:rPr lang="zh-CN" altLang="en-US" sz="1900" dirty="0">
                <a:ea typeface="黑体" panose="02010609060101010101" pitchFamily="49" charset="-122"/>
              </a:rPr>
              <a:t>不同的中断源其对应的中断服务程序不同。</a:t>
            </a:r>
            <a:endParaRPr lang="zh-CN" altLang="en-US" sz="1900" dirty="0">
              <a:ea typeface="黑体" panose="02010609060101010101" pitchFamily="49" charset="-122"/>
            </a:endParaRPr>
          </a:p>
          <a:p>
            <a:pPr marL="742950" lvl="1" indent="-285750">
              <a:lnSpc>
                <a:spcPct val="100000"/>
              </a:lnSpc>
              <a:spcBef>
                <a:spcPct val="15000"/>
              </a:spcBef>
            </a:pPr>
            <a:r>
              <a:rPr lang="zh-CN" altLang="en-US" sz="1900" dirty="0">
                <a:ea typeface="黑体" panose="02010609060101010101" pitchFamily="49" charset="-122"/>
              </a:rPr>
              <a:t>典型的</a:t>
            </a:r>
            <a:r>
              <a:rPr lang="zh-CN" altLang="en-US" sz="1900" dirty="0">
                <a:solidFill>
                  <a:schemeClr val="accent1"/>
                </a:solidFill>
                <a:ea typeface="黑体" panose="02010609060101010101" pitchFamily="49" charset="-122"/>
              </a:rPr>
              <a:t>多重中断</a:t>
            </a:r>
            <a:r>
              <a:rPr lang="zh-CN" altLang="en-US" sz="1900" dirty="0">
                <a:ea typeface="黑体" panose="02010609060101010101" pitchFamily="49" charset="-122"/>
              </a:rPr>
              <a:t>处理（中断服务程序）分为三个阶段：</a:t>
            </a:r>
            <a:endParaRPr lang="zh-CN" altLang="en-US" sz="1900" dirty="0">
              <a:ea typeface="黑体" panose="02010609060101010101" pitchFamily="49" charset="-122"/>
            </a:endParaRPr>
          </a:p>
          <a:p>
            <a:pPr marL="1143000" lvl="2" indent="-228600">
              <a:lnSpc>
                <a:spcPct val="100000"/>
              </a:lnSpc>
              <a:spcBef>
                <a:spcPct val="15000"/>
              </a:spcBef>
            </a:pPr>
            <a:r>
              <a:rPr lang="zh-CN" altLang="en-US" sz="1900" dirty="0">
                <a:ea typeface="黑体" panose="02010609060101010101" pitchFamily="49" charset="-122"/>
              </a:rPr>
              <a:t>先行段（准备阶段）</a:t>
            </a:r>
            <a:endParaRPr lang="zh-CN" altLang="en-US" sz="1900" dirty="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保护现场及旧屏蔽字</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查明原因（软件识别中断时）</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设置新屏蔽字</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开中断</a:t>
            </a:r>
            <a:endParaRPr lang="zh-CN" altLang="en-US" sz="1900" b="1" dirty="0">
              <a:solidFill>
                <a:srgbClr val="D1390F"/>
              </a:solidFill>
              <a:latin typeface="Arial" panose="020B0604020202020204" pitchFamily="34" charset="0"/>
              <a:ea typeface="黑体" panose="02010609060101010101" pitchFamily="49" charset="-122"/>
            </a:endParaRPr>
          </a:p>
          <a:p>
            <a:pPr marL="1143000" lvl="2" indent="-228600">
              <a:lnSpc>
                <a:spcPct val="100000"/>
              </a:lnSpc>
              <a:spcBef>
                <a:spcPct val="15000"/>
              </a:spcBef>
            </a:pPr>
            <a:r>
              <a:rPr lang="zh-CN" altLang="en-US" sz="1900" dirty="0">
                <a:ea typeface="黑体" panose="02010609060101010101" pitchFamily="49" charset="-122"/>
              </a:rPr>
              <a:t>本体段</a:t>
            </a:r>
            <a:r>
              <a:rPr lang="zh-CN" altLang="en-US" sz="1900" dirty="0">
                <a:solidFill>
                  <a:srgbClr val="D1390F"/>
                </a:solidFill>
                <a:ea typeface="黑体" panose="02010609060101010101" pitchFamily="49" charset="-122"/>
              </a:rPr>
              <a:t>（具体的中断处理阶段）</a:t>
            </a:r>
            <a:endParaRPr lang="zh-CN" altLang="en-US" sz="1900" dirty="0">
              <a:solidFill>
                <a:srgbClr val="D1390F"/>
              </a:solidFill>
              <a:ea typeface="黑体" panose="02010609060101010101" pitchFamily="49" charset="-122"/>
            </a:endParaRPr>
          </a:p>
          <a:p>
            <a:pPr marL="1143000" lvl="2" indent="-228600">
              <a:lnSpc>
                <a:spcPct val="100000"/>
              </a:lnSpc>
              <a:spcBef>
                <a:spcPct val="15000"/>
              </a:spcBef>
            </a:pPr>
            <a:r>
              <a:rPr lang="zh-CN" altLang="en-US" sz="1900" dirty="0">
                <a:ea typeface="黑体" panose="02010609060101010101" pitchFamily="49" charset="-122"/>
              </a:rPr>
              <a:t>结束段（恢复阶段）</a:t>
            </a:r>
            <a:endParaRPr lang="zh-CN" altLang="en-US" sz="1900" dirty="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关中断</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恢复现场及旧屏蔽字</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清“中断请求”</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开中断</a:t>
            </a:r>
            <a:endParaRPr lang="zh-CN" altLang="en-US" sz="1900" b="1" dirty="0">
              <a:solidFill>
                <a:srgbClr val="D1390F"/>
              </a:solidFill>
              <a:latin typeface="Arial" panose="020B0604020202020204" pitchFamily="34" charset="0"/>
              <a:ea typeface="黑体" panose="02010609060101010101" pitchFamily="49" charset="-122"/>
            </a:endParaRPr>
          </a:p>
          <a:p>
            <a:pPr marL="1600200" lvl="3" indent="-228600">
              <a:spcBef>
                <a:spcPct val="15000"/>
              </a:spcBef>
              <a:buFontTx/>
              <a:buNone/>
            </a:pPr>
            <a:r>
              <a:rPr lang="zh-CN" altLang="en-US" sz="1900" b="1" dirty="0">
                <a:solidFill>
                  <a:srgbClr val="D1390F"/>
                </a:solidFill>
                <a:latin typeface="Arial" panose="020B0604020202020204" pitchFamily="34" charset="0"/>
                <a:ea typeface="黑体" panose="02010609060101010101" pitchFamily="49" charset="-122"/>
              </a:rPr>
              <a:t>中断返回</a:t>
            </a:r>
            <a:endParaRPr lang="zh-CN" altLang="en-US" sz="1900" dirty="0">
              <a:solidFill>
                <a:srgbClr val="D1390F"/>
              </a:solidFill>
              <a:latin typeface="Arial" panose="020B0604020202020204" pitchFamily="34" charset="0"/>
              <a:ea typeface="黑体" panose="02010609060101010101" pitchFamily="49" charset="-122"/>
            </a:endParaRPr>
          </a:p>
        </p:txBody>
      </p:sp>
      <p:grpSp>
        <p:nvGrpSpPr>
          <p:cNvPr id="274444" name="Group 12"/>
          <p:cNvGrpSpPr/>
          <p:nvPr/>
        </p:nvGrpSpPr>
        <p:grpSpPr bwMode="auto">
          <a:xfrm>
            <a:off x="4978400" y="2613025"/>
            <a:ext cx="3365500" cy="884238"/>
            <a:chOff x="3136" y="1646"/>
            <a:chExt cx="2120" cy="557"/>
          </a:xfrm>
        </p:grpSpPr>
        <p:sp>
          <p:nvSpPr>
            <p:cNvPr id="90123" name="AutoShape 4"/>
            <p:cNvSpPr/>
            <p:nvPr/>
          </p:nvSpPr>
          <p:spPr bwMode="auto">
            <a:xfrm>
              <a:off x="3136" y="1646"/>
              <a:ext cx="238" cy="557"/>
            </a:xfrm>
            <a:prstGeom prst="rightBrace">
              <a:avLst>
                <a:gd name="adj1" fmla="val 19503"/>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0124" name="Text Box 6"/>
            <p:cNvSpPr txBox="1">
              <a:spLocks noChangeArrowheads="1"/>
            </p:cNvSpPr>
            <p:nvPr/>
          </p:nvSpPr>
          <p:spPr bwMode="auto">
            <a:xfrm>
              <a:off x="3382" y="1703"/>
              <a:ext cx="187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a:solidFill>
                    <a:srgbClr val="146C18"/>
                  </a:solidFill>
                  <a:latin typeface="Arial" panose="020B0604020202020204" pitchFamily="34" charset="0"/>
                  <a:ea typeface="黑体" panose="02010609060101010101" pitchFamily="49" charset="-122"/>
                </a:rPr>
                <a:t>处在“禁止中断”状态，</a:t>
              </a:r>
              <a:endParaRPr lang="zh-CN" altLang="en-US" sz="1900">
                <a:solidFill>
                  <a:srgbClr val="146C18"/>
                </a:solidFill>
                <a:latin typeface="Arial" panose="020B0604020202020204" pitchFamily="34" charset="0"/>
                <a:ea typeface="黑体" panose="02010609060101010101" pitchFamily="49" charset="-122"/>
              </a:endParaRPr>
            </a:p>
            <a:p>
              <a:r>
                <a:rPr lang="zh-CN" altLang="en-US" sz="1900">
                  <a:solidFill>
                    <a:srgbClr val="146C18"/>
                  </a:solidFill>
                  <a:latin typeface="Arial" panose="020B0604020202020204" pitchFamily="34" charset="0"/>
                  <a:ea typeface="黑体" panose="02010609060101010101" pitchFamily="49" charset="-122"/>
                </a:rPr>
                <a:t>不允许被打断</a:t>
              </a:r>
              <a:endParaRPr lang="zh-CN" altLang="en-US" sz="1900">
                <a:solidFill>
                  <a:srgbClr val="146C18"/>
                </a:solidFill>
                <a:latin typeface="Arial" panose="020B0604020202020204" pitchFamily="34" charset="0"/>
                <a:ea typeface="黑体" panose="02010609060101010101" pitchFamily="49" charset="-122"/>
              </a:endParaRPr>
            </a:p>
          </p:txBody>
        </p:sp>
      </p:grpSp>
      <p:grpSp>
        <p:nvGrpSpPr>
          <p:cNvPr id="274443" name="Group 11"/>
          <p:cNvGrpSpPr/>
          <p:nvPr/>
        </p:nvGrpSpPr>
        <p:grpSpPr bwMode="auto">
          <a:xfrm>
            <a:off x="4071938" y="4926013"/>
            <a:ext cx="4679950" cy="623887"/>
            <a:chOff x="2565" y="3103"/>
            <a:chExt cx="2530" cy="393"/>
          </a:xfrm>
        </p:grpSpPr>
        <p:sp>
          <p:nvSpPr>
            <p:cNvPr id="90121" name="AutoShape 5"/>
            <p:cNvSpPr/>
            <p:nvPr/>
          </p:nvSpPr>
          <p:spPr bwMode="auto">
            <a:xfrm>
              <a:off x="2565" y="3103"/>
              <a:ext cx="183" cy="393"/>
            </a:xfrm>
            <a:prstGeom prst="rightBrace">
              <a:avLst>
                <a:gd name="adj1" fmla="val 1789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0122" name="Text Box 7"/>
            <p:cNvSpPr txBox="1">
              <a:spLocks noChangeArrowheads="1"/>
            </p:cNvSpPr>
            <p:nvPr/>
          </p:nvSpPr>
          <p:spPr bwMode="auto">
            <a:xfrm>
              <a:off x="2756" y="3169"/>
              <a:ext cx="233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146C18"/>
                  </a:solidFill>
                  <a:latin typeface="Arial" panose="020B0604020202020204" pitchFamily="34" charset="0"/>
                  <a:ea typeface="黑体" panose="02010609060101010101" pitchFamily="49" charset="-122"/>
                </a:rPr>
                <a:t>处在“禁止中断”状态，不允许被打断</a:t>
              </a:r>
              <a:endParaRPr lang="zh-CN" altLang="en-US" sz="1900" dirty="0">
                <a:solidFill>
                  <a:srgbClr val="146C18"/>
                </a:solidFill>
                <a:latin typeface="Arial" panose="020B0604020202020204" pitchFamily="34" charset="0"/>
                <a:ea typeface="黑体" panose="02010609060101010101" pitchFamily="49" charset="-122"/>
              </a:endParaRPr>
            </a:p>
          </p:txBody>
        </p:sp>
      </p:grpSp>
      <p:sp>
        <p:nvSpPr>
          <p:cNvPr id="274440" name="Text Box 8"/>
          <p:cNvSpPr txBox="1">
            <a:spLocks noChangeArrowheads="1"/>
          </p:cNvSpPr>
          <p:nvPr/>
        </p:nvSpPr>
        <p:spPr bwMode="auto">
          <a:xfrm>
            <a:off x="5099050" y="3852863"/>
            <a:ext cx="365283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146C18"/>
                </a:solidFill>
                <a:latin typeface="Arial" panose="020B0604020202020204" pitchFamily="34" charset="0"/>
                <a:ea typeface="黑体" panose="02010609060101010101" pitchFamily="49" charset="-122"/>
              </a:rPr>
              <a:t>处在“允许中断”状态，可被新的</a:t>
            </a:r>
            <a:r>
              <a:rPr lang="zh-CN" altLang="en-US" sz="1900" dirty="0">
                <a:solidFill>
                  <a:schemeClr val="accent1"/>
                </a:solidFill>
                <a:latin typeface="Arial" panose="020B0604020202020204" pitchFamily="34" charset="0"/>
                <a:ea typeface="黑体" panose="02010609060101010101" pitchFamily="49" charset="-122"/>
              </a:rPr>
              <a:t>优先级</a:t>
            </a:r>
            <a:r>
              <a:rPr lang="zh-CN" altLang="en-US" sz="1900" dirty="0">
                <a:solidFill>
                  <a:srgbClr val="146C18"/>
                </a:solidFill>
                <a:latin typeface="Arial" panose="020B0604020202020204" pitchFamily="34" charset="0"/>
                <a:ea typeface="黑体" panose="02010609060101010101" pitchFamily="49" charset="-122"/>
              </a:rPr>
              <a:t>更高的中断打断。</a:t>
            </a:r>
            <a:endParaRPr lang="zh-CN" altLang="en-US" sz="1900" dirty="0">
              <a:solidFill>
                <a:srgbClr val="146C18"/>
              </a:solidFill>
              <a:latin typeface="Arial" panose="020B0604020202020204" pitchFamily="34" charset="0"/>
              <a:ea typeface="黑体" panose="02010609060101010101" pitchFamily="49" charset="-122"/>
            </a:endParaRPr>
          </a:p>
        </p:txBody>
      </p:sp>
      <p:sp>
        <p:nvSpPr>
          <p:cNvPr id="274441" name="Text Box 9"/>
          <p:cNvSpPr txBox="1">
            <a:spLocks noChangeArrowheads="1"/>
          </p:cNvSpPr>
          <p:nvPr/>
        </p:nvSpPr>
        <p:spPr bwMode="auto">
          <a:xfrm>
            <a:off x="3830638" y="5630863"/>
            <a:ext cx="492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1"/>
                </a:solidFill>
                <a:latin typeface="黑体" panose="02010609060101010101" pitchFamily="49" charset="-122"/>
                <a:ea typeface="黑体" panose="02010609060101010101" pitchFamily="49" charset="-122"/>
              </a:rPr>
              <a:t>单重中断</a:t>
            </a:r>
            <a:r>
              <a:rPr lang="en-US" altLang="zh-CN" sz="2000" dirty="0">
                <a:solidFill>
                  <a:schemeClr val="accent1"/>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不允许在中断处理时被新的中断打断，因而直到中断返回前才会开中断。单重中断系统无需设置中断屏蔽字。</a:t>
            </a:r>
            <a:endParaRPr lang="zh-CN" altLang="en-US" sz="20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F427DC0-B7AA-4447-8B92-7DF18D2334A9}"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wipe(down)">
                                      <p:cBhvr>
                                        <p:cTn id="7" dur="500"/>
                                        <p:tgtEl>
                                          <p:spTgt spid="27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wipe(down)">
                                      <p:cBhvr>
                                        <p:cTn id="12" dur="500"/>
                                        <p:tgtEl>
                                          <p:spTgt spid="27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Effect transition="in" filter="wipe(down)">
                                      <p:cBhvr>
                                        <p:cTn id="17" dur="500"/>
                                        <p:tgtEl>
                                          <p:spTgt spid="27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Effect transition="in" filter="checkerboard(across)">
                                      <p:cBhvr>
                                        <p:cTn id="22" dur="500"/>
                                        <p:tgtEl>
                                          <p:spTgt spid="27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Effect transition="in" filter="checkerboard(across)">
                                      <p:cBhvr>
                                        <p:cTn id="27" dur="500"/>
                                        <p:tgtEl>
                                          <p:spTgt spid="27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74435">
                                            <p:txEl>
                                              <p:pRg st="5" end="5"/>
                                            </p:txEl>
                                          </p:spTgt>
                                        </p:tgtEl>
                                        <p:attrNameLst>
                                          <p:attrName>style.visibility</p:attrName>
                                        </p:attrNameLst>
                                      </p:cBhvr>
                                      <p:to>
                                        <p:strVal val="visible"/>
                                      </p:to>
                                    </p:set>
                                    <p:animEffect transition="in" filter="checkerboard(across)">
                                      <p:cBhvr>
                                        <p:cTn id="32" dur="500"/>
                                        <p:tgtEl>
                                          <p:spTgt spid="274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74435">
                                            <p:txEl>
                                              <p:pRg st="6" end="6"/>
                                            </p:txEl>
                                          </p:spTgt>
                                        </p:tgtEl>
                                        <p:attrNameLst>
                                          <p:attrName>style.visibility</p:attrName>
                                        </p:attrNameLst>
                                      </p:cBhvr>
                                      <p:to>
                                        <p:strVal val="visible"/>
                                      </p:to>
                                    </p:set>
                                    <p:animEffect transition="in" filter="checkerboard(across)">
                                      <p:cBhvr>
                                        <p:cTn id="37" dur="500"/>
                                        <p:tgtEl>
                                          <p:spTgt spid="274435">
                                            <p:txEl>
                                              <p:pRg st="6" end="6"/>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74435">
                                            <p:txEl>
                                              <p:pRg st="7" end="7"/>
                                            </p:txEl>
                                          </p:spTgt>
                                        </p:tgtEl>
                                        <p:attrNameLst>
                                          <p:attrName>style.visibility</p:attrName>
                                        </p:attrNameLst>
                                      </p:cBhvr>
                                      <p:to>
                                        <p:strVal val="visible"/>
                                      </p:to>
                                    </p:set>
                                    <p:animEffect transition="in" filter="checkerboard(across)">
                                      <p:cBhvr>
                                        <p:cTn id="40" dur="500"/>
                                        <p:tgtEl>
                                          <p:spTgt spid="274435">
                                            <p:txEl>
                                              <p:pRg st="7" end="7"/>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74435">
                                            <p:txEl>
                                              <p:pRg st="8" end="8"/>
                                            </p:txEl>
                                          </p:spTgt>
                                        </p:tgtEl>
                                        <p:attrNameLst>
                                          <p:attrName>style.visibility</p:attrName>
                                        </p:attrNameLst>
                                      </p:cBhvr>
                                      <p:to>
                                        <p:strVal val="visible"/>
                                      </p:to>
                                    </p:set>
                                    <p:animEffect transition="in" filter="checkerboard(across)">
                                      <p:cBhvr>
                                        <p:cTn id="43" dur="500"/>
                                        <p:tgtEl>
                                          <p:spTgt spid="274435">
                                            <p:txEl>
                                              <p:pRg st="8" end="8"/>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274435">
                                            <p:txEl>
                                              <p:pRg st="9" end="9"/>
                                            </p:txEl>
                                          </p:spTgt>
                                        </p:tgtEl>
                                        <p:attrNameLst>
                                          <p:attrName>style.visibility</p:attrName>
                                        </p:attrNameLst>
                                      </p:cBhvr>
                                      <p:to>
                                        <p:strVal val="visible"/>
                                      </p:to>
                                    </p:set>
                                    <p:animEffect transition="in" filter="checkerboard(across)">
                                      <p:cBhvr>
                                        <p:cTn id="46" dur="500"/>
                                        <p:tgtEl>
                                          <p:spTgt spid="27443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274435">
                                            <p:txEl>
                                              <p:pRg st="10" end="10"/>
                                            </p:txEl>
                                          </p:spTgt>
                                        </p:tgtEl>
                                        <p:attrNameLst>
                                          <p:attrName>style.visibility</p:attrName>
                                        </p:attrNameLst>
                                      </p:cBhvr>
                                      <p:to>
                                        <p:strVal val="visible"/>
                                      </p:to>
                                    </p:set>
                                    <p:animEffect transition="in" filter="checkerboard(across)">
                                      <p:cBhvr>
                                        <p:cTn id="51" dur="500"/>
                                        <p:tgtEl>
                                          <p:spTgt spid="274435">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274435">
                                            <p:txEl>
                                              <p:pRg st="11" end="11"/>
                                            </p:txEl>
                                          </p:spTgt>
                                        </p:tgtEl>
                                        <p:attrNameLst>
                                          <p:attrName>style.visibility</p:attrName>
                                        </p:attrNameLst>
                                      </p:cBhvr>
                                      <p:to>
                                        <p:strVal val="visible"/>
                                      </p:to>
                                    </p:set>
                                    <p:animEffect transition="in" filter="checkerboard(across)">
                                      <p:cBhvr>
                                        <p:cTn id="56" dur="500"/>
                                        <p:tgtEl>
                                          <p:spTgt spid="274435">
                                            <p:txEl>
                                              <p:pRg st="11" end="11"/>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274435">
                                            <p:txEl>
                                              <p:pRg st="12" end="12"/>
                                            </p:txEl>
                                          </p:spTgt>
                                        </p:tgtEl>
                                        <p:attrNameLst>
                                          <p:attrName>style.visibility</p:attrName>
                                        </p:attrNameLst>
                                      </p:cBhvr>
                                      <p:to>
                                        <p:strVal val="visible"/>
                                      </p:to>
                                    </p:set>
                                    <p:animEffect transition="in" filter="checkerboard(across)">
                                      <p:cBhvr>
                                        <p:cTn id="59" dur="500"/>
                                        <p:tgtEl>
                                          <p:spTgt spid="274435">
                                            <p:txEl>
                                              <p:pRg st="12" end="12"/>
                                            </p:txEl>
                                          </p:spTgt>
                                        </p:tgtEl>
                                      </p:cBhvr>
                                    </p:animEffect>
                                  </p:childTnLst>
                                </p:cTn>
                              </p:par>
                              <p:par>
                                <p:cTn id="60" presetID="5" presetClass="entr" presetSubtype="10" fill="hold" nodeType="withEffect">
                                  <p:stCondLst>
                                    <p:cond delay="0"/>
                                  </p:stCondLst>
                                  <p:childTnLst>
                                    <p:set>
                                      <p:cBhvr>
                                        <p:cTn id="61" dur="1" fill="hold">
                                          <p:stCondLst>
                                            <p:cond delay="0"/>
                                          </p:stCondLst>
                                        </p:cTn>
                                        <p:tgtEl>
                                          <p:spTgt spid="274435">
                                            <p:txEl>
                                              <p:pRg st="13" end="13"/>
                                            </p:txEl>
                                          </p:spTgt>
                                        </p:tgtEl>
                                        <p:attrNameLst>
                                          <p:attrName>style.visibility</p:attrName>
                                        </p:attrNameLst>
                                      </p:cBhvr>
                                      <p:to>
                                        <p:strVal val="visible"/>
                                      </p:to>
                                    </p:set>
                                    <p:animEffect transition="in" filter="checkerboard(across)">
                                      <p:cBhvr>
                                        <p:cTn id="62" dur="500"/>
                                        <p:tgtEl>
                                          <p:spTgt spid="274435">
                                            <p:txEl>
                                              <p:pRg st="13" end="13"/>
                                            </p:txEl>
                                          </p:spTgt>
                                        </p:tgtEl>
                                      </p:cBhvr>
                                    </p:animEffect>
                                  </p:childTnLst>
                                </p:cTn>
                              </p:par>
                              <p:par>
                                <p:cTn id="63" presetID="5" presetClass="entr" presetSubtype="10" fill="hold" nodeType="withEffect">
                                  <p:stCondLst>
                                    <p:cond delay="0"/>
                                  </p:stCondLst>
                                  <p:childTnLst>
                                    <p:set>
                                      <p:cBhvr>
                                        <p:cTn id="64" dur="1" fill="hold">
                                          <p:stCondLst>
                                            <p:cond delay="0"/>
                                          </p:stCondLst>
                                        </p:cTn>
                                        <p:tgtEl>
                                          <p:spTgt spid="274435">
                                            <p:txEl>
                                              <p:pRg st="14" end="14"/>
                                            </p:txEl>
                                          </p:spTgt>
                                        </p:tgtEl>
                                        <p:attrNameLst>
                                          <p:attrName>style.visibility</p:attrName>
                                        </p:attrNameLst>
                                      </p:cBhvr>
                                      <p:to>
                                        <p:strVal val="visible"/>
                                      </p:to>
                                    </p:set>
                                    <p:animEffect transition="in" filter="checkerboard(across)">
                                      <p:cBhvr>
                                        <p:cTn id="65" dur="500"/>
                                        <p:tgtEl>
                                          <p:spTgt spid="274435">
                                            <p:txEl>
                                              <p:pRg st="14" end="14"/>
                                            </p:txEl>
                                          </p:spTgt>
                                        </p:tgtEl>
                                      </p:cBhvr>
                                    </p:animEffect>
                                  </p:childTnLst>
                                </p:cTn>
                              </p:par>
                              <p:par>
                                <p:cTn id="66" presetID="5" presetClass="entr" presetSubtype="10" fill="hold" nodeType="withEffect">
                                  <p:stCondLst>
                                    <p:cond delay="0"/>
                                  </p:stCondLst>
                                  <p:childTnLst>
                                    <p:set>
                                      <p:cBhvr>
                                        <p:cTn id="67" dur="1" fill="hold">
                                          <p:stCondLst>
                                            <p:cond delay="0"/>
                                          </p:stCondLst>
                                        </p:cTn>
                                        <p:tgtEl>
                                          <p:spTgt spid="274435">
                                            <p:txEl>
                                              <p:pRg st="15" end="15"/>
                                            </p:txEl>
                                          </p:spTgt>
                                        </p:tgtEl>
                                        <p:attrNameLst>
                                          <p:attrName>style.visibility</p:attrName>
                                        </p:attrNameLst>
                                      </p:cBhvr>
                                      <p:to>
                                        <p:strVal val="visible"/>
                                      </p:to>
                                    </p:set>
                                    <p:animEffect transition="in" filter="checkerboard(across)">
                                      <p:cBhvr>
                                        <p:cTn id="68" dur="500"/>
                                        <p:tgtEl>
                                          <p:spTgt spid="274435">
                                            <p:txEl>
                                              <p:pRg st="15" end="15"/>
                                            </p:txEl>
                                          </p:spTgt>
                                        </p:tgtEl>
                                      </p:cBhvr>
                                    </p:animEffect>
                                  </p:childTnLst>
                                </p:cTn>
                              </p:par>
                              <p:par>
                                <p:cTn id="69" presetID="5" presetClass="entr" presetSubtype="10" fill="hold" nodeType="withEffect">
                                  <p:stCondLst>
                                    <p:cond delay="0"/>
                                  </p:stCondLst>
                                  <p:childTnLst>
                                    <p:set>
                                      <p:cBhvr>
                                        <p:cTn id="70" dur="1" fill="hold">
                                          <p:stCondLst>
                                            <p:cond delay="0"/>
                                          </p:stCondLst>
                                        </p:cTn>
                                        <p:tgtEl>
                                          <p:spTgt spid="274435">
                                            <p:txEl>
                                              <p:pRg st="16" end="16"/>
                                            </p:txEl>
                                          </p:spTgt>
                                        </p:tgtEl>
                                        <p:attrNameLst>
                                          <p:attrName>style.visibility</p:attrName>
                                        </p:attrNameLst>
                                      </p:cBhvr>
                                      <p:to>
                                        <p:strVal val="visible"/>
                                      </p:to>
                                    </p:set>
                                    <p:animEffect transition="in" filter="checkerboard(across)">
                                      <p:cBhvr>
                                        <p:cTn id="71" dur="500"/>
                                        <p:tgtEl>
                                          <p:spTgt spid="274435">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74444"/>
                                        </p:tgtEl>
                                        <p:attrNameLst>
                                          <p:attrName>style.visibility</p:attrName>
                                        </p:attrNameLst>
                                      </p:cBhvr>
                                      <p:to>
                                        <p:strVal val="visible"/>
                                      </p:to>
                                    </p:set>
                                    <p:animEffect transition="in" filter="blinds(horizontal)">
                                      <p:cBhvr>
                                        <p:cTn id="76" dur="500"/>
                                        <p:tgtEl>
                                          <p:spTgt spid="274444"/>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74440"/>
                                        </p:tgtEl>
                                        <p:attrNameLst>
                                          <p:attrName>style.visibility</p:attrName>
                                        </p:attrNameLst>
                                      </p:cBhvr>
                                      <p:to>
                                        <p:strVal val="visible"/>
                                      </p:to>
                                    </p:set>
                                    <p:animEffect transition="in" filter="blinds(horizontal)">
                                      <p:cBhvr>
                                        <p:cTn id="81" dur="500"/>
                                        <p:tgtEl>
                                          <p:spTgt spid="27444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74443"/>
                                        </p:tgtEl>
                                        <p:attrNameLst>
                                          <p:attrName>style.visibility</p:attrName>
                                        </p:attrNameLst>
                                      </p:cBhvr>
                                      <p:to>
                                        <p:strVal val="visible"/>
                                      </p:to>
                                    </p:set>
                                    <p:animEffect transition="in" filter="blinds(horizontal)">
                                      <p:cBhvr>
                                        <p:cTn id="86" dur="500"/>
                                        <p:tgtEl>
                                          <p:spTgt spid="274443"/>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74441"/>
                                        </p:tgtEl>
                                        <p:attrNameLst>
                                          <p:attrName>style.visibility</p:attrName>
                                        </p:attrNameLst>
                                      </p:cBhvr>
                                      <p:to>
                                        <p:strVal val="visible"/>
                                      </p:to>
                                    </p:set>
                                    <p:animEffect transition="in" filter="blinds(horizontal)">
                                      <p:cBhvr>
                                        <p:cTn id="91" dur="5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0" grpId="0"/>
      <p:bldP spid="2744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latin typeface="宋体" panose="02010600030101010101" pitchFamily="2" charset="-122"/>
                <a:ea typeface="宋体" panose="02010600030101010101" pitchFamily="2" charset="-122"/>
              </a:rPr>
              <a:t>常用外部设备</a:t>
            </a:r>
            <a:endParaRPr lang="zh-CN" altLang="en-US">
              <a:latin typeface="宋体" panose="02010600030101010101" pitchFamily="2" charset="-122"/>
              <a:ea typeface="宋体" panose="02010600030101010101" pitchFamily="2" charset="-122"/>
            </a:endParaRPr>
          </a:p>
        </p:txBody>
      </p:sp>
      <p:sp>
        <p:nvSpPr>
          <p:cNvPr id="11267" name="Rectangle 3"/>
          <p:cNvSpPr>
            <a:spLocks noGrp="1" noChangeArrowheads="1"/>
          </p:cNvSpPr>
          <p:nvPr>
            <p:ph type="body" idx="1"/>
          </p:nvPr>
        </p:nvSpPr>
        <p:spPr>
          <a:xfrm>
            <a:off x="736600" y="793750"/>
            <a:ext cx="7894638" cy="5524500"/>
          </a:xfrm>
        </p:spPr>
        <p:txBody>
          <a:bodyPr/>
          <a:lstStyle/>
          <a:p>
            <a:pPr marL="342900" indent="-342900">
              <a:lnSpc>
                <a:spcPct val="110000"/>
              </a:lnSpc>
            </a:pPr>
            <a:r>
              <a:rPr lang="zh-CN" altLang="en-US" sz="2000" dirty="0">
                <a:ea typeface="黑体" panose="02010609060101010101" pitchFamily="49" charset="-122"/>
              </a:rPr>
              <a:t>输入设备：</a:t>
            </a:r>
            <a:endParaRPr lang="zh-CN" altLang="en-US"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键盘、触摸屏</a:t>
            </a:r>
            <a:endParaRPr lang="zh-CN" altLang="en-US"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图形输入设备</a:t>
            </a:r>
            <a:r>
              <a:rPr lang="en-US" altLang="zh-CN" sz="2000" dirty="0">
                <a:ea typeface="黑体" panose="02010609060101010101" pitchFamily="49" charset="-122"/>
              </a:rPr>
              <a:t>(</a:t>
            </a:r>
            <a:r>
              <a:rPr lang="zh-CN" altLang="en-US" sz="2000" dirty="0">
                <a:ea typeface="黑体" panose="02010609060101010101" pitchFamily="49" charset="-122"/>
              </a:rPr>
              <a:t>鼠标、图形板、跟踪球、操纵杆、光笔</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图像输入设备</a:t>
            </a:r>
            <a:r>
              <a:rPr lang="en-US" altLang="zh-CN" sz="2000" dirty="0">
                <a:ea typeface="黑体" panose="02010609060101010101" pitchFamily="49" charset="-122"/>
              </a:rPr>
              <a:t>(</a:t>
            </a:r>
            <a:r>
              <a:rPr lang="zh-CN" altLang="en-US" sz="2000" dirty="0">
                <a:ea typeface="黑体" panose="02010609060101010101" pitchFamily="49" charset="-122"/>
              </a:rPr>
              <a:t>摄像机、扫描仪、传真机</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条形码阅读机、光学字符识别设备</a:t>
            </a:r>
            <a:r>
              <a:rPr lang="en-US" altLang="zh-CN" sz="2000" dirty="0">
                <a:ea typeface="黑体" panose="02010609060101010101" pitchFamily="49" charset="-122"/>
              </a:rPr>
              <a:t>(OCR)</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音、视频输入设备</a:t>
            </a:r>
            <a:endParaRPr lang="zh-CN" altLang="en-US" sz="2000" dirty="0">
              <a:ea typeface="黑体" panose="02010609060101010101" pitchFamily="49" charset="-122"/>
            </a:endParaRPr>
          </a:p>
          <a:p>
            <a:pPr marL="342900" indent="-342900">
              <a:lnSpc>
                <a:spcPct val="110000"/>
              </a:lnSpc>
            </a:pPr>
            <a:r>
              <a:rPr lang="zh-CN" altLang="en-US" sz="2000" dirty="0">
                <a:ea typeface="黑体" panose="02010609060101010101" pitchFamily="49" charset="-122"/>
              </a:rPr>
              <a:t>输出设备：</a:t>
            </a:r>
            <a:endParaRPr lang="zh-CN" altLang="en-US"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显示器</a:t>
            </a:r>
            <a:r>
              <a:rPr lang="en-US" altLang="zh-CN" sz="2000" dirty="0">
                <a:ea typeface="黑体" panose="02010609060101010101" pitchFamily="49" charset="-122"/>
              </a:rPr>
              <a:t>(</a:t>
            </a:r>
            <a:r>
              <a:rPr lang="zh-CN" altLang="en-US" sz="2000" dirty="0">
                <a:ea typeface="黑体" panose="02010609060101010101" pitchFamily="49" charset="-122"/>
              </a:rPr>
              <a:t>字符、汉字、图形、图像</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打印设备</a:t>
            </a:r>
            <a:r>
              <a:rPr lang="en-US" altLang="zh-CN" sz="2000" dirty="0">
                <a:ea typeface="黑体" panose="02010609060101010101" pitchFamily="49" charset="-122"/>
              </a:rPr>
              <a:t>(</a:t>
            </a:r>
            <a:r>
              <a:rPr lang="zh-CN" altLang="en-US" sz="2000" dirty="0">
                <a:ea typeface="黑体" panose="02010609060101010101" pitchFamily="49" charset="-122"/>
              </a:rPr>
              <a:t>点阵、激光、喷墨</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绘图仪 </a:t>
            </a:r>
            <a:r>
              <a:rPr lang="en-US" altLang="zh-CN" sz="2000" dirty="0">
                <a:ea typeface="黑体" panose="02010609060101010101" pitchFamily="49" charset="-122"/>
              </a:rPr>
              <a:t>(</a:t>
            </a:r>
            <a:r>
              <a:rPr lang="zh-CN" altLang="en-US" sz="2000" dirty="0">
                <a:ea typeface="黑体" panose="02010609060101010101" pitchFamily="49" charset="-122"/>
              </a:rPr>
              <a:t>平板式、滚筒式</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声音输出设备</a:t>
            </a:r>
            <a:endParaRPr lang="zh-CN" altLang="en-US" sz="2000" dirty="0">
              <a:ea typeface="黑体" panose="02010609060101010101" pitchFamily="49" charset="-122"/>
            </a:endParaRPr>
          </a:p>
          <a:p>
            <a:pPr marL="342900" indent="-342900">
              <a:lnSpc>
                <a:spcPct val="110000"/>
              </a:lnSpc>
            </a:pPr>
            <a:r>
              <a:rPr lang="zh-CN" altLang="en-US" sz="2000" dirty="0">
                <a:ea typeface="黑体" panose="02010609060101010101" pitchFamily="49" charset="-122"/>
              </a:rPr>
              <a:t>其它：</a:t>
            </a:r>
            <a:endParaRPr lang="zh-CN" altLang="en-US"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终端设备</a:t>
            </a:r>
            <a:r>
              <a:rPr lang="en-US" altLang="zh-CN" sz="2000" dirty="0">
                <a:ea typeface="黑体" panose="02010609060101010101" pitchFamily="49" charset="-122"/>
              </a:rPr>
              <a:t>(</a:t>
            </a:r>
            <a:r>
              <a:rPr lang="zh-CN" altLang="en-US" sz="2000" dirty="0">
                <a:ea typeface="黑体" panose="02010609060101010101" pitchFamily="49" charset="-122"/>
              </a:rPr>
              <a:t>键盘</a:t>
            </a:r>
            <a:r>
              <a:rPr lang="en-US" altLang="zh-CN" sz="2000" dirty="0">
                <a:ea typeface="黑体" panose="02010609060101010101" pitchFamily="49" charset="-122"/>
              </a:rPr>
              <a:t>+</a:t>
            </a:r>
            <a:r>
              <a:rPr lang="zh-CN" altLang="en-US" sz="2000" dirty="0">
                <a:ea typeface="黑体" panose="02010609060101010101" pitchFamily="49" charset="-122"/>
              </a:rPr>
              <a:t>显示器</a:t>
            </a:r>
            <a:r>
              <a:rPr lang="en-US" altLang="zh-CN" sz="2000" dirty="0">
                <a:ea typeface="黑体" panose="02010609060101010101" pitchFamily="49" charset="-122"/>
              </a:rPr>
              <a:t>)</a:t>
            </a:r>
            <a:endParaRPr lang="en-US" altLang="zh-CN" sz="2000" dirty="0">
              <a:ea typeface="黑体" panose="02010609060101010101" pitchFamily="49" charset="-122"/>
            </a:endParaRPr>
          </a:p>
          <a:p>
            <a:pPr marL="742950" lvl="1" indent="-285750">
              <a:lnSpc>
                <a:spcPct val="110000"/>
              </a:lnSpc>
            </a:pPr>
            <a:r>
              <a:rPr lang="zh-CN" altLang="en-US" sz="2000" dirty="0">
                <a:ea typeface="黑体" panose="02010609060101010101" pitchFamily="49" charset="-122"/>
              </a:rPr>
              <a:t>外存储器</a:t>
            </a:r>
            <a:r>
              <a:rPr lang="en-US" altLang="zh-CN" sz="2000" dirty="0">
                <a:ea typeface="黑体" panose="02010609060101010101" pitchFamily="49" charset="-122"/>
              </a:rPr>
              <a:t>(</a:t>
            </a:r>
            <a:r>
              <a:rPr lang="zh-CN" altLang="en-US" sz="2000" dirty="0">
                <a:ea typeface="黑体" panose="02010609060101010101" pitchFamily="49" charset="-122"/>
              </a:rPr>
              <a:t>磁盘、磁带、光盘</a:t>
            </a:r>
            <a:r>
              <a:rPr lang="en-US" altLang="zh-CN" sz="2000" dirty="0">
                <a:ea typeface="黑体" panose="02010609060101010101" pitchFamily="49" charset="-122"/>
              </a:rPr>
              <a:t>)</a:t>
            </a:r>
            <a:endParaRPr lang="en-US" altLang="zh-CN" sz="20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BC4FEC9-CC35-49FB-BDE0-12427C9FF3F6}"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down)">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down)">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down)">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down)">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wipe(down)">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wipe(down)">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wipe(down)">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wipe(down)">
                                      <p:cBhvr>
                                        <p:cTn id="47" dur="500"/>
                                        <p:tgtEl>
                                          <p:spTgt spid="112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267">
                                            <p:txEl>
                                              <p:pRg st="9" end="9"/>
                                            </p:txEl>
                                          </p:spTgt>
                                        </p:tgtEl>
                                        <p:attrNameLst>
                                          <p:attrName>style.visibility</p:attrName>
                                        </p:attrNameLst>
                                      </p:cBhvr>
                                      <p:to>
                                        <p:strVal val="visible"/>
                                      </p:to>
                                    </p:set>
                                    <p:animEffect transition="in" filter="wipe(down)">
                                      <p:cBhvr>
                                        <p:cTn id="52" dur="500"/>
                                        <p:tgtEl>
                                          <p:spTgt spid="112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267">
                                            <p:txEl>
                                              <p:pRg st="10" end="10"/>
                                            </p:txEl>
                                          </p:spTgt>
                                        </p:tgtEl>
                                        <p:attrNameLst>
                                          <p:attrName>style.visibility</p:attrName>
                                        </p:attrNameLst>
                                      </p:cBhvr>
                                      <p:to>
                                        <p:strVal val="visible"/>
                                      </p:to>
                                    </p:set>
                                    <p:animEffect transition="in" filter="wipe(down)">
                                      <p:cBhvr>
                                        <p:cTn id="57" dur="500"/>
                                        <p:tgtEl>
                                          <p:spTgt spid="1126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267">
                                            <p:txEl>
                                              <p:pRg st="11" end="11"/>
                                            </p:txEl>
                                          </p:spTgt>
                                        </p:tgtEl>
                                        <p:attrNameLst>
                                          <p:attrName>style.visibility</p:attrName>
                                        </p:attrNameLst>
                                      </p:cBhvr>
                                      <p:to>
                                        <p:strVal val="visible"/>
                                      </p:to>
                                    </p:set>
                                    <p:animEffect transition="in" filter="wipe(down)">
                                      <p:cBhvr>
                                        <p:cTn id="62" dur="500"/>
                                        <p:tgtEl>
                                          <p:spTgt spid="1126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267">
                                            <p:txEl>
                                              <p:pRg st="12" end="12"/>
                                            </p:txEl>
                                          </p:spTgt>
                                        </p:tgtEl>
                                        <p:attrNameLst>
                                          <p:attrName>style.visibility</p:attrName>
                                        </p:attrNameLst>
                                      </p:cBhvr>
                                      <p:to>
                                        <p:strVal val="visible"/>
                                      </p:to>
                                    </p:set>
                                    <p:animEffect transition="in" filter="wipe(down)">
                                      <p:cBhvr>
                                        <p:cTn id="67" dur="500"/>
                                        <p:tgtEl>
                                          <p:spTgt spid="1126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267">
                                            <p:txEl>
                                              <p:pRg st="13" end="13"/>
                                            </p:txEl>
                                          </p:spTgt>
                                        </p:tgtEl>
                                        <p:attrNameLst>
                                          <p:attrName>style.visibility</p:attrName>
                                        </p:attrNameLst>
                                      </p:cBhvr>
                                      <p:to>
                                        <p:strVal val="visible"/>
                                      </p:to>
                                    </p:set>
                                    <p:animEffect transition="in" filter="wipe(down)">
                                      <p:cBhvr>
                                        <p:cTn id="72" dur="500"/>
                                        <p:tgtEl>
                                          <p:spTgt spid="112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57238" y="128588"/>
            <a:ext cx="8308104" cy="800989"/>
          </a:xfrm>
        </p:spPr>
        <p:txBody>
          <a:bodyPr/>
          <a:lstStyle/>
          <a:p>
            <a:r>
              <a:rPr lang="zh-CN" altLang="en-US" dirty="0" smtClean="0">
                <a:latin typeface="宋体" panose="02010600030101010101" pitchFamily="2" charset="-122"/>
                <a:ea typeface="宋体" panose="02010600030101010101" pitchFamily="2" charset="-122"/>
              </a:rPr>
              <a:t>多重</a:t>
            </a:r>
            <a:r>
              <a:rPr lang="zh-CN" altLang="en-US" dirty="0">
                <a:latin typeface="宋体" panose="02010600030101010101" pitchFamily="2" charset="-122"/>
                <a:ea typeface="宋体" panose="02010600030101010101" pitchFamily="2" charset="-122"/>
              </a:rPr>
              <a:t>中断和中断处理优先权的动态分配</a:t>
            </a:r>
            <a:br>
              <a:rPr lang="zh-CN" altLang="en-US"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
        <p:nvSpPr>
          <p:cNvPr id="277507" name="Rectangle 3"/>
          <p:cNvSpPr>
            <a:spLocks noGrp="1" noChangeArrowheads="1"/>
          </p:cNvSpPr>
          <p:nvPr>
            <p:ph type="body" idx="1"/>
          </p:nvPr>
        </p:nvSpPr>
        <p:spPr>
          <a:xfrm>
            <a:off x="0" y="673100"/>
            <a:ext cx="9144000" cy="6145272"/>
          </a:xfrm>
        </p:spPr>
        <p:txBody>
          <a:bodyPr/>
          <a:lstStyle/>
          <a:p>
            <a:pPr marL="742950" lvl="1" indent="-285750"/>
            <a:r>
              <a:rPr lang="zh-CN" altLang="en-US" sz="2200" dirty="0">
                <a:solidFill>
                  <a:schemeClr val="accent2"/>
                </a:solidFill>
                <a:ea typeface="黑体" panose="02010609060101010101" pitchFamily="49" charset="-122"/>
              </a:rPr>
              <a:t>多重中断的概念</a:t>
            </a:r>
            <a:r>
              <a:rPr lang="zh-CN" altLang="en-US" sz="2200" dirty="0">
                <a:ea typeface="黑体" panose="02010609060101010101" pitchFamily="49" charset="-122"/>
              </a:rPr>
              <a:t>：</a:t>
            </a:r>
            <a:endParaRPr lang="zh-CN" altLang="en-US" sz="2200" dirty="0">
              <a:ea typeface="黑体" panose="02010609060101010101" pitchFamily="49" charset="-122"/>
            </a:endParaRPr>
          </a:p>
          <a:p>
            <a:pPr marL="742950" lvl="1" indent="-285750">
              <a:buFontTx/>
              <a:buNone/>
            </a:pPr>
            <a:r>
              <a:rPr lang="zh-CN" altLang="en-US" sz="2200" dirty="0">
                <a:ea typeface="黑体" panose="02010609060101010101" pitchFamily="49" charset="-122"/>
              </a:rPr>
              <a:t>    </a:t>
            </a:r>
            <a:r>
              <a:rPr lang="zh-CN" altLang="en-US" sz="2200" dirty="0">
                <a:solidFill>
                  <a:srgbClr val="008000"/>
                </a:solidFill>
                <a:ea typeface="黑体" panose="02010609060101010101" pitchFamily="49" charset="-122"/>
              </a:rPr>
              <a:t>在一个中断处理（</a:t>
            </a:r>
            <a:r>
              <a:rPr lang="zh-CN" altLang="en-US" sz="2200" dirty="0">
                <a:solidFill>
                  <a:schemeClr val="accent1"/>
                </a:solidFill>
                <a:ea typeface="黑体" panose="02010609060101010101" pitchFamily="49" charset="-122"/>
              </a:rPr>
              <a:t>执行中断服务程序</a:t>
            </a:r>
            <a:r>
              <a:rPr lang="zh-CN" altLang="en-US" sz="2200" dirty="0">
                <a:solidFill>
                  <a:srgbClr val="008000"/>
                </a:solidFill>
                <a:ea typeface="黑体" panose="02010609060101010101" pitchFamily="49" charset="-122"/>
              </a:rPr>
              <a:t>）过程中，若有新的中断请求发生，且新中断优先级高于正在执行的中断，则中止正在执行的中断服务程序，转去处理新的中断。这种情况为</a:t>
            </a:r>
            <a:r>
              <a:rPr lang="zh-CN" altLang="en-US" sz="2200" dirty="0">
                <a:solidFill>
                  <a:srgbClr val="FF0000"/>
                </a:solidFill>
                <a:ea typeface="黑体" panose="02010609060101010101" pitchFamily="49" charset="-122"/>
              </a:rPr>
              <a:t>多重中断</a:t>
            </a:r>
            <a:r>
              <a:rPr lang="zh-CN" altLang="en-US" sz="2200" dirty="0">
                <a:solidFill>
                  <a:srgbClr val="008000"/>
                </a:solidFill>
                <a:ea typeface="黑体" panose="02010609060101010101" pitchFamily="49" charset="-122"/>
              </a:rPr>
              <a:t>，也称</a:t>
            </a:r>
            <a:r>
              <a:rPr lang="zh-CN" altLang="en-US" sz="2200" dirty="0">
                <a:solidFill>
                  <a:srgbClr val="FF0000"/>
                </a:solidFill>
                <a:ea typeface="黑体" panose="02010609060101010101" pitchFamily="49" charset="-122"/>
              </a:rPr>
              <a:t>中断嵌套</a:t>
            </a:r>
            <a:r>
              <a:rPr lang="zh-CN" altLang="en-US" sz="2200" dirty="0">
                <a:solidFill>
                  <a:srgbClr val="008000"/>
                </a:solidFill>
                <a:ea typeface="黑体" panose="02010609060101010101" pitchFamily="49" charset="-122"/>
              </a:rPr>
              <a:t>。</a:t>
            </a:r>
            <a:endParaRPr lang="zh-CN" altLang="en-US" sz="2200" dirty="0">
              <a:solidFill>
                <a:srgbClr val="008000"/>
              </a:solidFill>
              <a:ea typeface="黑体" panose="02010609060101010101" pitchFamily="49" charset="-122"/>
            </a:endParaRPr>
          </a:p>
          <a:p>
            <a:pPr marL="742950" lvl="1" indent="-285750"/>
            <a:r>
              <a:rPr lang="zh-CN" altLang="en-US" sz="2200" dirty="0">
                <a:solidFill>
                  <a:srgbClr val="3333CC"/>
                </a:solidFill>
                <a:ea typeface="黑体" panose="02010609060101010101" pitchFamily="49" charset="-122"/>
              </a:rPr>
              <a:t>中断优先级的概念：包含</a:t>
            </a:r>
            <a:r>
              <a:rPr lang="zh-CN" altLang="en-US" sz="2200" dirty="0">
                <a:solidFill>
                  <a:srgbClr val="FF0000"/>
                </a:solidFill>
                <a:ea typeface="黑体" panose="02010609060101010101" pitchFamily="49" charset="-122"/>
              </a:rPr>
              <a:t>中断响应优先级</a:t>
            </a:r>
            <a:r>
              <a:rPr lang="zh-CN" altLang="en-US" sz="2200" dirty="0">
                <a:solidFill>
                  <a:srgbClr val="3333CC"/>
                </a:solidFill>
                <a:ea typeface="黑体" panose="02010609060101010101" pitchFamily="49" charset="-122"/>
              </a:rPr>
              <a:t>和</a:t>
            </a:r>
            <a:r>
              <a:rPr lang="zh-CN" altLang="en-US" sz="2200" dirty="0">
                <a:solidFill>
                  <a:srgbClr val="FF0000"/>
                </a:solidFill>
                <a:ea typeface="黑体" panose="02010609060101010101" pitchFamily="49" charset="-122"/>
              </a:rPr>
              <a:t>中断处理优先级</a:t>
            </a:r>
            <a:endParaRPr lang="zh-CN" altLang="en-US" sz="2200" dirty="0">
              <a:solidFill>
                <a:srgbClr val="FF0000"/>
              </a:solidFill>
              <a:ea typeface="黑体" panose="02010609060101010101" pitchFamily="49" charset="-122"/>
            </a:endParaRPr>
          </a:p>
          <a:p>
            <a:pPr marL="742950" lvl="1" indent="-285750">
              <a:buFontTx/>
              <a:buNone/>
            </a:pPr>
            <a:r>
              <a:rPr lang="zh-CN" altLang="en-US" sz="2200" dirty="0">
                <a:solidFill>
                  <a:srgbClr val="CC3399"/>
                </a:solidFill>
                <a:ea typeface="黑体" panose="02010609060101010101" pitchFamily="49" charset="-122"/>
              </a:rPr>
              <a:t>  </a:t>
            </a:r>
            <a:r>
              <a:rPr lang="zh-CN" altLang="en-US" sz="2200" dirty="0">
                <a:solidFill>
                  <a:srgbClr val="D1390F"/>
                </a:solidFill>
                <a:ea typeface="黑体" panose="02010609060101010101" pitchFamily="49" charset="-122"/>
              </a:rPr>
              <a:t>中断响应优先级</a:t>
            </a:r>
            <a:r>
              <a:rPr lang="en-US" altLang="zh-CN" sz="2200" dirty="0">
                <a:solidFill>
                  <a:srgbClr val="008000"/>
                </a:solidFill>
                <a:ea typeface="黑体" panose="02010609060101010101" pitchFamily="49" charset="-122"/>
              </a:rPr>
              <a:t>----</a:t>
            </a:r>
            <a:r>
              <a:rPr lang="zh-CN" altLang="en-US" sz="2200" dirty="0">
                <a:solidFill>
                  <a:srgbClr val="008000"/>
                </a:solidFill>
                <a:ea typeface="黑体" panose="02010609060101010101" pitchFamily="49" charset="-122"/>
              </a:rPr>
              <a:t>由</a:t>
            </a:r>
            <a:r>
              <a:rPr lang="zh-CN" altLang="en-US" sz="2200" dirty="0">
                <a:solidFill>
                  <a:schemeClr val="accent1"/>
                </a:solidFill>
                <a:ea typeface="黑体" panose="02010609060101010101" pitchFamily="49" charset="-122"/>
              </a:rPr>
              <a:t>查询程序</a:t>
            </a:r>
            <a:r>
              <a:rPr lang="zh-CN" altLang="en-US" sz="2200" dirty="0">
                <a:solidFill>
                  <a:srgbClr val="146C18"/>
                </a:solidFill>
                <a:ea typeface="黑体" panose="02010609060101010101" pitchFamily="49" charset="-122"/>
              </a:rPr>
              <a:t>或</a:t>
            </a:r>
            <a:r>
              <a:rPr lang="zh-CN" altLang="en-US" sz="2200" dirty="0">
                <a:solidFill>
                  <a:schemeClr val="accent1"/>
                </a:solidFill>
                <a:ea typeface="黑体" panose="02010609060101010101" pitchFamily="49" charset="-122"/>
              </a:rPr>
              <a:t>硬联排队线路决定</a:t>
            </a:r>
            <a:r>
              <a:rPr lang="zh-CN" altLang="en-US" sz="2200" dirty="0">
                <a:solidFill>
                  <a:srgbClr val="008000"/>
                </a:solidFill>
                <a:ea typeface="黑体" panose="02010609060101010101" pitchFamily="49" charset="-122"/>
              </a:rPr>
              <a:t>的优先权，反映多个中断同时请求时选择哪个响应。</a:t>
            </a:r>
            <a:endParaRPr lang="zh-CN" altLang="en-US" sz="2200" dirty="0">
              <a:solidFill>
                <a:srgbClr val="008000"/>
              </a:solidFill>
              <a:ea typeface="黑体" panose="02010609060101010101" pitchFamily="49" charset="-122"/>
            </a:endParaRPr>
          </a:p>
          <a:p>
            <a:pPr marL="742950" lvl="1" indent="-285750">
              <a:buFontTx/>
              <a:buNone/>
            </a:pPr>
            <a:r>
              <a:rPr lang="zh-CN" altLang="en-US" sz="2200" dirty="0">
                <a:solidFill>
                  <a:srgbClr val="008000"/>
                </a:solidFill>
                <a:ea typeface="黑体" panose="02010609060101010101" pitchFamily="49" charset="-122"/>
              </a:rPr>
              <a:t>  </a:t>
            </a:r>
            <a:r>
              <a:rPr lang="zh-CN" altLang="en-US" sz="2200" dirty="0">
                <a:solidFill>
                  <a:srgbClr val="D1390F"/>
                </a:solidFill>
                <a:ea typeface="黑体" panose="02010609060101010101" pitchFamily="49" charset="-122"/>
              </a:rPr>
              <a:t>中断处理优先级</a:t>
            </a:r>
            <a:r>
              <a:rPr lang="en-US" altLang="zh-CN" sz="2200" dirty="0">
                <a:solidFill>
                  <a:srgbClr val="008000"/>
                </a:solidFill>
                <a:ea typeface="黑体" panose="02010609060101010101" pitchFamily="49" charset="-122"/>
              </a:rPr>
              <a:t>----</a:t>
            </a:r>
            <a:r>
              <a:rPr lang="zh-CN" altLang="en-US" sz="2200" dirty="0">
                <a:solidFill>
                  <a:srgbClr val="008000"/>
                </a:solidFill>
                <a:ea typeface="黑体" panose="02010609060101010101" pitchFamily="49" charset="-122"/>
              </a:rPr>
              <a:t>当某个中断正在被处理过程中，有别的中断源的请求发生了，这时就由各中断源的</a:t>
            </a:r>
            <a:r>
              <a:rPr lang="zh-CN" altLang="en-US" sz="2200" dirty="0">
                <a:solidFill>
                  <a:schemeClr val="accent1"/>
                </a:solidFill>
                <a:ea typeface="黑体" panose="02010609060101010101" pitchFamily="49" charset="-122"/>
              </a:rPr>
              <a:t>中断处理优先级</a:t>
            </a:r>
            <a:r>
              <a:rPr lang="zh-CN" altLang="en-US" sz="2200" dirty="0">
                <a:solidFill>
                  <a:srgbClr val="008000"/>
                </a:solidFill>
                <a:ea typeface="黑体" panose="02010609060101010101" pitchFamily="49" charset="-122"/>
              </a:rPr>
              <a:t>决定如何响应。</a:t>
            </a:r>
            <a:endParaRPr lang="en-US" altLang="zh-CN" sz="2200" dirty="0">
              <a:solidFill>
                <a:srgbClr val="008000"/>
              </a:solidFill>
              <a:ea typeface="黑体" panose="02010609060101010101" pitchFamily="49" charset="-122"/>
            </a:endParaRPr>
          </a:p>
          <a:p>
            <a:pPr marL="742950" lvl="1" indent="-285750">
              <a:buFontTx/>
              <a:buNone/>
            </a:pPr>
            <a:r>
              <a:rPr lang="zh-CN" altLang="en-US" sz="2200" dirty="0" smtClean="0">
                <a:solidFill>
                  <a:srgbClr val="008000"/>
                </a:solidFill>
                <a:ea typeface="黑体" panose="02010609060101010101" pitchFamily="49" charset="-122"/>
              </a:rPr>
              <a:t>    </a:t>
            </a:r>
            <a:r>
              <a:rPr lang="zh-CN" altLang="en-US" sz="2200" dirty="0" smtClean="0">
                <a:solidFill>
                  <a:srgbClr val="FF0000"/>
                </a:solidFill>
                <a:ea typeface="黑体" panose="02010609060101010101" pitchFamily="49" charset="-122"/>
              </a:rPr>
              <a:t>中断处理</a:t>
            </a:r>
            <a:r>
              <a:rPr lang="zh-CN" altLang="en-US" sz="2200" dirty="0">
                <a:solidFill>
                  <a:srgbClr val="FF0000"/>
                </a:solidFill>
                <a:ea typeface="黑体" panose="02010609060101010101" pitchFamily="49" charset="-122"/>
              </a:rPr>
              <a:t>优先级</a:t>
            </a:r>
            <a:r>
              <a:rPr lang="zh-CN" altLang="en-US" sz="2200" dirty="0">
                <a:solidFill>
                  <a:srgbClr val="008000"/>
                </a:solidFill>
                <a:ea typeface="黑体" panose="02010609060101010101" pitchFamily="49" charset="-122"/>
              </a:rPr>
              <a:t>由</a:t>
            </a:r>
            <a:r>
              <a:rPr lang="zh-CN" altLang="en-US" sz="2200" dirty="0" smtClean="0">
                <a:solidFill>
                  <a:srgbClr val="008000"/>
                </a:solidFill>
                <a:ea typeface="黑体" panose="02010609060101010101" pitchFamily="49" charset="-122"/>
              </a:rPr>
              <a:t>正在处理的中断的</a:t>
            </a:r>
            <a:r>
              <a:rPr lang="zh-CN" altLang="en-US" sz="2200" dirty="0" smtClean="0">
                <a:solidFill>
                  <a:schemeClr val="accent1"/>
                </a:solidFill>
                <a:ea typeface="黑体" panose="02010609060101010101" pitchFamily="49" charset="-122"/>
              </a:rPr>
              <a:t>中断屏蔽字</a:t>
            </a:r>
            <a:r>
              <a:rPr lang="zh-CN" altLang="en-US" sz="2200" dirty="0" smtClean="0">
                <a:solidFill>
                  <a:srgbClr val="2E9267"/>
                </a:solidFill>
                <a:ea typeface="黑体" panose="02010609060101010101" pitchFamily="49" charset="-122"/>
              </a:rPr>
              <a:t>来设定</a:t>
            </a:r>
            <a:r>
              <a:rPr lang="zh-CN" altLang="en-US" sz="2200" dirty="0" smtClean="0">
                <a:solidFill>
                  <a:srgbClr val="008000"/>
                </a:solidFill>
                <a:ea typeface="黑体" panose="02010609060101010101" pitchFamily="49" charset="-122"/>
              </a:rPr>
              <a:t>，它可以动态调整各中断源原来的</a:t>
            </a:r>
            <a:r>
              <a:rPr lang="zh-CN" altLang="en-US" sz="2200" dirty="0" smtClean="0">
                <a:solidFill>
                  <a:srgbClr val="FF0000"/>
                </a:solidFill>
                <a:ea typeface="黑体" panose="02010609060101010101" pitchFamily="49" charset="-122"/>
              </a:rPr>
              <a:t>中断优先级顺序</a:t>
            </a:r>
            <a:r>
              <a:rPr lang="zh-CN" altLang="en-US" sz="2200" dirty="0" smtClean="0">
                <a:solidFill>
                  <a:srgbClr val="008000"/>
                </a:solidFill>
                <a:ea typeface="黑体" panose="02010609060101010101" pitchFamily="49" charset="-122"/>
              </a:rPr>
              <a:t>（中断响应优先级），反映该中断与其它中断之间的处理顺序关系。</a:t>
            </a:r>
            <a:endParaRPr lang="zh-CN" altLang="en-US" sz="2200" dirty="0" smtClean="0">
              <a:solidFill>
                <a:srgbClr val="008000"/>
              </a:solidFill>
              <a:ea typeface="黑体" panose="02010609060101010101" pitchFamily="49" charset="-122"/>
            </a:endParaRPr>
          </a:p>
          <a:p>
            <a:pPr marL="742950" lvl="1" indent="-285750">
              <a:buFontTx/>
              <a:buNone/>
            </a:pPr>
            <a:endParaRPr lang="zh-CN" altLang="en-US" sz="2200" dirty="0">
              <a:solidFill>
                <a:schemeClr val="accent1"/>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1F5277F-7DE9-4FD4-B545-6829D7DFC8D7}"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checkerboard(across)">
                                      <p:cBhvr>
                                        <p:cTn id="7" dur="500"/>
                                        <p:tgtEl>
                                          <p:spTgt spid="277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checkerboard(across)">
                                      <p:cBhvr>
                                        <p:cTn id="12" dur="500"/>
                                        <p:tgtEl>
                                          <p:spTgt spid="277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checkerboard(across)">
                                      <p:cBhvr>
                                        <p:cTn id="17" dur="500"/>
                                        <p:tgtEl>
                                          <p:spTgt spid="277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77507">
                                            <p:txEl>
                                              <p:pRg st="3" end="3"/>
                                            </p:txEl>
                                          </p:spTgt>
                                        </p:tgtEl>
                                        <p:attrNameLst>
                                          <p:attrName>style.visibility</p:attrName>
                                        </p:attrNameLst>
                                      </p:cBhvr>
                                      <p:to>
                                        <p:strVal val="visible"/>
                                      </p:to>
                                    </p:set>
                                    <p:animEffect transition="in" filter="checkerboard(across)">
                                      <p:cBhvr>
                                        <p:cTn id="22" dur="500"/>
                                        <p:tgtEl>
                                          <p:spTgt spid="277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77507">
                                            <p:txEl>
                                              <p:pRg st="4" end="4"/>
                                            </p:txEl>
                                          </p:spTgt>
                                        </p:tgtEl>
                                        <p:attrNameLst>
                                          <p:attrName>style.visibility</p:attrName>
                                        </p:attrNameLst>
                                      </p:cBhvr>
                                      <p:to>
                                        <p:strVal val="visible"/>
                                      </p:to>
                                    </p:set>
                                    <p:animEffect transition="in" filter="checkerboard(across)">
                                      <p:cBhvr>
                                        <p:cTn id="27" dur="500"/>
                                        <p:tgtEl>
                                          <p:spTgt spid="277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77507">
                                            <p:txEl>
                                              <p:pRg st="5" end="5"/>
                                            </p:txEl>
                                          </p:spTgt>
                                        </p:tgtEl>
                                        <p:attrNameLst>
                                          <p:attrName>style.visibility</p:attrName>
                                        </p:attrNameLst>
                                      </p:cBhvr>
                                      <p:to>
                                        <p:strVal val="visible"/>
                                      </p:to>
                                    </p:set>
                                    <p:animEffect transition="in" filter="checkerboard(across)">
                                      <p:cBhvr>
                                        <p:cTn id="32" dur="500"/>
                                        <p:tgtEl>
                                          <p:spTgt spid="27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1188" y="131763"/>
            <a:ext cx="2973387" cy="422275"/>
          </a:xfrm>
        </p:spPr>
        <p:txBody>
          <a:bodyPr/>
          <a:lstStyle/>
          <a:p>
            <a:r>
              <a:rPr lang="zh-CN" altLang="en-US">
                <a:ea typeface="宋体" panose="02010600030101010101" pitchFamily="2" charset="-122"/>
              </a:rPr>
              <a:t>多重中断嵌套</a:t>
            </a:r>
            <a:endParaRPr lang="zh-CN" altLang="en-US">
              <a:ea typeface="宋体" panose="02010600030101010101" pitchFamily="2" charset="-122"/>
            </a:endParaRPr>
          </a:p>
        </p:txBody>
      </p:sp>
      <p:pic>
        <p:nvPicPr>
          <p:cNvPr id="93187" name="Picture 3" descr="中断嵌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900" y="844550"/>
            <a:ext cx="843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4" name="Text Box 6"/>
          <p:cNvSpPr txBox="1">
            <a:spLocks noChangeArrowheads="1"/>
          </p:cNvSpPr>
          <p:nvPr/>
        </p:nvSpPr>
        <p:spPr bwMode="auto">
          <a:xfrm>
            <a:off x="418148" y="5587365"/>
            <a:ext cx="5860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pPr>
            <a:r>
              <a:rPr lang="zh-CN" altLang="en-US" sz="2000" dirty="0">
                <a:solidFill>
                  <a:schemeClr val="accent2"/>
                </a:solidFill>
                <a:latin typeface="Arial" panose="020B0604020202020204" pitchFamily="34" charset="0"/>
                <a:ea typeface="黑体" panose="02010609060101010101" pitchFamily="49" charset="-122"/>
              </a:rPr>
              <a:t>中断优先级的处理顺序是：</a:t>
            </a:r>
            <a:r>
              <a:rPr lang="en-US" altLang="zh-CN" sz="2000" dirty="0">
                <a:solidFill>
                  <a:srgbClr val="D1390F"/>
                </a:solidFill>
                <a:latin typeface="Arial" panose="020B0604020202020204" pitchFamily="34" charset="0"/>
                <a:ea typeface="黑体" panose="02010609060101010101" pitchFamily="49" charset="-122"/>
              </a:rPr>
              <a:t>3# </a:t>
            </a:r>
            <a:r>
              <a:rPr lang="en-US" altLang="zh-CN" sz="2000" dirty="0">
                <a:solidFill>
                  <a:srgbClr val="D1390F"/>
                </a:solidFill>
                <a:latin typeface="Arial" panose="020B0604020202020204" pitchFamily="34" charset="0"/>
                <a:ea typeface="黑体" panose="02010609060101010101" pitchFamily="49" charset="-122"/>
                <a:cs typeface="Times New Roman" panose="02020603050405020304" pitchFamily="18" charset="0"/>
              </a:rPr>
              <a:t>&gt; 2# </a:t>
            </a:r>
            <a:r>
              <a:rPr lang="en-US" altLang="zh-CN" sz="2000" dirty="0">
                <a:solidFill>
                  <a:srgbClr val="D1390F"/>
                </a:solidFill>
                <a:latin typeface="Arial" panose="020B0604020202020204" pitchFamily="34" charset="0"/>
                <a:ea typeface="黑体" panose="02010609060101010101" pitchFamily="49" charset="-122"/>
              </a:rPr>
              <a:t>&gt; 1#</a:t>
            </a:r>
            <a:endParaRPr lang="en-US" altLang="zh-CN" sz="2000" dirty="0">
              <a:solidFill>
                <a:srgbClr val="D1390F"/>
              </a:solidFill>
              <a:latin typeface="Arial" panose="020B0604020202020204" pitchFamily="34" charset="0"/>
              <a:ea typeface="黑体" panose="02010609060101010101" pitchFamily="49" charset="-122"/>
            </a:endParaRPr>
          </a:p>
        </p:txBody>
      </p:sp>
      <p:sp>
        <p:nvSpPr>
          <p:cNvPr id="278537" name="Text Box 9"/>
          <p:cNvSpPr txBox="1">
            <a:spLocks noChangeArrowheads="1"/>
          </p:cNvSpPr>
          <p:nvPr/>
        </p:nvSpPr>
        <p:spPr bwMode="auto">
          <a:xfrm>
            <a:off x="418148" y="5987475"/>
            <a:ext cx="7653020" cy="70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pPr>
            <a:r>
              <a:rPr lang="zh-CN" altLang="en-US" sz="1900" dirty="0">
                <a:solidFill>
                  <a:schemeClr val="accent2"/>
                </a:solidFill>
                <a:latin typeface="Arial" panose="020B0604020202020204" pitchFamily="34" charset="0"/>
                <a:ea typeface="黑体" panose="02010609060101010101" pitchFamily="49" charset="-122"/>
              </a:rPr>
              <a:t>要实现图中的嵌套需要各中断的屏蔽字设定为：</a:t>
            </a:r>
            <a:endParaRPr lang="en-US" altLang="zh-CN" sz="1900" dirty="0">
              <a:solidFill>
                <a:schemeClr val="accent2"/>
              </a:solidFill>
              <a:latin typeface="Arial" panose="020B0604020202020204" pitchFamily="34" charset="0"/>
              <a:ea typeface="黑体" panose="02010609060101010101" pitchFamily="49" charset="-122"/>
            </a:endParaRPr>
          </a:p>
          <a:p>
            <a:pPr>
              <a:spcBef>
                <a:spcPct val="10000"/>
              </a:spcBef>
            </a:pPr>
            <a:r>
              <a:rPr lang="en-US" altLang="zh-CN" sz="1900" dirty="0">
                <a:solidFill>
                  <a:schemeClr val="accent2"/>
                </a:solidFill>
                <a:latin typeface="Arial" panose="020B0604020202020204" pitchFamily="34" charset="0"/>
                <a:ea typeface="黑体" panose="02010609060101010101" pitchFamily="49" charset="-122"/>
              </a:rPr>
              <a:t>         </a:t>
            </a:r>
            <a:r>
              <a:rPr lang="en-US" altLang="zh-CN" sz="1900" dirty="0">
                <a:solidFill>
                  <a:srgbClr val="D1390F"/>
                </a:solidFill>
                <a:latin typeface="Arial" panose="020B0604020202020204" pitchFamily="34" charset="0"/>
                <a:ea typeface="黑体" panose="02010609060101010101" pitchFamily="49" charset="-122"/>
              </a:rPr>
              <a:t>1#</a:t>
            </a:r>
            <a:r>
              <a:rPr lang="zh-CN" altLang="en-US" sz="1900" dirty="0">
                <a:solidFill>
                  <a:srgbClr val="D1390F"/>
                </a:solidFill>
                <a:latin typeface="Arial" panose="020B0604020202020204" pitchFamily="34" charset="0"/>
                <a:ea typeface="黑体" panose="02010609060101010101" pitchFamily="49" charset="-122"/>
              </a:rPr>
              <a:t>对</a:t>
            </a:r>
            <a:r>
              <a:rPr lang="en-US" altLang="zh-CN" sz="1900" dirty="0">
                <a:solidFill>
                  <a:srgbClr val="D1390F"/>
                </a:solidFill>
                <a:latin typeface="Arial" panose="020B0604020202020204" pitchFamily="34" charset="0"/>
                <a:ea typeface="黑体" panose="02010609060101010101" pitchFamily="49" charset="-122"/>
              </a:rPr>
              <a:t>2#</a:t>
            </a:r>
            <a:r>
              <a:rPr lang="zh-CN" altLang="en-US" sz="1900" dirty="0">
                <a:solidFill>
                  <a:srgbClr val="D1390F"/>
                </a:solidFill>
                <a:latin typeface="Arial" panose="020B0604020202020204" pitchFamily="34" charset="0"/>
                <a:ea typeface="黑体" panose="02010609060101010101" pitchFamily="49" charset="-122"/>
              </a:rPr>
              <a:t>开放（不屏蔽），</a:t>
            </a:r>
            <a:r>
              <a:rPr lang="en-US" altLang="zh-CN" sz="1900" dirty="0">
                <a:solidFill>
                  <a:srgbClr val="D1390F"/>
                </a:solidFill>
                <a:latin typeface="Arial" panose="020B0604020202020204" pitchFamily="34" charset="0"/>
                <a:ea typeface="黑体" panose="02010609060101010101" pitchFamily="49" charset="-122"/>
              </a:rPr>
              <a:t>2#</a:t>
            </a:r>
            <a:r>
              <a:rPr lang="zh-CN" altLang="en-US" sz="1900" dirty="0">
                <a:solidFill>
                  <a:srgbClr val="D1390F"/>
                </a:solidFill>
                <a:latin typeface="Arial" panose="020B0604020202020204" pitchFamily="34" charset="0"/>
                <a:ea typeface="黑体" panose="02010609060101010101" pitchFamily="49" charset="-122"/>
              </a:rPr>
              <a:t>对</a:t>
            </a:r>
            <a:r>
              <a:rPr lang="en-US" altLang="zh-CN" sz="1900" dirty="0">
                <a:solidFill>
                  <a:srgbClr val="D1390F"/>
                </a:solidFill>
                <a:latin typeface="Arial" panose="020B0604020202020204" pitchFamily="34" charset="0"/>
                <a:ea typeface="黑体" panose="02010609060101010101" pitchFamily="49" charset="-122"/>
              </a:rPr>
              <a:t>3#</a:t>
            </a:r>
            <a:r>
              <a:rPr lang="zh-CN" altLang="en-US" sz="1900" dirty="0">
                <a:solidFill>
                  <a:srgbClr val="D1390F"/>
                </a:solidFill>
                <a:latin typeface="Arial" panose="020B0604020202020204" pitchFamily="34" charset="0"/>
                <a:ea typeface="黑体" panose="02010609060101010101" pitchFamily="49" charset="-122"/>
              </a:rPr>
              <a:t>开放（不屏蔽）</a:t>
            </a:r>
            <a:endParaRPr lang="en-US" altLang="zh-CN" sz="1900" dirty="0">
              <a:solidFill>
                <a:srgbClr val="D1390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07AC38C-EF27-4416-9EF2-71F24A078E58}"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8534">
                                            <p:txEl>
                                              <p:pRg st="0" end="0"/>
                                            </p:txEl>
                                          </p:spTgt>
                                        </p:tgtEl>
                                        <p:attrNameLst>
                                          <p:attrName>style.visibility</p:attrName>
                                        </p:attrNameLst>
                                      </p:cBhvr>
                                      <p:to>
                                        <p:strVal val="visible"/>
                                      </p:to>
                                    </p:set>
                                    <p:animEffect transition="in" filter="checkerboard(across)">
                                      <p:cBhvr>
                                        <p:cTn id="7" dur="500"/>
                                        <p:tgtEl>
                                          <p:spTgt spid="278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8537">
                                            <p:txEl>
                                              <p:pRg st="0" end="0"/>
                                            </p:txEl>
                                          </p:spTgt>
                                        </p:tgtEl>
                                        <p:attrNameLst>
                                          <p:attrName>style.visibility</p:attrName>
                                        </p:attrNameLst>
                                      </p:cBhvr>
                                      <p:to>
                                        <p:strVal val="visible"/>
                                      </p:to>
                                    </p:set>
                                    <p:animEffect transition="in" filter="checkerboard(across)">
                                      <p:cBhvr>
                                        <p:cTn id="12" dur="500"/>
                                        <p:tgtEl>
                                          <p:spTgt spid="2785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8537">
                                            <p:txEl>
                                              <p:pRg st="1" end="1"/>
                                            </p:txEl>
                                          </p:spTgt>
                                        </p:tgtEl>
                                        <p:attrNameLst>
                                          <p:attrName>style.visibility</p:attrName>
                                        </p:attrNameLst>
                                      </p:cBhvr>
                                      <p:to>
                                        <p:strVal val="visible"/>
                                      </p:to>
                                    </p:set>
                                    <p:animEffect transition="in" filter="checkerboard(across)">
                                      <p:cBhvr>
                                        <p:cTn id="17" dur="500"/>
                                        <p:tgtEl>
                                          <p:spTgt spid="278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125E5B81-4C1A-4239-B9AF-047781563D09}" type="slidenum">
              <a:rPr lang="zh-CN" altLang="en-US" smtClean="0"/>
            </a:fld>
            <a:endParaRPr lang="zh-CN" altLang="en-US"/>
          </a:p>
        </p:txBody>
      </p:sp>
      <p:sp>
        <p:nvSpPr>
          <p:cNvPr id="6" name="Rectangle 2"/>
          <p:cNvSpPr>
            <a:spLocks noGrp="1" noChangeArrowheads="1"/>
          </p:cNvSpPr>
          <p:nvPr>
            <p:ph type="title"/>
          </p:nvPr>
        </p:nvSpPr>
        <p:spPr>
          <a:xfrm>
            <a:off x="485775" y="171450"/>
            <a:ext cx="8343900" cy="422275"/>
          </a:xfrm>
        </p:spPr>
        <p:txBody>
          <a:bodyPr/>
          <a:lstStyle/>
          <a:p>
            <a:r>
              <a:rPr lang="zh-CN" altLang="en-US" dirty="0">
                <a:ea typeface="宋体" panose="02010600030101010101" pitchFamily="2" charset="-122"/>
              </a:rPr>
              <a:t>中断优先权的</a:t>
            </a:r>
            <a:r>
              <a:rPr lang="zh-CN" altLang="en-US" dirty="0" smtClean="0">
                <a:ea typeface="宋体" panose="02010600030101010101" pitchFamily="2" charset="-122"/>
              </a:rPr>
              <a:t>动态分配</a:t>
            </a:r>
            <a:r>
              <a:rPr lang="zh-CN" altLang="en-US" dirty="0">
                <a:ea typeface="宋体" panose="02010600030101010101" pitchFamily="2" charset="-122"/>
              </a:rPr>
              <a:t>示例</a:t>
            </a:r>
            <a:endParaRPr lang="zh-CN" altLang="en-US" dirty="0">
              <a:ea typeface="宋体" panose="02010600030101010101" pitchFamily="2" charset="-122"/>
            </a:endParaRPr>
          </a:p>
        </p:txBody>
      </p:sp>
      <p:sp>
        <p:nvSpPr>
          <p:cNvPr id="7" name="Rectangle 3"/>
          <p:cNvSpPr>
            <a:spLocks noGrp="1" noChangeArrowheads="1"/>
          </p:cNvSpPr>
          <p:nvPr>
            <p:ph type="body" sz="half" idx="1"/>
          </p:nvPr>
        </p:nvSpPr>
        <p:spPr>
          <a:xfrm>
            <a:off x="90803" y="1094084"/>
            <a:ext cx="8547100" cy="1990288"/>
          </a:xfrm>
        </p:spPr>
        <p:txBody>
          <a:bodyPr/>
          <a:lstStyle/>
          <a:p>
            <a:pPr marL="342900" indent="-342900">
              <a:lnSpc>
                <a:spcPct val="100000"/>
              </a:lnSpc>
              <a:spcBef>
                <a:spcPct val="15000"/>
              </a:spcBef>
            </a:pPr>
            <a:r>
              <a:rPr lang="zh-CN" altLang="en-US" sz="2000" dirty="0">
                <a:ea typeface="黑体" panose="02010609060101010101" pitchFamily="49" charset="-122"/>
                <a:cs typeface="Arial" panose="020B0604020202020204" pitchFamily="34" charset="0"/>
              </a:rPr>
              <a:t>例</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：假定某中断系统有四个中断级，其中断响应优先级为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。假定在用户程序中同时发生</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级中断请求，执行</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级中断服务程序时发生</a:t>
            </a:r>
            <a:r>
              <a:rPr lang="en-US" altLang="zh-CN" sz="2000" dirty="0">
                <a:ea typeface="黑体" panose="02010609060101010101" pitchFamily="49" charset="-122"/>
                <a:cs typeface="Arial" panose="020B0604020202020204" pitchFamily="34" charset="0"/>
              </a:rPr>
              <a:t>2</a:t>
            </a:r>
            <a:r>
              <a:rPr lang="zh-CN" altLang="en-US" sz="2000" dirty="0">
                <a:ea typeface="黑体" panose="02010609060101010101" pitchFamily="49" charset="-122"/>
                <a:cs typeface="Arial" panose="020B0604020202020204" pitchFamily="34" charset="0"/>
              </a:rPr>
              <a:t>级中断请求。分别写出中断处理优先级为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1&gt;4&gt;3&gt;2</a:t>
            </a:r>
            <a:r>
              <a:rPr lang="zh-CN" altLang="en-US" sz="2000" dirty="0">
                <a:ea typeface="黑体" panose="02010609060101010101" pitchFamily="49" charset="-122"/>
                <a:cs typeface="Arial" panose="020B0604020202020204" pitchFamily="34" charset="0"/>
              </a:rPr>
              <a:t>时各中断的屏蔽字及</a:t>
            </a:r>
            <a:r>
              <a:rPr lang="en-US" altLang="zh-CN" sz="2000" dirty="0">
                <a:ea typeface="黑体" panose="02010609060101010101" pitchFamily="49" charset="-122"/>
                <a:cs typeface="Arial" panose="020B0604020202020204" pitchFamily="34" charset="0"/>
              </a:rPr>
              <a:t>CPU</a:t>
            </a:r>
            <a:r>
              <a:rPr lang="zh-CN" altLang="en-US" sz="2000" dirty="0">
                <a:ea typeface="黑体" panose="02010609060101010101" pitchFamily="49" charset="-122"/>
                <a:cs typeface="Arial" panose="020B0604020202020204" pitchFamily="34" charset="0"/>
              </a:rPr>
              <a:t>完成中断处理的过程。</a:t>
            </a:r>
            <a:endParaRPr lang="en-US" altLang="zh-CN" sz="2000" dirty="0">
              <a:ea typeface="黑体" panose="02010609060101010101" pitchFamily="49" charset="-122"/>
              <a:cs typeface="Arial" panose="020B0604020202020204" pitchFamily="34" charset="0"/>
            </a:endParaRPr>
          </a:p>
          <a:p>
            <a:pPr marL="342900" indent="-342900">
              <a:lnSpc>
                <a:spcPct val="100000"/>
              </a:lnSpc>
              <a:spcBef>
                <a:spcPct val="15000"/>
              </a:spcBef>
            </a:pPr>
            <a:r>
              <a:rPr lang="zh-CN" altLang="en-US" sz="2000" dirty="0">
                <a:ea typeface="黑体" panose="02010609060101010101" pitchFamily="49" charset="-122"/>
                <a:cs typeface="Arial" panose="020B0604020202020204" pitchFamily="34" charset="0"/>
              </a:rPr>
              <a:t>根据</a:t>
            </a:r>
            <a:r>
              <a:rPr lang="zh-CN" altLang="en-US" sz="2000" dirty="0">
                <a:solidFill>
                  <a:schemeClr val="accent1"/>
                </a:solidFill>
                <a:ea typeface="黑体" panose="02010609060101010101" pitchFamily="49" charset="-122"/>
                <a:cs typeface="Arial" panose="020B0604020202020204" pitchFamily="34" charset="0"/>
              </a:rPr>
              <a:t>中断处理优先级</a:t>
            </a:r>
            <a:r>
              <a:rPr lang="zh-CN" altLang="en-US" sz="2000" dirty="0">
                <a:ea typeface="黑体" panose="02010609060101010101" pitchFamily="49" charset="-122"/>
                <a:cs typeface="Arial" panose="020B0604020202020204" pitchFamily="34" charset="0"/>
              </a:rPr>
              <a:t>顺序就可以定出每个中断处理程序的</a:t>
            </a:r>
            <a:r>
              <a:rPr lang="zh-CN" altLang="en-US" sz="2000" dirty="0">
                <a:solidFill>
                  <a:schemeClr val="accent1"/>
                </a:solidFill>
                <a:ea typeface="黑体" panose="02010609060101010101" pitchFamily="49" charset="-122"/>
                <a:cs typeface="Arial" panose="020B0604020202020204" pitchFamily="34" charset="0"/>
              </a:rPr>
              <a:t>屏蔽字</a:t>
            </a:r>
            <a:endParaRPr lang="zh-CN" altLang="en-US" sz="2000" dirty="0">
              <a:solidFill>
                <a:schemeClr val="accent1"/>
              </a:solidFill>
              <a:ea typeface="黑体" panose="02010609060101010101" pitchFamily="49" charset="-122"/>
              <a:cs typeface="Arial" panose="020B0604020202020204" pitchFamily="34" charset="0"/>
            </a:endParaRPr>
          </a:p>
          <a:p>
            <a:pPr marL="342900" indent="-342900">
              <a:lnSpc>
                <a:spcPct val="100000"/>
              </a:lnSpc>
              <a:spcBef>
                <a:spcPct val="15000"/>
              </a:spcBef>
              <a:buFontTx/>
              <a:buNone/>
            </a:pPr>
            <a:r>
              <a:rPr lang="en-US" altLang="zh-CN" sz="2000" dirty="0">
                <a:solidFill>
                  <a:srgbClr val="3333CC"/>
                </a:solidFill>
                <a:ea typeface="黑体" panose="02010609060101010101" pitchFamily="49" charset="-122"/>
                <a:cs typeface="Arial" panose="020B0604020202020204" pitchFamily="34" charset="0"/>
              </a:rPr>
              <a:t>     (1) </a:t>
            </a:r>
            <a:r>
              <a:rPr lang="zh-CN" altLang="en-US" sz="2000" dirty="0">
                <a:solidFill>
                  <a:srgbClr val="3333CC"/>
                </a:solidFill>
                <a:ea typeface="黑体" panose="02010609060101010101" pitchFamily="49" charset="-122"/>
                <a:cs typeface="Arial" panose="020B0604020202020204" pitchFamily="34" charset="0"/>
              </a:rPr>
              <a:t>中断处理优先级为</a:t>
            </a:r>
            <a:r>
              <a:rPr lang="en-US" altLang="zh-CN" sz="2000" dirty="0">
                <a:solidFill>
                  <a:srgbClr val="3333CC"/>
                </a:solidFill>
                <a:ea typeface="黑体" panose="02010609060101010101" pitchFamily="49" charset="-122"/>
                <a:cs typeface="Arial" panose="020B0604020202020204" pitchFamily="34" charset="0"/>
              </a:rPr>
              <a:t>1&gt;2&gt;3&gt;4</a:t>
            </a:r>
            <a:r>
              <a:rPr lang="zh-CN" altLang="en-US" sz="2000" dirty="0">
                <a:solidFill>
                  <a:srgbClr val="3333CC"/>
                </a:solidFill>
                <a:ea typeface="黑体" panose="02010609060101010101" pitchFamily="49" charset="-122"/>
                <a:cs typeface="Arial" panose="020B0604020202020204" pitchFamily="34" charset="0"/>
              </a:rPr>
              <a:t>时：</a:t>
            </a:r>
            <a:endParaRPr lang="zh-CN" altLang="en-US" sz="2000" dirty="0">
              <a:solidFill>
                <a:srgbClr val="3333CC"/>
              </a:solidFill>
              <a:ea typeface="黑体" panose="02010609060101010101" pitchFamily="49" charset="-122"/>
              <a:cs typeface="Arial" panose="020B0604020202020204" pitchFamily="34" charset="0"/>
            </a:endParaRPr>
          </a:p>
        </p:txBody>
      </p:sp>
      <p:sp>
        <p:nvSpPr>
          <p:cNvPr id="8" name="文本框 7"/>
          <p:cNvSpPr txBox="1"/>
          <p:nvPr/>
        </p:nvSpPr>
        <p:spPr>
          <a:xfrm>
            <a:off x="241934" y="613072"/>
            <a:ext cx="8496301" cy="461665"/>
          </a:xfrm>
          <a:prstGeom prst="rect">
            <a:avLst/>
          </a:prstGeom>
          <a:noFill/>
        </p:spPr>
        <p:txBody>
          <a:bodyPr wrap="square" rtlCol="0">
            <a:spAutoFit/>
          </a:bodyPr>
          <a:lstStyle/>
          <a:p>
            <a:r>
              <a:rPr lang="zh-CN" altLang="en-US" sz="2400" dirty="0">
                <a:solidFill>
                  <a:schemeClr val="accent2"/>
                </a:solidFill>
              </a:rPr>
              <a:t>通过在中断服务程序中设置新的屏蔽字来动态调整中断优先权</a:t>
            </a:r>
            <a:endParaRPr lang="zh-CN" altLang="en-US" sz="2400" dirty="0">
              <a:solidFill>
                <a:schemeClr val="accent2"/>
              </a:solidFill>
            </a:endParaRPr>
          </a:p>
        </p:txBody>
      </p:sp>
      <p:pic>
        <p:nvPicPr>
          <p:cNvPr id="9" name="图片 8"/>
          <p:cNvPicPr>
            <a:picLocks noChangeAspect="1"/>
          </p:cNvPicPr>
          <p:nvPr/>
        </p:nvPicPr>
        <p:blipFill>
          <a:blip r:embed="rId1"/>
          <a:stretch>
            <a:fillRect/>
          </a:stretch>
        </p:blipFill>
        <p:spPr>
          <a:xfrm>
            <a:off x="314323" y="3190094"/>
            <a:ext cx="4917440" cy="3037034"/>
          </a:xfrm>
          <a:prstGeom prst="rect">
            <a:avLst/>
          </a:prstGeom>
        </p:spPr>
      </p:pic>
      <p:sp>
        <p:nvSpPr>
          <p:cNvPr id="10" name="文本框 9"/>
          <p:cNvSpPr txBox="1"/>
          <p:nvPr/>
        </p:nvSpPr>
        <p:spPr>
          <a:xfrm>
            <a:off x="5450681" y="3084372"/>
            <a:ext cx="3693319" cy="3477875"/>
          </a:xfrm>
          <a:prstGeom prst="rect">
            <a:avLst/>
          </a:prstGeom>
          <a:noFill/>
        </p:spPr>
        <p:txBody>
          <a:bodyPr wrap="square" rtlCol="0">
            <a:spAutoFit/>
          </a:bodyPr>
          <a:lstStyle/>
          <a:p>
            <a:pPr marL="285750" indent="-285750">
              <a:buClr>
                <a:schemeClr val="accent2"/>
              </a:buClr>
              <a:buFont typeface="Times New Roman" panose="02020603050405020304" pitchFamily="18" charset="0"/>
              <a:buChar char="•"/>
            </a:pPr>
            <a:r>
              <a:rPr lang="zh-CN" altLang="en-US" sz="2000" dirty="0"/>
              <a:t>根据中断请求和</a:t>
            </a:r>
            <a:r>
              <a:rPr lang="zh-CN" altLang="en-US" sz="2000" dirty="0">
                <a:solidFill>
                  <a:schemeClr val="accent1"/>
                </a:solidFill>
              </a:rPr>
              <a:t>中断屏蔽字</a:t>
            </a:r>
            <a:r>
              <a:rPr lang="zh-CN" altLang="en-US" sz="2000" dirty="0"/>
              <a:t>决定该中断是否进入中断排队队列。</a:t>
            </a:r>
            <a:endParaRPr lang="en-US" altLang="zh-CN" sz="2000" dirty="0"/>
          </a:p>
          <a:p>
            <a:pPr marL="285750" indent="-285750">
              <a:buClr>
                <a:schemeClr val="accent2"/>
              </a:buClr>
              <a:buFont typeface="Times New Roman" panose="02020603050405020304" pitchFamily="18" charset="0"/>
              <a:buChar char="•"/>
            </a:pPr>
            <a:r>
              <a:rPr lang="zh-CN" altLang="en-US" sz="2000" dirty="0"/>
              <a:t>中断响应时，在排队队列中的多个中断请求，按照</a:t>
            </a:r>
            <a:r>
              <a:rPr lang="zh-CN" altLang="en-US" sz="2000" dirty="0">
                <a:solidFill>
                  <a:srgbClr val="FF0000"/>
                </a:solidFill>
              </a:rPr>
              <a:t>中断响应优先级</a:t>
            </a:r>
            <a:r>
              <a:rPr lang="zh-CN" altLang="en-US" sz="2000" dirty="0"/>
              <a:t>顺序，队列中最高优先级的被响应。</a:t>
            </a:r>
            <a:endParaRPr lang="en-US" altLang="zh-CN" sz="2000" dirty="0"/>
          </a:p>
          <a:p>
            <a:pPr marL="285750" indent="-285750">
              <a:buClr>
                <a:schemeClr val="accent2"/>
              </a:buClr>
              <a:buFont typeface="Times New Roman" panose="02020603050405020304" pitchFamily="18" charset="0"/>
              <a:buChar char="•"/>
            </a:pPr>
            <a:r>
              <a:rPr lang="zh-CN" altLang="en-US" sz="2000" dirty="0"/>
              <a:t>中断响应可以在主程序或中断服务程序（开中断状态）中发生。</a:t>
            </a:r>
            <a:endParaRPr lang="en-US" altLang="zh-CN" sz="2000" dirty="0"/>
          </a:p>
          <a:p>
            <a:pPr marL="285750" indent="-285750">
              <a:buClr>
                <a:schemeClr val="accent2"/>
              </a:buClr>
              <a:buFont typeface="Times New Roman" panose="02020603050405020304" pitchFamily="18" charset="0"/>
              <a:buChar char="•"/>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down)">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wipe(down)">
                                      <p:cBhvr>
                                        <p:cTn id="4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51190380-665C-4A2B-8BCC-07A13F227DA5}" type="slidenum">
              <a:rPr lang="zh-CN" altLang="en-US" smtClean="0"/>
            </a:fld>
            <a:endParaRPr lang="zh-CN" altLang="en-US"/>
          </a:p>
        </p:txBody>
      </p:sp>
      <p:sp>
        <p:nvSpPr>
          <p:cNvPr id="6" name="文本框 5"/>
          <p:cNvSpPr txBox="1"/>
          <p:nvPr/>
        </p:nvSpPr>
        <p:spPr>
          <a:xfrm>
            <a:off x="655746" y="5404470"/>
            <a:ext cx="1117991" cy="338554"/>
          </a:xfrm>
          <a:prstGeom prst="rect">
            <a:avLst/>
          </a:prstGeom>
          <a:noFill/>
        </p:spPr>
        <p:txBody>
          <a:bodyPr wrap="square" rtlCol="0">
            <a:spAutoFit/>
          </a:bodyPr>
          <a:lstStyle/>
          <a:p>
            <a:r>
              <a:rPr lang="zh-CN" altLang="en-US" dirty="0"/>
              <a:t>用户程序</a:t>
            </a:r>
            <a:endParaRPr lang="zh-CN" altLang="en-US" dirty="0"/>
          </a:p>
        </p:txBody>
      </p:sp>
      <p:cxnSp>
        <p:nvCxnSpPr>
          <p:cNvPr id="11" name="直接连接符 10"/>
          <p:cNvCxnSpPr/>
          <p:nvPr/>
        </p:nvCxnSpPr>
        <p:spPr bwMode="auto">
          <a:xfrm>
            <a:off x="1602232" y="5573747"/>
            <a:ext cx="71893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321162" y="5573747"/>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V="1">
            <a:off x="2486153" y="5136331"/>
            <a:ext cx="0" cy="43741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2486153" y="5136331"/>
            <a:ext cx="76199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V="1">
            <a:off x="3248152" y="5136331"/>
            <a:ext cx="0" cy="43741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3255882" y="5583907"/>
            <a:ext cx="164991"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3408282" y="5583907"/>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3154281" y="5624120"/>
            <a:ext cx="329982" cy="584775"/>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③④</a:t>
            </a:r>
            <a:endParaRPr lang="zh-CN" altLang="en-US" dirty="0"/>
          </a:p>
        </p:txBody>
      </p:sp>
      <p:cxnSp>
        <p:nvCxnSpPr>
          <p:cNvPr id="24" name="直接连接符 23"/>
          <p:cNvCxnSpPr/>
          <p:nvPr/>
        </p:nvCxnSpPr>
        <p:spPr bwMode="auto">
          <a:xfrm flipV="1">
            <a:off x="3563113" y="4095199"/>
            <a:ext cx="0" cy="147373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1602232" y="5123772"/>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602232" y="4633679"/>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653033" y="4095199"/>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1653033" y="3607519"/>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3573273" y="4095735"/>
            <a:ext cx="38851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flipV="1">
            <a:off x="4096294" y="4095199"/>
            <a:ext cx="0" cy="48768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111753" y="4639027"/>
            <a:ext cx="88899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flipV="1">
            <a:off x="5005832" y="4077240"/>
            <a:ext cx="0" cy="53848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5000752" y="4095199"/>
            <a:ext cx="55372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a:xfrm>
            <a:off x="3639407" y="3561968"/>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cxnSp>
        <p:nvCxnSpPr>
          <p:cNvPr id="43" name="直接箭头连接符 42"/>
          <p:cNvCxnSpPr/>
          <p:nvPr/>
        </p:nvCxnSpPr>
        <p:spPr bwMode="auto">
          <a:xfrm>
            <a:off x="3812032" y="3816980"/>
            <a:ext cx="0" cy="260260"/>
          </a:xfrm>
          <a:prstGeom prst="straightConnector1">
            <a:avLst/>
          </a:prstGeom>
          <a:noFill/>
          <a:ln w="28575"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flipV="1">
            <a:off x="5554472" y="4077240"/>
            <a:ext cx="0" cy="147373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5552042" y="5553427"/>
            <a:ext cx="164991"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a:off x="5714602" y="5553427"/>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46"/>
          <p:cNvSpPr/>
          <p:nvPr/>
        </p:nvSpPr>
        <p:spPr>
          <a:xfrm>
            <a:off x="5496708" y="5571297"/>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④</a:t>
            </a:r>
            <a:endParaRPr lang="zh-CN" altLang="en-US" dirty="0"/>
          </a:p>
        </p:txBody>
      </p:sp>
      <p:cxnSp>
        <p:nvCxnSpPr>
          <p:cNvPr id="48" name="直接连接符 47"/>
          <p:cNvCxnSpPr/>
          <p:nvPr/>
        </p:nvCxnSpPr>
        <p:spPr bwMode="auto">
          <a:xfrm flipV="1">
            <a:off x="5879593" y="3607519"/>
            <a:ext cx="0" cy="1943458"/>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5886558" y="3608055"/>
            <a:ext cx="93228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V="1">
            <a:off x="6811882" y="3607519"/>
            <a:ext cx="0" cy="1943458"/>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6811882" y="5553963"/>
            <a:ext cx="57139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矩形 53"/>
          <p:cNvSpPr/>
          <p:nvPr/>
        </p:nvSpPr>
        <p:spPr>
          <a:xfrm>
            <a:off x="1181905" y="4454410"/>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sp>
        <p:nvSpPr>
          <p:cNvPr id="55" name="矩形 54"/>
          <p:cNvSpPr/>
          <p:nvPr/>
        </p:nvSpPr>
        <p:spPr>
          <a:xfrm>
            <a:off x="1173628" y="3940783"/>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③</a:t>
            </a:r>
            <a:endParaRPr lang="zh-CN" altLang="en-US" dirty="0"/>
          </a:p>
        </p:txBody>
      </p:sp>
      <p:sp>
        <p:nvSpPr>
          <p:cNvPr id="56" name="矩形 55"/>
          <p:cNvSpPr/>
          <p:nvPr/>
        </p:nvSpPr>
        <p:spPr>
          <a:xfrm>
            <a:off x="1192638" y="3427156"/>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④</a:t>
            </a:r>
            <a:endParaRPr lang="zh-CN" altLang="en-US" dirty="0"/>
          </a:p>
        </p:txBody>
      </p:sp>
      <p:sp>
        <p:nvSpPr>
          <p:cNvPr id="57" name="矩形 56"/>
          <p:cNvSpPr/>
          <p:nvPr/>
        </p:nvSpPr>
        <p:spPr>
          <a:xfrm>
            <a:off x="1216152" y="4944256"/>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①</a:t>
            </a:r>
            <a:endParaRPr lang="zh-CN" altLang="en-US" dirty="0"/>
          </a:p>
        </p:txBody>
      </p:sp>
      <p:sp>
        <p:nvSpPr>
          <p:cNvPr id="58" name="矩形 57"/>
          <p:cNvSpPr/>
          <p:nvPr/>
        </p:nvSpPr>
        <p:spPr>
          <a:xfrm>
            <a:off x="2015971" y="5583907"/>
            <a:ext cx="329982" cy="830997"/>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①③④</a:t>
            </a:r>
            <a:endParaRPr lang="zh-CN" altLang="en-US" dirty="0"/>
          </a:p>
        </p:txBody>
      </p:sp>
      <p:cxnSp>
        <p:nvCxnSpPr>
          <p:cNvPr id="59" name="直接连接符 58"/>
          <p:cNvCxnSpPr/>
          <p:nvPr/>
        </p:nvCxnSpPr>
        <p:spPr bwMode="auto">
          <a:xfrm>
            <a:off x="3946762" y="4100547"/>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文本框 63"/>
          <p:cNvSpPr txBox="1"/>
          <p:nvPr/>
        </p:nvSpPr>
        <p:spPr>
          <a:xfrm>
            <a:off x="-1485" y="4177203"/>
            <a:ext cx="1513051" cy="338554"/>
          </a:xfrm>
          <a:prstGeom prst="rect">
            <a:avLst/>
          </a:prstGeom>
          <a:noFill/>
        </p:spPr>
        <p:txBody>
          <a:bodyPr wrap="square" rtlCol="0">
            <a:spAutoFit/>
          </a:bodyPr>
          <a:lstStyle/>
          <a:p>
            <a:r>
              <a:rPr lang="zh-CN" altLang="en-US" dirty="0"/>
              <a:t>中断服务程序</a:t>
            </a:r>
            <a:endParaRPr lang="zh-CN" altLang="en-US" dirty="0"/>
          </a:p>
        </p:txBody>
      </p:sp>
      <p:pic>
        <p:nvPicPr>
          <p:cNvPr id="49" name="图片 48"/>
          <p:cNvPicPr>
            <a:picLocks noChangeAspect="1"/>
          </p:cNvPicPr>
          <p:nvPr/>
        </p:nvPicPr>
        <p:blipFill>
          <a:blip r:embed="rId1"/>
          <a:stretch>
            <a:fillRect/>
          </a:stretch>
        </p:blipFill>
        <p:spPr>
          <a:xfrm>
            <a:off x="2895600" y="134946"/>
            <a:ext cx="6248400" cy="2641600"/>
          </a:xfrm>
          <a:prstGeom prst="rect">
            <a:avLst/>
          </a:prstGeom>
        </p:spPr>
      </p:pic>
      <p:sp>
        <p:nvSpPr>
          <p:cNvPr id="40" name="文本框 39"/>
          <p:cNvSpPr txBox="1"/>
          <p:nvPr/>
        </p:nvSpPr>
        <p:spPr>
          <a:xfrm>
            <a:off x="4029257" y="6303864"/>
            <a:ext cx="3068320" cy="338554"/>
          </a:xfrm>
          <a:prstGeom prst="rect">
            <a:avLst/>
          </a:prstGeom>
          <a:noFill/>
        </p:spPr>
        <p:txBody>
          <a:bodyPr wrap="square" rtlCol="0">
            <a:spAutoFit/>
          </a:bodyPr>
          <a:lstStyle/>
          <a:p>
            <a:r>
              <a:rPr lang="zh-CN" altLang="en-US" dirty="0"/>
              <a:t>图中红色的线段表示执行隐指令</a:t>
            </a:r>
            <a:endParaRPr lang="zh-CN" altLang="en-US" dirty="0"/>
          </a:p>
        </p:txBody>
      </p:sp>
      <p:sp>
        <p:nvSpPr>
          <p:cNvPr id="42" name="文本框 41"/>
          <p:cNvSpPr txBox="1"/>
          <p:nvPr/>
        </p:nvSpPr>
        <p:spPr>
          <a:xfrm>
            <a:off x="79674" y="139726"/>
            <a:ext cx="2720450" cy="1938992"/>
          </a:xfrm>
          <a:prstGeom prst="rect">
            <a:avLst/>
          </a:prstGeom>
          <a:noFill/>
          <a:ln w="28575">
            <a:solidFill>
              <a:schemeClr val="accent2"/>
            </a:solidFill>
          </a:ln>
        </p:spPr>
        <p:txBody>
          <a:bodyPr wrap="square" rtlCol="0">
            <a:spAutoFit/>
          </a:bodyPr>
          <a:lstStyle/>
          <a:p>
            <a:r>
              <a:rPr lang="zh-CN" altLang="en-US" sz="2400" dirty="0">
                <a:ea typeface="黑体" panose="02010609060101010101" pitchFamily="49" charset="-122"/>
                <a:cs typeface="Arial" panose="020B0604020202020204" pitchFamily="34" charset="0"/>
              </a:rPr>
              <a:t>在用户程序中同时发生</a:t>
            </a:r>
            <a:r>
              <a:rPr lang="en-US" altLang="zh-CN" sz="2400" dirty="0">
                <a:solidFill>
                  <a:schemeClr val="accent1"/>
                </a:solidFill>
                <a:ea typeface="黑体" panose="02010609060101010101" pitchFamily="49" charset="-122"/>
                <a:cs typeface="Arial" panose="020B0604020202020204" pitchFamily="34" charset="0"/>
              </a:rPr>
              <a:t>1</a:t>
            </a:r>
            <a:r>
              <a:rPr lang="zh-CN" altLang="en-US" sz="2400" dirty="0">
                <a:solidFill>
                  <a:schemeClr val="accent1"/>
                </a:solidFill>
                <a:ea typeface="黑体" panose="02010609060101010101" pitchFamily="49" charset="-122"/>
                <a:cs typeface="Arial" panose="020B0604020202020204" pitchFamily="34" charset="0"/>
              </a:rPr>
              <a:t>、</a:t>
            </a:r>
            <a:r>
              <a:rPr lang="en-US" altLang="zh-CN" sz="2400" dirty="0">
                <a:solidFill>
                  <a:schemeClr val="accent1"/>
                </a:solidFill>
                <a:ea typeface="黑体" panose="02010609060101010101" pitchFamily="49" charset="-122"/>
                <a:cs typeface="Arial" panose="020B0604020202020204" pitchFamily="34" charset="0"/>
              </a:rPr>
              <a:t>3</a:t>
            </a:r>
            <a:r>
              <a:rPr lang="zh-CN" altLang="en-US" sz="2400" dirty="0">
                <a:solidFill>
                  <a:schemeClr val="accent1"/>
                </a:solidFill>
                <a:ea typeface="黑体" panose="02010609060101010101" pitchFamily="49" charset="-122"/>
                <a:cs typeface="Arial" panose="020B0604020202020204" pitchFamily="34" charset="0"/>
              </a:rPr>
              <a:t>、</a:t>
            </a:r>
            <a:r>
              <a:rPr lang="en-US" altLang="zh-CN" sz="2400" dirty="0">
                <a:solidFill>
                  <a:schemeClr val="accent1"/>
                </a:solidFill>
                <a:ea typeface="黑体" panose="02010609060101010101" pitchFamily="49" charset="-122"/>
                <a:cs typeface="Arial" panose="020B0604020202020204" pitchFamily="34" charset="0"/>
              </a:rPr>
              <a:t>4</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中断请求，执行</a:t>
            </a:r>
            <a:r>
              <a:rPr lang="en-US" altLang="zh-CN" sz="2400" dirty="0">
                <a:solidFill>
                  <a:schemeClr val="accent1"/>
                </a:solidFill>
                <a:ea typeface="黑体" panose="02010609060101010101" pitchFamily="49" charset="-122"/>
                <a:cs typeface="Arial" panose="020B0604020202020204" pitchFamily="34" charset="0"/>
              </a:rPr>
              <a:t>3</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中断服务程序时发生</a:t>
            </a:r>
            <a:r>
              <a:rPr lang="en-US" altLang="zh-CN" sz="2400" dirty="0">
                <a:solidFill>
                  <a:schemeClr val="accent1"/>
                </a:solidFill>
                <a:ea typeface="黑体" panose="02010609060101010101" pitchFamily="49" charset="-122"/>
                <a:cs typeface="Arial" panose="020B0604020202020204" pitchFamily="34" charset="0"/>
              </a:rPr>
              <a:t>2</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中断请求。</a:t>
            </a:r>
            <a:endParaRPr lang="zh-CN" altLang="en-US" sz="2400" dirty="0"/>
          </a:p>
        </p:txBody>
      </p:sp>
      <p:sp>
        <p:nvSpPr>
          <p:cNvPr id="53" name="矩形 52"/>
          <p:cNvSpPr/>
          <p:nvPr/>
        </p:nvSpPr>
        <p:spPr>
          <a:xfrm>
            <a:off x="3695165" y="4093507"/>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grpSp>
        <p:nvGrpSpPr>
          <p:cNvPr id="80" name="组合 79"/>
          <p:cNvGrpSpPr/>
          <p:nvPr/>
        </p:nvGrpSpPr>
        <p:grpSpPr>
          <a:xfrm>
            <a:off x="2015971" y="5690986"/>
            <a:ext cx="329982" cy="723918"/>
            <a:chOff x="2015971" y="5690986"/>
            <a:chExt cx="329982" cy="723918"/>
          </a:xfrm>
        </p:grpSpPr>
        <p:cxnSp>
          <p:nvCxnSpPr>
            <p:cNvPr id="3" name="直接连接符 2"/>
            <p:cNvCxnSpPr/>
            <p:nvPr/>
          </p:nvCxnSpPr>
          <p:spPr bwMode="auto">
            <a:xfrm>
              <a:off x="2015971" y="5690986"/>
              <a:ext cx="0" cy="72391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bwMode="auto">
            <a:xfrm>
              <a:off x="2015971" y="6414904"/>
              <a:ext cx="329982"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V="1">
              <a:off x="2345953" y="5690986"/>
              <a:ext cx="0" cy="723918"/>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1" name="组合 80"/>
          <p:cNvGrpSpPr/>
          <p:nvPr/>
        </p:nvGrpSpPr>
        <p:grpSpPr>
          <a:xfrm>
            <a:off x="3198885" y="5690986"/>
            <a:ext cx="285378" cy="517909"/>
            <a:chOff x="3198885" y="5690986"/>
            <a:chExt cx="285378" cy="517909"/>
          </a:xfrm>
        </p:grpSpPr>
        <p:cxnSp>
          <p:nvCxnSpPr>
            <p:cNvPr id="60" name="直接连接符 59"/>
            <p:cNvCxnSpPr/>
            <p:nvPr/>
          </p:nvCxnSpPr>
          <p:spPr bwMode="auto">
            <a:xfrm>
              <a:off x="3198885" y="5690986"/>
              <a:ext cx="0" cy="51790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bwMode="auto">
            <a:xfrm>
              <a:off x="3205218" y="6208895"/>
              <a:ext cx="272713"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flipV="1">
              <a:off x="3484263" y="5690986"/>
              <a:ext cx="0" cy="517909"/>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2" name="组合 81"/>
          <p:cNvGrpSpPr/>
          <p:nvPr/>
        </p:nvGrpSpPr>
        <p:grpSpPr>
          <a:xfrm>
            <a:off x="3699275" y="4206940"/>
            <a:ext cx="329982" cy="338554"/>
            <a:chOff x="3699275" y="4206940"/>
            <a:chExt cx="329982" cy="338554"/>
          </a:xfrm>
        </p:grpSpPr>
        <p:cxnSp>
          <p:nvCxnSpPr>
            <p:cNvPr id="63" name="直接连接符 62"/>
            <p:cNvCxnSpPr/>
            <p:nvPr/>
          </p:nvCxnSpPr>
          <p:spPr bwMode="auto">
            <a:xfrm>
              <a:off x="3724901" y="4233048"/>
              <a:ext cx="0" cy="31244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bwMode="auto">
            <a:xfrm>
              <a:off x="3699275" y="4545493"/>
              <a:ext cx="329982"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65"/>
            <p:cNvCxnSpPr/>
            <p:nvPr/>
          </p:nvCxnSpPr>
          <p:spPr bwMode="auto">
            <a:xfrm flipV="1">
              <a:off x="4029257" y="4206940"/>
              <a:ext cx="0" cy="338554"/>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组合 82"/>
          <p:cNvGrpSpPr/>
          <p:nvPr/>
        </p:nvGrpSpPr>
        <p:grpSpPr>
          <a:xfrm>
            <a:off x="5511576" y="5596830"/>
            <a:ext cx="329982" cy="338554"/>
            <a:chOff x="5511576" y="5596830"/>
            <a:chExt cx="329982" cy="338554"/>
          </a:xfrm>
        </p:grpSpPr>
        <p:cxnSp>
          <p:nvCxnSpPr>
            <p:cNvPr id="77" name="直接连接符 76"/>
            <p:cNvCxnSpPr/>
            <p:nvPr/>
          </p:nvCxnSpPr>
          <p:spPr bwMode="auto">
            <a:xfrm>
              <a:off x="5522334" y="5622938"/>
              <a:ext cx="0" cy="31244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bwMode="auto">
            <a:xfrm>
              <a:off x="5511576" y="5935383"/>
              <a:ext cx="329982"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p:cNvCxnSpPr/>
            <p:nvPr/>
          </p:nvCxnSpPr>
          <p:spPr bwMode="auto">
            <a:xfrm flipV="1">
              <a:off x="5826690" y="5596830"/>
              <a:ext cx="0" cy="338554"/>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par>
                                <p:cTn id="17" presetID="2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par>
                                <p:cTn id="29" presetID="2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down)">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down)">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down)">
                                      <p:cBhvr>
                                        <p:cTn id="75" dur="500"/>
                                        <p:tgtEl>
                                          <p:spTgt spid="81"/>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par>
                          <p:cTn id="80" fill="hold">
                            <p:stCondLst>
                              <p:cond delay="1000"/>
                            </p:stCondLst>
                            <p:childTnLst>
                              <p:par>
                                <p:cTn id="81" presetID="22" presetClass="entr" presetSubtype="4"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down)">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left)">
                                      <p:cBhvr>
                                        <p:cTn id="98" dur="500"/>
                                        <p:tgtEl>
                                          <p:spTgt spid="3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wipe(down)">
                                      <p:cBhvr>
                                        <p:cTn id="103" dur="500"/>
                                        <p:tgtEl>
                                          <p:spTgt spid="41"/>
                                        </p:tgtEl>
                                      </p:cBhvr>
                                    </p:animEffect>
                                  </p:childTnLst>
                                </p:cTn>
                              </p:par>
                            </p:childTnLst>
                          </p:cTn>
                        </p:par>
                        <p:par>
                          <p:cTn id="104" fill="hold">
                            <p:stCondLst>
                              <p:cond delay="500"/>
                            </p:stCondLst>
                            <p:childTnLst>
                              <p:par>
                                <p:cTn id="105" presetID="22" presetClass="entr" presetSubtype="1" fill="hold" nodeType="after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wipe(up)">
                                      <p:cBhvr>
                                        <p:cTn id="107" dur="500"/>
                                        <p:tgtEl>
                                          <p:spTgt spid="4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wipe(down)">
                                      <p:cBhvr>
                                        <p:cTn id="112" dur="500"/>
                                        <p:tgtEl>
                                          <p:spTgt spid="82"/>
                                        </p:tgtEl>
                                      </p:cBhvr>
                                    </p:animEffect>
                                  </p:childTnLst>
                                </p:cTn>
                              </p:par>
                            </p:childTnLst>
                          </p:cTn>
                        </p:par>
                        <p:par>
                          <p:cTn id="113" fill="hold">
                            <p:stCondLst>
                              <p:cond delay="500"/>
                            </p:stCondLst>
                            <p:childTnLst>
                              <p:par>
                                <p:cTn id="114" presetID="22" presetClass="entr" presetSubtype="4" fill="hold" grpId="0" nodeType="after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wipe(down)">
                                      <p:cBhvr>
                                        <p:cTn id="116" dur="500"/>
                                        <p:tgtEl>
                                          <p:spTgt spid="5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wipe(left)">
                                      <p:cBhvr>
                                        <p:cTn id="121" dur="500"/>
                                        <p:tgtEl>
                                          <p:spTgt spid="5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wipe(down)">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wipe(left)">
                                      <p:cBhvr>
                                        <p:cTn id="131" dur="500"/>
                                        <p:tgtEl>
                                          <p:spTgt spid="3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wipe(up)">
                                      <p:cBhvr>
                                        <p:cTn id="136" dur="500"/>
                                        <p:tgtEl>
                                          <p:spTgt spid="3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wipe(left)">
                                      <p:cBhvr>
                                        <p:cTn id="141" dur="500"/>
                                        <p:tgtEl>
                                          <p:spTgt spid="3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nodeType="clickEffect">
                                  <p:stCondLst>
                                    <p:cond delay="0"/>
                                  </p:stCondLst>
                                  <p:childTnLst>
                                    <p:set>
                                      <p:cBhvr>
                                        <p:cTn id="145" dur="1" fill="hold">
                                          <p:stCondLst>
                                            <p:cond delay="0"/>
                                          </p:stCondLst>
                                        </p:cTn>
                                        <p:tgtEl>
                                          <p:spTgt spid="44"/>
                                        </p:tgtEl>
                                        <p:attrNameLst>
                                          <p:attrName>style.visibility</p:attrName>
                                        </p:attrNameLst>
                                      </p:cBhvr>
                                      <p:to>
                                        <p:strVal val="visible"/>
                                      </p:to>
                                    </p:set>
                                    <p:animEffect transition="in" filter="wipe(up)">
                                      <p:cBhvr>
                                        <p:cTn id="146" dur="500"/>
                                        <p:tgtEl>
                                          <p:spTgt spid="44"/>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wipe(left)">
                                      <p:cBhvr>
                                        <p:cTn id="151" dur="500"/>
                                        <p:tgtEl>
                                          <p:spTgt spid="45"/>
                                        </p:tgtEl>
                                      </p:cBhvr>
                                    </p:animEffect>
                                  </p:childTnLst>
                                </p:cTn>
                              </p:par>
                            </p:childTnLst>
                          </p:cTn>
                        </p:par>
                        <p:par>
                          <p:cTn id="152" fill="hold">
                            <p:stCondLst>
                              <p:cond delay="500"/>
                            </p:stCondLst>
                            <p:childTnLst>
                              <p:par>
                                <p:cTn id="153" presetID="22" presetClass="entr" presetSubtype="4" fill="hold" grpId="0" nodeType="afterEffect">
                                  <p:stCondLst>
                                    <p:cond delay="0"/>
                                  </p:stCondLst>
                                  <p:childTnLst>
                                    <p:set>
                                      <p:cBhvr>
                                        <p:cTn id="154" dur="1" fill="hold">
                                          <p:stCondLst>
                                            <p:cond delay="0"/>
                                          </p:stCondLst>
                                        </p:cTn>
                                        <p:tgtEl>
                                          <p:spTgt spid="47"/>
                                        </p:tgtEl>
                                        <p:attrNameLst>
                                          <p:attrName>style.visibility</p:attrName>
                                        </p:attrNameLst>
                                      </p:cBhvr>
                                      <p:to>
                                        <p:strVal val="visible"/>
                                      </p:to>
                                    </p:set>
                                    <p:animEffect transition="in" filter="wipe(down)">
                                      <p:cBhvr>
                                        <p:cTn id="155" dur="500"/>
                                        <p:tgtEl>
                                          <p:spTgt spid="4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wipe(down)">
                                      <p:cBhvr>
                                        <p:cTn id="160" dur="500"/>
                                        <p:tgtEl>
                                          <p:spTgt spid="8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wipe(left)">
                                      <p:cBhvr>
                                        <p:cTn id="165" dur="500"/>
                                        <p:tgtEl>
                                          <p:spTgt spid="4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wipe(down)">
                                      <p:cBhvr>
                                        <p:cTn id="170" dur="500"/>
                                        <p:tgtEl>
                                          <p:spTgt spid="4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50"/>
                                        </p:tgtEl>
                                        <p:attrNameLst>
                                          <p:attrName>style.visibility</p:attrName>
                                        </p:attrNameLst>
                                      </p:cBhvr>
                                      <p:to>
                                        <p:strVal val="visible"/>
                                      </p:to>
                                    </p:set>
                                    <p:animEffect transition="in" filter="wipe(left)">
                                      <p:cBhvr>
                                        <p:cTn id="175" dur="500"/>
                                        <p:tgtEl>
                                          <p:spTgt spid="50"/>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nodeType="clickEffect">
                                  <p:stCondLst>
                                    <p:cond delay="0"/>
                                  </p:stCondLst>
                                  <p:childTnLst>
                                    <p:set>
                                      <p:cBhvr>
                                        <p:cTn id="179" dur="1" fill="hold">
                                          <p:stCondLst>
                                            <p:cond delay="0"/>
                                          </p:stCondLst>
                                        </p:cTn>
                                        <p:tgtEl>
                                          <p:spTgt spid="51"/>
                                        </p:tgtEl>
                                        <p:attrNameLst>
                                          <p:attrName>style.visibility</p:attrName>
                                        </p:attrNameLst>
                                      </p:cBhvr>
                                      <p:to>
                                        <p:strVal val="visible"/>
                                      </p:to>
                                    </p:set>
                                    <p:animEffect transition="in" filter="wipe(up)">
                                      <p:cBhvr>
                                        <p:cTn id="180" dur="500"/>
                                        <p:tgtEl>
                                          <p:spTgt spid="5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nodeType="clickEffect">
                                  <p:stCondLst>
                                    <p:cond delay="0"/>
                                  </p:stCondLst>
                                  <p:childTnLst>
                                    <p:set>
                                      <p:cBhvr>
                                        <p:cTn id="184" dur="1" fill="hold">
                                          <p:stCondLst>
                                            <p:cond delay="0"/>
                                          </p:stCondLst>
                                        </p:cTn>
                                        <p:tgtEl>
                                          <p:spTgt spid="52"/>
                                        </p:tgtEl>
                                        <p:attrNameLst>
                                          <p:attrName>style.visibility</p:attrName>
                                        </p:attrNameLst>
                                      </p:cBhvr>
                                      <p:to>
                                        <p:strVal val="visible"/>
                                      </p:to>
                                    </p:set>
                                    <p:animEffect transition="in" filter="wipe(left)">
                                      <p:cBhvr>
                                        <p:cTn id="185" dur="500"/>
                                        <p:tgtEl>
                                          <p:spTgt spid="5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40"/>
                                        </p:tgtEl>
                                        <p:attrNameLst>
                                          <p:attrName>style.visibility</p:attrName>
                                        </p:attrNameLst>
                                      </p:cBhvr>
                                      <p:to>
                                        <p:strVal val="visible"/>
                                      </p:to>
                                    </p:set>
                                    <p:animEffect transition="in" filter="wipe(down)">
                                      <p:cBhvr>
                                        <p:cTn id="19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41" grpId="0"/>
      <p:bldP spid="47" grpId="0"/>
      <p:bldP spid="54" grpId="0"/>
      <p:bldP spid="55" grpId="0"/>
      <p:bldP spid="56" grpId="0"/>
      <p:bldP spid="57" grpId="0"/>
      <p:bldP spid="58" grpId="0"/>
      <p:bldP spid="64" grpId="0"/>
      <p:bldP spid="40" grpId="0"/>
      <p:bldP spid="5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52" name="Picture 8" descr="中断屏蔽字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358775" y="2806700"/>
            <a:ext cx="8315325" cy="3527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60" name="Rectangle 5"/>
          <p:cNvSpPr>
            <a:spLocks noChangeArrowheads="1"/>
          </p:cNvSpPr>
          <p:nvPr/>
        </p:nvSpPr>
        <p:spPr bwMode="auto">
          <a:xfrm>
            <a:off x="249238" y="774700"/>
            <a:ext cx="8504237" cy="1790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15000"/>
              </a:spcBef>
            </a:pPr>
            <a:r>
              <a:rPr lang="zh-CN" altLang="en-US" sz="2000" dirty="0">
                <a:ea typeface="黑体" panose="02010609060101010101" pitchFamily="49" charset="-122"/>
                <a:cs typeface="Arial" panose="020B0604020202020204" pitchFamily="34" charset="0"/>
              </a:rPr>
              <a:t>例</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：假定某中断系统有四个中断级，其响应优先级为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。假定在用户程序中同时发生</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级中断请求，执行</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级中断服务程序时发生</a:t>
            </a:r>
            <a:r>
              <a:rPr lang="en-US" altLang="zh-CN" sz="2000" dirty="0">
                <a:ea typeface="黑体" panose="02010609060101010101" pitchFamily="49" charset="-122"/>
                <a:cs typeface="Arial" panose="020B0604020202020204" pitchFamily="34" charset="0"/>
              </a:rPr>
              <a:t>2</a:t>
            </a:r>
            <a:r>
              <a:rPr lang="zh-CN" altLang="en-US" sz="2000" dirty="0">
                <a:ea typeface="黑体" panose="02010609060101010101" pitchFamily="49" charset="-122"/>
                <a:cs typeface="Arial" panose="020B0604020202020204" pitchFamily="34" charset="0"/>
              </a:rPr>
              <a:t>级中断请求。分别写出处理优先级为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1&gt;4&gt;3&gt;2</a:t>
            </a:r>
            <a:r>
              <a:rPr lang="zh-CN" altLang="en-US" sz="2000" dirty="0">
                <a:ea typeface="黑体" panose="02010609060101010101" pitchFamily="49" charset="-122"/>
                <a:cs typeface="Arial" panose="020B0604020202020204" pitchFamily="34" charset="0"/>
              </a:rPr>
              <a:t>时各中断的屏蔽字及</a:t>
            </a:r>
            <a:r>
              <a:rPr lang="en-US" altLang="zh-CN" sz="2000" dirty="0">
                <a:ea typeface="黑体" panose="02010609060101010101" pitchFamily="49" charset="-122"/>
                <a:cs typeface="Arial" panose="020B0604020202020204" pitchFamily="34" charset="0"/>
              </a:rPr>
              <a:t>CPU</a:t>
            </a:r>
            <a:r>
              <a:rPr lang="zh-CN" altLang="en-US" sz="2000" dirty="0">
                <a:ea typeface="黑体" panose="02010609060101010101" pitchFamily="49" charset="-122"/>
                <a:cs typeface="Arial" panose="020B0604020202020204" pitchFamily="34" charset="0"/>
              </a:rPr>
              <a:t>完成中断处理的过程。</a:t>
            </a:r>
            <a:endParaRPr lang="zh-CN" altLang="en-US" sz="2000" dirty="0">
              <a:ea typeface="黑体" panose="02010609060101010101" pitchFamily="49" charset="-122"/>
              <a:cs typeface="Arial" panose="020B0604020202020204" pitchFamily="34" charset="0"/>
            </a:endParaRPr>
          </a:p>
          <a:p>
            <a:pPr>
              <a:lnSpc>
                <a:spcPct val="110000"/>
              </a:lnSpc>
              <a:spcBef>
                <a:spcPct val="15000"/>
              </a:spcBef>
              <a:buFontTx/>
              <a:buNone/>
            </a:pPr>
            <a:r>
              <a:rPr lang="en-US" altLang="zh-CN" sz="2000" dirty="0">
                <a:solidFill>
                  <a:srgbClr val="3333CC"/>
                </a:solidFill>
                <a:ea typeface="黑体" panose="02010609060101010101" pitchFamily="49" charset="-122"/>
                <a:cs typeface="Arial" panose="020B0604020202020204" pitchFamily="34" charset="0"/>
              </a:rPr>
              <a:t>     (2) </a:t>
            </a:r>
            <a:r>
              <a:rPr lang="zh-CN" altLang="en-US" sz="2000" dirty="0">
                <a:solidFill>
                  <a:srgbClr val="3333CC"/>
                </a:solidFill>
                <a:ea typeface="黑体" panose="02010609060101010101" pitchFamily="49" charset="-122"/>
                <a:cs typeface="Arial" panose="020B0604020202020204" pitchFamily="34" charset="0"/>
              </a:rPr>
              <a:t>中断处理优先级为</a:t>
            </a:r>
            <a:r>
              <a:rPr lang="en-US" altLang="zh-CN" sz="2000" dirty="0">
                <a:solidFill>
                  <a:srgbClr val="3333CC"/>
                </a:solidFill>
                <a:ea typeface="黑体" panose="02010609060101010101" pitchFamily="49" charset="-122"/>
                <a:cs typeface="Arial" panose="020B0604020202020204" pitchFamily="34" charset="0"/>
              </a:rPr>
              <a:t>1&gt;4&gt;3&gt;2</a:t>
            </a:r>
            <a:r>
              <a:rPr lang="zh-CN" altLang="en-US" sz="2000" dirty="0">
                <a:solidFill>
                  <a:srgbClr val="3333CC"/>
                </a:solidFill>
                <a:ea typeface="黑体" panose="02010609060101010101" pitchFamily="49" charset="-122"/>
                <a:cs typeface="Arial" panose="020B0604020202020204" pitchFamily="34" charset="0"/>
              </a:rPr>
              <a:t>时：</a:t>
            </a:r>
            <a:endParaRPr lang="zh-CN" altLang="en-US" sz="2000" dirty="0">
              <a:solidFill>
                <a:srgbClr val="3333CC"/>
              </a:solidFill>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C23E7F2-21AA-43ED-BE2A-E6B28C95CE11}"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352"/>
                                        </p:tgtEl>
                                        <p:attrNameLst>
                                          <p:attrName>style.visibility</p:attrName>
                                        </p:attrNameLst>
                                      </p:cBhvr>
                                      <p:to>
                                        <p:strVal val="visible"/>
                                      </p:to>
                                    </p:set>
                                    <p:animEffect transition="in" filter="blinds(horizontal)">
                                      <p:cBhvr>
                                        <p:cTn id="7" dur="500"/>
                                        <p:tgtEl>
                                          <p:spTgt spid="569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51190380-665C-4A2B-8BCC-07A13F227DA5}" type="slidenum">
              <a:rPr lang="zh-CN" altLang="en-US" smtClean="0"/>
            </a:fld>
            <a:endParaRPr lang="zh-CN" altLang="en-US" dirty="0"/>
          </a:p>
        </p:txBody>
      </p:sp>
      <p:sp>
        <p:nvSpPr>
          <p:cNvPr id="6" name="文本框 5"/>
          <p:cNvSpPr txBox="1"/>
          <p:nvPr/>
        </p:nvSpPr>
        <p:spPr>
          <a:xfrm>
            <a:off x="94462" y="5866299"/>
            <a:ext cx="1014394" cy="338554"/>
          </a:xfrm>
          <a:prstGeom prst="rect">
            <a:avLst/>
          </a:prstGeom>
          <a:noFill/>
        </p:spPr>
        <p:txBody>
          <a:bodyPr wrap="square" rtlCol="0">
            <a:spAutoFit/>
          </a:bodyPr>
          <a:lstStyle/>
          <a:p>
            <a:r>
              <a:rPr lang="zh-CN" altLang="en-US" dirty="0"/>
              <a:t>用户程序</a:t>
            </a:r>
            <a:endParaRPr lang="zh-CN" altLang="en-US" dirty="0"/>
          </a:p>
        </p:txBody>
      </p:sp>
      <p:cxnSp>
        <p:nvCxnSpPr>
          <p:cNvPr id="11" name="直接连接符 10"/>
          <p:cNvCxnSpPr/>
          <p:nvPr/>
        </p:nvCxnSpPr>
        <p:spPr bwMode="auto">
          <a:xfrm>
            <a:off x="1064768" y="6025416"/>
            <a:ext cx="71893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1783698" y="6025416"/>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V="1">
            <a:off x="1948689" y="5588000"/>
            <a:ext cx="0" cy="43741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1948689" y="5588000"/>
            <a:ext cx="76199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V="1">
            <a:off x="2710688" y="5588000"/>
            <a:ext cx="0" cy="43741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2718418" y="6035576"/>
            <a:ext cx="164991"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2870818" y="6035576"/>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2616817" y="6075789"/>
            <a:ext cx="329982" cy="584775"/>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③④</a:t>
            </a:r>
            <a:endParaRPr lang="zh-CN" altLang="en-US" dirty="0"/>
          </a:p>
        </p:txBody>
      </p:sp>
      <p:cxnSp>
        <p:nvCxnSpPr>
          <p:cNvPr id="24" name="直接连接符 23"/>
          <p:cNvCxnSpPr/>
          <p:nvPr/>
        </p:nvCxnSpPr>
        <p:spPr bwMode="auto">
          <a:xfrm flipV="1">
            <a:off x="3025649" y="4546868"/>
            <a:ext cx="0" cy="147373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1064768" y="5575441"/>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64768" y="5085348"/>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1115569" y="4546868"/>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1115569" y="4059188"/>
            <a:ext cx="5415280" cy="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3035809" y="4547404"/>
            <a:ext cx="38851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矩形 32"/>
          <p:cNvSpPr/>
          <p:nvPr/>
        </p:nvSpPr>
        <p:spPr>
          <a:xfrm>
            <a:off x="2982577" y="4528909"/>
            <a:ext cx="329982" cy="338554"/>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④</a:t>
            </a:r>
            <a:endParaRPr lang="zh-CN" altLang="en-US" dirty="0"/>
          </a:p>
        </p:txBody>
      </p:sp>
      <p:cxnSp>
        <p:nvCxnSpPr>
          <p:cNvPr id="34" name="直接连接符 33"/>
          <p:cNvCxnSpPr/>
          <p:nvPr/>
        </p:nvCxnSpPr>
        <p:spPr bwMode="auto">
          <a:xfrm flipV="1">
            <a:off x="3558830" y="4059188"/>
            <a:ext cx="0" cy="487680"/>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3574289" y="4059188"/>
            <a:ext cx="78231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flipV="1">
            <a:off x="4356608" y="4091493"/>
            <a:ext cx="0" cy="43741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4356608" y="4546868"/>
            <a:ext cx="6604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a:xfrm>
            <a:off x="4491883" y="3930095"/>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cxnSp>
        <p:nvCxnSpPr>
          <p:cNvPr id="43" name="直接箭头连接符 42"/>
          <p:cNvCxnSpPr>
            <a:stCxn id="41" idx="2"/>
          </p:cNvCxnSpPr>
          <p:nvPr/>
        </p:nvCxnSpPr>
        <p:spPr bwMode="auto">
          <a:xfrm>
            <a:off x="4686808" y="4268649"/>
            <a:ext cx="0" cy="260260"/>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flipV="1">
            <a:off x="5017008" y="4528909"/>
            <a:ext cx="0" cy="1473736"/>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5014578" y="6005096"/>
            <a:ext cx="164991"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a:off x="5177138" y="6005096"/>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46"/>
          <p:cNvSpPr/>
          <p:nvPr/>
        </p:nvSpPr>
        <p:spPr>
          <a:xfrm>
            <a:off x="4959244" y="6022966"/>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cxnSp>
        <p:nvCxnSpPr>
          <p:cNvPr id="48" name="直接连接符 47"/>
          <p:cNvCxnSpPr/>
          <p:nvPr/>
        </p:nvCxnSpPr>
        <p:spPr bwMode="auto">
          <a:xfrm flipV="1">
            <a:off x="5342129" y="5085348"/>
            <a:ext cx="0" cy="917297"/>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p:nvPr/>
        </p:nvCxnSpPr>
        <p:spPr bwMode="auto">
          <a:xfrm>
            <a:off x="5342129" y="5090696"/>
            <a:ext cx="93228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V="1">
            <a:off x="6274418" y="5085348"/>
            <a:ext cx="0" cy="917297"/>
          </a:xfrm>
          <a:prstGeom prst="line">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6274418" y="6005632"/>
            <a:ext cx="57139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矩形 53"/>
          <p:cNvSpPr/>
          <p:nvPr/>
        </p:nvSpPr>
        <p:spPr>
          <a:xfrm>
            <a:off x="644441" y="4906079"/>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sp>
        <p:nvSpPr>
          <p:cNvPr id="55" name="矩形 54"/>
          <p:cNvSpPr/>
          <p:nvPr/>
        </p:nvSpPr>
        <p:spPr>
          <a:xfrm>
            <a:off x="636164" y="4392452"/>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③</a:t>
            </a:r>
            <a:endParaRPr lang="zh-CN" altLang="en-US" dirty="0"/>
          </a:p>
        </p:txBody>
      </p:sp>
      <p:sp>
        <p:nvSpPr>
          <p:cNvPr id="56" name="矩形 55"/>
          <p:cNvSpPr/>
          <p:nvPr/>
        </p:nvSpPr>
        <p:spPr>
          <a:xfrm>
            <a:off x="655174" y="3878825"/>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④</a:t>
            </a:r>
            <a:endParaRPr lang="zh-CN" altLang="en-US" dirty="0"/>
          </a:p>
        </p:txBody>
      </p:sp>
      <p:sp>
        <p:nvSpPr>
          <p:cNvPr id="57" name="矩形 56"/>
          <p:cNvSpPr/>
          <p:nvPr/>
        </p:nvSpPr>
        <p:spPr>
          <a:xfrm>
            <a:off x="678688" y="5395925"/>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①</a:t>
            </a:r>
            <a:endParaRPr lang="zh-CN" altLang="en-US" dirty="0"/>
          </a:p>
        </p:txBody>
      </p:sp>
      <p:sp>
        <p:nvSpPr>
          <p:cNvPr id="58" name="矩形 57"/>
          <p:cNvSpPr/>
          <p:nvPr/>
        </p:nvSpPr>
        <p:spPr>
          <a:xfrm>
            <a:off x="1478507" y="6035576"/>
            <a:ext cx="329982" cy="830997"/>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①③④</a:t>
            </a:r>
            <a:endParaRPr lang="zh-CN" altLang="en-US" dirty="0"/>
          </a:p>
        </p:txBody>
      </p:sp>
      <p:cxnSp>
        <p:nvCxnSpPr>
          <p:cNvPr id="59" name="直接连接符 58"/>
          <p:cNvCxnSpPr/>
          <p:nvPr/>
        </p:nvCxnSpPr>
        <p:spPr bwMode="auto">
          <a:xfrm>
            <a:off x="3409298" y="4552216"/>
            <a:ext cx="16499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圆角矩形标注 60"/>
          <p:cNvSpPr/>
          <p:nvPr/>
        </p:nvSpPr>
        <p:spPr bwMode="auto">
          <a:xfrm>
            <a:off x="1783697" y="3117141"/>
            <a:ext cx="1790591" cy="652026"/>
          </a:xfrm>
          <a:prstGeom prst="wedgeRoundRectCallout">
            <a:avLst>
              <a:gd name="adj1" fmla="val 28588"/>
              <a:gd name="adj2" fmla="val 80282"/>
              <a:gd name="adj3" fmla="val 16667"/>
            </a:avLst>
          </a:prstGeom>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a:ln>
                  <a:solidFill>
                    <a:schemeClr val="accent2"/>
                  </a:solidFill>
                </a:ln>
                <a:solidFill>
                  <a:schemeClr val="tx1"/>
                </a:solidFill>
                <a:effectLst/>
                <a:latin typeface="Times New Roman" panose="02020603050405020304" pitchFamily="18" charset="0"/>
              </a:rPr>
              <a:t>若在这里出现</a:t>
            </a:r>
            <a:r>
              <a:rPr kumimoji="0" lang="en-US" altLang="zh-CN" sz="1600" b="1" i="0" u="none" strike="noStrike" cap="none" normalizeH="0" baseline="0" dirty="0">
                <a:ln>
                  <a:solidFill>
                    <a:schemeClr val="accent2"/>
                  </a:solidFill>
                </a:ln>
                <a:solidFill>
                  <a:schemeClr val="tx1"/>
                </a:solidFill>
                <a:effectLst/>
                <a:latin typeface="Times New Roman" panose="02020603050405020304" pitchFamily="18" charset="0"/>
              </a:rPr>
              <a:t>2</a:t>
            </a:r>
            <a:r>
              <a:rPr kumimoji="0" lang="zh-CN" altLang="en-US" sz="1600" b="1" i="0" u="none" strike="noStrike" cap="none" normalizeH="0" baseline="0" dirty="0">
                <a:ln>
                  <a:solidFill>
                    <a:schemeClr val="accent2"/>
                  </a:solidFill>
                </a:ln>
                <a:solidFill>
                  <a:schemeClr val="tx1"/>
                </a:solidFill>
                <a:effectLst/>
                <a:latin typeface="Times New Roman" panose="02020603050405020304" pitchFamily="18" charset="0"/>
              </a:rPr>
              <a:t>级中断会怎样？</a:t>
            </a:r>
            <a:endParaRPr kumimoji="0" lang="zh-CN" altLang="en-US" sz="1600" b="1" i="0" u="none" strike="noStrike" cap="none" normalizeH="0" baseline="0" dirty="0">
              <a:ln>
                <a:solidFill>
                  <a:schemeClr val="accent2"/>
                </a:solidFill>
              </a:ln>
              <a:solidFill>
                <a:schemeClr val="tx1"/>
              </a:solidFill>
              <a:effectLst/>
              <a:latin typeface="Times New Roman" panose="02020603050405020304" pitchFamily="18" charset="0"/>
            </a:endParaRPr>
          </a:p>
        </p:txBody>
      </p:sp>
      <p:sp>
        <p:nvSpPr>
          <p:cNvPr id="62" name="矩形 61"/>
          <p:cNvSpPr/>
          <p:nvPr/>
        </p:nvSpPr>
        <p:spPr>
          <a:xfrm>
            <a:off x="3035809" y="3935415"/>
            <a:ext cx="389850" cy="338554"/>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②</a:t>
            </a:r>
            <a:endParaRPr lang="zh-CN" altLang="en-US" dirty="0"/>
          </a:p>
        </p:txBody>
      </p:sp>
      <p:pic>
        <p:nvPicPr>
          <p:cNvPr id="63" name="图片 62"/>
          <p:cNvPicPr>
            <a:picLocks noChangeAspect="1"/>
          </p:cNvPicPr>
          <p:nvPr/>
        </p:nvPicPr>
        <p:blipFill>
          <a:blip r:embed="rId1"/>
          <a:stretch>
            <a:fillRect/>
          </a:stretch>
        </p:blipFill>
        <p:spPr>
          <a:xfrm>
            <a:off x="2834640" y="182171"/>
            <a:ext cx="6317615" cy="2732088"/>
          </a:xfrm>
          <a:prstGeom prst="rect">
            <a:avLst/>
          </a:prstGeom>
        </p:spPr>
      </p:pic>
      <p:sp>
        <p:nvSpPr>
          <p:cNvPr id="64" name="文本框 63"/>
          <p:cNvSpPr txBox="1"/>
          <p:nvPr/>
        </p:nvSpPr>
        <p:spPr>
          <a:xfrm>
            <a:off x="495808" y="3241040"/>
            <a:ext cx="982699" cy="584775"/>
          </a:xfrm>
          <a:prstGeom prst="rect">
            <a:avLst/>
          </a:prstGeom>
          <a:noFill/>
        </p:spPr>
        <p:txBody>
          <a:bodyPr wrap="square" rtlCol="0">
            <a:spAutoFit/>
          </a:bodyPr>
          <a:lstStyle/>
          <a:p>
            <a:r>
              <a:rPr lang="zh-CN" altLang="en-US" dirty="0"/>
              <a:t>中断服务程序</a:t>
            </a:r>
            <a:endParaRPr lang="zh-CN" altLang="en-US" dirty="0"/>
          </a:p>
        </p:txBody>
      </p:sp>
      <p:sp>
        <p:nvSpPr>
          <p:cNvPr id="49" name="文本框 48"/>
          <p:cNvSpPr txBox="1"/>
          <p:nvPr/>
        </p:nvSpPr>
        <p:spPr>
          <a:xfrm>
            <a:off x="79674" y="200686"/>
            <a:ext cx="2720450" cy="1938992"/>
          </a:xfrm>
          <a:prstGeom prst="rect">
            <a:avLst/>
          </a:prstGeom>
          <a:noFill/>
          <a:ln w="28575">
            <a:solidFill>
              <a:schemeClr val="accent2"/>
            </a:solidFill>
          </a:ln>
        </p:spPr>
        <p:txBody>
          <a:bodyPr wrap="square" rtlCol="0">
            <a:spAutoFit/>
          </a:bodyPr>
          <a:lstStyle/>
          <a:p>
            <a:r>
              <a:rPr lang="zh-CN" altLang="en-US" sz="2400" dirty="0">
                <a:ea typeface="黑体" panose="02010609060101010101" pitchFamily="49" charset="-122"/>
                <a:cs typeface="Arial" panose="020B0604020202020204" pitchFamily="34" charset="0"/>
              </a:rPr>
              <a:t>在用户程序中同时发生</a:t>
            </a:r>
            <a:r>
              <a:rPr lang="en-US" altLang="zh-CN" sz="2400" dirty="0">
                <a:solidFill>
                  <a:schemeClr val="accent1"/>
                </a:solidFill>
                <a:ea typeface="黑体" panose="02010609060101010101" pitchFamily="49" charset="-122"/>
                <a:cs typeface="Arial" panose="020B0604020202020204" pitchFamily="34" charset="0"/>
              </a:rPr>
              <a:t>1</a:t>
            </a:r>
            <a:r>
              <a:rPr lang="zh-CN" altLang="en-US" sz="2400" dirty="0">
                <a:solidFill>
                  <a:schemeClr val="accent1"/>
                </a:solidFill>
                <a:ea typeface="黑体" panose="02010609060101010101" pitchFamily="49" charset="-122"/>
                <a:cs typeface="Arial" panose="020B0604020202020204" pitchFamily="34" charset="0"/>
              </a:rPr>
              <a:t>、</a:t>
            </a:r>
            <a:r>
              <a:rPr lang="en-US" altLang="zh-CN" sz="2400" dirty="0">
                <a:solidFill>
                  <a:schemeClr val="accent1"/>
                </a:solidFill>
                <a:ea typeface="黑体" panose="02010609060101010101" pitchFamily="49" charset="-122"/>
                <a:cs typeface="Arial" panose="020B0604020202020204" pitchFamily="34" charset="0"/>
              </a:rPr>
              <a:t>3</a:t>
            </a:r>
            <a:r>
              <a:rPr lang="zh-CN" altLang="en-US" sz="2400" dirty="0">
                <a:solidFill>
                  <a:schemeClr val="accent1"/>
                </a:solidFill>
                <a:ea typeface="黑体" panose="02010609060101010101" pitchFamily="49" charset="-122"/>
                <a:cs typeface="Arial" panose="020B0604020202020204" pitchFamily="34" charset="0"/>
              </a:rPr>
              <a:t>、</a:t>
            </a:r>
            <a:r>
              <a:rPr lang="en-US" altLang="zh-CN" sz="2400" dirty="0">
                <a:solidFill>
                  <a:schemeClr val="accent1"/>
                </a:solidFill>
                <a:ea typeface="黑体" panose="02010609060101010101" pitchFamily="49" charset="-122"/>
                <a:cs typeface="Arial" panose="020B0604020202020204" pitchFamily="34" charset="0"/>
              </a:rPr>
              <a:t>4</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中断请求，执行</a:t>
            </a:r>
            <a:r>
              <a:rPr lang="en-US" altLang="zh-CN" sz="2400" dirty="0">
                <a:solidFill>
                  <a:schemeClr val="accent1"/>
                </a:solidFill>
                <a:ea typeface="黑体" panose="02010609060101010101" pitchFamily="49" charset="-122"/>
                <a:cs typeface="Arial" panose="020B0604020202020204" pitchFamily="34" charset="0"/>
              </a:rPr>
              <a:t>3</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中断服务程序时发生</a:t>
            </a:r>
            <a:r>
              <a:rPr lang="en-US" altLang="zh-CN" sz="2400" dirty="0">
                <a:solidFill>
                  <a:schemeClr val="accent1"/>
                </a:solidFill>
                <a:ea typeface="黑体" panose="02010609060101010101" pitchFamily="49" charset="-122"/>
                <a:cs typeface="Arial" panose="020B0604020202020204" pitchFamily="34" charset="0"/>
              </a:rPr>
              <a:t>2</a:t>
            </a:r>
            <a:r>
              <a:rPr lang="zh-CN" altLang="en-US" sz="2400" dirty="0">
                <a:solidFill>
                  <a:schemeClr val="accent1"/>
                </a:solidFill>
                <a:ea typeface="黑体" panose="02010609060101010101" pitchFamily="49" charset="-122"/>
                <a:cs typeface="Arial" panose="020B0604020202020204" pitchFamily="34" charset="0"/>
              </a:rPr>
              <a:t>级</a:t>
            </a:r>
            <a:r>
              <a:rPr lang="zh-CN" altLang="en-US" sz="2400" dirty="0">
                <a:ea typeface="黑体" panose="02010609060101010101" pitchFamily="49" charset="-122"/>
                <a:cs typeface="Arial" panose="020B0604020202020204" pitchFamily="34" charset="0"/>
              </a:rPr>
              <a:t>中断请求。</a:t>
            </a:r>
            <a:endParaRPr lang="zh-CN" altLang="en-US" sz="2400" dirty="0"/>
          </a:p>
        </p:txBody>
      </p:sp>
      <p:sp>
        <p:nvSpPr>
          <p:cNvPr id="53" name="文本框 52"/>
          <p:cNvSpPr txBox="1"/>
          <p:nvPr/>
        </p:nvSpPr>
        <p:spPr>
          <a:xfrm>
            <a:off x="3690981" y="3306666"/>
            <a:ext cx="665627" cy="584775"/>
          </a:xfrm>
          <a:prstGeom prst="rect">
            <a:avLst/>
          </a:prstGeom>
          <a:noFill/>
          <a:ln>
            <a:solidFill>
              <a:schemeClr val="accent1"/>
            </a:solidFill>
          </a:ln>
        </p:spPr>
        <p:txBody>
          <a:bodyPr wrap="square" rtlCol="0">
            <a:spAutoFit/>
          </a:bodyPr>
          <a:lstStyle/>
          <a:p>
            <a:r>
              <a:rPr lang="zh-CN" altLang="en-US" dirty="0"/>
              <a:t>同样结果</a:t>
            </a:r>
            <a:endParaRPr lang="zh-CN" altLang="en-US" dirty="0"/>
          </a:p>
        </p:txBody>
      </p:sp>
      <p:cxnSp>
        <p:nvCxnSpPr>
          <p:cNvPr id="60" name="直接箭头连接符 59"/>
          <p:cNvCxnSpPr/>
          <p:nvPr/>
        </p:nvCxnSpPr>
        <p:spPr bwMode="auto">
          <a:xfrm>
            <a:off x="3230064" y="4262322"/>
            <a:ext cx="0" cy="260260"/>
          </a:xfrm>
          <a:prstGeom prst="straightConnector1">
            <a:avLst/>
          </a:prstGeom>
          <a:noFill/>
          <a:ln w="28575" cap="flat" cmpd="sng" algn="ctr">
            <a:solidFill>
              <a:schemeClr val="accent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par>
                                <p:cTn id="17" presetID="2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par>
                                <p:cTn id="29" presetID="2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up)">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down)">
                                      <p:cBhvr>
                                        <p:cTn id="70" dur="500"/>
                                        <p:tgtEl>
                                          <p:spTgt spid="23"/>
                                        </p:tgtEl>
                                      </p:cBhvr>
                                    </p:animEffect>
                                  </p:childTnLst>
                                </p:cTn>
                              </p:par>
                            </p:childTnLst>
                          </p:cTn>
                        </p:par>
                        <p:par>
                          <p:cTn id="71" fill="hold">
                            <p:stCondLst>
                              <p:cond delay="500"/>
                            </p:stCondLst>
                            <p:childTnLst>
                              <p:par>
                                <p:cTn id="72" presetID="22" presetClass="entr" presetSubtype="4"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childTnLst>
                          </p:cTn>
                        </p:par>
                        <p:par>
                          <p:cTn id="90" fill="hold">
                            <p:stCondLst>
                              <p:cond delay="500"/>
                            </p:stCondLst>
                            <p:childTnLst>
                              <p:par>
                                <p:cTn id="91" presetID="22" presetClass="entr" presetSubtype="4"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down)">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down)">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left)">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ipe(up)">
                                      <p:cBhvr>
                                        <p:cTn id="113" dur="500"/>
                                        <p:tgtEl>
                                          <p:spTgt spid="3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left)">
                                      <p:cBhvr>
                                        <p:cTn id="118" dur="500"/>
                                        <p:tgtEl>
                                          <p:spTgt spid="3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down)">
                                      <p:cBhvr>
                                        <p:cTn id="123" dur="500"/>
                                        <p:tgtEl>
                                          <p:spTgt spid="41"/>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up)">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wipe(left)">
                                      <p:cBhvr>
                                        <p:cTn id="137" dur="500"/>
                                        <p:tgtEl>
                                          <p:spTgt spid="45"/>
                                        </p:tgtEl>
                                      </p:cBhvr>
                                    </p:animEffect>
                                  </p:childTnLst>
                                </p:cTn>
                              </p:par>
                            </p:childTnLst>
                          </p:cTn>
                        </p:par>
                        <p:par>
                          <p:cTn id="138" fill="hold">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47"/>
                                        </p:tgtEl>
                                        <p:attrNameLst>
                                          <p:attrName>style.visibility</p:attrName>
                                        </p:attrNameLst>
                                      </p:cBhvr>
                                      <p:to>
                                        <p:strVal val="visible"/>
                                      </p:to>
                                    </p:set>
                                    <p:animEffect transition="in" filter="wipe(down)">
                                      <p:cBhvr>
                                        <p:cTn id="141" dur="500"/>
                                        <p:tgtEl>
                                          <p:spTgt spid="4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wipe(left)">
                                      <p:cBhvr>
                                        <p:cTn id="146" dur="500"/>
                                        <p:tgtEl>
                                          <p:spTgt spid="4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wipe(down)">
                                      <p:cBhvr>
                                        <p:cTn id="151" dur="500"/>
                                        <p:tgtEl>
                                          <p:spTgt spid="4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wipe(left)">
                                      <p:cBhvr>
                                        <p:cTn id="156" dur="500"/>
                                        <p:tgtEl>
                                          <p:spTgt spid="5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51"/>
                                        </p:tgtEl>
                                        <p:attrNameLst>
                                          <p:attrName>style.visibility</p:attrName>
                                        </p:attrNameLst>
                                      </p:cBhvr>
                                      <p:to>
                                        <p:strVal val="visible"/>
                                      </p:to>
                                    </p:set>
                                    <p:animEffect transition="in" filter="wipe(up)">
                                      <p:cBhvr>
                                        <p:cTn id="161" dur="500"/>
                                        <p:tgtEl>
                                          <p:spTgt spid="51"/>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52"/>
                                        </p:tgtEl>
                                        <p:attrNameLst>
                                          <p:attrName>style.visibility</p:attrName>
                                        </p:attrNameLst>
                                      </p:cBhvr>
                                      <p:to>
                                        <p:strVal val="visible"/>
                                      </p:to>
                                    </p:set>
                                    <p:animEffect transition="in" filter="wipe(left)">
                                      <p:cBhvr>
                                        <p:cTn id="166" dur="500"/>
                                        <p:tgtEl>
                                          <p:spTgt spid="52"/>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61"/>
                                        </p:tgtEl>
                                        <p:attrNameLst>
                                          <p:attrName>style.visibility</p:attrName>
                                        </p:attrNameLst>
                                      </p:cBhvr>
                                      <p:to>
                                        <p:strVal val="visible"/>
                                      </p:to>
                                    </p:set>
                                    <p:animEffect transition="in" filter="wipe(down)">
                                      <p:cBhvr>
                                        <p:cTn id="171" dur="500"/>
                                        <p:tgtEl>
                                          <p:spTgt spid="6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62"/>
                                        </p:tgtEl>
                                        <p:attrNameLst>
                                          <p:attrName>style.visibility</p:attrName>
                                        </p:attrNameLst>
                                      </p:cBhvr>
                                      <p:to>
                                        <p:strVal val="visible"/>
                                      </p:to>
                                    </p:set>
                                    <p:animEffect transition="in" filter="wipe(down)">
                                      <p:cBhvr>
                                        <p:cTn id="174" dur="500"/>
                                        <p:tgtEl>
                                          <p:spTgt spid="62"/>
                                        </p:tgtEl>
                                      </p:cBhvr>
                                    </p:animEffect>
                                  </p:childTnLst>
                                </p:cTn>
                              </p:par>
                            </p:childTnLst>
                          </p:cTn>
                        </p:par>
                        <p:par>
                          <p:cTn id="175" fill="hold">
                            <p:stCondLst>
                              <p:cond delay="500"/>
                            </p:stCondLst>
                            <p:childTnLst>
                              <p:par>
                                <p:cTn id="176" presetID="22" presetClass="entr" presetSubtype="1" fill="hold" nodeType="after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up)">
                                      <p:cBhvr>
                                        <p:cTn id="178" dur="500"/>
                                        <p:tgtEl>
                                          <p:spTgt spid="6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53"/>
                                        </p:tgtEl>
                                        <p:attrNameLst>
                                          <p:attrName>style.visibility</p:attrName>
                                        </p:attrNameLst>
                                      </p:cBhvr>
                                      <p:to>
                                        <p:strVal val="visible"/>
                                      </p:to>
                                    </p:set>
                                    <p:animEffect transition="in" filter="wipe(down)">
                                      <p:cBhvr>
                                        <p:cTn id="18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33" grpId="0"/>
      <p:bldP spid="41" grpId="0"/>
      <p:bldP spid="47" grpId="0"/>
      <p:bldP spid="54" grpId="0"/>
      <p:bldP spid="55" grpId="0"/>
      <p:bldP spid="56" grpId="0"/>
      <p:bldP spid="57" grpId="0"/>
      <p:bldP spid="58" grpId="0"/>
      <p:bldP spid="61" grpId="0" animBg="1"/>
      <p:bldP spid="62" grpId="0"/>
      <p:bldP spid="64" grpId="0"/>
      <p:bldP spid="5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71513" y="130175"/>
            <a:ext cx="5707062" cy="422275"/>
          </a:xfrm>
        </p:spPr>
        <p:txBody>
          <a:bodyPr/>
          <a:lstStyle/>
          <a:p>
            <a:r>
              <a:rPr lang="zh-CN" altLang="en-US">
                <a:latin typeface="宋体" panose="02010600030101010101" pitchFamily="2" charset="-122"/>
                <a:ea typeface="宋体" panose="02010600030101010101" pitchFamily="2" charset="-122"/>
              </a:rPr>
              <a:t>轮询方式和中断方式的比较</a:t>
            </a:r>
            <a:endParaRPr lang="zh-CN" altLang="en-US">
              <a:latin typeface="宋体" panose="02010600030101010101" pitchFamily="2" charset="-122"/>
              <a:ea typeface="宋体" panose="02010600030101010101" pitchFamily="2" charset="-122"/>
            </a:endParaRPr>
          </a:p>
        </p:txBody>
      </p:sp>
      <p:sp>
        <p:nvSpPr>
          <p:cNvPr id="98307" name="Rectangle 3"/>
          <p:cNvSpPr>
            <a:spLocks noGrp="1" noChangeArrowheads="1"/>
          </p:cNvSpPr>
          <p:nvPr>
            <p:ph type="body" idx="1"/>
          </p:nvPr>
        </p:nvSpPr>
        <p:spPr>
          <a:xfrm>
            <a:off x="390525" y="701675"/>
            <a:ext cx="8156575" cy="1574800"/>
          </a:xfrm>
        </p:spPr>
        <p:txBody>
          <a:bodyPr/>
          <a:lstStyle/>
          <a:p>
            <a:pPr marL="342900" indent="-342900">
              <a:lnSpc>
                <a:spcPct val="125000"/>
              </a:lnSpc>
            </a:pPr>
            <a:r>
              <a:rPr lang="zh-CN" altLang="en-US" sz="2000" dirty="0">
                <a:ea typeface="黑体" panose="02010609060101010101" pitchFamily="49" charset="-122"/>
              </a:rPr>
              <a:t>举例分析：假定计算机控制一台设备输出一批数据。数据由主机输出到接口的数据缓冲器</a:t>
            </a:r>
            <a:r>
              <a:rPr lang="en-US" altLang="zh-CN" sz="2000" dirty="0">
                <a:ea typeface="黑体" panose="02010609060101010101" pitchFamily="49" charset="-122"/>
              </a:rPr>
              <a:t>OBR</a:t>
            </a:r>
            <a:r>
              <a:rPr lang="zh-CN" altLang="en-US" sz="2000" dirty="0">
                <a:ea typeface="黑体" panose="02010609060101010101" pitchFamily="49" charset="-122"/>
              </a:rPr>
              <a:t>，需要</a:t>
            </a:r>
            <a:r>
              <a:rPr lang="en-US" altLang="zh-CN" sz="2000" dirty="0">
                <a:ea typeface="黑体" panose="02010609060101010101" pitchFamily="49" charset="-122"/>
              </a:rPr>
              <a:t>1μs</a:t>
            </a:r>
            <a:r>
              <a:rPr lang="zh-CN" altLang="en-US" sz="2000" dirty="0">
                <a:ea typeface="黑体" panose="02010609060101010101" pitchFamily="49" charset="-122"/>
              </a:rPr>
              <a:t>。再由</a:t>
            </a:r>
            <a:r>
              <a:rPr lang="en-US" altLang="zh-CN" sz="2000" dirty="0">
                <a:ea typeface="黑体" panose="02010609060101010101" pitchFamily="49" charset="-122"/>
              </a:rPr>
              <a:t>OBR</a:t>
            </a:r>
            <a:r>
              <a:rPr lang="zh-CN" altLang="en-US" sz="2000" dirty="0">
                <a:ea typeface="黑体" panose="02010609060101010101" pitchFamily="49" charset="-122"/>
              </a:rPr>
              <a:t>输出到设备，需要</a:t>
            </a:r>
            <a:r>
              <a:rPr lang="en-US" altLang="zh-CN" sz="2000" dirty="0">
                <a:ea typeface="黑体" panose="02010609060101010101" pitchFamily="49" charset="-122"/>
              </a:rPr>
              <a:t>1ms</a:t>
            </a:r>
            <a:r>
              <a:rPr lang="zh-CN" altLang="en-US" sz="2000" dirty="0">
                <a:ea typeface="黑体" panose="02010609060101010101" pitchFamily="49" charset="-122"/>
              </a:rPr>
              <a:t>。设一条指令</a:t>
            </a:r>
            <a:r>
              <a:rPr lang="en-US" altLang="zh-CN" sz="2000" dirty="0">
                <a:ea typeface="黑体" panose="02010609060101010101" pitchFamily="49" charset="-122"/>
              </a:rPr>
              <a:t>(</a:t>
            </a:r>
            <a:r>
              <a:rPr lang="zh-CN" altLang="en-US" sz="2000" dirty="0">
                <a:ea typeface="黑体" panose="02010609060101010101" pitchFamily="49" charset="-122"/>
              </a:rPr>
              <a:t>包括隐指令</a:t>
            </a:r>
            <a:r>
              <a:rPr lang="en-US" altLang="zh-CN" sz="2000" dirty="0">
                <a:ea typeface="黑体" panose="02010609060101010101" pitchFamily="49" charset="-122"/>
              </a:rPr>
              <a:t>)</a:t>
            </a:r>
            <a:r>
              <a:rPr lang="zh-CN" altLang="en-US" sz="2000" dirty="0">
                <a:ea typeface="黑体" panose="02010609060101010101" pitchFamily="49" charset="-122"/>
              </a:rPr>
              <a:t>的执行时间为</a:t>
            </a:r>
            <a:r>
              <a:rPr lang="en-US" altLang="zh-CN" sz="2000" dirty="0">
                <a:ea typeface="黑体" panose="02010609060101010101" pitchFamily="49" charset="-122"/>
              </a:rPr>
              <a:t>1μs</a:t>
            </a:r>
            <a:r>
              <a:rPr lang="zh-CN" altLang="en-US" sz="2000" dirty="0">
                <a:ea typeface="黑体" panose="02010609060101010101" pitchFamily="49" charset="-122"/>
              </a:rPr>
              <a:t>。试计算采用程序传送方式和中断传送方式的数据传输速度和对主机的占用率。</a:t>
            </a:r>
            <a:endParaRPr lang="zh-CN" altLang="en-US" sz="2000" dirty="0">
              <a:ea typeface="黑体" panose="02010609060101010101" pitchFamily="49" charset="-122"/>
            </a:endParaRPr>
          </a:p>
        </p:txBody>
      </p:sp>
      <p:pic>
        <p:nvPicPr>
          <p:cNvPr id="98308" name="Picture 4" descr="举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2050" y="2473325"/>
            <a:ext cx="53990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1" name="Text Box 5"/>
          <p:cNvSpPr txBox="1">
            <a:spLocks noChangeArrowheads="1"/>
          </p:cNvSpPr>
          <p:nvPr/>
        </p:nvSpPr>
        <p:spPr bwMode="auto">
          <a:xfrm>
            <a:off x="290513" y="4748213"/>
            <a:ext cx="78517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30000"/>
              </a:spcBef>
            </a:pPr>
            <a:r>
              <a:rPr lang="zh-CN" altLang="en-US" sz="2000" dirty="0">
                <a:solidFill>
                  <a:srgbClr val="D1390F"/>
                </a:solidFill>
                <a:latin typeface="Arial" panose="020B0604020202020204" pitchFamily="34" charset="0"/>
                <a:ea typeface="黑体" panose="02010609060101010101" pitchFamily="49" charset="-122"/>
              </a:rPr>
              <a:t>对主机占用率：</a:t>
            </a:r>
            <a:endParaRPr lang="zh-CN" altLang="en-US" sz="2000" dirty="0">
              <a:solidFill>
                <a:srgbClr val="D1390F"/>
              </a:solidFill>
              <a:latin typeface="Arial" panose="020B0604020202020204" pitchFamily="34" charset="0"/>
              <a:ea typeface="黑体" panose="02010609060101010101" pitchFamily="49" charset="-122"/>
            </a:endParaRPr>
          </a:p>
          <a:p>
            <a:pPr>
              <a:spcBef>
                <a:spcPct val="30000"/>
              </a:spcBef>
            </a:pPr>
            <a:r>
              <a:rPr lang="zh-CN" altLang="en-US" sz="2000" dirty="0">
                <a:latin typeface="Arial" panose="020B0604020202020204" pitchFamily="34" charset="0"/>
                <a:ea typeface="黑体" panose="02010609060101010101" pitchFamily="49" charset="-122"/>
              </a:rPr>
              <a:t>在进行</a:t>
            </a:r>
            <a:r>
              <a:rPr lang="en-US" altLang="zh-CN" sz="2000" dirty="0">
                <a:latin typeface="Arial" panose="020B0604020202020204" pitchFamily="34" charset="0"/>
                <a:ea typeface="黑体" panose="02010609060101010101" pitchFamily="49" charset="-122"/>
              </a:rPr>
              <a:t>I/O</a:t>
            </a:r>
            <a:r>
              <a:rPr lang="zh-CN" altLang="en-US" sz="2000" dirty="0">
                <a:latin typeface="Arial" panose="020B0604020202020204" pitchFamily="34" charset="0"/>
                <a:ea typeface="黑体" panose="02010609060101010101" pitchFamily="49" charset="-122"/>
              </a:rPr>
              <a:t>操作过程中，处理器有多少时间花费在输入</a:t>
            </a:r>
            <a:r>
              <a:rPr lang="en-US" altLang="zh-CN" sz="2000" dirty="0">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输出操作上。</a:t>
            </a:r>
            <a:endParaRPr lang="zh-CN" altLang="en-US" sz="2000" dirty="0">
              <a:latin typeface="Arial" panose="020B0604020202020204" pitchFamily="34" charset="0"/>
              <a:ea typeface="黑体" panose="02010609060101010101" pitchFamily="49" charset="-122"/>
            </a:endParaRPr>
          </a:p>
          <a:p>
            <a:pPr>
              <a:spcBef>
                <a:spcPct val="30000"/>
              </a:spcBef>
            </a:pPr>
            <a:r>
              <a:rPr lang="zh-CN" altLang="en-US" sz="2000" dirty="0">
                <a:solidFill>
                  <a:srgbClr val="D1390F"/>
                </a:solidFill>
                <a:latin typeface="Arial" panose="020B0604020202020204" pitchFamily="34" charset="0"/>
                <a:ea typeface="黑体" panose="02010609060101010101" pitchFamily="49" charset="-122"/>
              </a:rPr>
              <a:t>数据传输速度（吞吐量、</a:t>
            </a:r>
            <a:r>
              <a:rPr lang="en-US" altLang="zh-CN" sz="2000" dirty="0">
                <a:solidFill>
                  <a:srgbClr val="D1390F"/>
                </a:solidFill>
                <a:latin typeface="Arial" panose="020B0604020202020204" pitchFamily="34" charset="0"/>
                <a:ea typeface="黑体" panose="02010609060101010101" pitchFamily="49" charset="-122"/>
              </a:rPr>
              <a:t>I/O</a:t>
            </a:r>
            <a:r>
              <a:rPr lang="zh-CN" altLang="en-US" sz="2000" dirty="0">
                <a:solidFill>
                  <a:srgbClr val="D1390F"/>
                </a:solidFill>
                <a:latin typeface="Arial" panose="020B0604020202020204" pitchFamily="34" charset="0"/>
                <a:ea typeface="黑体" panose="02010609060101010101" pitchFamily="49" charset="-122"/>
              </a:rPr>
              <a:t>带宽）：</a:t>
            </a:r>
            <a:endParaRPr lang="zh-CN" altLang="en-US" sz="2000" dirty="0">
              <a:solidFill>
                <a:srgbClr val="D1390F"/>
              </a:solidFill>
              <a:latin typeface="Arial" panose="020B0604020202020204" pitchFamily="34" charset="0"/>
              <a:ea typeface="黑体" panose="02010609060101010101" pitchFamily="49" charset="-122"/>
            </a:endParaRPr>
          </a:p>
          <a:p>
            <a:pPr>
              <a:spcBef>
                <a:spcPct val="30000"/>
              </a:spcBef>
            </a:pPr>
            <a:r>
              <a:rPr lang="zh-CN" altLang="en-US" sz="2000" dirty="0">
                <a:latin typeface="Arial" panose="020B0604020202020204" pitchFamily="34" charset="0"/>
                <a:ea typeface="黑体" panose="02010609060101010101" pitchFamily="49" charset="-122"/>
              </a:rPr>
              <a:t>单位时间内传送的数据量。</a:t>
            </a:r>
            <a:endParaRPr lang="zh-CN" altLang="en-US" sz="2000" dirty="0">
              <a:latin typeface="Arial" panose="020B0604020202020204" pitchFamily="34" charset="0"/>
              <a:ea typeface="黑体" panose="02010609060101010101" pitchFamily="49" charset="-122"/>
            </a:endParaRPr>
          </a:p>
        </p:txBody>
      </p:sp>
      <p:sp>
        <p:nvSpPr>
          <p:cNvPr id="275462" name="Text Box 6"/>
          <p:cNvSpPr txBox="1">
            <a:spLocks noChangeArrowheads="1"/>
          </p:cNvSpPr>
          <p:nvPr/>
        </p:nvSpPr>
        <p:spPr bwMode="auto">
          <a:xfrm>
            <a:off x="4948238" y="5781675"/>
            <a:ext cx="3716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chemeClr val="accent2"/>
                </a:solidFill>
                <a:latin typeface="Arial" panose="020B0604020202020204" pitchFamily="34" charset="0"/>
                <a:ea typeface="黑体" panose="02010609060101010101" pitchFamily="49" charset="-122"/>
              </a:rPr>
              <a:t>假定每个数据的传送都要重新启动！即是字符型设备</a:t>
            </a:r>
            <a:endParaRPr lang="zh-CN" altLang="en-US" sz="2000">
              <a:solidFill>
                <a:schemeClr val="accent2"/>
              </a:solidFill>
              <a:latin typeface="Arial" panose="020B0604020202020204" pitchFamily="34" charset="0"/>
              <a:ea typeface="黑体" panose="02010609060101010101" pitchFamily="49" charset="-122"/>
            </a:endParaRPr>
          </a:p>
        </p:txBody>
      </p:sp>
      <p:sp>
        <p:nvSpPr>
          <p:cNvPr id="275464" name="Text Box 8"/>
          <p:cNvSpPr txBox="1">
            <a:spLocks noChangeArrowheads="1"/>
          </p:cNvSpPr>
          <p:nvPr/>
        </p:nvSpPr>
        <p:spPr bwMode="auto">
          <a:xfrm>
            <a:off x="217488" y="2446338"/>
            <a:ext cx="3988752"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问题：</a:t>
            </a:r>
            <a:r>
              <a:rPr lang="en-US" altLang="zh-CN" sz="1900" dirty="0">
                <a:solidFill>
                  <a:schemeClr val="accent1"/>
                </a:solidFill>
                <a:latin typeface="Arial" panose="020B0604020202020204" pitchFamily="34" charset="0"/>
                <a:ea typeface="黑体" panose="02010609060101010101" pitchFamily="49" charset="-122"/>
              </a:rPr>
              <a:t>CPU</a:t>
            </a:r>
            <a:r>
              <a:rPr lang="zh-CN" altLang="en-US" sz="1900" dirty="0">
                <a:solidFill>
                  <a:schemeClr val="accent1"/>
                </a:solidFill>
                <a:latin typeface="Arial" panose="020B0604020202020204" pitchFamily="34" charset="0"/>
                <a:ea typeface="黑体" panose="02010609060101010101" pitchFamily="49" charset="-122"/>
              </a:rPr>
              <a:t>如何把数据送到</a:t>
            </a:r>
            <a:r>
              <a:rPr lang="en-US" altLang="zh-CN" sz="1900" dirty="0">
                <a:solidFill>
                  <a:schemeClr val="accent1"/>
                </a:solidFill>
                <a:latin typeface="Arial" panose="020B0604020202020204" pitchFamily="34" charset="0"/>
                <a:ea typeface="黑体" panose="02010609060101010101" pitchFamily="49" charset="-122"/>
              </a:rPr>
              <a:t>OBR</a:t>
            </a:r>
            <a:r>
              <a:rPr lang="zh-CN" altLang="en-US" sz="1900" dirty="0">
                <a:solidFill>
                  <a:schemeClr val="accent1"/>
                </a:solidFill>
                <a:latin typeface="Arial" panose="020B0604020202020204" pitchFamily="34" charset="0"/>
                <a:ea typeface="黑体" panose="02010609060101010101" pitchFamily="49" charset="-122"/>
              </a:rPr>
              <a:t>？</a:t>
            </a:r>
            <a:endParaRPr lang="zh-CN" altLang="en-US" sz="1900" dirty="0">
              <a:solidFill>
                <a:schemeClr val="accent1"/>
              </a:solidFill>
              <a:latin typeface="Arial" panose="020B0604020202020204" pitchFamily="34" charset="0"/>
              <a:ea typeface="黑体" panose="02010609060101010101" pitchFamily="49" charset="-122"/>
            </a:endParaRPr>
          </a:p>
        </p:txBody>
      </p:sp>
      <p:sp>
        <p:nvSpPr>
          <p:cNvPr id="275465" name="Text Box 9"/>
          <p:cNvSpPr txBox="1">
            <a:spLocks noChangeArrowheads="1"/>
          </p:cNvSpPr>
          <p:nvPr/>
        </p:nvSpPr>
        <p:spPr bwMode="auto">
          <a:xfrm>
            <a:off x="282178" y="2831059"/>
            <a:ext cx="31067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dirty="0">
                <a:solidFill>
                  <a:schemeClr val="accent2"/>
                </a:solidFill>
                <a:latin typeface="Arial" panose="020B0604020202020204" pitchFamily="34" charset="0"/>
                <a:ea typeface="黑体" panose="02010609060101010101" pitchFamily="49" charset="-122"/>
              </a:rPr>
              <a:t>CPU</a:t>
            </a:r>
            <a:r>
              <a:rPr lang="zh-CN" altLang="en-US" sz="2000" dirty="0">
                <a:solidFill>
                  <a:schemeClr val="accent2"/>
                </a:solidFill>
                <a:latin typeface="Arial" panose="020B0604020202020204" pitchFamily="34" charset="0"/>
                <a:ea typeface="黑体" panose="02010609060101010101" pitchFamily="49" charset="-122"/>
              </a:rPr>
              <a:t>执行</a:t>
            </a:r>
            <a:r>
              <a:rPr lang="en-US" altLang="zh-CN" sz="2000" dirty="0">
                <a:solidFill>
                  <a:schemeClr val="accent2"/>
                </a:solidFill>
                <a:latin typeface="Arial" panose="020B0604020202020204" pitchFamily="34" charset="0"/>
                <a:ea typeface="黑体" panose="02010609060101010101" pitchFamily="49" charset="-122"/>
              </a:rPr>
              <a:t>I/O</a:t>
            </a:r>
            <a:r>
              <a:rPr lang="zh-CN" altLang="en-US" sz="2000" dirty="0">
                <a:solidFill>
                  <a:schemeClr val="accent2"/>
                </a:solidFill>
                <a:latin typeface="Arial" panose="020B0604020202020204" pitchFamily="34" charset="0"/>
                <a:ea typeface="黑体" panose="02010609060101010101" pitchFamily="49" charset="-122"/>
              </a:rPr>
              <a:t>指令将数据送</a:t>
            </a:r>
            <a:r>
              <a:rPr lang="en-US" altLang="zh-CN" sz="2000" dirty="0">
                <a:solidFill>
                  <a:schemeClr val="accent2"/>
                </a:solidFill>
                <a:latin typeface="Arial" panose="020B0604020202020204" pitchFamily="34" charset="0"/>
                <a:ea typeface="黑体" panose="02010609060101010101" pitchFamily="49" charset="-122"/>
              </a:rPr>
              <a:t>OBR</a:t>
            </a:r>
            <a:r>
              <a:rPr lang="zh-CN" altLang="en-US" sz="2000" dirty="0">
                <a:solidFill>
                  <a:schemeClr val="accent2"/>
                </a:solidFill>
                <a:latin typeface="Arial" panose="020B0604020202020204" pitchFamily="34" charset="0"/>
                <a:ea typeface="黑体" panose="02010609060101010101" pitchFamily="49" charset="-122"/>
              </a:rPr>
              <a:t>。</a:t>
            </a:r>
            <a:endParaRPr lang="zh-CN" altLang="en-US" sz="2000" dirty="0">
              <a:solidFill>
                <a:schemeClr val="accent2"/>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D8423CC-79D5-4E07-9E06-8AE74F22FC72}" type="slidenum">
              <a:rPr lang="zh-CN" altLang="en-US" sz="1200">
                <a:solidFill>
                  <a:srgbClr val="898989"/>
                </a:solidFill>
              </a:rPr>
            </a:fld>
            <a:endParaRPr lang="zh-CN" altLang="en-US" sz="1200">
              <a:solidFill>
                <a:srgbClr val="898989"/>
              </a:solidFill>
            </a:endParaRPr>
          </a:p>
        </p:txBody>
      </p:sp>
      <p:sp>
        <p:nvSpPr>
          <p:cNvPr id="10" name="Text Box 8"/>
          <p:cNvSpPr txBox="1">
            <a:spLocks noChangeArrowheads="1"/>
          </p:cNvSpPr>
          <p:nvPr/>
        </p:nvSpPr>
        <p:spPr bwMode="auto">
          <a:xfrm>
            <a:off x="217090" y="3585112"/>
            <a:ext cx="323691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问题：</a:t>
            </a:r>
            <a:r>
              <a:rPr lang="en-US" altLang="zh-CN" sz="1900" dirty="0">
                <a:solidFill>
                  <a:schemeClr val="accent1"/>
                </a:solidFill>
                <a:latin typeface="Arial" panose="020B0604020202020204" pitchFamily="34" charset="0"/>
                <a:ea typeface="黑体" panose="02010609060101010101" pitchFamily="49" charset="-122"/>
              </a:rPr>
              <a:t>I/O</a:t>
            </a:r>
            <a:r>
              <a:rPr lang="zh-CN" altLang="en-US" sz="1900" dirty="0">
                <a:solidFill>
                  <a:schemeClr val="accent1"/>
                </a:solidFill>
                <a:latin typeface="Arial" panose="020B0604020202020204" pitchFamily="34" charset="0"/>
                <a:ea typeface="黑体" panose="02010609060101010101" pitchFamily="49" charset="-122"/>
              </a:rPr>
              <a:t>接口如何把</a:t>
            </a:r>
            <a:r>
              <a:rPr lang="en-US" altLang="zh-CN" sz="1900" dirty="0">
                <a:solidFill>
                  <a:schemeClr val="accent1"/>
                </a:solidFill>
                <a:latin typeface="Arial" panose="020B0604020202020204" pitchFamily="34" charset="0"/>
                <a:ea typeface="黑体" panose="02010609060101010101" pitchFamily="49" charset="-122"/>
              </a:rPr>
              <a:t>OBR</a:t>
            </a:r>
            <a:r>
              <a:rPr lang="zh-CN" altLang="en-US" sz="1900" dirty="0">
                <a:solidFill>
                  <a:schemeClr val="accent1"/>
                </a:solidFill>
                <a:latin typeface="Arial" panose="020B0604020202020204" pitchFamily="34" charset="0"/>
                <a:ea typeface="黑体" panose="02010609060101010101" pitchFamily="49" charset="-122"/>
              </a:rPr>
              <a:t>中的数据送到设备？</a:t>
            </a:r>
            <a:endParaRPr lang="zh-CN" altLang="en-US" sz="1900" dirty="0">
              <a:solidFill>
                <a:schemeClr val="accent1"/>
              </a:solidFill>
              <a:latin typeface="Arial" panose="020B0604020202020204" pitchFamily="34" charset="0"/>
              <a:ea typeface="黑体" panose="02010609060101010101" pitchFamily="49" charset="-122"/>
            </a:endParaRPr>
          </a:p>
        </p:txBody>
      </p:sp>
      <p:sp>
        <p:nvSpPr>
          <p:cNvPr id="11" name="Text Box 9"/>
          <p:cNvSpPr txBox="1">
            <a:spLocks noChangeArrowheads="1"/>
          </p:cNvSpPr>
          <p:nvPr/>
        </p:nvSpPr>
        <p:spPr bwMode="auto">
          <a:xfrm>
            <a:off x="217090" y="4270774"/>
            <a:ext cx="3630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dirty="0">
                <a:solidFill>
                  <a:schemeClr val="accent2"/>
                </a:solidFill>
                <a:latin typeface="Arial" panose="020B0604020202020204" pitchFamily="34" charset="0"/>
                <a:ea typeface="黑体" panose="02010609060101010101" pitchFamily="49" charset="-122"/>
              </a:rPr>
              <a:t>I/O</a:t>
            </a:r>
            <a:r>
              <a:rPr lang="zh-CN" altLang="en-US" sz="2000" dirty="0">
                <a:solidFill>
                  <a:schemeClr val="accent2"/>
                </a:solidFill>
                <a:latin typeface="Arial" panose="020B0604020202020204" pitchFamily="34" charset="0"/>
                <a:ea typeface="黑体" panose="02010609060101010101" pitchFamily="49" charset="-122"/>
              </a:rPr>
              <a:t>接口自动把数据送到设备。</a:t>
            </a:r>
            <a:endParaRPr lang="zh-CN" altLang="en-US" sz="2000" dirty="0">
              <a:solidFill>
                <a:schemeClr val="accent2"/>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Effect transition="in" filter="blinds(horizontal)">
                                      <p:cBhvr>
                                        <p:cTn id="7" dur="500"/>
                                        <p:tgtEl>
                                          <p:spTgt spid="27546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61">
                                            <p:txEl>
                                              <p:pRg st="1" end="1"/>
                                            </p:txEl>
                                          </p:spTgt>
                                        </p:tgtEl>
                                        <p:attrNameLst>
                                          <p:attrName>style.visibility</p:attrName>
                                        </p:attrNameLst>
                                      </p:cBhvr>
                                      <p:to>
                                        <p:strVal val="visible"/>
                                      </p:to>
                                    </p:set>
                                    <p:animEffect transition="in" filter="blinds(horizontal)">
                                      <p:cBhvr>
                                        <p:cTn id="10" dur="500"/>
                                        <p:tgtEl>
                                          <p:spTgt spid="2754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5461">
                                            <p:txEl>
                                              <p:pRg st="2" end="2"/>
                                            </p:txEl>
                                          </p:spTgt>
                                        </p:tgtEl>
                                        <p:attrNameLst>
                                          <p:attrName>style.visibility</p:attrName>
                                        </p:attrNameLst>
                                      </p:cBhvr>
                                      <p:to>
                                        <p:strVal val="visible"/>
                                      </p:to>
                                    </p:set>
                                    <p:animEffect transition="in" filter="blinds(horizontal)">
                                      <p:cBhvr>
                                        <p:cTn id="15" dur="500"/>
                                        <p:tgtEl>
                                          <p:spTgt spid="27546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5461">
                                            <p:txEl>
                                              <p:pRg st="3" end="3"/>
                                            </p:txEl>
                                          </p:spTgt>
                                        </p:tgtEl>
                                        <p:attrNameLst>
                                          <p:attrName>style.visibility</p:attrName>
                                        </p:attrNameLst>
                                      </p:cBhvr>
                                      <p:to>
                                        <p:strVal val="visible"/>
                                      </p:to>
                                    </p:set>
                                    <p:animEffect transition="in" filter="blinds(horizontal)">
                                      <p:cBhvr>
                                        <p:cTn id="18" dur="500"/>
                                        <p:tgtEl>
                                          <p:spTgt spid="2754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5462"/>
                                        </p:tgtEl>
                                        <p:attrNameLst>
                                          <p:attrName>style.visibility</p:attrName>
                                        </p:attrNameLst>
                                      </p:cBhvr>
                                      <p:to>
                                        <p:strVal val="visible"/>
                                      </p:to>
                                    </p:set>
                                    <p:animEffect transition="in" filter="blinds(horizontal)">
                                      <p:cBhvr>
                                        <p:cTn id="23" dur="500"/>
                                        <p:tgtEl>
                                          <p:spTgt spid="2754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5464"/>
                                        </p:tgtEl>
                                        <p:attrNameLst>
                                          <p:attrName>style.visibility</p:attrName>
                                        </p:attrNameLst>
                                      </p:cBhvr>
                                      <p:to>
                                        <p:strVal val="visible"/>
                                      </p:to>
                                    </p:set>
                                    <p:animEffect transition="in" filter="blinds(horizontal)">
                                      <p:cBhvr>
                                        <p:cTn id="28" dur="500"/>
                                        <p:tgtEl>
                                          <p:spTgt spid="2754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5465"/>
                                        </p:tgtEl>
                                        <p:attrNameLst>
                                          <p:attrName>style.visibility</p:attrName>
                                        </p:attrNameLst>
                                      </p:cBhvr>
                                      <p:to>
                                        <p:strVal val="visible"/>
                                      </p:to>
                                    </p:set>
                                    <p:animEffect transition="in" filter="blinds(horizontal)">
                                      <p:cBhvr>
                                        <p:cTn id="33" dur="500"/>
                                        <p:tgtEl>
                                          <p:spTgt spid="27546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p:bldP spid="275464" grpId="0"/>
      <p:bldP spid="275465"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58621" y="255215"/>
            <a:ext cx="7323138" cy="345864"/>
          </a:xfrm>
        </p:spPr>
        <p:txBody>
          <a:bodyPr/>
          <a:lstStyle/>
          <a:p>
            <a:r>
              <a:rPr lang="zh-CN" altLang="en-US" sz="2200" dirty="0" smtClean="0">
                <a:solidFill>
                  <a:schemeClr val="tx1"/>
                </a:solidFill>
                <a:latin typeface="宋体" panose="02010600030101010101" pitchFamily="2" charset="-122"/>
                <a:ea typeface="宋体" panose="02010600030101010101" pitchFamily="2" charset="-122"/>
              </a:rPr>
              <a:t>下面对两种方式的数据传输率和主机占用率进行分析</a:t>
            </a:r>
            <a:endParaRPr lang="zh-CN" altLang="en-US" sz="2200" dirty="0">
              <a:solidFill>
                <a:schemeClr val="tx1"/>
              </a:solidFill>
              <a:latin typeface="宋体" panose="02010600030101010101" pitchFamily="2" charset="-122"/>
              <a:ea typeface="宋体" panose="02010600030101010101" pitchFamily="2" charset="-122"/>
            </a:endParaRPr>
          </a:p>
        </p:txBody>
      </p:sp>
      <p:sp>
        <p:nvSpPr>
          <p:cNvPr id="276483" name="Rectangle 3"/>
          <p:cNvSpPr>
            <a:spLocks noGrp="1" noChangeArrowheads="1"/>
          </p:cNvSpPr>
          <p:nvPr>
            <p:ph type="body" idx="1"/>
          </p:nvPr>
        </p:nvSpPr>
        <p:spPr>
          <a:xfrm>
            <a:off x="349250" y="658813"/>
            <a:ext cx="7826375" cy="2058987"/>
          </a:xfrm>
        </p:spPr>
        <p:txBody>
          <a:bodyPr/>
          <a:lstStyle/>
          <a:p>
            <a:pPr marL="342900" indent="-342900">
              <a:spcBef>
                <a:spcPct val="0"/>
              </a:spcBef>
              <a:buFontTx/>
              <a:buNone/>
            </a:pPr>
            <a:r>
              <a:rPr lang="zh-CN" altLang="en-US" sz="2200" b="0" dirty="0">
                <a:solidFill>
                  <a:srgbClr val="3333CC"/>
                </a:solidFill>
                <a:ea typeface="黑体" panose="02010609060101010101" pitchFamily="49" charset="-122"/>
              </a:rPr>
              <a:t>（</a:t>
            </a:r>
            <a:r>
              <a:rPr lang="en-US" altLang="zh-CN" sz="2200" dirty="0">
                <a:solidFill>
                  <a:srgbClr val="3333CC"/>
                </a:solidFill>
                <a:ea typeface="黑体" panose="02010609060101010101" pitchFamily="49" charset="-122"/>
              </a:rPr>
              <a:t>1</a:t>
            </a:r>
            <a:r>
              <a:rPr lang="zh-CN" altLang="en-US" sz="2200" dirty="0">
                <a:solidFill>
                  <a:srgbClr val="3333CC"/>
                </a:solidFill>
                <a:ea typeface="黑体" panose="02010609060101010101" pitchFamily="49" charset="-122"/>
              </a:rPr>
              <a:t>）程序直接控制传送方式</a:t>
            </a:r>
            <a:endParaRPr lang="zh-CN" altLang="en-US" sz="2200" dirty="0">
              <a:solidFill>
                <a:srgbClr val="3333CC"/>
              </a:solidFill>
              <a:ea typeface="黑体" panose="02010609060101010101" pitchFamily="49" charset="-122"/>
            </a:endParaRPr>
          </a:p>
          <a:p>
            <a:pPr marL="342900" indent="-342900">
              <a:spcBef>
                <a:spcPct val="0"/>
              </a:spcBef>
              <a:buFontTx/>
              <a:buNone/>
            </a:pPr>
            <a:r>
              <a:rPr lang="zh-CN" altLang="en-US" sz="2200" dirty="0">
                <a:solidFill>
                  <a:srgbClr val="3333CC"/>
                </a:solidFill>
                <a:ea typeface="黑体" panose="02010609060101010101" pitchFamily="49" charset="-122"/>
              </a:rPr>
              <a:t>  假设查询程序有</a:t>
            </a:r>
            <a:r>
              <a:rPr lang="en-US" altLang="zh-CN" sz="2200" dirty="0">
                <a:solidFill>
                  <a:srgbClr val="3333CC"/>
                </a:solidFill>
                <a:ea typeface="黑体" panose="02010609060101010101" pitchFamily="49" charset="-122"/>
              </a:rPr>
              <a:t>10</a:t>
            </a:r>
            <a:r>
              <a:rPr lang="zh-CN" altLang="en-US" sz="2200" dirty="0">
                <a:solidFill>
                  <a:srgbClr val="3333CC"/>
                </a:solidFill>
                <a:ea typeface="黑体" panose="02010609060101010101" pitchFamily="49" charset="-122"/>
              </a:rPr>
              <a:t>条指令，第</a:t>
            </a:r>
            <a:r>
              <a:rPr lang="en-US" altLang="zh-CN" sz="2200" dirty="0">
                <a:solidFill>
                  <a:srgbClr val="3333CC"/>
                </a:solidFill>
                <a:ea typeface="黑体" panose="02010609060101010101" pitchFamily="49" charset="-122"/>
              </a:rPr>
              <a:t>5</a:t>
            </a:r>
            <a:r>
              <a:rPr lang="zh-CN" altLang="en-US" sz="2200" dirty="0">
                <a:solidFill>
                  <a:srgbClr val="3333CC"/>
                </a:solidFill>
                <a:ea typeface="黑体" panose="02010609060101010101" pitchFamily="49" charset="-122"/>
              </a:rPr>
              <a:t>条为启动设备的指令，则：</a:t>
            </a:r>
            <a:endParaRPr lang="zh-CN" altLang="en-US" sz="2200" dirty="0">
              <a:solidFill>
                <a:srgbClr val="3333CC"/>
              </a:solidFill>
              <a:ea typeface="黑体" panose="02010609060101010101" pitchFamily="49" charset="-122"/>
            </a:endParaRPr>
          </a:p>
          <a:p>
            <a:pPr marL="342900" indent="-342900">
              <a:spcBef>
                <a:spcPct val="0"/>
              </a:spcBef>
              <a:buFontTx/>
              <a:buNone/>
            </a:pPr>
            <a:r>
              <a:rPr lang="zh-CN" altLang="en-US" sz="2200" dirty="0">
                <a:solidFill>
                  <a:srgbClr val="56C61E"/>
                </a:solidFill>
                <a:ea typeface="黑体" panose="02010609060101010101" pitchFamily="49" charset="-122"/>
              </a:rPr>
              <a:t>    </a:t>
            </a:r>
            <a:r>
              <a:rPr lang="zh-CN" altLang="en-US" sz="2200" dirty="0">
                <a:solidFill>
                  <a:srgbClr val="146C18"/>
                </a:solidFill>
                <a:ea typeface="黑体" panose="02010609060101010101" pitchFamily="49" charset="-122"/>
              </a:rPr>
              <a:t>数据传输率为：</a:t>
            </a:r>
            <a:r>
              <a:rPr lang="en-US" altLang="zh-CN" sz="2200" dirty="0">
                <a:solidFill>
                  <a:srgbClr val="146C18"/>
                </a:solidFill>
                <a:ea typeface="黑体" panose="02010609060101010101" pitchFamily="49" charset="-122"/>
              </a:rPr>
              <a:t>1/(1000+5) </a:t>
            </a:r>
            <a:r>
              <a:rPr lang="en-US" altLang="zh-CN" sz="2200" dirty="0" err="1">
                <a:solidFill>
                  <a:srgbClr val="146C18"/>
                </a:solidFill>
                <a:ea typeface="黑体" panose="02010609060101010101" pitchFamily="49" charset="-122"/>
              </a:rPr>
              <a:t>μs</a:t>
            </a:r>
            <a:r>
              <a:rPr lang="zh-CN" altLang="en-US" sz="2200" dirty="0">
                <a:solidFill>
                  <a:srgbClr val="146C18"/>
                </a:solidFill>
                <a:ea typeface="黑体" panose="02010609060101010101" pitchFamily="49" charset="-122"/>
              </a:rPr>
              <a:t>，约为每秒</a:t>
            </a:r>
            <a:r>
              <a:rPr lang="en-US" altLang="zh-CN" sz="2200" dirty="0">
                <a:solidFill>
                  <a:srgbClr val="146C18"/>
                </a:solidFill>
                <a:ea typeface="黑体" panose="02010609060101010101" pitchFamily="49" charset="-122"/>
              </a:rPr>
              <a:t>995</a:t>
            </a:r>
            <a:r>
              <a:rPr lang="zh-CN" altLang="en-US" sz="2200" dirty="0">
                <a:solidFill>
                  <a:srgbClr val="146C18"/>
                </a:solidFill>
                <a:ea typeface="黑体" panose="02010609060101010101" pitchFamily="49" charset="-122"/>
              </a:rPr>
              <a:t>个数据。</a:t>
            </a:r>
            <a:endParaRPr lang="zh-CN" altLang="en-US" sz="2200" dirty="0">
              <a:solidFill>
                <a:srgbClr val="146C18"/>
              </a:solidFill>
              <a:ea typeface="黑体" panose="02010609060101010101" pitchFamily="49" charset="-122"/>
            </a:endParaRPr>
          </a:p>
          <a:p>
            <a:pPr marL="342900" indent="-342900">
              <a:spcBef>
                <a:spcPct val="0"/>
              </a:spcBef>
              <a:buFontTx/>
              <a:buNone/>
            </a:pPr>
            <a:r>
              <a:rPr lang="zh-CN" altLang="en-US" sz="2200" dirty="0">
                <a:solidFill>
                  <a:srgbClr val="146C18"/>
                </a:solidFill>
                <a:ea typeface="黑体" panose="02010609060101010101" pitchFamily="49" charset="-122"/>
              </a:rPr>
              <a:t>    主机占用率</a:t>
            </a:r>
            <a:r>
              <a:rPr lang="en-US" altLang="zh-CN" sz="2200" dirty="0">
                <a:solidFill>
                  <a:srgbClr val="146C18"/>
                </a:solidFill>
                <a:ea typeface="黑体" panose="02010609060101010101" pitchFamily="49" charset="-122"/>
              </a:rPr>
              <a:t>=100%</a:t>
            </a:r>
            <a:endParaRPr lang="en-US" altLang="zh-CN" sz="2200" dirty="0">
              <a:solidFill>
                <a:srgbClr val="146C18"/>
              </a:solidFill>
              <a:ea typeface="黑体" panose="02010609060101010101" pitchFamily="49" charset="-122"/>
            </a:endParaRPr>
          </a:p>
          <a:p>
            <a:pPr marL="342900" indent="-342900">
              <a:spcBef>
                <a:spcPct val="0"/>
              </a:spcBef>
            </a:pPr>
            <a:endParaRPr lang="zh-CN" altLang="en-US" sz="2200" dirty="0">
              <a:solidFill>
                <a:srgbClr val="146C18"/>
              </a:solidFill>
              <a:ea typeface="黑体" panose="02010609060101010101" pitchFamily="49" charset="-122"/>
            </a:endParaRPr>
          </a:p>
        </p:txBody>
      </p:sp>
      <p:sp>
        <p:nvSpPr>
          <p:cNvPr id="276503" name="Rectangle 23"/>
          <p:cNvSpPr>
            <a:spLocks noChangeArrowheads="1"/>
          </p:cNvSpPr>
          <p:nvPr/>
        </p:nvSpPr>
        <p:spPr bwMode="auto">
          <a:xfrm>
            <a:off x="328613" y="2498725"/>
            <a:ext cx="3408362"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30000"/>
              </a:spcBef>
              <a:buClr>
                <a:schemeClr val="accent1"/>
              </a:buClr>
              <a:buSzPct val="80000"/>
              <a:buFont typeface="Wingdings" panose="05000000000000000000" pitchFamily="2" charset="2"/>
              <a:buNone/>
            </a:pPr>
            <a:r>
              <a:rPr kumimoji="1" lang="zh-CN" altLang="en-US" sz="2200">
                <a:solidFill>
                  <a:srgbClr val="3333CC"/>
                </a:solidFill>
                <a:latin typeface="Arial" panose="020B0604020202020204" pitchFamily="34" charset="0"/>
                <a:ea typeface="黑体" panose="02010609060101010101" pitchFamily="49" charset="-122"/>
              </a:rPr>
              <a:t>（</a:t>
            </a:r>
            <a:r>
              <a:rPr kumimoji="1" lang="en-US" altLang="zh-CN" sz="2200">
                <a:solidFill>
                  <a:srgbClr val="3333CC"/>
                </a:solidFill>
                <a:latin typeface="Arial" panose="020B0604020202020204" pitchFamily="34" charset="0"/>
                <a:ea typeface="黑体" panose="02010609060101010101" pitchFamily="49" charset="-122"/>
              </a:rPr>
              <a:t>2</a:t>
            </a:r>
            <a:r>
              <a:rPr kumimoji="1" lang="zh-CN" altLang="en-US" sz="2200">
                <a:solidFill>
                  <a:srgbClr val="3333CC"/>
                </a:solidFill>
                <a:latin typeface="Arial" panose="020B0604020202020204" pitchFamily="34" charset="0"/>
                <a:ea typeface="黑体" panose="02010609060101010101" pitchFamily="49" charset="-122"/>
              </a:rPr>
              <a:t>）中断传送方式</a:t>
            </a:r>
            <a:endParaRPr kumimoji="1" lang="zh-CN" altLang="en-US" sz="2200">
              <a:solidFill>
                <a:srgbClr val="3333CC"/>
              </a:solidFill>
              <a:latin typeface="Arial" panose="020B0604020202020204" pitchFamily="34" charset="0"/>
              <a:ea typeface="黑体" panose="02010609060101010101" pitchFamily="49" charset="-122"/>
            </a:endParaRPr>
          </a:p>
          <a:p>
            <a:pPr eaLnBrk="1" hangingPunct="1">
              <a:spcBef>
                <a:spcPct val="30000"/>
              </a:spcBef>
              <a:buClr>
                <a:schemeClr val="accent1"/>
              </a:buClr>
              <a:buSzPct val="80000"/>
              <a:buFont typeface="Wingdings" panose="05000000000000000000" pitchFamily="2" charset="2"/>
              <a:buNone/>
            </a:pPr>
            <a:r>
              <a:rPr kumimoji="1" lang="zh-CN" altLang="en-US" sz="2200">
                <a:solidFill>
                  <a:srgbClr val="3333CC"/>
                </a:solidFill>
                <a:latin typeface="Arial" panose="020B0604020202020204" pitchFamily="34" charset="0"/>
                <a:ea typeface="黑体" panose="02010609060101010101" pitchFamily="49" charset="-122"/>
              </a:rPr>
              <a:t>若中断服务程序有</a:t>
            </a:r>
            <a:r>
              <a:rPr kumimoji="1" lang="en-US" altLang="zh-CN" sz="2200">
                <a:solidFill>
                  <a:srgbClr val="3333CC"/>
                </a:solidFill>
                <a:latin typeface="Arial" panose="020B0604020202020204" pitchFamily="34" charset="0"/>
                <a:ea typeface="黑体" panose="02010609060101010101" pitchFamily="49" charset="-122"/>
              </a:rPr>
              <a:t>30</a:t>
            </a:r>
            <a:r>
              <a:rPr kumimoji="1" lang="zh-CN" altLang="en-US" sz="2200">
                <a:solidFill>
                  <a:srgbClr val="3333CC"/>
                </a:solidFill>
                <a:latin typeface="Arial" panose="020B0604020202020204" pitchFamily="34" charset="0"/>
                <a:ea typeface="黑体" panose="02010609060101010101" pitchFamily="49" charset="-122"/>
              </a:rPr>
              <a:t>条，在第</a:t>
            </a:r>
            <a:r>
              <a:rPr kumimoji="1" lang="en-US" altLang="zh-CN" sz="2200">
                <a:solidFill>
                  <a:srgbClr val="3333CC"/>
                </a:solidFill>
                <a:latin typeface="Arial" panose="020B0604020202020204" pitchFamily="34" charset="0"/>
                <a:ea typeface="黑体" panose="02010609060101010101" pitchFamily="49" charset="-122"/>
              </a:rPr>
              <a:t>20</a:t>
            </a:r>
            <a:r>
              <a:rPr kumimoji="1" lang="zh-CN" altLang="en-US" sz="2200">
                <a:solidFill>
                  <a:srgbClr val="3333CC"/>
                </a:solidFill>
                <a:latin typeface="Arial" panose="020B0604020202020204" pitchFamily="34" charset="0"/>
                <a:ea typeface="黑体" panose="02010609060101010101" pitchFamily="49" charset="-122"/>
              </a:rPr>
              <a:t>条启动设备，则：</a:t>
            </a:r>
            <a:endParaRPr kumimoji="1" lang="zh-CN" altLang="en-US" sz="2200">
              <a:solidFill>
                <a:srgbClr val="3333CC"/>
              </a:solidFill>
              <a:latin typeface="Arial" panose="020B0604020202020204" pitchFamily="34" charset="0"/>
              <a:ea typeface="黑体" panose="02010609060101010101" pitchFamily="49" charset="-122"/>
            </a:endParaRPr>
          </a:p>
          <a:p>
            <a:pPr eaLnBrk="1" hangingPunct="1">
              <a:spcBef>
                <a:spcPct val="30000"/>
              </a:spcBef>
              <a:buClr>
                <a:schemeClr val="accent1"/>
              </a:buClr>
              <a:buSzPct val="80000"/>
              <a:buFont typeface="Wingdings" panose="05000000000000000000" pitchFamily="2" charset="2"/>
              <a:buNone/>
            </a:pPr>
            <a:r>
              <a:rPr kumimoji="1" lang="zh-CN" altLang="en-US" sz="2200">
                <a:solidFill>
                  <a:srgbClr val="146C18"/>
                </a:solidFill>
                <a:latin typeface="Arial" panose="020B0604020202020204" pitchFamily="34" charset="0"/>
                <a:ea typeface="黑体" panose="02010609060101010101" pitchFamily="49" charset="-122"/>
              </a:rPr>
              <a:t>数据传输率为：</a:t>
            </a:r>
            <a:r>
              <a:rPr kumimoji="1" lang="en-US" altLang="zh-CN" sz="2200">
                <a:solidFill>
                  <a:srgbClr val="146C18"/>
                </a:solidFill>
                <a:latin typeface="Arial" panose="020B0604020202020204" pitchFamily="34" charset="0"/>
                <a:ea typeface="黑体" panose="02010609060101010101" pitchFamily="49" charset="-122"/>
              </a:rPr>
              <a:t>1/(1000+1+20)μs</a:t>
            </a:r>
            <a:r>
              <a:rPr kumimoji="1" lang="zh-CN" altLang="en-US" sz="2200">
                <a:solidFill>
                  <a:srgbClr val="146C18"/>
                </a:solidFill>
                <a:latin typeface="Arial" panose="020B0604020202020204" pitchFamily="34" charset="0"/>
                <a:ea typeface="黑体" panose="02010609060101010101" pitchFamily="49" charset="-122"/>
              </a:rPr>
              <a:t>，约为每秒</a:t>
            </a:r>
            <a:r>
              <a:rPr kumimoji="1" lang="en-US" altLang="zh-CN" sz="2200">
                <a:solidFill>
                  <a:srgbClr val="146C18"/>
                </a:solidFill>
                <a:latin typeface="Arial" panose="020B0604020202020204" pitchFamily="34" charset="0"/>
                <a:ea typeface="黑体" panose="02010609060101010101" pitchFamily="49" charset="-122"/>
              </a:rPr>
              <a:t>979</a:t>
            </a:r>
            <a:r>
              <a:rPr kumimoji="1" lang="zh-CN" altLang="en-US" sz="2200">
                <a:solidFill>
                  <a:srgbClr val="146C18"/>
                </a:solidFill>
                <a:latin typeface="Arial" panose="020B0604020202020204" pitchFamily="34" charset="0"/>
                <a:ea typeface="黑体" panose="02010609060101010101" pitchFamily="49" charset="-122"/>
              </a:rPr>
              <a:t>个数据。</a:t>
            </a:r>
            <a:endParaRPr kumimoji="1" lang="zh-CN" altLang="en-US" sz="2200">
              <a:solidFill>
                <a:srgbClr val="146C18"/>
              </a:solidFill>
              <a:latin typeface="Arial" panose="020B0604020202020204" pitchFamily="34" charset="0"/>
              <a:ea typeface="黑体" panose="02010609060101010101" pitchFamily="49" charset="-122"/>
            </a:endParaRPr>
          </a:p>
          <a:p>
            <a:pPr eaLnBrk="1" hangingPunct="1">
              <a:spcBef>
                <a:spcPct val="30000"/>
              </a:spcBef>
              <a:buClr>
                <a:schemeClr val="accent1"/>
              </a:buClr>
              <a:buSzPct val="80000"/>
              <a:buFont typeface="Wingdings" panose="05000000000000000000" pitchFamily="2" charset="2"/>
              <a:buNone/>
            </a:pPr>
            <a:r>
              <a:rPr kumimoji="1" lang="zh-CN" altLang="en-US" sz="2200">
                <a:solidFill>
                  <a:srgbClr val="146C18"/>
                </a:solidFill>
                <a:latin typeface="Arial" panose="020B0604020202020204" pitchFamily="34" charset="0"/>
                <a:ea typeface="黑体" panose="02010609060101010101" pitchFamily="49" charset="-122"/>
              </a:rPr>
              <a:t>主机占用率为：</a:t>
            </a:r>
            <a:r>
              <a:rPr kumimoji="1" lang="en-US" altLang="zh-CN" sz="2200">
                <a:solidFill>
                  <a:srgbClr val="146C18"/>
                </a:solidFill>
                <a:latin typeface="Arial" panose="020B0604020202020204" pitchFamily="34" charset="0"/>
                <a:ea typeface="黑体" panose="02010609060101010101" pitchFamily="49" charset="-122"/>
              </a:rPr>
              <a:t>(1+30)/(1000+1+20)=3%</a:t>
            </a:r>
            <a:endParaRPr kumimoji="1" lang="en-US" altLang="zh-CN" sz="2200">
              <a:solidFill>
                <a:srgbClr val="146C18"/>
              </a:solidFill>
              <a:latin typeface="Arial" panose="020B0604020202020204" pitchFamily="34" charset="0"/>
              <a:ea typeface="黑体" panose="02010609060101010101" pitchFamily="49" charset="-122"/>
            </a:endParaRPr>
          </a:p>
        </p:txBody>
      </p:sp>
      <p:grpSp>
        <p:nvGrpSpPr>
          <p:cNvPr id="276533" name="Group 53"/>
          <p:cNvGrpSpPr/>
          <p:nvPr/>
        </p:nvGrpSpPr>
        <p:grpSpPr bwMode="auto">
          <a:xfrm>
            <a:off x="3862388" y="2017713"/>
            <a:ext cx="5048250" cy="1943100"/>
            <a:chOff x="2433" y="1411"/>
            <a:chExt cx="3143" cy="1192"/>
          </a:xfrm>
        </p:grpSpPr>
        <p:grpSp>
          <p:nvGrpSpPr>
            <p:cNvPr id="99364" name="Group 52"/>
            <p:cNvGrpSpPr/>
            <p:nvPr/>
          </p:nvGrpSpPr>
          <p:grpSpPr bwMode="auto">
            <a:xfrm>
              <a:off x="2433" y="1411"/>
              <a:ext cx="3143" cy="886"/>
              <a:chOff x="2433" y="1411"/>
              <a:chExt cx="3143" cy="886"/>
            </a:xfrm>
          </p:grpSpPr>
          <p:sp>
            <p:nvSpPr>
              <p:cNvPr id="99366" name="Line 4"/>
              <p:cNvSpPr>
                <a:spLocks noChangeShapeType="1"/>
              </p:cNvSpPr>
              <p:nvPr/>
            </p:nvSpPr>
            <p:spPr bwMode="auto">
              <a:xfrm flipV="1">
                <a:off x="2781" y="2030"/>
                <a:ext cx="639" cy="13"/>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7" name="Line 5"/>
              <p:cNvSpPr>
                <a:spLocks noChangeShapeType="1"/>
              </p:cNvSpPr>
              <p:nvPr/>
            </p:nvSpPr>
            <p:spPr bwMode="auto">
              <a:xfrm>
                <a:off x="3165" y="1643"/>
                <a:ext cx="0" cy="40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8" name="Text Box 6"/>
              <p:cNvSpPr txBox="1">
                <a:spLocks noChangeArrowheads="1"/>
              </p:cNvSpPr>
              <p:nvPr/>
            </p:nvSpPr>
            <p:spPr bwMode="auto">
              <a:xfrm>
                <a:off x="2698" y="1411"/>
                <a:ext cx="67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66FF"/>
                    </a:solidFill>
                    <a:ea typeface="宋体" panose="02010600030101010101" pitchFamily="2" charset="-122"/>
                  </a:rPr>
                  <a:t>外设</a:t>
                </a:r>
                <a:endParaRPr kumimoji="1" lang="zh-CN" altLang="en-US" sz="2000">
                  <a:solidFill>
                    <a:srgbClr val="0066FF"/>
                  </a:solidFill>
                  <a:ea typeface="宋体" panose="02010600030101010101" pitchFamily="2" charset="-122"/>
                </a:endParaRPr>
              </a:p>
            </p:txBody>
          </p:sp>
          <p:sp>
            <p:nvSpPr>
              <p:cNvPr id="99369" name="Text Box 7"/>
              <p:cNvSpPr txBox="1">
                <a:spLocks noChangeArrowheads="1"/>
              </p:cNvSpPr>
              <p:nvPr/>
            </p:nvSpPr>
            <p:spPr bwMode="auto">
              <a:xfrm>
                <a:off x="2433" y="1850"/>
                <a:ext cx="74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a:solidFill>
                      <a:schemeClr val="accent1"/>
                    </a:solidFill>
                    <a:latin typeface="Arial" panose="020B0604020202020204" pitchFamily="34" charset="0"/>
                    <a:ea typeface="宋体" panose="02010600030101010101" pitchFamily="2" charset="-122"/>
                  </a:rPr>
                  <a:t>CPU</a:t>
                </a:r>
                <a:endParaRPr kumimoji="1" lang="en-US" altLang="zh-CN" sz="2000">
                  <a:solidFill>
                    <a:schemeClr val="accent1"/>
                  </a:solidFill>
                  <a:latin typeface="Arial" panose="020B0604020202020204" pitchFamily="34" charset="0"/>
                  <a:ea typeface="宋体" panose="02010600030101010101" pitchFamily="2" charset="-122"/>
                </a:endParaRPr>
              </a:p>
            </p:txBody>
          </p:sp>
          <p:sp>
            <p:nvSpPr>
              <p:cNvPr id="99370" name="Line 8"/>
              <p:cNvSpPr>
                <a:spLocks noChangeShapeType="1"/>
              </p:cNvSpPr>
              <p:nvPr/>
            </p:nvSpPr>
            <p:spPr bwMode="auto">
              <a:xfrm flipV="1">
                <a:off x="3163" y="1637"/>
                <a:ext cx="738"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1" name="Line 9"/>
              <p:cNvSpPr>
                <a:spLocks noChangeShapeType="1"/>
              </p:cNvSpPr>
              <p:nvPr/>
            </p:nvSpPr>
            <p:spPr bwMode="auto">
              <a:xfrm>
                <a:off x="3905" y="1643"/>
                <a:ext cx="0" cy="411"/>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2" name="Line 10"/>
              <p:cNvSpPr>
                <a:spLocks noChangeShapeType="1"/>
              </p:cNvSpPr>
              <p:nvPr/>
            </p:nvSpPr>
            <p:spPr bwMode="auto">
              <a:xfrm>
                <a:off x="3905" y="2054"/>
                <a:ext cx="65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3" name="Line 11"/>
              <p:cNvSpPr>
                <a:spLocks noChangeShapeType="1"/>
              </p:cNvSpPr>
              <p:nvPr/>
            </p:nvSpPr>
            <p:spPr bwMode="auto">
              <a:xfrm>
                <a:off x="4327" y="1655"/>
                <a:ext cx="0" cy="408"/>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4" name="Line 12"/>
              <p:cNvSpPr>
                <a:spLocks noChangeShapeType="1"/>
              </p:cNvSpPr>
              <p:nvPr/>
            </p:nvSpPr>
            <p:spPr bwMode="auto">
              <a:xfrm flipV="1">
                <a:off x="4331" y="1650"/>
                <a:ext cx="723" cy="11"/>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5" name="Line 13"/>
              <p:cNvSpPr>
                <a:spLocks noChangeShapeType="1"/>
              </p:cNvSpPr>
              <p:nvPr/>
            </p:nvSpPr>
            <p:spPr bwMode="auto">
              <a:xfrm>
                <a:off x="5052" y="1655"/>
                <a:ext cx="0" cy="41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6" name="Line 14"/>
              <p:cNvSpPr>
                <a:spLocks noChangeShapeType="1"/>
              </p:cNvSpPr>
              <p:nvPr/>
            </p:nvSpPr>
            <p:spPr bwMode="auto">
              <a:xfrm>
                <a:off x="5062" y="2058"/>
                <a:ext cx="387"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7" name="Text Box 15"/>
              <p:cNvSpPr txBox="1">
                <a:spLocks noChangeArrowheads="1"/>
              </p:cNvSpPr>
              <p:nvPr/>
            </p:nvSpPr>
            <p:spPr bwMode="auto">
              <a:xfrm>
                <a:off x="3898" y="1773"/>
                <a:ext cx="62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5</a:t>
                </a:r>
                <a:r>
                  <a:rPr kumimoji="1" lang="en-US" altLang="zh-CN" sz="2400" b="0">
                    <a:ea typeface="华文行楷" panose="02010800040101010101" pitchFamily="2" charset="-122"/>
                  </a:rPr>
                  <a:t>μ</a:t>
                </a:r>
                <a:r>
                  <a:rPr kumimoji="1" lang="en-US" altLang="zh-CN" sz="2000" b="0">
                    <a:ea typeface="宋体" panose="02010600030101010101" pitchFamily="2" charset="-122"/>
                  </a:rPr>
                  <a:t>s</a:t>
                </a:r>
                <a:endParaRPr kumimoji="1" lang="en-US" altLang="zh-CN" sz="2000" b="0">
                  <a:ea typeface="宋体" panose="02010600030101010101" pitchFamily="2" charset="-122"/>
                </a:endParaRPr>
              </a:p>
            </p:txBody>
          </p:sp>
          <p:sp>
            <p:nvSpPr>
              <p:cNvPr id="99378" name="Line 16"/>
              <p:cNvSpPr>
                <a:spLocks noChangeShapeType="1"/>
              </p:cNvSpPr>
              <p:nvPr/>
            </p:nvSpPr>
            <p:spPr bwMode="auto">
              <a:xfrm>
                <a:off x="3164" y="2112"/>
                <a:ext cx="0" cy="17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9" name="Line 17"/>
              <p:cNvSpPr>
                <a:spLocks noChangeShapeType="1"/>
              </p:cNvSpPr>
              <p:nvPr/>
            </p:nvSpPr>
            <p:spPr bwMode="auto">
              <a:xfrm>
                <a:off x="4335" y="2117"/>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0" name="Line 18"/>
              <p:cNvSpPr>
                <a:spLocks noChangeShapeType="1"/>
              </p:cNvSpPr>
              <p:nvPr/>
            </p:nvSpPr>
            <p:spPr bwMode="auto">
              <a:xfrm>
                <a:off x="5383" y="2092"/>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1" name="Line 19"/>
              <p:cNvSpPr>
                <a:spLocks noChangeShapeType="1"/>
              </p:cNvSpPr>
              <p:nvPr/>
            </p:nvSpPr>
            <p:spPr bwMode="auto">
              <a:xfrm>
                <a:off x="5384" y="1647"/>
                <a:ext cx="0" cy="406"/>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2" name="Line 20"/>
              <p:cNvSpPr>
                <a:spLocks noChangeShapeType="1"/>
              </p:cNvSpPr>
              <p:nvPr/>
            </p:nvSpPr>
            <p:spPr bwMode="auto">
              <a:xfrm>
                <a:off x="5371" y="1654"/>
                <a:ext cx="205"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3" name="Line 21"/>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4" name="Line 22"/>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5" name="Text Box 42"/>
              <p:cNvSpPr txBox="1">
                <a:spLocks noChangeArrowheads="1"/>
              </p:cNvSpPr>
              <p:nvPr/>
            </p:nvSpPr>
            <p:spPr bwMode="auto">
              <a:xfrm>
                <a:off x="3255" y="1414"/>
                <a:ext cx="62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1ms</a:t>
                </a:r>
                <a:endParaRPr kumimoji="1" lang="en-US" altLang="zh-CN" sz="2000" b="0">
                  <a:ea typeface="宋体" panose="02010600030101010101" pitchFamily="2" charset="-122"/>
                </a:endParaRPr>
              </a:p>
            </p:txBody>
          </p:sp>
          <p:sp>
            <p:nvSpPr>
              <p:cNvPr id="58" name="Text Box 42"/>
              <p:cNvSpPr txBox="1">
                <a:spLocks noChangeArrowheads="1"/>
              </p:cNvSpPr>
              <p:nvPr/>
            </p:nvSpPr>
            <p:spPr bwMode="auto">
              <a:xfrm>
                <a:off x="4460" y="1432"/>
                <a:ext cx="62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1ms</a:t>
                </a:r>
                <a:endParaRPr kumimoji="1" lang="en-US" altLang="zh-CN" sz="2000" b="0">
                  <a:ea typeface="宋体" panose="02010600030101010101" pitchFamily="2" charset="-122"/>
                </a:endParaRPr>
              </a:p>
            </p:txBody>
          </p:sp>
        </p:grpSp>
        <p:sp>
          <p:nvSpPr>
            <p:cNvPr id="99365" name="Rectangle 50"/>
            <p:cNvSpPr>
              <a:spLocks noChangeArrowheads="1"/>
            </p:cNvSpPr>
            <p:nvPr/>
          </p:nvSpPr>
          <p:spPr bwMode="auto">
            <a:xfrm>
              <a:off x="3699" y="2323"/>
              <a:ext cx="126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400">
                  <a:solidFill>
                    <a:srgbClr val="CC3300"/>
                  </a:solidFill>
                  <a:ea typeface="黑体" panose="02010609060101010101" pitchFamily="49" charset="-122"/>
                </a:rPr>
                <a:t>程序传送方式</a:t>
              </a:r>
              <a:endParaRPr kumimoji="1" lang="zh-CN" altLang="en-US" sz="2400">
                <a:solidFill>
                  <a:srgbClr val="CC3300"/>
                </a:solidFill>
                <a:ea typeface="黑体" panose="02010609060101010101" pitchFamily="49" charset="-122"/>
              </a:endParaRPr>
            </a:p>
          </p:txBody>
        </p:sp>
      </p:grpSp>
      <p:grpSp>
        <p:nvGrpSpPr>
          <p:cNvPr id="276534" name="Group 54"/>
          <p:cNvGrpSpPr/>
          <p:nvPr/>
        </p:nvGrpSpPr>
        <p:grpSpPr bwMode="auto">
          <a:xfrm>
            <a:off x="3792538" y="3930650"/>
            <a:ext cx="5208587" cy="1885950"/>
            <a:chOff x="2444" y="2674"/>
            <a:chExt cx="3281" cy="1188"/>
          </a:xfrm>
        </p:grpSpPr>
        <p:sp>
          <p:nvSpPr>
            <p:cNvPr id="99338" name="Line 24"/>
            <p:cNvSpPr>
              <a:spLocks noChangeShapeType="1"/>
            </p:cNvSpPr>
            <p:nvPr/>
          </p:nvSpPr>
          <p:spPr bwMode="auto">
            <a:xfrm flipV="1">
              <a:off x="2870" y="3316"/>
              <a:ext cx="1054" cy="13"/>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9" name="Line 25"/>
            <p:cNvSpPr>
              <a:spLocks noChangeShapeType="1"/>
            </p:cNvSpPr>
            <p:nvPr/>
          </p:nvSpPr>
          <p:spPr bwMode="auto">
            <a:xfrm>
              <a:off x="3176" y="2913"/>
              <a:ext cx="0" cy="40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0" name="Text Box 26"/>
            <p:cNvSpPr txBox="1">
              <a:spLocks noChangeArrowheads="1"/>
            </p:cNvSpPr>
            <p:nvPr/>
          </p:nvSpPr>
          <p:spPr bwMode="auto">
            <a:xfrm>
              <a:off x="2709" y="2681"/>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66FF"/>
                  </a:solidFill>
                  <a:ea typeface="宋体" panose="02010600030101010101" pitchFamily="2" charset="-122"/>
                </a:rPr>
                <a:t>外设</a:t>
              </a:r>
              <a:endParaRPr kumimoji="1" lang="zh-CN" altLang="en-US" sz="2000">
                <a:solidFill>
                  <a:srgbClr val="0066FF"/>
                </a:solidFill>
                <a:ea typeface="宋体" panose="02010600030101010101" pitchFamily="2" charset="-122"/>
              </a:endParaRPr>
            </a:p>
          </p:txBody>
        </p:sp>
        <p:sp>
          <p:nvSpPr>
            <p:cNvPr id="99341" name="Text Box 27"/>
            <p:cNvSpPr txBox="1">
              <a:spLocks noChangeArrowheads="1"/>
            </p:cNvSpPr>
            <p:nvPr/>
          </p:nvSpPr>
          <p:spPr bwMode="auto">
            <a:xfrm>
              <a:off x="2444" y="3120"/>
              <a:ext cx="7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a:solidFill>
                    <a:schemeClr val="accent1"/>
                  </a:solidFill>
                  <a:latin typeface="Arial" panose="020B0604020202020204" pitchFamily="34" charset="0"/>
                  <a:ea typeface="宋体" panose="02010600030101010101" pitchFamily="2" charset="-122"/>
                </a:rPr>
                <a:t>CPU</a:t>
              </a:r>
              <a:endParaRPr kumimoji="1" lang="en-US" altLang="zh-CN" sz="2000">
                <a:solidFill>
                  <a:schemeClr val="accent1"/>
                </a:solidFill>
                <a:latin typeface="Arial" panose="020B0604020202020204" pitchFamily="34" charset="0"/>
                <a:ea typeface="宋体" panose="02010600030101010101" pitchFamily="2" charset="-122"/>
              </a:endParaRPr>
            </a:p>
          </p:txBody>
        </p:sp>
        <p:sp>
          <p:nvSpPr>
            <p:cNvPr id="99342" name="Line 28"/>
            <p:cNvSpPr>
              <a:spLocks noChangeShapeType="1"/>
            </p:cNvSpPr>
            <p:nvPr/>
          </p:nvSpPr>
          <p:spPr bwMode="auto">
            <a:xfrm flipV="1">
              <a:off x="3174" y="2907"/>
              <a:ext cx="738"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3" name="Line 29"/>
            <p:cNvSpPr>
              <a:spLocks noChangeShapeType="1"/>
            </p:cNvSpPr>
            <p:nvPr/>
          </p:nvSpPr>
          <p:spPr bwMode="auto">
            <a:xfrm>
              <a:off x="3916" y="2913"/>
              <a:ext cx="0" cy="411"/>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4" name="Line 30"/>
            <p:cNvSpPr>
              <a:spLocks noChangeShapeType="1"/>
            </p:cNvSpPr>
            <p:nvPr/>
          </p:nvSpPr>
          <p:spPr bwMode="auto">
            <a:xfrm>
              <a:off x="3916" y="3316"/>
              <a:ext cx="152" cy="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5" name="Line 31"/>
            <p:cNvSpPr>
              <a:spLocks noChangeShapeType="1"/>
            </p:cNvSpPr>
            <p:nvPr/>
          </p:nvSpPr>
          <p:spPr bwMode="auto">
            <a:xfrm flipH="1">
              <a:off x="4050" y="3072"/>
              <a:ext cx="1" cy="25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6" name="Line 32"/>
            <p:cNvSpPr>
              <a:spLocks noChangeShapeType="1"/>
            </p:cNvSpPr>
            <p:nvPr/>
          </p:nvSpPr>
          <p:spPr bwMode="auto">
            <a:xfrm flipV="1">
              <a:off x="4342" y="2920"/>
              <a:ext cx="723" cy="11"/>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7" name="Line 33"/>
            <p:cNvSpPr>
              <a:spLocks noChangeShapeType="1"/>
            </p:cNvSpPr>
            <p:nvPr/>
          </p:nvSpPr>
          <p:spPr bwMode="auto">
            <a:xfrm>
              <a:off x="5063" y="2925"/>
              <a:ext cx="0" cy="41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8" name="Line 34"/>
            <p:cNvSpPr>
              <a:spLocks noChangeShapeType="1"/>
            </p:cNvSpPr>
            <p:nvPr/>
          </p:nvSpPr>
          <p:spPr bwMode="auto">
            <a:xfrm>
              <a:off x="5073" y="3328"/>
              <a:ext cx="15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9" name="Line 35"/>
            <p:cNvSpPr>
              <a:spLocks noChangeShapeType="1"/>
            </p:cNvSpPr>
            <p:nvPr/>
          </p:nvSpPr>
          <p:spPr bwMode="auto">
            <a:xfrm>
              <a:off x="3175" y="3382"/>
              <a:ext cx="0" cy="17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0" name="Line 36"/>
            <p:cNvSpPr>
              <a:spLocks noChangeShapeType="1"/>
            </p:cNvSpPr>
            <p:nvPr/>
          </p:nvSpPr>
          <p:spPr bwMode="auto">
            <a:xfrm>
              <a:off x="4346" y="3268"/>
              <a:ext cx="0" cy="29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1" name="Line 37"/>
            <p:cNvSpPr>
              <a:spLocks noChangeShapeType="1"/>
            </p:cNvSpPr>
            <p:nvPr/>
          </p:nvSpPr>
          <p:spPr bwMode="auto">
            <a:xfrm>
              <a:off x="5496" y="3385"/>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2" name="Line 38"/>
            <p:cNvSpPr>
              <a:spLocks noChangeShapeType="1"/>
            </p:cNvSpPr>
            <p:nvPr/>
          </p:nvSpPr>
          <p:spPr bwMode="auto">
            <a:xfrm>
              <a:off x="5227" y="3053"/>
              <a:ext cx="0" cy="27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3" name="Line 39"/>
            <p:cNvSpPr>
              <a:spLocks noChangeShapeType="1"/>
            </p:cNvSpPr>
            <p:nvPr/>
          </p:nvSpPr>
          <p:spPr bwMode="auto">
            <a:xfrm>
              <a:off x="5520" y="2891"/>
              <a:ext cx="205"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4" name="Line 40"/>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5" name="Line 41"/>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6" name="Text Box 43"/>
            <p:cNvSpPr txBox="1">
              <a:spLocks noChangeArrowheads="1"/>
            </p:cNvSpPr>
            <p:nvPr/>
          </p:nvSpPr>
          <p:spPr bwMode="auto">
            <a:xfrm>
              <a:off x="3342" y="2674"/>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dirty="0">
                  <a:ea typeface="宋体" panose="02010600030101010101" pitchFamily="2" charset="-122"/>
                </a:rPr>
                <a:t>1ms</a:t>
              </a:r>
              <a:endParaRPr kumimoji="1" lang="en-US" altLang="zh-CN" sz="2000" b="0" dirty="0">
                <a:ea typeface="宋体" panose="02010600030101010101" pitchFamily="2" charset="-122"/>
              </a:endParaRPr>
            </a:p>
          </p:txBody>
        </p:sp>
        <p:sp>
          <p:nvSpPr>
            <p:cNvPr id="99357" name="Line 44"/>
            <p:cNvSpPr>
              <a:spLocks noChangeShapeType="1"/>
            </p:cNvSpPr>
            <p:nvPr/>
          </p:nvSpPr>
          <p:spPr bwMode="auto">
            <a:xfrm>
              <a:off x="4049" y="3080"/>
              <a:ext cx="416" cy="0"/>
            </a:xfrm>
            <a:prstGeom prst="line">
              <a:avLst/>
            </a:prstGeom>
            <a:noFill/>
            <a:ln w="28575">
              <a:solidFill>
                <a:srgbClr val="56C61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8" name="Line 45"/>
            <p:cNvSpPr>
              <a:spLocks noChangeShapeType="1"/>
            </p:cNvSpPr>
            <p:nvPr/>
          </p:nvSpPr>
          <p:spPr bwMode="auto">
            <a:xfrm>
              <a:off x="4346" y="2928"/>
              <a:ext cx="0" cy="144"/>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9" name="Line 46"/>
            <p:cNvSpPr>
              <a:spLocks noChangeShapeType="1"/>
            </p:cNvSpPr>
            <p:nvPr/>
          </p:nvSpPr>
          <p:spPr bwMode="auto">
            <a:xfrm>
              <a:off x="4452" y="3074"/>
              <a:ext cx="8" cy="25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0" name="Line 47"/>
            <p:cNvSpPr>
              <a:spLocks noChangeShapeType="1"/>
            </p:cNvSpPr>
            <p:nvPr/>
          </p:nvSpPr>
          <p:spPr bwMode="auto">
            <a:xfrm flipV="1">
              <a:off x="4458" y="3319"/>
              <a:ext cx="758" cy="4"/>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1" name="Line 48"/>
            <p:cNvSpPr>
              <a:spLocks noChangeShapeType="1"/>
            </p:cNvSpPr>
            <p:nvPr/>
          </p:nvSpPr>
          <p:spPr bwMode="auto">
            <a:xfrm>
              <a:off x="5229" y="3057"/>
              <a:ext cx="416" cy="0"/>
            </a:xfrm>
            <a:prstGeom prst="line">
              <a:avLst/>
            </a:prstGeom>
            <a:noFill/>
            <a:ln w="28575">
              <a:solidFill>
                <a:srgbClr val="56C61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2" name="Line 49"/>
            <p:cNvSpPr>
              <a:spLocks noChangeShapeType="1"/>
            </p:cNvSpPr>
            <p:nvPr/>
          </p:nvSpPr>
          <p:spPr bwMode="auto">
            <a:xfrm>
              <a:off x="5526" y="2897"/>
              <a:ext cx="0" cy="144"/>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3" name="Rectangle 51"/>
            <p:cNvSpPr>
              <a:spLocks noChangeArrowheads="1"/>
            </p:cNvSpPr>
            <p:nvPr/>
          </p:nvSpPr>
          <p:spPr bwMode="auto">
            <a:xfrm>
              <a:off x="3706" y="3593"/>
              <a:ext cx="117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200">
                  <a:solidFill>
                    <a:srgbClr val="CC3300"/>
                  </a:solidFill>
                  <a:ea typeface="黑体" panose="02010609060101010101" pitchFamily="49" charset="-122"/>
                </a:rPr>
                <a:t>中断传送方式</a:t>
              </a:r>
              <a:endParaRPr kumimoji="1" lang="zh-CN" altLang="en-US" sz="2200">
                <a:solidFill>
                  <a:srgbClr val="CC3300"/>
                </a:solidFill>
                <a:ea typeface="黑体" panose="02010609060101010101" pitchFamily="49" charset="-122"/>
              </a:endParaRPr>
            </a:p>
          </p:txBody>
        </p:sp>
        <p:sp>
          <p:nvSpPr>
            <p:cNvPr id="59" name="Text Box 43"/>
            <p:cNvSpPr txBox="1">
              <a:spLocks noChangeArrowheads="1"/>
            </p:cNvSpPr>
            <p:nvPr/>
          </p:nvSpPr>
          <p:spPr bwMode="auto">
            <a:xfrm>
              <a:off x="4427" y="2678"/>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dirty="0">
                  <a:ea typeface="宋体" panose="02010600030101010101" pitchFamily="2" charset="-122"/>
                </a:rPr>
                <a:t>1ms</a:t>
              </a:r>
              <a:endParaRPr kumimoji="1" lang="en-US" altLang="zh-CN" sz="2000" b="0" dirty="0">
                <a:ea typeface="宋体" panose="02010600030101010101" pitchFamily="2" charset="-122"/>
              </a:endParaRPr>
            </a:p>
          </p:txBody>
        </p:sp>
      </p:grpSp>
      <p:sp>
        <p:nvSpPr>
          <p:cNvPr id="276535" name="Text Box 55"/>
          <p:cNvSpPr txBox="1">
            <a:spLocks noChangeArrowheads="1"/>
          </p:cNvSpPr>
          <p:nvPr/>
        </p:nvSpPr>
        <p:spPr bwMode="auto">
          <a:xfrm>
            <a:off x="841375" y="5653088"/>
            <a:ext cx="437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chemeClr val="accent1"/>
                </a:solidFill>
                <a:latin typeface="Arial" panose="020B0604020202020204" pitchFamily="34" charset="0"/>
                <a:ea typeface="黑体" panose="02010609060101010101" pitchFamily="49" charset="-122"/>
              </a:rPr>
              <a:t>为什么中断服务程序比查询程序长？</a:t>
            </a:r>
            <a:endParaRPr lang="zh-CN" altLang="en-US" sz="2000">
              <a:solidFill>
                <a:schemeClr val="accent1"/>
              </a:solidFill>
              <a:latin typeface="Arial" panose="020B0604020202020204" pitchFamily="34" charset="0"/>
              <a:ea typeface="黑体" panose="02010609060101010101" pitchFamily="49" charset="-122"/>
            </a:endParaRPr>
          </a:p>
        </p:txBody>
      </p:sp>
      <p:sp>
        <p:nvSpPr>
          <p:cNvPr id="276536" name="Text Box 56"/>
          <p:cNvSpPr txBox="1">
            <a:spLocks noChangeArrowheads="1"/>
          </p:cNvSpPr>
          <p:nvPr/>
        </p:nvSpPr>
        <p:spPr bwMode="auto">
          <a:xfrm>
            <a:off x="830263" y="6013450"/>
            <a:ext cx="7437437" cy="701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latin typeface="Arial" panose="020B0604020202020204" pitchFamily="34" charset="0"/>
                <a:ea typeface="黑体" panose="02010609060101010101" pitchFamily="49" charset="-122"/>
              </a:rPr>
              <a:t>因为中断服务程序有额外开销，如：保存现场、保存旧屏蔽字、开中断、（查询中断源）等</a:t>
            </a:r>
            <a:endParaRPr lang="zh-CN" altLang="en-US" sz="200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405BA90-74C1-44DC-9D4E-D912DE20904C}"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linds(horizontal)">
                                      <p:cBhvr>
                                        <p:cTn id="7" dur="500"/>
                                        <p:tgtEl>
                                          <p:spTgt spid="276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33"/>
                                        </p:tgtEl>
                                        <p:attrNameLst>
                                          <p:attrName>style.visibility</p:attrName>
                                        </p:attrNameLst>
                                      </p:cBhvr>
                                      <p:to>
                                        <p:strVal val="visible"/>
                                      </p:to>
                                    </p:set>
                                    <p:animEffect transition="in" filter="blinds(horizontal)">
                                      <p:cBhvr>
                                        <p:cTn id="12" dur="500"/>
                                        <p:tgtEl>
                                          <p:spTgt spid="2765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7" dur="500"/>
                                        <p:tgtEl>
                                          <p:spTgt spid="276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22" dur="500"/>
                                        <p:tgtEl>
                                          <p:spTgt spid="276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03">
                                            <p:txEl>
                                              <p:pRg st="1" end="1"/>
                                            </p:txEl>
                                          </p:spTgt>
                                        </p:tgtEl>
                                        <p:attrNameLst>
                                          <p:attrName>style.visibility</p:attrName>
                                        </p:attrNameLst>
                                      </p:cBhvr>
                                      <p:to>
                                        <p:strVal val="visible"/>
                                      </p:to>
                                    </p:set>
                                    <p:animEffect transition="in" filter="blinds(horizontal)">
                                      <p:cBhvr>
                                        <p:cTn id="27" dur="500"/>
                                        <p:tgtEl>
                                          <p:spTgt spid="27650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534"/>
                                        </p:tgtEl>
                                        <p:attrNameLst>
                                          <p:attrName>style.visibility</p:attrName>
                                        </p:attrNameLst>
                                      </p:cBhvr>
                                      <p:to>
                                        <p:strVal val="visible"/>
                                      </p:to>
                                    </p:set>
                                    <p:animEffect transition="in" filter="blinds(horizontal)">
                                      <p:cBhvr>
                                        <p:cTn id="32" dur="500"/>
                                        <p:tgtEl>
                                          <p:spTgt spid="2765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6503">
                                            <p:txEl>
                                              <p:pRg st="2" end="2"/>
                                            </p:txEl>
                                          </p:spTgt>
                                        </p:tgtEl>
                                        <p:attrNameLst>
                                          <p:attrName>style.visibility</p:attrName>
                                        </p:attrNameLst>
                                      </p:cBhvr>
                                      <p:to>
                                        <p:strVal val="visible"/>
                                      </p:to>
                                    </p:set>
                                    <p:animEffect transition="in" filter="blinds(horizontal)">
                                      <p:cBhvr>
                                        <p:cTn id="37" dur="500"/>
                                        <p:tgtEl>
                                          <p:spTgt spid="2765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6503">
                                            <p:txEl>
                                              <p:pRg st="3" end="3"/>
                                            </p:txEl>
                                          </p:spTgt>
                                        </p:tgtEl>
                                        <p:attrNameLst>
                                          <p:attrName>style.visibility</p:attrName>
                                        </p:attrNameLst>
                                      </p:cBhvr>
                                      <p:to>
                                        <p:strVal val="visible"/>
                                      </p:to>
                                    </p:set>
                                    <p:animEffect transition="in" filter="blinds(horizontal)">
                                      <p:cBhvr>
                                        <p:cTn id="42" dur="500"/>
                                        <p:tgtEl>
                                          <p:spTgt spid="27650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35"/>
                                        </p:tgtEl>
                                        <p:attrNameLst>
                                          <p:attrName>style.visibility</p:attrName>
                                        </p:attrNameLst>
                                      </p:cBhvr>
                                      <p:to>
                                        <p:strVal val="visible"/>
                                      </p:to>
                                    </p:set>
                                    <p:animEffect transition="in" filter="blinds(horizontal)">
                                      <p:cBhvr>
                                        <p:cTn id="47" dur="500"/>
                                        <p:tgtEl>
                                          <p:spTgt spid="2765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6536"/>
                                        </p:tgtEl>
                                        <p:attrNameLst>
                                          <p:attrName>style.visibility</p:attrName>
                                        </p:attrNameLst>
                                      </p:cBhvr>
                                      <p:to>
                                        <p:strVal val="visible"/>
                                      </p:to>
                                    </p:set>
                                    <p:animEffect transition="in" filter="blinds(horizontal)">
                                      <p:cBhvr>
                                        <p:cTn id="52" dur="500"/>
                                        <p:tgtEl>
                                          <p:spTgt spid="27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5" grpId="0"/>
      <p:bldP spid="2765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06438" y="215900"/>
            <a:ext cx="3959225" cy="422275"/>
          </a:xfrm>
        </p:spPr>
        <p:txBody>
          <a:bodyPr/>
          <a:lstStyle/>
          <a:p>
            <a:r>
              <a:rPr lang="en-US" altLang="zh-CN" dirty="0">
                <a:ea typeface="宋体" panose="02010600030101010101" pitchFamily="2" charset="-122"/>
                <a:cs typeface="Arial" panose="020B0604020202020204" pitchFamily="34" charset="0"/>
              </a:rPr>
              <a:t>DMA</a:t>
            </a:r>
            <a:r>
              <a:rPr lang="zh-CN" altLang="en-US" dirty="0">
                <a:ea typeface="宋体" panose="02010600030101010101" pitchFamily="2" charset="-122"/>
                <a:cs typeface="Arial" panose="020B0604020202020204" pitchFamily="34" charset="0"/>
              </a:rPr>
              <a:t>输入</a:t>
            </a:r>
            <a:r>
              <a:rPr lang="en-US" altLang="zh-CN" dirty="0">
                <a:ea typeface="宋体" panose="02010600030101010101" pitchFamily="2" charset="-122"/>
                <a:cs typeface="Arial" panose="020B0604020202020204" pitchFamily="34" charset="0"/>
              </a:rPr>
              <a:t>/</a:t>
            </a:r>
            <a:r>
              <a:rPr lang="zh-CN" altLang="en-US" dirty="0">
                <a:ea typeface="宋体" panose="02010600030101010101" pitchFamily="2" charset="-122"/>
                <a:cs typeface="Arial" panose="020B0604020202020204" pitchFamily="34" charset="0"/>
              </a:rPr>
              <a:t>输出方式</a:t>
            </a:r>
            <a:endParaRPr lang="zh-CN" altLang="en-US" dirty="0">
              <a:ea typeface="宋体" panose="02010600030101010101" pitchFamily="2" charset="-122"/>
              <a:cs typeface="Arial" panose="020B0604020202020204" pitchFamily="34" charset="0"/>
            </a:endParaRPr>
          </a:p>
        </p:txBody>
      </p:sp>
      <p:sp>
        <p:nvSpPr>
          <p:cNvPr id="283651" name="Rectangle 3"/>
          <p:cNvSpPr>
            <a:spLocks noGrp="1" noChangeArrowheads="1"/>
          </p:cNvSpPr>
          <p:nvPr>
            <p:ph type="body" idx="1"/>
          </p:nvPr>
        </p:nvSpPr>
        <p:spPr>
          <a:xfrm>
            <a:off x="476250" y="671513"/>
            <a:ext cx="8218488" cy="5671296"/>
          </a:xfrm>
        </p:spPr>
        <p:txBody>
          <a:bodyPr/>
          <a:lstStyle/>
          <a:p>
            <a:pPr marL="342900" indent="-342900" algn="just"/>
            <a:r>
              <a:rPr lang="en-US" altLang="zh-CN" sz="2200" dirty="0">
                <a:ea typeface="黑体" panose="02010609060101010101" pitchFamily="49" charset="-122"/>
              </a:rPr>
              <a:t>DMA</a:t>
            </a:r>
            <a:r>
              <a:rPr lang="zh-CN" altLang="en-US" sz="2200" dirty="0">
                <a:ea typeface="黑体" panose="02010609060101010101" pitchFamily="49" charset="-122"/>
              </a:rPr>
              <a:t>的全称：</a:t>
            </a:r>
            <a:r>
              <a:rPr lang="zh-CN" altLang="en-US" sz="2200" dirty="0">
                <a:solidFill>
                  <a:schemeClr val="accent2"/>
                </a:solidFill>
                <a:ea typeface="黑体" panose="02010609060101010101" pitchFamily="49" charset="-122"/>
              </a:rPr>
              <a:t>直接存储器存取</a:t>
            </a:r>
            <a:r>
              <a:rPr lang="zh-CN" altLang="en-US" sz="2200" dirty="0">
                <a:ea typeface="黑体" panose="02010609060101010101" pitchFamily="49" charset="-122"/>
              </a:rPr>
              <a:t>（</a:t>
            </a:r>
            <a:r>
              <a:rPr lang="en-US" altLang="zh-CN" sz="2200" dirty="0">
                <a:ea typeface="黑体" panose="02010609060101010101" pitchFamily="49" charset="-122"/>
              </a:rPr>
              <a:t>Direct Memory Access</a:t>
            </a:r>
            <a:r>
              <a:rPr lang="zh-CN" altLang="en-US" sz="2200" dirty="0">
                <a:ea typeface="黑体" panose="02010609060101010101" pitchFamily="49" charset="-122"/>
              </a:rPr>
              <a:t>）</a:t>
            </a:r>
            <a:endParaRPr lang="zh-CN" altLang="en-US" sz="2200" dirty="0">
              <a:ea typeface="黑体" panose="02010609060101010101" pitchFamily="49" charset="-122"/>
            </a:endParaRPr>
          </a:p>
          <a:p>
            <a:pPr marL="342900" indent="-342900" algn="just"/>
            <a:r>
              <a:rPr lang="zh-CN" altLang="en-US" sz="2200" dirty="0">
                <a:ea typeface="黑体" panose="02010609060101010101" pitchFamily="49" charset="-122"/>
              </a:rPr>
              <a:t>为什么要引入</a:t>
            </a:r>
            <a:r>
              <a:rPr lang="en-US" altLang="zh-CN" sz="2200" dirty="0">
                <a:ea typeface="黑体" panose="02010609060101010101" pitchFamily="49" charset="-122"/>
              </a:rPr>
              <a:t>DMA</a:t>
            </a:r>
            <a:r>
              <a:rPr lang="zh-CN" altLang="en-US" sz="2200" dirty="0">
                <a:ea typeface="黑体" panose="02010609060101010101" pitchFamily="49" charset="-122"/>
              </a:rPr>
              <a:t>方式？</a:t>
            </a:r>
            <a:endParaRPr lang="zh-CN" altLang="en-US" sz="2200" dirty="0">
              <a:ea typeface="黑体" panose="02010609060101010101" pitchFamily="49" charset="-122"/>
            </a:endParaRPr>
          </a:p>
          <a:p>
            <a:pPr marL="742950" lvl="1" indent="-285750" algn="just"/>
            <a:r>
              <a:rPr lang="zh-CN" altLang="en-US" sz="2200" dirty="0">
                <a:solidFill>
                  <a:srgbClr val="3333CC"/>
                </a:solidFill>
                <a:ea typeface="黑体" panose="02010609060101010101" pitchFamily="49" charset="-122"/>
              </a:rPr>
              <a:t>程序直接控制方式受“踏步”现象的限制，主机效率低下。并且是执行指令实现数据的传输，故不适合高速设备和主机间的数据传送。</a:t>
            </a:r>
            <a:endParaRPr lang="zh-CN" altLang="en-US" sz="2200" dirty="0">
              <a:solidFill>
                <a:srgbClr val="3333CC"/>
              </a:solidFill>
              <a:ea typeface="黑体" panose="02010609060101010101" pitchFamily="49" charset="-122"/>
            </a:endParaRPr>
          </a:p>
          <a:p>
            <a:pPr marL="742950" lvl="1" indent="-285750" algn="just"/>
            <a:r>
              <a:rPr lang="zh-CN" altLang="en-US" sz="2200" dirty="0">
                <a:solidFill>
                  <a:srgbClr val="3333CC"/>
                </a:solidFill>
                <a:ea typeface="黑体" panose="02010609060101010101" pitchFamily="49" charset="-122"/>
              </a:rPr>
              <a:t>中断控制方式虽比程序直接控制方式有效，</a:t>
            </a:r>
            <a:r>
              <a:rPr lang="en-US" altLang="zh-CN" sz="2200" dirty="0">
                <a:solidFill>
                  <a:srgbClr val="3333CC"/>
                </a:solidFill>
                <a:ea typeface="黑体" panose="02010609060101010101" pitchFamily="49" charset="-122"/>
              </a:rPr>
              <a:t>CPU</a:t>
            </a:r>
            <a:r>
              <a:rPr lang="zh-CN" altLang="en-US" sz="2200" dirty="0">
                <a:solidFill>
                  <a:srgbClr val="3333CC"/>
                </a:solidFill>
                <a:ea typeface="黑体" panose="02010609060101010101" pitchFamily="49" charset="-122"/>
              </a:rPr>
              <a:t>和外设有一定的并行度，但由于下列原因也不适合高速设备和主机间的数据传送。</a:t>
            </a:r>
            <a:endParaRPr lang="zh-CN" altLang="en-US" sz="2200" dirty="0">
              <a:solidFill>
                <a:srgbClr val="3333CC"/>
              </a:solidFill>
              <a:ea typeface="黑体" panose="02010609060101010101" pitchFamily="49" charset="-122"/>
            </a:endParaRPr>
          </a:p>
          <a:p>
            <a:pPr marL="1143000" lvl="2" indent="-228600" algn="just"/>
            <a:r>
              <a:rPr lang="zh-CN" altLang="en-US" sz="2200" dirty="0">
                <a:solidFill>
                  <a:srgbClr val="CC3399"/>
                </a:solidFill>
                <a:ea typeface="黑体" panose="02010609060101010101" pitchFamily="49" charset="-122"/>
              </a:rPr>
              <a:t>对</a:t>
            </a:r>
            <a:r>
              <a:rPr lang="en-US" altLang="zh-CN" sz="2200" dirty="0">
                <a:solidFill>
                  <a:srgbClr val="CC3399"/>
                </a:solidFill>
                <a:ea typeface="黑体" panose="02010609060101010101" pitchFamily="49" charset="-122"/>
              </a:rPr>
              <a:t>I/O</a:t>
            </a:r>
            <a:r>
              <a:rPr lang="zh-CN" altLang="en-US" sz="2200" dirty="0">
                <a:solidFill>
                  <a:srgbClr val="CC3399"/>
                </a:solidFill>
                <a:ea typeface="黑体" panose="02010609060101010101" pitchFamily="49" charset="-122"/>
              </a:rPr>
              <a:t>请求响应慢。</a:t>
            </a:r>
            <a:r>
              <a:rPr lang="zh-CN" altLang="en-US" sz="2200" dirty="0">
                <a:ea typeface="黑体" panose="02010609060101010101" pitchFamily="49" charset="-122"/>
              </a:rPr>
              <a:t>每传送一个数据都要等待外设的中断请求，并增加许多中断响应和中断处理前、后的附加开销（保护断点、现场等），不能及时响应</a:t>
            </a:r>
            <a:r>
              <a:rPr lang="en-US" altLang="zh-CN" sz="2200" dirty="0">
                <a:ea typeface="黑体" panose="02010609060101010101" pitchFamily="49" charset="-122"/>
              </a:rPr>
              <a:t>I/O</a:t>
            </a:r>
            <a:r>
              <a:rPr lang="zh-CN" altLang="en-US" sz="2200" dirty="0">
                <a:ea typeface="黑体" panose="02010609060101010101" pitchFamily="49" charset="-122"/>
              </a:rPr>
              <a:t>请求。</a:t>
            </a:r>
            <a:endParaRPr lang="zh-CN" altLang="en-US" sz="2200" dirty="0">
              <a:ea typeface="黑体" panose="02010609060101010101" pitchFamily="49" charset="-122"/>
            </a:endParaRPr>
          </a:p>
          <a:p>
            <a:pPr marL="1143000" lvl="2" indent="-228600" algn="just"/>
            <a:r>
              <a:rPr lang="zh-CN" altLang="en-US" sz="2200" dirty="0">
                <a:solidFill>
                  <a:srgbClr val="CC3399"/>
                </a:solidFill>
                <a:ea typeface="黑体" panose="02010609060101010101" pitchFamily="49" charset="-122"/>
              </a:rPr>
              <a:t>数据传送速度慢。</a:t>
            </a:r>
            <a:r>
              <a:rPr lang="zh-CN" altLang="en-US" sz="2200" dirty="0">
                <a:ea typeface="黑体" panose="02010609060101010101" pitchFamily="49" charset="-122"/>
              </a:rPr>
              <a:t>数据传送由软件完成</a:t>
            </a:r>
            <a:r>
              <a:rPr lang="zh-CN" altLang="en-US" sz="2200" dirty="0">
                <a:solidFill>
                  <a:schemeClr val="accent1"/>
                </a:solidFill>
                <a:ea typeface="黑体" panose="02010609060101010101" pitchFamily="49" charset="-122"/>
              </a:rPr>
              <a:t>（由</a:t>
            </a:r>
            <a:r>
              <a:rPr lang="en-US" altLang="zh-CN" sz="2200" dirty="0">
                <a:solidFill>
                  <a:schemeClr val="accent1"/>
                </a:solidFill>
                <a:ea typeface="黑体" panose="02010609060101010101" pitchFamily="49" charset="-122"/>
              </a:rPr>
              <a:t>CPU</a:t>
            </a:r>
            <a:r>
              <a:rPr lang="zh-CN" altLang="en-US" sz="2200" dirty="0">
                <a:solidFill>
                  <a:schemeClr val="accent1"/>
                </a:solidFill>
                <a:ea typeface="黑体" panose="02010609060101010101" pitchFamily="49" charset="-122"/>
              </a:rPr>
              <a:t>执行相应的中断服务程序来完成</a:t>
            </a:r>
            <a:r>
              <a:rPr lang="en-US" altLang="zh-CN" sz="2200" dirty="0">
                <a:solidFill>
                  <a:schemeClr val="accent1"/>
                </a:solidFill>
                <a:ea typeface="黑体" panose="02010609060101010101" pitchFamily="49" charset="-122"/>
              </a:rPr>
              <a:t>)</a:t>
            </a:r>
            <a:r>
              <a:rPr lang="zh-CN" altLang="en-US" sz="2200" dirty="0">
                <a:ea typeface="黑体" panose="02010609060101010101" pitchFamily="49" charset="-122"/>
              </a:rPr>
              <a:t>，速度慢 。</a:t>
            </a:r>
            <a:endParaRPr lang="zh-CN" altLang="en-US" sz="22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A110248-1744-41FF-8D3E-1C4BE93BEE6C}"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down)">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checkerboard(across)">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checkerboard(across)">
                                      <p:cBhvr>
                                        <p:cTn id="17" dur="500"/>
                                        <p:tgtEl>
                                          <p:spTgt spid="28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checkerboard(across)">
                                      <p:cBhvr>
                                        <p:cTn id="22" dur="500"/>
                                        <p:tgtEl>
                                          <p:spTgt spid="28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3651">
                                            <p:txEl>
                                              <p:pRg st="4" end="4"/>
                                            </p:txEl>
                                          </p:spTgt>
                                        </p:tgtEl>
                                        <p:attrNameLst>
                                          <p:attrName>style.visibility</p:attrName>
                                        </p:attrNameLst>
                                      </p:cBhvr>
                                      <p:to>
                                        <p:strVal val="visible"/>
                                      </p:to>
                                    </p:set>
                                    <p:animEffect transition="in" filter="checkerboard(across)">
                                      <p:cBhvr>
                                        <p:cTn id="27" dur="500"/>
                                        <p:tgtEl>
                                          <p:spTgt spid="283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3651">
                                            <p:txEl>
                                              <p:pRg st="5" end="5"/>
                                            </p:txEl>
                                          </p:spTgt>
                                        </p:tgtEl>
                                        <p:attrNameLst>
                                          <p:attrName>style.visibility</p:attrName>
                                        </p:attrNameLst>
                                      </p:cBhvr>
                                      <p:to>
                                        <p:strVal val="visible"/>
                                      </p:to>
                                    </p:set>
                                    <p:animEffect transition="in" filter="checkerboard(across)">
                                      <p:cBhvr>
                                        <p:cTn id="32" dur="500"/>
                                        <p:tgtEl>
                                          <p:spTgt spid="28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42950" y="71438"/>
            <a:ext cx="5032375" cy="474662"/>
          </a:xfrm>
        </p:spPr>
        <p:txBody>
          <a:bodyPr/>
          <a:lstStyle/>
          <a:p>
            <a:r>
              <a:rPr lang="en-US" altLang="zh-CN" sz="3200">
                <a:ea typeface="宋体" panose="02010600030101010101" pitchFamily="2" charset="-122"/>
                <a:cs typeface="Arial" panose="020B0604020202020204" pitchFamily="34" charset="0"/>
              </a:rPr>
              <a:t>DMA</a:t>
            </a:r>
            <a:r>
              <a:rPr lang="zh-CN" altLang="en-US" sz="3200">
                <a:ea typeface="宋体" panose="02010600030101010101" pitchFamily="2" charset="-122"/>
                <a:cs typeface="Arial" panose="020B0604020202020204" pitchFamily="34" charset="0"/>
              </a:rPr>
              <a:t>方式</a:t>
            </a:r>
            <a:r>
              <a:rPr lang="zh-CN" altLang="en-US" sz="3200">
                <a:latin typeface="宋体" panose="02010600030101010101" pitchFamily="2" charset="-122"/>
                <a:ea typeface="宋体" panose="02010600030101010101" pitchFamily="2" charset="-122"/>
                <a:cs typeface="Arial" panose="020B0604020202020204" pitchFamily="34" charset="0"/>
              </a:rPr>
              <a:t>的基本要点</a:t>
            </a:r>
            <a:endParaRPr lang="zh-CN" altLang="en-US" sz="3200">
              <a:latin typeface="宋体" panose="02010600030101010101" pitchFamily="2" charset="-122"/>
              <a:ea typeface="宋体" panose="02010600030101010101" pitchFamily="2" charset="-122"/>
              <a:cs typeface="Arial" panose="020B0604020202020204" pitchFamily="34" charset="0"/>
            </a:endParaRPr>
          </a:p>
        </p:txBody>
      </p:sp>
      <p:sp>
        <p:nvSpPr>
          <p:cNvPr id="284675" name="Rectangle 3"/>
          <p:cNvSpPr>
            <a:spLocks noGrp="1" noChangeArrowheads="1"/>
          </p:cNvSpPr>
          <p:nvPr>
            <p:ph type="body" idx="1"/>
          </p:nvPr>
        </p:nvSpPr>
        <p:spPr>
          <a:xfrm>
            <a:off x="242888" y="698500"/>
            <a:ext cx="8648700" cy="5923929"/>
          </a:xfrm>
        </p:spPr>
        <p:txBody>
          <a:bodyPr/>
          <a:lstStyle/>
          <a:p>
            <a:pPr marL="342900" indent="-34290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方式的基本思想</a:t>
            </a:r>
            <a:endParaRPr lang="zh-CN" altLang="en-US" sz="2000" dirty="0">
              <a:ea typeface="黑体" panose="02010609060101010101" pitchFamily="49" charset="-122"/>
            </a:endParaRPr>
          </a:p>
          <a:p>
            <a:pPr marL="742950" lvl="1" indent="-285750" algn="just">
              <a:spcBef>
                <a:spcPct val="10000"/>
              </a:spcBef>
            </a:pPr>
            <a:r>
              <a:rPr lang="zh-CN" altLang="en-US" sz="2000" dirty="0">
                <a:solidFill>
                  <a:schemeClr val="accent2"/>
                </a:solidFill>
                <a:ea typeface="黑体" panose="02010609060101010101" pitchFamily="49" charset="-122"/>
              </a:rPr>
              <a:t>在高速外设和主存间直接传送数据</a:t>
            </a:r>
            <a:endParaRPr lang="zh-CN" altLang="en-US" sz="2000" dirty="0">
              <a:solidFill>
                <a:schemeClr val="accent2"/>
              </a:solidFill>
              <a:ea typeface="黑体" panose="02010609060101010101" pitchFamily="49" charset="-122"/>
            </a:endParaRPr>
          </a:p>
          <a:p>
            <a:pPr marL="742950" lvl="1" indent="-285750" algn="just">
              <a:spcBef>
                <a:spcPct val="10000"/>
              </a:spcBef>
            </a:pPr>
            <a:r>
              <a:rPr lang="zh-CN" altLang="en-US" sz="2000" dirty="0">
                <a:solidFill>
                  <a:schemeClr val="accent2"/>
                </a:solidFill>
                <a:ea typeface="黑体" panose="02010609060101010101" pitchFamily="49" charset="-122"/>
              </a:rPr>
              <a:t>由专门硬件</a:t>
            </a:r>
            <a:r>
              <a:rPr lang="zh-CN" altLang="en-US" sz="2000" dirty="0">
                <a:solidFill>
                  <a:srgbClr val="D1390F"/>
                </a:solidFill>
                <a:ea typeface="黑体" panose="02010609060101010101" pitchFamily="49" charset="-122"/>
              </a:rPr>
              <a:t>（即：</a:t>
            </a: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接口）</a:t>
            </a:r>
            <a:r>
              <a:rPr lang="zh-CN" altLang="en-US" sz="2000" dirty="0">
                <a:solidFill>
                  <a:schemeClr val="accent2"/>
                </a:solidFill>
                <a:ea typeface="黑体" panose="02010609060101010101" pitchFamily="49" charset="-122"/>
              </a:rPr>
              <a:t>控制总线</a:t>
            </a:r>
            <a:r>
              <a:rPr lang="zh-CN" altLang="en-US" sz="2000" dirty="0" smtClean="0">
                <a:solidFill>
                  <a:schemeClr val="accent2"/>
                </a:solidFill>
                <a:ea typeface="黑体" panose="02010609060101010101" pitchFamily="49" charset="-122"/>
              </a:rPr>
              <a:t>进行数据传输</a:t>
            </a:r>
            <a:endParaRPr lang="en-US" altLang="zh-CN" sz="2000" dirty="0">
              <a:solidFill>
                <a:schemeClr val="accent2"/>
              </a:solidFill>
              <a:ea typeface="黑体" panose="02010609060101010101" pitchFamily="49" charset="-122"/>
            </a:endParaRPr>
          </a:p>
          <a:p>
            <a:pPr marL="342900" indent="-34290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方式适用场合</a:t>
            </a:r>
            <a:endParaRPr lang="zh-CN" altLang="en-US" sz="2000" dirty="0">
              <a:ea typeface="黑体" panose="02010609060101010101" pitchFamily="49" charset="-122"/>
            </a:endParaRPr>
          </a:p>
          <a:p>
            <a:pPr marL="742950" lvl="1" indent="-285750" algn="just">
              <a:spcBef>
                <a:spcPct val="10000"/>
              </a:spcBef>
            </a:pPr>
            <a:r>
              <a:rPr lang="zh-CN" altLang="en-US" sz="2000" dirty="0">
                <a:solidFill>
                  <a:schemeClr val="accent2"/>
                </a:solidFill>
                <a:ea typeface="黑体" panose="02010609060101010101" pitchFamily="49" charset="-122"/>
              </a:rPr>
              <a:t>高速设备（如：磁盘、光盘等）</a:t>
            </a:r>
            <a:endParaRPr lang="zh-CN" altLang="en-US" sz="2000" dirty="0">
              <a:solidFill>
                <a:schemeClr val="accent2"/>
              </a:solidFill>
              <a:ea typeface="黑体" panose="02010609060101010101" pitchFamily="49" charset="-122"/>
            </a:endParaRPr>
          </a:p>
          <a:p>
            <a:pPr marL="742950" lvl="1" indent="-285750" algn="just">
              <a:spcBef>
                <a:spcPct val="10000"/>
              </a:spcBef>
            </a:pPr>
            <a:r>
              <a:rPr lang="zh-CN" altLang="en-US" sz="2000" dirty="0">
                <a:solidFill>
                  <a:schemeClr val="accent2"/>
                </a:solidFill>
                <a:ea typeface="黑体" panose="02010609060101010101" pitchFamily="49" charset="-122"/>
              </a:rPr>
              <a:t>成批数据交换，且数据间的间隔时间短，一旦启动，数据连续读写。</a:t>
            </a:r>
            <a:endParaRPr lang="zh-CN" altLang="en-US" sz="2000" dirty="0">
              <a:solidFill>
                <a:schemeClr val="accent2"/>
              </a:solidFill>
              <a:ea typeface="黑体" panose="02010609060101010101" pitchFamily="49" charset="-122"/>
            </a:endParaRPr>
          </a:p>
          <a:p>
            <a:pPr marL="342900" indent="-342900" algn="just">
              <a:spcBef>
                <a:spcPct val="10000"/>
              </a:spcBef>
            </a:pPr>
            <a:r>
              <a:rPr lang="zh-CN" altLang="en-US" sz="2000" dirty="0">
                <a:ea typeface="黑体" panose="02010609060101010101" pitchFamily="49" charset="-122"/>
              </a:rPr>
              <a:t>采用“请求</a:t>
            </a:r>
            <a:r>
              <a:rPr lang="en-US" altLang="zh-CN" sz="2000" dirty="0">
                <a:ea typeface="黑体" panose="02010609060101010101" pitchFamily="49" charset="-122"/>
              </a:rPr>
              <a:t>-</a:t>
            </a:r>
            <a:r>
              <a:rPr lang="zh-CN" altLang="en-US" sz="2000" dirty="0">
                <a:ea typeface="黑体" panose="02010609060101010101" pitchFamily="49" charset="-122"/>
              </a:rPr>
              <a:t>响应”方式</a:t>
            </a:r>
            <a:endParaRPr lang="zh-CN" altLang="en-US" sz="2000" dirty="0">
              <a:ea typeface="黑体" panose="02010609060101010101" pitchFamily="49" charset="-122"/>
            </a:endParaRPr>
          </a:p>
          <a:p>
            <a:pPr marL="742950" lvl="1" indent="-285750" algn="just">
              <a:spcBef>
                <a:spcPct val="10000"/>
              </a:spcBef>
            </a:pPr>
            <a:r>
              <a:rPr lang="zh-CN" altLang="en-US" sz="2000" dirty="0">
                <a:ea typeface="黑体" panose="02010609060101010101" pitchFamily="49" charset="-122"/>
              </a:rPr>
              <a:t>每当高速设备准备好数据，就发出一次“</a:t>
            </a:r>
            <a:r>
              <a:rPr lang="en-US" altLang="zh-CN" sz="2000" dirty="0">
                <a:ea typeface="黑体" panose="02010609060101010101" pitchFamily="49" charset="-122"/>
              </a:rPr>
              <a:t>DMA</a:t>
            </a:r>
            <a:r>
              <a:rPr lang="zh-CN" altLang="en-US" sz="2000" dirty="0">
                <a:ea typeface="黑体" panose="02010609060101010101" pitchFamily="49" charset="-122"/>
              </a:rPr>
              <a:t>请求”，</a:t>
            </a:r>
            <a:r>
              <a:rPr lang="en-US" altLang="zh-CN" sz="2000" dirty="0">
                <a:ea typeface="黑体" panose="02010609060101010101" pitchFamily="49" charset="-122"/>
              </a:rPr>
              <a:t>DMA</a:t>
            </a:r>
            <a:r>
              <a:rPr lang="zh-CN" altLang="en-US" sz="2000" dirty="0">
                <a:ea typeface="黑体" panose="02010609060101010101" pitchFamily="49" charset="-122"/>
              </a:rPr>
              <a:t>控制器</a:t>
            </a:r>
            <a:r>
              <a:rPr lang="zh-CN" altLang="en-US" sz="2000" dirty="0" smtClean="0">
                <a:ea typeface="黑体" panose="02010609060101010101" pitchFamily="49" charset="-122"/>
              </a:rPr>
              <a:t>接到</a:t>
            </a:r>
            <a:r>
              <a:rPr lang="en-US" altLang="zh-CN" sz="2000" dirty="0">
                <a:ea typeface="黑体" panose="02010609060101010101" pitchFamily="49" charset="-122"/>
              </a:rPr>
              <a:t>DMA</a:t>
            </a:r>
            <a:r>
              <a:rPr lang="zh-CN" altLang="en-US" sz="2000" dirty="0">
                <a:ea typeface="黑体" panose="02010609060101010101" pitchFamily="49" charset="-122"/>
              </a:rPr>
              <a:t>请求后，向</a:t>
            </a:r>
            <a:r>
              <a:rPr lang="en-US" altLang="zh-CN" sz="2000" dirty="0">
                <a:ea typeface="黑体" panose="02010609060101010101" pitchFamily="49" charset="-122"/>
              </a:rPr>
              <a:t>CPU</a:t>
            </a:r>
            <a:r>
              <a:rPr lang="zh-CN" altLang="en-US" sz="2000" dirty="0">
                <a:ea typeface="黑体" panose="02010609060101010101" pitchFamily="49" charset="-122"/>
              </a:rPr>
              <a:t>申请总线使用权。</a:t>
            </a:r>
            <a:endParaRPr lang="zh-CN" altLang="en-US" sz="2000" dirty="0">
              <a:ea typeface="黑体" panose="02010609060101010101" pitchFamily="49" charset="-122"/>
            </a:endParaRP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控制器的总线使用优先级比</a:t>
            </a:r>
            <a:r>
              <a:rPr lang="en-US" altLang="zh-CN" sz="2000" dirty="0">
                <a:ea typeface="黑体" panose="02010609060101010101" pitchFamily="49" charset="-122"/>
              </a:rPr>
              <a:t>CPU</a:t>
            </a:r>
            <a:r>
              <a:rPr lang="zh-CN" altLang="en-US" sz="2000" dirty="0">
                <a:ea typeface="黑体" panose="02010609060101010101" pitchFamily="49" charset="-122"/>
              </a:rPr>
              <a:t>高。</a:t>
            </a:r>
            <a:endParaRPr lang="zh-CN" altLang="en-US" sz="2000" dirty="0">
              <a:ea typeface="黑体" panose="02010609060101010101" pitchFamily="49" charset="-122"/>
            </a:endParaRPr>
          </a:p>
          <a:p>
            <a:pPr marL="342900" indent="-342900" algn="just">
              <a:spcBef>
                <a:spcPct val="10000"/>
              </a:spcBef>
            </a:pPr>
            <a:r>
              <a:rPr lang="zh-CN" altLang="en-US" sz="2000" dirty="0">
                <a:ea typeface="黑体" panose="02010609060101010101" pitchFamily="49" charset="-122"/>
              </a:rPr>
              <a:t>与中断控制方式结合使用</a:t>
            </a:r>
            <a:endParaRPr lang="zh-CN" altLang="en-US" sz="2000" dirty="0">
              <a:ea typeface="黑体" panose="02010609060101010101" pitchFamily="49" charset="-122"/>
            </a:endParaRP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传送前，外设在“寻道”“旋转”等操作结束时，通过“中断”告知</a:t>
            </a:r>
            <a:r>
              <a:rPr lang="en-US" altLang="zh-CN" sz="2000" dirty="0">
                <a:ea typeface="黑体" panose="02010609060101010101" pitchFamily="49" charset="-122"/>
              </a:rPr>
              <a:t>CPU</a:t>
            </a:r>
            <a:r>
              <a:rPr lang="zh-CN" altLang="en-US" sz="2000" dirty="0">
                <a:ea typeface="黑体" panose="02010609060101010101" pitchFamily="49" charset="-122"/>
              </a:rPr>
              <a:t>。</a:t>
            </a:r>
            <a:endParaRPr lang="zh-CN" altLang="en-US" sz="2000" dirty="0">
              <a:ea typeface="黑体" panose="02010609060101010101" pitchFamily="49" charset="-122"/>
            </a:endParaRPr>
          </a:p>
          <a:p>
            <a:pPr marL="742950" lvl="1" indent="-285750" algn="just">
              <a:spcBef>
                <a:spcPct val="10000"/>
              </a:spcBef>
            </a:pPr>
            <a:r>
              <a:rPr lang="zh-CN" altLang="en-US" sz="2000" dirty="0">
                <a:ea typeface="黑体" panose="02010609060101010101" pitchFamily="49" charset="-122"/>
              </a:rPr>
              <a:t>在</a:t>
            </a:r>
            <a:r>
              <a:rPr lang="en-US" altLang="zh-CN" sz="2000" dirty="0">
                <a:ea typeface="黑体" panose="02010609060101010101" pitchFamily="49" charset="-122"/>
              </a:rPr>
              <a:t>DMA</a:t>
            </a:r>
            <a:r>
              <a:rPr lang="zh-CN" altLang="en-US" sz="2000" dirty="0">
                <a:ea typeface="黑体" panose="02010609060101010101" pitchFamily="49" charset="-122"/>
              </a:rPr>
              <a:t>控制器控制总线进行数据传送时，</a:t>
            </a:r>
            <a:r>
              <a:rPr lang="en-US" altLang="zh-CN" sz="2000" dirty="0" smtClean="0">
                <a:ea typeface="黑体" panose="02010609060101010101" pitchFamily="49" charset="-122"/>
              </a:rPr>
              <a:t>CPU</a:t>
            </a:r>
            <a:r>
              <a:rPr lang="zh-CN" altLang="en-US" sz="2000" dirty="0" smtClean="0">
                <a:ea typeface="黑体" panose="02010609060101010101" pitchFamily="49" charset="-122"/>
              </a:rPr>
              <a:t>可执行</a:t>
            </a:r>
            <a:r>
              <a:rPr lang="zh-CN" altLang="en-US" sz="2000" dirty="0">
                <a:ea typeface="黑体" panose="02010609060101010101" pitchFamily="49" charset="-122"/>
              </a:rPr>
              <a:t>其他程序。</a:t>
            </a:r>
            <a:endParaRPr lang="zh-CN" altLang="en-US" sz="2000" dirty="0">
              <a:ea typeface="黑体" panose="02010609060101010101" pitchFamily="49" charset="-122"/>
            </a:endParaRP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传送结束时，要通过“</a:t>
            </a: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结束中断</a:t>
            </a:r>
            <a:r>
              <a:rPr lang="zh-CN" altLang="en-US" sz="2000" dirty="0">
                <a:ea typeface="黑体" panose="02010609060101010101" pitchFamily="49" charset="-122"/>
              </a:rPr>
              <a:t>”告知</a:t>
            </a:r>
            <a:r>
              <a:rPr lang="en-US" altLang="zh-CN" sz="2000" dirty="0">
                <a:ea typeface="黑体" panose="02010609060101010101" pitchFamily="49" charset="-122"/>
              </a:rPr>
              <a:t>CPU</a:t>
            </a:r>
            <a:r>
              <a:rPr lang="zh-CN" altLang="en-US" sz="2000" dirty="0">
                <a:ea typeface="黑体" panose="02010609060101010101" pitchFamily="49" charset="-122"/>
              </a:rPr>
              <a:t>。</a:t>
            </a:r>
            <a:endParaRPr lang="zh-CN" altLang="en-US" sz="20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7B8C152-AB99-46A2-A3A7-60BFFED83CBB}" type="slidenum">
              <a:rPr lang="zh-CN" altLang="en-US" sz="1200">
                <a:solidFill>
                  <a:srgbClr val="898989"/>
                </a:solidFill>
              </a:rPr>
            </a:fld>
            <a:endParaRPr lang="zh-CN" altLang="en-US" sz="1200">
              <a:solidFill>
                <a:srgbClr val="898989"/>
              </a:solidFill>
            </a:endParaRPr>
          </a:p>
        </p:txBody>
      </p:sp>
      <p:sp>
        <p:nvSpPr>
          <p:cNvPr id="3" name="矩形 2"/>
          <p:cNvSpPr/>
          <p:nvPr/>
        </p:nvSpPr>
        <p:spPr>
          <a:xfrm>
            <a:off x="5604248" y="4265563"/>
            <a:ext cx="3881191" cy="400110"/>
          </a:xfrm>
          <a:prstGeom prst="rect">
            <a:avLst/>
          </a:prstGeom>
        </p:spPr>
        <p:txBody>
          <a:bodyPr wrap="none">
            <a:spAutoFit/>
          </a:bodyPr>
          <a:lstStyle/>
          <a:p>
            <a:r>
              <a:rPr lang="zh-CN" altLang="en-US" sz="2000" dirty="0">
                <a:solidFill>
                  <a:srgbClr val="FF0000"/>
                </a:solidFill>
                <a:ea typeface="黑体" panose="02010609060101010101" pitchFamily="49" charset="-122"/>
              </a:rPr>
              <a:t>思考一下：为什么要这样规定？</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down)">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7" dur="500"/>
                                        <p:tgtEl>
                                          <p:spTgt spid="284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4675">
                                            <p:txEl>
                                              <p:pRg st="3" end="3"/>
                                            </p:txEl>
                                          </p:spTgt>
                                        </p:tgtEl>
                                        <p:attrNameLst>
                                          <p:attrName>style.visibility</p:attrName>
                                        </p:attrNameLst>
                                      </p:cBhvr>
                                      <p:to>
                                        <p:strVal val="visible"/>
                                      </p:to>
                                    </p:set>
                                    <p:animEffect transition="in" filter="wipe(down)">
                                      <p:cBhvr>
                                        <p:cTn id="22" dur="500"/>
                                        <p:tgtEl>
                                          <p:spTgt spid="284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7" dur="500"/>
                                        <p:tgtEl>
                                          <p:spTgt spid="284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4675">
                                            <p:txEl>
                                              <p:pRg st="5" end="5"/>
                                            </p:txEl>
                                          </p:spTgt>
                                        </p:tgtEl>
                                        <p:attrNameLst>
                                          <p:attrName>style.visibility</p:attrName>
                                        </p:attrNameLst>
                                      </p:cBhvr>
                                      <p:to>
                                        <p:strVal val="visible"/>
                                      </p:to>
                                    </p:set>
                                    <p:animEffect transition="in" filter="checkerboard(across)">
                                      <p:cBhvr>
                                        <p:cTn id="32" dur="500"/>
                                        <p:tgtEl>
                                          <p:spTgt spid="284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4675">
                                            <p:txEl>
                                              <p:pRg st="6" end="6"/>
                                            </p:txEl>
                                          </p:spTgt>
                                        </p:tgtEl>
                                        <p:attrNameLst>
                                          <p:attrName>style.visibility</p:attrName>
                                        </p:attrNameLst>
                                      </p:cBhvr>
                                      <p:to>
                                        <p:strVal val="visible"/>
                                      </p:to>
                                    </p:set>
                                    <p:animEffect transition="in" filter="wipe(down)">
                                      <p:cBhvr>
                                        <p:cTn id="37" dur="500"/>
                                        <p:tgtEl>
                                          <p:spTgt spid="284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4675">
                                            <p:txEl>
                                              <p:pRg st="7" end="7"/>
                                            </p:txEl>
                                          </p:spTgt>
                                        </p:tgtEl>
                                        <p:attrNameLst>
                                          <p:attrName>style.visibility</p:attrName>
                                        </p:attrNameLst>
                                      </p:cBhvr>
                                      <p:to>
                                        <p:strVal val="visible"/>
                                      </p:to>
                                    </p:set>
                                    <p:animEffect transition="in" filter="checkerboard(across)">
                                      <p:cBhvr>
                                        <p:cTn id="42" dur="500"/>
                                        <p:tgtEl>
                                          <p:spTgt spid="284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84675">
                                            <p:txEl>
                                              <p:pRg st="8" end="8"/>
                                            </p:txEl>
                                          </p:spTgt>
                                        </p:tgtEl>
                                        <p:attrNameLst>
                                          <p:attrName>style.visibility</p:attrName>
                                        </p:attrNameLst>
                                      </p:cBhvr>
                                      <p:to>
                                        <p:strVal val="visible"/>
                                      </p:to>
                                    </p:set>
                                    <p:animEffect transition="in" filter="checkerboard(across)">
                                      <p:cBhvr>
                                        <p:cTn id="47" dur="500"/>
                                        <p:tgtEl>
                                          <p:spTgt spid="284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84675">
                                            <p:txEl>
                                              <p:pRg st="9" end="9"/>
                                            </p:txEl>
                                          </p:spTgt>
                                        </p:tgtEl>
                                        <p:attrNameLst>
                                          <p:attrName>style.visibility</p:attrName>
                                        </p:attrNameLst>
                                      </p:cBhvr>
                                      <p:to>
                                        <p:strVal val="visible"/>
                                      </p:to>
                                    </p:set>
                                    <p:animEffect transition="in" filter="wipe(down)">
                                      <p:cBhvr>
                                        <p:cTn id="57" dur="500"/>
                                        <p:tgtEl>
                                          <p:spTgt spid="28467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84675">
                                            <p:txEl>
                                              <p:pRg st="10" end="10"/>
                                            </p:txEl>
                                          </p:spTgt>
                                        </p:tgtEl>
                                        <p:attrNameLst>
                                          <p:attrName>style.visibility</p:attrName>
                                        </p:attrNameLst>
                                      </p:cBhvr>
                                      <p:to>
                                        <p:strVal val="visible"/>
                                      </p:to>
                                    </p:set>
                                    <p:animEffect transition="in" filter="checkerboard(across)">
                                      <p:cBhvr>
                                        <p:cTn id="62" dur="500"/>
                                        <p:tgtEl>
                                          <p:spTgt spid="28467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84675">
                                            <p:txEl>
                                              <p:pRg st="11" end="11"/>
                                            </p:txEl>
                                          </p:spTgt>
                                        </p:tgtEl>
                                        <p:attrNameLst>
                                          <p:attrName>style.visibility</p:attrName>
                                        </p:attrNameLst>
                                      </p:cBhvr>
                                      <p:to>
                                        <p:strVal val="visible"/>
                                      </p:to>
                                    </p:set>
                                    <p:animEffect transition="in" filter="checkerboard(across)">
                                      <p:cBhvr>
                                        <p:cTn id="67" dur="500"/>
                                        <p:tgtEl>
                                          <p:spTgt spid="28467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284675">
                                            <p:txEl>
                                              <p:pRg st="12" end="12"/>
                                            </p:txEl>
                                          </p:spTgt>
                                        </p:tgtEl>
                                        <p:attrNameLst>
                                          <p:attrName>style.visibility</p:attrName>
                                        </p:attrNameLst>
                                      </p:cBhvr>
                                      <p:to>
                                        <p:strVal val="visible"/>
                                      </p:to>
                                    </p:set>
                                    <p:animEffect transition="in" filter="checkerboard(across)">
                                      <p:cBhvr>
                                        <p:cTn id="72" dur="500"/>
                                        <p:tgtEl>
                                          <p:spTgt spid="284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5775" y="171450"/>
            <a:ext cx="3930108" cy="422275"/>
          </a:xfrm>
        </p:spPr>
        <p:txBody>
          <a:bodyPr/>
          <a:lstStyle/>
          <a:p>
            <a:r>
              <a:rPr lang="zh-CN" altLang="en-US" dirty="0">
                <a:latin typeface="宋体" panose="02010600030101010101" pitchFamily="2" charset="-122"/>
                <a:ea typeface="宋体" panose="02010600030101010101" pitchFamily="2" charset="-122"/>
              </a:rPr>
              <a:t>外部设备的通用模型</a:t>
            </a:r>
            <a:endParaRPr lang="zh-CN" altLang="en-US" dirty="0">
              <a:latin typeface="宋体" panose="02010600030101010101" pitchFamily="2" charset="-122"/>
              <a:ea typeface="宋体" panose="02010600030101010101" pitchFamily="2" charset="-122"/>
            </a:endParaRPr>
          </a:p>
        </p:txBody>
      </p:sp>
      <p:sp>
        <p:nvSpPr>
          <p:cNvPr id="592899" name="Rectangle 3"/>
          <p:cNvSpPr>
            <a:spLocks noGrp="1" noChangeArrowheads="1"/>
          </p:cNvSpPr>
          <p:nvPr>
            <p:ph type="body" idx="1"/>
          </p:nvPr>
        </p:nvSpPr>
        <p:spPr>
          <a:xfrm>
            <a:off x="76200" y="1200150"/>
            <a:ext cx="4449763" cy="4237057"/>
          </a:xfrm>
        </p:spPr>
        <p:txBody>
          <a:bodyPr/>
          <a:lstStyle/>
          <a:p>
            <a:pPr>
              <a:lnSpc>
                <a:spcPct val="130000"/>
              </a:lnSpc>
              <a:buFont typeface="Wingdings" panose="05000000000000000000" pitchFamily="2" charset="2"/>
              <a:buChar char="u"/>
            </a:pPr>
            <a:r>
              <a:rPr lang="zh-CN" altLang="en-US" sz="2000" dirty="0" smtClean="0">
                <a:solidFill>
                  <a:srgbClr val="D1390F"/>
                </a:solidFill>
                <a:ea typeface="黑体" panose="02010609060101010101" pitchFamily="49" charset="-122"/>
              </a:rPr>
              <a:t>电缆</a:t>
            </a:r>
            <a:r>
              <a:rPr lang="zh-CN" altLang="en-US" sz="2000" dirty="0" smtClean="0">
                <a:ea typeface="黑体" panose="02010609060101010101" pitchFamily="49" charset="-122"/>
              </a:rPr>
              <a:t>用来与</a:t>
            </a:r>
            <a:r>
              <a:rPr lang="zh-CN" altLang="en-US" sz="2000" dirty="0">
                <a:ea typeface="黑体" panose="02010609060101010101" pitchFamily="49" charset="-122"/>
              </a:rPr>
              <a:t>计算机</a:t>
            </a:r>
            <a:r>
              <a:rPr lang="zh-CN" altLang="en-US" sz="2000" dirty="0" smtClean="0">
                <a:ea typeface="黑体" panose="02010609060101010101" pitchFamily="49" charset="-122"/>
              </a:rPr>
              <a:t>内部的</a:t>
            </a:r>
            <a:r>
              <a:rPr lang="en-US" altLang="zh-CN" sz="2000" dirty="0" smtClean="0">
                <a:ea typeface="黑体" panose="02010609060101010101" pitchFamily="49" charset="-122"/>
              </a:rPr>
              <a:t>I/O</a:t>
            </a:r>
            <a:r>
              <a:rPr lang="zh-CN" altLang="en-US" sz="2000" dirty="0">
                <a:ea typeface="黑体" panose="02010609060101010101" pitchFamily="49" charset="-122"/>
              </a:rPr>
              <a:t>接口进行数据、状态和控制信息的传送。</a:t>
            </a:r>
            <a:endParaRPr lang="zh-CN" altLang="en-US" sz="2000" dirty="0">
              <a:ea typeface="黑体" panose="02010609060101010101" pitchFamily="49" charset="-122"/>
            </a:endParaRPr>
          </a:p>
          <a:p>
            <a:pPr>
              <a:lnSpc>
                <a:spcPct val="130000"/>
              </a:lnSpc>
              <a:buFont typeface="Wingdings" panose="05000000000000000000" pitchFamily="2" charset="2"/>
              <a:buChar char="u"/>
            </a:pPr>
            <a:r>
              <a:rPr lang="zh-CN" altLang="en-US" sz="2000" dirty="0">
                <a:solidFill>
                  <a:srgbClr val="D1390F"/>
                </a:solidFill>
                <a:ea typeface="黑体" panose="02010609060101010101" pitchFamily="49" charset="-122"/>
              </a:rPr>
              <a:t>控制逻辑</a:t>
            </a:r>
            <a:r>
              <a:rPr lang="zh-CN" altLang="en-US" sz="2000" dirty="0" smtClean="0">
                <a:ea typeface="黑体" panose="02010609060101010101" pitchFamily="49" charset="-122"/>
              </a:rPr>
              <a:t>根据计算机送出的控制</a:t>
            </a:r>
            <a:r>
              <a:rPr lang="zh-CN" altLang="en-US" sz="2000" dirty="0">
                <a:ea typeface="黑体" panose="02010609060101010101" pitchFamily="49" charset="-122"/>
              </a:rPr>
              <a:t>信息控制设备的操作，并检测设备</a:t>
            </a:r>
            <a:r>
              <a:rPr lang="zh-CN" altLang="en-US" sz="2000" dirty="0" smtClean="0">
                <a:ea typeface="黑体" panose="02010609060101010101" pitchFamily="49" charset="-122"/>
              </a:rPr>
              <a:t>状态送往计算机。</a:t>
            </a:r>
            <a:endParaRPr lang="zh-CN" altLang="en-US" sz="2000" dirty="0">
              <a:ea typeface="黑体" panose="02010609060101010101" pitchFamily="49" charset="-122"/>
            </a:endParaRPr>
          </a:p>
          <a:p>
            <a:pPr>
              <a:lnSpc>
                <a:spcPct val="130000"/>
              </a:lnSpc>
              <a:buFont typeface="Wingdings" panose="05000000000000000000" pitchFamily="2" charset="2"/>
              <a:buChar char="u"/>
            </a:pPr>
            <a:r>
              <a:rPr lang="zh-CN" altLang="en-US" sz="2000" dirty="0">
                <a:solidFill>
                  <a:srgbClr val="D1390F"/>
                </a:solidFill>
                <a:ea typeface="黑体" panose="02010609060101010101" pitchFamily="49" charset="-122"/>
              </a:rPr>
              <a:t>缓冲器</a:t>
            </a:r>
            <a:r>
              <a:rPr lang="zh-CN" altLang="en-US" sz="2000" dirty="0">
                <a:ea typeface="黑体" panose="02010609060101010101" pitchFamily="49" charset="-122"/>
              </a:rPr>
              <a:t>用于保存与计算机交换的数据信息。</a:t>
            </a:r>
            <a:endParaRPr lang="zh-CN" altLang="en-US" sz="2000" dirty="0">
              <a:ea typeface="黑体" panose="02010609060101010101" pitchFamily="49" charset="-122"/>
            </a:endParaRPr>
          </a:p>
          <a:p>
            <a:pPr>
              <a:lnSpc>
                <a:spcPct val="130000"/>
              </a:lnSpc>
              <a:buFont typeface="Wingdings" panose="05000000000000000000" pitchFamily="2" charset="2"/>
              <a:buChar char="u"/>
            </a:pPr>
            <a:r>
              <a:rPr lang="zh-CN" altLang="en-US" sz="2000" dirty="0">
                <a:solidFill>
                  <a:srgbClr val="D1390F"/>
                </a:solidFill>
                <a:ea typeface="黑体" panose="02010609060101010101" pitchFamily="49" charset="-122"/>
              </a:rPr>
              <a:t>变换器</a:t>
            </a:r>
            <a:r>
              <a:rPr lang="zh-CN" altLang="en-US" sz="2000" dirty="0">
                <a:ea typeface="黑体" panose="02010609060101010101" pitchFamily="49" charset="-122"/>
              </a:rPr>
              <a:t>用于实现电信号形式（内部数据）与其他形式的设备数据之间的</a:t>
            </a:r>
            <a:r>
              <a:rPr lang="zh-CN" altLang="en-US" sz="2000" dirty="0" smtClean="0">
                <a:ea typeface="黑体" panose="02010609060101010101" pitchFamily="49" charset="-122"/>
              </a:rPr>
              <a:t>转换</a:t>
            </a:r>
            <a:r>
              <a:rPr lang="zh-CN" altLang="en-US" sz="2000" dirty="0">
                <a:ea typeface="黑体" panose="02010609060101010101" pitchFamily="49" charset="-122"/>
              </a:rPr>
              <a:t>。</a:t>
            </a:r>
            <a:endParaRPr lang="zh-CN" altLang="en-US" sz="2000" dirty="0">
              <a:ea typeface="黑体" panose="02010609060101010101" pitchFamily="49" charset="-122"/>
            </a:endParaRPr>
          </a:p>
        </p:txBody>
      </p:sp>
      <p:sp>
        <p:nvSpPr>
          <p:cNvPr id="12304" name="AutoShape 16"/>
          <p:cNvSpPr/>
          <p:nvPr/>
        </p:nvSpPr>
        <p:spPr bwMode="auto">
          <a:xfrm rot="5426823">
            <a:off x="6594525" y="760413"/>
            <a:ext cx="228600" cy="3276600"/>
          </a:xfrm>
          <a:prstGeom prst="leftBrace">
            <a:avLst>
              <a:gd name="adj1" fmla="val 119444"/>
              <a:gd name="adj2" fmla="val 50662"/>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 name="组合 2"/>
          <p:cNvGrpSpPr/>
          <p:nvPr/>
        </p:nvGrpSpPr>
        <p:grpSpPr>
          <a:xfrm>
            <a:off x="4729213" y="2513013"/>
            <a:ext cx="4492625" cy="3978275"/>
            <a:chOff x="4627563" y="1828800"/>
            <a:chExt cx="4492625" cy="3978275"/>
          </a:xfrm>
        </p:grpSpPr>
        <p:sp>
          <p:nvSpPr>
            <p:cNvPr id="12292" name="Rectangle 4"/>
            <p:cNvSpPr>
              <a:spLocks noChangeArrowheads="1"/>
            </p:cNvSpPr>
            <p:nvPr/>
          </p:nvSpPr>
          <p:spPr bwMode="auto">
            <a:xfrm>
              <a:off x="4627563" y="2362200"/>
              <a:ext cx="4191000" cy="2286000"/>
            </a:xfrm>
            <a:prstGeom prst="rect">
              <a:avLst/>
            </a:prstGeom>
            <a:solidFill>
              <a:schemeClr val="accent1">
                <a:alpha val="7843"/>
              </a:schemeClr>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293" name="Text Box 5"/>
            <p:cNvSpPr txBox="1">
              <a:spLocks noChangeArrowheads="1"/>
            </p:cNvSpPr>
            <p:nvPr/>
          </p:nvSpPr>
          <p:spPr bwMode="auto">
            <a:xfrm>
              <a:off x="4894263" y="3200400"/>
              <a:ext cx="1295400" cy="482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spcBef>
                  <a:spcPct val="50000"/>
                </a:spcBef>
              </a:pPr>
              <a:r>
                <a:rPr kumimoji="1" lang="zh-CN" altLang="en-US" sz="2000">
                  <a:solidFill>
                    <a:srgbClr val="D1390F"/>
                  </a:solidFill>
                  <a:ea typeface="宋体" panose="02010600030101010101" pitchFamily="2" charset="-122"/>
                </a:rPr>
                <a:t>控制逻辑</a:t>
              </a:r>
              <a:endParaRPr kumimoji="1" lang="zh-CN" altLang="en-US" sz="2000">
                <a:solidFill>
                  <a:srgbClr val="D1390F"/>
                </a:solidFill>
                <a:ea typeface="宋体" panose="02010600030101010101" pitchFamily="2" charset="-122"/>
              </a:endParaRPr>
            </a:p>
          </p:txBody>
        </p:sp>
        <p:sp>
          <p:nvSpPr>
            <p:cNvPr id="12294" name="Text Box 6"/>
            <p:cNvSpPr txBox="1">
              <a:spLocks noChangeArrowheads="1"/>
            </p:cNvSpPr>
            <p:nvPr/>
          </p:nvSpPr>
          <p:spPr bwMode="auto">
            <a:xfrm>
              <a:off x="6799263" y="3048000"/>
              <a:ext cx="1600200" cy="10001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spcBef>
                  <a:spcPct val="50000"/>
                </a:spcBef>
              </a:pPr>
              <a:r>
                <a:rPr kumimoji="1" lang="zh-CN" altLang="en-US" sz="2000">
                  <a:solidFill>
                    <a:srgbClr val="D1390F"/>
                  </a:solidFill>
                  <a:ea typeface="宋体" panose="02010600030101010101" pitchFamily="2" charset="-122"/>
                </a:rPr>
                <a:t>缓冲器</a:t>
              </a:r>
              <a:endParaRPr kumimoji="1" lang="zh-CN" altLang="en-US" sz="2000">
                <a:solidFill>
                  <a:srgbClr val="D1390F"/>
                </a:solidFill>
                <a:ea typeface="宋体" panose="02010600030101010101" pitchFamily="2" charset="-122"/>
              </a:endParaRPr>
            </a:p>
            <a:p>
              <a:pPr algn="ctr" eaLnBrk="1" hangingPunct="1">
                <a:lnSpc>
                  <a:spcPct val="120000"/>
                </a:lnSpc>
                <a:spcBef>
                  <a:spcPct val="50000"/>
                </a:spcBef>
              </a:pPr>
              <a:r>
                <a:rPr kumimoji="1" lang="zh-CN" altLang="en-US" sz="2000">
                  <a:solidFill>
                    <a:srgbClr val="D1390F"/>
                  </a:solidFill>
                  <a:ea typeface="宋体" panose="02010600030101010101" pitchFamily="2" charset="-122"/>
                </a:rPr>
                <a:t>变换器</a:t>
              </a:r>
              <a:endParaRPr kumimoji="1" lang="zh-CN" altLang="en-US" sz="2000">
                <a:solidFill>
                  <a:srgbClr val="D1390F"/>
                </a:solidFill>
                <a:ea typeface="宋体" panose="02010600030101010101" pitchFamily="2" charset="-122"/>
              </a:endParaRPr>
            </a:p>
          </p:txBody>
        </p:sp>
        <p:sp>
          <p:nvSpPr>
            <p:cNvPr id="12295" name="Line 7"/>
            <p:cNvSpPr>
              <a:spLocks noChangeShapeType="1"/>
            </p:cNvSpPr>
            <p:nvPr/>
          </p:nvSpPr>
          <p:spPr bwMode="auto">
            <a:xfrm>
              <a:off x="6799263" y="35052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Line 8"/>
            <p:cNvSpPr>
              <a:spLocks noChangeShapeType="1"/>
            </p:cNvSpPr>
            <p:nvPr/>
          </p:nvSpPr>
          <p:spPr bwMode="auto">
            <a:xfrm>
              <a:off x="6189663" y="33528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9"/>
            <p:cNvSpPr>
              <a:spLocks noChangeShapeType="1"/>
            </p:cNvSpPr>
            <p:nvPr/>
          </p:nvSpPr>
          <p:spPr bwMode="auto">
            <a:xfrm>
              <a:off x="5046663" y="1905000"/>
              <a:ext cx="0" cy="1295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Line 10"/>
            <p:cNvSpPr>
              <a:spLocks noChangeShapeType="1"/>
            </p:cNvSpPr>
            <p:nvPr/>
          </p:nvSpPr>
          <p:spPr bwMode="auto">
            <a:xfrm>
              <a:off x="5961063" y="1905000"/>
              <a:ext cx="0" cy="129540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Line 11"/>
            <p:cNvSpPr>
              <a:spLocks noChangeShapeType="1"/>
            </p:cNvSpPr>
            <p:nvPr/>
          </p:nvSpPr>
          <p:spPr bwMode="auto">
            <a:xfrm>
              <a:off x="7637463" y="1828800"/>
              <a:ext cx="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2"/>
            <p:cNvSpPr>
              <a:spLocks noChangeShapeType="1"/>
            </p:cNvSpPr>
            <p:nvPr/>
          </p:nvSpPr>
          <p:spPr bwMode="auto">
            <a:xfrm>
              <a:off x="7637463" y="4038600"/>
              <a:ext cx="0" cy="1295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Rectangle 13"/>
            <p:cNvSpPr>
              <a:spLocks noChangeArrowheads="1"/>
            </p:cNvSpPr>
            <p:nvPr/>
          </p:nvSpPr>
          <p:spPr bwMode="auto">
            <a:xfrm>
              <a:off x="5040313" y="1905000"/>
              <a:ext cx="1089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控制</a:t>
              </a:r>
              <a:endParaRPr kumimoji="1" lang="zh-CN" altLang="en-US" sz="2000">
                <a:solidFill>
                  <a:srgbClr val="008000"/>
                </a:solidFill>
                <a:ea typeface="黑体" panose="02010609060101010101" pitchFamily="49" charset="-122"/>
              </a:endParaRPr>
            </a:p>
          </p:txBody>
        </p:sp>
        <p:sp>
          <p:nvSpPr>
            <p:cNvPr id="12302" name="Rectangle 14"/>
            <p:cNvSpPr>
              <a:spLocks noChangeArrowheads="1"/>
            </p:cNvSpPr>
            <p:nvPr/>
          </p:nvSpPr>
          <p:spPr bwMode="auto">
            <a:xfrm>
              <a:off x="5961063" y="1905000"/>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状态</a:t>
              </a:r>
              <a:endParaRPr kumimoji="1" lang="zh-CN" altLang="en-US" sz="2000">
                <a:solidFill>
                  <a:srgbClr val="008000"/>
                </a:solidFill>
                <a:ea typeface="黑体" panose="02010609060101010101" pitchFamily="49" charset="-122"/>
              </a:endParaRPr>
            </a:p>
          </p:txBody>
        </p:sp>
        <p:sp>
          <p:nvSpPr>
            <p:cNvPr id="12303" name="Rectangle 15"/>
            <p:cNvSpPr>
              <a:spLocks noChangeArrowheads="1"/>
            </p:cNvSpPr>
            <p:nvPr/>
          </p:nvSpPr>
          <p:spPr bwMode="auto">
            <a:xfrm>
              <a:off x="7637463" y="1905000"/>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dirty="0">
                  <a:solidFill>
                    <a:srgbClr val="008000"/>
                  </a:solidFill>
                  <a:ea typeface="黑体" panose="02010609060101010101" pitchFamily="49" charset="-122"/>
                </a:rPr>
                <a:t>数据</a:t>
              </a:r>
              <a:endParaRPr kumimoji="1" lang="zh-CN" altLang="en-US" sz="2000" dirty="0">
                <a:solidFill>
                  <a:srgbClr val="008000"/>
                </a:solidFill>
                <a:ea typeface="黑体" panose="02010609060101010101" pitchFamily="49" charset="-122"/>
              </a:endParaRPr>
            </a:p>
          </p:txBody>
        </p:sp>
        <p:sp>
          <p:nvSpPr>
            <p:cNvPr id="12306" name="Rectangle 18"/>
            <p:cNvSpPr>
              <a:spLocks noChangeArrowheads="1"/>
            </p:cNvSpPr>
            <p:nvPr/>
          </p:nvSpPr>
          <p:spPr bwMode="auto">
            <a:xfrm>
              <a:off x="7637463" y="4724400"/>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8000"/>
                  </a:solidFill>
                  <a:ea typeface="黑体" panose="02010609060101010101" pitchFamily="49" charset="-122"/>
                </a:rPr>
                <a:t>设备数据</a:t>
              </a:r>
              <a:endParaRPr kumimoji="1" lang="zh-CN" altLang="en-US" sz="2000">
                <a:solidFill>
                  <a:srgbClr val="008000"/>
                </a:solidFill>
                <a:ea typeface="黑体" panose="02010609060101010101" pitchFamily="49" charset="-122"/>
              </a:endParaRPr>
            </a:p>
          </p:txBody>
        </p:sp>
        <p:sp>
          <p:nvSpPr>
            <p:cNvPr id="12307" name="Rectangle 19"/>
            <p:cNvSpPr>
              <a:spLocks noChangeArrowheads="1"/>
            </p:cNvSpPr>
            <p:nvPr/>
          </p:nvSpPr>
          <p:spPr bwMode="auto">
            <a:xfrm>
              <a:off x="7332663" y="541020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000">
                  <a:solidFill>
                    <a:srgbClr val="0000FF"/>
                  </a:solidFill>
                  <a:ea typeface="宋体" panose="02010600030101010101" pitchFamily="2" charset="-122"/>
                </a:rPr>
                <a:t>环境</a:t>
              </a:r>
              <a:endParaRPr kumimoji="1" lang="zh-CN" altLang="en-US" sz="2000">
                <a:solidFill>
                  <a:srgbClr val="0000FF"/>
                </a:solidFill>
                <a:ea typeface="宋体" panose="02010600030101010101" pitchFamily="2" charset="-122"/>
              </a:endParaRPr>
            </a:p>
          </p:txBody>
        </p:sp>
        <p:sp>
          <p:nvSpPr>
            <p:cNvPr id="12308" name="Line 20"/>
            <p:cNvSpPr>
              <a:spLocks noChangeShapeType="1"/>
            </p:cNvSpPr>
            <p:nvPr/>
          </p:nvSpPr>
          <p:spPr bwMode="auto">
            <a:xfrm>
              <a:off x="4948238" y="2627313"/>
              <a:ext cx="188912" cy="1444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Line 21"/>
            <p:cNvSpPr>
              <a:spLocks noChangeShapeType="1"/>
            </p:cNvSpPr>
            <p:nvPr/>
          </p:nvSpPr>
          <p:spPr bwMode="auto">
            <a:xfrm>
              <a:off x="5861050" y="2713038"/>
              <a:ext cx="188913" cy="1444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0" name="Line 22"/>
            <p:cNvSpPr>
              <a:spLocks noChangeShapeType="1"/>
            </p:cNvSpPr>
            <p:nvPr/>
          </p:nvSpPr>
          <p:spPr bwMode="auto">
            <a:xfrm>
              <a:off x="7543800" y="2654300"/>
              <a:ext cx="188913" cy="1444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1" name="Line 23"/>
            <p:cNvSpPr>
              <a:spLocks noChangeShapeType="1"/>
            </p:cNvSpPr>
            <p:nvPr/>
          </p:nvSpPr>
          <p:spPr bwMode="auto">
            <a:xfrm>
              <a:off x="7531100" y="4381500"/>
              <a:ext cx="188913" cy="1444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2920" name="Text Box 24"/>
          <p:cNvSpPr txBox="1">
            <a:spLocks noChangeArrowheads="1"/>
          </p:cNvSpPr>
          <p:nvPr/>
        </p:nvSpPr>
        <p:spPr bwMode="auto">
          <a:xfrm>
            <a:off x="309693" y="5497532"/>
            <a:ext cx="4597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0000FF"/>
                </a:solidFill>
                <a:latin typeface="Arial" panose="020B0604020202020204" pitchFamily="34" charset="0"/>
                <a:ea typeface="黑体" panose="02010609060101010101" pitchFamily="49" charset="-122"/>
              </a:rPr>
              <a:t>所有设备都可以抽象成这个通用模型！</a:t>
            </a:r>
            <a:endParaRPr lang="zh-CN" altLang="en-US" sz="2000" dirty="0">
              <a:solidFill>
                <a:srgbClr val="0000FF"/>
              </a:solidFill>
              <a:latin typeface="Arial" panose="020B0604020202020204" pitchFamily="34" charset="0"/>
              <a:ea typeface="黑体" panose="02010609060101010101" pitchFamily="49" charset="-122"/>
            </a:endParaRPr>
          </a:p>
        </p:txBody>
      </p:sp>
      <p:sp>
        <p:nvSpPr>
          <p:cNvPr id="592921" name="Text Box 25"/>
          <p:cNvSpPr txBox="1">
            <a:spLocks noChangeArrowheads="1"/>
          </p:cNvSpPr>
          <p:nvPr/>
        </p:nvSpPr>
        <p:spPr bwMode="auto">
          <a:xfrm>
            <a:off x="1287513" y="6180754"/>
            <a:ext cx="516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D1390F"/>
                </a:solidFill>
                <a:latin typeface="Arial" panose="020B0604020202020204" pitchFamily="34" charset="0"/>
                <a:ea typeface="黑体" panose="02010609060101010101" pitchFamily="49" charset="-122"/>
              </a:rPr>
              <a:t>下面以磁盘为例，说明外部设备的工作原理</a:t>
            </a:r>
            <a:endParaRPr lang="zh-CN" altLang="en-US" sz="2000" dirty="0">
              <a:solidFill>
                <a:srgbClr val="D1390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F80D175-A9DA-43A7-A603-F9E66BFB9E33}" type="slidenum">
              <a:rPr lang="zh-CN" altLang="en-US" sz="1200">
                <a:solidFill>
                  <a:srgbClr val="898989"/>
                </a:solidFill>
              </a:rPr>
            </a:fld>
            <a:endParaRPr lang="zh-CN" altLang="en-US" sz="1200">
              <a:solidFill>
                <a:srgbClr val="898989"/>
              </a:solidFill>
            </a:endParaRPr>
          </a:p>
        </p:txBody>
      </p:sp>
      <p:sp>
        <p:nvSpPr>
          <p:cNvPr id="28" name="Text Box 24"/>
          <p:cNvSpPr txBox="1">
            <a:spLocks noChangeArrowheads="1"/>
          </p:cNvSpPr>
          <p:nvPr/>
        </p:nvSpPr>
        <p:spPr bwMode="auto">
          <a:xfrm>
            <a:off x="7148214" y="977544"/>
            <a:ext cx="164852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smtClean="0">
                <a:solidFill>
                  <a:srgbClr val="0000FF"/>
                </a:solidFill>
                <a:latin typeface="Arial" panose="020B0604020202020204" pitchFamily="34" charset="0"/>
                <a:ea typeface="黑体" panose="02010609060101010101" pitchFamily="49" charset="-122"/>
              </a:rPr>
              <a:t>电缆中包括</a:t>
            </a:r>
            <a:r>
              <a:rPr lang="en-US" altLang="zh-CN" sz="2000" dirty="0" smtClean="0">
                <a:solidFill>
                  <a:srgbClr val="0000FF"/>
                </a:solidFill>
                <a:latin typeface="Arial" panose="020B0604020202020204" pitchFamily="34" charset="0"/>
                <a:ea typeface="黑体" panose="02010609060101010101" pitchFamily="49" charset="-122"/>
              </a:rPr>
              <a:t>:</a:t>
            </a:r>
            <a:br>
              <a:rPr lang="en-US" altLang="zh-CN" sz="2000" dirty="0" smtClean="0">
                <a:solidFill>
                  <a:srgbClr val="0000FF"/>
                </a:solidFill>
                <a:latin typeface="Arial" panose="020B0604020202020204" pitchFamily="34" charset="0"/>
                <a:ea typeface="黑体" panose="02010609060101010101" pitchFamily="49" charset="-122"/>
              </a:rPr>
            </a:br>
            <a:r>
              <a:rPr lang="zh-CN" altLang="en-US" sz="2000" dirty="0" smtClean="0">
                <a:solidFill>
                  <a:srgbClr val="008000"/>
                </a:solidFill>
                <a:latin typeface="Arial" panose="020B0604020202020204" pitchFamily="34" charset="0"/>
                <a:ea typeface="黑体" panose="02010609060101010101" pitchFamily="49" charset="-122"/>
              </a:rPr>
              <a:t>控制信号</a:t>
            </a:r>
            <a:br>
              <a:rPr lang="en-US" altLang="zh-CN" sz="2000" dirty="0" smtClean="0">
                <a:solidFill>
                  <a:srgbClr val="008000"/>
                </a:solidFill>
                <a:latin typeface="Arial" panose="020B0604020202020204" pitchFamily="34" charset="0"/>
                <a:ea typeface="黑体" panose="02010609060101010101" pitchFamily="49" charset="-122"/>
              </a:rPr>
            </a:br>
            <a:r>
              <a:rPr lang="zh-CN" altLang="en-US" sz="2000" dirty="0" smtClean="0">
                <a:solidFill>
                  <a:srgbClr val="008000"/>
                </a:solidFill>
                <a:latin typeface="Arial" panose="020B0604020202020204" pitchFamily="34" charset="0"/>
                <a:ea typeface="黑体" panose="02010609060101010101" pitchFamily="49" charset="-122"/>
              </a:rPr>
              <a:t>状态信号</a:t>
            </a:r>
            <a:br>
              <a:rPr lang="en-US" altLang="zh-CN" sz="2000" dirty="0" smtClean="0">
                <a:solidFill>
                  <a:schemeClr val="accent2"/>
                </a:solidFill>
                <a:latin typeface="Arial" panose="020B0604020202020204" pitchFamily="34" charset="0"/>
                <a:ea typeface="黑体" panose="02010609060101010101" pitchFamily="49" charset="-122"/>
              </a:rPr>
            </a:br>
            <a:r>
              <a:rPr lang="zh-CN" altLang="en-US" sz="2000" dirty="0" smtClean="0">
                <a:solidFill>
                  <a:srgbClr val="008000"/>
                </a:solidFill>
                <a:latin typeface="Arial" panose="020B0604020202020204" pitchFamily="34" charset="0"/>
                <a:ea typeface="黑体" panose="02010609060101010101" pitchFamily="49" charset="-122"/>
              </a:rPr>
              <a:t>数据信号</a:t>
            </a:r>
            <a:endParaRPr lang="zh-CN" altLang="en-US" sz="2000" dirty="0">
              <a:solidFill>
                <a:srgbClr val="0000FF"/>
              </a:solidFill>
              <a:latin typeface="Arial" panose="020B0604020202020204" pitchFamily="34" charset="0"/>
              <a:ea typeface="黑体" panose="02010609060101010101" pitchFamily="49" charset="-122"/>
            </a:endParaRPr>
          </a:p>
        </p:txBody>
      </p:sp>
      <p:sp>
        <p:nvSpPr>
          <p:cNvPr id="4" name="圆柱形 3"/>
          <p:cNvSpPr/>
          <p:nvPr/>
        </p:nvSpPr>
        <p:spPr bwMode="auto">
          <a:xfrm>
            <a:off x="6507302" y="898526"/>
            <a:ext cx="371475" cy="1330394"/>
          </a:xfrm>
          <a:prstGeom prst="can">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Times New Roman" panose="02020603050405020304" pitchFamily="18" charset="0"/>
            </a:endParaRPr>
          </a:p>
        </p:txBody>
      </p:sp>
      <p:sp>
        <p:nvSpPr>
          <p:cNvPr id="30" name="Text Box 17"/>
          <p:cNvSpPr txBox="1">
            <a:spLocks noChangeArrowheads="1"/>
          </p:cNvSpPr>
          <p:nvPr/>
        </p:nvSpPr>
        <p:spPr bwMode="auto">
          <a:xfrm>
            <a:off x="5848350" y="1350455"/>
            <a:ext cx="747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smtClean="0">
                <a:solidFill>
                  <a:srgbClr val="0000FF"/>
                </a:solidFill>
                <a:latin typeface="Arial" panose="020B0604020202020204" pitchFamily="34" charset="0"/>
                <a:ea typeface="黑体" panose="02010609060101010101" pitchFamily="49" charset="-122"/>
              </a:rPr>
              <a:t>电缆</a:t>
            </a:r>
            <a:endParaRPr kumimoji="1" lang="zh-CN" altLang="en-US" sz="2000" dirty="0">
              <a:solidFill>
                <a:srgbClr val="0000FF"/>
              </a:solidFill>
              <a:latin typeface="Arial" panose="020B0604020202020204" pitchFamily="34" charset="0"/>
              <a:ea typeface="黑体" panose="02010609060101010101" pitchFamily="49" charset="-122"/>
            </a:endParaRPr>
          </a:p>
        </p:txBody>
      </p:sp>
      <p:grpSp>
        <p:nvGrpSpPr>
          <p:cNvPr id="6" name="组合 5"/>
          <p:cNvGrpSpPr/>
          <p:nvPr/>
        </p:nvGrpSpPr>
        <p:grpSpPr>
          <a:xfrm>
            <a:off x="6109020" y="325363"/>
            <a:ext cx="1168035" cy="517599"/>
            <a:chOff x="6109020" y="325363"/>
            <a:chExt cx="1168035" cy="517599"/>
          </a:xfrm>
        </p:grpSpPr>
        <p:sp>
          <p:nvSpPr>
            <p:cNvPr id="12305" name="Text Box 17"/>
            <p:cNvSpPr txBox="1">
              <a:spLocks noChangeArrowheads="1"/>
            </p:cNvSpPr>
            <p:nvPr/>
          </p:nvSpPr>
          <p:spPr bwMode="auto">
            <a:xfrm>
              <a:off x="6163948" y="410656"/>
              <a:ext cx="1058181" cy="396875"/>
            </a:xfrm>
            <a:prstGeom prst="rect">
              <a:avLst/>
            </a:prstGeom>
            <a:solidFill>
              <a:schemeClr val="bg1"/>
            </a:solidFill>
            <a:ln>
              <a:noFill/>
            </a:ln>
            <a:effec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dirty="0">
                  <a:solidFill>
                    <a:srgbClr val="0000FF"/>
                  </a:solidFill>
                  <a:latin typeface="Arial" panose="020B0604020202020204" pitchFamily="34" charset="0"/>
                  <a:ea typeface="黑体" panose="02010609060101010101" pitchFamily="49" charset="-122"/>
                </a:rPr>
                <a:t>I/O</a:t>
              </a:r>
              <a:r>
                <a:rPr kumimoji="1" lang="zh-CN" altLang="en-US" sz="2000" dirty="0" smtClean="0">
                  <a:solidFill>
                    <a:srgbClr val="0000FF"/>
                  </a:solidFill>
                  <a:latin typeface="Arial" panose="020B0604020202020204" pitchFamily="34" charset="0"/>
                  <a:ea typeface="黑体" panose="02010609060101010101" pitchFamily="49" charset="-122"/>
                </a:rPr>
                <a:t>接口</a:t>
              </a:r>
              <a:endParaRPr kumimoji="1" lang="zh-CN" altLang="en-US" sz="2000" dirty="0">
                <a:solidFill>
                  <a:srgbClr val="0000FF"/>
                </a:solidFill>
                <a:latin typeface="Arial" panose="020B0604020202020204" pitchFamily="34" charset="0"/>
                <a:ea typeface="黑体" panose="02010609060101010101" pitchFamily="49" charset="-122"/>
              </a:endParaRPr>
            </a:p>
          </p:txBody>
        </p:sp>
        <p:sp>
          <p:nvSpPr>
            <p:cNvPr id="5" name="矩形 4"/>
            <p:cNvSpPr/>
            <p:nvPr/>
          </p:nvSpPr>
          <p:spPr bwMode="auto">
            <a:xfrm>
              <a:off x="6109020" y="325363"/>
              <a:ext cx="1168035" cy="517599"/>
            </a:xfrm>
            <a:prstGeom prst="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2899">
                                            <p:txEl>
                                              <p:pRg st="0" end="0"/>
                                            </p:txEl>
                                          </p:spTgt>
                                        </p:tgtEl>
                                        <p:attrNameLst>
                                          <p:attrName>style.visibility</p:attrName>
                                        </p:attrNameLst>
                                      </p:cBhvr>
                                      <p:to>
                                        <p:strVal val="visible"/>
                                      </p:to>
                                    </p:set>
                                    <p:animEffect transition="in" filter="blinds(horizontal)">
                                      <p:cBhvr>
                                        <p:cTn id="12" dur="500"/>
                                        <p:tgtEl>
                                          <p:spTgt spid="592899">
                                            <p:txEl>
                                              <p:pRg st="0" end="0"/>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2304"/>
                                        </p:tgtEl>
                                        <p:attrNameLst>
                                          <p:attrName>style.visibility</p:attrName>
                                        </p:attrNameLst>
                                      </p:cBhvr>
                                      <p:to>
                                        <p:strVal val="visible"/>
                                      </p:to>
                                    </p:set>
                                    <p:animEffect transition="in" filter="wipe(down)">
                                      <p:cBhvr>
                                        <p:cTn id="16" dur="500"/>
                                        <p:tgtEl>
                                          <p:spTgt spid="12304"/>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2899">
                                            <p:txEl>
                                              <p:pRg st="1" end="1"/>
                                            </p:txEl>
                                          </p:spTgt>
                                        </p:tgtEl>
                                        <p:attrNameLst>
                                          <p:attrName>style.visibility</p:attrName>
                                        </p:attrNameLst>
                                      </p:cBhvr>
                                      <p:to>
                                        <p:strVal val="visible"/>
                                      </p:to>
                                    </p:set>
                                    <p:animEffect transition="in" filter="blinds(horizontal)">
                                      <p:cBhvr>
                                        <p:cTn id="37" dur="500"/>
                                        <p:tgtEl>
                                          <p:spTgt spid="59289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2899">
                                            <p:txEl>
                                              <p:pRg st="2" end="2"/>
                                            </p:txEl>
                                          </p:spTgt>
                                        </p:tgtEl>
                                        <p:attrNameLst>
                                          <p:attrName>style.visibility</p:attrName>
                                        </p:attrNameLst>
                                      </p:cBhvr>
                                      <p:to>
                                        <p:strVal val="visible"/>
                                      </p:to>
                                    </p:set>
                                    <p:animEffect transition="in" filter="blinds(horizontal)">
                                      <p:cBhvr>
                                        <p:cTn id="42" dur="500"/>
                                        <p:tgtEl>
                                          <p:spTgt spid="59289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2899">
                                            <p:txEl>
                                              <p:pRg st="3" end="3"/>
                                            </p:txEl>
                                          </p:spTgt>
                                        </p:tgtEl>
                                        <p:attrNameLst>
                                          <p:attrName>style.visibility</p:attrName>
                                        </p:attrNameLst>
                                      </p:cBhvr>
                                      <p:to>
                                        <p:strVal val="visible"/>
                                      </p:to>
                                    </p:set>
                                    <p:animEffect transition="in" filter="blinds(horizontal)">
                                      <p:cBhvr>
                                        <p:cTn id="47" dur="500"/>
                                        <p:tgtEl>
                                          <p:spTgt spid="59289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2920"/>
                                        </p:tgtEl>
                                        <p:attrNameLst>
                                          <p:attrName>style.visibility</p:attrName>
                                        </p:attrNameLst>
                                      </p:cBhvr>
                                      <p:to>
                                        <p:strVal val="visible"/>
                                      </p:to>
                                    </p:set>
                                    <p:animEffect transition="in" filter="blinds(horizontal)">
                                      <p:cBhvr>
                                        <p:cTn id="52" dur="500"/>
                                        <p:tgtEl>
                                          <p:spTgt spid="5929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2921"/>
                                        </p:tgtEl>
                                        <p:attrNameLst>
                                          <p:attrName>style.visibility</p:attrName>
                                        </p:attrNameLst>
                                      </p:cBhvr>
                                      <p:to>
                                        <p:strVal val="visible"/>
                                      </p:to>
                                    </p:set>
                                    <p:animEffect transition="in" filter="blinds(horizontal)">
                                      <p:cBhvr>
                                        <p:cTn id="57" dur="500"/>
                                        <p:tgtEl>
                                          <p:spTgt spid="59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4" grpId="0" animBg="1"/>
      <p:bldP spid="592920" grpId="0"/>
      <p:bldP spid="592921" grpId="0"/>
      <p:bldP spid="28" grpId="0"/>
      <p:bldP spid="4" grpId="0" animBg="1"/>
      <p:bldP spid="3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90538" y="168275"/>
            <a:ext cx="5453062" cy="422275"/>
          </a:xfrm>
        </p:spPr>
        <p:txBody>
          <a:bodyPr/>
          <a:lstStyle/>
          <a:p>
            <a:r>
              <a:rPr lang="zh-CN" altLang="en-US" dirty="0">
                <a:ea typeface="宋体" panose="02010600030101010101" pitchFamily="2" charset="-122"/>
              </a:rPr>
              <a:t>与中断控制方式结合使用举例</a:t>
            </a:r>
            <a:endParaRPr lang="zh-CN" altLang="en-US" dirty="0">
              <a:ea typeface="宋体" panose="02010600030101010101" pitchFamily="2" charset="-122"/>
            </a:endParaRPr>
          </a:p>
        </p:txBody>
      </p:sp>
      <p:sp>
        <p:nvSpPr>
          <p:cNvPr id="102403" name="Rectangle 3"/>
          <p:cNvSpPr>
            <a:spLocks noGrp="1" noChangeArrowheads="1"/>
          </p:cNvSpPr>
          <p:nvPr>
            <p:ph type="body" idx="1"/>
          </p:nvPr>
        </p:nvSpPr>
        <p:spPr>
          <a:xfrm>
            <a:off x="619125" y="827088"/>
            <a:ext cx="5743575" cy="450444"/>
          </a:xfrm>
        </p:spPr>
        <p:txBody>
          <a:bodyPr/>
          <a:lstStyle/>
          <a:p>
            <a:pPr marL="342900" indent="-342900"/>
            <a:r>
              <a:rPr lang="zh-CN" altLang="en-US" sz="2400" dirty="0">
                <a:ea typeface="宋体" panose="02010600030101010101" pitchFamily="2" charset="-122"/>
              </a:rPr>
              <a:t>用于磁盘和主存间数据交换时</a:t>
            </a:r>
            <a:endParaRPr lang="zh-CN" altLang="en-US" sz="2400" dirty="0">
              <a:ea typeface="宋体" panose="02010600030101010101" pitchFamily="2" charset="-122"/>
            </a:endParaRPr>
          </a:p>
        </p:txBody>
      </p:sp>
      <p:sp>
        <p:nvSpPr>
          <p:cNvPr id="102404" name="Text Box 4"/>
          <p:cNvSpPr txBox="1">
            <a:spLocks noChangeArrowheads="1"/>
          </p:cNvSpPr>
          <p:nvPr/>
        </p:nvSpPr>
        <p:spPr bwMode="auto">
          <a:xfrm>
            <a:off x="2352675" y="216217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寻道</a:t>
            </a:r>
            <a:endParaRPr kumimoji="1" lang="zh-CN" altLang="en-US" sz="2400" dirty="0">
              <a:solidFill>
                <a:srgbClr val="D1390F"/>
              </a:solidFill>
              <a:ea typeface="宋体" panose="02010600030101010101" pitchFamily="2" charset="-122"/>
            </a:endParaRPr>
          </a:p>
        </p:txBody>
      </p:sp>
      <p:sp>
        <p:nvSpPr>
          <p:cNvPr id="102405" name="Line 5"/>
          <p:cNvSpPr>
            <a:spLocks noChangeShapeType="1"/>
          </p:cNvSpPr>
          <p:nvPr/>
        </p:nvSpPr>
        <p:spPr bwMode="auto">
          <a:xfrm>
            <a:off x="2743200" y="2619375"/>
            <a:ext cx="0" cy="4032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6" name="Text Box 6"/>
          <p:cNvSpPr txBox="1">
            <a:spLocks noChangeArrowheads="1"/>
          </p:cNvSpPr>
          <p:nvPr/>
        </p:nvSpPr>
        <p:spPr bwMode="auto">
          <a:xfrm>
            <a:off x="2344738" y="297338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旋转</a:t>
            </a:r>
            <a:endParaRPr kumimoji="1" lang="zh-CN" altLang="en-US" sz="2400" dirty="0">
              <a:solidFill>
                <a:srgbClr val="D1390F"/>
              </a:solidFill>
              <a:ea typeface="宋体" panose="02010600030101010101" pitchFamily="2" charset="-122"/>
            </a:endParaRPr>
          </a:p>
        </p:txBody>
      </p:sp>
      <p:sp>
        <p:nvSpPr>
          <p:cNvPr id="102407" name="Line 7"/>
          <p:cNvSpPr>
            <a:spLocks noChangeShapeType="1"/>
          </p:cNvSpPr>
          <p:nvPr/>
        </p:nvSpPr>
        <p:spPr bwMode="auto">
          <a:xfrm>
            <a:off x="2743200" y="3438525"/>
            <a:ext cx="0" cy="525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8" name="Text Box 8"/>
          <p:cNvSpPr txBox="1">
            <a:spLocks noChangeArrowheads="1"/>
          </p:cNvSpPr>
          <p:nvPr/>
        </p:nvSpPr>
        <p:spPr bwMode="auto">
          <a:xfrm>
            <a:off x="2020888" y="39751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连续读写</a:t>
            </a:r>
            <a:endParaRPr kumimoji="1" lang="zh-CN" altLang="en-US" sz="2400" dirty="0">
              <a:solidFill>
                <a:srgbClr val="D1390F"/>
              </a:solidFill>
              <a:ea typeface="宋体" panose="02010600030101010101" pitchFamily="2" charset="-122"/>
            </a:endParaRPr>
          </a:p>
        </p:txBody>
      </p:sp>
      <p:sp>
        <p:nvSpPr>
          <p:cNvPr id="102409" name="Line 9"/>
          <p:cNvSpPr>
            <a:spLocks noChangeShapeType="1"/>
          </p:cNvSpPr>
          <p:nvPr/>
        </p:nvSpPr>
        <p:spPr bwMode="auto">
          <a:xfrm>
            <a:off x="2749550" y="4445000"/>
            <a:ext cx="0" cy="525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0" name="Text Box 10"/>
          <p:cNvSpPr txBox="1">
            <a:spLocks noChangeArrowheads="1"/>
          </p:cNvSpPr>
          <p:nvPr/>
        </p:nvSpPr>
        <p:spPr bwMode="auto">
          <a:xfrm>
            <a:off x="1905000" y="4981575"/>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solidFill>
                  <a:srgbClr val="D1390F"/>
                </a:solidFill>
                <a:ea typeface="宋体" panose="02010600030101010101" pitchFamily="2" charset="-122"/>
              </a:rPr>
              <a:t>结束、校验</a:t>
            </a:r>
            <a:endParaRPr kumimoji="1" lang="zh-CN" altLang="en-US" sz="2400" dirty="0">
              <a:solidFill>
                <a:srgbClr val="D1390F"/>
              </a:solidFill>
              <a:ea typeface="宋体" panose="02010600030101010101" pitchFamily="2" charset="-122"/>
            </a:endParaRPr>
          </a:p>
        </p:txBody>
      </p:sp>
      <p:sp>
        <p:nvSpPr>
          <p:cNvPr id="102411" name="Line 11"/>
          <p:cNvSpPr>
            <a:spLocks noChangeShapeType="1"/>
          </p:cNvSpPr>
          <p:nvPr/>
        </p:nvSpPr>
        <p:spPr bwMode="auto">
          <a:xfrm>
            <a:off x="3362325" y="2390775"/>
            <a:ext cx="1330325"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2" name="Text Box 12"/>
          <p:cNvSpPr txBox="1">
            <a:spLocks noChangeArrowheads="1"/>
          </p:cNvSpPr>
          <p:nvPr/>
        </p:nvSpPr>
        <p:spPr bwMode="auto">
          <a:xfrm>
            <a:off x="4724400" y="215423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endParaRPr kumimoji="1" lang="zh-CN" altLang="en-US" sz="2400" dirty="0">
              <a:ea typeface="宋体" panose="02010600030101010101" pitchFamily="2" charset="-122"/>
            </a:endParaRPr>
          </a:p>
        </p:txBody>
      </p:sp>
      <p:sp>
        <p:nvSpPr>
          <p:cNvPr id="102413" name="Line 13"/>
          <p:cNvSpPr>
            <a:spLocks noChangeShapeType="1"/>
          </p:cNvSpPr>
          <p:nvPr/>
        </p:nvSpPr>
        <p:spPr bwMode="auto">
          <a:xfrm>
            <a:off x="3351213" y="3217863"/>
            <a:ext cx="1330325"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4" name="Text Box 14"/>
          <p:cNvSpPr txBox="1">
            <a:spLocks noChangeArrowheads="1"/>
          </p:cNvSpPr>
          <p:nvPr/>
        </p:nvSpPr>
        <p:spPr bwMode="auto">
          <a:xfrm>
            <a:off x="4687888" y="298132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endParaRPr kumimoji="1" lang="zh-CN" altLang="en-US" sz="2400" dirty="0">
              <a:ea typeface="宋体" panose="02010600030101010101" pitchFamily="2" charset="-122"/>
            </a:endParaRPr>
          </a:p>
        </p:txBody>
      </p:sp>
      <p:sp>
        <p:nvSpPr>
          <p:cNvPr id="102415" name="Line 15"/>
          <p:cNvSpPr>
            <a:spLocks noChangeShapeType="1"/>
          </p:cNvSpPr>
          <p:nvPr/>
        </p:nvSpPr>
        <p:spPr bwMode="auto">
          <a:xfrm>
            <a:off x="3451225" y="4205288"/>
            <a:ext cx="1276350"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6" name="Text Box 16"/>
          <p:cNvSpPr txBox="1">
            <a:spLocks noChangeArrowheads="1"/>
          </p:cNvSpPr>
          <p:nvPr/>
        </p:nvSpPr>
        <p:spPr bwMode="auto">
          <a:xfrm>
            <a:off x="4721225" y="3968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dirty="0">
                <a:ea typeface="宋体" panose="02010600030101010101" pitchFamily="2" charset="-122"/>
              </a:rPr>
              <a:t>DMA</a:t>
            </a:r>
            <a:r>
              <a:rPr kumimoji="1" lang="zh-CN" altLang="en-US" sz="2400" dirty="0">
                <a:ea typeface="宋体" panose="02010600030101010101" pitchFamily="2" charset="-122"/>
              </a:rPr>
              <a:t>方式</a:t>
            </a:r>
            <a:endParaRPr kumimoji="1" lang="zh-CN" altLang="en-US" sz="2400" dirty="0">
              <a:ea typeface="宋体" panose="02010600030101010101" pitchFamily="2" charset="-122"/>
            </a:endParaRPr>
          </a:p>
        </p:txBody>
      </p:sp>
      <p:sp>
        <p:nvSpPr>
          <p:cNvPr id="102417" name="Line 17"/>
          <p:cNvSpPr>
            <a:spLocks noChangeShapeType="1"/>
          </p:cNvSpPr>
          <p:nvPr/>
        </p:nvSpPr>
        <p:spPr bwMode="auto">
          <a:xfrm>
            <a:off x="3630613" y="5221288"/>
            <a:ext cx="1168400" cy="1270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8" name="Text Box 18"/>
          <p:cNvSpPr txBox="1">
            <a:spLocks noChangeArrowheads="1"/>
          </p:cNvSpPr>
          <p:nvPr/>
        </p:nvSpPr>
        <p:spPr bwMode="auto">
          <a:xfrm>
            <a:off x="4764088" y="4984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宋体" panose="02010600030101010101" pitchFamily="2" charset="-122"/>
              </a:rPr>
              <a:t>中断方式</a:t>
            </a:r>
            <a:endParaRPr kumimoji="1" lang="zh-CN" altLang="en-US" sz="2400" dirty="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FF3E53F-2199-4BA0-974D-32A9F28C0FD8}"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1582993" y="1628166"/>
            <a:ext cx="2536723" cy="461665"/>
          </a:xfrm>
          <a:prstGeom prst="rect">
            <a:avLst/>
          </a:prstGeom>
          <a:noFill/>
        </p:spPr>
        <p:txBody>
          <a:bodyPr wrap="square" rtlCol="0">
            <a:spAutoFit/>
          </a:bodyPr>
          <a:lstStyle/>
          <a:p>
            <a:r>
              <a:rPr lang="zh-CN" altLang="en-US" sz="2400" dirty="0"/>
              <a:t>磁盘的工作过程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down)">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wipe(down)">
                                      <p:cBhvr>
                                        <p:cTn id="17" dur="500"/>
                                        <p:tgtEl>
                                          <p:spTgt spid="102404"/>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02405"/>
                                        </p:tgtEl>
                                        <p:attrNameLst>
                                          <p:attrName>style.visibility</p:attrName>
                                        </p:attrNameLst>
                                      </p:cBhvr>
                                      <p:to>
                                        <p:strVal val="visible"/>
                                      </p:to>
                                    </p:set>
                                    <p:animEffect transition="in" filter="wipe(up)">
                                      <p:cBhvr>
                                        <p:cTn id="21" dur="500"/>
                                        <p:tgtEl>
                                          <p:spTgt spid="10240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02406"/>
                                        </p:tgtEl>
                                        <p:attrNameLst>
                                          <p:attrName>style.visibility</p:attrName>
                                        </p:attrNameLst>
                                      </p:cBhvr>
                                      <p:to>
                                        <p:strVal val="visible"/>
                                      </p:to>
                                    </p:set>
                                    <p:animEffect transition="in" filter="wipe(down)">
                                      <p:cBhvr>
                                        <p:cTn id="25" dur="500"/>
                                        <p:tgtEl>
                                          <p:spTgt spid="102406"/>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02407"/>
                                        </p:tgtEl>
                                        <p:attrNameLst>
                                          <p:attrName>style.visibility</p:attrName>
                                        </p:attrNameLst>
                                      </p:cBhvr>
                                      <p:to>
                                        <p:strVal val="visible"/>
                                      </p:to>
                                    </p:set>
                                    <p:animEffect transition="in" filter="wipe(up)">
                                      <p:cBhvr>
                                        <p:cTn id="29" dur="500"/>
                                        <p:tgtEl>
                                          <p:spTgt spid="102407"/>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2408"/>
                                        </p:tgtEl>
                                        <p:attrNameLst>
                                          <p:attrName>style.visibility</p:attrName>
                                        </p:attrNameLst>
                                      </p:cBhvr>
                                      <p:to>
                                        <p:strVal val="visible"/>
                                      </p:to>
                                    </p:set>
                                    <p:animEffect transition="in" filter="wipe(down)">
                                      <p:cBhvr>
                                        <p:cTn id="33" dur="500"/>
                                        <p:tgtEl>
                                          <p:spTgt spid="102408"/>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02409"/>
                                        </p:tgtEl>
                                        <p:attrNameLst>
                                          <p:attrName>style.visibility</p:attrName>
                                        </p:attrNameLst>
                                      </p:cBhvr>
                                      <p:to>
                                        <p:strVal val="visible"/>
                                      </p:to>
                                    </p:set>
                                    <p:animEffect transition="in" filter="wipe(up)">
                                      <p:cBhvr>
                                        <p:cTn id="37" dur="500"/>
                                        <p:tgtEl>
                                          <p:spTgt spid="102409"/>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102410"/>
                                        </p:tgtEl>
                                        <p:attrNameLst>
                                          <p:attrName>style.visibility</p:attrName>
                                        </p:attrNameLst>
                                      </p:cBhvr>
                                      <p:to>
                                        <p:strVal val="visible"/>
                                      </p:to>
                                    </p:set>
                                    <p:animEffect transition="in" filter="wipe(down)">
                                      <p:cBhvr>
                                        <p:cTn id="41" dur="500"/>
                                        <p:tgtEl>
                                          <p:spTgt spid="1024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11"/>
                                        </p:tgtEl>
                                        <p:attrNameLst>
                                          <p:attrName>style.visibility</p:attrName>
                                        </p:attrNameLst>
                                      </p:cBhvr>
                                      <p:to>
                                        <p:strVal val="visible"/>
                                      </p:to>
                                    </p:set>
                                    <p:animEffect transition="in" filter="wipe(left)">
                                      <p:cBhvr>
                                        <p:cTn id="46" dur="500"/>
                                        <p:tgtEl>
                                          <p:spTgt spid="102411"/>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102412"/>
                                        </p:tgtEl>
                                        <p:attrNameLst>
                                          <p:attrName>style.visibility</p:attrName>
                                        </p:attrNameLst>
                                      </p:cBhvr>
                                      <p:to>
                                        <p:strVal val="visible"/>
                                      </p:to>
                                    </p:set>
                                    <p:animEffect transition="in" filter="wipe(down)">
                                      <p:cBhvr>
                                        <p:cTn id="50" dur="500"/>
                                        <p:tgtEl>
                                          <p:spTgt spid="1024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413"/>
                                        </p:tgtEl>
                                        <p:attrNameLst>
                                          <p:attrName>style.visibility</p:attrName>
                                        </p:attrNameLst>
                                      </p:cBhvr>
                                      <p:to>
                                        <p:strVal val="visible"/>
                                      </p:to>
                                    </p:set>
                                    <p:animEffect transition="in" filter="wipe(left)">
                                      <p:cBhvr>
                                        <p:cTn id="55" dur="500"/>
                                        <p:tgtEl>
                                          <p:spTgt spid="102413"/>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102414"/>
                                        </p:tgtEl>
                                        <p:attrNameLst>
                                          <p:attrName>style.visibility</p:attrName>
                                        </p:attrNameLst>
                                      </p:cBhvr>
                                      <p:to>
                                        <p:strVal val="visible"/>
                                      </p:to>
                                    </p:set>
                                    <p:animEffect transition="in" filter="wipe(down)">
                                      <p:cBhvr>
                                        <p:cTn id="59" dur="500"/>
                                        <p:tgtEl>
                                          <p:spTgt spid="1024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2415"/>
                                        </p:tgtEl>
                                        <p:attrNameLst>
                                          <p:attrName>style.visibility</p:attrName>
                                        </p:attrNameLst>
                                      </p:cBhvr>
                                      <p:to>
                                        <p:strVal val="visible"/>
                                      </p:to>
                                    </p:set>
                                    <p:animEffect transition="in" filter="wipe(left)">
                                      <p:cBhvr>
                                        <p:cTn id="64" dur="500"/>
                                        <p:tgtEl>
                                          <p:spTgt spid="102415"/>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102416"/>
                                        </p:tgtEl>
                                        <p:attrNameLst>
                                          <p:attrName>style.visibility</p:attrName>
                                        </p:attrNameLst>
                                      </p:cBhvr>
                                      <p:to>
                                        <p:strVal val="visible"/>
                                      </p:to>
                                    </p:set>
                                    <p:animEffect transition="in" filter="wipe(down)">
                                      <p:cBhvr>
                                        <p:cTn id="68" dur="500"/>
                                        <p:tgtEl>
                                          <p:spTgt spid="1024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2417"/>
                                        </p:tgtEl>
                                        <p:attrNameLst>
                                          <p:attrName>style.visibility</p:attrName>
                                        </p:attrNameLst>
                                      </p:cBhvr>
                                      <p:to>
                                        <p:strVal val="visible"/>
                                      </p:to>
                                    </p:set>
                                    <p:animEffect transition="in" filter="wipe(left)">
                                      <p:cBhvr>
                                        <p:cTn id="73" dur="500"/>
                                        <p:tgtEl>
                                          <p:spTgt spid="102417"/>
                                        </p:tgtEl>
                                      </p:cBhvr>
                                    </p:animEffect>
                                  </p:childTnLst>
                                </p:cTn>
                              </p:par>
                            </p:childTnLst>
                          </p:cTn>
                        </p:par>
                        <p:par>
                          <p:cTn id="74" fill="hold">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102418"/>
                                        </p:tgtEl>
                                        <p:attrNameLst>
                                          <p:attrName>style.visibility</p:attrName>
                                        </p:attrNameLst>
                                      </p:cBhvr>
                                      <p:to>
                                        <p:strVal val="visible"/>
                                      </p:to>
                                    </p:set>
                                    <p:animEffect transition="in" filter="wipe(down)">
                                      <p:cBhvr>
                                        <p:cTn id="77" dur="500"/>
                                        <p:tgtEl>
                                          <p:spTgt spid="102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102404" grpId="0"/>
      <p:bldP spid="102405" grpId="0" animBg="1"/>
      <p:bldP spid="102406" grpId="0"/>
      <p:bldP spid="102407" grpId="0" animBg="1"/>
      <p:bldP spid="102408" grpId="0"/>
      <p:bldP spid="102409" grpId="0" animBg="1"/>
      <p:bldP spid="102410" grpId="0"/>
      <p:bldP spid="102411" grpId="0" animBg="1"/>
      <p:bldP spid="102412" grpId="0"/>
      <p:bldP spid="102413" grpId="0" animBg="1"/>
      <p:bldP spid="102414" grpId="0"/>
      <p:bldP spid="102415" grpId="0" animBg="1"/>
      <p:bldP spid="102416" grpId="0"/>
      <p:bldP spid="102417" grpId="0" animBg="1"/>
      <p:bldP spid="102418"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27075" y="136525"/>
            <a:ext cx="3422650" cy="422275"/>
          </a:xfrm>
        </p:spPr>
        <p:txBody>
          <a:bodyPr/>
          <a:lstStyle/>
          <a:p>
            <a:r>
              <a:rPr lang="en-US" altLang="zh-CN" dirty="0">
                <a:ea typeface="宋体" panose="02010600030101010101" pitchFamily="2" charset="-122"/>
              </a:rPr>
              <a:t>DMA</a:t>
            </a:r>
            <a:r>
              <a:rPr lang="zh-CN" altLang="en-US" dirty="0">
                <a:ea typeface="宋体" panose="02010600030101010101" pitchFamily="2" charset="-122"/>
              </a:rPr>
              <a:t>数据传送方式</a:t>
            </a:r>
            <a:endParaRPr lang="zh-CN" altLang="en-US" dirty="0">
              <a:ea typeface="宋体" panose="02010600030101010101" pitchFamily="2" charset="-122"/>
            </a:endParaRPr>
          </a:p>
        </p:txBody>
      </p:sp>
      <p:sp>
        <p:nvSpPr>
          <p:cNvPr id="290819" name="Rectangle 3"/>
          <p:cNvSpPr>
            <a:spLocks noGrp="1" noChangeArrowheads="1"/>
          </p:cNvSpPr>
          <p:nvPr>
            <p:ph type="body" idx="1"/>
          </p:nvPr>
        </p:nvSpPr>
        <p:spPr>
          <a:xfrm>
            <a:off x="368300" y="885825"/>
            <a:ext cx="8494713" cy="5400453"/>
          </a:xfrm>
        </p:spPr>
        <p:txBody>
          <a:bodyPr/>
          <a:lstStyle/>
          <a:p>
            <a:pPr marL="342900" indent="-342900">
              <a:lnSpc>
                <a:spcPct val="115000"/>
              </a:lnSpc>
            </a:pPr>
            <a:r>
              <a:rPr lang="en-US" altLang="zh-CN" sz="2200" dirty="0">
                <a:ea typeface="黑体" panose="02010609060101010101" pitchFamily="49" charset="-122"/>
              </a:rPr>
              <a:t>I/O</a:t>
            </a:r>
            <a:r>
              <a:rPr lang="zh-CN" altLang="en-US" sz="2200" dirty="0">
                <a:ea typeface="黑体" panose="02010609060101010101" pitchFamily="49" charset="-122"/>
              </a:rPr>
              <a:t>设备申请</a:t>
            </a:r>
            <a:r>
              <a:rPr lang="en-US" altLang="zh-CN" sz="2200" dirty="0">
                <a:ea typeface="黑体" panose="02010609060101010101" pitchFamily="49" charset="-122"/>
              </a:rPr>
              <a:t>DMA</a:t>
            </a:r>
            <a:r>
              <a:rPr lang="zh-CN" altLang="en-US" sz="2200" dirty="0">
                <a:ea typeface="黑体" panose="02010609060101010101" pitchFamily="49" charset="-122"/>
              </a:rPr>
              <a:t>传送时可能会遇到以下三种情况之一：</a:t>
            </a:r>
            <a:endParaRPr lang="zh-CN" altLang="en-US" sz="2200" dirty="0">
              <a:ea typeface="黑体" panose="02010609060101010101" pitchFamily="49" charset="-122"/>
            </a:endParaRPr>
          </a:p>
          <a:p>
            <a:pPr marL="742950" lvl="1" indent="-285750">
              <a:lnSpc>
                <a:spcPct val="115000"/>
              </a:lnSpc>
            </a:pPr>
            <a:r>
              <a:rPr lang="en-US" altLang="zh-CN" sz="2200" dirty="0">
                <a:ea typeface="黑体" panose="02010609060101010101" pitchFamily="49" charset="-122"/>
              </a:rPr>
              <a:t>CPU</a:t>
            </a:r>
            <a:r>
              <a:rPr lang="zh-CN" altLang="en-US" sz="2200" dirty="0">
                <a:ea typeface="黑体" panose="02010609060101010101" pitchFamily="49" charset="-122"/>
              </a:rPr>
              <a:t>不需访问主存</a:t>
            </a:r>
            <a:r>
              <a:rPr lang="en-US" altLang="zh-CN" sz="2200" dirty="0">
                <a:ea typeface="黑体" panose="02010609060101010101" pitchFamily="49" charset="-122"/>
              </a:rPr>
              <a:t>----</a:t>
            </a:r>
            <a:r>
              <a:rPr lang="zh-CN" altLang="en-US" sz="2200" dirty="0">
                <a:solidFill>
                  <a:srgbClr val="006600"/>
                </a:solidFill>
                <a:ea typeface="黑体" panose="02010609060101010101" pitchFamily="49" charset="-122"/>
              </a:rPr>
              <a:t>不会发生冲突，两者并行。</a:t>
            </a:r>
            <a:endParaRPr lang="zh-CN" altLang="en-US" sz="2200" dirty="0">
              <a:solidFill>
                <a:srgbClr val="006600"/>
              </a:solidFill>
              <a:ea typeface="黑体" panose="02010609060101010101" pitchFamily="49" charset="-122"/>
            </a:endParaRPr>
          </a:p>
          <a:p>
            <a:pPr marL="742950" lvl="1" indent="-285750">
              <a:lnSpc>
                <a:spcPct val="115000"/>
              </a:lnSpc>
              <a:buFontTx/>
              <a:buNone/>
            </a:pPr>
            <a:r>
              <a:rPr lang="zh-CN" altLang="en-US" sz="2200" dirty="0">
                <a:solidFill>
                  <a:srgbClr val="006600"/>
                </a:solidFill>
                <a:ea typeface="黑体" panose="02010609060101010101" pitchFamily="49" charset="-122"/>
              </a:rPr>
              <a:t>   如</a:t>
            </a:r>
            <a:r>
              <a:rPr lang="en-US" altLang="zh-CN" sz="2200" dirty="0">
                <a:solidFill>
                  <a:srgbClr val="006600"/>
                </a:solidFill>
                <a:ea typeface="黑体" panose="02010609060101010101" pitchFamily="49" charset="-122"/>
              </a:rPr>
              <a:t>: CPU</a:t>
            </a:r>
            <a:r>
              <a:rPr lang="zh-CN" altLang="en-US" sz="2200" dirty="0">
                <a:solidFill>
                  <a:srgbClr val="006600"/>
                </a:solidFill>
                <a:ea typeface="黑体" panose="02010609060101010101" pitchFamily="49" charset="-122"/>
              </a:rPr>
              <a:t>正在执行乘法指令，要花很长时间而不需马上访存。</a:t>
            </a:r>
            <a:endParaRPr lang="zh-CN" altLang="en-US" sz="2200" dirty="0">
              <a:solidFill>
                <a:srgbClr val="006600"/>
              </a:solidFill>
              <a:ea typeface="黑体" panose="02010609060101010101" pitchFamily="49" charset="-122"/>
            </a:endParaRPr>
          </a:p>
          <a:p>
            <a:pPr marL="742950" lvl="1" indent="-285750">
              <a:lnSpc>
                <a:spcPct val="115000"/>
              </a:lnSpc>
            </a:pPr>
            <a:r>
              <a:rPr lang="en-US" altLang="zh-CN" sz="2200" dirty="0">
                <a:ea typeface="黑体" panose="02010609060101010101" pitchFamily="49" charset="-122"/>
              </a:rPr>
              <a:t>CPU</a:t>
            </a:r>
            <a:r>
              <a:rPr lang="zh-CN" altLang="en-US" sz="2200" dirty="0">
                <a:ea typeface="黑体" panose="02010609060101010101" pitchFamily="49" charset="-122"/>
              </a:rPr>
              <a:t>正在访问主存</a:t>
            </a:r>
            <a:endParaRPr lang="zh-CN" altLang="en-US" sz="2200" dirty="0">
              <a:ea typeface="黑体" panose="02010609060101010101" pitchFamily="49" charset="-122"/>
            </a:endParaRPr>
          </a:p>
          <a:p>
            <a:pPr marL="742950" lvl="1" indent="-285750">
              <a:lnSpc>
                <a:spcPct val="115000"/>
              </a:lnSpc>
              <a:buFontTx/>
              <a:buNone/>
            </a:pPr>
            <a:r>
              <a:rPr lang="zh-CN" altLang="en-US" sz="2200" dirty="0">
                <a:ea typeface="黑体" panose="02010609060101010101" pitchFamily="49" charset="-122"/>
              </a:rPr>
              <a:t>   </a:t>
            </a:r>
            <a:r>
              <a:rPr lang="zh-CN" altLang="en-US" sz="2200" dirty="0">
                <a:solidFill>
                  <a:srgbClr val="006600"/>
                </a:solidFill>
                <a:ea typeface="黑体" panose="02010609060101010101" pitchFamily="49" charset="-122"/>
              </a:rPr>
              <a:t>此时须等到存储周期结束，</a:t>
            </a:r>
            <a:r>
              <a:rPr lang="en-US" altLang="zh-CN" sz="2200" dirty="0">
                <a:solidFill>
                  <a:srgbClr val="006600"/>
                </a:solidFill>
                <a:ea typeface="黑体" panose="02010609060101010101" pitchFamily="49" charset="-122"/>
              </a:rPr>
              <a:t>CPU</a:t>
            </a:r>
            <a:r>
              <a:rPr lang="zh-CN" altLang="en-US" sz="2200" dirty="0">
                <a:solidFill>
                  <a:srgbClr val="006600"/>
                </a:solidFill>
                <a:ea typeface="黑体" panose="02010609060101010101" pitchFamily="49" charset="-122"/>
              </a:rPr>
              <a:t>让出总线，</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才能访存。</a:t>
            </a:r>
            <a:endParaRPr lang="zh-CN" altLang="en-US" sz="2200" dirty="0">
              <a:solidFill>
                <a:srgbClr val="006600"/>
              </a:solidFill>
              <a:ea typeface="黑体" panose="02010609060101010101" pitchFamily="49" charset="-122"/>
            </a:endParaRPr>
          </a:p>
          <a:p>
            <a:pPr marL="742950" lvl="1" indent="-285750">
              <a:lnSpc>
                <a:spcPct val="115000"/>
              </a:lnSpc>
            </a:pPr>
            <a:r>
              <a:rPr lang="en-US" altLang="zh-CN" sz="2200" dirty="0">
                <a:ea typeface="黑体" panose="02010609060101010101" pitchFamily="49" charset="-122"/>
              </a:rPr>
              <a:t>CPU</a:t>
            </a:r>
            <a:r>
              <a:rPr lang="zh-CN" altLang="en-US" sz="2200" dirty="0">
                <a:ea typeface="黑体" panose="02010609060101010101" pitchFamily="49" charset="-122"/>
              </a:rPr>
              <a:t>也同时要访问主存</a:t>
            </a:r>
            <a:r>
              <a:rPr lang="en-US" altLang="zh-CN" sz="2200" dirty="0">
                <a:ea typeface="黑体" panose="02010609060101010101" pitchFamily="49" charset="-122"/>
              </a:rPr>
              <a:t>--</a:t>
            </a:r>
            <a:r>
              <a:rPr lang="zh-CN" altLang="en-US" sz="2200" dirty="0">
                <a:solidFill>
                  <a:srgbClr val="006600"/>
                </a:solidFill>
                <a:ea typeface="黑体" panose="02010609060101010101" pitchFamily="49" charset="-122"/>
              </a:rPr>
              <a:t>此时出现访存冲突。</a:t>
            </a:r>
            <a:endParaRPr lang="zh-CN" altLang="en-US" sz="2200" dirty="0">
              <a:ea typeface="黑体" panose="02010609060101010101" pitchFamily="49" charset="-122"/>
            </a:endParaRPr>
          </a:p>
          <a:p>
            <a:pPr marL="742950" lvl="1" indent="-285750">
              <a:lnSpc>
                <a:spcPct val="115000"/>
              </a:lnSpc>
              <a:buFontTx/>
              <a:buNone/>
            </a:pPr>
            <a:r>
              <a:rPr lang="zh-CN" altLang="en-US" sz="2200" dirty="0">
                <a:solidFill>
                  <a:srgbClr val="006600"/>
                </a:solidFill>
                <a:ea typeface="黑体" panose="02010609060101010101" pitchFamily="49" charset="-122"/>
              </a:rPr>
              <a:t>    如果不马上响应</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请求，高速设备可能会发生数据丢失，所以，</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的总线优先权比</a:t>
            </a:r>
            <a:r>
              <a:rPr lang="en-US" altLang="zh-CN" sz="2200" dirty="0">
                <a:solidFill>
                  <a:srgbClr val="006600"/>
                </a:solidFill>
                <a:ea typeface="黑体" panose="02010609060101010101" pitchFamily="49" charset="-122"/>
              </a:rPr>
              <a:t>CPU</a:t>
            </a:r>
            <a:r>
              <a:rPr lang="zh-CN" altLang="en-US" sz="2200" dirty="0">
                <a:solidFill>
                  <a:srgbClr val="006600"/>
                </a:solidFill>
                <a:ea typeface="黑体" panose="02010609060101010101" pitchFamily="49" charset="-122"/>
              </a:rPr>
              <a:t>高。</a:t>
            </a:r>
            <a:endParaRPr lang="en-US" altLang="zh-CN" sz="2200" dirty="0">
              <a:solidFill>
                <a:srgbClr val="006600"/>
              </a:solidFill>
              <a:ea typeface="黑体" panose="02010609060101010101" pitchFamily="49" charset="-122"/>
            </a:endParaRPr>
          </a:p>
          <a:p>
            <a:pPr marL="742950" lvl="1" indent="-285750">
              <a:lnSpc>
                <a:spcPct val="115000"/>
              </a:lnSpc>
              <a:buNone/>
            </a:pPr>
            <a:r>
              <a:rPr lang="en-US" altLang="zh-CN" sz="2200" dirty="0">
                <a:solidFill>
                  <a:srgbClr val="006600"/>
                </a:solidFill>
                <a:ea typeface="黑体" panose="02010609060101010101" pitchFamily="49" charset="-122"/>
              </a:rPr>
              <a:t>    </a:t>
            </a:r>
            <a:r>
              <a:rPr lang="zh-CN" altLang="en-US" sz="2200" dirty="0">
                <a:solidFill>
                  <a:srgbClr val="006600"/>
                </a:solidFill>
                <a:ea typeface="黑体" panose="02010609060101010101" pitchFamily="49" charset="-122"/>
              </a:rPr>
              <a:t>针对上述情况，</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通常有以下三种方式进行数据传送。</a:t>
            </a:r>
            <a:endParaRPr lang="en-US" altLang="zh-CN" sz="2200" dirty="0">
              <a:solidFill>
                <a:srgbClr val="006600"/>
              </a:solidFill>
              <a:ea typeface="黑体" panose="02010609060101010101" pitchFamily="49" charset="-122"/>
            </a:endParaRPr>
          </a:p>
          <a:p>
            <a:pPr marL="742950" lvl="1" indent="-285750">
              <a:lnSpc>
                <a:spcPct val="115000"/>
              </a:lnSpc>
              <a:buNone/>
            </a:pPr>
            <a:r>
              <a:rPr lang="en-US" altLang="zh-CN" sz="2200" dirty="0">
                <a:solidFill>
                  <a:srgbClr val="3333CC"/>
                </a:solidFill>
                <a:ea typeface="黑体" panose="02010609060101010101" pitchFamily="49" charset="-122"/>
              </a:rPr>
              <a:t>(1) CPU</a:t>
            </a:r>
            <a:r>
              <a:rPr lang="zh-CN" altLang="en-US" sz="2200" dirty="0">
                <a:solidFill>
                  <a:srgbClr val="3333CC"/>
                </a:solidFill>
                <a:ea typeface="黑体" panose="02010609060101010101" pitchFamily="49" charset="-122"/>
              </a:rPr>
              <a:t>停止法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成组传送</a:t>
            </a:r>
            <a:r>
              <a:rPr lang="en-US" altLang="zh-CN" sz="2200" dirty="0">
                <a:solidFill>
                  <a:srgbClr val="CC3399"/>
                </a:solidFill>
                <a:ea typeface="黑体" panose="02010609060101010101" pitchFamily="49" charset="-122"/>
              </a:rPr>
              <a:t>)</a:t>
            </a:r>
            <a:endParaRPr lang="en-US" altLang="zh-CN" sz="2200" dirty="0">
              <a:solidFill>
                <a:srgbClr val="CC3399"/>
              </a:solidFill>
              <a:ea typeface="黑体" panose="02010609060101010101" pitchFamily="49" charset="-122"/>
            </a:endParaRPr>
          </a:p>
          <a:p>
            <a:pPr marL="742950" lvl="1" indent="-285750">
              <a:lnSpc>
                <a:spcPct val="115000"/>
              </a:lnSpc>
              <a:buNone/>
            </a:pPr>
            <a:r>
              <a:rPr lang="en-US" altLang="zh-CN" sz="2200" dirty="0">
                <a:solidFill>
                  <a:srgbClr val="3333CC"/>
                </a:solidFill>
                <a:ea typeface="黑体" panose="02010609060101010101" pitchFamily="49" charset="-122"/>
              </a:rPr>
              <a:t>(2) </a:t>
            </a:r>
            <a:r>
              <a:rPr lang="zh-CN" altLang="en-US" sz="2200" dirty="0">
                <a:solidFill>
                  <a:srgbClr val="3333CC"/>
                </a:solidFill>
                <a:ea typeface="黑体" panose="02010609060101010101" pitchFamily="49" charset="-122"/>
              </a:rPr>
              <a:t>周期挪用</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窃取</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单字传送</a:t>
            </a:r>
            <a:r>
              <a:rPr lang="en-US" altLang="zh-CN" sz="2200" dirty="0">
                <a:solidFill>
                  <a:srgbClr val="CC3399"/>
                </a:solidFill>
                <a:ea typeface="黑体" panose="02010609060101010101" pitchFamily="49" charset="-122"/>
              </a:rPr>
              <a:t>)</a:t>
            </a:r>
            <a:endParaRPr lang="en-US" altLang="zh-CN" sz="2200" dirty="0">
              <a:solidFill>
                <a:srgbClr val="CC3399"/>
              </a:solidFill>
              <a:ea typeface="黑体" panose="02010609060101010101" pitchFamily="49" charset="-122"/>
            </a:endParaRPr>
          </a:p>
          <a:p>
            <a:pPr marL="742950" lvl="1" indent="-285750">
              <a:lnSpc>
                <a:spcPct val="115000"/>
              </a:lnSpc>
              <a:buNone/>
            </a:pPr>
            <a:r>
              <a:rPr lang="en-US" altLang="zh-CN" sz="2200" dirty="0">
                <a:solidFill>
                  <a:srgbClr val="3333CC"/>
                </a:solidFill>
                <a:ea typeface="黑体" panose="02010609060101010101" pitchFamily="49" charset="-122"/>
              </a:rPr>
              <a:t>(3) </a:t>
            </a:r>
            <a:r>
              <a:rPr lang="zh-CN" altLang="en-US" sz="2200" dirty="0">
                <a:solidFill>
                  <a:srgbClr val="3333CC"/>
                </a:solidFill>
                <a:ea typeface="黑体" panose="02010609060101010101" pitchFamily="49" charset="-122"/>
              </a:rPr>
              <a:t>交替分时访问法</a:t>
            </a:r>
            <a:endParaRPr lang="zh-CN" altLang="en-US" sz="2200" dirty="0">
              <a:solidFill>
                <a:srgbClr val="006600"/>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F22F096B-6EE4-40F6-8978-1B35C1DF5E22}"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wipe(down)">
                                      <p:cBhvr>
                                        <p:cTn id="7" dur="500"/>
                                        <p:tgtEl>
                                          <p:spTgt spid="29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wipe(down)">
                                      <p:cBhvr>
                                        <p:cTn id="12" dur="500"/>
                                        <p:tgtEl>
                                          <p:spTgt spid="290819">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90819">
                                            <p:txEl>
                                              <p:pRg st="3" end="3"/>
                                            </p:txEl>
                                          </p:spTgt>
                                        </p:tgtEl>
                                        <p:attrNameLst>
                                          <p:attrName>style.visibility</p:attrName>
                                        </p:attrNameLst>
                                      </p:cBhvr>
                                      <p:to>
                                        <p:strVal val="visible"/>
                                      </p:to>
                                    </p:set>
                                    <p:animEffect transition="in" filter="wipe(down)">
                                      <p:cBhvr>
                                        <p:cTn id="16" dur="500"/>
                                        <p:tgtEl>
                                          <p:spTgt spid="290819">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90819">
                                            <p:txEl>
                                              <p:pRg st="5" end="5"/>
                                            </p:txEl>
                                          </p:spTgt>
                                        </p:tgtEl>
                                        <p:attrNameLst>
                                          <p:attrName>style.visibility</p:attrName>
                                        </p:attrNameLst>
                                      </p:cBhvr>
                                      <p:to>
                                        <p:strVal val="visible"/>
                                      </p:to>
                                    </p:set>
                                    <p:animEffect transition="in" filter="wipe(down)">
                                      <p:cBhvr>
                                        <p:cTn id="19" dur="500"/>
                                        <p:tgtEl>
                                          <p:spTgt spid="29081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90819">
                                            <p:txEl>
                                              <p:pRg st="2" end="2"/>
                                            </p:txEl>
                                          </p:spTgt>
                                        </p:tgtEl>
                                        <p:attrNameLst>
                                          <p:attrName>style.visibility</p:attrName>
                                        </p:attrNameLst>
                                      </p:cBhvr>
                                      <p:to>
                                        <p:strVal val="visible"/>
                                      </p:to>
                                    </p:set>
                                    <p:animEffect transition="in" filter="checkerboard(across)">
                                      <p:cBhvr>
                                        <p:cTn id="24" dur="500"/>
                                        <p:tgtEl>
                                          <p:spTgt spid="29081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90819">
                                            <p:txEl>
                                              <p:pRg st="4" end="4"/>
                                            </p:txEl>
                                          </p:spTgt>
                                        </p:tgtEl>
                                        <p:attrNameLst>
                                          <p:attrName>style.visibility</p:attrName>
                                        </p:attrNameLst>
                                      </p:cBhvr>
                                      <p:to>
                                        <p:strVal val="visible"/>
                                      </p:to>
                                    </p:set>
                                    <p:animEffect transition="in" filter="checkerboard(across)">
                                      <p:cBhvr>
                                        <p:cTn id="29" dur="500"/>
                                        <p:tgtEl>
                                          <p:spTgt spid="29081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90819">
                                            <p:txEl>
                                              <p:pRg st="6" end="6"/>
                                            </p:txEl>
                                          </p:spTgt>
                                        </p:tgtEl>
                                        <p:attrNameLst>
                                          <p:attrName>style.visibility</p:attrName>
                                        </p:attrNameLst>
                                      </p:cBhvr>
                                      <p:to>
                                        <p:strVal val="visible"/>
                                      </p:to>
                                    </p:set>
                                    <p:animEffect transition="in" filter="checkerboard(across)">
                                      <p:cBhvr>
                                        <p:cTn id="34" dur="500"/>
                                        <p:tgtEl>
                                          <p:spTgt spid="29081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90819">
                                            <p:txEl>
                                              <p:pRg st="7" end="7"/>
                                            </p:txEl>
                                          </p:spTgt>
                                        </p:tgtEl>
                                        <p:attrNameLst>
                                          <p:attrName>style.visibility</p:attrName>
                                        </p:attrNameLst>
                                      </p:cBhvr>
                                      <p:to>
                                        <p:strVal val="visible"/>
                                      </p:to>
                                    </p:set>
                                    <p:animEffect transition="in" filter="checkerboard(across)">
                                      <p:cBhvr>
                                        <p:cTn id="39" dur="500"/>
                                        <p:tgtEl>
                                          <p:spTgt spid="290819">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90819">
                                            <p:txEl>
                                              <p:pRg st="8" end="8"/>
                                            </p:txEl>
                                          </p:spTgt>
                                        </p:tgtEl>
                                        <p:attrNameLst>
                                          <p:attrName>style.visibility</p:attrName>
                                        </p:attrNameLst>
                                      </p:cBhvr>
                                      <p:to>
                                        <p:strVal val="visible"/>
                                      </p:to>
                                    </p:set>
                                    <p:animEffect transition="in" filter="checkerboard(across)">
                                      <p:cBhvr>
                                        <p:cTn id="44" dur="500"/>
                                        <p:tgtEl>
                                          <p:spTgt spid="290819">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290819">
                                            <p:txEl>
                                              <p:pRg st="9" end="9"/>
                                            </p:txEl>
                                          </p:spTgt>
                                        </p:tgtEl>
                                        <p:attrNameLst>
                                          <p:attrName>style.visibility</p:attrName>
                                        </p:attrNameLst>
                                      </p:cBhvr>
                                      <p:to>
                                        <p:strVal val="visible"/>
                                      </p:to>
                                    </p:set>
                                    <p:animEffect transition="in" filter="checkerboard(across)">
                                      <p:cBhvr>
                                        <p:cTn id="49" dur="500"/>
                                        <p:tgtEl>
                                          <p:spTgt spid="290819">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290819">
                                            <p:txEl>
                                              <p:pRg st="10" end="10"/>
                                            </p:txEl>
                                          </p:spTgt>
                                        </p:tgtEl>
                                        <p:attrNameLst>
                                          <p:attrName>style.visibility</p:attrName>
                                        </p:attrNameLst>
                                      </p:cBhvr>
                                      <p:to>
                                        <p:strVal val="visible"/>
                                      </p:to>
                                    </p:set>
                                    <p:animEffect transition="in" filter="checkerboard(across)">
                                      <p:cBhvr>
                                        <p:cTn id="54" dur="500"/>
                                        <p:tgtEl>
                                          <p:spTgt spid="290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07117" y="154"/>
            <a:ext cx="6154738" cy="422275"/>
          </a:xfrm>
        </p:spPr>
        <p:txBody>
          <a:bodyPr/>
          <a:lstStyle/>
          <a:p>
            <a:r>
              <a:rPr lang="en-US" altLang="zh-CN" dirty="0">
                <a:ea typeface="宋体" panose="02010600030101010101" pitchFamily="2" charset="-122"/>
              </a:rPr>
              <a:t>CPU</a:t>
            </a:r>
            <a:r>
              <a:rPr lang="zh-CN" altLang="en-US" dirty="0">
                <a:ea typeface="宋体" panose="02010600030101010101" pitchFamily="2" charset="-122"/>
              </a:rPr>
              <a:t>停止法</a:t>
            </a:r>
            <a:endParaRPr lang="zh-CN" altLang="en-US" dirty="0">
              <a:ea typeface="宋体" panose="02010600030101010101" pitchFamily="2" charset="-122"/>
            </a:endParaRPr>
          </a:p>
        </p:txBody>
      </p:sp>
      <p:sp>
        <p:nvSpPr>
          <p:cNvPr id="287748" name="Text Box 4"/>
          <p:cNvSpPr txBox="1">
            <a:spLocks noChangeArrowheads="1"/>
          </p:cNvSpPr>
          <p:nvPr/>
        </p:nvSpPr>
        <p:spPr bwMode="auto">
          <a:xfrm>
            <a:off x="542925" y="4706938"/>
            <a:ext cx="860107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10000"/>
              </a:lnSpc>
              <a:spcBef>
                <a:spcPct val="50000"/>
              </a:spcBef>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控制简单、适用于传输速率很高的外设实现成组数据传送。</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lnSpc>
                <a:spcPct val="110000"/>
              </a:lnSpc>
              <a:spcBef>
                <a:spcPct val="10000"/>
              </a:spcBef>
            </a:pPr>
            <a:r>
              <a:rPr kumimoji="1" lang="zh-CN" altLang="en-US" sz="2200" dirty="0">
                <a:latin typeface="Arial" panose="020B0604020202020204" pitchFamily="34" charset="0"/>
                <a:ea typeface="黑体" panose="02010609060101010101" pitchFamily="49" charset="-122"/>
              </a:rPr>
              <a:t>缺点：</a:t>
            </a:r>
            <a:r>
              <a:rPr kumimoji="1" lang="en-US" altLang="zh-CN" sz="2200" dirty="0">
                <a:solidFill>
                  <a:srgbClr val="CC3399"/>
                </a:solidFill>
                <a:latin typeface="Arial" panose="020B0604020202020204" pitchFamily="34" charset="0"/>
                <a:ea typeface="黑体" panose="02010609060101010101" pitchFamily="49" charset="-122"/>
              </a:rPr>
              <a:t>CPU</a:t>
            </a:r>
            <a:r>
              <a:rPr kumimoji="1" lang="zh-CN" altLang="en-US" sz="2200" dirty="0">
                <a:solidFill>
                  <a:srgbClr val="CC3399"/>
                </a:solidFill>
                <a:latin typeface="Arial" panose="020B0604020202020204" pitchFamily="34" charset="0"/>
                <a:ea typeface="黑体" panose="02010609060101010101" pitchFamily="49" charset="-122"/>
              </a:rPr>
              <a:t>工作受影响。</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访存时</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基本上处于停止状态。</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lnSpc>
                <a:spcPct val="110000"/>
              </a:lnSpc>
            </a:pPr>
            <a:r>
              <a:rPr kumimoji="1" lang="zh-CN" altLang="en-US" sz="2200" dirty="0">
                <a:solidFill>
                  <a:srgbClr val="3333CC"/>
                </a:solidFill>
                <a:latin typeface="Arial" panose="020B0604020202020204" pitchFamily="34" charset="0"/>
                <a:ea typeface="黑体" panose="02010609060101010101" pitchFamily="49" charset="-122"/>
              </a:rPr>
              <a:t>          </a:t>
            </a:r>
            <a:r>
              <a:rPr kumimoji="1" lang="zh-CN" altLang="en-US" sz="2200" dirty="0">
                <a:solidFill>
                  <a:srgbClr val="CC3399"/>
                </a:solidFill>
                <a:latin typeface="Arial" panose="020B0604020202020204" pitchFamily="34" charset="0"/>
                <a:ea typeface="黑体" panose="02010609060101010101" pitchFamily="49" charset="-122"/>
              </a:rPr>
              <a:t>主存周期没有被充分利用。</a:t>
            </a:r>
            <a:r>
              <a:rPr kumimoji="1" lang="zh-CN" altLang="en-US" sz="2200" dirty="0">
                <a:solidFill>
                  <a:srgbClr val="3333CC"/>
                </a:solidFill>
                <a:latin typeface="Arial" panose="020B0604020202020204" pitchFamily="34" charset="0"/>
                <a:ea typeface="黑体" panose="02010609060101010101" pitchFamily="49" charset="-122"/>
              </a:rPr>
              <a:t>即使</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设备高速运行，但两个</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lnSpc>
                <a:spcPct val="110000"/>
              </a:lnSpc>
            </a:pPr>
            <a:r>
              <a:rPr kumimoji="1" lang="zh-CN" altLang="en-US" sz="2200" dirty="0">
                <a:solidFill>
                  <a:srgbClr val="3333CC"/>
                </a:solidFill>
                <a:latin typeface="Arial" panose="020B0604020202020204" pitchFamily="34" charset="0"/>
                <a:ea typeface="黑体" panose="02010609060101010101" pitchFamily="49" charset="-122"/>
              </a:rPr>
              <a:t>          数据之间的准备间隔时间也是大于一个存储周期，所以主</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r>
              <a:rPr kumimoji="1" lang="zh-CN" altLang="en-US" sz="2200" dirty="0">
                <a:solidFill>
                  <a:srgbClr val="3333CC"/>
                </a:solidFill>
                <a:latin typeface="Arial" panose="020B0604020202020204" pitchFamily="34" charset="0"/>
                <a:ea typeface="黑体" panose="02010609060101010101" pitchFamily="49" charset="-122"/>
              </a:rPr>
              <a:t>          存周期没有被充分利用。</a:t>
            </a:r>
            <a:endParaRPr kumimoji="1" lang="zh-CN" altLang="en-US" sz="2200" dirty="0">
              <a:solidFill>
                <a:srgbClr val="3333CC"/>
              </a:solidFill>
              <a:latin typeface="Arial" panose="020B0604020202020204" pitchFamily="34" charset="0"/>
              <a:ea typeface="黑体" panose="02010609060101010101" pitchFamily="49" charset="-122"/>
            </a:endParaRPr>
          </a:p>
        </p:txBody>
      </p:sp>
      <p:grpSp>
        <p:nvGrpSpPr>
          <p:cNvPr id="104452" name="Group 6"/>
          <p:cNvGrpSpPr/>
          <p:nvPr/>
        </p:nvGrpSpPr>
        <p:grpSpPr bwMode="auto">
          <a:xfrm>
            <a:off x="290205" y="1057275"/>
            <a:ext cx="8602662" cy="3649663"/>
            <a:chOff x="189" y="514"/>
            <a:chExt cx="5419" cy="2125"/>
          </a:xfrm>
        </p:grpSpPr>
        <p:pic>
          <p:nvPicPr>
            <p:cNvPr id="104454" name="Picture 3" descr="CPU停止法"/>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 y="621"/>
              <a:ext cx="5225" cy="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Rectangle 5"/>
            <p:cNvSpPr>
              <a:spLocks noChangeArrowheads="1"/>
            </p:cNvSpPr>
            <p:nvPr/>
          </p:nvSpPr>
          <p:spPr bwMode="auto">
            <a:xfrm>
              <a:off x="195" y="514"/>
              <a:ext cx="5413" cy="2050"/>
            </a:xfrm>
            <a:prstGeom prst="rect">
              <a:avLst/>
            </a:prstGeom>
            <a:noFill/>
            <a:ln w="28575">
              <a:solidFill>
                <a:srgbClr val="3399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5E42BDE-7952-4CCC-833B-B3218F2B509C}" type="slidenum">
              <a:rPr lang="zh-CN" altLang="en-US" sz="1200">
                <a:solidFill>
                  <a:srgbClr val="898989"/>
                </a:solidFill>
              </a:rPr>
            </a:fld>
            <a:endParaRPr lang="zh-CN" altLang="en-US" sz="1200">
              <a:solidFill>
                <a:srgbClr val="898989"/>
              </a:solidFill>
            </a:endParaRPr>
          </a:p>
        </p:txBody>
      </p:sp>
      <p:cxnSp>
        <p:nvCxnSpPr>
          <p:cNvPr id="4" name="直接连接符 3"/>
          <p:cNvCxnSpPr/>
          <p:nvPr/>
        </p:nvCxnSpPr>
        <p:spPr bwMode="auto">
          <a:xfrm flipV="1">
            <a:off x="2271251" y="2876345"/>
            <a:ext cx="1582993" cy="19665"/>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854244" y="28763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854244" y="4085713"/>
            <a:ext cx="300867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V="1">
            <a:off x="6862915" y="2896010"/>
            <a:ext cx="0" cy="1189703"/>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6862915" y="2896010"/>
            <a:ext cx="1582994"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24298" y="497576"/>
            <a:ext cx="9144000" cy="430887"/>
          </a:xfrm>
          <a:prstGeom prst="rect">
            <a:avLst/>
          </a:prstGeom>
          <a:noFill/>
        </p:spPr>
        <p:txBody>
          <a:bodyPr wrap="square" rtlCol="0">
            <a:spAutoFit/>
          </a:bodyPr>
          <a:lstStyle/>
          <a:p>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脱离总线，停止访问主存，直到</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传完一块数据。</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452"/>
                                        </p:tgtEl>
                                        <p:attrNameLst>
                                          <p:attrName>style.visibility</p:attrName>
                                        </p:attrNameLst>
                                      </p:cBhvr>
                                      <p:to>
                                        <p:strVal val="visible"/>
                                      </p:to>
                                    </p:set>
                                    <p:animEffect transition="in" filter="wipe(down)">
                                      <p:cBhvr>
                                        <p:cTn id="12" dur="500"/>
                                        <p:tgtEl>
                                          <p:spTgt spid="104452"/>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7748">
                                            <p:txEl>
                                              <p:pRg st="0" end="0"/>
                                            </p:txEl>
                                          </p:spTgt>
                                        </p:tgtEl>
                                        <p:attrNameLst>
                                          <p:attrName>style.visibility</p:attrName>
                                        </p:attrNameLst>
                                      </p:cBhvr>
                                      <p:to>
                                        <p:strVal val="visible"/>
                                      </p:to>
                                    </p:set>
                                    <p:animEffect transition="in" filter="checkerboard(across)">
                                      <p:cBhvr>
                                        <p:cTn id="32" dur="500"/>
                                        <p:tgtEl>
                                          <p:spTgt spid="2877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7748">
                                            <p:txEl>
                                              <p:pRg st="1" end="1"/>
                                            </p:txEl>
                                          </p:spTgt>
                                        </p:tgtEl>
                                        <p:attrNameLst>
                                          <p:attrName>style.visibility</p:attrName>
                                        </p:attrNameLst>
                                      </p:cBhvr>
                                      <p:to>
                                        <p:strVal val="visible"/>
                                      </p:to>
                                    </p:set>
                                    <p:animEffect transition="in" filter="checkerboard(across)">
                                      <p:cBhvr>
                                        <p:cTn id="37" dur="500"/>
                                        <p:tgtEl>
                                          <p:spTgt spid="28774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7748">
                                            <p:txEl>
                                              <p:pRg st="2" end="2"/>
                                            </p:txEl>
                                          </p:spTgt>
                                        </p:tgtEl>
                                        <p:attrNameLst>
                                          <p:attrName>style.visibility</p:attrName>
                                        </p:attrNameLst>
                                      </p:cBhvr>
                                      <p:to>
                                        <p:strVal val="visible"/>
                                      </p:to>
                                    </p:set>
                                    <p:animEffect transition="in" filter="blinds(horizontal)">
                                      <p:cBhvr>
                                        <p:cTn id="42" dur="500"/>
                                        <p:tgtEl>
                                          <p:spTgt spid="287748">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87748">
                                            <p:txEl>
                                              <p:pRg st="3" end="3"/>
                                            </p:txEl>
                                          </p:spTgt>
                                        </p:tgtEl>
                                        <p:attrNameLst>
                                          <p:attrName>style.visibility</p:attrName>
                                        </p:attrNameLst>
                                      </p:cBhvr>
                                      <p:to>
                                        <p:strVal val="visible"/>
                                      </p:to>
                                    </p:set>
                                    <p:animEffect transition="in" filter="blinds(horizontal)">
                                      <p:cBhvr>
                                        <p:cTn id="45" dur="500"/>
                                        <p:tgtEl>
                                          <p:spTgt spid="287748">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87748">
                                            <p:txEl>
                                              <p:pRg st="4" end="4"/>
                                            </p:txEl>
                                          </p:spTgt>
                                        </p:tgtEl>
                                        <p:attrNameLst>
                                          <p:attrName>style.visibility</p:attrName>
                                        </p:attrNameLst>
                                      </p:cBhvr>
                                      <p:to>
                                        <p:strVal val="visible"/>
                                      </p:to>
                                    </p:set>
                                    <p:animEffect transition="in" filter="blinds(horizontal)">
                                      <p:cBhvr>
                                        <p:cTn id="48" dur="500"/>
                                        <p:tgtEl>
                                          <p:spTgt spid="287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12787" y="144463"/>
            <a:ext cx="4645793" cy="800989"/>
          </a:xfrm>
        </p:spPr>
        <p:txBody>
          <a:bodyPr/>
          <a:lstStyle/>
          <a:p>
            <a:r>
              <a:rPr lang="en-US" altLang="zh-CN" dirty="0">
                <a:ea typeface="宋体" panose="02010600030101010101" pitchFamily="2" charset="-122"/>
              </a:rPr>
              <a:t>CPU</a:t>
            </a:r>
            <a:r>
              <a:rPr lang="zh-CN" altLang="en-US" dirty="0">
                <a:ea typeface="宋体" panose="02010600030101010101" pitchFamily="2" charset="-122"/>
              </a:rPr>
              <a:t>停止法的改进</a:t>
            </a:r>
            <a:endParaRPr lang="zh-CN" altLang="en-US" dirty="0">
              <a:ea typeface="宋体" panose="02010600030101010101" pitchFamily="2" charset="-122"/>
            </a:endParaRPr>
          </a:p>
        </p:txBody>
      </p:sp>
      <p:sp>
        <p:nvSpPr>
          <p:cNvPr id="288771" name="Rectangle 3"/>
          <p:cNvSpPr>
            <a:spLocks noGrp="1" noChangeArrowheads="1"/>
          </p:cNvSpPr>
          <p:nvPr>
            <p:ph type="body" idx="1"/>
          </p:nvPr>
        </p:nvSpPr>
        <p:spPr>
          <a:xfrm>
            <a:off x="396875" y="722518"/>
            <a:ext cx="8344002" cy="5603585"/>
          </a:xfrm>
        </p:spPr>
        <p:txBody>
          <a:bodyPr/>
          <a:lstStyle/>
          <a:p>
            <a:pPr marL="342900" indent="-342900">
              <a:lnSpc>
                <a:spcPct val="110000"/>
              </a:lnSpc>
              <a:spcBef>
                <a:spcPct val="40000"/>
              </a:spcBef>
            </a:pPr>
            <a:r>
              <a:rPr lang="zh-CN" altLang="en-US" sz="2200" dirty="0">
                <a:ea typeface="黑体" panose="02010609060101010101" pitchFamily="49" charset="-122"/>
              </a:rPr>
              <a:t>为了弥补</a:t>
            </a:r>
            <a:r>
              <a:rPr lang="en-US" altLang="zh-CN" sz="2200" dirty="0">
                <a:ea typeface="黑体" panose="02010609060101010101" pitchFamily="49" charset="-122"/>
              </a:rPr>
              <a:t>CPU</a:t>
            </a:r>
            <a:r>
              <a:rPr lang="zh-CN" altLang="en-US" sz="2200" dirty="0">
                <a:ea typeface="黑体" panose="02010609060101010101" pitchFamily="49" charset="-122"/>
              </a:rPr>
              <a:t>停止法的缺点可以采取以下方法：</a:t>
            </a:r>
            <a:endParaRPr lang="zh-CN" altLang="en-US" sz="2200" dirty="0">
              <a:ea typeface="黑体" panose="02010609060101010101" pitchFamily="49" charset="-122"/>
            </a:endParaRPr>
          </a:p>
          <a:p>
            <a:pPr marL="742950" lvl="1" indent="-285750">
              <a:lnSpc>
                <a:spcPct val="110000"/>
              </a:lnSpc>
              <a:spcBef>
                <a:spcPct val="40000"/>
              </a:spcBef>
            </a:pPr>
            <a:r>
              <a:rPr lang="zh-CN" altLang="en-US" sz="2200" dirty="0" smtClean="0">
                <a:solidFill>
                  <a:srgbClr val="CC3399"/>
                </a:solidFill>
                <a:ea typeface="黑体" panose="02010609060101010101" pitchFamily="49" charset="-122"/>
              </a:rPr>
              <a:t>在</a:t>
            </a:r>
            <a:r>
              <a:rPr lang="en-US" altLang="zh-CN" sz="2200" dirty="0" smtClean="0">
                <a:solidFill>
                  <a:srgbClr val="CC3399"/>
                </a:solidFill>
                <a:ea typeface="黑体" panose="02010609060101010101" pitchFamily="49" charset="-122"/>
              </a:rPr>
              <a:t>I/O</a:t>
            </a:r>
            <a:r>
              <a:rPr lang="zh-CN" altLang="en-US" sz="2200" dirty="0" smtClean="0">
                <a:solidFill>
                  <a:srgbClr val="CC3399"/>
                </a:solidFill>
                <a:ea typeface="黑体" panose="02010609060101010101" pitchFamily="49" charset="-122"/>
              </a:rPr>
              <a:t>接口</a:t>
            </a:r>
            <a:r>
              <a:rPr lang="zh-CN" altLang="en-US" sz="2200" dirty="0">
                <a:solidFill>
                  <a:srgbClr val="CC3399"/>
                </a:solidFill>
                <a:ea typeface="黑体" panose="02010609060101010101" pitchFamily="49" charset="-122"/>
              </a:rPr>
              <a:t>中引入缓冲器</a:t>
            </a:r>
            <a:endParaRPr lang="zh-CN" altLang="en-US" sz="2200" dirty="0">
              <a:solidFill>
                <a:srgbClr val="CC3399"/>
              </a:solidFill>
              <a:ea typeface="黑体" panose="02010609060101010101" pitchFamily="49" charset="-122"/>
            </a:endParaRPr>
          </a:p>
          <a:p>
            <a:pPr marL="742950" lvl="1" indent="-285750">
              <a:lnSpc>
                <a:spcPct val="110000"/>
              </a:lnSpc>
              <a:spcBef>
                <a:spcPct val="40000"/>
              </a:spcBef>
              <a:buFontTx/>
              <a:buNone/>
            </a:pPr>
            <a:r>
              <a:rPr lang="zh-CN" altLang="en-US" sz="2200" dirty="0">
                <a:ea typeface="黑体" panose="02010609060101010101" pitchFamily="49" charset="-122"/>
              </a:rPr>
              <a:t>    </a:t>
            </a:r>
            <a:r>
              <a:rPr lang="zh-CN" altLang="en-US" sz="2200" dirty="0" smtClean="0">
                <a:ea typeface="黑体" panose="02010609060101010101" pitchFamily="49" charset="-122"/>
              </a:rPr>
              <a:t>在</a:t>
            </a:r>
            <a:r>
              <a:rPr lang="en-US" altLang="zh-CN" sz="2200" dirty="0" smtClean="0">
                <a:ea typeface="黑体" panose="02010609060101010101" pitchFamily="49" charset="-122"/>
              </a:rPr>
              <a:t>I/O</a:t>
            </a:r>
            <a:r>
              <a:rPr lang="zh-CN" altLang="en-US" sz="2200" dirty="0" smtClean="0">
                <a:ea typeface="黑体" panose="02010609060101010101" pitchFamily="49" charset="-122"/>
              </a:rPr>
              <a:t>接口</a:t>
            </a:r>
            <a:r>
              <a:rPr lang="zh-CN" altLang="en-US" sz="2200" dirty="0">
                <a:ea typeface="黑体" panose="02010609060101010101" pitchFamily="49" charset="-122"/>
              </a:rPr>
              <a:t>中设置一个小容量的高速缓存，</a:t>
            </a:r>
            <a:r>
              <a:rPr lang="en-US" altLang="zh-CN" sz="2200" dirty="0">
                <a:ea typeface="黑体" panose="02010609060101010101" pitchFamily="49" charset="-122"/>
              </a:rPr>
              <a:t>I/O</a:t>
            </a:r>
            <a:r>
              <a:rPr lang="zh-CN" altLang="en-US" sz="2200" dirty="0">
                <a:ea typeface="黑体" panose="02010609060101010101" pitchFamily="49" charset="-122"/>
              </a:rPr>
              <a:t>设备先和缓存交换数据，然后缓存再使用总线与主存快速交换数据。</a:t>
            </a:r>
            <a:endParaRPr lang="en-US" altLang="zh-CN" sz="2200" dirty="0">
              <a:ea typeface="黑体" panose="02010609060101010101" pitchFamily="49" charset="-122"/>
            </a:endParaRPr>
          </a:p>
          <a:p>
            <a:pPr marL="742950" lvl="1" indent="-285750">
              <a:lnSpc>
                <a:spcPct val="110000"/>
              </a:lnSpc>
              <a:spcBef>
                <a:spcPct val="40000"/>
              </a:spcBef>
              <a:buFontTx/>
              <a:buNone/>
            </a:pPr>
            <a:r>
              <a:rPr lang="en-US" altLang="zh-CN" sz="2200" dirty="0">
                <a:ea typeface="黑体" panose="02010609060101010101" pitchFamily="49" charset="-122"/>
              </a:rPr>
              <a:t>    </a:t>
            </a:r>
            <a:r>
              <a:rPr lang="zh-CN" altLang="en-US" sz="2200" dirty="0">
                <a:ea typeface="黑体" panose="02010609060101010101" pitchFamily="49" charset="-122"/>
              </a:rPr>
              <a:t>可减少</a:t>
            </a:r>
            <a:r>
              <a:rPr lang="en-US" altLang="zh-CN" sz="2200" dirty="0">
                <a:ea typeface="黑体" panose="02010609060101010101" pitchFamily="49" charset="-122"/>
              </a:rPr>
              <a:t>DMA</a:t>
            </a:r>
            <a:r>
              <a:rPr lang="zh-CN" altLang="en-US" sz="2200" dirty="0">
                <a:ea typeface="黑体" panose="02010609060101010101" pitchFamily="49" charset="-122"/>
              </a:rPr>
              <a:t>传送数据时占用总线的时间。</a:t>
            </a:r>
            <a:endParaRPr lang="zh-CN" altLang="en-US" sz="2200" dirty="0">
              <a:ea typeface="黑体" panose="02010609060101010101" pitchFamily="49" charset="-122"/>
            </a:endParaRPr>
          </a:p>
          <a:p>
            <a:pPr marL="742950" lvl="1" indent="-285750">
              <a:lnSpc>
                <a:spcPct val="110000"/>
              </a:lnSpc>
              <a:spcBef>
                <a:spcPct val="40000"/>
              </a:spcBef>
            </a:pPr>
            <a:r>
              <a:rPr lang="zh-CN" altLang="en-US" sz="2200" dirty="0">
                <a:solidFill>
                  <a:srgbClr val="CC3399"/>
                </a:solidFill>
                <a:ea typeface="黑体" panose="02010609060101010101" pitchFamily="49" charset="-122"/>
              </a:rPr>
              <a:t>采用周期挪用（窃取）法</a:t>
            </a:r>
            <a:endParaRPr lang="zh-CN" altLang="en-US" sz="2200" dirty="0">
              <a:solidFill>
                <a:srgbClr val="CC3399"/>
              </a:solidFill>
              <a:ea typeface="黑体" panose="02010609060101010101" pitchFamily="49" charset="-122"/>
            </a:endParaRPr>
          </a:p>
          <a:p>
            <a:pPr marL="742950" lvl="1" indent="-285750">
              <a:lnSpc>
                <a:spcPct val="110000"/>
              </a:lnSpc>
              <a:spcBef>
                <a:spcPct val="40000"/>
              </a:spcBef>
              <a:buNone/>
            </a:pPr>
            <a:r>
              <a:rPr lang="zh-CN" altLang="en-US" sz="2200" dirty="0">
                <a:ea typeface="黑体" panose="02010609060101010101" pitchFamily="49" charset="-122"/>
              </a:rPr>
              <a:t>   </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让出一个总线事务周期，由</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控制器控制总线来访问主存，传送完一个数据后立即释放总线。</a:t>
            </a:r>
            <a:endParaRPr lang="zh-CN" altLang="en-US" sz="2200" dirty="0">
              <a:solidFill>
                <a:srgbClr val="008000"/>
              </a:solidFill>
              <a:ea typeface="黑体" panose="02010609060101010101" pitchFamily="49" charset="-122"/>
            </a:endParaRPr>
          </a:p>
          <a:p>
            <a:pPr marL="742950" lvl="1" indent="-285750">
              <a:lnSpc>
                <a:spcPct val="110000"/>
              </a:lnSpc>
              <a:spcBef>
                <a:spcPct val="40000"/>
              </a:spcBef>
              <a:buFontTx/>
              <a:buNone/>
            </a:pPr>
            <a:r>
              <a:rPr lang="zh-CN" altLang="en-US" sz="2200" dirty="0">
                <a:ea typeface="黑体" panose="02010609060101010101" pitchFamily="49" charset="-122"/>
              </a:rPr>
              <a:t>    即挪用一个存储周期进行外设和主存交换一个数据。</a:t>
            </a:r>
            <a:r>
              <a:rPr lang="zh-CN" altLang="en-US" sz="2200" dirty="0">
                <a:ea typeface="黑体" panose="02010609060101010101" pitchFamily="49" charset="-122"/>
                <a:hlinkClick r:id="rId1" action="ppaction://hlinksldjump"/>
              </a:rPr>
              <a:t>示意图</a:t>
            </a:r>
            <a:endParaRPr lang="en-US" altLang="zh-CN" sz="2200" dirty="0">
              <a:ea typeface="黑体" panose="02010609060101010101" pitchFamily="49" charset="-122"/>
            </a:endParaRPr>
          </a:p>
          <a:p>
            <a:pPr marL="800100" lvl="1" indent="-342900">
              <a:lnSpc>
                <a:spcPct val="110000"/>
              </a:lnSpc>
              <a:spcBef>
                <a:spcPct val="40000"/>
              </a:spcBef>
              <a:buFont typeface="Arial" panose="020B0604020202020204" pitchFamily="34" charset="0"/>
              <a:buChar char="•"/>
            </a:pPr>
            <a:r>
              <a:rPr lang="zh-CN" altLang="en-US" sz="2200" dirty="0">
                <a:solidFill>
                  <a:srgbClr val="CC3399"/>
                </a:solidFill>
                <a:ea typeface="黑体" panose="02010609060101010101" pitchFamily="49" charset="-122"/>
              </a:rPr>
              <a:t>采用时间交替法</a:t>
            </a:r>
            <a:endParaRPr lang="en-US" altLang="zh-CN" sz="2200" dirty="0">
              <a:solidFill>
                <a:srgbClr val="CC3399"/>
              </a:solidFill>
              <a:ea typeface="黑体" panose="02010609060101010101" pitchFamily="49" charset="-122"/>
            </a:endParaRPr>
          </a:p>
          <a:p>
            <a:pPr marL="457200" lvl="1" indent="0">
              <a:lnSpc>
                <a:spcPct val="110000"/>
              </a:lnSpc>
              <a:spcBef>
                <a:spcPct val="40000"/>
              </a:spcBef>
              <a:buNone/>
            </a:pPr>
            <a:r>
              <a:rPr lang="zh-CN" altLang="en-US" sz="2200" dirty="0">
                <a:solidFill>
                  <a:srgbClr val="008000"/>
                </a:solidFill>
                <a:ea typeface="黑体" panose="02010609060101010101" pitchFamily="49" charset="-122"/>
              </a:rPr>
              <a:t>将每个存储周期分成两个时间片，一个给</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，一个给</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，这样在每个存储周期内，</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和</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都可访问存储器。</a:t>
            </a:r>
            <a:r>
              <a:rPr lang="zh-CN" altLang="en-US" sz="2200" dirty="0">
                <a:ea typeface="黑体" panose="02010609060101010101" pitchFamily="49" charset="-122"/>
              </a:rPr>
              <a:t>  </a:t>
            </a:r>
            <a:r>
              <a:rPr lang="en-US" altLang="zh-CN" sz="2200" dirty="0">
                <a:ea typeface="黑体" panose="02010609060101010101" pitchFamily="49" charset="-122"/>
                <a:hlinkClick r:id="rId2" action="ppaction://hlinksldjump"/>
              </a:rPr>
              <a:t>next</a:t>
            </a:r>
            <a:r>
              <a:rPr lang="zh-CN" altLang="en-US" sz="2200" dirty="0">
                <a:ea typeface="黑体" panose="02010609060101010101" pitchFamily="49" charset="-122"/>
              </a:rPr>
              <a:t>  </a:t>
            </a:r>
            <a:endParaRPr lang="zh-CN" altLang="en-US" sz="22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9C2A7D3-6A85-46F3-8249-C9804E87CC3D}"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down)">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down)">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checkerboard(across)">
                                      <p:cBhvr>
                                        <p:cTn id="17" dur="500"/>
                                        <p:tgtEl>
                                          <p:spTgt spid="288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8771">
                                            <p:txEl>
                                              <p:pRg st="3" end="3"/>
                                            </p:txEl>
                                          </p:spTgt>
                                        </p:tgtEl>
                                        <p:attrNameLst>
                                          <p:attrName>style.visibility</p:attrName>
                                        </p:attrNameLst>
                                      </p:cBhvr>
                                      <p:to>
                                        <p:strVal val="visible"/>
                                      </p:to>
                                    </p:set>
                                    <p:animEffect transition="in" filter="checkerboard(across)">
                                      <p:cBhvr>
                                        <p:cTn id="22" dur="500"/>
                                        <p:tgtEl>
                                          <p:spTgt spid="288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8771">
                                            <p:txEl>
                                              <p:pRg st="4" end="4"/>
                                            </p:txEl>
                                          </p:spTgt>
                                        </p:tgtEl>
                                        <p:attrNameLst>
                                          <p:attrName>style.visibility</p:attrName>
                                        </p:attrNameLst>
                                      </p:cBhvr>
                                      <p:to>
                                        <p:strVal val="visible"/>
                                      </p:to>
                                    </p:set>
                                    <p:animEffect transition="in" filter="wipe(down)">
                                      <p:cBhvr>
                                        <p:cTn id="27" dur="500"/>
                                        <p:tgtEl>
                                          <p:spTgt spid="288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8771">
                                            <p:txEl>
                                              <p:pRg st="5" end="5"/>
                                            </p:txEl>
                                          </p:spTgt>
                                        </p:tgtEl>
                                        <p:attrNameLst>
                                          <p:attrName>style.visibility</p:attrName>
                                        </p:attrNameLst>
                                      </p:cBhvr>
                                      <p:to>
                                        <p:strVal val="visible"/>
                                      </p:to>
                                    </p:set>
                                    <p:animEffect transition="in" filter="checkerboard(across)">
                                      <p:cBhvr>
                                        <p:cTn id="32" dur="500"/>
                                        <p:tgtEl>
                                          <p:spTgt spid="288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8771">
                                            <p:txEl>
                                              <p:pRg st="6" end="6"/>
                                            </p:txEl>
                                          </p:spTgt>
                                        </p:tgtEl>
                                        <p:attrNameLst>
                                          <p:attrName>style.visibility</p:attrName>
                                        </p:attrNameLst>
                                      </p:cBhvr>
                                      <p:to>
                                        <p:strVal val="visible"/>
                                      </p:to>
                                    </p:set>
                                    <p:animEffect transition="in" filter="checkerboard(across)">
                                      <p:cBhvr>
                                        <p:cTn id="37" dur="500"/>
                                        <p:tgtEl>
                                          <p:spTgt spid="288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8771">
                                            <p:txEl>
                                              <p:pRg st="7" end="7"/>
                                            </p:txEl>
                                          </p:spTgt>
                                        </p:tgtEl>
                                        <p:attrNameLst>
                                          <p:attrName>style.visibility</p:attrName>
                                        </p:attrNameLst>
                                      </p:cBhvr>
                                      <p:to>
                                        <p:strVal val="visible"/>
                                      </p:to>
                                    </p:set>
                                    <p:animEffect transition="in" filter="checkerboard(across)">
                                      <p:cBhvr>
                                        <p:cTn id="42" dur="500"/>
                                        <p:tgtEl>
                                          <p:spTgt spid="288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88771">
                                            <p:txEl>
                                              <p:pRg st="8" end="8"/>
                                            </p:txEl>
                                          </p:spTgt>
                                        </p:tgtEl>
                                        <p:attrNameLst>
                                          <p:attrName>style.visibility</p:attrName>
                                        </p:attrNameLst>
                                      </p:cBhvr>
                                      <p:to>
                                        <p:strVal val="visible"/>
                                      </p:to>
                                    </p:set>
                                    <p:animEffect transition="in" filter="checkerboard(across)">
                                      <p:cBhvr>
                                        <p:cTn id="47" dur="500"/>
                                        <p:tgtEl>
                                          <p:spTgt spid="288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85775" y="171450"/>
            <a:ext cx="5761038" cy="422275"/>
          </a:xfrm>
        </p:spPr>
        <p:txBody>
          <a:bodyPr/>
          <a:lstStyle/>
          <a:p>
            <a:r>
              <a:rPr lang="zh-CN" altLang="en-US">
                <a:ea typeface="宋体" panose="02010600030101010101" pitchFamily="2" charset="-122"/>
              </a:rPr>
              <a:t>周期挪用法</a:t>
            </a:r>
            <a:endParaRPr lang="zh-CN" altLang="en-US">
              <a:ea typeface="宋体" panose="02010600030101010101" pitchFamily="2" charset="-122"/>
            </a:endParaRPr>
          </a:p>
        </p:txBody>
      </p:sp>
      <p:pic>
        <p:nvPicPr>
          <p:cNvPr id="106499" name="Picture 3" descr="周期挪用法"/>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763" y="930275"/>
            <a:ext cx="85725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6" name="Text Box 4"/>
          <p:cNvSpPr txBox="1">
            <a:spLocks noChangeArrowheads="1"/>
          </p:cNvSpPr>
          <p:nvPr/>
        </p:nvSpPr>
        <p:spPr bwMode="auto">
          <a:xfrm>
            <a:off x="368300" y="4821238"/>
            <a:ext cx="8456613"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既能及时响应</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请求，又能较好地发挥</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和主存的效率。</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spcBef>
                <a:spcPct val="10000"/>
              </a:spcBef>
            </a:pP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设备在准备下一数据期间，主存周期被</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充分利用。因此适合于</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设备的读写周期大于主存周期的情况。</a:t>
            </a:r>
            <a:endParaRPr kumimoji="1" lang="zh-CN" altLang="en-US" sz="2200" dirty="0">
              <a:solidFill>
                <a:srgbClr val="3333CC"/>
              </a:solidFill>
              <a:latin typeface="Arial" panose="020B0604020202020204" pitchFamily="34" charset="0"/>
              <a:ea typeface="黑体" panose="02010609060101010101" pitchFamily="49" charset="-122"/>
            </a:endParaRPr>
          </a:p>
          <a:p>
            <a:pPr eaLnBrk="1" hangingPunct="1">
              <a:spcBef>
                <a:spcPct val="10000"/>
              </a:spcBef>
            </a:pPr>
            <a:r>
              <a:rPr kumimoji="1" lang="zh-CN" altLang="en-US" sz="2200" dirty="0">
                <a:latin typeface="Arial" panose="020B0604020202020204" pitchFamily="34" charset="0"/>
                <a:ea typeface="黑体" panose="02010609060101010101" pitchFamily="49" charset="-122"/>
              </a:rPr>
              <a:t>缺点：</a:t>
            </a:r>
            <a:r>
              <a:rPr kumimoji="1" lang="zh-CN" altLang="en-US" sz="2200" dirty="0">
                <a:solidFill>
                  <a:srgbClr val="3333CC"/>
                </a:solidFill>
                <a:latin typeface="Arial" panose="020B0604020202020204" pitchFamily="34" charset="0"/>
                <a:ea typeface="黑体" panose="02010609060101010101" pitchFamily="49" charset="-122"/>
              </a:rPr>
              <a:t>每次</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访存都要申请总线控制权、使用后释放总线，因此，会增加传输开销。</a:t>
            </a:r>
            <a:r>
              <a:rPr kumimoji="1" lang="zh-CN" altLang="en-US" sz="2200" dirty="0">
                <a:solidFill>
                  <a:srgbClr val="00B050"/>
                </a:solidFill>
                <a:latin typeface="Arial" panose="020B0604020202020204" pitchFamily="34" charset="0"/>
                <a:ea typeface="黑体" panose="02010609060101010101" pitchFamily="49" charset="-122"/>
                <a:hlinkClick r:id="rId2" action="ppaction://hlinksldjump"/>
              </a:rPr>
              <a:t>返回</a:t>
            </a:r>
            <a:endParaRPr kumimoji="1" lang="zh-CN" altLang="en-US" sz="2200" dirty="0">
              <a:solidFill>
                <a:srgbClr val="00B050"/>
              </a:solidFill>
              <a:latin typeface="Arial" panose="020B0604020202020204" pitchFamily="34" charset="0"/>
              <a:ea typeface="黑体" panose="02010609060101010101" pitchFamily="49" charset="-122"/>
            </a:endParaRPr>
          </a:p>
        </p:txBody>
      </p:sp>
      <p:sp>
        <p:nvSpPr>
          <p:cNvPr id="106501" name="Rectangle 5"/>
          <p:cNvSpPr>
            <a:spLocks noChangeArrowheads="1"/>
          </p:cNvSpPr>
          <p:nvPr/>
        </p:nvSpPr>
        <p:spPr bwMode="auto">
          <a:xfrm>
            <a:off x="241300" y="827088"/>
            <a:ext cx="8607425" cy="3730625"/>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39280A6-7155-4E58-924D-70581C388E80}" type="slidenum">
              <a:rPr lang="zh-CN" altLang="en-US" sz="1200">
                <a:solidFill>
                  <a:srgbClr val="898989"/>
                </a:solidFill>
              </a:rPr>
            </a:fld>
            <a:endParaRPr lang="zh-CN" altLang="en-US" sz="1200">
              <a:solidFill>
                <a:srgbClr val="898989"/>
              </a:solidFill>
            </a:endParaRPr>
          </a:p>
        </p:txBody>
      </p:sp>
      <p:cxnSp>
        <p:nvCxnSpPr>
          <p:cNvPr id="4" name="直接连接符 3"/>
          <p:cNvCxnSpPr/>
          <p:nvPr/>
        </p:nvCxnSpPr>
        <p:spPr bwMode="auto">
          <a:xfrm>
            <a:off x="2300748" y="2654710"/>
            <a:ext cx="1632155"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932903" y="26350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932903" y="3854245"/>
            <a:ext cx="786581"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flipV="1">
            <a:off x="4709652" y="2635045"/>
            <a:ext cx="0" cy="1209368"/>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719484" y="2635045"/>
            <a:ext cx="1527329"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6246813" y="2635045"/>
            <a:ext cx="0" cy="1219200"/>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6246813" y="3854245"/>
            <a:ext cx="839787"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7086600" y="2654710"/>
            <a:ext cx="0" cy="1199535"/>
          </a:xfrm>
          <a:prstGeom prst="line">
            <a:avLst/>
          </a:prstGeom>
          <a:noFill/>
          <a:ln w="38100"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7086600" y="2654710"/>
            <a:ext cx="1565787" cy="0"/>
          </a:xfrm>
          <a:prstGeom prst="line">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checkerboard(across)">
                                      <p:cBhvr>
                                        <p:cTn id="7" dur="500"/>
                                        <p:tgtEl>
                                          <p:spTgt spid="289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checkerboard(across)">
                                      <p:cBhvr>
                                        <p:cTn id="12" dur="500"/>
                                        <p:tgtEl>
                                          <p:spTgt spid="289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9796">
                                            <p:txEl>
                                              <p:pRg st="2" end="2"/>
                                            </p:txEl>
                                          </p:spTgt>
                                        </p:tgtEl>
                                        <p:attrNameLst>
                                          <p:attrName>style.visibility</p:attrName>
                                        </p:attrNameLst>
                                      </p:cBhvr>
                                      <p:to>
                                        <p:strVal val="visible"/>
                                      </p:to>
                                    </p:set>
                                    <p:animEffect transition="in" filter="checkerboard(across)">
                                      <p:cBhvr>
                                        <p:cTn id="17" dur="500"/>
                                        <p:tgtEl>
                                          <p:spTgt spid="289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85775" y="171450"/>
            <a:ext cx="8161338" cy="422275"/>
          </a:xfrm>
        </p:spPr>
        <p:txBody>
          <a:bodyPr/>
          <a:lstStyle/>
          <a:p>
            <a:r>
              <a:rPr lang="en-US" altLang="zh-CN" dirty="0">
                <a:ea typeface="宋体" panose="02010600030101010101" pitchFamily="2" charset="-122"/>
              </a:rPr>
              <a:t>DMA</a:t>
            </a:r>
            <a:r>
              <a:rPr lang="zh-CN" altLang="en-US" dirty="0">
                <a:ea typeface="宋体" panose="02010600030101010101" pitchFamily="2" charset="-122"/>
              </a:rPr>
              <a:t>传输方式的逻辑结构</a:t>
            </a:r>
            <a:endParaRPr lang="zh-CN" altLang="en-US" b="0" dirty="0">
              <a:ea typeface="宋体" panose="02010600030101010101" pitchFamily="2" charset="-122"/>
            </a:endParaRPr>
          </a:p>
        </p:txBody>
      </p:sp>
      <p:sp>
        <p:nvSpPr>
          <p:cNvPr id="108547" name="Rectangle 3"/>
          <p:cNvSpPr>
            <a:spLocks noGrp="1" noChangeArrowheads="1"/>
          </p:cNvSpPr>
          <p:nvPr>
            <p:ph type="body" idx="1"/>
          </p:nvPr>
        </p:nvSpPr>
        <p:spPr>
          <a:xfrm>
            <a:off x="172402" y="664845"/>
            <a:ext cx="8704263" cy="325438"/>
          </a:xfrm>
        </p:spPr>
        <p:txBody>
          <a:bodyPr/>
          <a:lstStyle/>
          <a:p>
            <a:pPr marL="342900" indent="-342900">
              <a:lnSpc>
                <a:spcPct val="90000"/>
              </a:lnSpc>
            </a:pPr>
            <a:r>
              <a:rPr lang="en-US" altLang="zh-CN" sz="2000">
                <a:ea typeface="黑体" panose="02010609060101010101" pitchFamily="49" charset="-122"/>
              </a:rPr>
              <a:t>DMA</a:t>
            </a:r>
            <a:r>
              <a:rPr lang="zh-CN" altLang="en-US" sz="2000">
                <a:ea typeface="黑体" panose="02010609060101010101" pitchFamily="49" charset="-122"/>
              </a:rPr>
              <a:t>方式下的系统逻辑结构</a:t>
            </a:r>
            <a:endParaRPr lang="zh-CN" altLang="en-US" sz="160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2E9CAA7-9D61-428F-992A-FDF571E99C21}" type="slidenum">
              <a:rPr lang="zh-CN" altLang="en-US" sz="1200">
                <a:solidFill>
                  <a:srgbClr val="898989"/>
                </a:solidFill>
              </a:rPr>
            </a:fld>
            <a:endParaRPr lang="zh-CN" altLang="en-US" sz="1200">
              <a:solidFill>
                <a:srgbClr val="898989"/>
              </a:solidFill>
            </a:endParaRPr>
          </a:p>
        </p:txBody>
      </p:sp>
      <p:pic>
        <p:nvPicPr>
          <p:cNvPr id="4" name="图片 3"/>
          <p:cNvPicPr>
            <a:picLocks noChangeAspect="1"/>
          </p:cNvPicPr>
          <p:nvPr/>
        </p:nvPicPr>
        <p:blipFill>
          <a:blip r:embed="rId1"/>
          <a:stretch>
            <a:fillRect/>
          </a:stretch>
        </p:blipFill>
        <p:spPr>
          <a:xfrm>
            <a:off x="237490" y="1051243"/>
            <a:ext cx="8639175" cy="5495925"/>
          </a:xfrm>
          <a:prstGeom prst="rect">
            <a:avLst/>
          </a:prstGeom>
        </p:spPr>
      </p:pic>
      <p:sp>
        <p:nvSpPr>
          <p:cNvPr id="108549" name="Rectangle 6"/>
          <p:cNvSpPr>
            <a:spLocks noChangeArrowheads="1"/>
          </p:cNvSpPr>
          <p:nvPr/>
        </p:nvSpPr>
        <p:spPr bwMode="auto">
          <a:xfrm>
            <a:off x="4413250" y="2452688"/>
            <a:ext cx="1668463" cy="3992562"/>
          </a:xfrm>
          <a:prstGeom prst="rect">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134938"/>
            <a:ext cx="4716463" cy="422275"/>
          </a:xfrm>
        </p:spPr>
        <p:txBody>
          <a:bodyPr/>
          <a:lstStyle/>
          <a:p>
            <a:r>
              <a:rPr lang="en-US" altLang="zh-CN">
                <a:ea typeface="宋体" panose="02010600030101010101" pitchFamily="2" charset="-122"/>
              </a:rPr>
              <a:t>DMA</a:t>
            </a:r>
            <a:r>
              <a:rPr lang="zh-CN" altLang="en-US">
                <a:ea typeface="宋体" panose="02010600030101010101" pitchFamily="2" charset="-122"/>
              </a:rPr>
              <a:t>控制器的功能</a:t>
            </a:r>
            <a:endParaRPr lang="zh-CN" altLang="en-US">
              <a:ea typeface="宋体" panose="02010600030101010101" pitchFamily="2" charset="-122"/>
            </a:endParaRPr>
          </a:p>
        </p:txBody>
      </p:sp>
      <p:sp>
        <p:nvSpPr>
          <p:cNvPr id="293891" name="Rectangle 3"/>
          <p:cNvSpPr>
            <a:spLocks noGrp="1" noChangeArrowheads="1"/>
          </p:cNvSpPr>
          <p:nvPr>
            <p:ph type="body" idx="1"/>
          </p:nvPr>
        </p:nvSpPr>
        <p:spPr>
          <a:xfrm>
            <a:off x="263525" y="681038"/>
            <a:ext cx="8274050" cy="5698611"/>
          </a:xfrm>
        </p:spPr>
        <p:txBody>
          <a:bodyPr/>
          <a:lstStyle/>
          <a:p>
            <a:pPr marL="342900" indent="-342900">
              <a:spcBef>
                <a:spcPct val="0"/>
              </a:spcBef>
              <a:buFontTx/>
              <a:buNone/>
            </a:pPr>
            <a:r>
              <a:rPr lang="en-US" altLang="zh-CN" sz="2200" b="0" dirty="0">
                <a:ea typeface="宋体" panose="02010600030101010101" pitchFamily="2" charset="-122"/>
              </a:rPr>
              <a:t>     </a:t>
            </a:r>
            <a:r>
              <a:rPr lang="en-US" altLang="zh-CN" sz="2200" dirty="0">
                <a:ea typeface="黑体" panose="02010609060101010101" pitchFamily="49" charset="-122"/>
              </a:rPr>
              <a:t>DMA</a:t>
            </a:r>
            <a:r>
              <a:rPr lang="zh-CN" altLang="en-US" sz="2200" dirty="0">
                <a:ea typeface="黑体" panose="02010609060101010101" pitchFamily="49" charset="-122"/>
              </a:rPr>
              <a:t>数据传送过程由</a:t>
            </a:r>
            <a:r>
              <a:rPr lang="en-US" altLang="zh-CN" sz="2200" dirty="0">
                <a:ea typeface="黑体" panose="02010609060101010101" pitchFamily="49" charset="-122"/>
              </a:rPr>
              <a:t>DMA</a:t>
            </a:r>
            <a:r>
              <a:rPr lang="zh-CN" altLang="en-US" sz="2200" dirty="0">
                <a:ea typeface="黑体" panose="02010609060101010101" pitchFamily="49" charset="-122"/>
              </a:rPr>
              <a:t>接口的控制逻辑完成，所以</a:t>
            </a:r>
            <a:r>
              <a:rPr lang="en-US" altLang="zh-CN" sz="2200" dirty="0">
                <a:ea typeface="黑体" panose="02010609060101010101" pitchFamily="49" charset="-122"/>
              </a:rPr>
              <a:t>DMA </a:t>
            </a:r>
            <a:r>
              <a:rPr lang="zh-CN" altLang="en-US" sz="2200" dirty="0">
                <a:ea typeface="黑体" panose="02010609060101010101" pitchFamily="49" charset="-122"/>
              </a:rPr>
              <a:t>接口也称</a:t>
            </a:r>
            <a:r>
              <a:rPr lang="en-US" altLang="zh-CN" sz="2200" dirty="0">
                <a:ea typeface="黑体" panose="02010609060101010101" pitchFamily="49" charset="-122"/>
              </a:rPr>
              <a:t>DMA</a:t>
            </a:r>
            <a:r>
              <a:rPr lang="zh-CN" altLang="en-US" sz="2200" dirty="0">
                <a:ea typeface="黑体" panose="02010609060101010101" pitchFamily="49" charset="-122"/>
              </a:rPr>
              <a:t>控制器。</a:t>
            </a:r>
            <a:endParaRPr lang="en-US" altLang="zh-CN" sz="2200" dirty="0">
              <a:ea typeface="黑体" panose="02010609060101010101" pitchFamily="49" charset="-122"/>
            </a:endParaRPr>
          </a:p>
          <a:p>
            <a:pPr marL="342900" indent="-342900">
              <a:spcBef>
                <a:spcPct val="0"/>
              </a:spcBef>
              <a:buFontTx/>
              <a:buNone/>
            </a:pPr>
            <a:r>
              <a:rPr lang="en-US" altLang="zh-CN" sz="2200" dirty="0">
                <a:ea typeface="黑体" panose="02010609060101010101" pitchFamily="49" charset="-122"/>
              </a:rPr>
              <a:t>     </a:t>
            </a:r>
            <a:r>
              <a:rPr lang="zh-CN" altLang="en-US" sz="2200" dirty="0">
                <a:ea typeface="黑体" panose="02010609060101010101" pitchFamily="49" charset="-122"/>
              </a:rPr>
              <a:t>其功能为：</a:t>
            </a:r>
            <a:endParaRPr lang="zh-CN" altLang="en-US" sz="2200" dirty="0">
              <a:ea typeface="黑体" panose="02010609060101010101" pitchFamily="49" charset="-122"/>
            </a:endParaRPr>
          </a:p>
          <a:p>
            <a:pPr marL="742950" lvl="1" indent="-285750">
              <a:spcBef>
                <a:spcPct val="0"/>
              </a:spcBef>
              <a:buFontTx/>
              <a:buNone/>
            </a:pPr>
            <a:r>
              <a:rPr lang="en-US" altLang="zh-CN" sz="2200" dirty="0">
                <a:ea typeface="黑体" panose="02010609060101010101" pitchFamily="49" charset="-122"/>
              </a:rPr>
              <a:t>(1) </a:t>
            </a:r>
            <a:r>
              <a:rPr lang="zh-CN" altLang="en-US" sz="2200" dirty="0">
                <a:solidFill>
                  <a:srgbClr val="CC3399"/>
                </a:solidFill>
                <a:ea typeface="黑体" panose="02010609060101010101" pitchFamily="49" charset="-122"/>
              </a:rPr>
              <a:t>请求。</a:t>
            </a:r>
            <a:r>
              <a:rPr lang="zh-CN" altLang="en-US" sz="2200" dirty="0">
                <a:solidFill>
                  <a:schemeClr val="accent2"/>
                </a:solidFill>
                <a:ea typeface="黑体" panose="02010609060101010101" pitchFamily="49" charset="-122"/>
              </a:rPr>
              <a:t>能接收外设发来的“</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请求”信号，并能向</a:t>
            </a:r>
            <a:r>
              <a:rPr lang="en-US" altLang="zh-CN" sz="2200" dirty="0">
                <a:solidFill>
                  <a:schemeClr val="accent2"/>
                </a:solidFill>
                <a:ea typeface="黑体" panose="02010609060101010101" pitchFamily="49" charset="-122"/>
              </a:rPr>
              <a:t>CPU</a:t>
            </a:r>
            <a:r>
              <a:rPr lang="zh-CN" altLang="en-US" sz="2200" dirty="0">
                <a:solidFill>
                  <a:schemeClr val="accent2"/>
                </a:solidFill>
                <a:ea typeface="黑体" panose="02010609060101010101" pitchFamily="49" charset="-122"/>
              </a:rPr>
              <a:t>发“总线请求”信号。</a:t>
            </a:r>
            <a:endParaRPr lang="zh-CN" altLang="en-US" sz="2200" dirty="0">
              <a:solidFill>
                <a:schemeClr val="accent2"/>
              </a:solidFill>
              <a:ea typeface="黑体" panose="02010609060101010101" pitchFamily="49" charset="-122"/>
            </a:endParaRPr>
          </a:p>
          <a:p>
            <a:pPr marL="742950" lvl="1" indent="-285750">
              <a:spcBef>
                <a:spcPct val="0"/>
              </a:spcBef>
              <a:buFontTx/>
              <a:buNone/>
            </a:pPr>
            <a:r>
              <a:rPr lang="en-US" altLang="zh-CN" sz="2200" dirty="0">
                <a:ea typeface="黑体" panose="02010609060101010101" pitchFamily="49" charset="-122"/>
              </a:rPr>
              <a:t>(2) </a:t>
            </a:r>
            <a:r>
              <a:rPr lang="zh-CN" altLang="en-US" sz="2200" dirty="0">
                <a:solidFill>
                  <a:srgbClr val="CC3399"/>
                </a:solidFill>
                <a:ea typeface="黑体" panose="02010609060101010101" pitchFamily="49" charset="-122"/>
              </a:rPr>
              <a:t>响应。</a:t>
            </a:r>
            <a:r>
              <a:rPr lang="zh-CN" altLang="en-US" sz="2200" dirty="0">
                <a:solidFill>
                  <a:srgbClr val="3333CC"/>
                </a:solidFill>
                <a:ea typeface="黑体" panose="02010609060101010101" pitchFamily="49" charset="-122"/>
              </a:rPr>
              <a:t>当</a:t>
            </a:r>
            <a:r>
              <a:rPr lang="en-US" altLang="zh-CN" sz="2200" dirty="0">
                <a:solidFill>
                  <a:srgbClr val="3333CC"/>
                </a:solidFill>
                <a:ea typeface="黑体" panose="02010609060101010101" pitchFamily="49" charset="-122"/>
              </a:rPr>
              <a:t>CPU</a:t>
            </a:r>
            <a:r>
              <a:rPr lang="zh-CN" altLang="en-US" sz="2200" dirty="0">
                <a:solidFill>
                  <a:srgbClr val="3333CC"/>
                </a:solidFill>
                <a:ea typeface="黑体" panose="02010609060101010101" pitchFamily="49" charset="-122"/>
              </a:rPr>
              <a:t>发回“总线响应”信号后，能接管对总线的控制。</a:t>
            </a:r>
            <a:endParaRPr lang="zh-CN" altLang="en-US" sz="2200" dirty="0">
              <a:solidFill>
                <a:srgbClr val="3333CC"/>
              </a:solidFill>
              <a:ea typeface="黑体" panose="02010609060101010101" pitchFamily="49" charset="-122"/>
            </a:endParaRPr>
          </a:p>
          <a:p>
            <a:pPr marL="742950" lvl="1" indent="-285750">
              <a:spcBef>
                <a:spcPct val="0"/>
              </a:spcBef>
              <a:buFontTx/>
              <a:buNone/>
            </a:pPr>
            <a:r>
              <a:rPr lang="en-US" altLang="zh-CN" sz="2200" dirty="0">
                <a:solidFill>
                  <a:srgbClr val="3333CC"/>
                </a:solidFill>
                <a:ea typeface="黑体" panose="02010609060101010101" pitchFamily="49" charset="-122"/>
              </a:rPr>
              <a:t>(3)</a:t>
            </a:r>
            <a:r>
              <a:rPr lang="en-US" altLang="zh-CN" sz="2200" dirty="0">
                <a:solidFill>
                  <a:srgbClr val="CC3399"/>
                </a:solidFill>
                <a:ea typeface="黑体" panose="02010609060101010101" pitchFamily="49" charset="-122"/>
              </a:rPr>
              <a:t> </a:t>
            </a:r>
            <a:r>
              <a:rPr lang="zh-CN" altLang="en-US" sz="2200" dirty="0">
                <a:solidFill>
                  <a:srgbClr val="CC3399"/>
                </a:solidFill>
                <a:ea typeface="黑体" panose="02010609060101010101" pitchFamily="49" charset="-122"/>
              </a:rPr>
              <a:t>发主存地址并修改。</a:t>
            </a:r>
            <a:r>
              <a:rPr lang="zh-CN" altLang="en-US" sz="2200" dirty="0">
                <a:solidFill>
                  <a:srgbClr val="3333CC"/>
                </a:solidFill>
                <a:ea typeface="黑体" panose="02010609060101010101" pitchFamily="49" charset="-122"/>
              </a:rPr>
              <a:t>能在地址线上给出主存地址，并自动修改主存地址。</a:t>
            </a:r>
            <a:endParaRPr lang="zh-CN" altLang="en-US" sz="2200" dirty="0">
              <a:solidFill>
                <a:srgbClr val="3333CC"/>
              </a:solidFill>
              <a:ea typeface="黑体" panose="02010609060101010101" pitchFamily="49" charset="-122"/>
            </a:endParaRPr>
          </a:p>
          <a:p>
            <a:pPr marL="742950" lvl="1" indent="-285750">
              <a:spcBef>
                <a:spcPct val="0"/>
              </a:spcBef>
              <a:buFontTx/>
              <a:buNone/>
            </a:pPr>
            <a:r>
              <a:rPr lang="en-US" altLang="zh-CN" sz="2200" dirty="0">
                <a:solidFill>
                  <a:srgbClr val="3333CC"/>
                </a:solidFill>
                <a:ea typeface="黑体" panose="02010609060101010101" pitchFamily="49" charset="-122"/>
              </a:rPr>
              <a:t>(4)</a:t>
            </a:r>
            <a:r>
              <a:rPr lang="en-US" altLang="zh-CN" sz="2200" dirty="0">
                <a:solidFill>
                  <a:srgbClr val="CC3399"/>
                </a:solidFill>
                <a:ea typeface="黑体" panose="02010609060101010101" pitchFamily="49" charset="-122"/>
              </a:rPr>
              <a:t> </a:t>
            </a:r>
            <a:r>
              <a:rPr lang="zh-CN" altLang="en-US" sz="2200" dirty="0">
                <a:solidFill>
                  <a:srgbClr val="CC3399"/>
                </a:solidFill>
                <a:ea typeface="黑体" panose="02010609060101010101" pitchFamily="49" charset="-122"/>
              </a:rPr>
              <a:t>根据传送方向发相应的读写信号。</a:t>
            </a:r>
            <a:r>
              <a:rPr lang="zh-CN" altLang="en-US" sz="2200" dirty="0">
                <a:solidFill>
                  <a:srgbClr val="3333CC"/>
                </a:solidFill>
                <a:ea typeface="黑体" panose="02010609060101010101" pitchFamily="49" charset="-122"/>
              </a:rPr>
              <a:t>按不同的传送方向，在控制线上给出正确的</a:t>
            </a:r>
            <a:r>
              <a:rPr lang="en-US" altLang="zh-CN" sz="2200" dirty="0">
                <a:solidFill>
                  <a:srgbClr val="3333CC"/>
                </a:solidFill>
                <a:ea typeface="黑体" panose="02010609060101010101" pitchFamily="49" charset="-122"/>
              </a:rPr>
              <a:t>I/O</a:t>
            </a:r>
            <a:r>
              <a:rPr lang="zh-CN" altLang="en-US" sz="2200" dirty="0">
                <a:solidFill>
                  <a:srgbClr val="3333CC"/>
                </a:solidFill>
                <a:ea typeface="黑体" panose="02010609060101010101" pitchFamily="49" charset="-122"/>
              </a:rPr>
              <a:t>和主存的读写控制信号。</a:t>
            </a:r>
            <a:endParaRPr lang="zh-CN" altLang="en-US" sz="2200" dirty="0">
              <a:solidFill>
                <a:srgbClr val="3333CC"/>
              </a:solidFill>
              <a:ea typeface="黑体" panose="02010609060101010101" pitchFamily="49" charset="-122"/>
            </a:endParaRPr>
          </a:p>
          <a:p>
            <a:pPr marL="742950" lvl="1" indent="-285750">
              <a:spcBef>
                <a:spcPct val="0"/>
              </a:spcBef>
              <a:buFontTx/>
              <a:buNone/>
            </a:pPr>
            <a:r>
              <a:rPr lang="en-US" altLang="zh-CN" sz="2200" dirty="0">
                <a:solidFill>
                  <a:srgbClr val="3333CC"/>
                </a:solidFill>
                <a:ea typeface="黑体" panose="02010609060101010101" pitchFamily="49" charset="-122"/>
              </a:rPr>
              <a:t>(5) </a:t>
            </a:r>
            <a:r>
              <a:rPr lang="zh-CN" altLang="en-US" sz="2200" dirty="0">
                <a:solidFill>
                  <a:srgbClr val="CC3399"/>
                </a:solidFill>
                <a:ea typeface="黑体" panose="02010609060101010101" pitchFamily="49" charset="-122"/>
              </a:rPr>
              <a:t>确定传送数据个数。</a:t>
            </a:r>
            <a:endParaRPr lang="zh-CN" altLang="en-US" sz="2200" dirty="0">
              <a:solidFill>
                <a:srgbClr val="CC3399"/>
              </a:solidFill>
              <a:ea typeface="黑体" panose="02010609060101010101" pitchFamily="49" charset="-122"/>
            </a:endParaRPr>
          </a:p>
          <a:p>
            <a:pPr marL="742950" lvl="1" indent="-285750">
              <a:spcBef>
                <a:spcPct val="0"/>
              </a:spcBef>
              <a:buFontTx/>
              <a:buNone/>
            </a:pPr>
            <a:r>
              <a:rPr lang="en-US" altLang="zh-CN" sz="2200" dirty="0">
                <a:solidFill>
                  <a:srgbClr val="3333CC"/>
                </a:solidFill>
                <a:ea typeface="黑体" panose="02010609060101010101" pitchFamily="49" charset="-122"/>
              </a:rPr>
              <a:t>(6) </a:t>
            </a:r>
            <a:r>
              <a:rPr lang="zh-CN" altLang="en-US" sz="2200" dirty="0">
                <a:solidFill>
                  <a:srgbClr val="CC3399"/>
                </a:solidFill>
                <a:ea typeface="黑体" panose="02010609060101010101" pitchFamily="49" charset="-122"/>
              </a:rPr>
              <a:t>能发出</a:t>
            </a:r>
            <a:r>
              <a:rPr lang="en-US" altLang="zh-CN" sz="2200" dirty="0">
                <a:solidFill>
                  <a:srgbClr val="CC3399"/>
                </a:solidFill>
                <a:ea typeface="黑体" panose="02010609060101010101" pitchFamily="49" charset="-122"/>
              </a:rPr>
              <a:t>DMA</a:t>
            </a:r>
            <a:r>
              <a:rPr lang="zh-CN" altLang="en-US" sz="2200" dirty="0">
                <a:solidFill>
                  <a:srgbClr val="CC3399"/>
                </a:solidFill>
                <a:ea typeface="黑体" panose="02010609060101010101" pitchFamily="49" charset="-122"/>
              </a:rPr>
              <a:t>结束信号。</a:t>
            </a:r>
            <a:r>
              <a:rPr lang="zh-CN" altLang="en-US" sz="2200" dirty="0">
                <a:solidFill>
                  <a:srgbClr val="3333CC"/>
                </a:solidFill>
                <a:ea typeface="黑体" panose="02010609060101010101" pitchFamily="49" charset="-122"/>
              </a:rPr>
              <a:t>引起一次</a:t>
            </a:r>
            <a:r>
              <a:rPr lang="en-US" altLang="zh-CN" sz="2200" dirty="0">
                <a:solidFill>
                  <a:srgbClr val="3333CC"/>
                </a:solidFill>
                <a:ea typeface="黑体" panose="02010609060101010101" pitchFamily="49" charset="-122"/>
              </a:rPr>
              <a:t>DMA</a:t>
            </a:r>
            <a:r>
              <a:rPr lang="zh-CN" altLang="en-US" sz="2200" dirty="0">
                <a:solidFill>
                  <a:srgbClr val="3333CC"/>
                </a:solidFill>
                <a:ea typeface="黑体" panose="02010609060101010101" pitchFamily="49" charset="-122"/>
              </a:rPr>
              <a:t>中断，进行数据校验等一些后处理。</a:t>
            </a:r>
            <a:endParaRPr lang="zh-CN" altLang="en-US" sz="2200" dirty="0">
              <a:solidFill>
                <a:srgbClr val="3333CC"/>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543DDD78-057D-4E3D-8B6A-C6D0ED139851}"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down)">
                                      <p:cBhvr>
                                        <p:cTn id="7" dur="500"/>
                                        <p:tgtEl>
                                          <p:spTgt spid="29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down)">
                                      <p:cBhvr>
                                        <p:cTn id="12" dur="500"/>
                                        <p:tgtEl>
                                          <p:spTgt spid="293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7" dur="500"/>
                                        <p:tgtEl>
                                          <p:spTgt spid="293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22" dur="500"/>
                                        <p:tgtEl>
                                          <p:spTgt spid="293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7" dur="500"/>
                                        <p:tgtEl>
                                          <p:spTgt spid="293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32" dur="500"/>
                                        <p:tgtEl>
                                          <p:spTgt spid="2938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7" dur="500"/>
                                        <p:tgtEl>
                                          <p:spTgt spid="2938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checkerboard(across)">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00100" y="100013"/>
            <a:ext cx="5368925" cy="426142"/>
          </a:xfrm>
        </p:spPr>
        <p:txBody>
          <a:bodyPr/>
          <a:lstStyle/>
          <a:p>
            <a:r>
              <a:rPr lang="en-US" altLang="zh-CN" dirty="0">
                <a:ea typeface="宋体" panose="02010600030101010101" pitchFamily="2" charset="-122"/>
              </a:rPr>
              <a:t>DMA</a:t>
            </a:r>
            <a:r>
              <a:rPr lang="zh-CN" altLang="en-US" dirty="0">
                <a:ea typeface="宋体" panose="02010600030101010101" pitchFamily="2" charset="-122"/>
              </a:rPr>
              <a:t>操作步骤</a:t>
            </a:r>
            <a:r>
              <a:rPr lang="en-US" altLang="zh-CN" dirty="0">
                <a:ea typeface="宋体" panose="02010600030101010101" pitchFamily="2" charset="-122"/>
              </a:rPr>
              <a:t>----</a:t>
            </a:r>
            <a:r>
              <a:rPr lang="zh-CN" altLang="en-US" dirty="0">
                <a:solidFill>
                  <a:schemeClr val="accent2"/>
                </a:solidFill>
                <a:ea typeface="宋体" panose="02010600030101010101" pitchFamily="2" charset="-122"/>
              </a:rPr>
              <a:t>三步</a:t>
            </a:r>
            <a:endParaRPr lang="zh-CN" altLang="en-US" dirty="0">
              <a:solidFill>
                <a:schemeClr val="accent2"/>
              </a:solidFill>
              <a:ea typeface="宋体" panose="02010600030101010101" pitchFamily="2" charset="-122"/>
            </a:endParaRPr>
          </a:p>
        </p:txBody>
      </p:sp>
      <p:sp>
        <p:nvSpPr>
          <p:cNvPr id="294915" name="Rectangle 3"/>
          <p:cNvSpPr>
            <a:spLocks noGrp="1" noChangeArrowheads="1"/>
          </p:cNvSpPr>
          <p:nvPr>
            <p:ph type="body" idx="1"/>
          </p:nvPr>
        </p:nvSpPr>
        <p:spPr>
          <a:xfrm>
            <a:off x="304800" y="669154"/>
            <a:ext cx="8610600" cy="406778"/>
          </a:xfrm>
        </p:spPr>
        <p:txBody>
          <a:bodyPr/>
          <a:lstStyle/>
          <a:p>
            <a:pPr marL="742950" lvl="1" indent="-285750">
              <a:lnSpc>
                <a:spcPct val="105000"/>
              </a:lnSpc>
              <a:buFontTx/>
              <a:buNone/>
            </a:pPr>
            <a:r>
              <a:rPr lang="zh-CN" altLang="en-US" sz="2200" dirty="0">
                <a:ea typeface="黑体" panose="02010609060101010101" pitchFamily="49" charset="-122"/>
              </a:rPr>
              <a:t>第一步</a:t>
            </a:r>
            <a:r>
              <a:rPr lang="en-US" altLang="zh-CN" sz="2200" dirty="0">
                <a:ea typeface="黑体" panose="02010609060101010101" pitchFamily="49" charset="-122"/>
              </a:rPr>
              <a:t>.  </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控制器的</a:t>
            </a:r>
            <a:r>
              <a:rPr lang="zh-CN" altLang="en-US" sz="2200" dirty="0">
                <a:solidFill>
                  <a:srgbClr val="FF0000"/>
                </a:solidFill>
                <a:ea typeface="黑体" panose="02010609060101010101" pitchFamily="49" charset="-122"/>
              </a:rPr>
              <a:t>预置</a:t>
            </a:r>
            <a:r>
              <a:rPr lang="en-US" altLang="zh-CN" sz="2200" dirty="0">
                <a:solidFill>
                  <a:srgbClr val="FF0000"/>
                </a:solidFill>
                <a:ea typeface="黑体" panose="02010609060101010101" pitchFamily="49" charset="-122"/>
              </a:rPr>
              <a:t>(</a:t>
            </a:r>
            <a:r>
              <a:rPr lang="zh-CN" altLang="en-US" sz="2200" dirty="0">
                <a:solidFill>
                  <a:srgbClr val="FF0000"/>
                </a:solidFill>
                <a:ea typeface="黑体" panose="02010609060101010101" pitchFamily="49" charset="-122"/>
              </a:rPr>
              <a:t>初始化</a:t>
            </a:r>
            <a:r>
              <a:rPr lang="en-US" altLang="zh-CN" sz="2200" dirty="0">
                <a:solidFill>
                  <a:srgbClr val="FF0000"/>
                </a:solidFill>
                <a:ea typeface="黑体" panose="02010609060101010101" pitchFamily="49" charset="-122"/>
              </a:rPr>
              <a:t>)</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软件实现</a:t>
            </a:r>
            <a:endParaRPr lang="zh-CN" altLang="en-US" sz="2200" dirty="0">
              <a:solidFill>
                <a:schemeClr val="accent2"/>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CD73B6D-3491-4C86-9EF0-9234A6233966}" type="slidenum">
              <a:rPr lang="zh-CN" altLang="en-US" sz="1200">
                <a:solidFill>
                  <a:srgbClr val="898989"/>
                </a:solidFill>
              </a:rPr>
            </a:fld>
            <a:endParaRPr lang="zh-CN" altLang="en-US" sz="1200">
              <a:solidFill>
                <a:srgbClr val="898989"/>
              </a:solidFill>
            </a:endParaRPr>
          </a:p>
        </p:txBody>
      </p:sp>
      <p:sp>
        <p:nvSpPr>
          <p:cNvPr id="6" name="Rectangle 3"/>
          <p:cNvSpPr txBox="1">
            <a:spLocks noChangeArrowheads="1"/>
          </p:cNvSpPr>
          <p:nvPr/>
        </p:nvSpPr>
        <p:spPr bwMode="auto">
          <a:xfrm>
            <a:off x="190500" y="1316459"/>
            <a:ext cx="8953500" cy="451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10000"/>
              </a:lnSpc>
              <a:spcBef>
                <a:spcPct val="10000"/>
              </a:spcBef>
            </a:pPr>
            <a:r>
              <a:rPr lang="zh-CN" altLang="en-US" sz="2200" dirty="0">
                <a:solidFill>
                  <a:schemeClr val="accent2"/>
                </a:solidFill>
                <a:ea typeface="黑体" panose="02010609060101010101" pitchFamily="49" charset="-122"/>
              </a:rPr>
              <a:t>准备内存区</a:t>
            </a:r>
            <a:endParaRPr lang="zh-CN" altLang="en-US" sz="2200" dirty="0">
              <a:solidFill>
                <a:schemeClr val="accent2"/>
              </a:solidFill>
              <a:ea typeface="黑体" panose="02010609060101010101" pitchFamily="49" charset="-122"/>
            </a:endParaRPr>
          </a:p>
          <a:p>
            <a:pPr marL="1143000" lvl="2" indent="-228600">
              <a:lnSpc>
                <a:spcPct val="110000"/>
              </a:lnSpc>
              <a:spcBef>
                <a:spcPct val="10000"/>
              </a:spcBef>
              <a:buFontTx/>
              <a:buNone/>
            </a:pPr>
            <a:r>
              <a:rPr lang="zh-CN" altLang="en-US" sz="2200" dirty="0">
                <a:ea typeface="黑体" panose="02010609060101010101" pitchFamily="49" charset="-122"/>
              </a:rPr>
              <a:t>   * </a:t>
            </a:r>
            <a:r>
              <a:rPr lang="zh-CN" altLang="en-US" sz="2200" dirty="0">
                <a:solidFill>
                  <a:srgbClr val="990000"/>
                </a:solidFill>
                <a:ea typeface="黑体" panose="02010609060101010101" pitchFamily="49" charset="-122"/>
              </a:rPr>
              <a:t>输入：在内存设置好缓冲区</a:t>
            </a:r>
            <a:endParaRPr lang="zh-CN" altLang="en-US" sz="2200" dirty="0">
              <a:solidFill>
                <a:srgbClr val="990000"/>
              </a:solidFill>
              <a:ea typeface="黑体" panose="02010609060101010101" pitchFamily="49" charset="-122"/>
            </a:endParaRPr>
          </a:p>
          <a:p>
            <a:pPr marL="1143000" lvl="2" indent="-228600">
              <a:lnSpc>
                <a:spcPct val="110000"/>
              </a:lnSpc>
              <a:spcBef>
                <a:spcPct val="10000"/>
              </a:spcBef>
              <a:buFontTx/>
              <a:buNone/>
            </a:pPr>
            <a:r>
              <a:rPr lang="zh-CN" altLang="en-US" sz="2200" dirty="0">
                <a:solidFill>
                  <a:srgbClr val="990000"/>
                </a:solidFill>
                <a:ea typeface="黑体" panose="02010609060101010101" pitchFamily="49" charset="-122"/>
              </a:rPr>
              <a:t>   * 输出：先在内存准备好数据</a:t>
            </a:r>
            <a:r>
              <a:rPr lang="zh-CN" altLang="en-US" sz="2200" dirty="0">
                <a:ea typeface="黑体" panose="02010609060101010101" pitchFamily="49" charset="-122"/>
              </a:rPr>
              <a:t> </a:t>
            </a:r>
            <a:endParaRPr lang="zh-CN" altLang="en-US" sz="2200" dirty="0">
              <a:ea typeface="黑体" panose="02010609060101010101" pitchFamily="49" charset="-122"/>
            </a:endParaRPr>
          </a:p>
          <a:p>
            <a:pPr marL="742950" lvl="1" indent="-285750">
              <a:lnSpc>
                <a:spcPct val="110000"/>
              </a:lnSpc>
              <a:spcBef>
                <a:spcPct val="10000"/>
              </a:spcBef>
            </a:pPr>
            <a:r>
              <a:rPr lang="zh-CN" altLang="en-US" sz="2200" dirty="0">
                <a:solidFill>
                  <a:schemeClr val="accent2"/>
                </a:solidFill>
                <a:ea typeface="黑体" panose="02010609060101010101" pitchFamily="49" charset="-122"/>
              </a:rPr>
              <a:t>设置传送参数</a:t>
            </a:r>
            <a:endParaRPr lang="zh-CN" altLang="en-US" sz="2200" dirty="0">
              <a:solidFill>
                <a:schemeClr val="accent2"/>
              </a:solidFill>
              <a:ea typeface="黑体" panose="02010609060101010101" pitchFamily="49" charset="-122"/>
            </a:endParaRPr>
          </a:p>
          <a:p>
            <a:pPr marL="1143000" lvl="2" indent="-228600">
              <a:lnSpc>
                <a:spcPct val="110000"/>
              </a:lnSpc>
              <a:spcBef>
                <a:spcPct val="10000"/>
              </a:spcBef>
              <a:buFontTx/>
              <a:buNone/>
            </a:pPr>
            <a:r>
              <a:rPr lang="zh-CN" altLang="en-US" sz="2200" dirty="0">
                <a:ea typeface="黑体" panose="02010609060101010101" pitchFamily="49" charset="-122"/>
              </a:rPr>
              <a:t>   </a:t>
            </a:r>
            <a:r>
              <a:rPr lang="zh-CN" altLang="en-US" sz="2200" dirty="0">
                <a:solidFill>
                  <a:srgbClr val="990000"/>
                </a:solidFill>
                <a:ea typeface="黑体" panose="02010609060101010101" pitchFamily="49" charset="-122"/>
              </a:rPr>
              <a:t>执行</a:t>
            </a:r>
            <a:r>
              <a:rPr lang="en-US" altLang="zh-CN" sz="2200" dirty="0">
                <a:solidFill>
                  <a:srgbClr val="990000"/>
                </a:solidFill>
                <a:ea typeface="黑体" panose="02010609060101010101" pitchFamily="49" charset="-122"/>
              </a:rPr>
              <a:t>I/O</a:t>
            </a:r>
            <a:r>
              <a:rPr lang="zh-CN" altLang="en-US" sz="2200" dirty="0">
                <a:solidFill>
                  <a:srgbClr val="990000"/>
                </a:solidFill>
                <a:ea typeface="黑体" panose="02010609060101010101" pitchFamily="49" charset="-122"/>
              </a:rPr>
              <a:t>指令，对</a:t>
            </a:r>
            <a:r>
              <a:rPr lang="en-US" altLang="zh-CN" sz="2200" dirty="0">
                <a:solidFill>
                  <a:srgbClr val="990000"/>
                </a:solidFill>
                <a:ea typeface="黑体" panose="02010609060101010101" pitchFamily="49" charset="-122"/>
              </a:rPr>
              <a:t>DMA</a:t>
            </a:r>
            <a:r>
              <a:rPr lang="zh-CN" altLang="en-US" sz="2200" dirty="0">
                <a:solidFill>
                  <a:srgbClr val="990000"/>
                </a:solidFill>
                <a:ea typeface="黑体" panose="02010609060101010101" pitchFamily="49" charset="-122"/>
              </a:rPr>
              <a:t>控制器设置各种参数：</a:t>
            </a:r>
            <a:endParaRPr lang="zh-CN" altLang="en-US" sz="2200" dirty="0">
              <a:solidFill>
                <a:srgbClr val="990000"/>
              </a:solidFill>
              <a:ea typeface="黑体" panose="02010609060101010101" pitchFamily="49" charset="-122"/>
            </a:endParaRPr>
          </a:p>
          <a:p>
            <a:pPr marL="1143000" lvl="2" indent="-228600">
              <a:lnSpc>
                <a:spcPct val="110000"/>
              </a:lnSpc>
              <a:spcBef>
                <a:spcPct val="10000"/>
              </a:spcBef>
              <a:buFontTx/>
              <a:buNone/>
            </a:pPr>
            <a:r>
              <a:rPr lang="zh-CN" altLang="en-US" sz="2200" dirty="0">
                <a:solidFill>
                  <a:srgbClr val="990000"/>
                </a:solidFill>
                <a:ea typeface="黑体" panose="02010609060101010101" pitchFamily="49" charset="-122"/>
              </a:rPr>
              <a:t>   * 内存首址</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地址寄存器</a:t>
            </a:r>
            <a:endParaRPr lang="zh-CN" altLang="en-US" sz="2200" dirty="0">
              <a:solidFill>
                <a:srgbClr val="990000"/>
              </a:solidFill>
              <a:ea typeface="黑体" panose="02010609060101010101" pitchFamily="49" charset="-122"/>
            </a:endParaRPr>
          </a:p>
          <a:p>
            <a:pPr marL="1143000" lvl="2" indent="-228600">
              <a:lnSpc>
                <a:spcPct val="110000"/>
              </a:lnSpc>
              <a:spcBef>
                <a:spcPct val="10000"/>
              </a:spcBef>
              <a:buFontTx/>
              <a:buNone/>
            </a:pPr>
            <a:r>
              <a:rPr lang="zh-CN" altLang="en-US" sz="2200" dirty="0">
                <a:solidFill>
                  <a:srgbClr val="990000"/>
                </a:solidFill>
                <a:ea typeface="黑体" panose="02010609060101010101" pitchFamily="49" charset="-122"/>
              </a:rPr>
              <a:t>   * 字计数值</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字计数器</a:t>
            </a:r>
            <a:endParaRPr lang="zh-CN" altLang="en-US" sz="2200" dirty="0">
              <a:solidFill>
                <a:srgbClr val="990000"/>
              </a:solidFill>
              <a:ea typeface="黑体" panose="02010609060101010101" pitchFamily="49" charset="-122"/>
            </a:endParaRPr>
          </a:p>
          <a:p>
            <a:pPr marL="1143000" lvl="2" indent="-228600">
              <a:lnSpc>
                <a:spcPct val="110000"/>
              </a:lnSpc>
              <a:spcBef>
                <a:spcPct val="10000"/>
              </a:spcBef>
              <a:buFontTx/>
              <a:buNone/>
            </a:pPr>
            <a:r>
              <a:rPr lang="zh-CN" altLang="en-US" sz="2200" dirty="0">
                <a:solidFill>
                  <a:srgbClr val="990000"/>
                </a:solidFill>
                <a:ea typeface="黑体" panose="02010609060101010101" pitchFamily="49" charset="-122"/>
              </a:rPr>
              <a:t>   * 传送方向</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控制寄存器</a:t>
            </a:r>
            <a:endParaRPr lang="zh-CN" altLang="en-US" sz="2200" dirty="0">
              <a:solidFill>
                <a:srgbClr val="990000"/>
              </a:solidFill>
              <a:ea typeface="黑体" panose="02010609060101010101" pitchFamily="49" charset="-122"/>
            </a:endParaRPr>
          </a:p>
          <a:p>
            <a:pPr marL="1143000" lvl="2" indent="-228600">
              <a:lnSpc>
                <a:spcPct val="110000"/>
              </a:lnSpc>
              <a:spcBef>
                <a:spcPct val="10000"/>
              </a:spcBef>
              <a:buFontTx/>
              <a:buNone/>
            </a:pPr>
            <a:r>
              <a:rPr lang="zh-CN" altLang="en-US" sz="2200" dirty="0">
                <a:solidFill>
                  <a:srgbClr val="990000"/>
                </a:solidFill>
                <a:ea typeface="黑体" panose="02010609060101010101" pitchFamily="49" charset="-122"/>
              </a:rPr>
              <a:t>   * 设备地址</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设备地址寄存器</a:t>
            </a:r>
            <a:endParaRPr lang="zh-CN" altLang="en-US" sz="2200" dirty="0">
              <a:solidFill>
                <a:srgbClr val="990000"/>
              </a:solidFill>
              <a:ea typeface="黑体" panose="02010609060101010101" pitchFamily="49" charset="-122"/>
            </a:endParaRPr>
          </a:p>
          <a:p>
            <a:pPr marL="742950" lvl="1" indent="-285750">
              <a:lnSpc>
                <a:spcPct val="110000"/>
              </a:lnSpc>
              <a:spcBef>
                <a:spcPct val="10000"/>
              </a:spcBef>
            </a:pPr>
            <a:r>
              <a:rPr lang="zh-CN" altLang="en-US" sz="2200" dirty="0">
                <a:solidFill>
                  <a:schemeClr val="accent2"/>
                </a:solidFill>
                <a:ea typeface="黑体" panose="02010609060101010101" pitchFamily="49" charset="-122"/>
              </a:rPr>
              <a:t>启动外设</a:t>
            </a:r>
            <a:endParaRPr lang="zh-CN" altLang="en-US" sz="2200" dirty="0">
              <a:solidFill>
                <a:schemeClr val="accent2"/>
              </a:solidFill>
              <a:ea typeface="黑体" panose="02010609060101010101" pitchFamily="49" charset="-122"/>
            </a:endParaRPr>
          </a:p>
          <a:p>
            <a:pPr marL="1397000" lvl="2"/>
            <a:r>
              <a:rPr lang="zh-CN" altLang="en-US" sz="2200" dirty="0">
                <a:solidFill>
                  <a:srgbClr val="990000"/>
                </a:solidFill>
                <a:ea typeface="黑体" panose="02010609060101010101" pitchFamily="49" charset="-122"/>
              </a:rPr>
              <a:t>通过输出指令控制外设开始工作</a:t>
            </a:r>
            <a:endParaRPr lang="zh-CN" altLang="en-US" sz="2200" dirty="0">
              <a:solidFill>
                <a:srgbClr val="99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down)">
                                      <p:cBhvr>
                                        <p:cTn id="7" dur="500"/>
                                        <p:tgtEl>
                                          <p:spTgt spid="29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down)">
                                      <p:cBhvr>
                                        <p:cTn id="15" dur="500"/>
                                        <p:tgtEl>
                                          <p:spTgt spid="6">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wipe(down)">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checkerboard(across)">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checkerboard(across)">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checkerboard(across)">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checkerboard(across)">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checkerboard(across)">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checkerboard(across)">
                                      <p:cBhvr>
                                        <p:cTn id="48" dur="500"/>
                                        <p:tgtEl>
                                          <p:spTgt spid="6">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checkerboard(across)">
                                      <p:cBhvr>
                                        <p:cTn id="53" dur="500"/>
                                        <p:tgtEl>
                                          <p:spTgt spid="6">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6">
                                            <p:txEl>
                                              <p:pRg st="10" end="10"/>
                                            </p:txEl>
                                          </p:spTgt>
                                        </p:tgtEl>
                                        <p:attrNameLst>
                                          <p:attrName>style.visibility</p:attrName>
                                        </p:attrNameLst>
                                      </p:cBhvr>
                                      <p:to>
                                        <p:strVal val="visible"/>
                                      </p:to>
                                    </p:set>
                                    <p:animEffect transition="in" filter="wipe(down)">
                                      <p:cBhvr>
                                        <p:cTn id="5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40465" y="627146"/>
            <a:ext cx="2296141" cy="343649"/>
          </a:xfrm>
        </p:spPr>
        <p:txBody>
          <a:bodyPr/>
          <a:lstStyle/>
          <a:p>
            <a:r>
              <a:rPr lang="en-US" altLang="zh-CN" sz="2200" dirty="0">
                <a:ea typeface="宋体" panose="02010600030101010101" pitchFamily="2" charset="-122"/>
              </a:rPr>
              <a:t>DMA</a:t>
            </a:r>
            <a:r>
              <a:rPr lang="zh-CN" altLang="en-US" sz="2200" dirty="0">
                <a:ea typeface="宋体" panose="02010600030101010101" pitchFamily="2" charset="-122"/>
              </a:rPr>
              <a:t>传输过程：</a:t>
            </a:r>
            <a:endParaRPr lang="zh-CN" altLang="en-US" sz="2200" dirty="0">
              <a:ea typeface="宋体" panose="02010600030101010101" pitchFamily="2" charset="-122"/>
            </a:endParaRPr>
          </a:p>
        </p:txBody>
      </p:sp>
      <p:sp>
        <p:nvSpPr>
          <p:cNvPr id="296963" name="Rectangle 3"/>
          <p:cNvSpPr>
            <a:spLocks noGrp="1" noChangeArrowheads="1"/>
          </p:cNvSpPr>
          <p:nvPr>
            <p:ph type="body" idx="1"/>
          </p:nvPr>
        </p:nvSpPr>
        <p:spPr>
          <a:xfrm>
            <a:off x="8835" y="1100069"/>
            <a:ext cx="9143999" cy="4298613"/>
          </a:xfrm>
        </p:spPr>
        <p:txBody>
          <a:bodyPr/>
          <a:lstStyle/>
          <a:p>
            <a:pPr marL="952500" lvl="1" indent="-495300">
              <a:lnSpc>
                <a:spcPct val="105000"/>
              </a:lnSpc>
              <a:buFontTx/>
              <a:buAutoNum type="arabicParenBoth"/>
            </a:pPr>
            <a:r>
              <a:rPr lang="zh-CN" altLang="en-US" sz="2000" dirty="0">
                <a:ea typeface="黑体" panose="02010609060101010101" pitchFamily="49" charset="-122"/>
              </a:rPr>
              <a:t>当外设准备好数据</a:t>
            </a:r>
            <a:r>
              <a:rPr lang="en-US" altLang="zh-CN" sz="2000" dirty="0">
                <a:ea typeface="黑体" panose="02010609060101010101" pitchFamily="49" charset="-122"/>
              </a:rPr>
              <a:t>(</a:t>
            </a:r>
            <a:r>
              <a:rPr lang="zh-CN" altLang="en-US" sz="2000" dirty="0">
                <a:ea typeface="黑体" panose="02010609060101010101" pitchFamily="49" charset="-122"/>
              </a:rPr>
              <a:t>或准备好接收数据</a:t>
            </a:r>
            <a:r>
              <a:rPr lang="en-US" altLang="zh-CN" sz="2000" dirty="0">
                <a:ea typeface="黑体" panose="02010609060101010101" pitchFamily="49" charset="-122"/>
              </a:rPr>
              <a:t>)</a:t>
            </a:r>
            <a:r>
              <a:rPr lang="zh-CN" altLang="en-US" sz="2000" dirty="0">
                <a:ea typeface="黑体" panose="02010609060101010101" pitchFamily="49" charset="-122"/>
              </a:rPr>
              <a:t>时，发“</a:t>
            </a:r>
            <a:r>
              <a:rPr lang="zh-CN" altLang="en-US" sz="2000" dirty="0">
                <a:solidFill>
                  <a:srgbClr val="FF0000"/>
                </a:solidFill>
                <a:ea typeface="黑体" panose="02010609060101010101" pitchFamily="49" charset="-122"/>
              </a:rPr>
              <a:t>选通</a:t>
            </a:r>
            <a:r>
              <a:rPr lang="zh-CN" altLang="en-US" sz="2000" dirty="0">
                <a:ea typeface="黑体" panose="02010609060101010101" pitchFamily="49" charset="-122"/>
              </a:rPr>
              <a:t>”信号，使数据送数据缓冲寄存器，同时</a:t>
            </a:r>
            <a:r>
              <a:rPr lang="en-US" altLang="zh-CN" sz="2000" dirty="0">
                <a:ea typeface="黑体" panose="02010609060101010101" pitchFamily="49" charset="-122"/>
              </a:rPr>
              <a:t>DMA</a:t>
            </a:r>
            <a:r>
              <a:rPr lang="zh-CN" altLang="en-US" sz="2000" dirty="0">
                <a:ea typeface="黑体" panose="02010609060101010101" pitchFamily="49" charset="-122"/>
              </a:rPr>
              <a:t>请求触发器置“</a:t>
            </a:r>
            <a:r>
              <a:rPr lang="en-US" altLang="zh-CN" sz="2000" dirty="0">
                <a:ea typeface="黑体" panose="02010609060101010101" pitchFamily="49" charset="-122"/>
              </a:rPr>
              <a:t>1”</a:t>
            </a:r>
            <a:r>
              <a:rPr lang="zh-CN" altLang="en-US" sz="2000" dirty="0">
                <a:ea typeface="黑体" panose="02010609060101010101" pitchFamily="49" charset="-122"/>
              </a:rPr>
              <a:t>。</a:t>
            </a:r>
            <a:endParaRPr lang="zh-CN" altLang="en-US" sz="2000" dirty="0">
              <a:ea typeface="黑体" panose="02010609060101010101" pitchFamily="49" charset="-122"/>
            </a:endParaRP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请求触发器向控制</a:t>
            </a:r>
            <a:r>
              <a:rPr lang="en-US" altLang="zh-CN" sz="2000" dirty="0">
                <a:ea typeface="黑体" panose="02010609060101010101" pitchFamily="49" charset="-122"/>
              </a:rPr>
              <a:t>/</a:t>
            </a:r>
            <a:r>
              <a:rPr lang="zh-CN" altLang="en-US" sz="2000" dirty="0">
                <a:ea typeface="黑体" panose="02010609060101010101" pitchFamily="49" charset="-122"/>
              </a:rPr>
              <a:t>状态端口发“</a:t>
            </a:r>
            <a:r>
              <a:rPr lang="en-US" altLang="zh-CN" sz="2000" dirty="0">
                <a:ea typeface="黑体" panose="02010609060101010101" pitchFamily="49" charset="-122"/>
              </a:rPr>
              <a:t>Ready”</a:t>
            </a:r>
            <a:r>
              <a:rPr lang="zh-CN" altLang="en-US" sz="2000" dirty="0">
                <a:ea typeface="黑体" panose="02010609060101010101" pitchFamily="49" charset="-122"/>
              </a:rPr>
              <a:t>信号，同时向</a:t>
            </a:r>
            <a:r>
              <a:rPr lang="en-US" altLang="zh-CN" sz="2000" dirty="0">
                <a:ea typeface="黑体" panose="02010609060101010101" pitchFamily="49" charset="-122"/>
              </a:rPr>
              <a:t>DMA</a:t>
            </a:r>
            <a:r>
              <a:rPr lang="zh-CN" altLang="en-US" sz="2000" dirty="0">
                <a:ea typeface="黑体" panose="02010609060101010101" pitchFamily="49" charset="-122"/>
              </a:rPr>
              <a:t>控制器发“</a:t>
            </a:r>
            <a:r>
              <a:rPr lang="en-US" altLang="zh-CN" sz="2000" dirty="0">
                <a:solidFill>
                  <a:srgbClr val="FF0000"/>
                </a:solidFill>
                <a:ea typeface="黑体" panose="02010609060101010101" pitchFamily="49" charset="-122"/>
              </a:rPr>
              <a:t>DMA</a:t>
            </a:r>
            <a:r>
              <a:rPr lang="zh-CN" altLang="en-US" sz="2000" dirty="0">
                <a:solidFill>
                  <a:srgbClr val="FF0000"/>
                </a:solidFill>
                <a:ea typeface="黑体" panose="02010609060101010101" pitchFamily="49" charset="-122"/>
              </a:rPr>
              <a:t>请求</a:t>
            </a:r>
            <a:r>
              <a:rPr lang="zh-CN" altLang="en-US" sz="2000" dirty="0">
                <a:ea typeface="黑体" panose="02010609060101010101" pitchFamily="49" charset="-122"/>
              </a:rPr>
              <a:t>”信号。</a:t>
            </a:r>
            <a:endParaRPr lang="zh-CN" altLang="en-US" sz="2000" dirty="0">
              <a:ea typeface="黑体" panose="02010609060101010101" pitchFamily="49" charset="-122"/>
            </a:endParaRP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控制器向</a:t>
            </a:r>
            <a:r>
              <a:rPr lang="en-US" altLang="zh-CN" sz="2000" dirty="0">
                <a:ea typeface="黑体" panose="02010609060101010101" pitchFamily="49" charset="-122"/>
              </a:rPr>
              <a:t>CPU</a:t>
            </a:r>
            <a:r>
              <a:rPr lang="zh-CN" altLang="en-US" sz="2000" dirty="0">
                <a:ea typeface="黑体" panose="02010609060101010101" pitchFamily="49" charset="-122"/>
              </a:rPr>
              <a:t>发“</a:t>
            </a:r>
            <a:r>
              <a:rPr lang="zh-CN" altLang="en-US" sz="2000" dirty="0">
                <a:solidFill>
                  <a:srgbClr val="FF0000"/>
                </a:solidFill>
                <a:ea typeface="黑体" panose="02010609060101010101" pitchFamily="49" charset="-122"/>
              </a:rPr>
              <a:t>总线请求</a:t>
            </a:r>
            <a:r>
              <a:rPr lang="zh-CN" altLang="en-US" sz="2000" dirty="0">
                <a:ea typeface="黑体" panose="02010609060101010101" pitchFamily="49" charset="-122"/>
              </a:rPr>
              <a:t>”信号。</a:t>
            </a:r>
            <a:endParaRPr lang="zh-CN" altLang="en-US" sz="2000" dirty="0">
              <a:ea typeface="黑体" panose="02010609060101010101" pitchFamily="49" charset="-122"/>
            </a:endParaRPr>
          </a:p>
          <a:p>
            <a:pPr marL="952500" lvl="1" indent="-495300">
              <a:lnSpc>
                <a:spcPct val="105000"/>
              </a:lnSpc>
              <a:buFontTx/>
              <a:buAutoNum type="arabicParenBoth"/>
            </a:pPr>
            <a:r>
              <a:rPr lang="en-US" altLang="zh-CN" sz="2000" dirty="0">
                <a:ea typeface="黑体" panose="02010609060101010101" pitchFamily="49" charset="-122"/>
              </a:rPr>
              <a:t>CPU</a:t>
            </a:r>
            <a:r>
              <a:rPr lang="zh-CN" altLang="en-US" sz="2000" dirty="0">
                <a:ea typeface="黑体" panose="02010609060101010101" pitchFamily="49" charset="-122"/>
              </a:rPr>
              <a:t>完成现行总线周期后，发出“</a:t>
            </a:r>
            <a:r>
              <a:rPr lang="zh-CN" altLang="en-US" sz="2000" dirty="0">
                <a:solidFill>
                  <a:srgbClr val="FF0000"/>
                </a:solidFill>
                <a:ea typeface="黑体" panose="02010609060101010101" pitchFamily="49" charset="-122"/>
              </a:rPr>
              <a:t>总线响应</a:t>
            </a:r>
            <a:r>
              <a:rPr lang="zh-CN" altLang="en-US" sz="2000" dirty="0">
                <a:ea typeface="黑体" panose="02010609060101010101" pitchFamily="49" charset="-122"/>
              </a:rPr>
              <a:t>”信号。</a:t>
            </a:r>
            <a:endParaRPr lang="en-US" altLang="zh-CN" sz="2000" dirty="0">
              <a:ea typeface="黑体" panose="02010609060101010101" pitchFamily="49" charset="-122"/>
            </a:endParaRP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控制器向</a:t>
            </a:r>
            <a:r>
              <a:rPr lang="en-US" altLang="zh-CN" sz="2000" dirty="0">
                <a:ea typeface="黑体" panose="02010609060101010101" pitchFamily="49" charset="-122"/>
              </a:rPr>
              <a:t>I/O</a:t>
            </a:r>
            <a:r>
              <a:rPr lang="zh-CN" altLang="en-US" sz="2000" dirty="0">
                <a:ea typeface="黑体" panose="02010609060101010101" pitchFamily="49" charset="-122"/>
              </a:rPr>
              <a:t>接口发“</a:t>
            </a:r>
            <a:r>
              <a:rPr lang="en-US" altLang="zh-CN" sz="2000" dirty="0">
                <a:solidFill>
                  <a:srgbClr val="FF0000"/>
                </a:solidFill>
                <a:ea typeface="黑体" panose="02010609060101010101" pitchFamily="49" charset="-122"/>
              </a:rPr>
              <a:t>DMA</a:t>
            </a:r>
            <a:r>
              <a:rPr lang="zh-CN" altLang="en-US" sz="2000" dirty="0">
                <a:solidFill>
                  <a:srgbClr val="FF0000"/>
                </a:solidFill>
                <a:ea typeface="黑体" panose="02010609060101010101" pitchFamily="49" charset="-122"/>
              </a:rPr>
              <a:t>响应</a:t>
            </a:r>
            <a:r>
              <a:rPr lang="zh-CN" altLang="en-US" sz="2000" dirty="0">
                <a:ea typeface="黑体" panose="02010609060101010101" pitchFamily="49" charset="-122"/>
              </a:rPr>
              <a:t>”信号，使</a:t>
            </a:r>
            <a:r>
              <a:rPr lang="en-US" altLang="zh-CN" sz="2000" dirty="0">
                <a:ea typeface="黑体" panose="02010609060101010101" pitchFamily="49" charset="-122"/>
              </a:rPr>
              <a:t>DMA</a:t>
            </a:r>
            <a:r>
              <a:rPr lang="zh-CN" altLang="en-US" sz="2000" dirty="0">
                <a:ea typeface="黑体" panose="02010609060101010101" pitchFamily="49" charset="-122"/>
              </a:rPr>
              <a:t>请求触发器复位。此时，</a:t>
            </a:r>
            <a:r>
              <a:rPr lang="en-US" altLang="zh-CN" sz="2000" dirty="0">
                <a:ea typeface="黑体" panose="02010609060101010101" pitchFamily="49" charset="-122"/>
              </a:rPr>
              <a:t>CPU</a:t>
            </a:r>
            <a:r>
              <a:rPr lang="zh-CN" altLang="en-US" sz="2000" dirty="0">
                <a:ea typeface="黑体" panose="02010609060101010101" pitchFamily="49" charset="-122"/>
              </a:rPr>
              <a:t>浮动它的总线，让出总线控制权，由</a:t>
            </a:r>
            <a:r>
              <a:rPr lang="en-US" altLang="zh-CN" sz="2000" dirty="0">
                <a:ea typeface="黑体" panose="02010609060101010101" pitchFamily="49" charset="-122"/>
              </a:rPr>
              <a:t>DMA</a:t>
            </a:r>
            <a:r>
              <a:rPr lang="zh-CN" altLang="en-US" sz="2000" dirty="0">
                <a:ea typeface="黑体" panose="02010609060101010101" pitchFamily="49" charset="-122"/>
              </a:rPr>
              <a:t>控制器控制总线。</a:t>
            </a:r>
            <a:endParaRPr lang="zh-CN" altLang="en-US" sz="2000" dirty="0">
              <a:ea typeface="黑体" panose="02010609060101010101" pitchFamily="49" charset="-122"/>
            </a:endParaRP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控制器给出</a:t>
            </a:r>
            <a:r>
              <a:rPr lang="zh-CN" altLang="en-US" sz="2000" dirty="0">
                <a:solidFill>
                  <a:srgbClr val="FF0000"/>
                </a:solidFill>
                <a:ea typeface="黑体" panose="02010609060101010101" pitchFamily="49" charset="-122"/>
              </a:rPr>
              <a:t>内存地址</a:t>
            </a:r>
            <a:r>
              <a:rPr lang="zh-CN" altLang="en-US" sz="2000" dirty="0">
                <a:ea typeface="黑体" panose="02010609060101010101" pitchFamily="49" charset="-122"/>
              </a:rPr>
              <a:t>，并在其读</a:t>
            </a:r>
            <a:r>
              <a:rPr lang="en-US" altLang="zh-CN" sz="2000" dirty="0">
                <a:ea typeface="黑体" panose="02010609060101010101" pitchFamily="49" charset="-122"/>
              </a:rPr>
              <a:t>/</a:t>
            </a:r>
            <a:r>
              <a:rPr lang="zh-CN" altLang="en-US" sz="2000" dirty="0">
                <a:ea typeface="黑体" panose="02010609060101010101" pitchFamily="49" charset="-122"/>
              </a:rPr>
              <a:t>写线上发出“</a:t>
            </a:r>
            <a:r>
              <a:rPr lang="zh-CN" altLang="en-US" sz="2000" dirty="0">
                <a:solidFill>
                  <a:srgbClr val="FF0000"/>
                </a:solidFill>
                <a:ea typeface="黑体" panose="02010609060101010101" pitchFamily="49" charset="-122"/>
              </a:rPr>
              <a:t>读</a:t>
            </a:r>
            <a:r>
              <a:rPr lang="zh-CN" altLang="en-US" sz="2000" dirty="0">
                <a:ea typeface="黑体" panose="02010609060101010101" pitchFamily="49" charset="-122"/>
              </a:rPr>
              <a:t>”或“</a:t>
            </a:r>
            <a:r>
              <a:rPr lang="zh-CN" altLang="en-US" sz="2000" dirty="0">
                <a:solidFill>
                  <a:srgbClr val="FF0000"/>
                </a:solidFill>
                <a:ea typeface="黑体" panose="02010609060101010101" pitchFamily="49" charset="-122"/>
              </a:rPr>
              <a:t>写</a:t>
            </a:r>
            <a:r>
              <a:rPr lang="zh-CN" altLang="en-US" sz="2000" dirty="0">
                <a:ea typeface="黑体" panose="02010609060101010101" pitchFamily="49" charset="-122"/>
              </a:rPr>
              <a:t>”命令，随后在数据总线上给出数据。</a:t>
            </a:r>
            <a:endParaRPr lang="zh-CN" altLang="en-US" sz="2000" dirty="0">
              <a:ea typeface="黑体" panose="02010609060101010101" pitchFamily="49" charset="-122"/>
            </a:endParaRPr>
          </a:p>
          <a:p>
            <a:pPr marL="952500" lvl="1" indent="-495300">
              <a:lnSpc>
                <a:spcPct val="105000"/>
              </a:lnSpc>
              <a:buFontTx/>
              <a:buAutoNum type="arabicParenBoth"/>
            </a:pPr>
            <a:r>
              <a:rPr lang="zh-CN" altLang="en-US" sz="2000" dirty="0">
                <a:ea typeface="黑体" panose="02010609060101010101" pitchFamily="49" charset="-122"/>
              </a:rPr>
              <a:t>根据读写命令，将数据总线上的数据写入存储器中，或写入数据端口，并进行主存地址增量，计数值减</a:t>
            </a:r>
            <a:r>
              <a:rPr lang="en-US" altLang="zh-CN" sz="2000" dirty="0">
                <a:ea typeface="黑体" panose="02010609060101010101" pitchFamily="49" charset="-122"/>
              </a:rPr>
              <a:t>1</a:t>
            </a:r>
            <a:r>
              <a:rPr lang="zh-CN" altLang="en-US" sz="2000" dirty="0">
                <a:ea typeface="黑体" panose="02010609060101010101" pitchFamily="49" charset="-122"/>
              </a:rPr>
              <a:t>。       </a:t>
            </a:r>
            <a:endParaRPr lang="en-US" altLang="zh-CN" sz="2000"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E9E546E-68D9-479E-8CF8-F4A6C4D6C914}" type="slidenum">
              <a:rPr lang="zh-CN" altLang="en-US" sz="1200">
                <a:solidFill>
                  <a:srgbClr val="898989"/>
                </a:solidFill>
              </a:rPr>
            </a:fld>
            <a:endParaRPr lang="zh-CN" altLang="en-US" sz="1200">
              <a:solidFill>
                <a:srgbClr val="898989"/>
              </a:solidFill>
            </a:endParaRPr>
          </a:p>
        </p:txBody>
      </p:sp>
      <p:sp>
        <p:nvSpPr>
          <p:cNvPr id="13" name="Rectangle 3"/>
          <p:cNvSpPr txBox="1">
            <a:spLocks noChangeArrowheads="1"/>
          </p:cNvSpPr>
          <p:nvPr/>
        </p:nvSpPr>
        <p:spPr bwMode="auto">
          <a:xfrm>
            <a:off x="125771" y="142978"/>
            <a:ext cx="8610600" cy="40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5000"/>
              </a:lnSpc>
              <a:buFontTx/>
              <a:buNone/>
            </a:pPr>
            <a:r>
              <a:rPr lang="zh-CN" altLang="en-US" sz="2200" dirty="0">
                <a:ea typeface="黑体" panose="02010609060101010101" pitchFamily="49" charset="-122"/>
              </a:rPr>
              <a:t>第二步</a:t>
            </a:r>
            <a:r>
              <a:rPr lang="en-US" altLang="zh-CN" sz="2200" dirty="0">
                <a:ea typeface="黑体" panose="02010609060101010101" pitchFamily="49" charset="-122"/>
              </a:rPr>
              <a:t>.   </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数据传送</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硬件实现</a:t>
            </a:r>
            <a:endParaRPr lang="zh-CN" altLang="en-US" sz="2200" dirty="0">
              <a:solidFill>
                <a:schemeClr val="accent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wipe(down)">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63">
                                            <p:txEl>
                                              <p:pRg st="0" end="0"/>
                                            </p:txEl>
                                          </p:spTgt>
                                        </p:tgtEl>
                                        <p:attrNameLst>
                                          <p:attrName>style.visibility</p:attrName>
                                        </p:attrNameLst>
                                      </p:cBhvr>
                                      <p:to>
                                        <p:strVal val="visible"/>
                                      </p:to>
                                    </p:set>
                                    <p:animEffect transition="in" filter="wipe(down)">
                                      <p:cBhvr>
                                        <p:cTn id="12" dur="500"/>
                                        <p:tgtEl>
                                          <p:spTgt spid="29696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96963">
                                            <p:txEl>
                                              <p:pRg st="1" end="1"/>
                                            </p:txEl>
                                          </p:spTgt>
                                        </p:tgtEl>
                                        <p:attrNameLst>
                                          <p:attrName>style.visibility</p:attrName>
                                        </p:attrNameLst>
                                      </p:cBhvr>
                                      <p:to>
                                        <p:strVal val="visible"/>
                                      </p:to>
                                    </p:set>
                                    <p:animEffect transition="in" filter="wipe(down)">
                                      <p:cBhvr>
                                        <p:cTn id="15" dur="500"/>
                                        <p:tgtEl>
                                          <p:spTgt spid="29696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96963">
                                            <p:txEl>
                                              <p:pRg st="2" end="2"/>
                                            </p:txEl>
                                          </p:spTgt>
                                        </p:tgtEl>
                                        <p:attrNameLst>
                                          <p:attrName>style.visibility</p:attrName>
                                        </p:attrNameLst>
                                      </p:cBhvr>
                                      <p:to>
                                        <p:strVal val="visible"/>
                                      </p:to>
                                    </p:set>
                                    <p:animEffect transition="in" filter="wipe(down)">
                                      <p:cBhvr>
                                        <p:cTn id="18" dur="500"/>
                                        <p:tgtEl>
                                          <p:spTgt spid="29696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96963">
                                            <p:txEl>
                                              <p:pRg st="3" end="3"/>
                                            </p:txEl>
                                          </p:spTgt>
                                        </p:tgtEl>
                                        <p:attrNameLst>
                                          <p:attrName>style.visibility</p:attrName>
                                        </p:attrNameLst>
                                      </p:cBhvr>
                                      <p:to>
                                        <p:strVal val="visible"/>
                                      </p:to>
                                    </p:set>
                                    <p:animEffect transition="in" filter="wipe(down)">
                                      <p:cBhvr>
                                        <p:cTn id="21" dur="500"/>
                                        <p:tgtEl>
                                          <p:spTgt spid="29696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6963">
                                            <p:txEl>
                                              <p:pRg st="4" end="4"/>
                                            </p:txEl>
                                          </p:spTgt>
                                        </p:tgtEl>
                                        <p:attrNameLst>
                                          <p:attrName>style.visibility</p:attrName>
                                        </p:attrNameLst>
                                      </p:cBhvr>
                                      <p:to>
                                        <p:strVal val="visible"/>
                                      </p:to>
                                    </p:set>
                                    <p:animEffect transition="in" filter="wipe(down)">
                                      <p:cBhvr>
                                        <p:cTn id="24" dur="500"/>
                                        <p:tgtEl>
                                          <p:spTgt spid="29696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96963">
                                            <p:txEl>
                                              <p:pRg st="5" end="5"/>
                                            </p:txEl>
                                          </p:spTgt>
                                        </p:tgtEl>
                                        <p:attrNameLst>
                                          <p:attrName>style.visibility</p:attrName>
                                        </p:attrNameLst>
                                      </p:cBhvr>
                                      <p:to>
                                        <p:strVal val="visible"/>
                                      </p:to>
                                    </p:set>
                                    <p:animEffect transition="in" filter="wipe(down)">
                                      <p:cBhvr>
                                        <p:cTn id="27" dur="500"/>
                                        <p:tgtEl>
                                          <p:spTgt spid="29696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96963">
                                            <p:txEl>
                                              <p:pRg st="6" end="6"/>
                                            </p:txEl>
                                          </p:spTgt>
                                        </p:tgtEl>
                                        <p:attrNameLst>
                                          <p:attrName>style.visibility</p:attrName>
                                        </p:attrNameLst>
                                      </p:cBhvr>
                                      <p:to>
                                        <p:strVal val="visible"/>
                                      </p:to>
                                    </p:set>
                                    <p:animEffect transition="in" filter="wipe(down)">
                                      <p:cBhvr>
                                        <p:cTn id="30" dur="500"/>
                                        <p:tgtEl>
                                          <p:spTgt spid="296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29696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27075" y="142875"/>
            <a:ext cx="5513388" cy="422275"/>
          </a:xfrm>
        </p:spPr>
        <p:txBody>
          <a:bodyPr/>
          <a:lstStyle/>
          <a:p>
            <a:r>
              <a:rPr lang="en-US" altLang="zh-CN" dirty="0">
                <a:ea typeface="宋体" panose="02010600030101010101" pitchFamily="2" charset="-122"/>
              </a:rPr>
              <a:t>DMA</a:t>
            </a:r>
            <a:r>
              <a:rPr lang="zh-CN" altLang="en-US" dirty="0">
                <a:ea typeface="宋体" panose="02010600030101010101" pitchFamily="2" charset="-122"/>
              </a:rPr>
              <a:t>传输过程  动画演示</a:t>
            </a:r>
            <a:endParaRPr lang="zh-CN" altLang="en-US" dirty="0">
              <a:ea typeface="宋体" panose="02010600030101010101" pitchFamily="2" charset="-122"/>
            </a:endParaRPr>
          </a:p>
        </p:txBody>
      </p:sp>
      <p:sp>
        <p:nvSpPr>
          <p:cNvPr id="112643" name="Rectangle 5"/>
          <p:cNvSpPr>
            <a:spLocks noChangeArrowheads="1"/>
          </p:cNvSpPr>
          <p:nvPr/>
        </p:nvSpPr>
        <p:spPr bwMode="auto">
          <a:xfrm>
            <a:off x="138113" y="586337"/>
            <a:ext cx="866140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nSpc>
                <a:spcPct val="90000"/>
              </a:lnSpc>
              <a:buNone/>
            </a:pPr>
            <a:r>
              <a:rPr lang="en-US" altLang="zh-CN" sz="2000" dirty="0">
                <a:solidFill>
                  <a:schemeClr val="accent2"/>
                </a:solidFill>
                <a:ea typeface="黑体" panose="02010609060101010101" pitchFamily="49" charset="-122"/>
              </a:rPr>
              <a:t>1. </a:t>
            </a:r>
            <a:r>
              <a:rPr lang="zh-CN" altLang="en-US" sz="2000" dirty="0">
                <a:solidFill>
                  <a:schemeClr val="accent2"/>
                </a:solidFill>
                <a:ea typeface="黑体" panose="02010609060101010101" pitchFamily="49" charset="-122"/>
              </a:rPr>
              <a:t>当外设准备好数据</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或准备好接收数据</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时，发“</a:t>
            </a:r>
            <a:r>
              <a:rPr lang="zh-CN" altLang="en-US" sz="2000" dirty="0">
                <a:solidFill>
                  <a:schemeClr val="accent1"/>
                </a:solidFill>
                <a:ea typeface="黑体" panose="02010609060101010101" pitchFamily="49" charset="-122"/>
              </a:rPr>
              <a:t>选通</a:t>
            </a:r>
            <a:r>
              <a:rPr lang="zh-CN" altLang="en-US" sz="2000" dirty="0">
                <a:solidFill>
                  <a:schemeClr val="accent2"/>
                </a:solidFill>
                <a:ea typeface="黑体" panose="02010609060101010101" pitchFamily="49" charset="-122"/>
              </a:rPr>
              <a:t>”信号，使数据送数据缓冲寄存器，同时</a:t>
            </a:r>
            <a:r>
              <a:rPr lang="en-US" altLang="zh-CN" sz="2000" dirty="0">
                <a:solidFill>
                  <a:schemeClr val="accent2"/>
                </a:solidFill>
                <a:ea typeface="黑体" panose="02010609060101010101" pitchFamily="49" charset="-122"/>
              </a:rPr>
              <a:t>DMA</a:t>
            </a:r>
            <a:r>
              <a:rPr lang="zh-CN" altLang="en-US" sz="2000" dirty="0">
                <a:solidFill>
                  <a:schemeClr val="accent2"/>
                </a:solidFill>
                <a:ea typeface="黑体" panose="02010609060101010101" pitchFamily="49" charset="-122"/>
              </a:rPr>
              <a:t>请求触发器置“</a:t>
            </a:r>
            <a:r>
              <a:rPr lang="en-US" altLang="zh-CN" sz="2000" dirty="0">
                <a:solidFill>
                  <a:schemeClr val="accent1"/>
                </a:solidFill>
                <a:ea typeface="黑体" panose="02010609060101010101" pitchFamily="49" charset="-122"/>
              </a:rPr>
              <a:t>1</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a:t>
            </a:r>
            <a:endParaRPr lang="zh-CN" altLang="en-US" sz="2000" dirty="0">
              <a:solidFill>
                <a:schemeClr val="accent2"/>
              </a:solidFill>
              <a:ea typeface="黑体" panose="02010609060101010101" pitchFamily="49" charset="-122"/>
            </a:endParaRPr>
          </a:p>
        </p:txBody>
      </p:sp>
      <p:pic>
        <p:nvPicPr>
          <p:cNvPr id="112644" name="Picture 6" descr="DMA的结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475" y="1223963"/>
            <a:ext cx="776446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7" name="Line 7"/>
          <p:cNvSpPr>
            <a:spLocks noChangeShapeType="1"/>
          </p:cNvSpPr>
          <p:nvPr/>
        </p:nvSpPr>
        <p:spPr bwMode="auto">
          <a:xfrm flipV="1">
            <a:off x="3019425" y="4354513"/>
            <a:ext cx="0" cy="827087"/>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28" name="AutoShape 8"/>
          <p:cNvSpPr>
            <a:spLocks noChangeArrowheads="1"/>
          </p:cNvSpPr>
          <p:nvPr/>
        </p:nvSpPr>
        <p:spPr bwMode="auto">
          <a:xfrm>
            <a:off x="1697038" y="4297363"/>
            <a:ext cx="187325" cy="898525"/>
          </a:xfrm>
          <a:prstGeom prst="upDownArrow">
            <a:avLst>
              <a:gd name="adj1" fmla="val 50000"/>
              <a:gd name="adj2" fmla="val 95932"/>
            </a:avLst>
          </a:prstGeom>
          <a:noFill/>
          <a:ln w="38100">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63531" name="Group 11"/>
          <p:cNvGrpSpPr/>
          <p:nvPr/>
        </p:nvGrpSpPr>
        <p:grpSpPr bwMode="auto">
          <a:xfrm>
            <a:off x="3019425" y="3135313"/>
            <a:ext cx="1422400" cy="652462"/>
            <a:chOff x="1902" y="1975"/>
            <a:chExt cx="896" cy="411"/>
          </a:xfrm>
        </p:grpSpPr>
        <p:sp>
          <p:nvSpPr>
            <p:cNvPr id="112656" name="Line 9"/>
            <p:cNvSpPr>
              <a:spLocks noChangeShapeType="1"/>
            </p:cNvSpPr>
            <p:nvPr/>
          </p:nvSpPr>
          <p:spPr bwMode="auto">
            <a:xfrm flipV="1">
              <a:off x="2213" y="2377"/>
              <a:ext cx="585" cy="9"/>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7" name="Line 10"/>
            <p:cNvSpPr>
              <a:spLocks noChangeShapeType="1"/>
            </p:cNvSpPr>
            <p:nvPr/>
          </p:nvSpPr>
          <p:spPr bwMode="auto">
            <a:xfrm flipH="1" flipV="1">
              <a:off x="1902" y="1975"/>
              <a:ext cx="9" cy="283"/>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3532" name="Line 12"/>
          <p:cNvSpPr>
            <a:spLocks noChangeShapeType="1"/>
          </p:cNvSpPr>
          <p:nvPr/>
        </p:nvSpPr>
        <p:spPr bwMode="auto">
          <a:xfrm>
            <a:off x="6037263" y="3990975"/>
            <a:ext cx="682625" cy="0"/>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3" name="Line 13"/>
          <p:cNvSpPr>
            <a:spLocks noChangeShapeType="1"/>
          </p:cNvSpPr>
          <p:nvPr/>
        </p:nvSpPr>
        <p:spPr bwMode="auto">
          <a:xfrm>
            <a:off x="6064250" y="4497388"/>
            <a:ext cx="682625" cy="0"/>
          </a:xfrm>
          <a:prstGeom prst="line">
            <a:avLst/>
          </a:prstGeom>
          <a:noFill/>
          <a:ln w="38100">
            <a:solidFill>
              <a:srgbClr val="D1390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4" name="Line 14"/>
          <p:cNvSpPr>
            <a:spLocks noChangeShapeType="1"/>
          </p:cNvSpPr>
          <p:nvPr/>
        </p:nvSpPr>
        <p:spPr bwMode="auto">
          <a:xfrm flipV="1">
            <a:off x="3568700" y="4076700"/>
            <a:ext cx="900113" cy="14288"/>
          </a:xfrm>
          <a:prstGeom prst="line">
            <a:avLst/>
          </a:prstGeom>
          <a:noFill/>
          <a:ln w="38100">
            <a:solidFill>
              <a:srgbClr val="D1390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5" name="AutoShape 15"/>
          <p:cNvSpPr>
            <a:spLocks noChangeArrowheads="1"/>
          </p:cNvSpPr>
          <p:nvPr/>
        </p:nvSpPr>
        <p:spPr bwMode="auto">
          <a:xfrm>
            <a:off x="5226050" y="1989138"/>
            <a:ext cx="176213" cy="477837"/>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6" name="AutoShape 16"/>
          <p:cNvSpPr>
            <a:spLocks noChangeArrowheads="1"/>
          </p:cNvSpPr>
          <p:nvPr/>
        </p:nvSpPr>
        <p:spPr bwMode="auto">
          <a:xfrm>
            <a:off x="7967663" y="2001838"/>
            <a:ext cx="176212" cy="477837"/>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7" name="AutoShape 17"/>
          <p:cNvSpPr>
            <a:spLocks noChangeArrowheads="1"/>
          </p:cNvSpPr>
          <p:nvPr/>
        </p:nvSpPr>
        <p:spPr bwMode="auto">
          <a:xfrm>
            <a:off x="2147888" y="1987550"/>
            <a:ext cx="176212" cy="477838"/>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8" name="AutoShape 18"/>
          <p:cNvSpPr>
            <a:spLocks noChangeArrowheads="1"/>
          </p:cNvSpPr>
          <p:nvPr/>
        </p:nvSpPr>
        <p:spPr bwMode="auto">
          <a:xfrm>
            <a:off x="1709738" y="3048000"/>
            <a:ext cx="142875" cy="536575"/>
          </a:xfrm>
          <a:prstGeom prst="upDownArrow">
            <a:avLst>
              <a:gd name="adj1" fmla="val 50000"/>
              <a:gd name="adj2" fmla="val 75111"/>
            </a:avLst>
          </a:prstGeom>
          <a:noFill/>
          <a:ln w="38100">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1C1E262-61B8-41FA-A8DF-AB8C9DED7225}" type="slidenum">
              <a:rPr lang="zh-CN" altLang="en-US" sz="1200">
                <a:solidFill>
                  <a:srgbClr val="898989"/>
                </a:solidFill>
              </a:rPr>
            </a:fld>
            <a:endParaRPr lang="zh-CN" altLang="en-US" sz="1200">
              <a:solidFill>
                <a:srgbClr val="898989"/>
              </a:solidFill>
            </a:endParaRPr>
          </a:p>
        </p:txBody>
      </p:sp>
      <p:sp>
        <p:nvSpPr>
          <p:cNvPr id="21" name="Rectangle 5"/>
          <p:cNvSpPr>
            <a:spLocks noChangeArrowheads="1"/>
          </p:cNvSpPr>
          <p:nvPr/>
        </p:nvSpPr>
        <p:spPr bwMode="auto">
          <a:xfrm>
            <a:off x="97632" y="552690"/>
            <a:ext cx="866140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nSpc>
                <a:spcPct val="90000"/>
              </a:lnSpc>
              <a:buNone/>
            </a:pPr>
            <a:r>
              <a:rPr lang="en-US" altLang="zh-CN" sz="2000" dirty="0">
                <a:solidFill>
                  <a:schemeClr val="accent2"/>
                </a:solidFill>
                <a:ea typeface="黑体" panose="02010609060101010101" pitchFamily="49" charset="-122"/>
              </a:rPr>
              <a:t>2. DMA</a:t>
            </a:r>
            <a:r>
              <a:rPr lang="zh-CN" altLang="en-US" sz="2000" dirty="0">
                <a:solidFill>
                  <a:schemeClr val="accent2"/>
                </a:solidFill>
                <a:ea typeface="黑体" panose="02010609060101010101" pitchFamily="49" charset="-122"/>
              </a:rPr>
              <a:t>请求触发器向控制</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状态端口发“</a:t>
            </a:r>
            <a:r>
              <a:rPr lang="en-US" altLang="zh-CN" sz="2000" dirty="0">
                <a:solidFill>
                  <a:schemeClr val="accent1"/>
                </a:solidFill>
                <a:ea typeface="黑体" panose="02010609060101010101" pitchFamily="49" charset="-122"/>
              </a:rPr>
              <a:t>Ready</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信号，同时向</a:t>
            </a:r>
            <a:r>
              <a:rPr lang="en-US" altLang="zh-CN" sz="2000" dirty="0">
                <a:solidFill>
                  <a:schemeClr val="accent2"/>
                </a:solidFill>
                <a:ea typeface="黑体" panose="02010609060101010101" pitchFamily="49" charset="-122"/>
              </a:rPr>
              <a:t>DMA</a:t>
            </a:r>
            <a:r>
              <a:rPr lang="zh-CN" altLang="en-US" sz="2000" dirty="0">
                <a:solidFill>
                  <a:schemeClr val="accent2"/>
                </a:solidFill>
                <a:ea typeface="黑体" panose="02010609060101010101" pitchFamily="49" charset="-122"/>
              </a:rPr>
              <a:t>控制器发“</a:t>
            </a:r>
            <a:r>
              <a:rPr lang="en-US" altLang="zh-CN" sz="2000" dirty="0">
                <a:solidFill>
                  <a:schemeClr val="accent1"/>
                </a:solidFill>
                <a:ea typeface="黑体" panose="02010609060101010101" pitchFamily="49" charset="-122"/>
              </a:rPr>
              <a:t>DMA</a:t>
            </a:r>
            <a:r>
              <a:rPr lang="zh-CN" altLang="en-US" sz="2000" dirty="0">
                <a:solidFill>
                  <a:schemeClr val="accent1"/>
                </a:solidFill>
                <a:ea typeface="黑体" panose="02010609060101010101" pitchFamily="49" charset="-122"/>
              </a:rPr>
              <a:t>请求</a:t>
            </a:r>
            <a:r>
              <a:rPr lang="zh-CN" altLang="en-US" sz="2000" dirty="0">
                <a:solidFill>
                  <a:schemeClr val="accent2"/>
                </a:solidFill>
                <a:ea typeface="黑体" panose="02010609060101010101" pitchFamily="49" charset="-122"/>
              </a:rPr>
              <a:t>”信号。</a:t>
            </a:r>
            <a:endParaRPr lang="zh-CN" altLang="en-US" sz="2000" dirty="0">
              <a:solidFill>
                <a:schemeClr val="accent2"/>
              </a:solidFill>
              <a:ea typeface="黑体" panose="02010609060101010101" pitchFamily="49" charset="-122"/>
            </a:endParaRPr>
          </a:p>
        </p:txBody>
      </p:sp>
      <p:sp>
        <p:nvSpPr>
          <p:cNvPr id="3" name="文本框 2"/>
          <p:cNvSpPr txBox="1"/>
          <p:nvPr/>
        </p:nvSpPr>
        <p:spPr>
          <a:xfrm>
            <a:off x="111126" y="513069"/>
            <a:ext cx="5653087" cy="400110"/>
          </a:xfrm>
          <a:prstGeom prst="rect">
            <a:avLst/>
          </a:prstGeom>
          <a:noFill/>
        </p:spPr>
        <p:txBody>
          <a:bodyPr wrap="square" rtlCol="0">
            <a:spAutoFit/>
          </a:bodyPr>
          <a:lstStyle/>
          <a:p>
            <a:r>
              <a:rPr lang="en-US" altLang="zh-CN" sz="2000" dirty="0">
                <a:solidFill>
                  <a:schemeClr val="accent2"/>
                </a:solidFill>
                <a:ea typeface="黑体" panose="02010609060101010101" pitchFamily="49" charset="-122"/>
              </a:rPr>
              <a:t>3. DMA</a:t>
            </a:r>
            <a:r>
              <a:rPr lang="zh-CN" altLang="en-US" sz="2000" dirty="0">
                <a:solidFill>
                  <a:schemeClr val="accent2"/>
                </a:solidFill>
                <a:ea typeface="黑体" panose="02010609060101010101" pitchFamily="49" charset="-122"/>
              </a:rPr>
              <a:t>控制器向</a:t>
            </a:r>
            <a:r>
              <a:rPr lang="en-US" altLang="zh-CN" sz="2000" dirty="0">
                <a:solidFill>
                  <a:schemeClr val="accent2"/>
                </a:solidFill>
                <a:ea typeface="黑体" panose="02010609060101010101" pitchFamily="49" charset="-122"/>
              </a:rPr>
              <a:t>CPU</a:t>
            </a:r>
            <a:r>
              <a:rPr lang="zh-CN" altLang="en-US" sz="2000" dirty="0">
                <a:solidFill>
                  <a:schemeClr val="accent2"/>
                </a:solidFill>
                <a:ea typeface="黑体" panose="02010609060101010101" pitchFamily="49" charset="-122"/>
              </a:rPr>
              <a:t>发</a:t>
            </a:r>
            <a:r>
              <a:rPr lang="zh-CN" altLang="en-US" sz="2000" dirty="0">
                <a:ea typeface="黑体" panose="02010609060101010101" pitchFamily="49" charset="-122"/>
              </a:rPr>
              <a:t>“</a:t>
            </a:r>
            <a:r>
              <a:rPr lang="zh-CN" altLang="en-US" sz="2000" dirty="0">
                <a:solidFill>
                  <a:srgbClr val="FF0000"/>
                </a:solidFill>
                <a:ea typeface="黑体" panose="02010609060101010101" pitchFamily="49" charset="-122"/>
              </a:rPr>
              <a:t>总线请求</a:t>
            </a:r>
            <a:r>
              <a:rPr lang="zh-CN" altLang="en-US" sz="2000" dirty="0">
                <a:ea typeface="黑体" panose="02010609060101010101" pitchFamily="49" charset="-122"/>
              </a:rPr>
              <a:t>”信号。</a:t>
            </a:r>
            <a:endParaRPr lang="zh-CN" altLang="en-US" sz="2000" dirty="0">
              <a:ea typeface="黑体" panose="02010609060101010101" pitchFamily="49" charset="-122"/>
            </a:endParaRPr>
          </a:p>
        </p:txBody>
      </p:sp>
      <p:sp>
        <p:nvSpPr>
          <p:cNvPr id="4" name="文本框 3"/>
          <p:cNvSpPr txBox="1"/>
          <p:nvPr/>
        </p:nvSpPr>
        <p:spPr>
          <a:xfrm>
            <a:off x="111126" y="529235"/>
            <a:ext cx="6516414" cy="400110"/>
          </a:xfrm>
          <a:prstGeom prst="rect">
            <a:avLst/>
          </a:prstGeom>
          <a:noFill/>
        </p:spPr>
        <p:txBody>
          <a:bodyPr wrap="square" rtlCol="0">
            <a:spAutoFit/>
          </a:bodyPr>
          <a:lstStyle/>
          <a:p>
            <a:r>
              <a:rPr lang="en-US" altLang="zh-CN" sz="2000" dirty="0">
                <a:solidFill>
                  <a:schemeClr val="accent2"/>
                </a:solidFill>
              </a:rPr>
              <a:t>4. </a:t>
            </a:r>
            <a:r>
              <a:rPr lang="en-US" altLang="zh-CN" sz="2000" dirty="0">
                <a:solidFill>
                  <a:schemeClr val="accent2"/>
                </a:solidFill>
                <a:ea typeface="黑体" panose="02010609060101010101" pitchFamily="49" charset="-122"/>
              </a:rPr>
              <a:t>CPU</a:t>
            </a:r>
            <a:r>
              <a:rPr lang="zh-CN" altLang="en-US" sz="2000" dirty="0">
                <a:solidFill>
                  <a:schemeClr val="accent2"/>
                </a:solidFill>
                <a:ea typeface="黑体" panose="02010609060101010101" pitchFamily="49" charset="-122"/>
              </a:rPr>
              <a:t>完成现行总线周期后，发出</a:t>
            </a:r>
            <a:r>
              <a:rPr lang="zh-CN" altLang="en-US" sz="2000" dirty="0">
                <a:ea typeface="黑体" panose="02010609060101010101" pitchFamily="49" charset="-122"/>
              </a:rPr>
              <a:t>“</a:t>
            </a:r>
            <a:r>
              <a:rPr lang="zh-CN" altLang="en-US" sz="2000" dirty="0">
                <a:solidFill>
                  <a:srgbClr val="FF0000"/>
                </a:solidFill>
                <a:ea typeface="黑体" panose="02010609060101010101" pitchFamily="49" charset="-122"/>
              </a:rPr>
              <a:t>总线响应</a:t>
            </a:r>
            <a:r>
              <a:rPr lang="zh-CN" altLang="en-US" sz="2000" dirty="0">
                <a:ea typeface="黑体" panose="02010609060101010101" pitchFamily="49" charset="-122"/>
              </a:rPr>
              <a:t>”</a:t>
            </a:r>
            <a:r>
              <a:rPr lang="zh-CN" altLang="en-US" sz="2000" dirty="0">
                <a:solidFill>
                  <a:schemeClr val="accent2"/>
                </a:solidFill>
                <a:ea typeface="黑体" panose="02010609060101010101" pitchFamily="49" charset="-122"/>
              </a:rPr>
              <a:t>信号。</a:t>
            </a:r>
            <a:endParaRPr lang="zh-CN" altLang="en-US" dirty="0">
              <a:solidFill>
                <a:schemeClr val="accent2"/>
              </a:solidFill>
            </a:endParaRPr>
          </a:p>
        </p:txBody>
      </p:sp>
      <p:sp>
        <p:nvSpPr>
          <p:cNvPr id="5" name="文本框 4"/>
          <p:cNvSpPr txBox="1"/>
          <p:nvPr/>
        </p:nvSpPr>
        <p:spPr>
          <a:xfrm>
            <a:off x="97632" y="556542"/>
            <a:ext cx="8688387" cy="400110"/>
          </a:xfrm>
          <a:prstGeom prst="rect">
            <a:avLst/>
          </a:prstGeom>
          <a:noFill/>
        </p:spPr>
        <p:txBody>
          <a:bodyPr wrap="square" rtlCol="0">
            <a:spAutoFit/>
          </a:bodyPr>
          <a:lstStyle/>
          <a:p>
            <a:r>
              <a:rPr lang="en-US" altLang="zh-CN" sz="2000" dirty="0">
                <a:solidFill>
                  <a:schemeClr val="accent2"/>
                </a:solidFill>
                <a:ea typeface="黑体" panose="02010609060101010101" pitchFamily="49" charset="-122"/>
              </a:rPr>
              <a:t>5. DMA</a:t>
            </a:r>
            <a:r>
              <a:rPr lang="zh-CN" altLang="en-US" sz="2000" dirty="0">
                <a:solidFill>
                  <a:schemeClr val="accent2"/>
                </a:solidFill>
                <a:ea typeface="黑体" panose="02010609060101010101" pitchFamily="49" charset="-122"/>
              </a:rPr>
              <a:t>控制器向</a:t>
            </a:r>
            <a:r>
              <a:rPr lang="en-US" altLang="zh-CN" sz="2000" dirty="0">
                <a:solidFill>
                  <a:schemeClr val="accent2"/>
                </a:solidFill>
                <a:ea typeface="黑体" panose="02010609060101010101" pitchFamily="49" charset="-122"/>
              </a:rPr>
              <a:t>I/O</a:t>
            </a:r>
            <a:r>
              <a:rPr lang="zh-CN" altLang="en-US" sz="2000" dirty="0">
                <a:solidFill>
                  <a:schemeClr val="accent2"/>
                </a:solidFill>
                <a:ea typeface="黑体" panose="02010609060101010101" pitchFamily="49" charset="-122"/>
              </a:rPr>
              <a:t>接口发“</a:t>
            </a:r>
            <a:r>
              <a:rPr lang="en-US" altLang="zh-CN" sz="2000" dirty="0">
                <a:solidFill>
                  <a:srgbClr val="FF0000"/>
                </a:solidFill>
                <a:ea typeface="黑体" panose="02010609060101010101" pitchFamily="49" charset="-122"/>
              </a:rPr>
              <a:t>DMA</a:t>
            </a:r>
            <a:r>
              <a:rPr lang="zh-CN" altLang="en-US" sz="2000" dirty="0">
                <a:solidFill>
                  <a:srgbClr val="FF0000"/>
                </a:solidFill>
                <a:ea typeface="黑体" panose="02010609060101010101" pitchFamily="49" charset="-122"/>
              </a:rPr>
              <a:t>响应</a:t>
            </a:r>
            <a:r>
              <a:rPr lang="zh-CN" altLang="en-US" sz="2000" dirty="0">
                <a:solidFill>
                  <a:schemeClr val="accent2"/>
                </a:solidFill>
                <a:ea typeface="黑体" panose="02010609060101010101" pitchFamily="49" charset="-122"/>
              </a:rPr>
              <a:t>”信号，使</a:t>
            </a:r>
            <a:r>
              <a:rPr lang="en-US" altLang="zh-CN" sz="2000" dirty="0">
                <a:solidFill>
                  <a:schemeClr val="accent1"/>
                </a:solidFill>
                <a:ea typeface="黑体" panose="02010609060101010101" pitchFamily="49" charset="-122"/>
              </a:rPr>
              <a:t>DMA</a:t>
            </a:r>
            <a:r>
              <a:rPr lang="zh-CN" altLang="en-US" sz="2000" dirty="0">
                <a:solidFill>
                  <a:schemeClr val="accent1"/>
                </a:solidFill>
                <a:ea typeface="黑体" panose="02010609060101010101" pitchFamily="49" charset="-122"/>
              </a:rPr>
              <a:t>请求触发器复位</a:t>
            </a:r>
            <a:r>
              <a:rPr lang="zh-CN" altLang="en-US" sz="2000" dirty="0">
                <a:ea typeface="黑体" panose="02010609060101010101" pitchFamily="49" charset="-122"/>
              </a:rPr>
              <a:t>。</a:t>
            </a:r>
            <a:endParaRPr lang="zh-CN" altLang="en-US" sz="2000" dirty="0"/>
          </a:p>
        </p:txBody>
      </p:sp>
      <p:sp>
        <p:nvSpPr>
          <p:cNvPr id="6" name="文本框 5"/>
          <p:cNvSpPr txBox="1"/>
          <p:nvPr/>
        </p:nvSpPr>
        <p:spPr>
          <a:xfrm>
            <a:off x="138113" y="598114"/>
            <a:ext cx="8634413" cy="707886"/>
          </a:xfrm>
          <a:prstGeom prst="rect">
            <a:avLst/>
          </a:prstGeom>
          <a:noFill/>
        </p:spPr>
        <p:txBody>
          <a:bodyPr wrap="square" rtlCol="0">
            <a:spAutoFit/>
          </a:bodyPr>
          <a:lstStyle/>
          <a:p>
            <a:r>
              <a:rPr lang="en-US" altLang="zh-CN" sz="2000" dirty="0">
                <a:solidFill>
                  <a:schemeClr val="accent2"/>
                </a:solidFill>
                <a:ea typeface="黑体" panose="02010609060101010101" pitchFamily="49" charset="-122"/>
              </a:rPr>
              <a:t>6. DMA</a:t>
            </a:r>
            <a:r>
              <a:rPr lang="zh-CN" altLang="en-US" sz="2000" dirty="0">
                <a:solidFill>
                  <a:schemeClr val="accent2"/>
                </a:solidFill>
                <a:ea typeface="黑体" panose="02010609060101010101" pitchFamily="49" charset="-122"/>
              </a:rPr>
              <a:t>控制器给出</a:t>
            </a:r>
            <a:r>
              <a:rPr lang="zh-CN" altLang="en-US" sz="2000" dirty="0">
                <a:solidFill>
                  <a:srgbClr val="FF0000"/>
                </a:solidFill>
                <a:ea typeface="黑体" panose="02010609060101010101" pitchFamily="49" charset="-122"/>
              </a:rPr>
              <a:t>内存地址</a:t>
            </a:r>
            <a:r>
              <a:rPr lang="zh-CN" altLang="en-US" sz="2000" dirty="0">
                <a:ea typeface="黑体" panose="02010609060101010101" pitchFamily="49" charset="-122"/>
              </a:rPr>
              <a:t>，</a:t>
            </a:r>
            <a:r>
              <a:rPr lang="zh-CN" altLang="en-US" sz="2000" dirty="0">
                <a:solidFill>
                  <a:schemeClr val="accent2"/>
                </a:solidFill>
                <a:ea typeface="黑体" panose="02010609060101010101" pitchFamily="49" charset="-122"/>
              </a:rPr>
              <a:t>并在其读</a:t>
            </a:r>
            <a:r>
              <a:rPr lang="en-US" altLang="zh-CN" sz="2000" dirty="0">
                <a:solidFill>
                  <a:schemeClr val="accent2"/>
                </a:solidFill>
                <a:ea typeface="黑体" panose="02010609060101010101" pitchFamily="49" charset="-122"/>
              </a:rPr>
              <a:t>/</a:t>
            </a:r>
            <a:r>
              <a:rPr lang="zh-CN" altLang="en-US" sz="2000" dirty="0">
                <a:solidFill>
                  <a:schemeClr val="accent2"/>
                </a:solidFill>
                <a:ea typeface="黑体" panose="02010609060101010101" pitchFamily="49" charset="-122"/>
              </a:rPr>
              <a:t>写线上发出</a:t>
            </a:r>
            <a:r>
              <a:rPr lang="zh-CN" altLang="en-US" sz="2000" dirty="0">
                <a:ea typeface="黑体" panose="02010609060101010101" pitchFamily="49" charset="-122"/>
              </a:rPr>
              <a:t>“</a:t>
            </a:r>
            <a:r>
              <a:rPr lang="zh-CN" altLang="en-US" sz="2000" dirty="0">
                <a:solidFill>
                  <a:srgbClr val="FF0000"/>
                </a:solidFill>
                <a:ea typeface="黑体" panose="02010609060101010101" pitchFamily="49" charset="-122"/>
              </a:rPr>
              <a:t>读</a:t>
            </a:r>
            <a:r>
              <a:rPr lang="zh-CN" altLang="en-US" sz="2000" dirty="0">
                <a:ea typeface="黑体" panose="02010609060101010101" pitchFamily="49" charset="-122"/>
              </a:rPr>
              <a:t>”</a:t>
            </a:r>
            <a:r>
              <a:rPr lang="zh-CN" altLang="en-US" sz="2000" dirty="0">
                <a:solidFill>
                  <a:schemeClr val="accent2"/>
                </a:solidFill>
                <a:ea typeface="黑体" panose="02010609060101010101" pitchFamily="49" charset="-122"/>
              </a:rPr>
              <a:t>或</a:t>
            </a:r>
            <a:r>
              <a:rPr lang="zh-CN" altLang="en-US" sz="2000" dirty="0">
                <a:ea typeface="黑体" panose="02010609060101010101" pitchFamily="49" charset="-122"/>
              </a:rPr>
              <a:t>“</a:t>
            </a:r>
            <a:r>
              <a:rPr lang="zh-CN" altLang="en-US" sz="2000" dirty="0">
                <a:solidFill>
                  <a:srgbClr val="FF0000"/>
                </a:solidFill>
                <a:ea typeface="黑体" panose="02010609060101010101" pitchFamily="49" charset="-122"/>
              </a:rPr>
              <a:t>写</a:t>
            </a:r>
            <a:r>
              <a:rPr lang="zh-CN" altLang="en-US" sz="2000" dirty="0">
                <a:ea typeface="黑体" panose="02010609060101010101" pitchFamily="49" charset="-122"/>
              </a:rPr>
              <a:t>”</a:t>
            </a:r>
            <a:r>
              <a:rPr lang="zh-CN" altLang="en-US" sz="2000" dirty="0">
                <a:solidFill>
                  <a:schemeClr val="accent2"/>
                </a:solidFill>
                <a:ea typeface="黑体" panose="02010609060101010101" pitchFamily="49" charset="-122"/>
              </a:rPr>
              <a:t>命令</a:t>
            </a:r>
            <a:r>
              <a:rPr lang="zh-CN" altLang="en-US" sz="2000" dirty="0">
                <a:ea typeface="黑体" panose="02010609060101010101" pitchFamily="49" charset="-122"/>
              </a:rPr>
              <a:t>，</a:t>
            </a:r>
            <a:r>
              <a:rPr lang="zh-CN" altLang="en-US" sz="2000" dirty="0">
                <a:solidFill>
                  <a:schemeClr val="accent2"/>
                </a:solidFill>
                <a:ea typeface="黑体" panose="02010609060101010101" pitchFamily="49" charset="-122"/>
              </a:rPr>
              <a:t>随后在数据总线上给出</a:t>
            </a:r>
            <a:r>
              <a:rPr lang="zh-CN" altLang="en-US" sz="2000" dirty="0">
                <a:solidFill>
                  <a:schemeClr val="accent1"/>
                </a:solidFill>
                <a:ea typeface="黑体" panose="02010609060101010101" pitchFamily="49" charset="-122"/>
              </a:rPr>
              <a:t>数据</a:t>
            </a:r>
            <a:r>
              <a:rPr lang="zh-CN" altLang="en-US" sz="2000" dirty="0">
                <a:ea typeface="黑体" panose="02010609060101010101" pitchFamily="49" charset="-122"/>
              </a:rPr>
              <a:t>。</a:t>
            </a:r>
            <a:endParaRPr lang="zh-CN" altLang="en-US" dirty="0"/>
          </a:p>
        </p:txBody>
      </p:sp>
      <p:sp>
        <p:nvSpPr>
          <p:cNvPr id="7" name="文本框 6"/>
          <p:cNvSpPr txBox="1"/>
          <p:nvPr/>
        </p:nvSpPr>
        <p:spPr>
          <a:xfrm>
            <a:off x="97632" y="575402"/>
            <a:ext cx="8378825" cy="707886"/>
          </a:xfrm>
          <a:prstGeom prst="rect">
            <a:avLst/>
          </a:prstGeom>
          <a:noFill/>
        </p:spPr>
        <p:txBody>
          <a:bodyPr wrap="square" rtlCol="0">
            <a:spAutoFit/>
          </a:bodyPr>
          <a:lstStyle/>
          <a:p>
            <a:r>
              <a:rPr lang="en-US" altLang="zh-CN" sz="2000" dirty="0">
                <a:solidFill>
                  <a:schemeClr val="accent2"/>
                </a:solidFill>
                <a:ea typeface="黑体" panose="02010609060101010101" pitchFamily="49" charset="-122"/>
              </a:rPr>
              <a:t>7.</a:t>
            </a:r>
            <a:r>
              <a:rPr lang="zh-CN" altLang="en-US" sz="2000" dirty="0">
                <a:solidFill>
                  <a:schemeClr val="accent2"/>
                </a:solidFill>
                <a:ea typeface="黑体" panose="02010609060101010101" pitchFamily="49" charset="-122"/>
              </a:rPr>
              <a:t>根据读写命令，将数据总线上的数据写入存储器中，或写入数据端口，并进行主存地址增量，计数值减</a:t>
            </a:r>
            <a:r>
              <a:rPr lang="en-US" altLang="zh-CN" sz="2000" dirty="0">
                <a:solidFill>
                  <a:schemeClr val="accent2"/>
                </a:solidFill>
                <a:ea typeface="黑体" panose="02010609060101010101" pitchFamily="49" charset="-122"/>
              </a:rPr>
              <a:t>1</a:t>
            </a:r>
            <a:r>
              <a:rPr lang="zh-CN" altLang="en-US" sz="2000" dirty="0">
                <a:solidFill>
                  <a:schemeClr val="accent2"/>
                </a:solidFill>
                <a:ea typeface="黑体" panose="02010609060101010101" pitchFamily="49" charset="-122"/>
              </a:rPr>
              <a:t>。</a:t>
            </a:r>
            <a:endParaRPr lang="zh-CN" altLang="en-US"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slide(fromBottom)">
                                      <p:cBhvr>
                                        <p:cTn id="7" dur="500"/>
                                        <p:tgtEl>
                                          <p:spTgt spid="36352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63538"/>
                                        </p:tgtEl>
                                        <p:attrNameLst>
                                          <p:attrName>style.visibility</p:attrName>
                                        </p:attrNameLst>
                                      </p:cBhvr>
                                      <p:to>
                                        <p:strVal val="visible"/>
                                      </p:to>
                                    </p:set>
                                    <p:animEffect transition="in" filter="slide(fromBottom)">
                                      <p:cBhvr>
                                        <p:cTn id="11" dur="750"/>
                                        <p:tgtEl>
                                          <p:spTgt spid="363538"/>
                                        </p:tgtEl>
                                      </p:cBhvr>
                                    </p:animEffect>
                                  </p:childTnLst>
                                </p:cTn>
                              </p:par>
                            </p:childTnLst>
                          </p:cTn>
                        </p:par>
                        <p:par>
                          <p:cTn id="12" fill="hold">
                            <p:stCondLst>
                              <p:cond delay="1500"/>
                            </p:stCondLst>
                            <p:childTnLst>
                              <p:par>
                                <p:cTn id="13" presetID="12" presetClass="entr" presetSubtype="4" fill="hold" grpId="0" nodeType="afterEffect">
                                  <p:stCondLst>
                                    <p:cond delay="0"/>
                                  </p:stCondLst>
                                  <p:childTnLst>
                                    <p:set>
                                      <p:cBhvr>
                                        <p:cTn id="14" dur="1" fill="hold">
                                          <p:stCondLst>
                                            <p:cond delay="0"/>
                                          </p:stCondLst>
                                        </p:cTn>
                                        <p:tgtEl>
                                          <p:spTgt spid="363527"/>
                                        </p:tgtEl>
                                        <p:attrNameLst>
                                          <p:attrName>style.visibility</p:attrName>
                                        </p:attrNameLst>
                                      </p:cBhvr>
                                      <p:to>
                                        <p:strVal val="visible"/>
                                      </p:to>
                                    </p:set>
                                    <p:animEffect transition="in" filter="slide(fromBottom)">
                                      <p:cBhvr>
                                        <p:cTn id="15" dur="750"/>
                                        <p:tgtEl>
                                          <p:spTgt spid="3635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1264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63531"/>
                                        </p:tgtEl>
                                        <p:attrNameLst>
                                          <p:attrName>style.visibility</p:attrName>
                                        </p:attrNameLst>
                                      </p:cBhvr>
                                      <p:to>
                                        <p:strVal val="visible"/>
                                      </p:to>
                                    </p:set>
                                    <p:animEffect transition="in" filter="slide(fromBottom)">
                                      <p:cBhvr>
                                        <p:cTn id="29" dur="500"/>
                                        <p:tgtEl>
                                          <p:spTgt spid="3635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63532"/>
                                        </p:tgtEl>
                                        <p:attrNameLst>
                                          <p:attrName>style.visibility</p:attrName>
                                        </p:attrNameLst>
                                      </p:cBhvr>
                                      <p:to>
                                        <p:strVal val="visible"/>
                                      </p:to>
                                    </p:set>
                                    <p:animEffect transition="in" filter="slide(fromLeft)">
                                      <p:cBhvr>
                                        <p:cTn id="43" dur="500"/>
                                        <p:tgtEl>
                                          <p:spTgt spid="36353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363533"/>
                                        </p:tgtEl>
                                        <p:attrNameLst>
                                          <p:attrName>style.visibility</p:attrName>
                                        </p:attrNameLst>
                                      </p:cBhvr>
                                      <p:to>
                                        <p:strVal val="visible"/>
                                      </p:to>
                                    </p:set>
                                    <p:animEffect transition="in" filter="slide(fromRight)">
                                      <p:cBhvr>
                                        <p:cTn id="57" dur="500"/>
                                        <p:tgtEl>
                                          <p:spTgt spid="36353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down)">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63534"/>
                                        </p:tgtEl>
                                        <p:attrNameLst>
                                          <p:attrName>style.visibility</p:attrName>
                                        </p:attrNameLst>
                                      </p:cBhvr>
                                      <p:to>
                                        <p:strVal val="visible"/>
                                      </p:to>
                                    </p:set>
                                    <p:animEffect transition="in" filter="slide(fromRight)">
                                      <p:cBhvr>
                                        <p:cTn id="71" dur="500"/>
                                        <p:tgtEl>
                                          <p:spTgt spid="36353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down)">
                                      <p:cBhvr>
                                        <p:cTn id="80" dur="5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363535"/>
                                        </p:tgtEl>
                                        <p:attrNameLst>
                                          <p:attrName>style.visibility</p:attrName>
                                        </p:attrNameLst>
                                      </p:cBhvr>
                                      <p:to>
                                        <p:strVal val="visible"/>
                                      </p:to>
                                    </p:set>
                                    <p:animEffect transition="in" filter="slide(fromBottom)">
                                      <p:cBhvr>
                                        <p:cTn id="85" dur="500"/>
                                        <p:tgtEl>
                                          <p:spTgt spid="363535"/>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down)">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363536"/>
                                        </p:tgtEl>
                                        <p:attrNameLst>
                                          <p:attrName>style.visibility</p:attrName>
                                        </p:attrNameLst>
                                      </p:cBhvr>
                                      <p:to>
                                        <p:strVal val="visible"/>
                                      </p:to>
                                    </p:set>
                                    <p:animEffect transition="in" filter="slide(fromBottom)">
                                      <p:cBhvr>
                                        <p:cTn id="99" dur="500"/>
                                        <p:tgtEl>
                                          <p:spTgt spid="363536"/>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363537"/>
                                        </p:tgtEl>
                                        <p:attrNameLst>
                                          <p:attrName>style.visibility</p:attrName>
                                        </p:attrNameLst>
                                      </p:cBhvr>
                                      <p:to>
                                        <p:strVal val="visible"/>
                                      </p:to>
                                    </p:set>
                                    <p:animEffect transition="in" filter="slide(fromBottom)">
                                      <p:cBhvr>
                                        <p:cTn id="104" dur="500"/>
                                        <p:tgtEl>
                                          <p:spTgt spid="363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363527" grpId="0" animBg="1"/>
      <p:bldP spid="363528" grpId="0" animBg="1"/>
      <p:bldP spid="363532" grpId="0" animBg="1"/>
      <p:bldP spid="363533" grpId="0" animBg="1"/>
      <p:bldP spid="363534" grpId="0" animBg="1"/>
      <p:bldP spid="363535" grpId="0" animBg="1"/>
      <p:bldP spid="363536" grpId="0" animBg="1"/>
      <p:bldP spid="363537" grpId="0" animBg="1"/>
      <p:bldP spid="363538" grpId="0" animBg="1"/>
      <p:bldP spid="21" grpId="0"/>
      <p:bldP spid="21" grpId="1"/>
      <p:bldP spid="3" grpId="0"/>
      <p:bldP spid="3" grpId="1"/>
      <p:bldP spid="4" grpId="0"/>
      <p:bldP spid="4" grpId="1"/>
      <p:bldP spid="5" grpId="0"/>
      <p:bldP spid="5" grpId="1"/>
      <p:bldP spid="6" grpId="0"/>
      <p:bldP spid="6" grpId="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p:nvPr/>
        </p:nvGrpSpPr>
        <p:grpSpPr bwMode="auto">
          <a:xfrm>
            <a:off x="355600" y="690563"/>
            <a:ext cx="8585200" cy="5942012"/>
            <a:chOff x="71" y="11"/>
            <a:chExt cx="4356" cy="3376"/>
          </a:xfrm>
        </p:grpSpPr>
        <p:pic>
          <p:nvPicPr>
            <p:cNvPr id="13317" name="Picture 3" descr="fig1_10"/>
            <p:cNvPicPr>
              <a:picLocks noChangeAspect="1" noChangeArrowheads="1"/>
            </p:cNvPicPr>
            <p:nvPr/>
          </p:nvPicPr>
          <p:blipFill>
            <a:blip r:embed="rId1">
              <a:extLst>
                <a:ext uri="{28A0092B-C50C-407E-A947-70E740481C1C}">
                  <a14:useLocalDpi xmlns:a14="http://schemas.microsoft.com/office/drawing/2010/main" val="0"/>
                </a:ext>
              </a:extLst>
            </a:blip>
            <a:srcRect l="33456" t="44298" r="42761" b="25340"/>
            <a:stretch>
              <a:fillRect/>
            </a:stretch>
          </p:blipFill>
          <p:spPr bwMode="auto">
            <a:xfrm>
              <a:off x="71" y="11"/>
              <a:ext cx="4356" cy="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4"/>
            <p:cNvSpPr txBox="1">
              <a:spLocks noChangeArrowheads="1"/>
            </p:cNvSpPr>
            <p:nvPr/>
          </p:nvSpPr>
          <p:spPr bwMode="auto">
            <a:xfrm>
              <a:off x="81" y="61"/>
              <a:ext cx="1157" cy="691"/>
            </a:xfrm>
            <a:prstGeom prst="rect">
              <a:avLst/>
            </a:prstGeom>
            <a:solidFill>
              <a:srgbClr val="FFCC00"/>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en-US" altLang="zh-CN" sz="3600">
                  <a:solidFill>
                    <a:schemeClr val="accent2"/>
                  </a:solidFill>
                  <a:latin typeface="Arial" panose="020B0604020202020204" pitchFamily="34" charset="0"/>
                  <a:ea typeface="宋体" panose="02010600030101010101" pitchFamily="2" charset="-122"/>
                </a:rPr>
                <a:t>PC</a:t>
              </a:r>
              <a:r>
                <a:rPr kumimoji="1" lang="zh-CN" altLang="en-US" sz="3600">
                  <a:solidFill>
                    <a:schemeClr val="accent2"/>
                  </a:solidFill>
                  <a:latin typeface="Arial" panose="020B0604020202020204" pitchFamily="34" charset="0"/>
                  <a:ea typeface="宋体" panose="02010600030101010101" pitchFamily="2" charset="-122"/>
                </a:rPr>
                <a:t>机中的外存储器</a:t>
              </a:r>
              <a:endParaRPr kumimoji="1" lang="zh-CN" altLang="en-US" sz="3600">
                <a:solidFill>
                  <a:schemeClr val="accent2"/>
                </a:solidFill>
                <a:latin typeface="Arial" panose="020B0604020202020204" pitchFamily="34" charset="0"/>
                <a:ea typeface="宋体" panose="02010600030101010101" pitchFamily="2" charset="-122"/>
              </a:endParaRPr>
            </a:p>
          </p:txBody>
        </p:sp>
        <p:sp>
          <p:nvSpPr>
            <p:cNvPr id="13319" name="Text Box 5"/>
            <p:cNvSpPr txBox="1">
              <a:spLocks noChangeArrowheads="1"/>
            </p:cNvSpPr>
            <p:nvPr/>
          </p:nvSpPr>
          <p:spPr bwMode="auto">
            <a:xfrm>
              <a:off x="2757" y="151"/>
              <a:ext cx="703" cy="379"/>
            </a:xfrm>
            <a:prstGeom prst="rect">
              <a:avLst/>
            </a:prstGeom>
            <a:solidFill>
              <a:srgbClr val="FDD7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latin typeface="Arial" panose="020B0604020202020204" pitchFamily="34" charset="0"/>
                  <a:ea typeface="宋体" panose="02010600030101010101" pitchFamily="2" charset="-122"/>
                </a:rPr>
                <a:t>硬盘</a:t>
              </a:r>
              <a:endParaRPr kumimoji="1" lang="zh-CN" altLang="en-US" sz="2000">
                <a:latin typeface="Arial" panose="020B0604020202020204" pitchFamily="34" charset="0"/>
                <a:ea typeface="宋体" panose="02010600030101010101" pitchFamily="2" charset="-122"/>
              </a:endParaRPr>
            </a:p>
            <a:p>
              <a:pPr algn="ctr" eaLnBrk="1" hangingPunct="1">
                <a:lnSpc>
                  <a:spcPct val="30000"/>
                </a:lnSpc>
                <a:spcBef>
                  <a:spcPct val="50000"/>
                </a:spcBef>
              </a:pPr>
              <a:r>
                <a:rPr kumimoji="1" lang="zh-CN" altLang="en-US" sz="2000">
                  <a:latin typeface="Arial" panose="020B0604020202020204" pitchFamily="34" charset="0"/>
                  <a:ea typeface="宋体" panose="02010600030101010101" pitchFamily="2" charset="-122"/>
                </a:rPr>
                <a:t>存储器</a:t>
              </a:r>
              <a:endParaRPr kumimoji="1" lang="zh-CN" altLang="en-US" sz="2000">
                <a:latin typeface="Arial" panose="020B0604020202020204" pitchFamily="34" charset="0"/>
                <a:ea typeface="宋体" panose="02010600030101010101" pitchFamily="2" charset="-122"/>
              </a:endParaRPr>
            </a:p>
          </p:txBody>
        </p:sp>
        <p:sp>
          <p:nvSpPr>
            <p:cNvPr id="13320" name="Text Box 6"/>
            <p:cNvSpPr txBox="1">
              <a:spLocks noChangeArrowheads="1"/>
            </p:cNvSpPr>
            <p:nvPr/>
          </p:nvSpPr>
          <p:spPr bwMode="auto">
            <a:xfrm>
              <a:off x="3415" y="2397"/>
              <a:ext cx="793" cy="433"/>
            </a:xfrm>
            <a:prstGeom prst="rect">
              <a:avLst/>
            </a:prstGeom>
            <a:solidFill>
              <a:srgbClr val="FDD7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105603"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60000"/>
                </a:lnSpc>
                <a:spcBef>
                  <a:spcPct val="50000"/>
                </a:spcBef>
              </a:pPr>
              <a:r>
                <a:rPr kumimoji="1" lang="zh-CN" altLang="en-US" sz="2300">
                  <a:latin typeface="Arial" panose="020B0604020202020204" pitchFamily="34" charset="0"/>
                  <a:ea typeface="宋体" panose="02010600030101010101" pitchFamily="2" charset="-122"/>
                </a:rPr>
                <a:t>软盘</a:t>
              </a:r>
              <a:endParaRPr kumimoji="1" lang="zh-CN" altLang="en-US" sz="2300">
                <a:latin typeface="Arial" panose="020B0604020202020204" pitchFamily="34" charset="0"/>
                <a:ea typeface="宋体" panose="02010600030101010101" pitchFamily="2" charset="-122"/>
              </a:endParaRPr>
            </a:p>
            <a:p>
              <a:pPr algn="ctr" eaLnBrk="1" hangingPunct="1">
                <a:lnSpc>
                  <a:spcPct val="60000"/>
                </a:lnSpc>
                <a:spcBef>
                  <a:spcPct val="50000"/>
                </a:spcBef>
              </a:pPr>
              <a:r>
                <a:rPr kumimoji="1" lang="zh-CN" altLang="en-US" sz="2300">
                  <a:latin typeface="Arial" panose="020B0604020202020204" pitchFamily="34" charset="0"/>
                  <a:ea typeface="宋体" panose="02010600030101010101" pitchFamily="2" charset="-122"/>
                </a:rPr>
                <a:t>驱动器</a:t>
              </a:r>
              <a:endParaRPr kumimoji="1" lang="zh-CN" altLang="en-US" sz="2300">
                <a:latin typeface="Arial" panose="020B0604020202020204" pitchFamily="34" charset="0"/>
                <a:ea typeface="宋体" panose="02010600030101010101" pitchFamily="2" charset="-122"/>
              </a:endParaRPr>
            </a:p>
          </p:txBody>
        </p:sp>
        <p:sp>
          <p:nvSpPr>
            <p:cNvPr id="13321" name="Text Box 7"/>
            <p:cNvSpPr txBox="1">
              <a:spLocks noChangeArrowheads="1"/>
            </p:cNvSpPr>
            <p:nvPr/>
          </p:nvSpPr>
          <p:spPr bwMode="auto">
            <a:xfrm>
              <a:off x="421" y="2873"/>
              <a:ext cx="906" cy="373"/>
            </a:xfrm>
            <a:prstGeom prst="rect">
              <a:avLst/>
            </a:prstGeom>
            <a:solidFill>
              <a:srgbClr val="FDD7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105603"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60000"/>
                </a:lnSpc>
                <a:spcBef>
                  <a:spcPct val="50000"/>
                </a:spcBef>
              </a:pPr>
              <a:r>
                <a:rPr kumimoji="1" lang="en-US" altLang="zh-CN" sz="2300">
                  <a:latin typeface="Arial" panose="020B0604020202020204" pitchFamily="34" charset="0"/>
                  <a:ea typeface="宋体" panose="02010600030101010101" pitchFamily="2" charset="-122"/>
                </a:rPr>
                <a:t>CD-ROM</a:t>
              </a:r>
              <a:endParaRPr kumimoji="1" lang="en-US" altLang="zh-CN" sz="2300">
                <a:latin typeface="Arial" panose="020B0604020202020204" pitchFamily="34" charset="0"/>
                <a:ea typeface="宋体" panose="02010600030101010101" pitchFamily="2" charset="-122"/>
              </a:endParaRPr>
            </a:p>
            <a:p>
              <a:pPr algn="ctr" eaLnBrk="1" hangingPunct="1">
                <a:lnSpc>
                  <a:spcPct val="30000"/>
                </a:lnSpc>
                <a:spcBef>
                  <a:spcPct val="50000"/>
                </a:spcBef>
              </a:pPr>
              <a:r>
                <a:rPr kumimoji="1" lang="zh-CN" altLang="en-US" sz="2300">
                  <a:latin typeface="Arial" panose="020B0604020202020204" pitchFamily="34" charset="0"/>
                  <a:ea typeface="宋体" panose="02010600030101010101" pitchFamily="2" charset="-122"/>
                </a:rPr>
                <a:t>驱动器</a:t>
              </a:r>
              <a:endParaRPr kumimoji="1" lang="zh-CN" altLang="en-US" sz="2300">
                <a:latin typeface="Arial" panose="020B0604020202020204" pitchFamily="34" charset="0"/>
                <a:ea typeface="宋体" panose="02010600030101010101" pitchFamily="2" charset="-122"/>
              </a:endParaRPr>
            </a:p>
          </p:txBody>
        </p:sp>
      </p:grpSp>
      <p:sp>
        <p:nvSpPr>
          <p:cNvPr id="13315" name="Rectangle 8"/>
          <p:cNvSpPr>
            <a:spLocks noGrp="1" noChangeArrowheads="1"/>
          </p:cNvSpPr>
          <p:nvPr>
            <p:ph type="title"/>
          </p:nvPr>
        </p:nvSpPr>
        <p:spPr>
          <a:noFill/>
        </p:spPr>
        <p:txBody>
          <a:bodyPr/>
          <a:lstStyle/>
          <a:p>
            <a:r>
              <a:rPr lang="en-US" altLang="zh-CN">
                <a:ea typeface="宋体" panose="02010600030101010101" pitchFamily="2" charset="-122"/>
              </a:rPr>
              <a:t>PC</a:t>
            </a:r>
            <a:r>
              <a:rPr lang="zh-CN" altLang="en-US">
                <a:ea typeface="宋体" panose="02010600030101010101" pitchFamily="2" charset="-122"/>
              </a:rPr>
              <a:t>中的外存储器</a:t>
            </a:r>
            <a:endParaRPr lang="zh-CN" altLang="en-US">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BEE38BF-B194-448C-9D44-B6A62461CC20}" type="slidenum">
              <a:rPr lang="zh-CN" altLang="en-US" sz="1200">
                <a:solidFill>
                  <a:srgbClr val="898989"/>
                </a:solidFill>
              </a:rPr>
            </a:fld>
            <a:endParaRPr lang="zh-CN" altLang="en-US" sz="1200">
              <a:solidFill>
                <a:srgbClr val="898989"/>
              </a:solidFill>
            </a:endParaRPr>
          </a:p>
        </p:txBody>
      </p:sp>
      <p:cxnSp>
        <p:nvCxnSpPr>
          <p:cNvPr id="4" name="直接连接符 3"/>
          <p:cNvCxnSpPr/>
          <p:nvPr/>
        </p:nvCxnSpPr>
        <p:spPr bwMode="auto">
          <a:xfrm>
            <a:off x="6846849" y="4890101"/>
            <a:ext cx="1843668" cy="762112"/>
          </a:xfrm>
          <a:prstGeom prst="line">
            <a:avLst/>
          </a:prstGeom>
          <a:ln w="381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直接连接符 5"/>
          <p:cNvCxnSpPr/>
          <p:nvPr/>
        </p:nvCxnSpPr>
        <p:spPr bwMode="auto">
          <a:xfrm flipV="1">
            <a:off x="6839415" y="4817327"/>
            <a:ext cx="1851102" cy="834886"/>
          </a:xfrm>
          <a:prstGeom prst="line">
            <a:avLst/>
          </a:prstGeom>
          <a:ln w="381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bwMode="auto">
          <a:xfrm flipV="1">
            <a:off x="1045412" y="5727897"/>
            <a:ext cx="1785627" cy="656508"/>
          </a:xfrm>
          <a:prstGeom prst="line">
            <a:avLst/>
          </a:prstGeom>
          <a:ln w="38100">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bwMode="auto">
          <a:xfrm>
            <a:off x="1045412" y="5727897"/>
            <a:ext cx="1785627" cy="656508"/>
          </a:xfrm>
          <a:prstGeom prst="line">
            <a:avLst/>
          </a:prstGeom>
          <a:ln w="38100">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0" y="1655184"/>
            <a:ext cx="8610600" cy="1676356"/>
          </a:xfrm>
        </p:spPr>
        <p:txBody>
          <a:bodyPr/>
          <a:lstStyle/>
          <a:p>
            <a:pPr marL="742950" lvl="1" indent="-285750">
              <a:lnSpc>
                <a:spcPct val="105000"/>
              </a:lnSpc>
              <a:buFontTx/>
              <a:buNone/>
            </a:pPr>
            <a:r>
              <a:rPr lang="zh-CN" altLang="en-US" sz="2200" dirty="0">
                <a:ea typeface="黑体" panose="02010609060101010101" pitchFamily="49" charset="-122"/>
              </a:rPr>
              <a:t>第三步  </a:t>
            </a:r>
            <a:r>
              <a:rPr lang="en-US" altLang="zh-CN" sz="2200" dirty="0">
                <a:ea typeface="黑体" panose="02010609060101010101" pitchFamily="49" charset="-122"/>
              </a:rPr>
              <a:t> </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结束处理</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软件实现</a:t>
            </a:r>
            <a:endParaRPr lang="zh-CN" altLang="en-US" sz="2200" dirty="0">
              <a:solidFill>
                <a:schemeClr val="accent2"/>
              </a:solidFill>
              <a:ea typeface="黑体" panose="02010609060101010101" pitchFamily="49" charset="-122"/>
            </a:endParaRPr>
          </a:p>
          <a:p>
            <a:pPr marL="1143000" lvl="2" indent="-228600">
              <a:lnSpc>
                <a:spcPct val="105000"/>
              </a:lnSpc>
              <a:buFontTx/>
              <a:buNone/>
            </a:pPr>
            <a:r>
              <a:rPr lang="zh-CN" altLang="en-US" sz="2200" dirty="0">
                <a:solidFill>
                  <a:srgbClr val="146C18"/>
                </a:solidFill>
                <a:ea typeface="黑体" panose="02010609060101010101" pitchFamily="49" charset="-122"/>
              </a:rPr>
              <a:t>当计数值为“</a:t>
            </a:r>
            <a:r>
              <a:rPr lang="en-US" altLang="zh-CN" sz="2200" dirty="0">
                <a:solidFill>
                  <a:srgbClr val="146C18"/>
                </a:solidFill>
                <a:ea typeface="黑体" panose="02010609060101010101" pitchFamily="49" charset="-122"/>
              </a:rPr>
              <a:t>0”</a:t>
            </a:r>
            <a:r>
              <a:rPr lang="zh-CN" altLang="en-US" sz="2200" dirty="0">
                <a:solidFill>
                  <a:srgbClr val="146C18"/>
                </a:solidFill>
                <a:ea typeface="黑体" panose="02010609060101010101" pitchFamily="49" charset="-122"/>
              </a:rPr>
              <a:t>，发出</a:t>
            </a: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结束信号</a:t>
            </a:r>
            <a:r>
              <a:rPr lang="zh-CN" altLang="en-US" sz="2200" dirty="0" smtClean="0">
                <a:solidFill>
                  <a:srgbClr val="146C18"/>
                </a:solidFill>
                <a:ea typeface="黑体" panose="02010609060101010101" pitchFamily="49" charset="-122"/>
              </a:rPr>
              <a:t>去</a:t>
            </a:r>
            <a:r>
              <a:rPr lang="en-US" altLang="zh-CN" sz="2200" dirty="0" smtClean="0">
                <a:solidFill>
                  <a:srgbClr val="146C18"/>
                </a:solidFill>
                <a:ea typeface="黑体" panose="02010609060101010101" pitchFamily="49" charset="-122"/>
              </a:rPr>
              <a:t>I/O</a:t>
            </a:r>
            <a:r>
              <a:rPr lang="zh-CN" altLang="en-US" sz="2200" dirty="0" smtClean="0">
                <a:solidFill>
                  <a:srgbClr val="146C18"/>
                </a:solidFill>
                <a:ea typeface="黑体" panose="02010609060101010101" pitchFamily="49" charset="-122"/>
              </a:rPr>
              <a:t>接口</a:t>
            </a:r>
            <a:r>
              <a:rPr lang="zh-CN" altLang="en-US" sz="2200" dirty="0">
                <a:solidFill>
                  <a:srgbClr val="146C18"/>
                </a:solidFill>
                <a:ea typeface="黑体" panose="02010609060101010101" pitchFamily="49" charset="-122"/>
              </a:rPr>
              <a:t>，控制产生</a:t>
            </a:r>
            <a:endParaRPr lang="zh-CN" altLang="en-US" sz="2200" dirty="0">
              <a:solidFill>
                <a:srgbClr val="146C18"/>
              </a:solidFill>
              <a:ea typeface="黑体" panose="02010609060101010101" pitchFamily="49" charset="-122"/>
            </a:endParaRPr>
          </a:p>
          <a:p>
            <a:pPr marL="1143000" lvl="2" indent="-228600">
              <a:lnSpc>
                <a:spcPct val="105000"/>
              </a:lnSpc>
              <a:buFontTx/>
              <a:buNone/>
            </a:pP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结束中断请求信号，转入中断服务程序，做一些数据校</a:t>
            </a:r>
            <a:endParaRPr lang="zh-CN" altLang="en-US" sz="2200" dirty="0">
              <a:solidFill>
                <a:srgbClr val="146C18"/>
              </a:solidFill>
              <a:ea typeface="黑体" panose="02010609060101010101" pitchFamily="49" charset="-122"/>
            </a:endParaRPr>
          </a:p>
          <a:p>
            <a:pPr marL="1143000" lvl="2" indent="-228600">
              <a:lnSpc>
                <a:spcPct val="105000"/>
              </a:lnSpc>
              <a:buFontTx/>
              <a:buNone/>
            </a:pPr>
            <a:r>
              <a:rPr lang="zh-CN" altLang="en-US" sz="2200" dirty="0">
                <a:solidFill>
                  <a:srgbClr val="146C18"/>
                </a:solidFill>
                <a:ea typeface="黑体" panose="02010609060101010101" pitchFamily="49" charset="-122"/>
              </a:rPr>
              <a:t>验等后续处理工作。</a:t>
            </a:r>
            <a:endParaRPr lang="zh-CN" altLang="en-US" sz="2200" dirty="0">
              <a:solidFill>
                <a:srgbClr val="146C18"/>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CD73B6D-3491-4C86-9EF0-9234A6233966}"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0" y="226263"/>
            <a:ext cx="9144000" cy="1015663"/>
          </a:xfrm>
          <a:prstGeom prst="rect">
            <a:avLst/>
          </a:prstGeom>
          <a:noFill/>
        </p:spPr>
        <p:txBody>
          <a:bodyPr wrap="square" rtlCol="0">
            <a:spAutoFit/>
          </a:bodyPr>
          <a:lstStyle/>
          <a:p>
            <a:pPr marL="342900" indent="-342900">
              <a:lnSpc>
                <a:spcPct val="150000"/>
              </a:lnSpc>
              <a:buClr>
                <a:schemeClr val="accent1"/>
              </a:buClr>
              <a:buFont typeface="Wingdings" panose="05000000000000000000" pitchFamily="2" charset="2"/>
              <a:buChar char="Ø"/>
            </a:pPr>
            <a:r>
              <a:rPr lang="zh-CN" altLang="en-US" sz="2000" dirty="0">
                <a:solidFill>
                  <a:schemeClr val="accent2"/>
                </a:solidFill>
                <a:ea typeface="黑体" panose="02010609060101010101" pitchFamily="49" charset="-122"/>
              </a:rPr>
              <a:t>若采用“</a:t>
            </a:r>
            <a:r>
              <a:rPr lang="en-US" altLang="zh-CN" sz="2000" dirty="0">
                <a:solidFill>
                  <a:schemeClr val="accent2"/>
                </a:solidFill>
                <a:ea typeface="黑体" panose="02010609060101010101" pitchFamily="49" charset="-122"/>
              </a:rPr>
              <a:t>CPU</a:t>
            </a:r>
            <a:r>
              <a:rPr lang="zh-CN" altLang="en-US" sz="2000" dirty="0">
                <a:solidFill>
                  <a:schemeClr val="accent2"/>
                </a:solidFill>
                <a:ea typeface="黑体" panose="02010609060101010101" pitchFamily="49" charset="-122"/>
              </a:rPr>
              <a:t>停止法”，则循环第</a:t>
            </a:r>
            <a:r>
              <a:rPr lang="en-US" altLang="zh-CN" sz="2000" dirty="0">
                <a:solidFill>
                  <a:schemeClr val="accent2"/>
                </a:solidFill>
                <a:ea typeface="黑体" panose="02010609060101010101" pitchFamily="49" charset="-122"/>
              </a:rPr>
              <a:t>6~7</a:t>
            </a:r>
            <a:r>
              <a:rPr lang="zh-CN" altLang="en-US" sz="2000" dirty="0">
                <a:solidFill>
                  <a:schemeClr val="accent2"/>
                </a:solidFill>
                <a:ea typeface="黑体" panose="02010609060101010101" pitchFamily="49" charset="-122"/>
              </a:rPr>
              <a:t>步，直到计数值为“</a:t>
            </a:r>
            <a:r>
              <a:rPr lang="en-US" altLang="zh-CN" sz="2000" dirty="0">
                <a:solidFill>
                  <a:schemeClr val="accent2"/>
                </a:solidFill>
                <a:ea typeface="黑体" panose="02010609060101010101" pitchFamily="49" charset="-122"/>
              </a:rPr>
              <a:t>0”</a:t>
            </a:r>
            <a:r>
              <a:rPr lang="zh-CN" altLang="en-US" sz="2000" dirty="0">
                <a:solidFill>
                  <a:schemeClr val="accent2"/>
                </a:solidFill>
                <a:ea typeface="黑体" panose="02010609060101010101" pitchFamily="49" charset="-122"/>
              </a:rPr>
              <a:t>。</a:t>
            </a:r>
            <a:endParaRPr lang="en-US" altLang="zh-CN" sz="2000" dirty="0">
              <a:solidFill>
                <a:schemeClr val="accent2"/>
              </a:solidFill>
              <a:ea typeface="黑体" panose="02010609060101010101" pitchFamily="49" charset="-122"/>
            </a:endParaRPr>
          </a:p>
          <a:p>
            <a:pPr marL="342900" indent="-342900">
              <a:lnSpc>
                <a:spcPct val="150000"/>
              </a:lnSpc>
              <a:buClr>
                <a:schemeClr val="accent1"/>
              </a:buClr>
              <a:buFont typeface="Wingdings" panose="05000000000000000000" pitchFamily="2" charset="2"/>
              <a:buChar char="Ø"/>
            </a:pPr>
            <a:r>
              <a:rPr lang="zh-CN" altLang="en-US" sz="2000" dirty="0">
                <a:solidFill>
                  <a:schemeClr val="accent2"/>
                </a:solidFill>
                <a:ea typeface="黑体" panose="02010609060101010101" pitchFamily="49" charset="-122"/>
              </a:rPr>
              <a:t>若采用“周期挪用法”，则释放总线，下次数据传送时再按过程</a:t>
            </a:r>
            <a:r>
              <a:rPr lang="en-US" altLang="zh-CN" sz="2000" dirty="0">
                <a:solidFill>
                  <a:schemeClr val="accent2"/>
                </a:solidFill>
                <a:ea typeface="黑体" panose="02010609060101010101" pitchFamily="49" charset="-122"/>
              </a:rPr>
              <a:t>(1)</a:t>
            </a:r>
            <a:r>
              <a:rPr lang="zh-CN" altLang="en-US" sz="2000" dirty="0">
                <a:solidFill>
                  <a:schemeClr val="accent2"/>
                </a:solidFill>
                <a:ea typeface="黑体" panose="02010609060101010101" pitchFamily="49" charset="-122"/>
              </a:rPr>
              <a:t>到</a:t>
            </a:r>
            <a:r>
              <a:rPr lang="en-US" altLang="zh-CN" sz="2000" dirty="0">
                <a:solidFill>
                  <a:schemeClr val="accent2"/>
                </a:solidFill>
                <a:ea typeface="黑体" panose="02010609060101010101" pitchFamily="49" charset="-122"/>
              </a:rPr>
              <a:t>(7)</a:t>
            </a:r>
            <a:r>
              <a:rPr lang="zh-CN" altLang="en-US" sz="2000" dirty="0">
                <a:solidFill>
                  <a:schemeClr val="accent2"/>
                </a:solidFill>
                <a:ea typeface="黑体" panose="02010609060101010101" pitchFamily="49" charset="-122"/>
              </a:rPr>
              <a:t>进行</a:t>
            </a:r>
            <a:endParaRPr lang="zh-CN" altLang="en-US"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4915">
                                            <p:txEl>
                                              <p:pRg st="0" end="0"/>
                                            </p:txEl>
                                          </p:spTgt>
                                        </p:tgtEl>
                                        <p:attrNameLst>
                                          <p:attrName>style.visibility</p:attrName>
                                        </p:attrNameLst>
                                      </p:cBhvr>
                                      <p:to>
                                        <p:strVal val="visible"/>
                                      </p:to>
                                    </p:set>
                                    <p:animEffect transition="in" filter="wipe(down)">
                                      <p:cBhvr>
                                        <p:cTn id="17" dur="500"/>
                                        <p:tgtEl>
                                          <p:spTgt spid="2949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4915">
                                            <p:txEl>
                                              <p:pRg st="1" end="1"/>
                                            </p:txEl>
                                          </p:spTgt>
                                        </p:tgtEl>
                                        <p:attrNameLst>
                                          <p:attrName>style.visibility</p:attrName>
                                        </p:attrNameLst>
                                      </p:cBhvr>
                                      <p:to>
                                        <p:strVal val="visible"/>
                                      </p:to>
                                    </p:set>
                                    <p:animEffect transition="in" filter="checkerboard(across)">
                                      <p:cBhvr>
                                        <p:cTn id="22" dur="500"/>
                                        <p:tgtEl>
                                          <p:spTgt spid="294915">
                                            <p:txEl>
                                              <p:pRg st="1" end="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94915">
                                            <p:txEl>
                                              <p:pRg st="2" end="2"/>
                                            </p:txEl>
                                          </p:spTgt>
                                        </p:tgtEl>
                                        <p:attrNameLst>
                                          <p:attrName>style.visibility</p:attrName>
                                        </p:attrNameLst>
                                      </p:cBhvr>
                                      <p:to>
                                        <p:strVal val="visible"/>
                                      </p:to>
                                    </p:set>
                                    <p:animEffect transition="in" filter="checkerboard(across)">
                                      <p:cBhvr>
                                        <p:cTn id="25" dur="500"/>
                                        <p:tgtEl>
                                          <p:spTgt spid="294915">
                                            <p:txEl>
                                              <p:pRg st="2" end="2"/>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94915">
                                            <p:txEl>
                                              <p:pRg st="3" end="3"/>
                                            </p:txEl>
                                          </p:spTgt>
                                        </p:tgtEl>
                                        <p:attrNameLst>
                                          <p:attrName>style.visibility</p:attrName>
                                        </p:attrNameLst>
                                      </p:cBhvr>
                                      <p:to>
                                        <p:strVal val="visible"/>
                                      </p:to>
                                    </p:set>
                                    <p:animEffect transition="in" filter="checkerboard(across)">
                                      <p:cBhvr>
                                        <p:cTn id="28" dur="500"/>
                                        <p:tgtEl>
                                          <p:spTgt spid="294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85775" y="171450"/>
            <a:ext cx="6284913" cy="422275"/>
          </a:xfrm>
        </p:spPr>
        <p:txBody>
          <a:bodyPr/>
          <a:lstStyle/>
          <a:p>
            <a:r>
              <a:rPr lang="en-US" altLang="zh-CN">
                <a:ea typeface="宋体" panose="02010600030101010101" pitchFamily="2" charset="-122"/>
              </a:rPr>
              <a:t>DMA</a:t>
            </a:r>
            <a:r>
              <a:rPr lang="zh-CN" altLang="en-US">
                <a:ea typeface="宋体" panose="02010600030101010101" pitchFamily="2" charset="-122"/>
              </a:rPr>
              <a:t>方式和中断方式的区别</a:t>
            </a:r>
            <a:endParaRPr lang="zh-CN" altLang="en-US">
              <a:ea typeface="宋体" panose="02010600030101010101" pitchFamily="2" charset="-122"/>
            </a:endParaRPr>
          </a:p>
        </p:txBody>
      </p:sp>
      <p:sp>
        <p:nvSpPr>
          <p:cNvPr id="297987" name="Rectangle 3"/>
          <p:cNvSpPr>
            <a:spLocks noGrp="1" noChangeArrowheads="1"/>
          </p:cNvSpPr>
          <p:nvPr>
            <p:ph type="body" idx="1"/>
          </p:nvPr>
        </p:nvSpPr>
        <p:spPr>
          <a:xfrm>
            <a:off x="285750" y="831850"/>
            <a:ext cx="8497888" cy="4718050"/>
          </a:xfrm>
        </p:spPr>
        <p:txBody>
          <a:bodyPr/>
          <a:lstStyle/>
          <a:p>
            <a:pPr marL="533400" indent="-533400">
              <a:lnSpc>
                <a:spcPct val="130000"/>
              </a:lnSpc>
              <a:buFontTx/>
              <a:buAutoNum type="arabicParenBoth"/>
            </a:pP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方式下数据传送由硬件</a:t>
            </a: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控制器</a:t>
            </a:r>
            <a:r>
              <a:rPr lang="en-US" altLang="zh-CN" sz="2000" dirty="0">
                <a:solidFill>
                  <a:srgbClr val="0000FF"/>
                </a:solidFill>
                <a:ea typeface="黑体" panose="02010609060101010101" pitchFamily="49" charset="-122"/>
              </a:rPr>
              <a:t>)</a:t>
            </a:r>
            <a:r>
              <a:rPr lang="zh-CN" altLang="en-US" sz="2000" dirty="0">
                <a:solidFill>
                  <a:srgbClr val="0000FF"/>
                </a:solidFill>
                <a:ea typeface="黑体" panose="02010609060101010101" pitchFamily="49" charset="-122"/>
              </a:rPr>
              <a:t>完成；中断方式下，数据传送由软件（</a:t>
            </a:r>
            <a:r>
              <a:rPr lang="en-US" altLang="zh-CN" sz="2000" dirty="0">
                <a:solidFill>
                  <a:srgbClr val="0000FF"/>
                </a:solidFill>
                <a:ea typeface="黑体" panose="02010609060101010101" pitchFamily="49" charset="-122"/>
              </a:rPr>
              <a:t>CPU</a:t>
            </a:r>
            <a:r>
              <a:rPr lang="zh-CN" altLang="en-US" sz="2000" dirty="0">
                <a:solidFill>
                  <a:srgbClr val="0000FF"/>
                </a:solidFill>
                <a:ea typeface="黑体" panose="02010609060101010101" pitchFamily="49" charset="-122"/>
              </a:rPr>
              <a:t>执行中断服务程序）完成。</a:t>
            </a:r>
            <a:endParaRPr lang="zh-CN" altLang="en-US" sz="2000" dirty="0">
              <a:solidFill>
                <a:srgbClr val="0000FF"/>
              </a:solidFill>
              <a:ea typeface="黑体" panose="02010609060101010101" pitchFamily="49" charset="-122"/>
            </a:endParaRPr>
          </a:p>
          <a:p>
            <a:pPr marL="533400" indent="-533400">
              <a:lnSpc>
                <a:spcPct val="130000"/>
              </a:lnSpc>
              <a:buFontTx/>
              <a:buAutoNum type="arabicParenBoth"/>
            </a:pP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请求的是对存储器访问，也即对总线控制权的请求，没有中止现行程序的必要；而中断请求要处理器转去执行中断服务程序，因此要中止现行程序，保存断点、现场等。</a:t>
            </a:r>
            <a:endParaRPr lang="zh-CN" altLang="en-US" sz="2000" dirty="0">
              <a:solidFill>
                <a:srgbClr val="0000FF"/>
              </a:solidFill>
              <a:ea typeface="黑体" panose="02010609060101010101" pitchFamily="49" charset="-122"/>
            </a:endParaRPr>
          </a:p>
          <a:p>
            <a:pPr marL="533400" indent="-533400">
              <a:lnSpc>
                <a:spcPct val="130000"/>
              </a:lnSpc>
              <a:buFontTx/>
              <a:buAutoNum type="arabicParenBoth"/>
            </a:pPr>
            <a:r>
              <a:rPr lang="zh-CN" altLang="en-US" sz="2000" dirty="0">
                <a:solidFill>
                  <a:srgbClr val="0000FF"/>
                </a:solidFill>
                <a:ea typeface="黑体" panose="02010609060101010101" pitchFamily="49" charset="-122"/>
              </a:rPr>
              <a:t>中断除了能完成外设和主机的数据交换，还能处理异常事件；而</a:t>
            </a: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方式下不能处理异常事件。</a:t>
            </a:r>
            <a:endParaRPr lang="zh-CN" altLang="en-US" sz="2000" dirty="0">
              <a:solidFill>
                <a:srgbClr val="0000FF"/>
              </a:solidFill>
              <a:ea typeface="黑体" panose="02010609060101010101" pitchFamily="49" charset="-122"/>
            </a:endParaRPr>
          </a:p>
          <a:p>
            <a:pPr marL="533400" indent="-533400">
              <a:lnSpc>
                <a:spcPct val="130000"/>
              </a:lnSpc>
              <a:buFontTx/>
              <a:buAutoNum type="arabicParenBoth"/>
            </a:pPr>
            <a:r>
              <a:rPr lang="zh-CN" altLang="en-US" sz="2000" dirty="0">
                <a:solidFill>
                  <a:srgbClr val="0000FF"/>
                </a:solidFill>
                <a:ea typeface="黑体" panose="02010609060101010101" pitchFamily="49" charset="-122"/>
              </a:rPr>
              <a:t>中断响应在</a:t>
            </a:r>
            <a:r>
              <a:rPr lang="zh-CN" altLang="en-US" sz="2000" dirty="0">
                <a:solidFill>
                  <a:schemeClr val="accent1"/>
                </a:solidFill>
                <a:ea typeface="黑体" panose="02010609060101010101" pitchFamily="49" charset="-122"/>
              </a:rPr>
              <a:t>一个指令周期</a:t>
            </a:r>
            <a:r>
              <a:rPr lang="zh-CN" altLang="en-US" sz="2000" dirty="0">
                <a:solidFill>
                  <a:srgbClr val="0000FF"/>
                </a:solidFill>
                <a:ea typeface="黑体" panose="02010609060101010101" pitchFamily="49" charset="-122"/>
              </a:rPr>
              <a:t>结束后；而</a:t>
            </a: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响应是在</a:t>
            </a:r>
            <a:r>
              <a:rPr lang="zh-CN" altLang="en-US" sz="2000" dirty="0">
                <a:solidFill>
                  <a:schemeClr val="accent1"/>
                </a:solidFill>
                <a:ea typeface="黑体" panose="02010609060101010101" pitchFamily="49" charset="-122"/>
              </a:rPr>
              <a:t>一个总线周期</a:t>
            </a:r>
            <a:r>
              <a:rPr lang="zh-CN" altLang="en-US" sz="2000" dirty="0">
                <a:solidFill>
                  <a:srgbClr val="0000FF"/>
                </a:solidFill>
                <a:ea typeface="黑体" panose="02010609060101010101" pitchFamily="49" charset="-122"/>
              </a:rPr>
              <a:t>后。</a:t>
            </a:r>
            <a:endParaRPr lang="zh-CN" altLang="en-US" sz="2000" dirty="0">
              <a:solidFill>
                <a:srgbClr val="0000FF"/>
              </a:solidFill>
              <a:ea typeface="黑体" panose="02010609060101010101" pitchFamily="49" charset="-122"/>
            </a:endParaRPr>
          </a:p>
          <a:p>
            <a:pPr marL="533400" indent="-533400">
              <a:lnSpc>
                <a:spcPct val="130000"/>
              </a:lnSpc>
              <a:buFontTx/>
              <a:buAutoNum type="arabicParenBoth"/>
            </a:pP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方式用于高速设备；而中断方式用于慢速设备。</a:t>
            </a:r>
            <a:endParaRPr lang="zh-CN" altLang="en-US" sz="2000" dirty="0">
              <a:solidFill>
                <a:srgbClr val="0000FF"/>
              </a:solidFill>
              <a:ea typeface="黑体" panose="02010609060101010101" pitchFamily="49" charset="-122"/>
            </a:endParaRPr>
          </a:p>
          <a:p>
            <a:pPr marL="533400" indent="-533400">
              <a:lnSpc>
                <a:spcPct val="130000"/>
              </a:lnSpc>
              <a:buFontTx/>
              <a:buAutoNum type="arabicParenBoth"/>
            </a:pPr>
            <a:r>
              <a:rPr lang="zh-CN" altLang="en-US" sz="2000" dirty="0">
                <a:solidFill>
                  <a:srgbClr val="0000FF"/>
                </a:solidFill>
                <a:ea typeface="黑体" panose="02010609060101010101" pitchFamily="49" charset="-122"/>
              </a:rPr>
              <a:t> </a:t>
            </a:r>
            <a:r>
              <a:rPr lang="en-US" altLang="zh-CN" sz="2000" dirty="0">
                <a:solidFill>
                  <a:srgbClr val="0000FF"/>
                </a:solidFill>
                <a:ea typeface="黑体" panose="02010609060101010101" pitchFamily="49" charset="-122"/>
              </a:rPr>
              <a:t>DMA</a:t>
            </a:r>
            <a:r>
              <a:rPr lang="zh-CN" altLang="en-US" sz="2000" dirty="0">
                <a:solidFill>
                  <a:srgbClr val="0000FF"/>
                </a:solidFill>
                <a:ea typeface="黑体" panose="02010609060101010101" pitchFamily="49" charset="-122"/>
              </a:rPr>
              <a:t>方式下，外设与</a:t>
            </a:r>
            <a:r>
              <a:rPr lang="en-US" altLang="zh-CN" sz="2000" dirty="0">
                <a:solidFill>
                  <a:srgbClr val="0000FF"/>
                </a:solidFill>
                <a:ea typeface="黑体" panose="02010609060101010101" pitchFamily="49" charset="-122"/>
              </a:rPr>
              <a:t>CPU</a:t>
            </a:r>
            <a:r>
              <a:rPr lang="zh-CN" altLang="en-US" sz="2000" dirty="0">
                <a:solidFill>
                  <a:srgbClr val="0000FF"/>
                </a:solidFill>
                <a:ea typeface="黑体" panose="02010609060101010101" pitchFamily="49" charset="-122"/>
              </a:rPr>
              <a:t>并行度高；而中断方式下，外设与</a:t>
            </a:r>
            <a:r>
              <a:rPr lang="en-US" altLang="zh-CN" sz="2000" dirty="0">
                <a:solidFill>
                  <a:srgbClr val="0000FF"/>
                </a:solidFill>
                <a:ea typeface="黑体" panose="02010609060101010101" pitchFamily="49" charset="-122"/>
              </a:rPr>
              <a:t>CPU</a:t>
            </a:r>
            <a:r>
              <a:rPr lang="zh-CN" altLang="en-US" sz="2000" dirty="0">
                <a:solidFill>
                  <a:srgbClr val="0000FF"/>
                </a:solidFill>
                <a:ea typeface="黑体" panose="02010609060101010101" pitchFamily="49" charset="-122"/>
              </a:rPr>
              <a:t>并行度低。</a:t>
            </a:r>
            <a:r>
              <a:rPr lang="zh-CN" altLang="en-US" sz="2000" dirty="0">
                <a:solidFill>
                  <a:schemeClr val="accent1"/>
                </a:solidFill>
                <a:ea typeface="黑体" panose="02010609060101010101" pitchFamily="49" charset="-122"/>
              </a:rPr>
              <a:t>（体现在数据传送时的并行性）</a:t>
            </a:r>
            <a:endParaRPr lang="zh-CN" altLang="en-US" sz="2000" dirty="0">
              <a:solidFill>
                <a:schemeClr val="accent1"/>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3A32024-5E09-486C-9D06-CCDD9D9D8D2C}"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subTnLst>
                                    <p:animClr clrSpc="rgb" dir="cw">
                                      <p:cBhvr override="childStyle">
                                        <p:cTn dur="1" fill="hold" display="0" masterRel="nextClick" afterEffect="1"/>
                                        <p:tgtEl>
                                          <p:spTgt spid="297987">
                                            <p:txEl>
                                              <p:pRg st="0" end="0"/>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2" dur="500"/>
                                        <p:tgtEl>
                                          <p:spTgt spid="297987">
                                            <p:txEl>
                                              <p:pRg st="1" end="1"/>
                                            </p:txEl>
                                          </p:spTgt>
                                        </p:tgtEl>
                                      </p:cBhvr>
                                    </p:animEffect>
                                  </p:childTnLst>
                                  <p:subTnLst>
                                    <p:animClr clrSpc="rgb" dir="cw">
                                      <p:cBhvr override="childStyle">
                                        <p:cTn dur="1" fill="hold" display="0" masterRel="nextClick" afterEffect="1"/>
                                        <p:tgtEl>
                                          <p:spTgt spid="297987">
                                            <p:txEl>
                                              <p:pRg st="1" end="1"/>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7" dur="500"/>
                                        <p:tgtEl>
                                          <p:spTgt spid="297987">
                                            <p:txEl>
                                              <p:pRg st="2" end="2"/>
                                            </p:txEl>
                                          </p:spTgt>
                                        </p:tgtEl>
                                      </p:cBhvr>
                                    </p:animEffect>
                                  </p:childTnLst>
                                  <p:subTnLst>
                                    <p:animClr clrSpc="rgb" dir="cw">
                                      <p:cBhvr override="childStyle">
                                        <p:cTn dur="1" fill="hold" display="0" masterRel="nextClick" afterEffect="1"/>
                                        <p:tgtEl>
                                          <p:spTgt spid="297987">
                                            <p:txEl>
                                              <p:pRg st="2" end="2"/>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2" dur="500"/>
                                        <p:tgtEl>
                                          <p:spTgt spid="297987">
                                            <p:txEl>
                                              <p:pRg st="3" end="3"/>
                                            </p:txEl>
                                          </p:spTgt>
                                        </p:tgtEl>
                                      </p:cBhvr>
                                    </p:animEffect>
                                  </p:childTnLst>
                                  <p:subTnLst>
                                    <p:animClr clrSpc="rgb" dir="cw">
                                      <p:cBhvr override="childStyle">
                                        <p:cTn dur="1" fill="hold" display="0" masterRel="nextClick" afterEffect="1"/>
                                        <p:tgtEl>
                                          <p:spTgt spid="297987">
                                            <p:txEl>
                                              <p:pRg st="3" end="3"/>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7" dur="500"/>
                                        <p:tgtEl>
                                          <p:spTgt spid="297987">
                                            <p:txEl>
                                              <p:pRg st="4" end="4"/>
                                            </p:txEl>
                                          </p:spTgt>
                                        </p:tgtEl>
                                      </p:cBhvr>
                                    </p:animEffect>
                                  </p:childTnLst>
                                  <p:subTnLst>
                                    <p:animClr clrSpc="rgb" dir="cw">
                                      <p:cBhvr override="childStyle">
                                        <p:cTn dur="1" fill="hold" display="0" masterRel="nextClick" afterEffect="1"/>
                                        <p:tgtEl>
                                          <p:spTgt spid="297987">
                                            <p:txEl>
                                              <p:pRg st="4" end="4"/>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32" dur="500"/>
                                        <p:tgtEl>
                                          <p:spTgt spid="297987">
                                            <p:txEl>
                                              <p:pRg st="5" end="5"/>
                                            </p:txEl>
                                          </p:spTgt>
                                        </p:tgtEl>
                                      </p:cBhvr>
                                    </p:animEffect>
                                  </p:childTnLst>
                                  <p:subTnLst>
                                    <p:animClr clrSpc="rgb" dir="cw">
                                      <p:cBhvr override="childStyle">
                                        <p:cTn dur="1" fill="hold" display="0" masterRel="nextClick" afterEffect="1"/>
                                        <p:tgtEl>
                                          <p:spTgt spid="297987">
                                            <p:txEl>
                                              <p:pRg st="5" end="5"/>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07975" y="100013"/>
            <a:ext cx="7707313" cy="422275"/>
          </a:xfrm>
        </p:spPr>
        <p:txBody>
          <a:bodyPr/>
          <a:lstStyle/>
          <a:p>
            <a:r>
              <a:rPr lang="zh-CN" altLang="en-US" dirty="0" smtClean="0">
                <a:ea typeface="宋体" panose="02010600030101010101" pitchFamily="2" charset="-122"/>
              </a:rPr>
              <a:t>例</a:t>
            </a:r>
            <a:r>
              <a:rPr lang="en-US" altLang="zh-CN" dirty="0" smtClean="0">
                <a:ea typeface="宋体" panose="02010600030101010101" pitchFamily="2" charset="-122"/>
              </a:rPr>
              <a:t>2</a:t>
            </a:r>
            <a:r>
              <a:rPr lang="zh-CN" altLang="en-US" dirty="0" smtClean="0">
                <a:ea typeface="宋体" panose="02010600030101010101" pitchFamily="2" charset="-122"/>
              </a:rPr>
              <a:t>：比较中断方式与</a:t>
            </a:r>
            <a:r>
              <a:rPr lang="en-US" altLang="zh-CN" dirty="0" smtClean="0">
                <a:ea typeface="宋体" panose="02010600030101010101" pitchFamily="2" charset="-122"/>
              </a:rPr>
              <a:t>DMA</a:t>
            </a:r>
            <a:r>
              <a:rPr lang="zh-CN" altLang="en-US" dirty="0">
                <a:ea typeface="宋体" panose="02010600030101010101" pitchFamily="2" charset="-122"/>
              </a:rPr>
              <a:t>方式下</a:t>
            </a:r>
            <a:r>
              <a:rPr lang="en-US" altLang="zh-CN" dirty="0">
                <a:ea typeface="宋体" panose="02010600030101010101" pitchFamily="2" charset="-122"/>
              </a:rPr>
              <a:t>CPU</a:t>
            </a:r>
            <a:r>
              <a:rPr lang="zh-CN" altLang="en-US" dirty="0">
                <a:ea typeface="宋体" panose="02010600030101010101" pitchFamily="2" charset="-122"/>
              </a:rPr>
              <a:t>的开销</a:t>
            </a:r>
            <a:endParaRPr lang="zh-CN" altLang="en-US" dirty="0">
              <a:ea typeface="宋体" panose="02010600030101010101" pitchFamily="2" charset="-122"/>
            </a:endParaRPr>
          </a:p>
        </p:txBody>
      </p:sp>
      <p:sp>
        <p:nvSpPr>
          <p:cNvPr id="299011" name="Rectangle 3"/>
          <p:cNvSpPr>
            <a:spLocks noGrp="1" noChangeArrowheads="1"/>
          </p:cNvSpPr>
          <p:nvPr>
            <p:ph type="body" idx="1"/>
          </p:nvPr>
        </p:nvSpPr>
        <p:spPr>
          <a:xfrm>
            <a:off x="0" y="608013"/>
            <a:ext cx="8809038" cy="6102985"/>
          </a:xfrm>
        </p:spPr>
        <p:txBody>
          <a:bodyPr/>
          <a:lstStyle/>
          <a:p>
            <a:pPr marL="342900" indent="-342900" algn="just">
              <a:lnSpc>
                <a:spcPct val="115000"/>
              </a:lnSpc>
              <a:spcBef>
                <a:spcPct val="40000"/>
              </a:spcBef>
              <a:buFontTx/>
              <a:buNone/>
            </a:pPr>
            <a:r>
              <a:rPr lang="zh-CN" altLang="en-US" sz="1200" dirty="0">
                <a:ea typeface="宋体" panose="02010600030101010101" pitchFamily="2" charset="-122"/>
              </a:rPr>
              <a:t>       </a:t>
            </a:r>
            <a:r>
              <a:rPr lang="zh-CN" altLang="en-US" dirty="0">
                <a:ea typeface="黑体" panose="02010609060101010101" pitchFamily="49" charset="-122"/>
                <a:cs typeface="Arial" panose="020B0604020202020204" pitchFamily="34" charset="0"/>
              </a:rPr>
              <a:t>设处理器按</a:t>
            </a:r>
            <a:r>
              <a:rPr lang="en-US" altLang="zh-CN" dirty="0">
                <a:ea typeface="黑体" panose="02010609060101010101" pitchFamily="49" charset="-122"/>
                <a:cs typeface="Arial" panose="020B0604020202020204" pitchFamily="34" charset="0"/>
              </a:rPr>
              <a:t>600MHz</a:t>
            </a:r>
            <a:r>
              <a:rPr lang="zh-CN" altLang="en-US" dirty="0">
                <a:ea typeface="黑体" panose="02010609060101010101" pitchFamily="49" charset="-122"/>
                <a:cs typeface="Arial" panose="020B0604020202020204" pitchFamily="34" charset="0"/>
              </a:rPr>
              <a:t>的速度执行，硬盘控制器中有一个</a:t>
            </a:r>
            <a:r>
              <a:rPr lang="en-US" altLang="zh-CN" dirty="0">
                <a:ea typeface="黑体" panose="02010609060101010101" pitchFamily="49" charset="-122"/>
                <a:cs typeface="Arial" panose="020B0604020202020204" pitchFamily="34" charset="0"/>
              </a:rPr>
              <a:t>16B</a:t>
            </a:r>
            <a:r>
              <a:rPr lang="zh-CN" altLang="en-US" dirty="0">
                <a:ea typeface="黑体" panose="02010609060101010101" pitchFamily="49" charset="-122"/>
                <a:cs typeface="Arial" panose="020B0604020202020204" pitchFamily="34" charset="0"/>
              </a:rPr>
              <a:t>的数据缓存器，磁盘传输速率为</a:t>
            </a:r>
            <a:r>
              <a:rPr lang="en-US" altLang="zh-CN" dirty="0">
                <a:ea typeface="黑体" panose="02010609060101010101" pitchFamily="49" charset="-122"/>
                <a:cs typeface="Arial" panose="020B0604020202020204" pitchFamily="34" charset="0"/>
              </a:rPr>
              <a:t>4MB/S</a:t>
            </a:r>
            <a:r>
              <a:rPr lang="zh-CN" altLang="en-US" dirty="0">
                <a:ea typeface="黑体" panose="02010609060101010101" pitchFamily="49" charset="-122"/>
                <a:cs typeface="Arial" panose="020B0604020202020204" pitchFamily="34" charset="0"/>
              </a:rPr>
              <a:t>，在磁盘传输数据过程中，要求没有任何数据被错过，并假定</a:t>
            </a:r>
            <a:r>
              <a:rPr lang="en-US" altLang="zh-CN" dirty="0">
                <a:ea typeface="黑体" panose="02010609060101010101" pitchFamily="49" charset="-122"/>
                <a:cs typeface="Arial" panose="020B0604020202020204" pitchFamily="34" charset="0"/>
              </a:rPr>
              <a:t>CPU</a:t>
            </a:r>
            <a:r>
              <a:rPr lang="zh-CN" altLang="en-US" dirty="0">
                <a:ea typeface="黑体" panose="02010609060101010101" pitchFamily="49" charset="-122"/>
                <a:cs typeface="Arial" panose="020B0604020202020204" pitchFamily="34" charset="0"/>
              </a:rPr>
              <a:t>访存和</a:t>
            </a:r>
            <a:r>
              <a:rPr lang="en-US" altLang="zh-CN" dirty="0">
                <a:ea typeface="黑体" panose="02010609060101010101" pitchFamily="49" charset="-122"/>
                <a:cs typeface="Arial" panose="020B0604020202020204" pitchFamily="34" charset="0"/>
              </a:rPr>
              <a:t>DMA</a:t>
            </a:r>
            <a:r>
              <a:rPr lang="zh-CN" altLang="en-US" dirty="0">
                <a:ea typeface="黑体" panose="02010609060101010101" pitchFamily="49" charset="-122"/>
                <a:cs typeface="Arial" panose="020B0604020202020204" pitchFamily="34" charset="0"/>
              </a:rPr>
              <a:t>访存没有冲突</a:t>
            </a:r>
            <a:endParaRPr lang="zh-CN" altLang="en-US" dirty="0">
              <a:ea typeface="黑体" panose="02010609060101010101" pitchFamily="49" charset="-122"/>
              <a:cs typeface="Arial" panose="020B0604020202020204" pitchFamily="34" charset="0"/>
            </a:endParaRPr>
          </a:p>
          <a:p>
            <a:pPr marL="342900" indent="-342900" algn="just">
              <a:lnSpc>
                <a:spcPct val="115000"/>
              </a:lnSpc>
              <a:spcBef>
                <a:spcPct val="40000"/>
              </a:spcBef>
              <a:buFontTx/>
              <a:buNone/>
            </a:pPr>
            <a:r>
              <a:rPr lang="zh-CN" altLang="en-US" dirty="0">
                <a:ea typeface="黑体" panose="02010609060101010101" pitchFamily="49" charset="-122"/>
                <a:cs typeface="Arial" panose="020B0604020202020204" pitchFamily="34" charset="0"/>
              </a:rPr>
              <a:t>（</a:t>
            </a:r>
            <a:r>
              <a:rPr lang="en-US" altLang="zh-CN" dirty="0">
                <a:ea typeface="黑体" panose="02010609060101010101" pitchFamily="49" charset="-122"/>
                <a:cs typeface="Arial" panose="020B0604020202020204" pitchFamily="34" charset="0"/>
              </a:rPr>
              <a:t>1</a:t>
            </a:r>
            <a:r>
              <a:rPr lang="zh-CN" altLang="en-US" dirty="0">
                <a:ea typeface="黑体" panose="02010609060101010101" pitchFamily="49" charset="-122"/>
                <a:cs typeface="Arial" panose="020B0604020202020204" pitchFamily="34" charset="0"/>
              </a:rPr>
              <a:t>）若用中断驱动</a:t>
            </a:r>
            <a:r>
              <a:rPr lang="en-US" altLang="zh-CN" dirty="0">
                <a:ea typeface="黑体" panose="02010609060101010101" pitchFamily="49" charset="-122"/>
                <a:cs typeface="Arial" panose="020B0604020202020204" pitchFamily="34" charset="0"/>
              </a:rPr>
              <a:t>I/O</a:t>
            </a:r>
            <a:r>
              <a:rPr lang="zh-CN" altLang="en-US" dirty="0">
                <a:ea typeface="黑体" panose="02010609060101010101" pitchFamily="49" charset="-122"/>
                <a:cs typeface="Arial" panose="020B0604020202020204" pitchFamily="34" charset="0"/>
              </a:rPr>
              <a:t>，每次传送的开销（包括用于中断响应和处理的时间）是</a:t>
            </a:r>
            <a:r>
              <a:rPr lang="en-US" altLang="zh-CN" dirty="0">
                <a:ea typeface="黑体" panose="02010609060101010101" pitchFamily="49" charset="-122"/>
                <a:cs typeface="Arial" panose="020B0604020202020204" pitchFamily="34" charset="0"/>
              </a:rPr>
              <a:t>500</a:t>
            </a:r>
            <a:r>
              <a:rPr lang="zh-CN" altLang="en-US" dirty="0">
                <a:ea typeface="黑体" panose="02010609060101010101" pitchFamily="49" charset="-122"/>
                <a:cs typeface="Arial" panose="020B0604020202020204" pitchFamily="34" charset="0"/>
              </a:rPr>
              <a:t>个时钟周期。处理器用在硬盘</a:t>
            </a:r>
            <a:r>
              <a:rPr lang="en-US" altLang="zh-CN" dirty="0">
                <a:ea typeface="黑体" panose="02010609060101010101" pitchFamily="49" charset="-122"/>
                <a:cs typeface="Arial" panose="020B0604020202020204" pitchFamily="34" charset="0"/>
              </a:rPr>
              <a:t>I/O</a:t>
            </a:r>
            <a:r>
              <a:rPr lang="zh-CN" altLang="en-US" dirty="0">
                <a:ea typeface="黑体" panose="02010609060101010101" pitchFamily="49" charset="-122"/>
                <a:cs typeface="Arial" panose="020B0604020202020204" pitchFamily="34" charset="0"/>
              </a:rPr>
              <a:t>操作上的时间百分比（主机占用率）为多少？</a:t>
            </a:r>
            <a:endParaRPr lang="zh-CN" altLang="en-US" dirty="0">
              <a:ea typeface="黑体" panose="02010609060101010101" pitchFamily="49" charset="-122"/>
              <a:cs typeface="Arial" panose="020B0604020202020204" pitchFamily="34" charset="0"/>
            </a:endParaRPr>
          </a:p>
          <a:p>
            <a:pPr marL="342900" indent="-342900" algn="just">
              <a:lnSpc>
                <a:spcPct val="115000"/>
              </a:lnSpc>
              <a:spcBef>
                <a:spcPct val="40000"/>
              </a:spcBef>
              <a:buFontTx/>
              <a:buNone/>
            </a:pPr>
            <a:r>
              <a:rPr lang="zh-CN" altLang="en-US" dirty="0">
                <a:ea typeface="黑体" panose="02010609060101010101" pitchFamily="49" charset="-122"/>
                <a:cs typeface="Arial" panose="020B0604020202020204" pitchFamily="34" charset="0"/>
              </a:rPr>
              <a:t>（</a:t>
            </a:r>
            <a:r>
              <a:rPr lang="en-US" altLang="zh-CN" dirty="0">
                <a:ea typeface="黑体" panose="02010609060101010101" pitchFamily="49" charset="-122"/>
                <a:cs typeface="Arial" panose="020B0604020202020204" pitchFamily="34" charset="0"/>
              </a:rPr>
              <a:t>2</a:t>
            </a:r>
            <a:r>
              <a:rPr lang="zh-CN" altLang="en-US" dirty="0">
                <a:ea typeface="黑体" panose="02010609060101010101" pitchFamily="49" charset="-122"/>
                <a:cs typeface="Arial" panose="020B0604020202020204" pitchFamily="34" charset="0"/>
              </a:rPr>
              <a:t>）若用</a:t>
            </a:r>
            <a:r>
              <a:rPr lang="en-US" altLang="zh-CN" dirty="0">
                <a:ea typeface="黑体" panose="02010609060101010101" pitchFamily="49" charset="-122"/>
                <a:cs typeface="Arial" panose="020B0604020202020204" pitchFamily="34" charset="0"/>
              </a:rPr>
              <a:t>DMA</a:t>
            </a:r>
            <a:r>
              <a:rPr lang="zh-CN" altLang="en-US" dirty="0">
                <a:ea typeface="黑体" panose="02010609060101010101" pitchFamily="49" charset="-122"/>
                <a:cs typeface="Arial" panose="020B0604020202020204" pitchFamily="34" charset="0"/>
              </a:rPr>
              <a:t>方式，处理器花</a:t>
            </a:r>
            <a:r>
              <a:rPr lang="en-US" altLang="zh-CN" dirty="0">
                <a:ea typeface="黑体" panose="02010609060101010101" pitchFamily="49" charset="-122"/>
                <a:cs typeface="Arial" panose="020B0604020202020204" pitchFamily="34" charset="0"/>
              </a:rPr>
              <a:t>1000</a:t>
            </a:r>
            <a:r>
              <a:rPr lang="zh-CN" altLang="en-US" dirty="0">
                <a:ea typeface="黑体" panose="02010609060101010101" pitchFamily="49" charset="-122"/>
                <a:cs typeface="Arial" panose="020B0604020202020204" pitchFamily="34" charset="0"/>
              </a:rPr>
              <a:t>个时钟进行</a:t>
            </a:r>
            <a:r>
              <a:rPr lang="en-US" altLang="zh-CN" dirty="0">
                <a:ea typeface="黑体" panose="02010609060101010101" pitchFamily="49" charset="-122"/>
                <a:cs typeface="Arial" panose="020B0604020202020204" pitchFamily="34" charset="0"/>
              </a:rPr>
              <a:t>DMA</a:t>
            </a:r>
            <a:r>
              <a:rPr lang="zh-CN" altLang="en-US" dirty="0">
                <a:ea typeface="黑体" panose="02010609060101010101" pitchFamily="49" charset="-122"/>
                <a:cs typeface="Arial" panose="020B0604020202020204" pitchFamily="34" charset="0"/>
              </a:rPr>
              <a:t>传送的初始化设置，并且在</a:t>
            </a:r>
            <a:r>
              <a:rPr lang="en-US" altLang="zh-CN" dirty="0">
                <a:ea typeface="黑体" panose="02010609060101010101" pitchFamily="49" charset="-122"/>
                <a:cs typeface="Arial" panose="020B0604020202020204" pitchFamily="34" charset="0"/>
              </a:rPr>
              <a:t>DMA</a:t>
            </a:r>
            <a:r>
              <a:rPr lang="zh-CN" altLang="en-US" dirty="0">
                <a:ea typeface="黑体" panose="02010609060101010101" pitchFamily="49" charset="-122"/>
                <a:cs typeface="Arial" panose="020B0604020202020204" pitchFamily="34" charset="0"/>
              </a:rPr>
              <a:t>完成后的中断处理需要</a:t>
            </a:r>
            <a:r>
              <a:rPr lang="en-US" altLang="zh-CN" dirty="0">
                <a:ea typeface="黑体" panose="02010609060101010101" pitchFamily="49" charset="-122"/>
                <a:cs typeface="Arial" panose="020B0604020202020204" pitchFamily="34" charset="0"/>
              </a:rPr>
              <a:t>500</a:t>
            </a:r>
            <a:r>
              <a:rPr lang="zh-CN" altLang="en-US" dirty="0">
                <a:ea typeface="黑体" panose="02010609060101010101" pitchFamily="49" charset="-122"/>
                <a:cs typeface="Arial" panose="020B0604020202020204" pitchFamily="34" charset="0"/>
              </a:rPr>
              <a:t>个时钟。如果每次</a:t>
            </a:r>
            <a:r>
              <a:rPr lang="en-US" altLang="zh-CN" dirty="0">
                <a:ea typeface="黑体" panose="02010609060101010101" pitchFamily="49" charset="-122"/>
                <a:cs typeface="Arial" panose="020B0604020202020204" pitchFamily="34" charset="0"/>
              </a:rPr>
              <a:t>DMA</a:t>
            </a:r>
            <a:r>
              <a:rPr lang="zh-CN" altLang="en-US" dirty="0">
                <a:ea typeface="黑体" panose="02010609060101010101" pitchFamily="49" charset="-122"/>
                <a:cs typeface="Arial" panose="020B0604020202020204" pitchFamily="34" charset="0"/>
              </a:rPr>
              <a:t>传送</a:t>
            </a:r>
            <a:r>
              <a:rPr lang="en-US" altLang="zh-CN" dirty="0">
                <a:ea typeface="黑体" panose="02010609060101010101" pitchFamily="49" charset="-122"/>
                <a:cs typeface="Arial" panose="020B0604020202020204" pitchFamily="34" charset="0"/>
              </a:rPr>
              <a:t>8000B</a:t>
            </a:r>
            <a:r>
              <a:rPr lang="zh-CN" altLang="en-US" dirty="0">
                <a:ea typeface="黑体" panose="02010609060101010101" pitchFamily="49" charset="-122"/>
                <a:cs typeface="Arial" panose="020B0604020202020204" pitchFamily="34" charset="0"/>
              </a:rPr>
              <a:t>的数据块，处理器用在硬盘</a:t>
            </a:r>
            <a:r>
              <a:rPr lang="en-US" altLang="zh-CN" dirty="0">
                <a:ea typeface="黑体" panose="02010609060101010101" pitchFamily="49" charset="-122"/>
                <a:cs typeface="Arial" panose="020B0604020202020204" pitchFamily="34" charset="0"/>
              </a:rPr>
              <a:t>I/O</a:t>
            </a:r>
            <a:r>
              <a:rPr lang="zh-CN" altLang="en-US" dirty="0">
                <a:ea typeface="黑体" panose="02010609060101010101" pitchFamily="49" charset="-122"/>
                <a:cs typeface="Arial" panose="020B0604020202020204" pitchFamily="34" charset="0"/>
              </a:rPr>
              <a:t>操作上的时间百分比（主机占用率）为多少？</a:t>
            </a:r>
            <a:endParaRPr lang="zh-CN" altLang="en-US" dirty="0">
              <a:ea typeface="黑体" panose="02010609060101010101" pitchFamily="49" charset="-122"/>
              <a:cs typeface="Arial" panose="020B0604020202020204" pitchFamily="34" charset="0"/>
            </a:endParaRPr>
          </a:p>
          <a:p>
            <a:pPr marL="342900" indent="-342900" algn="just">
              <a:lnSpc>
                <a:spcPct val="105000"/>
              </a:lnSpc>
              <a:spcBef>
                <a:spcPct val="40000"/>
              </a:spcBef>
              <a:buFontTx/>
              <a:buNone/>
            </a:pPr>
            <a:r>
              <a:rPr lang="zh-CN" altLang="en-US" dirty="0">
                <a:solidFill>
                  <a:schemeClr val="accent1"/>
                </a:solidFill>
                <a:ea typeface="黑体" panose="02010609060101010101" pitchFamily="49" charset="-122"/>
                <a:cs typeface="Arial" panose="020B0604020202020204" pitchFamily="34" charset="0"/>
              </a:rPr>
              <a:t>      </a:t>
            </a:r>
            <a:r>
              <a:rPr lang="zh-CN" altLang="en-US" sz="2000" dirty="0">
                <a:solidFill>
                  <a:schemeClr val="accent1"/>
                </a:solidFill>
                <a:ea typeface="黑体" panose="02010609060101010101" pitchFamily="49" charset="-122"/>
                <a:cs typeface="Arial" panose="020B0604020202020204" pitchFamily="34" charset="0"/>
              </a:rPr>
              <a:t>想象一下：假定大仓库门口有一个箱子，可放</a:t>
            </a:r>
            <a:r>
              <a:rPr lang="en-US" altLang="zh-CN" sz="2000" dirty="0">
                <a:solidFill>
                  <a:schemeClr val="accent1"/>
                </a:solidFill>
                <a:ea typeface="黑体" panose="02010609060101010101" pitchFamily="49" charset="-122"/>
                <a:cs typeface="Arial" panose="020B0604020202020204" pitchFamily="34" charset="0"/>
              </a:rPr>
              <a:t>16</a:t>
            </a:r>
            <a:r>
              <a:rPr lang="zh-CN" altLang="en-US" sz="2000" dirty="0">
                <a:solidFill>
                  <a:schemeClr val="accent1"/>
                </a:solidFill>
                <a:ea typeface="黑体" panose="02010609060101010101" pitchFamily="49" charset="-122"/>
                <a:cs typeface="Arial" panose="020B0604020202020204" pitchFamily="34" charset="0"/>
              </a:rPr>
              <a:t>个零件。要将大仓库中的一批零件运到小仓库中，可以有几种方法？</a:t>
            </a:r>
            <a:endParaRPr lang="zh-CN" altLang="en-US" sz="2000" dirty="0">
              <a:solidFill>
                <a:schemeClr val="accent1"/>
              </a:solidFill>
              <a:ea typeface="黑体" panose="02010609060101010101" pitchFamily="49" charset="-122"/>
              <a:cs typeface="Arial" panose="020B0604020202020204" pitchFamily="34" charset="0"/>
            </a:endParaRPr>
          </a:p>
          <a:p>
            <a:pPr marL="342900" indent="-342900" algn="just">
              <a:lnSpc>
                <a:spcPct val="105000"/>
              </a:lnSpc>
              <a:buFontTx/>
              <a:buNone/>
            </a:pPr>
            <a:r>
              <a:rPr lang="zh-CN" altLang="en-US" sz="2000" dirty="0">
                <a:solidFill>
                  <a:srgbClr val="146C18"/>
                </a:solidFill>
                <a:ea typeface="黑体" panose="02010609060101010101" pitchFamily="49" charset="-122"/>
                <a:cs typeface="Arial" panose="020B0604020202020204" pitchFamily="34" charset="0"/>
              </a:rPr>
              <a:t>      中断方式：</a:t>
            </a:r>
            <a:r>
              <a:rPr lang="zh-CN" altLang="en-US" sz="2000" dirty="0">
                <a:solidFill>
                  <a:schemeClr val="accent2"/>
                </a:solidFill>
                <a:ea typeface="黑体" panose="02010609060101010101" pitchFamily="49" charset="-122"/>
                <a:cs typeface="Arial" panose="020B0604020202020204" pitchFamily="34" charset="0"/>
              </a:rPr>
              <a:t>每装满一个箱子就喊车床上的技工来运到车间，再从车间运到小仓库</a:t>
            </a:r>
            <a:endParaRPr lang="zh-CN" altLang="en-US" sz="2000" dirty="0">
              <a:solidFill>
                <a:schemeClr val="accent2"/>
              </a:solidFill>
              <a:ea typeface="黑体" panose="02010609060101010101" pitchFamily="49" charset="-122"/>
              <a:cs typeface="Arial" panose="020B0604020202020204" pitchFamily="34" charset="0"/>
            </a:endParaRPr>
          </a:p>
          <a:p>
            <a:pPr marL="342900" indent="-342900" algn="just">
              <a:lnSpc>
                <a:spcPct val="105000"/>
              </a:lnSpc>
              <a:buFontTx/>
              <a:buNone/>
            </a:pPr>
            <a:r>
              <a:rPr lang="en-US" altLang="zh-CN" sz="2000" dirty="0">
                <a:solidFill>
                  <a:schemeClr val="accent2"/>
                </a:solidFill>
                <a:ea typeface="黑体" panose="02010609060101010101" pitchFamily="49" charset="-122"/>
                <a:cs typeface="Arial" panose="020B0604020202020204" pitchFamily="34" charset="0"/>
              </a:rPr>
              <a:t>      </a:t>
            </a:r>
            <a:r>
              <a:rPr lang="en-US" altLang="zh-CN" sz="2000" dirty="0">
                <a:solidFill>
                  <a:srgbClr val="146C18"/>
                </a:solidFill>
                <a:ea typeface="黑体" panose="02010609060101010101" pitchFamily="49" charset="-122"/>
                <a:cs typeface="Arial" panose="020B0604020202020204" pitchFamily="34" charset="0"/>
              </a:rPr>
              <a:t>DMA</a:t>
            </a:r>
            <a:r>
              <a:rPr lang="zh-CN" altLang="en-US" sz="2000" dirty="0">
                <a:solidFill>
                  <a:srgbClr val="146C18"/>
                </a:solidFill>
                <a:ea typeface="黑体" panose="02010609060101010101" pitchFamily="49" charset="-122"/>
                <a:cs typeface="Arial" panose="020B0604020202020204" pitchFamily="34" charset="0"/>
              </a:rPr>
              <a:t>方式：</a:t>
            </a:r>
            <a:r>
              <a:rPr lang="zh-CN" altLang="en-US" sz="2000" dirty="0">
                <a:solidFill>
                  <a:schemeClr val="accent2"/>
                </a:solidFill>
                <a:ea typeface="黑体" panose="02010609060101010101" pitchFamily="49" charset="-122"/>
                <a:cs typeface="Arial" panose="020B0604020202020204" pitchFamily="34" charset="0"/>
              </a:rPr>
              <a:t>车床技工停下来告诉搬运工说，一次要</a:t>
            </a:r>
            <a:r>
              <a:rPr lang="en-US" altLang="zh-CN" sz="2000" dirty="0">
                <a:solidFill>
                  <a:schemeClr val="accent2"/>
                </a:solidFill>
                <a:ea typeface="黑体" panose="02010609060101010101" pitchFamily="49" charset="-122"/>
                <a:cs typeface="Arial" panose="020B0604020202020204" pitchFamily="34" charset="0"/>
              </a:rPr>
              <a:t>8000</a:t>
            </a:r>
            <a:r>
              <a:rPr lang="zh-CN" altLang="en-US" sz="2000" dirty="0">
                <a:solidFill>
                  <a:schemeClr val="accent2"/>
                </a:solidFill>
                <a:ea typeface="黑体" panose="02010609060101010101" pitchFamily="49" charset="-122"/>
                <a:cs typeface="Arial" panose="020B0604020202020204" pitchFamily="34" charset="0"/>
              </a:rPr>
              <a:t>个零件放到小仓库固定的地方，然后回到车床工作；搬运工开始分两组工作，一组从大仓库搬货到箱子中，另一组将箱子直接运到小仓库指定地方，</a:t>
            </a:r>
            <a:r>
              <a:rPr lang="en-US" altLang="zh-CN" sz="2000" dirty="0">
                <a:solidFill>
                  <a:schemeClr val="accent2"/>
                </a:solidFill>
                <a:ea typeface="黑体" panose="02010609060101010101" pitchFamily="49" charset="-122"/>
                <a:cs typeface="Arial" panose="020B0604020202020204" pitchFamily="34" charset="0"/>
              </a:rPr>
              <a:t>8000</a:t>
            </a:r>
            <a:r>
              <a:rPr lang="zh-CN" altLang="en-US" sz="2000" dirty="0">
                <a:solidFill>
                  <a:schemeClr val="accent2"/>
                </a:solidFill>
                <a:ea typeface="黑体" panose="02010609060101010101" pitchFamily="49" charset="-122"/>
                <a:cs typeface="Arial" panose="020B0604020202020204" pitchFamily="34" charset="0"/>
              </a:rPr>
              <a:t>个运完后，技工再停下来检查；然后继续下一次</a:t>
            </a:r>
            <a:r>
              <a:rPr lang="en-US" altLang="zh-CN" sz="2000" dirty="0">
                <a:solidFill>
                  <a:schemeClr val="accent2"/>
                </a:solidFill>
                <a:ea typeface="黑体" panose="02010609060101010101" pitchFamily="49" charset="-122"/>
                <a:cs typeface="Arial" panose="020B0604020202020204" pitchFamily="34" charset="0"/>
              </a:rPr>
              <a:t>8000</a:t>
            </a:r>
            <a:r>
              <a:rPr lang="zh-CN" altLang="en-US" sz="2000" dirty="0">
                <a:solidFill>
                  <a:schemeClr val="accent2"/>
                </a:solidFill>
                <a:ea typeface="黑体" panose="02010609060101010101" pitchFamily="49" charset="-122"/>
                <a:cs typeface="Arial" panose="020B0604020202020204" pitchFamily="34" charset="0"/>
              </a:rPr>
              <a:t>个零件的搬运，</a:t>
            </a:r>
            <a:r>
              <a:rPr lang="en-US" altLang="zh-CN" sz="2000" dirty="0">
                <a:solidFill>
                  <a:schemeClr val="accent2"/>
                </a:solidFill>
                <a:ea typeface="黑体" panose="02010609060101010101" pitchFamily="49" charset="-122"/>
                <a:cs typeface="Arial" panose="020B0604020202020204" pitchFamily="34" charset="0"/>
              </a:rPr>
              <a:t>……</a:t>
            </a:r>
            <a:endParaRPr lang="en-US" altLang="zh-CN" sz="2000" dirty="0">
              <a:solidFill>
                <a:schemeClr val="accent2"/>
              </a:solidFill>
              <a:ea typeface="黑体" panose="02010609060101010101" pitchFamily="49" charset="-122"/>
              <a:cs typeface="Arial" panose="020B0604020202020204" pitchFamily="34" charset="0"/>
            </a:endParaRPr>
          </a:p>
          <a:p>
            <a:pPr marL="342900" indent="-342900" algn="just">
              <a:lnSpc>
                <a:spcPct val="105000"/>
              </a:lnSpc>
              <a:buFontTx/>
              <a:buNone/>
            </a:pPr>
            <a:r>
              <a:rPr lang="zh-CN" altLang="en-US" dirty="0">
                <a:solidFill>
                  <a:srgbClr val="D1390F"/>
                </a:solidFill>
                <a:ea typeface="黑体" panose="02010609060101010101" pitchFamily="49" charset="-122"/>
                <a:cs typeface="Arial" panose="020B0604020202020204" pitchFamily="34" charset="0"/>
              </a:rPr>
              <a:t>                     </a:t>
            </a:r>
            <a:r>
              <a:rPr lang="zh-CN" altLang="en-US" sz="2400" dirty="0" smtClean="0">
                <a:solidFill>
                  <a:srgbClr val="D1390F"/>
                </a:solidFill>
                <a:ea typeface="黑体" panose="02010609060101010101" pitchFamily="49" charset="-122"/>
                <a:cs typeface="Arial" panose="020B0604020202020204" pitchFamily="34" charset="0"/>
              </a:rPr>
              <a:t>上述</a:t>
            </a:r>
            <a:r>
              <a:rPr lang="zh-CN" altLang="en-US" sz="2400" dirty="0">
                <a:solidFill>
                  <a:srgbClr val="D1390F"/>
                </a:solidFill>
                <a:ea typeface="黑体" panose="02010609060101010101" pitchFamily="49" charset="-122"/>
                <a:cs typeface="Arial" panose="020B0604020202020204" pitchFamily="34" charset="0"/>
              </a:rPr>
              <a:t>两种方式中，哪种方式的生产效率更高呢？</a:t>
            </a:r>
            <a:endParaRPr lang="zh-CN" altLang="en-US" sz="2400" dirty="0">
              <a:solidFill>
                <a:srgbClr val="D1390F"/>
              </a:solidFill>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A328DD6-E9CA-454E-8E04-5DCFFD67EC2E}"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9011">
                                            <p:txEl>
                                              <p:pRg st="3" end="3"/>
                                            </p:txEl>
                                          </p:spTgt>
                                        </p:tgtEl>
                                        <p:attrNameLst>
                                          <p:attrName>style.visibility</p:attrName>
                                        </p:attrNameLst>
                                      </p:cBhvr>
                                      <p:to>
                                        <p:strVal val="visible"/>
                                      </p:to>
                                    </p:set>
                                    <p:animEffect transition="in" filter="blinds(horizontal)">
                                      <p:cBhvr>
                                        <p:cTn id="7" dur="500"/>
                                        <p:tgtEl>
                                          <p:spTgt spid="2990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11">
                                            <p:txEl>
                                              <p:pRg st="4" end="4"/>
                                            </p:txEl>
                                          </p:spTgt>
                                        </p:tgtEl>
                                        <p:attrNameLst>
                                          <p:attrName>style.visibility</p:attrName>
                                        </p:attrNameLst>
                                      </p:cBhvr>
                                      <p:to>
                                        <p:strVal val="visible"/>
                                      </p:to>
                                    </p:set>
                                    <p:animEffect transition="in" filter="blinds(horizontal)">
                                      <p:cBhvr>
                                        <p:cTn id="12" dur="500"/>
                                        <p:tgtEl>
                                          <p:spTgt spid="2990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9011">
                                            <p:txEl>
                                              <p:pRg st="5" end="5"/>
                                            </p:txEl>
                                          </p:spTgt>
                                        </p:tgtEl>
                                        <p:attrNameLst>
                                          <p:attrName>style.visibility</p:attrName>
                                        </p:attrNameLst>
                                      </p:cBhvr>
                                      <p:to>
                                        <p:strVal val="visible"/>
                                      </p:to>
                                    </p:set>
                                    <p:animEffect transition="in" filter="blinds(horizontal)">
                                      <p:cBhvr>
                                        <p:cTn id="17" dur="500"/>
                                        <p:tgtEl>
                                          <p:spTgt spid="2990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9011">
                                            <p:txEl>
                                              <p:pRg st="6" end="6"/>
                                            </p:txEl>
                                          </p:spTgt>
                                        </p:tgtEl>
                                        <p:attrNameLst>
                                          <p:attrName>style.visibility</p:attrName>
                                        </p:attrNameLst>
                                      </p:cBhvr>
                                      <p:to>
                                        <p:strVal val="visible"/>
                                      </p:to>
                                    </p:set>
                                    <p:animEffect transition="in" filter="blinds(horizontal)">
                                      <p:cBhvr>
                                        <p:cTn id="22" dur="500"/>
                                        <p:tgtEl>
                                          <p:spTgt spid="299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0" y="1120775"/>
            <a:ext cx="9144000" cy="4687950"/>
          </a:xfrm>
        </p:spPr>
        <p:txBody>
          <a:bodyPr/>
          <a:lstStyle/>
          <a:p>
            <a:pPr marL="342900" indent="-342900" algn="just">
              <a:lnSpc>
                <a:spcPct val="115000"/>
              </a:lnSpc>
              <a:spcBef>
                <a:spcPct val="0"/>
              </a:spcBef>
            </a:pPr>
            <a:r>
              <a:rPr lang="zh-CN" altLang="en-US" sz="2000" dirty="0">
                <a:solidFill>
                  <a:srgbClr val="D1390F"/>
                </a:solidFill>
                <a:ea typeface="黑体" panose="02010609060101010101" pitchFamily="49" charset="-122"/>
              </a:rPr>
              <a:t>中断传送：</a:t>
            </a:r>
            <a:endParaRPr lang="zh-CN" altLang="en-US" sz="2000" dirty="0">
              <a:solidFill>
                <a:srgbClr val="D1390F"/>
              </a:solidFill>
              <a:ea typeface="黑体" panose="02010609060101010101" pitchFamily="49" charset="-122"/>
            </a:endParaRPr>
          </a:p>
          <a:p>
            <a:pPr marL="742950" lvl="1" indent="-285750" algn="just">
              <a:lnSpc>
                <a:spcPct val="115000"/>
              </a:lnSpc>
              <a:spcBef>
                <a:spcPct val="0"/>
              </a:spcBef>
            </a:pPr>
            <a:r>
              <a:rPr lang="zh-CN" altLang="en-US" sz="2000" dirty="0">
                <a:ea typeface="黑体" panose="02010609060101010101" pitchFamily="49" charset="-122"/>
              </a:rPr>
              <a:t>硬盘每次中断，以</a:t>
            </a:r>
            <a:r>
              <a:rPr lang="en-US" altLang="zh-CN" sz="2000" dirty="0">
                <a:ea typeface="黑体" panose="02010609060101010101" pitchFamily="49" charset="-122"/>
              </a:rPr>
              <a:t>16</a:t>
            </a:r>
            <a:r>
              <a:rPr lang="zh-CN" altLang="en-US" sz="2000" dirty="0">
                <a:ea typeface="黑体" panose="02010609060101010101" pitchFamily="49" charset="-122"/>
              </a:rPr>
              <a:t>字节为单位进行传送，为保证没有任何数据被错过，应达到每秒</a:t>
            </a:r>
            <a:r>
              <a:rPr lang="en-US" altLang="zh-CN" sz="2000" dirty="0">
                <a:solidFill>
                  <a:srgbClr val="FF0000"/>
                </a:solidFill>
                <a:ea typeface="黑体" panose="02010609060101010101" pitchFamily="49" charset="-122"/>
              </a:rPr>
              <a:t>4MB /16B=250k</a:t>
            </a:r>
            <a:r>
              <a:rPr lang="zh-CN" altLang="en-US" sz="2000" dirty="0">
                <a:solidFill>
                  <a:srgbClr val="FF0000"/>
                </a:solidFill>
                <a:ea typeface="黑体" panose="02010609060101010101" pitchFamily="49" charset="-122"/>
              </a:rPr>
              <a:t>次</a:t>
            </a:r>
            <a:r>
              <a:rPr lang="zh-CN" altLang="en-US" sz="2000" dirty="0">
                <a:ea typeface="黑体" panose="02010609060101010101" pitchFamily="49" charset="-122"/>
              </a:rPr>
              <a:t>中断的速度；</a:t>
            </a:r>
            <a:endParaRPr lang="zh-CN" altLang="en-US" sz="2000" dirty="0">
              <a:ea typeface="黑体" panose="02010609060101010101" pitchFamily="49" charset="-122"/>
            </a:endParaRPr>
          </a:p>
          <a:p>
            <a:pPr marL="742950" lvl="1" indent="-285750" algn="just">
              <a:lnSpc>
                <a:spcPct val="115000"/>
              </a:lnSpc>
              <a:spcBef>
                <a:spcPct val="0"/>
              </a:spcBef>
            </a:pPr>
            <a:r>
              <a:rPr lang="zh-CN" altLang="en-US" sz="2000" dirty="0">
                <a:ea typeface="黑体" panose="02010609060101010101" pitchFamily="49" charset="-122"/>
              </a:rPr>
              <a:t>处理器每秒钟用于中断的时钟周期数为</a:t>
            </a:r>
            <a:r>
              <a:rPr lang="en-US" altLang="zh-CN" sz="2000" dirty="0">
                <a:solidFill>
                  <a:srgbClr val="FF0000"/>
                </a:solidFill>
                <a:ea typeface="黑体" panose="02010609060101010101" pitchFamily="49" charset="-122"/>
              </a:rPr>
              <a:t>250kx500=125x10</a:t>
            </a:r>
            <a:r>
              <a:rPr lang="en-US" altLang="zh-CN" sz="2000" baseline="30000" dirty="0">
                <a:solidFill>
                  <a:srgbClr val="FF0000"/>
                </a:solidFill>
                <a:ea typeface="黑体" panose="02010609060101010101" pitchFamily="49" charset="-122"/>
              </a:rPr>
              <a:t>6</a:t>
            </a:r>
            <a:r>
              <a:rPr lang="zh-CN" altLang="en-US" sz="2000" dirty="0">
                <a:ea typeface="黑体" panose="02010609060101010101" pitchFamily="49" charset="-122"/>
              </a:rPr>
              <a:t>；</a:t>
            </a:r>
            <a:endParaRPr lang="zh-CN" altLang="en-US" sz="2000" dirty="0">
              <a:ea typeface="黑体" panose="02010609060101010101" pitchFamily="49" charset="-122"/>
            </a:endParaRPr>
          </a:p>
          <a:p>
            <a:pPr marL="742950" lvl="1" indent="-285750" algn="just">
              <a:lnSpc>
                <a:spcPct val="115000"/>
              </a:lnSpc>
              <a:spcBef>
                <a:spcPct val="0"/>
              </a:spcBef>
            </a:pPr>
            <a:r>
              <a:rPr lang="zh-CN" altLang="en-US" sz="2000" dirty="0">
                <a:ea typeface="黑体" panose="02010609060101010101" pitchFamily="49" charset="-122"/>
              </a:rPr>
              <a:t>处理器花费在硬盘</a:t>
            </a:r>
            <a:r>
              <a:rPr lang="en-US" altLang="zh-CN" sz="2000" dirty="0">
                <a:ea typeface="黑体" panose="02010609060101010101" pitchFamily="49" charset="-122"/>
              </a:rPr>
              <a:t>I/O</a:t>
            </a:r>
            <a:r>
              <a:rPr lang="zh-CN" altLang="en-US" sz="2000" dirty="0">
                <a:ea typeface="黑体" panose="02010609060101010101" pitchFamily="49" charset="-122"/>
              </a:rPr>
              <a:t>上的时间占比为：</a:t>
            </a:r>
            <a:endParaRPr lang="en-US" altLang="zh-CN" sz="2000" dirty="0">
              <a:ea typeface="黑体" panose="02010609060101010101" pitchFamily="49" charset="-122"/>
            </a:endParaRPr>
          </a:p>
          <a:p>
            <a:pPr marL="457200" lvl="1" indent="0" algn="just">
              <a:lnSpc>
                <a:spcPct val="115000"/>
              </a:lnSpc>
              <a:spcBef>
                <a:spcPct val="0"/>
              </a:spcBef>
              <a:buNone/>
            </a:pPr>
            <a:r>
              <a:rPr lang="en-US" altLang="zh-CN" sz="2000" dirty="0">
                <a:ea typeface="黑体" panose="02010609060101010101" pitchFamily="49" charset="-122"/>
              </a:rPr>
              <a:t>                            </a:t>
            </a:r>
            <a:r>
              <a:rPr lang="en-US" altLang="zh-CN" sz="2000" dirty="0">
                <a:solidFill>
                  <a:schemeClr val="tx1"/>
                </a:solidFill>
                <a:ea typeface="黑体" panose="02010609060101010101" pitchFamily="49" charset="-122"/>
              </a:rPr>
              <a:t>125x10</a:t>
            </a:r>
            <a:r>
              <a:rPr lang="en-US" altLang="zh-CN" sz="2000" baseline="30000" dirty="0">
                <a:solidFill>
                  <a:schemeClr val="tx1"/>
                </a:solidFill>
                <a:ea typeface="黑体" panose="02010609060101010101" pitchFamily="49" charset="-122"/>
              </a:rPr>
              <a:t>6</a:t>
            </a:r>
            <a:r>
              <a:rPr lang="en-US" altLang="zh-CN" sz="2000" dirty="0">
                <a:solidFill>
                  <a:schemeClr val="tx1"/>
                </a:solidFill>
                <a:ea typeface="黑体" panose="02010609060101010101" pitchFamily="49" charset="-122"/>
              </a:rPr>
              <a:t>/(600x10</a:t>
            </a:r>
            <a:r>
              <a:rPr lang="en-US" altLang="zh-CN" sz="2000" baseline="30000" dirty="0">
                <a:solidFill>
                  <a:schemeClr val="tx1"/>
                </a:solidFill>
                <a:ea typeface="黑体" panose="02010609060101010101" pitchFamily="49" charset="-122"/>
              </a:rPr>
              <a:t>6</a:t>
            </a:r>
            <a:r>
              <a:rPr lang="en-US" altLang="zh-CN" sz="2000" dirty="0">
                <a:solidFill>
                  <a:schemeClr val="tx1"/>
                </a:solidFill>
                <a:ea typeface="黑体" panose="02010609060101010101" pitchFamily="49" charset="-122"/>
              </a:rPr>
              <a:t>)=20.833%</a:t>
            </a:r>
            <a:r>
              <a:rPr lang="zh-CN" altLang="en-US" sz="2000" dirty="0">
                <a:solidFill>
                  <a:schemeClr val="tx1"/>
                </a:solidFill>
                <a:ea typeface="黑体" panose="02010609060101010101" pitchFamily="49" charset="-122"/>
              </a:rPr>
              <a:t>；</a:t>
            </a:r>
            <a:endParaRPr lang="zh-CN" altLang="en-US" sz="2000" dirty="0">
              <a:solidFill>
                <a:schemeClr val="tx1"/>
              </a:solidFill>
              <a:ea typeface="黑体" panose="02010609060101010101" pitchFamily="49" charset="-122"/>
            </a:endParaRPr>
          </a:p>
          <a:p>
            <a:pPr marL="342900" indent="-342900" algn="just">
              <a:lnSpc>
                <a:spcPct val="115000"/>
              </a:lnSpc>
              <a:spcBef>
                <a:spcPct val="0"/>
              </a:spcBef>
            </a:pP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传送：</a:t>
            </a:r>
            <a:endParaRPr lang="zh-CN" altLang="en-US" sz="2000" dirty="0">
              <a:solidFill>
                <a:srgbClr val="D1390F"/>
              </a:solidFill>
              <a:ea typeface="黑体" panose="02010609060101010101" pitchFamily="49" charset="-122"/>
            </a:endParaRPr>
          </a:p>
          <a:p>
            <a:pPr marL="742950" lvl="1" indent="-285750">
              <a:lnSpc>
                <a:spcPct val="115000"/>
              </a:lnSpc>
              <a:spcBef>
                <a:spcPct val="0"/>
              </a:spcBef>
            </a:pPr>
            <a:r>
              <a:rPr lang="zh-CN" altLang="en-US" sz="2000" dirty="0">
                <a:ea typeface="黑体" panose="02010609060101010101" pitchFamily="49" charset="-122"/>
              </a:rPr>
              <a:t>每次</a:t>
            </a:r>
            <a:r>
              <a:rPr lang="en-US" altLang="zh-CN" sz="2000" dirty="0">
                <a:ea typeface="黑体" panose="02010609060101010101" pitchFamily="49" charset="-122"/>
              </a:rPr>
              <a:t>DMA</a:t>
            </a:r>
            <a:r>
              <a:rPr lang="zh-CN" altLang="en-US" sz="2000" dirty="0">
                <a:ea typeface="黑体" panose="02010609060101010101" pitchFamily="49" charset="-122"/>
              </a:rPr>
              <a:t>传送将花费小于</a:t>
            </a:r>
            <a:r>
              <a:rPr lang="en-US" altLang="zh-CN" sz="2000" dirty="0">
                <a:ea typeface="黑体" panose="02010609060101010101" pitchFamily="49" charset="-122"/>
              </a:rPr>
              <a:t>:</a:t>
            </a:r>
            <a:r>
              <a:rPr lang="en-US" altLang="zh-CN" sz="2000" dirty="0">
                <a:solidFill>
                  <a:srgbClr val="FF0000"/>
                </a:solidFill>
                <a:ea typeface="黑体" panose="02010609060101010101" pitchFamily="49" charset="-122"/>
              </a:rPr>
              <a:t>8000B/(4MB/Sec)≈2x10</a:t>
            </a:r>
            <a:r>
              <a:rPr lang="en-US" altLang="zh-CN" sz="2000" baseline="30000" dirty="0">
                <a:solidFill>
                  <a:srgbClr val="FF0000"/>
                </a:solidFill>
                <a:ea typeface="黑体" panose="02010609060101010101" pitchFamily="49" charset="-122"/>
              </a:rPr>
              <a:t>-3</a:t>
            </a:r>
            <a:r>
              <a:rPr lang="zh-CN" altLang="en-US" sz="2000" dirty="0">
                <a:solidFill>
                  <a:srgbClr val="FF0000"/>
                </a:solidFill>
                <a:ea typeface="黑体" panose="02010609060101010101" pitchFamily="49" charset="-122"/>
              </a:rPr>
              <a:t>秒 </a:t>
            </a:r>
            <a:r>
              <a:rPr lang="zh-CN" altLang="en-US" sz="2000" dirty="0">
                <a:ea typeface="黑体" panose="02010609060101010101" pitchFamily="49" charset="-122"/>
              </a:rPr>
              <a:t>才能不丢数据；</a:t>
            </a:r>
            <a:endParaRPr lang="zh-CN" altLang="en-US" sz="2000" dirty="0">
              <a:ea typeface="黑体" panose="02010609060101010101" pitchFamily="49" charset="-122"/>
            </a:endParaRPr>
          </a:p>
          <a:p>
            <a:pPr marL="742950" lvl="1" indent="-285750">
              <a:lnSpc>
                <a:spcPct val="115000"/>
              </a:lnSpc>
              <a:spcBef>
                <a:spcPct val="0"/>
              </a:spcBef>
            </a:pPr>
            <a:r>
              <a:rPr lang="zh-CN" altLang="en-US" sz="2000" dirty="0">
                <a:ea typeface="黑体" panose="02010609060101010101" pitchFamily="49" charset="-122"/>
              </a:rPr>
              <a:t>一秒钟内有</a:t>
            </a:r>
            <a:r>
              <a:rPr lang="en-US" altLang="zh-CN" sz="2000" dirty="0">
                <a:solidFill>
                  <a:srgbClr val="FF0000"/>
                </a:solidFill>
                <a:ea typeface="黑体" panose="02010609060101010101" pitchFamily="49" charset="-122"/>
              </a:rPr>
              <a:t>1/(2x10</a:t>
            </a:r>
            <a:r>
              <a:rPr lang="en-US" altLang="zh-CN" sz="2000" baseline="30000" dirty="0">
                <a:solidFill>
                  <a:srgbClr val="FF0000"/>
                </a:solidFill>
                <a:ea typeface="黑体" panose="02010609060101010101" pitchFamily="49" charset="-122"/>
              </a:rPr>
              <a:t>-3 </a:t>
            </a:r>
            <a:r>
              <a:rPr lang="en-US" altLang="zh-CN" sz="2000" dirty="0">
                <a:solidFill>
                  <a:srgbClr val="FF0000"/>
                </a:solidFill>
                <a:ea typeface="黑体" panose="02010609060101010101" pitchFamily="49" charset="-122"/>
              </a:rPr>
              <a:t>)=500</a:t>
            </a:r>
            <a:r>
              <a:rPr lang="zh-CN" altLang="en-US" sz="2000" dirty="0">
                <a:solidFill>
                  <a:srgbClr val="FF0000"/>
                </a:solidFill>
                <a:ea typeface="黑体" panose="02010609060101010101" pitchFamily="49" charset="-122"/>
              </a:rPr>
              <a:t>次</a:t>
            </a:r>
            <a:r>
              <a:rPr lang="en-US" altLang="zh-CN" sz="2000" dirty="0">
                <a:ea typeface="黑体" panose="02010609060101010101" pitchFamily="49" charset="-122"/>
              </a:rPr>
              <a:t>DMA</a:t>
            </a:r>
            <a:r>
              <a:rPr lang="zh-CN" altLang="en-US" sz="2000" dirty="0">
                <a:ea typeface="黑体" panose="02010609060101010101" pitchFamily="49" charset="-122"/>
              </a:rPr>
              <a:t>传送；</a:t>
            </a:r>
            <a:endParaRPr lang="zh-CN" altLang="en-US" sz="2000" dirty="0">
              <a:ea typeface="黑体" panose="02010609060101010101" pitchFamily="49" charset="-122"/>
            </a:endParaRPr>
          </a:p>
          <a:p>
            <a:pPr marL="742950" lvl="1" indent="-285750">
              <a:lnSpc>
                <a:spcPct val="115000"/>
              </a:lnSpc>
              <a:spcBef>
                <a:spcPct val="0"/>
              </a:spcBef>
            </a:pPr>
            <a:r>
              <a:rPr lang="zh-CN" altLang="en-US" sz="2000" dirty="0">
                <a:ea typeface="黑体" panose="02010609060101010101" pitchFamily="49" charset="-122"/>
              </a:rPr>
              <a:t>处理器必须每秒钟花 </a:t>
            </a:r>
            <a:r>
              <a:rPr lang="en-US" altLang="zh-CN" sz="2000" dirty="0">
                <a:solidFill>
                  <a:srgbClr val="FF0000"/>
                </a:solidFill>
                <a:ea typeface="黑体" panose="02010609060101010101" pitchFamily="49" charset="-122"/>
              </a:rPr>
              <a:t>(</a:t>
            </a:r>
            <a:r>
              <a:rPr lang="en-US" altLang="zh-CN" sz="2000" dirty="0" smtClean="0">
                <a:solidFill>
                  <a:srgbClr val="FF0000"/>
                </a:solidFill>
                <a:ea typeface="黑体" panose="02010609060101010101" pitchFamily="49" charset="-122"/>
              </a:rPr>
              <a:t>1000+500)T/</a:t>
            </a:r>
            <a:r>
              <a:rPr lang="zh-CN" altLang="en-US" sz="2000" dirty="0" smtClean="0">
                <a:solidFill>
                  <a:srgbClr val="FF0000"/>
                </a:solidFill>
                <a:ea typeface="黑体" panose="02010609060101010101" pitchFamily="49" charset="-122"/>
              </a:rPr>
              <a:t>次</a:t>
            </a:r>
            <a:r>
              <a:rPr lang="en-US" altLang="zh-CN" sz="2000" dirty="0" smtClean="0">
                <a:solidFill>
                  <a:srgbClr val="FF0000"/>
                </a:solidFill>
                <a:ea typeface="黑体" panose="02010609060101010101" pitchFamily="49" charset="-122"/>
              </a:rPr>
              <a:t>x</a:t>
            </a:r>
            <a:r>
              <a:rPr lang="en-US" altLang="zh-CN" sz="2000" dirty="0" smtClean="0">
                <a:solidFill>
                  <a:srgbClr val="3399FF"/>
                </a:solidFill>
                <a:ea typeface="黑体" panose="02010609060101010101" pitchFamily="49" charset="-122"/>
              </a:rPr>
              <a:t>500</a:t>
            </a:r>
            <a:r>
              <a:rPr lang="zh-CN" altLang="en-US" sz="2000" dirty="0" smtClean="0">
                <a:solidFill>
                  <a:srgbClr val="3399FF"/>
                </a:solidFill>
                <a:ea typeface="黑体" panose="02010609060101010101" pitchFamily="49" charset="-122"/>
              </a:rPr>
              <a:t>次</a:t>
            </a:r>
            <a:r>
              <a:rPr lang="en-US" altLang="zh-CN" sz="2000" dirty="0" smtClean="0">
                <a:solidFill>
                  <a:srgbClr val="3399FF"/>
                </a:solidFill>
                <a:ea typeface="黑体" panose="02010609060101010101" pitchFamily="49" charset="-122"/>
              </a:rPr>
              <a:t>/s</a:t>
            </a:r>
            <a:r>
              <a:rPr lang="en-US" altLang="zh-CN" sz="2000" dirty="0" smtClean="0">
                <a:solidFill>
                  <a:srgbClr val="FF0000"/>
                </a:solidFill>
                <a:ea typeface="黑体" panose="02010609060101010101" pitchFamily="49" charset="-122"/>
              </a:rPr>
              <a:t>=750x10</a:t>
            </a:r>
            <a:r>
              <a:rPr lang="en-US" altLang="zh-CN" sz="2000" baseline="30000" dirty="0" smtClean="0">
                <a:solidFill>
                  <a:srgbClr val="FF0000"/>
                </a:solidFill>
                <a:ea typeface="黑体" panose="02010609060101010101" pitchFamily="49" charset="-122"/>
              </a:rPr>
              <a:t>3</a:t>
            </a:r>
            <a:r>
              <a:rPr lang="zh-CN" altLang="en-US" sz="2000" dirty="0">
                <a:ea typeface="黑体" panose="02010609060101010101" pitchFamily="49" charset="-122"/>
              </a:rPr>
              <a:t>个时钟周期来为硬盘</a:t>
            </a:r>
            <a:r>
              <a:rPr lang="en-US" altLang="zh-CN" sz="2000" dirty="0">
                <a:ea typeface="黑体" panose="02010609060101010101" pitchFamily="49" charset="-122"/>
              </a:rPr>
              <a:t>I/O</a:t>
            </a:r>
            <a:r>
              <a:rPr lang="zh-CN" altLang="en-US" sz="2000" dirty="0">
                <a:ea typeface="黑体" panose="02010609060101010101" pitchFamily="49" charset="-122"/>
              </a:rPr>
              <a:t>操作服务；</a:t>
            </a:r>
            <a:endParaRPr lang="zh-CN" altLang="en-US" sz="2000" dirty="0">
              <a:ea typeface="黑体" panose="02010609060101010101" pitchFamily="49" charset="-122"/>
            </a:endParaRPr>
          </a:p>
          <a:p>
            <a:pPr marL="742950" lvl="1" indent="-285750">
              <a:lnSpc>
                <a:spcPct val="115000"/>
              </a:lnSpc>
              <a:spcBef>
                <a:spcPct val="0"/>
              </a:spcBef>
            </a:pPr>
            <a:r>
              <a:rPr lang="zh-CN" altLang="en-US" sz="2000" dirty="0">
                <a:ea typeface="黑体" panose="02010609060101010101" pitchFamily="49" charset="-122"/>
              </a:rPr>
              <a:t>处理器花费在硬盘</a:t>
            </a:r>
            <a:r>
              <a:rPr lang="en-US" altLang="zh-CN" sz="2000" dirty="0">
                <a:ea typeface="黑体" panose="02010609060101010101" pitchFamily="49" charset="-122"/>
              </a:rPr>
              <a:t>I/O</a:t>
            </a:r>
            <a:r>
              <a:rPr lang="zh-CN" altLang="en-US" sz="2000" dirty="0">
                <a:ea typeface="黑体" panose="02010609060101010101" pitchFamily="49" charset="-122"/>
              </a:rPr>
              <a:t>操作上的时间占比：</a:t>
            </a:r>
            <a:endParaRPr lang="zh-CN" altLang="en-US" sz="2000" dirty="0">
              <a:ea typeface="黑体" panose="02010609060101010101" pitchFamily="49" charset="-122"/>
            </a:endParaRPr>
          </a:p>
          <a:p>
            <a:pPr marL="342900" indent="-342900">
              <a:lnSpc>
                <a:spcPct val="115000"/>
              </a:lnSpc>
              <a:spcBef>
                <a:spcPct val="0"/>
              </a:spcBef>
              <a:buFontTx/>
              <a:buNone/>
            </a:pPr>
            <a:r>
              <a:rPr lang="zh-CN" altLang="en-US" sz="2000" dirty="0">
                <a:ea typeface="黑体" panose="02010609060101010101" pitchFamily="49" charset="-122"/>
              </a:rPr>
              <a:t>                                </a:t>
            </a:r>
            <a:r>
              <a:rPr lang="en-US" altLang="zh-CN" sz="2000" dirty="0">
                <a:ea typeface="黑体" panose="02010609060101010101" pitchFamily="49" charset="-122"/>
              </a:rPr>
              <a:t>750x10</a:t>
            </a:r>
            <a:r>
              <a:rPr lang="en-US" altLang="zh-CN" sz="2000" baseline="30000" dirty="0">
                <a:ea typeface="黑体" panose="02010609060101010101" pitchFamily="49" charset="-122"/>
              </a:rPr>
              <a:t>3</a:t>
            </a:r>
            <a:r>
              <a:rPr lang="en-US" altLang="zh-CN" sz="2000" dirty="0">
                <a:ea typeface="黑体" panose="02010609060101010101" pitchFamily="49" charset="-122"/>
              </a:rPr>
              <a:t>/(600x10</a:t>
            </a:r>
            <a:r>
              <a:rPr lang="en-US" altLang="zh-CN" sz="2000" baseline="30000" dirty="0">
                <a:ea typeface="黑体" panose="02010609060101010101" pitchFamily="49" charset="-122"/>
              </a:rPr>
              <a:t>6</a:t>
            </a:r>
            <a:r>
              <a:rPr lang="en-US" altLang="zh-CN" sz="2000" dirty="0">
                <a:ea typeface="黑体" panose="02010609060101010101" pitchFamily="49" charset="-122"/>
              </a:rPr>
              <a:t>)=1.5x10</a:t>
            </a:r>
            <a:r>
              <a:rPr lang="en-US" altLang="zh-CN" sz="2000" baseline="30000" dirty="0">
                <a:ea typeface="黑体" panose="02010609060101010101" pitchFamily="49" charset="-122"/>
              </a:rPr>
              <a:t>-3</a:t>
            </a:r>
            <a:r>
              <a:rPr lang="en-US" altLang="zh-CN" sz="2000" dirty="0">
                <a:ea typeface="黑体" panose="02010609060101010101" pitchFamily="49" charset="-122"/>
              </a:rPr>
              <a:t>=0.125%</a:t>
            </a:r>
            <a:r>
              <a:rPr lang="en-US" altLang="zh-CN" sz="2200" b="0" dirty="0">
                <a:ea typeface="黑体" panose="02010609060101010101" pitchFamily="49" charset="-122"/>
              </a:rPr>
              <a:t> </a:t>
            </a:r>
            <a:r>
              <a:rPr lang="zh-CN" altLang="en-US" sz="2200" b="0" dirty="0">
                <a:ea typeface="黑体" panose="02010609060101010101" pitchFamily="49" charset="-122"/>
              </a:rPr>
              <a:t>。</a:t>
            </a:r>
            <a:endParaRPr lang="zh-CN" altLang="en-US" sz="2200" b="0" dirty="0">
              <a:ea typeface="黑体" panose="02010609060101010101" pitchFamily="49" charset="-122"/>
            </a:endParaRPr>
          </a:p>
        </p:txBody>
      </p:sp>
      <p:sp>
        <p:nvSpPr>
          <p:cNvPr id="116740" name="Text Box 4"/>
          <p:cNvSpPr txBox="1">
            <a:spLocks noChangeArrowheads="1"/>
          </p:cNvSpPr>
          <p:nvPr/>
        </p:nvSpPr>
        <p:spPr bwMode="auto">
          <a:xfrm>
            <a:off x="377825" y="739775"/>
            <a:ext cx="8562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黑体" panose="02010609060101010101" pitchFamily="49" charset="-122"/>
                <a:ea typeface="黑体" panose="02010609060101010101" pitchFamily="49" charset="-122"/>
              </a:rPr>
              <a:t>一旦磁盘被启动传送，就以</a:t>
            </a:r>
            <a:r>
              <a:rPr lang="en-US" altLang="zh-CN" sz="1900">
                <a:latin typeface="黑体" panose="02010609060101010101" pitchFamily="49" charset="-122"/>
                <a:ea typeface="黑体" panose="02010609060101010101" pitchFamily="49" charset="-122"/>
              </a:rPr>
              <a:t>4MB/s</a:t>
            </a:r>
            <a:r>
              <a:rPr lang="zh-CN" altLang="en-US" sz="1900">
                <a:latin typeface="黑体" panose="02010609060101010101" pitchFamily="49" charset="-122"/>
                <a:ea typeface="黑体" panose="02010609060101010101" pitchFamily="49" charset="-122"/>
              </a:rPr>
              <a:t>的速度进行，主机要保证没有数据丢失！</a:t>
            </a:r>
            <a:endParaRPr lang="zh-CN" altLang="en-US" sz="19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F6337DF-B735-42AF-A00D-72DC164485A8}" type="slidenum">
              <a:rPr lang="zh-CN" altLang="en-US" sz="1200">
                <a:solidFill>
                  <a:srgbClr val="898989"/>
                </a:solidFill>
              </a:rPr>
            </a:fld>
            <a:endParaRPr lang="zh-CN" altLang="en-US" sz="1200">
              <a:solidFill>
                <a:srgbClr val="898989"/>
              </a:solidFill>
            </a:endParaRPr>
          </a:p>
        </p:txBody>
      </p:sp>
      <p:sp>
        <p:nvSpPr>
          <p:cNvPr id="3" name="文本框 2"/>
          <p:cNvSpPr txBox="1"/>
          <p:nvPr/>
        </p:nvSpPr>
        <p:spPr>
          <a:xfrm>
            <a:off x="1300480" y="6029623"/>
            <a:ext cx="5588000" cy="461665"/>
          </a:xfrm>
          <a:prstGeom prst="rect">
            <a:avLst/>
          </a:prstGeom>
          <a:noFill/>
        </p:spPr>
        <p:txBody>
          <a:bodyPr wrap="square" rtlCol="0">
            <a:spAutoFit/>
          </a:bodyPr>
          <a:lstStyle/>
          <a:p>
            <a:r>
              <a:rPr lang="en-US" altLang="zh-CN" sz="2400" dirty="0">
                <a:solidFill>
                  <a:srgbClr val="FF0000"/>
                </a:solidFill>
              </a:rPr>
              <a:t>DMA</a:t>
            </a:r>
            <a:r>
              <a:rPr lang="zh-CN" altLang="en-US" sz="2400" dirty="0">
                <a:solidFill>
                  <a:srgbClr val="FF0000"/>
                </a:solidFill>
              </a:rPr>
              <a:t>方式的</a:t>
            </a:r>
            <a:r>
              <a:rPr lang="en-US" altLang="zh-CN" sz="2400" dirty="0">
                <a:solidFill>
                  <a:srgbClr val="FF0000"/>
                </a:solidFill>
              </a:rPr>
              <a:t>CPU</a:t>
            </a:r>
            <a:r>
              <a:rPr lang="zh-CN" altLang="en-US" sz="2400" dirty="0">
                <a:solidFill>
                  <a:srgbClr val="FF0000"/>
                </a:solidFill>
              </a:rPr>
              <a:t>开销远小于中断方式！</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7" dur="500"/>
                                        <p:tgtEl>
                                          <p:spTgt spid="300035">
                                            <p:txEl>
                                              <p:pRg st="1" end="1"/>
                                            </p:txEl>
                                          </p:spTgt>
                                        </p:tgtEl>
                                      </p:cBhvr>
                                    </p:animEffect>
                                  </p:childTnLst>
                                  <p:subTnLst>
                                    <p:animClr clrSpc="rgb" dir="cw">
                                      <p:cBhvr override="childStyle">
                                        <p:cTn dur="1" fill="hold" display="0" masterRel="nextClick" afterEffect="1"/>
                                        <p:tgtEl>
                                          <p:spTgt spid="300035">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2" dur="500"/>
                                        <p:tgtEl>
                                          <p:spTgt spid="300035">
                                            <p:txEl>
                                              <p:pRg st="2" end="2"/>
                                            </p:txEl>
                                          </p:spTgt>
                                        </p:tgtEl>
                                      </p:cBhvr>
                                    </p:animEffect>
                                  </p:childTnLst>
                                  <p:subTnLst>
                                    <p:animClr clrSpc="rgb" dir="cw">
                                      <p:cBhvr override="childStyle">
                                        <p:cTn dur="1" fill="hold" display="0" masterRel="nextClick" afterEffect="1"/>
                                        <p:tgtEl>
                                          <p:spTgt spid="300035">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17" dur="500"/>
                                        <p:tgtEl>
                                          <p:spTgt spid="300035">
                                            <p:txEl>
                                              <p:pRg st="3" end="3"/>
                                            </p:txEl>
                                          </p:spTgt>
                                        </p:tgtEl>
                                      </p:cBhvr>
                                    </p:animEffect>
                                  </p:childTnLst>
                                  <p:subTnLst>
                                    <p:animClr clrSpc="rgb" dir="cw">
                                      <p:cBhvr override="childStyle">
                                        <p:cTn dur="1" fill="hold" display="0" masterRel="nextClick" afterEffect="1"/>
                                        <p:tgtEl>
                                          <p:spTgt spid="300035">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2" dur="500"/>
                                        <p:tgtEl>
                                          <p:spTgt spid="300035">
                                            <p:txEl>
                                              <p:pRg st="4" end="4"/>
                                            </p:txEl>
                                          </p:spTgt>
                                        </p:tgtEl>
                                      </p:cBhvr>
                                    </p:animEffect>
                                  </p:childTnLst>
                                  <p:subTnLst>
                                    <p:animClr clrSpc="rgb" dir="cw">
                                      <p:cBhvr override="childStyle">
                                        <p:cTn dur="1" fill="hold" display="0" masterRel="nextClick" afterEffect="1"/>
                                        <p:tgtEl>
                                          <p:spTgt spid="300035">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27" dur="500"/>
                                        <p:tgtEl>
                                          <p:spTgt spid="300035">
                                            <p:txEl>
                                              <p:pRg st="6" end="6"/>
                                            </p:txEl>
                                          </p:spTgt>
                                        </p:tgtEl>
                                      </p:cBhvr>
                                    </p:animEffect>
                                  </p:childTnLst>
                                  <p:subTnLst>
                                    <p:animClr clrSpc="rgb" dir="cw">
                                      <p:cBhvr override="childStyle">
                                        <p:cTn dur="1" fill="hold" display="0" masterRel="nextClick" afterEffect="1"/>
                                        <p:tgtEl>
                                          <p:spTgt spid="300035">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0035">
                                            <p:txEl>
                                              <p:pRg st="7" end="7"/>
                                            </p:txEl>
                                          </p:spTgt>
                                        </p:tgtEl>
                                        <p:attrNameLst>
                                          <p:attrName>style.visibility</p:attrName>
                                        </p:attrNameLst>
                                      </p:cBhvr>
                                      <p:to>
                                        <p:strVal val="visible"/>
                                      </p:to>
                                    </p:set>
                                    <p:animEffect transition="in" filter="blinds(horizontal)">
                                      <p:cBhvr>
                                        <p:cTn id="32" dur="500"/>
                                        <p:tgtEl>
                                          <p:spTgt spid="300035">
                                            <p:txEl>
                                              <p:pRg st="7" end="7"/>
                                            </p:txEl>
                                          </p:spTgt>
                                        </p:tgtEl>
                                      </p:cBhvr>
                                    </p:animEffect>
                                  </p:childTnLst>
                                  <p:subTnLst>
                                    <p:animClr clrSpc="rgb" dir="cw">
                                      <p:cBhvr override="childStyle">
                                        <p:cTn dur="1" fill="hold" display="0" masterRel="nextClick" afterEffect="1"/>
                                        <p:tgtEl>
                                          <p:spTgt spid="300035">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35">
                                            <p:txEl>
                                              <p:pRg st="8" end="8"/>
                                            </p:txEl>
                                          </p:spTgt>
                                        </p:tgtEl>
                                        <p:attrNameLst>
                                          <p:attrName>style.visibility</p:attrName>
                                        </p:attrNameLst>
                                      </p:cBhvr>
                                      <p:to>
                                        <p:strVal val="visible"/>
                                      </p:to>
                                    </p:set>
                                    <p:animEffect transition="in" filter="blinds(horizontal)">
                                      <p:cBhvr>
                                        <p:cTn id="37" dur="500"/>
                                        <p:tgtEl>
                                          <p:spTgt spid="300035">
                                            <p:txEl>
                                              <p:pRg st="8" end="8"/>
                                            </p:txEl>
                                          </p:spTgt>
                                        </p:tgtEl>
                                      </p:cBhvr>
                                    </p:animEffect>
                                  </p:childTnLst>
                                  <p:subTnLst>
                                    <p:animClr clrSpc="rgb" dir="cw">
                                      <p:cBhvr override="childStyle">
                                        <p:cTn dur="1" fill="hold" display="0" masterRel="nextClick" afterEffect="1"/>
                                        <p:tgtEl>
                                          <p:spTgt spid="300035">
                                            <p:txEl>
                                              <p:pRg st="8" end="8"/>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0035">
                                            <p:txEl>
                                              <p:pRg st="9" end="9"/>
                                            </p:txEl>
                                          </p:spTgt>
                                        </p:tgtEl>
                                        <p:attrNameLst>
                                          <p:attrName>style.visibility</p:attrName>
                                        </p:attrNameLst>
                                      </p:cBhvr>
                                      <p:to>
                                        <p:strVal val="visible"/>
                                      </p:to>
                                    </p:set>
                                    <p:animEffect transition="in" filter="blinds(horizontal)">
                                      <p:cBhvr>
                                        <p:cTn id="42" dur="500"/>
                                        <p:tgtEl>
                                          <p:spTgt spid="300035">
                                            <p:txEl>
                                              <p:pRg st="9" end="9"/>
                                            </p:txEl>
                                          </p:spTgt>
                                        </p:tgtEl>
                                      </p:cBhvr>
                                    </p:animEffect>
                                  </p:childTnLst>
                                  <p:subTnLst>
                                    <p:animClr clrSpc="rgb" dir="cw">
                                      <p:cBhvr override="childStyle">
                                        <p:cTn dur="1" fill="hold" display="0" masterRel="nextClick" afterEffect="1"/>
                                        <p:tgtEl>
                                          <p:spTgt spid="300035">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300035">
                                            <p:txEl>
                                              <p:pRg st="10" end="10"/>
                                            </p:txEl>
                                          </p:spTgt>
                                        </p:tgtEl>
                                        <p:attrNameLst>
                                          <p:attrName>style.visibility</p:attrName>
                                        </p:attrNameLst>
                                      </p:cBhvr>
                                      <p:to>
                                        <p:strVal val="visible"/>
                                      </p:to>
                                    </p:set>
                                    <p:animEffect transition="in" filter="blinds(horizontal)">
                                      <p:cBhvr>
                                        <p:cTn id="45" dur="500"/>
                                        <p:tgtEl>
                                          <p:spTgt spid="300035">
                                            <p:txEl>
                                              <p:pRg st="10" end="10"/>
                                            </p:txEl>
                                          </p:spTgt>
                                        </p:tgtEl>
                                      </p:cBhvr>
                                    </p:animEffect>
                                  </p:childTnLst>
                                  <p:subTnLst>
                                    <p:animClr clrSpc="rgb" dir="cw">
                                      <p:cBhvr override="childStyle">
                                        <p:cTn dur="1" fill="hold" display="0" masterRel="nextClick" afterEffect="1"/>
                                        <p:tgtEl>
                                          <p:spTgt spid="300035">
                                            <p:txEl>
                                              <p:pRg st="10" end="10"/>
                                            </p:txEl>
                                          </p:spTgt>
                                        </p:tgtEl>
                                        <p:attrNameLst>
                                          <p:attrName>ppt_c</p:attrName>
                                        </p:attrNameLst>
                                      </p:cBhvr>
                                      <p:to>
                                        <a:srgbClr val="3399FF"/>
                                      </p:to>
                                    </p:animClr>
                                  </p:sub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arn(outVertic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ea typeface="宋体" panose="02010600030101010101" pitchFamily="2" charset="-122"/>
              </a:rPr>
              <a:t>本章总结</a:t>
            </a:r>
            <a:r>
              <a:rPr lang="en-US" altLang="zh-CN">
                <a:ea typeface="宋体" panose="02010600030101010101" pitchFamily="2" charset="-122"/>
              </a:rPr>
              <a:t>1</a:t>
            </a:r>
            <a:endParaRPr lang="en-US" altLang="zh-CN">
              <a:ea typeface="宋体" panose="02010600030101010101" pitchFamily="2" charset="-122"/>
            </a:endParaRPr>
          </a:p>
        </p:txBody>
      </p:sp>
      <p:sp>
        <p:nvSpPr>
          <p:cNvPr id="581635" name="Rectangle 3"/>
          <p:cNvSpPr>
            <a:spLocks noGrp="1" noChangeArrowheads="1"/>
          </p:cNvSpPr>
          <p:nvPr>
            <p:ph type="body" idx="1"/>
          </p:nvPr>
        </p:nvSpPr>
        <p:spPr>
          <a:xfrm>
            <a:off x="450850" y="728663"/>
            <a:ext cx="8191500" cy="5425075"/>
          </a:xfrm>
          <a:noFill/>
        </p:spPr>
        <p:txBody>
          <a:bodyPr/>
          <a:lstStyle/>
          <a:p>
            <a:pPr marL="342900" indent="-342900">
              <a:lnSpc>
                <a:spcPct val="105000"/>
              </a:lnSpc>
            </a:pPr>
            <a:r>
              <a:rPr lang="en-US" altLang="zh-CN" dirty="0">
                <a:ea typeface="黑体" panose="02010609060101010101" pitchFamily="49" charset="-122"/>
              </a:rPr>
              <a:t>I/O</a:t>
            </a:r>
            <a:r>
              <a:rPr lang="zh-CN" altLang="en-US" dirty="0">
                <a:ea typeface="黑体" panose="02010609060101010101" pitchFamily="49" charset="-122"/>
              </a:rPr>
              <a:t>系统概述</a:t>
            </a:r>
            <a:endParaRPr lang="zh-CN" altLang="en-US" dirty="0">
              <a:ea typeface="黑体" panose="02010609060101010101" pitchFamily="49" charset="-122"/>
            </a:endParaRPr>
          </a:p>
          <a:p>
            <a:pPr marL="742950" lvl="1" indent="-285750">
              <a:lnSpc>
                <a:spcPct val="105000"/>
              </a:lnSpc>
            </a:pPr>
            <a:r>
              <a:rPr lang="en-US" altLang="zh-CN" dirty="0">
                <a:ea typeface="黑体" panose="02010609060101010101" pitchFamily="49" charset="-122"/>
              </a:rPr>
              <a:t>I/O</a:t>
            </a:r>
            <a:r>
              <a:rPr lang="zh-CN" altLang="en-US" dirty="0">
                <a:ea typeface="黑体" panose="02010609060101010101" pitchFamily="49" charset="-122"/>
              </a:rPr>
              <a:t>系统的性能主要有吞吐率和响应时间，两者是对立统一的关系</a:t>
            </a:r>
            <a:endParaRPr lang="zh-CN" altLang="en-US" dirty="0">
              <a:ea typeface="黑体" panose="02010609060101010101" pitchFamily="49" charset="-122"/>
            </a:endParaRPr>
          </a:p>
          <a:p>
            <a:pPr marL="742950" lvl="1" indent="-285750">
              <a:lnSpc>
                <a:spcPct val="105000"/>
              </a:lnSpc>
            </a:pPr>
            <a:r>
              <a:rPr lang="en-US" altLang="zh-CN" dirty="0">
                <a:ea typeface="黑体" panose="02010609060101010101" pitchFamily="49" charset="-122"/>
              </a:rPr>
              <a:t>I/O</a:t>
            </a:r>
            <a:r>
              <a:rPr lang="zh-CN" altLang="en-US" dirty="0">
                <a:ea typeface="黑体" panose="02010609060101010101" pitchFamily="49" charset="-122"/>
              </a:rPr>
              <a:t>系统的功能是在主机（寄存器和主存）和外设之间传输数据</a:t>
            </a:r>
            <a:endParaRPr lang="zh-CN" altLang="en-US" dirty="0">
              <a:ea typeface="黑体" panose="02010609060101010101" pitchFamily="49" charset="-122"/>
            </a:endParaRPr>
          </a:p>
          <a:p>
            <a:pPr marL="742950" lvl="1" indent="-285750">
              <a:lnSpc>
                <a:spcPct val="105000"/>
              </a:lnSpc>
            </a:pPr>
            <a:r>
              <a:rPr lang="en-US" altLang="zh-CN" dirty="0">
                <a:ea typeface="黑体" panose="02010609060101010101" pitchFamily="49" charset="-122"/>
              </a:rPr>
              <a:t>I/O</a:t>
            </a:r>
            <a:r>
              <a:rPr lang="zh-CN" altLang="en-US" dirty="0">
                <a:ea typeface="黑体" panose="02010609060101010101" pitchFamily="49" charset="-122"/>
              </a:rPr>
              <a:t>系统的具体任务是：构建传输通路、对设备寻址、向设备发命令、取状态、并提供相应的传输机制来读</a:t>
            </a:r>
            <a:r>
              <a:rPr lang="en-US" altLang="zh-CN" dirty="0">
                <a:ea typeface="黑体" panose="02010609060101010101" pitchFamily="49" charset="-122"/>
              </a:rPr>
              <a:t>/</a:t>
            </a:r>
            <a:r>
              <a:rPr lang="zh-CN" altLang="en-US" dirty="0">
                <a:ea typeface="黑体" panose="02010609060101010101" pitchFamily="49" charset="-122"/>
              </a:rPr>
              <a:t>写设备数据等。</a:t>
            </a:r>
            <a:endParaRPr lang="en-US" altLang="zh-CN" dirty="0">
              <a:ea typeface="黑体" panose="02010609060101010101" pitchFamily="49" charset="-122"/>
            </a:endParaRPr>
          </a:p>
          <a:p>
            <a:pPr marL="742950" lvl="1" indent="-285750">
              <a:lnSpc>
                <a:spcPct val="105000"/>
              </a:lnSpc>
            </a:pPr>
            <a:r>
              <a:rPr lang="en-US" altLang="zh-CN" dirty="0">
                <a:ea typeface="黑体" panose="02010609060101010101" pitchFamily="49" charset="-122"/>
              </a:rPr>
              <a:t>OS</a:t>
            </a:r>
            <a:r>
              <a:rPr lang="zh-CN" altLang="en-US" dirty="0">
                <a:ea typeface="黑体" panose="02010609060101010101" pitchFamily="49" charset="-122"/>
              </a:rPr>
              <a:t>在</a:t>
            </a:r>
            <a:r>
              <a:rPr lang="en-US" altLang="zh-CN" dirty="0">
                <a:ea typeface="黑体" panose="02010609060101010101" pitchFamily="49" charset="-122"/>
              </a:rPr>
              <a:t>I/O</a:t>
            </a:r>
            <a:r>
              <a:rPr lang="zh-CN" altLang="en-US" dirty="0">
                <a:ea typeface="黑体" panose="02010609060101010101" pitchFamily="49" charset="-122"/>
              </a:rPr>
              <a:t>系统的职责是：</a:t>
            </a:r>
            <a:endParaRPr lang="zh-CN" altLang="en-US" dirty="0">
              <a:ea typeface="黑体" panose="02010609060101010101" pitchFamily="49" charset="-122"/>
            </a:endParaRPr>
          </a:p>
          <a:p>
            <a:pPr marL="1143000" lvl="2" indent="-228600">
              <a:lnSpc>
                <a:spcPct val="105000"/>
              </a:lnSpc>
            </a:pPr>
            <a:r>
              <a:rPr lang="zh-CN" altLang="en-US" dirty="0">
                <a:solidFill>
                  <a:srgbClr val="146C18"/>
                </a:solidFill>
                <a:ea typeface="黑体" panose="02010609060101010101" pitchFamily="49" charset="-122"/>
              </a:rPr>
              <a:t>对共享设备进行管理、提供设备驱动程序、处理中断请求</a:t>
            </a:r>
            <a:endParaRPr lang="zh-CN" altLang="en-US" dirty="0">
              <a:solidFill>
                <a:srgbClr val="146C18"/>
              </a:solidFill>
              <a:ea typeface="黑体" panose="02010609060101010101" pitchFamily="49" charset="-122"/>
            </a:endParaRPr>
          </a:p>
          <a:p>
            <a:pPr marL="342900" indent="-342900">
              <a:lnSpc>
                <a:spcPct val="105000"/>
              </a:lnSpc>
            </a:pPr>
            <a:r>
              <a:rPr lang="en-US" altLang="zh-CN" dirty="0">
                <a:ea typeface="黑体" panose="02010609060101010101" pitchFamily="49" charset="-122"/>
              </a:rPr>
              <a:t>I/O</a:t>
            </a:r>
            <a:r>
              <a:rPr lang="zh-CN" altLang="en-US" dirty="0">
                <a:ea typeface="黑体" panose="02010609060101010101" pitchFamily="49" charset="-122"/>
              </a:rPr>
              <a:t>设备概述</a:t>
            </a:r>
            <a:endParaRPr lang="zh-CN" altLang="en-US" dirty="0">
              <a:ea typeface="黑体" panose="02010609060101010101" pitchFamily="49" charset="-122"/>
            </a:endParaRPr>
          </a:p>
          <a:p>
            <a:pPr marL="742950" lvl="1" indent="-285750">
              <a:lnSpc>
                <a:spcPct val="105000"/>
              </a:lnSpc>
            </a:pPr>
            <a:r>
              <a:rPr lang="en-US" altLang="zh-CN" dirty="0">
                <a:ea typeface="黑体" panose="02010609060101010101" pitchFamily="49" charset="-122"/>
              </a:rPr>
              <a:t>I/O</a:t>
            </a:r>
            <a:r>
              <a:rPr lang="zh-CN" altLang="en-US" dirty="0">
                <a:ea typeface="黑体" panose="02010609060101010101" pitchFamily="49" charset="-122"/>
              </a:rPr>
              <a:t>设备通过</a:t>
            </a:r>
            <a:r>
              <a:rPr lang="en-US" altLang="zh-CN" dirty="0">
                <a:ea typeface="黑体" panose="02010609060101010101" pitchFamily="49" charset="-122"/>
              </a:rPr>
              <a:t>I/O</a:t>
            </a:r>
            <a:r>
              <a:rPr lang="zh-CN" altLang="en-US" dirty="0">
                <a:ea typeface="黑体" panose="02010609060101010101" pitchFamily="49" charset="-122"/>
              </a:rPr>
              <a:t>接口和主机相连</a:t>
            </a:r>
            <a:endParaRPr lang="zh-CN" altLang="en-US"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外设分类：</a:t>
            </a:r>
            <a:r>
              <a:rPr lang="en-US" altLang="zh-CN" dirty="0">
                <a:ea typeface="黑体" panose="02010609060101010101" pitchFamily="49" charset="-122"/>
              </a:rPr>
              <a:t>I/O</a:t>
            </a:r>
            <a:r>
              <a:rPr lang="zh-CN" altLang="en-US" dirty="0">
                <a:ea typeface="黑体" panose="02010609060101010101" pitchFamily="49" charset="-122"/>
              </a:rPr>
              <a:t>设备和存储设备、机读设备和人读设备</a:t>
            </a:r>
            <a:endParaRPr lang="zh-CN" altLang="en-US" dirty="0">
              <a:ea typeface="黑体" panose="02010609060101010101" pitchFamily="49" charset="-122"/>
            </a:endParaRPr>
          </a:p>
          <a:p>
            <a:pPr marL="342900" indent="-342900">
              <a:lnSpc>
                <a:spcPct val="105000"/>
              </a:lnSpc>
            </a:pPr>
            <a:r>
              <a:rPr lang="zh-CN" altLang="en-US" dirty="0">
                <a:ea typeface="黑体" panose="02010609060101010101" pitchFamily="49" charset="-122"/>
              </a:rPr>
              <a:t>磁盘存储器</a:t>
            </a:r>
            <a:endParaRPr lang="zh-CN" altLang="en-US"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磁盘存储器的读写原理：两种不同磁化状态表示“</a:t>
            </a:r>
            <a:r>
              <a:rPr lang="en-US" altLang="zh-CN" dirty="0">
                <a:ea typeface="黑体" panose="02010609060101010101" pitchFamily="49" charset="-122"/>
              </a:rPr>
              <a:t>0”</a:t>
            </a:r>
            <a:r>
              <a:rPr lang="zh-CN" altLang="en-US" dirty="0">
                <a:ea typeface="黑体" panose="02010609060101010101" pitchFamily="49" charset="-122"/>
              </a:rPr>
              <a:t>和“</a:t>
            </a:r>
            <a:r>
              <a:rPr lang="en-US" altLang="zh-CN" dirty="0">
                <a:ea typeface="黑体" panose="02010609060101010101" pitchFamily="49" charset="-122"/>
              </a:rPr>
              <a:t>1”</a:t>
            </a:r>
            <a:endParaRPr lang="en-US" altLang="zh-CN"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磁盘上数据的定位信息：</a:t>
            </a:r>
            <a:r>
              <a:rPr lang="zh-CN" altLang="en-US" dirty="0">
                <a:solidFill>
                  <a:schemeClr val="accent2"/>
                </a:solidFill>
                <a:latin typeface="黑体" panose="02010609060101010101" pitchFamily="49" charset="-122"/>
                <a:ea typeface="黑体" panose="02010609060101010101" pitchFamily="49" charset="-122"/>
              </a:rPr>
              <a:t>柱面</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磁道</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号、磁头（盘面）号、扇区号</a:t>
            </a:r>
            <a:endParaRPr lang="en-US" altLang="zh-CN"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磁盘存储器的性能指标：寻道时间、旋转等待时间、数据传输率</a:t>
            </a:r>
            <a:endParaRPr lang="zh-CN" altLang="en-US"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冗余磁盘阵列 </a:t>
            </a:r>
            <a:r>
              <a:rPr lang="en-US" altLang="zh-CN" dirty="0">
                <a:ea typeface="黑体" panose="02010609060101010101" pitchFamily="49" charset="-122"/>
              </a:rPr>
              <a:t>(RAID)</a:t>
            </a:r>
            <a:r>
              <a:rPr lang="zh-CN" altLang="en-US" dirty="0">
                <a:ea typeface="黑体" panose="02010609060101010101" pitchFamily="49" charset="-122"/>
              </a:rPr>
              <a:t>：多个物理盘组成一个逻辑盘，以提高磁盘存取速度、容量和可靠性</a:t>
            </a:r>
            <a:endParaRPr lang="zh-CN" altLang="en-US"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CE81F15-1EDA-4D3F-B526-8D3D1E748AEE}"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animEffect transition="in" filter="blinds(horizontal)">
                                      <p:cBhvr>
                                        <p:cTn id="7" dur="500"/>
                                        <p:tgtEl>
                                          <p:spTgt spid="5816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5">
                                            <p:txEl>
                                              <p:pRg st="2" end="2"/>
                                            </p:txEl>
                                          </p:spTgt>
                                        </p:tgtEl>
                                        <p:attrNameLst>
                                          <p:attrName>style.visibility</p:attrName>
                                        </p:attrNameLst>
                                      </p:cBhvr>
                                      <p:to>
                                        <p:strVal val="visible"/>
                                      </p:to>
                                    </p:set>
                                    <p:animEffect transition="in" filter="blinds(horizontal)">
                                      <p:cBhvr>
                                        <p:cTn id="12" dur="500"/>
                                        <p:tgtEl>
                                          <p:spTgt spid="581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5">
                                            <p:txEl>
                                              <p:pRg st="3" end="3"/>
                                            </p:txEl>
                                          </p:spTgt>
                                        </p:tgtEl>
                                        <p:attrNameLst>
                                          <p:attrName>style.visibility</p:attrName>
                                        </p:attrNameLst>
                                      </p:cBhvr>
                                      <p:to>
                                        <p:strVal val="visible"/>
                                      </p:to>
                                    </p:set>
                                    <p:animEffect transition="in" filter="blinds(horizontal)">
                                      <p:cBhvr>
                                        <p:cTn id="17" dur="500"/>
                                        <p:tgtEl>
                                          <p:spTgt spid="581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5">
                                            <p:txEl>
                                              <p:pRg st="4" end="4"/>
                                            </p:txEl>
                                          </p:spTgt>
                                        </p:tgtEl>
                                        <p:attrNameLst>
                                          <p:attrName>style.visibility</p:attrName>
                                        </p:attrNameLst>
                                      </p:cBhvr>
                                      <p:to>
                                        <p:strVal val="visible"/>
                                      </p:to>
                                    </p:set>
                                    <p:animEffect transition="in" filter="blinds(horizontal)">
                                      <p:cBhvr>
                                        <p:cTn id="22" dur="500"/>
                                        <p:tgtEl>
                                          <p:spTgt spid="58163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81635">
                                            <p:txEl>
                                              <p:pRg st="5" end="5"/>
                                            </p:txEl>
                                          </p:spTgt>
                                        </p:tgtEl>
                                        <p:attrNameLst>
                                          <p:attrName>style.visibility</p:attrName>
                                        </p:attrNameLst>
                                      </p:cBhvr>
                                      <p:to>
                                        <p:strVal val="visible"/>
                                      </p:to>
                                    </p:set>
                                    <p:animEffect transition="in" filter="blinds(horizontal)">
                                      <p:cBhvr>
                                        <p:cTn id="25" dur="500"/>
                                        <p:tgtEl>
                                          <p:spTgt spid="58163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81635">
                                            <p:txEl>
                                              <p:pRg st="7" end="7"/>
                                            </p:txEl>
                                          </p:spTgt>
                                        </p:tgtEl>
                                        <p:attrNameLst>
                                          <p:attrName>style.visibility</p:attrName>
                                        </p:attrNameLst>
                                      </p:cBhvr>
                                      <p:to>
                                        <p:strVal val="visible"/>
                                      </p:to>
                                    </p:set>
                                    <p:animEffect transition="in" filter="blinds(horizontal)">
                                      <p:cBhvr>
                                        <p:cTn id="30" dur="500"/>
                                        <p:tgtEl>
                                          <p:spTgt spid="58163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81635">
                                            <p:txEl>
                                              <p:pRg st="8" end="8"/>
                                            </p:txEl>
                                          </p:spTgt>
                                        </p:tgtEl>
                                        <p:attrNameLst>
                                          <p:attrName>style.visibility</p:attrName>
                                        </p:attrNameLst>
                                      </p:cBhvr>
                                      <p:to>
                                        <p:strVal val="visible"/>
                                      </p:to>
                                    </p:set>
                                    <p:animEffect transition="in" filter="blinds(horizontal)">
                                      <p:cBhvr>
                                        <p:cTn id="35" dur="500"/>
                                        <p:tgtEl>
                                          <p:spTgt spid="58163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81635">
                                            <p:txEl>
                                              <p:pRg st="10" end="10"/>
                                            </p:txEl>
                                          </p:spTgt>
                                        </p:tgtEl>
                                        <p:attrNameLst>
                                          <p:attrName>style.visibility</p:attrName>
                                        </p:attrNameLst>
                                      </p:cBhvr>
                                      <p:to>
                                        <p:strVal val="visible"/>
                                      </p:to>
                                    </p:set>
                                    <p:animEffect transition="in" filter="blinds(horizontal)">
                                      <p:cBhvr>
                                        <p:cTn id="40" dur="500"/>
                                        <p:tgtEl>
                                          <p:spTgt spid="581635">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81635">
                                            <p:txEl>
                                              <p:pRg st="11" end="11"/>
                                            </p:txEl>
                                          </p:spTgt>
                                        </p:tgtEl>
                                        <p:attrNameLst>
                                          <p:attrName>style.visibility</p:attrName>
                                        </p:attrNameLst>
                                      </p:cBhvr>
                                      <p:to>
                                        <p:strVal val="visible"/>
                                      </p:to>
                                    </p:set>
                                    <p:animEffect transition="in" filter="blinds(horizontal)">
                                      <p:cBhvr>
                                        <p:cTn id="45" dur="500"/>
                                        <p:tgtEl>
                                          <p:spTgt spid="581635">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81635">
                                            <p:txEl>
                                              <p:pRg st="12" end="12"/>
                                            </p:txEl>
                                          </p:spTgt>
                                        </p:tgtEl>
                                        <p:attrNameLst>
                                          <p:attrName>style.visibility</p:attrName>
                                        </p:attrNameLst>
                                      </p:cBhvr>
                                      <p:to>
                                        <p:strVal val="visible"/>
                                      </p:to>
                                    </p:set>
                                    <p:animEffect transition="in" filter="blinds(horizontal)">
                                      <p:cBhvr>
                                        <p:cTn id="50" dur="500"/>
                                        <p:tgtEl>
                                          <p:spTgt spid="581635">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81635">
                                            <p:txEl>
                                              <p:pRg st="13" end="13"/>
                                            </p:txEl>
                                          </p:spTgt>
                                        </p:tgtEl>
                                        <p:attrNameLst>
                                          <p:attrName>style.visibility</p:attrName>
                                        </p:attrNameLst>
                                      </p:cBhvr>
                                      <p:to>
                                        <p:strVal val="visible"/>
                                      </p:to>
                                    </p:set>
                                    <p:animEffect transition="in" filter="blinds(horizontal)">
                                      <p:cBhvr>
                                        <p:cTn id="55" dur="500"/>
                                        <p:tgtEl>
                                          <p:spTgt spid="5816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ea typeface="宋体" panose="02010600030101010101" pitchFamily="2" charset="-122"/>
              </a:rPr>
              <a:t>本章总结</a:t>
            </a:r>
            <a:r>
              <a:rPr lang="en-US" altLang="zh-CN">
                <a:ea typeface="宋体" panose="02010600030101010101" pitchFamily="2" charset="-122"/>
              </a:rPr>
              <a:t>2</a:t>
            </a:r>
            <a:endParaRPr lang="en-US" altLang="zh-CN">
              <a:ea typeface="宋体" panose="02010600030101010101" pitchFamily="2" charset="-122"/>
            </a:endParaRPr>
          </a:p>
        </p:txBody>
      </p:sp>
      <p:sp>
        <p:nvSpPr>
          <p:cNvPr id="582659" name="Rectangle 3"/>
          <p:cNvSpPr>
            <a:spLocks noGrp="1" noChangeArrowheads="1"/>
          </p:cNvSpPr>
          <p:nvPr>
            <p:ph type="body" idx="1"/>
          </p:nvPr>
        </p:nvSpPr>
        <p:spPr>
          <a:xfrm>
            <a:off x="509588" y="917575"/>
            <a:ext cx="8191500" cy="3424527"/>
          </a:xfrm>
          <a:noFill/>
        </p:spPr>
        <p:txBody>
          <a:bodyPr/>
          <a:lstStyle/>
          <a:p>
            <a:pPr>
              <a:buFontTx/>
              <a:buNone/>
            </a:pPr>
            <a:endParaRPr lang="zh-CN" altLang="en-US" dirty="0">
              <a:ea typeface="宋体" panose="02010600030101010101" pitchFamily="2" charset="-122"/>
            </a:endParaRPr>
          </a:p>
          <a:p>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接口是</a:t>
            </a:r>
            <a:r>
              <a:rPr lang="en-US" altLang="zh-CN" sz="1900" dirty="0">
                <a:solidFill>
                  <a:schemeClr val="accent1"/>
                </a:solidFill>
                <a:ea typeface="黑体" panose="02010609060101010101" pitchFamily="49" charset="-122"/>
              </a:rPr>
              <a:t>I/O</a:t>
            </a:r>
            <a:r>
              <a:rPr lang="zh-CN" altLang="en-US" sz="1900" dirty="0">
                <a:solidFill>
                  <a:schemeClr val="accent1"/>
                </a:solidFill>
                <a:ea typeface="黑体" panose="02010609060101010101" pitchFamily="49" charset="-122"/>
              </a:rPr>
              <a:t>控制器</a:t>
            </a:r>
            <a:r>
              <a:rPr lang="zh-CN" altLang="en-US" sz="1900" dirty="0">
                <a:solidFill>
                  <a:srgbClr val="146C18"/>
                </a:solidFill>
                <a:ea typeface="黑体" panose="02010609060101010101" pitchFamily="49" charset="-122"/>
              </a:rPr>
              <a:t>以及与外设之间连接的</a:t>
            </a:r>
            <a:r>
              <a:rPr lang="zh-CN" altLang="en-US" sz="1900" dirty="0">
                <a:solidFill>
                  <a:schemeClr val="accent1"/>
                </a:solidFill>
                <a:ea typeface="黑体" panose="02010609060101010101" pitchFamily="49" charset="-122"/>
              </a:rPr>
              <a:t>电缆插座</a:t>
            </a:r>
            <a:r>
              <a:rPr lang="zh-CN" altLang="en-US" sz="1900" dirty="0">
                <a:solidFill>
                  <a:srgbClr val="146C18"/>
                </a:solidFill>
                <a:ea typeface="黑体" panose="02010609060101010101" pitchFamily="49" charset="-122"/>
              </a:rPr>
              <a:t>。</a:t>
            </a:r>
            <a:endParaRPr lang="en-US" altLang="zh-CN" sz="1900" dirty="0">
              <a:solidFill>
                <a:srgbClr val="146C18"/>
              </a:solidFill>
              <a:ea typeface="黑体" panose="02010609060101010101" pitchFamily="49" charset="-122"/>
            </a:endParaRPr>
          </a:p>
          <a:p>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控制器中一般有数据缓冲器、状态</a:t>
            </a:r>
            <a:r>
              <a:rPr lang="en-US" altLang="zh-CN" sz="1900" dirty="0">
                <a:solidFill>
                  <a:srgbClr val="146C18"/>
                </a:solidFill>
                <a:ea typeface="黑体" panose="02010609060101010101" pitchFamily="49" charset="-122"/>
              </a:rPr>
              <a:t>/</a:t>
            </a:r>
            <a:r>
              <a:rPr lang="zh-CN" altLang="en-US" sz="1900" dirty="0">
                <a:solidFill>
                  <a:srgbClr val="146C18"/>
                </a:solidFill>
                <a:ea typeface="黑体" panose="02010609060101010101" pitchFamily="49" charset="-122"/>
              </a:rPr>
              <a:t>控制寄存器、串</a:t>
            </a:r>
            <a:r>
              <a:rPr lang="en-US" altLang="zh-CN" sz="1900" dirty="0">
                <a:solidFill>
                  <a:srgbClr val="146C18"/>
                </a:solidFill>
                <a:ea typeface="黑体" panose="02010609060101010101" pitchFamily="49" charset="-122"/>
              </a:rPr>
              <a:t>-</a:t>
            </a:r>
            <a:r>
              <a:rPr lang="zh-CN" altLang="en-US" sz="1900" dirty="0">
                <a:solidFill>
                  <a:srgbClr val="146C18"/>
                </a:solidFill>
                <a:ea typeface="黑体" panose="02010609060101010101" pitchFamily="49" charset="-122"/>
              </a:rPr>
              <a:t>并转换、设备控制逻辑、地址译码逻辑等。用于在主机和设备之间进行命令、数据、状态信息的传递和转换。</a:t>
            </a:r>
            <a:endParaRPr lang="zh-CN" altLang="en-US" sz="1900" dirty="0">
              <a:solidFill>
                <a:srgbClr val="146C18"/>
              </a:solidFill>
              <a:ea typeface="黑体" panose="02010609060101010101" pitchFamily="49" charset="-122"/>
            </a:endParaRPr>
          </a:p>
          <a:p>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端口是指</a:t>
            </a:r>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控制器中</a:t>
            </a:r>
            <a:r>
              <a:rPr lang="en-US" altLang="zh-CN" sz="1900" dirty="0">
                <a:solidFill>
                  <a:srgbClr val="146C18"/>
                </a:solidFill>
                <a:ea typeface="黑体" panose="02010609060101010101" pitchFamily="49" charset="-122"/>
              </a:rPr>
              <a:t>CPU</a:t>
            </a:r>
            <a:r>
              <a:rPr lang="zh-CN" altLang="en-US" sz="1900" dirty="0">
                <a:solidFill>
                  <a:srgbClr val="146C18"/>
                </a:solidFill>
                <a:ea typeface="黑体" panose="02010609060101010101" pitchFamily="49" charset="-122"/>
              </a:rPr>
              <a:t>可访问的寄存器，对</a:t>
            </a:r>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设备的寻址就是对</a:t>
            </a:r>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端口的访问</a:t>
            </a:r>
            <a:endParaRPr lang="zh-CN" altLang="en-US" sz="1900" dirty="0">
              <a:solidFill>
                <a:srgbClr val="146C18"/>
              </a:solidFill>
              <a:ea typeface="黑体" panose="02010609060101010101" pitchFamily="49" charset="-122"/>
            </a:endParaRPr>
          </a:p>
          <a:p>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端口的编址方式有两种：内存映射方式（统一编址）和特殊</a:t>
            </a:r>
            <a:r>
              <a:rPr lang="en-US" altLang="zh-CN" sz="1900" dirty="0">
                <a:solidFill>
                  <a:srgbClr val="146C18"/>
                </a:solidFill>
                <a:ea typeface="黑体" panose="02010609060101010101" pitchFamily="49" charset="-122"/>
              </a:rPr>
              <a:t>I/O</a:t>
            </a:r>
            <a:r>
              <a:rPr lang="zh-CN" altLang="en-US" sz="1900" dirty="0">
                <a:solidFill>
                  <a:srgbClr val="146C18"/>
                </a:solidFill>
                <a:ea typeface="黑体" panose="02010609060101010101" pitchFamily="49" charset="-122"/>
              </a:rPr>
              <a:t>指令方式（独立编址）</a:t>
            </a:r>
            <a:endParaRPr lang="zh-CN" altLang="en-US" sz="1900" dirty="0">
              <a:solidFill>
                <a:srgbClr val="146C18"/>
              </a:solidFill>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0FD46F9-80AA-4051-B944-E5FBF9C8B1AB}"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animEffect transition="in" filter="blinds(horizontal)">
                                      <p:cBhvr>
                                        <p:cTn id="7" dur="500"/>
                                        <p:tgtEl>
                                          <p:spTgt spid="582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2659">
                                            <p:txEl>
                                              <p:pRg st="2" end="2"/>
                                            </p:txEl>
                                          </p:spTgt>
                                        </p:tgtEl>
                                        <p:attrNameLst>
                                          <p:attrName>style.visibility</p:attrName>
                                        </p:attrNameLst>
                                      </p:cBhvr>
                                      <p:to>
                                        <p:strVal val="visible"/>
                                      </p:to>
                                    </p:set>
                                    <p:animEffect transition="in" filter="blinds(horizontal)">
                                      <p:cBhvr>
                                        <p:cTn id="12" dur="500"/>
                                        <p:tgtEl>
                                          <p:spTgt spid="582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2659">
                                            <p:txEl>
                                              <p:pRg st="3" end="3"/>
                                            </p:txEl>
                                          </p:spTgt>
                                        </p:tgtEl>
                                        <p:attrNameLst>
                                          <p:attrName>style.visibility</p:attrName>
                                        </p:attrNameLst>
                                      </p:cBhvr>
                                      <p:to>
                                        <p:strVal val="visible"/>
                                      </p:to>
                                    </p:set>
                                    <p:animEffect transition="in" filter="blinds(horizontal)">
                                      <p:cBhvr>
                                        <p:cTn id="17" dur="500"/>
                                        <p:tgtEl>
                                          <p:spTgt spid="582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2659">
                                            <p:txEl>
                                              <p:pRg st="4" end="4"/>
                                            </p:txEl>
                                          </p:spTgt>
                                        </p:tgtEl>
                                        <p:attrNameLst>
                                          <p:attrName>style.visibility</p:attrName>
                                        </p:attrNameLst>
                                      </p:cBhvr>
                                      <p:to>
                                        <p:strVal val="visible"/>
                                      </p:to>
                                    </p:set>
                                    <p:animEffect transition="in" filter="blinds(horizontal)">
                                      <p:cBhvr>
                                        <p:cTn id="22" dur="500"/>
                                        <p:tgtEl>
                                          <p:spTgt spid="582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ea typeface="宋体" panose="02010600030101010101" pitchFamily="2" charset="-122"/>
              </a:rPr>
              <a:t>本章总结</a:t>
            </a:r>
            <a:r>
              <a:rPr lang="en-US" altLang="zh-CN">
                <a:ea typeface="宋体" panose="02010600030101010101" pitchFamily="2" charset="-122"/>
              </a:rPr>
              <a:t>3</a:t>
            </a:r>
            <a:endParaRPr lang="en-US" altLang="zh-CN">
              <a:ea typeface="宋体" panose="02010600030101010101" pitchFamily="2" charset="-122"/>
            </a:endParaRPr>
          </a:p>
        </p:txBody>
      </p:sp>
      <p:sp>
        <p:nvSpPr>
          <p:cNvPr id="583683" name="Rectangle 3"/>
          <p:cNvSpPr>
            <a:spLocks noGrp="1" noChangeArrowheads="1"/>
          </p:cNvSpPr>
          <p:nvPr>
            <p:ph type="body" idx="1"/>
          </p:nvPr>
        </p:nvSpPr>
        <p:spPr>
          <a:xfrm>
            <a:off x="114300" y="730250"/>
            <a:ext cx="8918575" cy="5862638"/>
          </a:xfrm>
          <a:noFill/>
        </p:spPr>
        <p:txBody>
          <a:bodyPr/>
          <a:lstStyle/>
          <a:p>
            <a:pPr marL="342900" indent="-342900">
              <a:lnSpc>
                <a:spcPct val="105000"/>
              </a:lnSpc>
            </a:pPr>
            <a:r>
              <a:rPr lang="zh-CN" altLang="en-US" dirty="0">
                <a:ea typeface="黑体" panose="02010609060101010101" pitchFamily="49" charset="-122"/>
              </a:rPr>
              <a:t>有三种基本的</a:t>
            </a:r>
            <a:r>
              <a:rPr lang="en-US" altLang="zh-CN" dirty="0">
                <a:ea typeface="黑体" panose="02010609060101010101" pitchFamily="49" charset="-122"/>
              </a:rPr>
              <a:t>I/O</a:t>
            </a:r>
            <a:r>
              <a:rPr lang="zh-CN" altLang="en-US" dirty="0">
                <a:ea typeface="黑体" panose="02010609060101010101" pitchFamily="49" charset="-122"/>
              </a:rPr>
              <a:t>传输方式</a:t>
            </a:r>
            <a:endParaRPr lang="zh-CN" altLang="en-US" dirty="0">
              <a:ea typeface="黑体" panose="02010609060101010101" pitchFamily="49" charset="-122"/>
            </a:endParaRPr>
          </a:p>
          <a:p>
            <a:pPr marL="742950" lvl="1" indent="-285750">
              <a:lnSpc>
                <a:spcPct val="105000"/>
              </a:lnSpc>
            </a:pPr>
            <a:r>
              <a:rPr lang="zh-CN" altLang="en-US" dirty="0">
                <a:ea typeface="黑体" panose="02010609060101010101" pitchFamily="49" charset="-122"/>
              </a:rPr>
              <a:t>轮询方式（程序直接控制 </a:t>
            </a:r>
            <a:r>
              <a:rPr lang="en-US" altLang="zh-CN" dirty="0">
                <a:ea typeface="黑体" panose="02010609060101010101" pitchFamily="49" charset="-122"/>
              </a:rPr>
              <a:t>/ </a:t>
            </a:r>
            <a:r>
              <a:rPr lang="zh-CN" altLang="en-US" dirty="0">
                <a:ea typeface="黑体" panose="02010609060101010101" pitchFamily="49" charset="-122"/>
              </a:rPr>
              <a:t>程序查询方式）：</a:t>
            </a:r>
            <a:r>
              <a:rPr lang="zh-CN" altLang="en-US" dirty="0">
                <a:solidFill>
                  <a:srgbClr val="146C18"/>
                </a:solidFill>
                <a:ea typeface="黑体" panose="02010609060101010101" pitchFamily="49" charset="-122"/>
              </a:rPr>
              <a:t>通过查询程序定时到</a:t>
            </a:r>
            <a:r>
              <a:rPr lang="en-US" altLang="zh-CN" dirty="0">
                <a:solidFill>
                  <a:srgbClr val="146C18"/>
                </a:solidFill>
                <a:ea typeface="黑体" panose="02010609060101010101" pitchFamily="49" charset="-122"/>
              </a:rPr>
              <a:t>I/O</a:t>
            </a:r>
            <a:r>
              <a:rPr lang="zh-CN" altLang="en-US" dirty="0">
                <a:solidFill>
                  <a:srgbClr val="146C18"/>
                </a:solidFill>
                <a:ea typeface="黑体" panose="02010609060101010101" pitchFamily="49" charset="-122"/>
              </a:rPr>
              <a:t>端口取状态来查询外设和</a:t>
            </a:r>
            <a:r>
              <a:rPr lang="en-US" altLang="zh-CN" dirty="0">
                <a:solidFill>
                  <a:srgbClr val="146C18"/>
                </a:solidFill>
                <a:ea typeface="黑体" panose="02010609060101010101" pitchFamily="49" charset="-122"/>
              </a:rPr>
              <a:t>I/O</a:t>
            </a:r>
            <a:r>
              <a:rPr lang="zh-CN" altLang="en-US" dirty="0">
                <a:solidFill>
                  <a:srgbClr val="146C18"/>
                </a:solidFill>
                <a:ea typeface="黑体" panose="02010609060101010101" pitchFamily="49" charset="-122"/>
              </a:rPr>
              <a:t>控制器的状况，以控制设备进行相应的动作</a:t>
            </a:r>
            <a:endParaRPr lang="zh-CN" altLang="en-US" dirty="0">
              <a:solidFill>
                <a:srgbClr val="146C18"/>
              </a:solidFill>
              <a:ea typeface="黑体" panose="02010609060101010101" pitchFamily="49" charset="-122"/>
            </a:endParaRPr>
          </a:p>
          <a:p>
            <a:pPr marL="742950" lvl="1" indent="-285750">
              <a:lnSpc>
                <a:spcPct val="105000"/>
              </a:lnSpc>
            </a:pPr>
            <a:r>
              <a:rPr lang="zh-CN" altLang="en-US" dirty="0">
                <a:ea typeface="黑体" panose="02010609060101010101" pitchFamily="49" charset="-122"/>
              </a:rPr>
              <a:t>程序中断方式（中断驱动方式）：</a:t>
            </a:r>
            <a:r>
              <a:rPr lang="zh-CN" altLang="en-US" dirty="0">
                <a:solidFill>
                  <a:srgbClr val="146C18"/>
                </a:solidFill>
                <a:ea typeface="黑体" panose="02010609060101010101" pitchFamily="49" charset="-122"/>
              </a:rPr>
              <a:t>当外设完成任务或发生特殊情况时，由外设主动向</a:t>
            </a:r>
            <a:r>
              <a:rPr lang="en-US" altLang="zh-CN" dirty="0">
                <a:solidFill>
                  <a:srgbClr val="146C18"/>
                </a:solidFill>
                <a:ea typeface="黑体" panose="02010609060101010101" pitchFamily="49" charset="-122"/>
              </a:rPr>
              <a:t>CPU</a:t>
            </a:r>
            <a:r>
              <a:rPr lang="zh-CN" altLang="en-US" dirty="0">
                <a:solidFill>
                  <a:srgbClr val="146C18"/>
                </a:solidFill>
                <a:ea typeface="黑体" panose="02010609060101010101" pitchFamily="49" charset="-122"/>
              </a:rPr>
              <a:t>提出中断请求，</a:t>
            </a:r>
            <a:r>
              <a:rPr lang="en-US" altLang="zh-CN" dirty="0">
                <a:solidFill>
                  <a:srgbClr val="146C18"/>
                </a:solidFill>
                <a:ea typeface="黑体" panose="02010609060101010101" pitchFamily="49" charset="-122"/>
              </a:rPr>
              <a:t>CPU</a:t>
            </a:r>
            <a:r>
              <a:rPr lang="zh-CN" altLang="en-US" dirty="0">
                <a:solidFill>
                  <a:srgbClr val="146C18"/>
                </a:solidFill>
                <a:ea typeface="黑体" panose="02010609060101010101" pitchFamily="49" charset="-122"/>
              </a:rPr>
              <a:t>在每条指令结束后查询有无中断请求，有则转内核态，调出操作系统中的中断处理</a:t>
            </a:r>
            <a:r>
              <a:rPr lang="en-US" altLang="zh-CN" dirty="0">
                <a:solidFill>
                  <a:srgbClr val="146C18"/>
                </a:solidFill>
                <a:ea typeface="黑体" panose="02010609060101010101" pitchFamily="49" charset="-122"/>
              </a:rPr>
              <a:t>(</a:t>
            </a:r>
            <a:r>
              <a:rPr lang="zh-CN" altLang="en-US" dirty="0">
                <a:solidFill>
                  <a:srgbClr val="146C18"/>
                </a:solidFill>
                <a:ea typeface="黑体" panose="02010609060101010101" pitchFamily="49" charset="-122"/>
              </a:rPr>
              <a:t>服务</a:t>
            </a:r>
            <a:r>
              <a:rPr lang="en-US" altLang="zh-CN" dirty="0">
                <a:solidFill>
                  <a:srgbClr val="146C18"/>
                </a:solidFill>
                <a:ea typeface="黑体" panose="02010609060101010101" pitchFamily="49" charset="-122"/>
              </a:rPr>
              <a:t>)</a:t>
            </a:r>
            <a:r>
              <a:rPr lang="zh-CN" altLang="en-US" dirty="0">
                <a:solidFill>
                  <a:srgbClr val="146C18"/>
                </a:solidFill>
                <a:ea typeface="黑体" panose="02010609060101010101" pitchFamily="49" charset="-122"/>
              </a:rPr>
              <a:t>程序来处理外设请求。在中断处理程序中完成</a:t>
            </a:r>
            <a:r>
              <a:rPr lang="en-US" altLang="zh-CN" dirty="0">
                <a:solidFill>
                  <a:srgbClr val="146C18"/>
                </a:solidFill>
                <a:ea typeface="黑体" panose="02010609060101010101" pitchFamily="49" charset="-122"/>
              </a:rPr>
              <a:t>CPU</a:t>
            </a:r>
            <a:r>
              <a:rPr lang="zh-CN" altLang="en-US" dirty="0">
                <a:solidFill>
                  <a:srgbClr val="146C18"/>
                </a:solidFill>
                <a:ea typeface="黑体" panose="02010609060101010101" pitchFamily="49" charset="-122"/>
              </a:rPr>
              <a:t>和外设的数据传送</a:t>
            </a:r>
            <a:endParaRPr lang="zh-CN" altLang="en-US" dirty="0">
              <a:solidFill>
                <a:srgbClr val="146C18"/>
              </a:solidFill>
              <a:ea typeface="黑体" panose="02010609060101010101" pitchFamily="49" charset="-122"/>
            </a:endParaRPr>
          </a:p>
          <a:p>
            <a:pPr marL="1143000" lvl="2" indent="-228600">
              <a:lnSpc>
                <a:spcPct val="105000"/>
              </a:lnSpc>
            </a:pPr>
            <a:r>
              <a:rPr lang="zh-CN" altLang="en-US" dirty="0">
                <a:solidFill>
                  <a:srgbClr val="996600"/>
                </a:solidFill>
                <a:ea typeface="黑体" panose="02010609060101010101" pitchFamily="49" charset="-122"/>
              </a:rPr>
              <a:t>中断响应过程（硬件</a:t>
            </a:r>
            <a:r>
              <a:rPr lang="en-US" altLang="zh-CN" dirty="0">
                <a:solidFill>
                  <a:srgbClr val="996600"/>
                </a:solidFill>
                <a:ea typeface="黑体" panose="02010609060101010101" pitchFamily="49" charset="-122"/>
              </a:rPr>
              <a:t>-</a:t>
            </a:r>
            <a:r>
              <a:rPr lang="zh-CN" altLang="en-US" dirty="0">
                <a:solidFill>
                  <a:srgbClr val="996600"/>
                </a:solidFill>
                <a:ea typeface="黑体" panose="02010609060101010101" pitchFamily="49" charset="-122"/>
              </a:rPr>
              <a:t>处理器）：关中断、保护断点、转中断服务程序</a:t>
            </a:r>
            <a:endParaRPr lang="zh-CN" altLang="en-US" dirty="0">
              <a:solidFill>
                <a:srgbClr val="996600"/>
              </a:solidFill>
              <a:ea typeface="黑体" panose="02010609060101010101" pitchFamily="49" charset="-122"/>
            </a:endParaRPr>
          </a:p>
          <a:p>
            <a:pPr marL="1143000" lvl="2" indent="-228600">
              <a:lnSpc>
                <a:spcPct val="105000"/>
              </a:lnSpc>
            </a:pPr>
            <a:r>
              <a:rPr lang="zh-CN" altLang="en-US" dirty="0">
                <a:solidFill>
                  <a:srgbClr val="996600"/>
                </a:solidFill>
                <a:ea typeface="黑体" panose="02010609060101010101" pitchFamily="49" charset="-122"/>
              </a:rPr>
              <a:t>中断服务程序的入口地址可以是一个中断查询程序入口，也可以由中断控制器给出中断类型号，再根据类型号到中断向量表中取入口地址</a:t>
            </a:r>
            <a:endParaRPr lang="zh-CN" altLang="en-US" dirty="0">
              <a:solidFill>
                <a:srgbClr val="996600"/>
              </a:solidFill>
              <a:ea typeface="黑体" panose="02010609060101010101" pitchFamily="49" charset="-122"/>
            </a:endParaRPr>
          </a:p>
          <a:p>
            <a:pPr marL="1143000" lvl="2" indent="-228600">
              <a:lnSpc>
                <a:spcPct val="105000"/>
              </a:lnSpc>
            </a:pPr>
            <a:r>
              <a:rPr lang="zh-CN" altLang="en-US" dirty="0">
                <a:solidFill>
                  <a:srgbClr val="996600"/>
                </a:solidFill>
                <a:ea typeface="黑体" panose="02010609060101010101" pitchFamily="49" charset="-122"/>
              </a:rPr>
              <a:t>中断处理过程（软件</a:t>
            </a:r>
            <a:r>
              <a:rPr lang="en-US" altLang="zh-CN" dirty="0">
                <a:solidFill>
                  <a:srgbClr val="996600"/>
                </a:solidFill>
                <a:ea typeface="黑体" panose="02010609060101010101" pitchFamily="49" charset="-122"/>
              </a:rPr>
              <a:t>-OS</a:t>
            </a:r>
            <a:r>
              <a:rPr lang="zh-CN" altLang="en-US" dirty="0">
                <a:solidFill>
                  <a:srgbClr val="996600"/>
                </a:solidFill>
                <a:ea typeface="黑体" panose="02010609060101010101" pitchFamily="49" charset="-122"/>
              </a:rPr>
              <a:t>）：准备阶段、处理阶段、恢复并返回阶段</a:t>
            </a:r>
            <a:endParaRPr lang="en-US" altLang="zh-CN" dirty="0">
              <a:solidFill>
                <a:srgbClr val="996600"/>
              </a:solidFill>
              <a:ea typeface="黑体" panose="02010609060101010101" pitchFamily="49" charset="-122"/>
            </a:endParaRPr>
          </a:p>
          <a:p>
            <a:pPr marL="1143000" lvl="2" indent="-228600">
              <a:lnSpc>
                <a:spcPct val="105000"/>
              </a:lnSpc>
            </a:pPr>
            <a:r>
              <a:rPr lang="zh-CN" altLang="en-US" dirty="0">
                <a:solidFill>
                  <a:srgbClr val="996600"/>
                </a:solidFill>
                <a:ea typeface="黑体" panose="02010609060101010101" pitchFamily="49" charset="-122"/>
              </a:rPr>
              <a:t>中断控制器：记录所有中断请求，在中断掩码（屏蔽码）的作用下，对所有未被屏蔽的中断请求进行优先权编码，送出优先级最高的中断类型号给</a:t>
            </a:r>
            <a:r>
              <a:rPr lang="en-US" altLang="zh-CN" dirty="0">
                <a:solidFill>
                  <a:srgbClr val="996600"/>
                </a:solidFill>
                <a:ea typeface="黑体" panose="02010609060101010101" pitchFamily="49" charset="-122"/>
              </a:rPr>
              <a:t>CPU</a:t>
            </a:r>
            <a:endParaRPr lang="en-US" altLang="zh-CN" dirty="0">
              <a:solidFill>
                <a:srgbClr val="996600"/>
              </a:solidFill>
              <a:ea typeface="黑体" panose="02010609060101010101" pitchFamily="49" charset="-122"/>
            </a:endParaRPr>
          </a:p>
          <a:p>
            <a:pPr marL="1143000" lvl="2" indent="-228600">
              <a:lnSpc>
                <a:spcPct val="105000"/>
              </a:lnSpc>
            </a:pPr>
            <a:r>
              <a:rPr lang="zh-CN" altLang="en-US" dirty="0">
                <a:solidFill>
                  <a:srgbClr val="996600"/>
                </a:solidFill>
                <a:ea typeface="黑体" panose="02010609060101010101" pitchFamily="49" charset="-122"/>
              </a:rPr>
              <a:t>多重中断：在处理中断时又发生新中断请求的处理机制</a:t>
            </a:r>
            <a:endParaRPr lang="zh-CN" altLang="en-US" dirty="0">
              <a:solidFill>
                <a:srgbClr val="996600"/>
              </a:solidFill>
              <a:ea typeface="黑体" panose="02010609060101010101" pitchFamily="49" charset="-122"/>
            </a:endParaRPr>
          </a:p>
          <a:p>
            <a:pPr marL="742950" lvl="1" indent="-285750">
              <a:lnSpc>
                <a:spcPct val="105000"/>
              </a:lnSpc>
            </a:pPr>
            <a:r>
              <a:rPr lang="zh-CN" altLang="en-US" dirty="0">
                <a:ea typeface="黑体" panose="02010609060101010101" pitchFamily="49" charset="-122"/>
              </a:rPr>
              <a:t>直接存储器访问（</a:t>
            </a:r>
            <a:r>
              <a:rPr lang="en-US" altLang="zh-CN" dirty="0">
                <a:ea typeface="黑体" panose="02010609060101010101" pitchFamily="49" charset="-122"/>
              </a:rPr>
              <a:t>DMA</a:t>
            </a:r>
            <a:r>
              <a:rPr lang="zh-CN" altLang="en-US" dirty="0">
                <a:ea typeface="黑体" panose="02010609060101010101" pitchFamily="49" charset="-122"/>
              </a:rPr>
              <a:t>）方式：用于磁盘等高速外设与主存之间直接数据交换</a:t>
            </a:r>
            <a:endParaRPr lang="en-US" altLang="zh-CN" dirty="0">
              <a:ea typeface="黑体" panose="02010609060101010101" pitchFamily="49" charset="-122"/>
            </a:endParaRPr>
          </a:p>
          <a:p>
            <a:pPr marL="1143000" lvl="2" indent="-228600">
              <a:lnSpc>
                <a:spcPct val="105000"/>
              </a:lnSpc>
            </a:pPr>
            <a:r>
              <a:rPr lang="en-US" altLang="zh-CN" dirty="0">
                <a:ea typeface="黑体" panose="02010609060101010101" pitchFamily="49" charset="-122"/>
              </a:rPr>
              <a:t>DMA</a:t>
            </a:r>
            <a:r>
              <a:rPr lang="zh-CN" altLang="en-US" dirty="0">
                <a:ea typeface="黑体" panose="02010609060101010101" pitchFamily="49" charset="-122"/>
              </a:rPr>
              <a:t>控制器结构：字计数器、地址寄存器、设备地址寄存器、控制逻辑等</a:t>
            </a:r>
            <a:endParaRPr lang="zh-CN" altLang="en-US" dirty="0">
              <a:ea typeface="黑体" panose="02010609060101010101" pitchFamily="49" charset="-122"/>
            </a:endParaRPr>
          </a:p>
          <a:p>
            <a:pPr marL="1143000" lvl="2" indent="-228600">
              <a:lnSpc>
                <a:spcPct val="105000"/>
              </a:lnSpc>
            </a:pPr>
            <a:r>
              <a:rPr lang="zh-CN" altLang="en-US" dirty="0">
                <a:ea typeface="黑体" panose="02010609060101010101" pitchFamily="49" charset="-122"/>
              </a:rPr>
              <a:t>三种控制方式：</a:t>
            </a:r>
            <a:r>
              <a:rPr lang="en-US" altLang="zh-CN" dirty="0">
                <a:ea typeface="黑体" panose="02010609060101010101" pitchFamily="49" charset="-122"/>
              </a:rPr>
              <a:t>CPU</a:t>
            </a:r>
            <a:r>
              <a:rPr lang="zh-CN" altLang="en-US" dirty="0">
                <a:ea typeface="黑体" panose="02010609060101010101" pitchFamily="49" charset="-122"/>
              </a:rPr>
              <a:t>停止法、周期挪用法、交替分时访问法</a:t>
            </a:r>
            <a:endParaRPr lang="zh-CN" altLang="en-US" dirty="0">
              <a:ea typeface="黑体" panose="02010609060101010101" pitchFamily="49" charset="-122"/>
            </a:endParaRPr>
          </a:p>
          <a:p>
            <a:pPr marL="1143000" lvl="2" indent="-228600">
              <a:lnSpc>
                <a:spcPct val="105000"/>
              </a:lnSpc>
            </a:pPr>
            <a:r>
              <a:rPr lang="en-US" altLang="zh-CN" dirty="0">
                <a:ea typeface="黑体" panose="02010609060101010101" pitchFamily="49" charset="-122"/>
              </a:rPr>
              <a:t>DMA</a:t>
            </a:r>
            <a:r>
              <a:rPr lang="zh-CN" altLang="en-US" dirty="0">
                <a:ea typeface="黑体" panose="02010609060101010101" pitchFamily="49" charset="-122"/>
              </a:rPr>
              <a:t>传输过程：控制器初始化、数据传输、结束处理</a:t>
            </a:r>
            <a:endParaRPr lang="zh-CN" altLang="en-US" dirty="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C93DB7D-5252-4835-B990-F34CE88E328E}" type="slidenum">
              <a:rPr lang="zh-CN" altLang="en-US" sz="1200">
                <a:solidFill>
                  <a:srgbClr val="898989"/>
                </a:solidFill>
              </a:rPr>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animEffect transition="in" filter="blinds(horizontal)">
                                      <p:cBhvr>
                                        <p:cTn id="7" dur="500"/>
                                        <p:tgtEl>
                                          <p:spTgt spid="5836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3">
                                            <p:txEl>
                                              <p:pRg st="2" end="2"/>
                                            </p:txEl>
                                          </p:spTgt>
                                        </p:tgtEl>
                                        <p:attrNameLst>
                                          <p:attrName>style.visibility</p:attrName>
                                        </p:attrNameLst>
                                      </p:cBhvr>
                                      <p:to>
                                        <p:strVal val="visible"/>
                                      </p:to>
                                    </p:set>
                                    <p:animEffect transition="in" filter="blinds(horizontal)">
                                      <p:cBhvr>
                                        <p:cTn id="12" dur="500"/>
                                        <p:tgtEl>
                                          <p:spTgt spid="5836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683">
                                            <p:txEl>
                                              <p:pRg st="3" end="3"/>
                                            </p:txEl>
                                          </p:spTgt>
                                        </p:tgtEl>
                                        <p:attrNameLst>
                                          <p:attrName>style.visibility</p:attrName>
                                        </p:attrNameLst>
                                      </p:cBhvr>
                                      <p:to>
                                        <p:strVal val="visible"/>
                                      </p:to>
                                    </p:set>
                                    <p:animEffect transition="in" filter="blinds(horizontal)">
                                      <p:cBhvr>
                                        <p:cTn id="17" dur="500"/>
                                        <p:tgtEl>
                                          <p:spTgt spid="5836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683">
                                            <p:txEl>
                                              <p:pRg st="4" end="4"/>
                                            </p:txEl>
                                          </p:spTgt>
                                        </p:tgtEl>
                                        <p:attrNameLst>
                                          <p:attrName>style.visibility</p:attrName>
                                        </p:attrNameLst>
                                      </p:cBhvr>
                                      <p:to>
                                        <p:strVal val="visible"/>
                                      </p:to>
                                    </p:set>
                                    <p:animEffect transition="in" filter="blinds(horizontal)">
                                      <p:cBhvr>
                                        <p:cTn id="22" dur="500"/>
                                        <p:tgtEl>
                                          <p:spTgt spid="5836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3683">
                                            <p:txEl>
                                              <p:pRg st="5" end="5"/>
                                            </p:txEl>
                                          </p:spTgt>
                                        </p:tgtEl>
                                        <p:attrNameLst>
                                          <p:attrName>style.visibility</p:attrName>
                                        </p:attrNameLst>
                                      </p:cBhvr>
                                      <p:to>
                                        <p:strVal val="visible"/>
                                      </p:to>
                                    </p:set>
                                    <p:animEffect transition="in" filter="blinds(horizontal)">
                                      <p:cBhvr>
                                        <p:cTn id="27" dur="500"/>
                                        <p:tgtEl>
                                          <p:spTgt spid="5836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3683">
                                            <p:txEl>
                                              <p:pRg st="6" end="6"/>
                                            </p:txEl>
                                          </p:spTgt>
                                        </p:tgtEl>
                                        <p:attrNameLst>
                                          <p:attrName>style.visibility</p:attrName>
                                        </p:attrNameLst>
                                      </p:cBhvr>
                                      <p:to>
                                        <p:strVal val="visible"/>
                                      </p:to>
                                    </p:set>
                                    <p:animEffect transition="in" filter="blinds(horizontal)">
                                      <p:cBhvr>
                                        <p:cTn id="32" dur="500"/>
                                        <p:tgtEl>
                                          <p:spTgt spid="5836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3683">
                                            <p:txEl>
                                              <p:pRg st="7" end="7"/>
                                            </p:txEl>
                                          </p:spTgt>
                                        </p:tgtEl>
                                        <p:attrNameLst>
                                          <p:attrName>style.visibility</p:attrName>
                                        </p:attrNameLst>
                                      </p:cBhvr>
                                      <p:to>
                                        <p:strVal val="visible"/>
                                      </p:to>
                                    </p:set>
                                    <p:animEffect transition="in" filter="blinds(horizontal)">
                                      <p:cBhvr>
                                        <p:cTn id="37" dur="500"/>
                                        <p:tgtEl>
                                          <p:spTgt spid="58368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3683">
                                            <p:txEl>
                                              <p:pRg st="8" end="8"/>
                                            </p:txEl>
                                          </p:spTgt>
                                        </p:tgtEl>
                                        <p:attrNameLst>
                                          <p:attrName>style.visibility</p:attrName>
                                        </p:attrNameLst>
                                      </p:cBhvr>
                                      <p:to>
                                        <p:strVal val="visible"/>
                                      </p:to>
                                    </p:set>
                                    <p:animEffect transition="in" filter="blinds(horizontal)">
                                      <p:cBhvr>
                                        <p:cTn id="42" dur="500"/>
                                        <p:tgtEl>
                                          <p:spTgt spid="58368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3683">
                                            <p:txEl>
                                              <p:pRg st="9" end="9"/>
                                            </p:txEl>
                                          </p:spTgt>
                                        </p:tgtEl>
                                        <p:attrNameLst>
                                          <p:attrName>style.visibility</p:attrName>
                                        </p:attrNameLst>
                                      </p:cBhvr>
                                      <p:to>
                                        <p:strVal val="visible"/>
                                      </p:to>
                                    </p:set>
                                    <p:animEffect transition="in" filter="blinds(horizontal)">
                                      <p:cBhvr>
                                        <p:cTn id="47" dur="500"/>
                                        <p:tgtEl>
                                          <p:spTgt spid="58368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3683">
                                            <p:txEl>
                                              <p:pRg st="10" end="10"/>
                                            </p:txEl>
                                          </p:spTgt>
                                        </p:tgtEl>
                                        <p:attrNameLst>
                                          <p:attrName>style.visibility</p:attrName>
                                        </p:attrNameLst>
                                      </p:cBhvr>
                                      <p:to>
                                        <p:strVal val="visible"/>
                                      </p:to>
                                    </p:set>
                                    <p:animEffect transition="in" filter="blinds(horizontal)">
                                      <p:cBhvr>
                                        <p:cTn id="52" dur="500"/>
                                        <p:tgtEl>
                                          <p:spTgt spid="58368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3683">
                                            <p:txEl>
                                              <p:pRg st="11" end="11"/>
                                            </p:txEl>
                                          </p:spTgt>
                                        </p:tgtEl>
                                        <p:attrNameLst>
                                          <p:attrName>style.visibility</p:attrName>
                                        </p:attrNameLst>
                                      </p:cBhvr>
                                      <p:to>
                                        <p:strVal val="visible"/>
                                      </p:to>
                                    </p:set>
                                    <p:animEffect transition="in" filter="blinds(horizontal)">
                                      <p:cBhvr>
                                        <p:cTn id="57" dur="500"/>
                                        <p:tgtEl>
                                          <p:spTgt spid="5836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a:xfrm>
            <a:off x="956217" y="960863"/>
            <a:ext cx="3883412" cy="383695"/>
          </a:xfrm>
        </p:spPr>
        <p:txBody>
          <a:bodyPr/>
          <a:lstStyle/>
          <a:p>
            <a:pPr marL="0" indent="0">
              <a:buNone/>
            </a:pPr>
            <a:r>
              <a:rPr lang="en-US" altLang="zh-CN" dirty="0" smtClean="0"/>
              <a:t>P327  </a:t>
            </a:r>
            <a:r>
              <a:rPr lang="en-US" altLang="zh-CN" dirty="0" smtClean="0"/>
              <a:t>4</a:t>
            </a:r>
            <a:r>
              <a:rPr lang="zh-CN" altLang="en-US" dirty="0" smtClean="0"/>
              <a:t>、</a:t>
            </a:r>
            <a:r>
              <a:rPr lang="en-US" altLang="zh-CN" dirty="0" smtClean="0"/>
              <a:t>8</a:t>
            </a:r>
            <a:r>
              <a:rPr lang="zh-CN" altLang="en-US" dirty="0" smtClean="0"/>
              <a:t>、</a:t>
            </a:r>
            <a:r>
              <a:rPr lang="en-US" altLang="zh-CN" dirty="0" smtClean="0"/>
              <a:t>10</a:t>
            </a:r>
            <a:r>
              <a:rPr lang="zh-CN" altLang="en-US" dirty="0" smtClean="0"/>
              <a:t>、</a:t>
            </a:r>
            <a:r>
              <a:rPr lang="en-US" altLang="zh-CN" dirty="0" smtClean="0"/>
              <a:t>11</a:t>
            </a:r>
            <a:endParaRPr lang="zh-CN" altLang="en-US" dirty="0"/>
          </a:p>
        </p:txBody>
      </p:sp>
      <p:sp>
        <p:nvSpPr>
          <p:cNvPr id="4" name="灯片编号占位符 3"/>
          <p:cNvSpPr>
            <a:spLocks noGrp="1"/>
          </p:cNvSpPr>
          <p:nvPr>
            <p:ph type="sldNum" sz="quarter" idx="10"/>
          </p:nvPr>
        </p:nvSpPr>
        <p:spPr/>
        <p:txBody>
          <a:bodyPr/>
          <a:lstStyle/>
          <a:p>
            <a:fld id="{A026EB5A-9A9B-451B-A4E7-1A39DA1CC82C}"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173038"/>
            <a:ext cx="7199313" cy="422275"/>
          </a:xfrm>
        </p:spPr>
        <p:txBody>
          <a:bodyPr/>
          <a:lstStyle/>
          <a:p>
            <a:pPr defTabSz="717550"/>
            <a:r>
              <a:rPr lang="zh-CN" altLang="en-US">
                <a:latin typeface="宋体" panose="02010600030101010101" pitchFamily="2" charset="-122"/>
                <a:ea typeface="宋体" panose="02010600030101010101" pitchFamily="2" charset="-122"/>
              </a:rPr>
              <a:t>磁盘存储器的信息存储原理</a:t>
            </a:r>
            <a:endParaRPr lang="zh-CN" altLang="en-US">
              <a:latin typeface="宋体" panose="02010600030101010101" pitchFamily="2" charset="-122"/>
              <a:ea typeface="宋体" panose="02010600030101010101" pitchFamily="2" charset="-122"/>
            </a:endParaRPr>
          </a:p>
        </p:txBody>
      </p:sp>
      <p:sp>
        <p:nvSpPr>
          <p:cNvPr id="661520" name="Rectangle 16"/>
          <p:cNvSpPr>
            <a:spLocks noChangeArrowheads="1"/>
          </p:cNvSpPr>
          <p:nvPr/>
        </p:nvSpPr>
        <p:spPr bwMode="auto">
          <a:xfrm>
            <a:off x="284163" y="4638675"/>
            <a:ext cx="8215312"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lvl="1">
              <a:lnSpc>
                <a:spcPct val="115000"/>
              </a:lnSpc>
              <a:spcBef>
                <a:spcPct val="15000"/>
              </a:spcBef>
            </a:pPr>
            <a:r>
              <a:rPr kumimoji="1" lang="zh-CN" altLang="en-US" sz="1900">
                <a:solidFill>
                  <a:srgbClr val="CC3300"/>
                </a:solidFill>
                <a:latin typeface="Arial" panose="020B0604020202020204" pitchFamily="34" charset="0"/>
                <a:ea typeface="黑体" panose="02010609060101010101" pitchFamily="49" charset="-122"/>
              </a:rPr>
              <a:t>写1：</a:t>
            </a:r>
            <a:r>
              <a:rPr kumimoji="1" lang="zh-CN" altLang="en-US" sz="1900">
                <a:solidFill>
                  <a:srgbClr val="0000CC"/>
                </a:solidFill>
                <a:latin typeface="Arial" panose="020B0604020202020204" pitchFamily="34" charset="0"/>
                <a:ea typeface="黑体" panose="02010609060101010101" pitchFamily="49" charset="-122"/>
              </a:rPr>
              <a:t>线圈通以正向电流，使呈</a:t>
            </a:r>
            <a:r>
              <a:rPr kumimoji="1" lang="en-US" altLang="zh-CN" sz="1900">
                <a:solidFill>
                  <a:srgbClr val="0000CC"/>
                </a:solidFill>
                <a:latin typeface="Arial" panose="020B0604020202020204" pitchFamily="34" charset="0"/>
                <a:ea typeface="黑体" panose="02010609060101010101" pitchFamily="49" charset="-122"/>
              </a:rPr>
              <a:t>N-S</a:t>
            </a:r>
            <a:r>
              <a:rPr kumimoji="1" lang="zh-CN" altLang="en-US" sz="1900">
                <a:solidFill>
                  <a:srgbClr val="0000CC"/>
                </a:solidFill>
                <a:latin typeface="Arial" panose="020B0604020202020204" pitchFamily="34" charset="0"/>
                <a:ea typeface="黑体" panose="02010609060101010101" pitchFamily="49" charset="-122"/>
              </a:rPr>
              <a:t>状态</a:t>
            </a:r>
            <a:endParaRPr kumimoji="1" lang="zh-CN" altLang="en-US" sz="1900">
              <a:solidFill>
                <a:srgbClr val="0000CC"/>
              </a:solidFill>
              <a:latin typeface="Arial" panose="020B0604020202020204" pitchFamily="34" charset="0"/>
              <a:ea typeface="黑体" panose="02010609060101010101" pitchFamily="49" charset="-122"/>
            </a:endParaRPr>
          </a:p>
          <a:p>
            <a:pPr lvl="1">
              <a:lnSpc>
                <a:spcPct val="115000"/>
              </a:lnSpc>
              <a:spcBef>
                <a:spcPct val="15000"/>
              </a:spcBef>
            </a:pPr>
            <a:r>
              <a:rPr kumimoji="1" lang="zh-CN" altLang="en-US" sz="1900">
                <a:solidFill>
                  <a:srgbClr val="CC3300"/>
                </a:solidFill>
                <a:latin typeface="Arial" panose="020B0604020202020204" pitchFamily="34" charset="0"/>
                <a:ea typeface="黑体" panose="02010609060101010101" pitchFamily="49" charset="-122"/>
              </a:rPr>
              <a:t>写0：</a:t>
            </a:r>
            <a:r>
              <a:rPr kumimoji="1" lang="zh-CN" altLang="en-US" sz="1900">
                <a:solidFill>
                  <a:srgbClr val="0000CC"/>
                </a:solidFill>
                <a:latin typeface="Arial" panose="020B0604020202020204" pitchFamily="34" charset="0"/>
                <a:ea typeface="黑体" panose="02010609060101010101" pitchFamily="49" charset="-122"/>
              </a:rPr>
              <a:t>线圈通以反向电流，使呈</a:t>
            </a:r>
            <a:r>
              <a:rPr kumimoji="1" lang="en-US" altLang="zh-CN" sz="1900">
                <a:solidFill>
                  <a:srgbClr val="0000CC"/>
                </a:solidFill>
                <a:latin typeface="Arial" panose="020B0604020202020204" pitchFamily="34" charset="0"/>
                <a:ea typeface="黑体" panose="02010609060101010101" pitchFamily="49" charset="-122"/>
              </a:rPr>
              <a:t>S-N</a:t>
            </a:r>
            <a:r>
              <a:rPr kumimoji="1" lang="zh-CN" altLang="en-US" sz="1900">
                <a:solidFill>
                  <a:srgbClr val="0000CC"/>
                </a:solidFill>
                <a:latin typeface="Arial" panose="020B0604020202020204" pitchFamily="34" charset="0"/>
                <a:ea typeface="黑体" panose="02010609060101010101" pitchFamily="49" charset="-122"/>
              </a:rPr>
              <a:t>状态</a:t>
            </a:r>
            <a:endParaRPr kumimoji="1" lang="zh-CN" altLang="en-US" sz="1900">
              <a:solidFill>
                <a:srgbClr val="0000CC"/>
              </a:solidFill>
              <a:latin typeface="Arial" panose="020B0604020202020204" pitchFamily="34" charset="0"/>
              <a:ea typeface="黑体" panose="02010609060101010101" pitchFamily="49" charset="-122"/>
            </a:endParaRPr>
          </a:p>
          <a:p>
            <a:pPr lvl="1">
              <a:lnSpc>
                <a:spcPct val="115000"/>
              </a:lnSpc>
              <a:spcBef>
                <a:spcPct val="15000"/>
              </a:spcBef>
            </a:pPr>
            <a:r>
              <a:rPr kumimoji="1" lang="zh-CN" altLang="en-US" sz="1900">
                <a:solidFill>
                  <a:srgbClr val="CC3300"/>
                </a:solidFill>
                <a:latin typeface="Arial" panose="020B0604020202020204" pitchFamily="34" charset="0"/>
                <a:ea typeface="黑体" panose="02010609060101010101" pitchFamily="49" charset="-122"/>
              </a:rPr>
              <a:t>读时：</a:t>
            </a:r>
            <a:r>
              <a:rPr kumimoji="1" lang="zh-CN" altLang="en-US" sz="1900">
                <a:solidFill>
                  <a:srgbClr val="0000CC"/>
                </a:solidFill>
                <a:latin typeface="Arial" panose="020B0604020202020204" pitchFamily="34" charset="0"/>
                <a:ea typeface="黑体" panose="02010609060101010101" pitchFamily="49" charset="-122"/>
              </a:rPr>
              <a:t>磁头固定不动，载体运动。因为载体上小的磁化单元外部的磁力线通过磁头铁芯形成闭合回路，在铁芯线圈两端得到感应电压。根据感应电压的不同的</a:t>
            </a:r>
            <a:r>
              <a:rPr kumimoji="1" lang="zh-CN" altLang="en-US" sz="1900">
                <a:solidFill>
                  <a:srgbClr val="0000FF"/>
                </a:solidFill>
                <a:latin typeface="Arial" panose="020B0604020202020204" pitchFamily="34" charset="0"/>
                <a:ea typeface="黑体" panose="02010609060101010101" pitchFamily="49" charset="-122"/>
              </a:rPr>
              <a:t>极性</a:t>
            </a:r>
            <a:r>
              <a:rPr kumimoji="1" lang="zh-CN" altLang="en-US" sz="1900">
                <a:solidFill>
                  <a:srgbClr val="0000CC"/>
                </a:solidFill>
                <a:latin typeface="Arial" panose="020B0604020202020204" pitchFamily="34" charset="0"/>
                <a:ea typeface="黑体" panose="02010609060101010101" pitchFamily="49" charset="-122"/>
              </a:rPr>
              <a:t>，可确定读出为0或1。</a:t>
            </a:r>
            <a:endParaRPr kumimoji="1" lang="zh-CN" altLang="en-US" sz="1900">
              <a:solidFill>
                <a:srgbClr val="0000CC"/>
              </a:solidFill>
              <a:latin typeface="Arial" panose="020B0604020202020204" pitchFamily="34" charset="0"/>
              <a:ea typeface="黑体" panose="02010609060101010101" pitchFamily="49" charset="-122"/>
            </a:endParaRPr>
          </a:p>
        </p:txBody>
      </p:sp>
      <p:sp>
        <p:nvSpPr>
          <p:cNvPr id="661521" name="AutoShape 17"/>
          <p:cNvSpPr/>
          <p:nvPr/>
        </p:nvSpPr>
        <p:spPr bwMode="auto">
          <a:xfrm>
            <a:off x="5297488" y="4775200"/>
            <a:ext cx="247650" cy="595313"/>
          </a:xfrm>
          <a:prstGeom prst="rightBrace">
            <a:avLst>
              <a:gd name="adj1" fmla="val 20032"/>
              <a:gd name="adj2" fmla="val 52532"/>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61522" name="Text Box 18"/>
          <p:cNvSpPr txBox="1">
            <a:spLocks noChangeArrowheads="1"/>
          </p:cNvSpPr>
          <p:nvPr/>
        </p:nvSpPr>
        <p:spPr bwMode="auto">
          <a:xfrm>
            <a:off x="5630863" y="4732338"/>
            <a:ext cx="2409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a:latin typeface="Arial" panose="020B0604020202020204" pitchFamily="34" charset="0"/>
                <a:ea typeface="黑体" panose="02010609060101010101" pitchFamily="49" charset="-122"/>
              </a:rPr>
              <a:t>不同的磁化状态被记录在磁盘表面</a:t>
            </a:r>
            <a:endParaRPr lang="zh-CN" altLang="en-US" sz="180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10"/>
          </p:nvPr>
        </p:nvSpPr>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B342654-A28E-439A-923F-CF6A642509E4}" type="slidenum">
              <a:rPr lang="zh-CN" altLang="en-US" sz="1200">
                <a:solidFill>
                  <a:srgbClr val="898989"/>
                </a:solidFill>
              </a:rPr>
            </a:fld>
            <a:endParaRPr lang="zh-CN" altLang="en-US" sz="1200">
              <a:solidFill>
                <a:srgbClr val="898989"/>
              </a:solidFill>
            </a:endParaRPr>
          </a:p>
        </p:txBody>
      </p:sp>
      <p:grpSp>
        <p:nvGrpSpPr>
          <p:cNvPr id="23" name="Group 3"/>
          <p:cNvGrpSpPr/>
          <p:nvPr/>
        </p:nvGrpSpPr>
        <p:grpSpPr bwMode="auto">
          <a:xfrm>
            <a:off x="3178175" y="781050"/>
            <a:ext cx="5780088" cy="3303588"/>
            <a:chOff x="452" y="340"/>
            <a:chExt cx="3938" cy="2918"/>
          </a:xfrm>
        </p:grpSpPr>
        <p:pic>
          <p:nvPicPr>
            <p:cNvPr id="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1" y="666"/>
              <a:ext cx="3456" cy="2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 name="Text Box 5"/>
            <p:cNvSpPr txBox="1">
              <a:spLocks noChangeArrowheads="1"/>
            </p:cNvSpPr>
            <p:nvPr/>
          </p:nvSpPr>
          <p:spPr bwMode="auto">
            <a:xfrm>
              <a:off x="452" y="340"/>
              <a:ext cx="1088" cy="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00"/>
                  </a:solidFill>
                  <a:latin typeface="黑体" panose="02010609060101010101" pitchFamily="49" charset="-122"/>
                  <a:ea typeface="黑体" panose="02010609060101010101" pitchFamily="49" charset="-122"/>
                </a:rPr>
                <a:t>磁头：磁</a:t>
              </a:r>
              <a:r>
                <a:rPr kumimoji="1" lang="en-US" altLang="zh-CN" sz="1900" b="1">
                  <a:solidFill>
                    <a:srgbClr val="000000"/>
                  </a:solidFill>
                  <a:latin typeface="黑体" panose="02010609060101010101" pitchFamily="49" charset="-122"/>
                  <a:ea typeface="黑体" panose="02010609060101010101" pitchFamily="49" charset="-122"/>
                </a:rPr>
                <a:t>-</a:t>
              </a:r>
              <a:r>
                <a:rPr kumimoji="1" lang="zh-CN" altLang="en-US" sz="1900" b="1">
                  <a:solidFill>
                    <a:srgbClr val="000000"/>
                  </a:solidFill>
                  <a:latin typeface="黑体" panose="02010609060101010101" pitchFamily="49" charset="-122"/>
                  <a:ea typeface="黑体" panose="02010609060101010101" pitchFamily="49" charset="-122"/>
                </a:rPr>
                <a:t>电和电</a:t>
              </a:r>
              <a:r>
                <a:rPr kumimoji="1" lang="en-US" altLang="zh-CN" sz="1900" b="1">
                  <a:solidFill>
                    <a:srgbClr val="000000"/>
                  </a:solidFill>
                  <a:latin typeface="黑体" panose="02010609060101010101" pitchFamily="49" charset="-122"/>
                  <a:ea typeface="黑体" panose="02010609060101010101" pitchFamily="49" charset="-122"/>
                </a:rPr>
                <a:t>-</a:t>
              </a:r>
              <a:r>
                <a:rPr kumimoji="1" lang="zh-CN" altLang="en-US" sz="1900" b="1">
                  <a:solidFill>
                    <a:srgbClr val="000000"/>
                  </a:solidFill>
                  <a:latin typeface="黑体" panose="02010609060101010101" pitchFamily="49" charset="-122"/>
                  <a:ea typeface="黑体" panose="02010609060101010101" pitchFamily="49" charset="-122"/>
                </a:rPr>
                <a:t>磁转换，用于读</a:t>
              </a:r>
              <a:r>
                <a:rPr kumimoji="1" lang="en-US" altLang="zh-CN" sz="1900" b="1">
                  <a:solidFill>
                    <a:srgbClr val="000000"/>
                  </a:solidFill>
                  <a:latin typeface="黑体" panose="02010609060101010101" pitchFamily="49" charset="-122"/>
                  <a:ea typeface="黑体" panose="02010609060101010101" pitchFamily="49" charset="-122"/>
                </a:rPr>
                <a:t>/</a:t>
              </a:r>
              <a:r>
                <a:rPr kumimoji="1" lang="zh-CN" altLang="en-US" sz="1900" b="1">
                  <a:solidFill>
                    <a:srgbClr val="000000"/>
                  </a:solidFill>
                  <a:latin typeface="黑体" panose="02010609060101010101" pitchFamily="49" charset="-122"/>
                  <a:ea typeface="黑体" panose="02010609060101010101" pitchFamily="49" charset="-122"/>
                </a:rPr>
                <a:t>写</a:t>
              </a:r>
              <a:endParaRPr kumimoji="1" lang="zh-CN" altLang="en-US" sz="1900" b="1">
                <a:solidFill>
                  <a:srgbClr val="000000"/>
                </a:solidFill>
                <a:latin typeface="黑体" panose="02010609060101010101" pitchFamily="49" charset="-122"/>
                <a:ea typeface="黑体" panose="02010609060101010101" pitchFamily="49" charset="-122"/>
              </a:endParaRPr>
            </a:p>
          </p:txBody>
        </p:sp>
        <p:sp>
          <p:nvSpPr>
            <p:cNvPr id="26" name="Line 6"/>
            <p:cNvSpPr>
              <a:spLocks noChangeShapeType="1"/>
            </p:cNvSpPr>
            <p:nvPr/>
          </p:nvSpPr>
          <p:spPr bwMode="auto">
            <a:xfrm>
              <a:off x="1331" y="946"/>
              <a:ext cx="288" cy="40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7"/>
            <p:cNvSpPr txBox="1">
              <a:spLocks noChangeArrowheads="1"/>
            </p:cNvSpPr>
            <p:nvPr/>
          </p:nvSpPr>
          <p:spPr bwMode="auto">
            <a:xfrm>
              <a:off x="3710" y="2025"/>
              <a:ext cx="6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D1390F"/>
                  </a:solidFill>
                  <a:latin typeface="宋体" panose="02010600030101010101" pitchFamily="2" charset="-122"/>
                  <a:ea typeface="宋体" panose="02010600030101010101" pitchFamily="2" charset="-122"/>
                </a:rPr>
                <a:t>“</a:t>
              </a:r>
              <a:r>
                <a:rPr kumimoji="1" lang="en-US" altLang="zh-CN" sz="2000" b="1">
                  <a:solidFill>
                    <a:srgbClr val="D1390F"/>
                  </a:solidFill>
                  <a:ea typeface="宋体" panose="02010600030101010101" pitchFamily="2" charset="-122"/>
                </a:rPr>
                <a:t>0</a:t>
              </a:r>
              <a:r>
                <a:rPr kumimoji="1" lang="en-US" altLang="zh-CN" sz="2000" b="1">
                  <a:solidFill>
                    <a:srgbClr val="D1390F"/>
                  </a:solidFill>
                  <a:latin typeface="宋体" panose="02010600030101010101" pitchFamily="2" charset="-122"/>
                  <a:ea typeface="宋体" panose="02010600030101010101" pitchFamily="2" charset="-122"/>
                </a:rPr>
                <a:t>”</a:t>
              </a:r>
              <a:endParaRPr kumimoji="1" lang="en-US" altLang="zh-CN" sz="2000" b="1">
                <a:solidFill>
                  <a:srgbClr val="D1390F"/>
                </a:solidFill>
                <a:ea typeface="宋体" panose="02010600030101010101" pitchFamily="2" charset="-122"/>
              </a:endParaRPr>
            </a:p>
          </p:txBody>
        </p:sp>
        <p:sp>
          <p:nvSpPr>
            <p:cNvPr id="28" name="Text Box 8"/>
            <p:cNvSpPr txBox="1">
              <a:spLocks noChangeArrowheads="1"/>
            </p:cNvSpPr>
            <p:nvPr/>
          </p:nvSpPr>
          <p:spPr bwMode="auto">
            <a:xfrm>
              <a:off x="3279" y="2457"/>
              <a:ext cx="7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D1390F"/>
                  </a:solidFill>
                  <a:latin typeface="宋体" panose="02010600030101010101" pitchFamily="2" charset="-122"/>
                  <a:ea typeface="宋体" panose="02010600030101010101" pitchFamily="2" charset="-122"/>
                </a:rPr>
                <a:t>“</a:t>
              </a:r>
              <a:r>
                <a:rPr kumimoji="1" lang="en-US" altLang="zh-CN" sz="2000" b="1">
                  <a:solidFill>
                    <a:srgbClr val="D1390F"/>
                  </a:solidFill>
                  <a:ea typeface="宋体" panose="02010600030101010101" pitchFamily="2" charset="-122"/>
                </a:rPr>
                <a:t>1</a:t>
              </a:r>
              <a:r>
                <a:rPr kumimoji="1" lang="en-US" altLang="zh-CN" sz="2000" b="1">
                  <a:solidFill>
                    <a:srgbClr val="D1390F"/>
                  </a:solidFill>
                  <a:latin typeface="宋体" panose="02010600030101010101" pitchFamily="2" charset="-122"/>
                  <a:ea typeface="宋体" panose="02010600030101010101" pitchFamily="2" charset="-122"/>
                </a:rPr>
                <a:t>”</a:t>
              </a:r>
              <a:endParaRPr kumimoji="1" lang="en-US" altLang="zh-CN" sz="2000" b="1">
                <a:solidFill>
                  <a:srgbClr val="D1390F"/>
                </a:solidFill>
                <a:ea typeface="宋体" panose="02010600030101010101" pitchFamily="2" charset="-122"/>
              </a:endParaRPr>
            </a:p>
          </p:txBody>
        </p:sp>
        <p:sp>
          <p:nvSpPr>
            <p:cNvPr id="29" name="Text Box 9"/>
            <p:cNvSpPr txBox="1">
              <a:spLocks noChangeArrowheads="1"/>
            </p:cNvSpPr>
            <p:nvPr/>
          </p:nvSpPr>
          <p:spPr bwMode="auto">
            <a:xfrm>
              <a:off x="2122" y="2865"/>
              <a:ext cx="108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00"/>
                  </a:solidFill>
                  <a:ea typeface="宋体" panose="02010600030101010101" pitchFamily="2" charset="-122"/>
                </a:rPr>
                <a:t>盘片旋转方向</a:t>
              </a:r>
              <a:endParaRPr kumimoji="1" lang="zh-CN" altLang="en-US" sz="2000" b="1">
                <a:solidFill>
                  <a:srgbClr val="000000"/>
                </a:solidFill>
                <a:ea typeface="宋体" panose="02010600030101010101" pitchFamily="2" charset="-122"/>
              </a:endParaRPr>
            </a:p>
          </p:txBody>
        </p:sp>
        <p:sp>
          <p:nvSpPr>
            <p:cNvPr id="30" name="Text Box 10"/>
            <p:cNvSpPr txBox="1">
              <a:spLocks noChangeArrowheads="1"/>
            </p:cNvSpPr>
            <p:nvPr/>
          </p:nvSpPr>
          <p:spPr bwMode="auto">
            <a:xfrm>
              <a:off x="4004" y="756"/>
              <a:ext cx="363"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00"/>
                  </a:solidFill>
                  <a:ea typeface="宋体" panose="02010600030101010101" pitchFamily="2" charset="-122"/>
                </a:rPr>
                <a:t>磁盘片</a:t>
              </a:r>
              <a:endParaRPr kumimoji="1" lang="zh-CN" altLang="en-US" sz="2000" b="1">
                <a:solidFill>
                  <a:srgbClr val="000000"/>
                </a:solidFill>
                <a:ea typeface="宋体" panose="02010600030101010101" pitchFamily="2" charset="-122"/>
              </a:endParaRPr>
            </a:p>
          </p:txBody>
        </p:sp>
        <p:sp>
          <p:nvSpPr>
            <p:cNvPr id="31" name="Line 11"/>
            <p:cNvSpPr>
              <a:spLocks noChangeShapeType="1"/>
            </p:cNvSpPr>
            <p:nvPr/>
          </p:nvSpPr>
          <p:spPr bwMode="auto">
            <a:xfrm flipH="1">
              <a:off x="3641" y="1165"/>
              <a:ext cx="409" cy="29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2"/>
            <p:cNvSpPr>
              <a:spLocks noChangeShapeType="1"/>
            </p:cNvSpPr>
            <p:nvPr/>
          </p:nvSpPr>
          <p:spPr bwMode="auto">
            <a:xfrm flipH="1" flipV="1">
              <a:off x="3256" y="2049"/>
              <a:ext cx="544" cy="13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3"/>
            <p:cNvSpPr>
              <a:spLocks noChangeShapeType="1"/>
            </p:cNvSpPr>
            <p:nvPr/>
          </p:nvSpPr>
          <p:spPr bwMode="auto">
            <a:xfrm flipH="1" flipV="1">
              <a:off x="3029" y="2230"/>
              <a:ext cx="340" cy="31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 name="Text Box 14"/>
          <p:cNvSpPr txBox="1">
            <a:spLocks noChangeArrowheads="1"/>
          </p:cNvSpPr>
          <p:nvPr/>
        </p:nvSpPr>
        <p:spPr bwMode="auto">
          <a:xfrm>
            <a:off x="5129213" y="914400"/>
            <a:ext cx="1046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线圈</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35" name="Line 15"/>
          <p:cNvSpPr>
            <a:spLocks noChangeShapeType="1"/>
          </p:cNvSpPr>
          <p:nvPr/>
        </p:nvSpPr>
        <p:spPr bwMode="auto">
          <a:xfrm flipH="1">
            <a:off x="5313363" y="1279525"/>
            <a:ext cx="231775" cy="2905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l="4356" r="4195"/>
          <a:stretch>
            <a:fillRect/>
          </a:stretch>
        </p:blipFill>
        <p:spPr bwMode="auto">
          <a:xfrm>
            <a:off x="61913" y="1322388"/>
            <a:ext cx="2776537"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4"/>
          <p:cNvSpPr txBox="1">
            <a:spLocks noChangeArrowheads="1"/>
          </p:cNvSpPr>
          <p:nvPr/>
        </p:nvSpPr>
        <p:spPr bwMode="auto">
          <a:xfrm>
            <a:off x="2387600" y="2727325"/>
            <a:ext cx="755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柱面</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38" name="Line 15"/>
          <p:cNvSpPr>
            <a:spLocks noChangeShapeType="1"/>
          </p:cNvSpPr>
          <p:nvPr/>
        </p:nvSpPr>
        <p:spPr bwMode="auto">
          <a:xfrm flipH="1" flipV="1">
            <a:off x="1790700" y="2117725"/>
            <a:ext cx="650875" cy="122396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14"/>
          <p:cNvSpPr txBox="1">
            <a:spLocks noChangeArrowheads="1"/>
          </p:cNvSpPr>
          <p:nvPr/>
        </p:nvSpPr>
        <p:spPr bwMode="auto">
          <a:xfrm>
            <a:off x="1874838" y="833438"/>
            <a:ext cx="755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磁道</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40" name="Line 15"/>
          <p:cNvSpPr>
            <a:spLocks noChangeShapeType="1"/>
          </p:cNvSpPr>
          <p:nvPr/>
        </p:nvSpPr>
        <p:spPr bwMode="auto">
          <a:xfrm flipH="1">
            <a:off x="2000250" y="1176338"/>
            <a:ext cx="231775" cy="2905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14"/>
          <p:cNvSpPr txBox="1">
            <a:spLocks noChangeArrowheads="1"/>
          </p:cNvSpPr>
          <p:nvPr/>
        </p:nvSpPr>
        <p:spPr bwMode="auto">
          <a:xfrm>
            <a:off x="314325" y="3482975"/>
            <a:ext cx="1250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接口插座</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42" name="Line 15"/>
          <p:cNvSpPr>
            <a:spLocks noChangeShapeType="1"/>
          </p:cNvSpPr>
          <p:nvPr/>
        </p:nvSpPr>
        <p:spPr bwMode="auto">
          <a:xfrm flipV="1">
            <a:off x="884238" y="2870200"/>
            <a:ext cx="515937" cy="70326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14"/>
          <p:cNvSpPr txBox="1">
            <a:spLocks noChangeArrowheads="1"/>
          </p:cNvSpPr>
          <p:nvPr/>
        </p:nvSpPr>
        <p:spPr bwMode="auto">
          <a:xfrm>
            <a:off x="2247900" y="3376613"/>
            <a:ext cx="755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磁头</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44" name="Line 15"/>
          <p:cNvSpPr>
            <a:spLocks noChangeShapeType="1"/>
          </p:cNvSpPr>
          <p:nvPr/>
        </p:nvSpPr>
        <p:spPr bwMode="auto">
          <a:xfrm flipH="1" flipV="1">
            <a:off x="2400300" y="2008188"/>
            <a:ext cx="331788" cy="736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14"/>
          <p:cNvSpPr txBox="1">
            <a:spLocks noChangeArrowheads="1"/>
          </p:cNvSpPr>
          <p:nvPr/>
        </p:nvSpPr>
        <p:spPr bwMode="auto">
          <a:xfrm>
            <a:off x="1314450" y="3892550"/>
            <a:ext cx="1250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控制电路</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46" name="Line 15"/>
          <p:cNvSpPr>
            <a:spLocks noChangeShapeType="1"/>
          </p:cNvSpPr>
          <p:nvPr/>
        </p:nvSpPr>
        <p:spPr bwMode="auto">
          <a:xfrm flipH="1" flipV="1">
            <a:off x="1887538" y="2921000"/>
            <a:ext cx="80962" cy="9525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Text Box 14"/>
          <p:cNvSpPr txBox="1">
            <a:spLocks noChangeArrowheads="1"/>
          </p:cNvSpPr>
          <p:nvPr/>
        </p:nvSpPr>
        <p:spPr bwMode="auto">
          <a:xfrm>
            <a:off x="212725" y="922338"/>
            <a:ext cx="10302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000000"/>
                </a:solidFill>
                <a:latin typeface="Times New Roman" panose="02020603050405020304" pitchFamily="18" charset="0"/>
                <a:ea typeface="宋体" panose="02010600030101010101" pitchFamily="2" charset="-122"/>
              </a:rPr>
              <a:t>移动臂</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48" name="Line 15"/>
          <p:cNvSpPr>
            <a:spLocks noChangeShapeType="1"/>
          </p:cNvSpPr>
          <p:nvPr/>
        </p:nvSpPr>
        <p:spPr bwMode="auto">
          <a:xfrm>
            <a:off x="696913" y="1322388"/>
            <a:ext cx="227012" cy="60166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1520">
                                            <p:txEl>
                                              <p:pRg st="0" end="0"/>
                                            </p:txEl>
                                          </p:spTgt>
                                        </p:tgtEl>
                                        <p:attrNameLst>
                                          <p:attrName>style.visibility</p:attrName>
                                        </p:attrNameLst>
                                      </p:cBhvr>
                                      <p:to>
                                        <p:strVal val="visible"/>
                                      </p:to>
                                    </p:set>
                                    <p:animEffect transition="in" filter="blinds(horizontal)">
                                      <p:cBhvr>
                                        <p:cTn id="7" dur="500"/>
                                        <p:tgtEl>
                                          <p:spTgt spid="6615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1520">
                                            <p:txEl>
                                              <p:pRg st="1" end="1"/>
                                            </p:txEl>
                                          </p:spTgt>
                                        </p:tgtEl>
                                        <p:attrNameLst>
                                          <p:attrName>style.visibility</p:attrName>
                                        </p:attrNameLst>
                                      </p:cBhvr>
                                      <p:to>
                                        <p:strVal val="visible"/>
                                      </p:to>
                                    </p:set>
                                    <p:animEffect transition="in" filter="blinds(horizontal)">
                                      <p:cBhvr>
                                        <p:cTn id="12" dur="500"/>
                                        <p:tgtEl>
                                          <p:spTgt spid="6615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1521"/>
                                        </p:tgtEl>
                                        <p:attrNameLst>
                                          <p:attrName>style.visibility</p:attrName>
                                        </p:attrNameLst>
                                      </p:cBhvr>
                                      <p:to>
                                        <p:strVal val="visible"/>
                                      </p:to>
                                    </p:set>
                                    <p:animEffect transition="in" filter="blinds(horizontal)">
                                      <p:cBhvr>
                                        <p:cTn id="17" dur="500"/>
                                        <p:tgtEl>
                                          <p:spTgt spid="6615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61522"/>
                                        </p:tgtEl>
                                        <p:attrNameLst>
                                          <p:attrName>style.visibility</p:attrName>
                                        </p:attrNameLst>
                                      </p:cBhvr>
                                      <p:to>
                                        <p:strVal val="visible"/>
                                      </p:to>
                                    </p:set>
                                    <p:animEffect transition="in" filter="blinds(horizontal)">
                                      <p:cBhvr>
                                        <p:cTn id="20" dur="500"/>
                                        <p:tgtEl>
                                          <p:spTgt spid="6615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61520">
                                            <p:txEl>
                                              <p:pRg st="2" end="2"/>
                                            </p:txEl>
                                          </p:spTgt>
                                        </p:tgtEl>
                                        <p:attrNameLst>
                                          <p:attrName>style.visibility</p:attrName>
                                        </p:attrNameLst>
                                      </p:cBhvr>
                                      <p:to>
                                        <p:strVal val="visible"/>
                                      </p:to>
                                    </p:set>
                                    <p:animEffect transition="in" filter="blinds(horizontal)">
                                      <p:cBhvr>
                                        <p:cTn id="25" dur="500"/>
                                        <p:tgtEl>
                                          <p:spTgt spid="6615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21" grpId="0" animBg="1"/>
      <p:bldP spid="661522"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0</TotalTime>
  <Words>22153</Words>
  <Application>WPS 演示</Application>
  <PresentationFormat>全屏显示(4:3)</PresentationFormat>
  <Paragraphs>1911</Paragraphs>
  <Slides>87</Slides>
  <Notes>14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06" baseType="lpstr">
      <vt:lpstr>Arial</vt:lpstr>
      <vt:lpstr>宋体</vt:lpstr>
      <vt:lpstr>Wingdings</vt:lpstr>
      <vt:lpstr>Times New Roman</vt:lpstr>
      <vt:lpstr>黑体</vt:lpstr>
      <vt:lpstr>微软雅黑</vt:lpstr>
      <vt:lpstr>Arial Unicode MS</vt:lpstr>
      <vt:lpstr>Arial Narrow</vt:lpstr>
      <vt:lpstr>楷体_GB2312</vt:lpstr>
      <vt:lpstr>新宋体</vt:lpstr>
      <vt:lpstr>Helvetica</vt:lpstr>
      <vt:lpstr>Courier New</vt:lpstr>
      <vt:lpstr>Arial Black</vt:lpstr>
      <vt:lpstr>Helvetica Neue</vt:lpstr>
      <vt:lpstr>Symbol</vt:lpstr>
      <vt:lpstr>等线</vt:lpstr>
      <vt:lpstr>华文行楷</vt:lpstr>
      <vt:lpstr>lecture1</vt:lpstr>
      <vt:lpstr>Word.Picture.8</vt:lpstr>
      <vt:lpstr>第8章 互连及输入输出组织</vt:lpstr>
      <vt:lpstr>第一讲 I/O设备和磁盘存储器</vt:lpstr>
      <vt:lpstr>I/O 系统的性能</vt:lpstr>
      <vt:lpstr>I/O 系统的功能</vt:lpstr>
      <vt:lpstr>外设的分类</vt:lpstr>
      <vt:lpstr>常用外部设备</vt:lpstr>
      <vt:lpstr>外部设备的通用模型</vt:lpstr>
      <vt:lpstr>PC中的外存储器</vt:lpstr>
      <vt:lpstr>磁盘存储器的信息存储原理</vt:lpstr>
      <vt:lpstr>磁盘的磁道和扇区</vt:lpstr>
      <vt:lpstr>如何增大磁盘的容量？</vt:lpstr>
      <vt:lpstr>硬盘存储器的组成</vt:lpstr>
      <vt:lpstr>硬盘驱动器的逻辑结构</vt:lpstr>
      <vt:lpstr>磁盘存储器的连接 </vt:lpstr>
      <vt:lpstr>读一个磁盘扇区的过程分为三步：</vt:lpstr>
      <vt:lpstr>第二步</vt:lpstr>
      <vt:lpstr>第三步</vt:lpstr>
      <vt:lpstr>磁盘磁道的格式</vt:lpstr>
      <vt:lpstr>PowerPoint 演示文稿</vt:lpstr>
      <vt:lpstr>硬盘的主要技术指标----平均存取时间</vt:lpstr>
      <vt:lpstr>磁盘响应时间计算举例</vt:lpstr>
      <vt:lpstr>冗余磁盘阵列(RAID)</vt:lpstr>
      <vt:lpstr>固态硬盘（SSD）</vt:lpstr>
      <vt:lpstr>PowerPoint 演示文稿</vt:lpstr>
      <vt:lpstr>第二讲 总线及系统互连、I/O接口</vt:lpstr>
      <vt:lpstr>总线的分类</vt:lpstr>
      <vt:lpstr>Intel 体系结构中特指的“系统总线”</vt:lpstr>
      <vt:lpstr>PowerPoint 演示文稿</vt:lpstr>
      <vt:lpstr>基本概念</vt:lpstr>
      <vt:lpstr>PowerPoint 演示文稿</vt:lpstr>
      <vt:lpstr> I/O总线、I/O控制器与I/O设备的关系</vt:lpstr>
      <vt:lpstr>PowerPoint 演示文稿</vt:lpstr>
      <vt:lpstr>PowerPoint 演示文稿</vt:lpstr>
      <vt:lpstr>PowerPoint 演示文稿</vt:lpstr>
      <vt:lpstr>PowerPoint 演示文稿</vt:lpstr>
      <vt:lpstr>基于Core i7系列处理器的互连结构举例</vt:lpstr>
      <vt:lpstr>I/O总线,I/O控制器与I/O设备的关系</vt:lpstr>
      <vt:lpstr>I/O接口</vt:lpstr>
      <vt:lpstr>回顾： I/O总线、I/O接口与I/O设备的关系</vt:lpstr>
      <vt:lpstr>I/O接口（I/O控制器）的功能</vt:lpstr>
      <vt:lpstr>I/O接口（I/O控制器）的结构</vt:lpstr>
      <vt:lpstr>I/O端口的编址方式</vt:lpstr>
      <vt:lpstr>统一编址方式的连接示例</vt:lpstr>
      <vt:lpstr>独立编址方式的连接示例</vt:lpstr>
      <vt:lpstr>例如，奔腾机的I/O端口编址方式</vt:lpstr>
      <vt:lpstr>第三讲 I/O数据传送控制方式</vt:lpstr>
      <vt:lpstr>I/O设备与主机进行数据交换的三种基本方式</vt:lpstr>
      <vt:lpstr> 程序直接控制（程序查询）方式</vt:lpstr>
      <vt:lpstr>程序控制I/O （ 查询I/O方式）处理过程的示意图</vt:lpstr>
      <vt:lpstr>中断I/O方式</vt:lpstr>
      <vt:lpstr>中断I/O方式处理过程的示意图</vt:lpstr>
      <vt:lpstr>处理器中的异常（中断）处理机制-（复习第5章）</vt:lpstr>
      <vt:lpstr>举例-8086/8088中断系统--向量中断方式</vt:lpstr>
      <vt:lpstr>8086/8088的中断向量表</vt:lpstr>
      <vt:lpstr>中断过程</vt:lpstr>
      <vt:lpstr>PowerPoint 演示文稿</vt:lpstr>
      <vt:lpstr>中断源的识别方法</vt:lpstr>
      <vt:lpstr>中断优先权编码器-8个中断</vt:lpstr>
      <vt:lpstr>中断处理过程</vt:lpstr>
      <vt:lpstr>多重中断和中断处理优先权的动态分配 </vt:lpstr>
      <vt:lpstr>多重中断嵌套</vt:lpstr>
      <vt:lpstr>中断优先权的动态分配示例</vt:lpstr>
      <vt:lpstr>PowerPoint 演示文稿</vt:lpstr>
      <vt:lpstr>PowerPoint 演示文稿</vt:lpstr>
      <vt:lpstr>PowerPoint 演示文稿</vt:lpstr>
      <vt:lpstr>轮询方式和中断方式的比较</vt:lpstr>
      <vt:lpstr>下面对两种方式的数据传输率和主机占用率进行分析</vt:lpstr>
      <vt:lpstr>DMA输入/输出方式</vt:lpstr>
      <vt:lpstr>DMA方式的基本要点</vt:lpstr>
      <vt:lpstr>与中断控制方式结合使用举例</vt:lpstr>
      <vt:lpstr>DMA数据传送方式</vt:lpstr>
      <vt:lpstr>CPU停止法</vt:lpstr>
      <vt:lpstr>CPU停止法的改进</vt:lpstr>
      <vt:lpstr>周期挪用法</vt:lpstr>
      <vt:lpstr>DMA传输方式的逻辑结构</vt:lpstr>
      <vt:lpstr>DMA控制器的功能</vt:lpstr>
      <vt:lpstr>DMA操作步骤----三步</vt:lpstr>
      <vt:lpstr>DMA传输过程：</vt:lpstr>
      <vt:lpstr>DMA传输过程  动画演示</vt:lpstr>
      <vt:lpstr>PowerPoint 演示文稿</vt:lpstr>
      <vt:lpstr>DMA方式和中断方式的区别</vt:lpstr>
      <vt:lpstr>例2：比较中断方式与DMA方式下CPU的开销</vt:lpstr>
      <vt:lpstr>PowerPoint 演示文稿</vt:lpstr>
      <vt:lpstr>本章总结1</vt:lpstr>
      <vt:lpstr>本章总结2</vt:lpstr>
      <vt:lpstr>本章总结3</vt:lpstr>
      <vt:lpstr>作业</vt:lpstr>
    </vt:vector>
  </TitlesOfParts>
  <Company>Nanjing University</Company>
  <LinksUpToDate>false</LinksUpToDate>
  <SharedDoc>false</SharedDoc>
  <HyperlinksChanged>false</HyperlinksChanged>
  <AppVersion>14.0000</AppVersion>
  <Pages>42</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Interconnecting and I/O     互连及输入输出组织</dc:title>
  <dc:creator>CFYUAN</dc:creator>
  <dc:subject>I/O Systems</dc:subject>
  <cp:lastModifiedBy>沽如醉</cp:lastModifiedBy>
  <cp:revision>898</cp:revision>
  <cp:lastPrinted>1998-03-31T15:17:00Z</cp:lastPrinted>
  <dcterms:created xsi:type="dcterms:W3CDTF">1996-09-09T11:51:00Z</dcterms:created>
  <dcterms:modified xsi:type="dcterms:W3CDTF">2024-11-29T12:48:08Z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F187E429ECC24EC4B2CD0E9668E3F0FA_12</vt:lpwstr>
  </property>
  <property fmtid="{D5CDD505-2E9C-101B-9397-08002B2CF9AE}" pid="23" name="KSOProductBuildVer">
    <vt:lpwstr>2052-12.1.0.19302</vt:lpwstr>
  </property>
</Properties>
</file>