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256" r:id="rId4"/>
    <p:sldId id="257" r:id="rId6"/>
    <p:sldId id="496" r:id="rId7"/>
  </p:sldIdLst>
  <p:sldSz cx="9144000" cy="5143500"/>
  <p:notesSz cx="6858000" cy="9144000"/>
  <p:custDataLst>
    <p:tags r:id="rId11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3203"/>
    <p:restoredTop sz="86456"/>
  </p:normalViewPr>
  <p:slideViewPr>
    <p:cSldViewPr showGuides="1">
      <p:cViewPr varScale="1">
        <p:scale>
          <a:sx n="121" d="100"/>
          <a:sy n="121" d="100"/>
        </p:scale>
        <p:origin x="63" y="285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549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tags" Target="tags/tag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A983C8-0605-45E4-BEB3-41E1F0DC71AC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604646E-3C51-4ED5-825E-52BD94BA3848}" type="pres">
      <dgm:prSet presAssocID="{17A983C8-0605-45E4-BEB3-41E1F0DC71AC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59CE280F-5FB7-4578-9C8B-CB8859BD0B5F}" type="presOf" srcId="{17A983C8-0605-45E4-BEB3-41E1F0DC71AC}" destId="{0604646E-3C51-4ED5-825E-52BD94BA384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A983C8-0605-45E4-BEB3-41E1F0DC71AC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604646E-3C51-4ED5-825E-52BD94BA3848}" type="pres">
      <dgm:prSet presAssocID="{17A983C8-0605-45E4-BEB3-41E1F0DC71AC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59CE280F-5FB7-4578-9C8B-CB8859BD0B5F}" type="presOf" srcId="{17A983C8-0605-45E4-BEB3-41E1F0DC71AC}" destId="{0604646E-3C51-4ED5-825E-52BD94BA384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2AF3F-B55A-4628-9FA2-3C645A980484}">
      <dsp:nvSpPr>
        <dsp:cNvPr id="0" name=""/>
        <dsp:cNvSpPr/>
      </dsp:nvSpPr>
      <dsp:spPr>
        <a:xfrm>
          <a:off x="0" y="4425"/>
          <a:ext cx="6096000" cy="1515149"/>
        </a:xfrm>
        <a:prstGeom prst="roundRect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b="1" kern="1200" dirty="0"/>
            <a:t>提示：</a:t>
          </a:r>
          <a:r>
            <a:rPr lang="en-US" altLang="zh-CN" sz="3500" b="1" kern="1200" dirty="0"/>
            <a:t>C++</a:t>
          </a:r>
          <a:r>
            <a:rPr lang="zh-CN" altLang="en-US" sz="3500" b="1" kern="1200" dirty="0"/>
            <a:t>的</a:t>
          </a:r>
          <a:r>
            <a:rPr lang="en-US" altLang="zh-CN" sz="3500" b="1" kern="1200" dirty="0"/>
            <a:t>STL</a:t>
          </a:r>
          <a:r>
            <a:rPr lang="zh-CN" altLang="en-US" sz="3500" b="1" kern="1200" dirty="0"/>
            <a:t>中容器适配器</a:t>
          </a:r>
          <a:r>
            <a:rPr lang="en-US" altLang="zh-CN" sz="3500" b="1" kern="1200" dirty="0"/>
            <a:t>Stack</a:t>
          </a:r>
          <a:r>
            <a:rPr lang="zh-CN" altLang="en-US" sz="3500" b="1" kern="1200" dirty="0"/>
            <a:t>实现了栈的功能</a:t>
          </a:r>
          <a:endParaRPr lang="zh-CN" altLang="en-US" sz="3500" kern="1200" dirty="0"/>
        </a:p>
      </dsp:txBody>
      <dsp:txXfrm>
        <a:off x="73963" y="78388"/>
        <a:ext cx="5948074" cy="13672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2AF3F-B55A-4628-9FA2-3C645A980484}">
      <dsp:nvSpPr>
        <dsp:cNvPr id="0" name=""/>
        <dsp:cNvSpPr/>
      </dsp:nvSpPr>
      <dsp:spPr>
        <a:xfrm>
          <a:off x="0" y="4425"/>
          <a:ext cx="6096000" cy="1515149"/>
        </a:xfrm>
        <a:prstGeom prst="roundRect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b="1" kern="1200" dirty="0"/>
            <a:t>提示：</a:t>
          </a:r>
          <a:r>
            <a:rPr lang="en-US" altLang="zh-CN" sz="3500" b="1" kern="1200" dirty="0"/>
            <a:t>C++</a:t>
          </a:r>
          <a:r>
            <a:rPr lang="zh-CN" altLang="en-US" sz="3500" b="1" kern="1200" dirty="0"/>
            <a:t>的</a:t>
          </a:r>
          <a:r>
            <a:rPr lang="en-US" altLang="zh-CN" sz="3500" b="1" kern="1200" dirty="0"/>
            <a:t>STL</a:t>
          </a:r>
          <a:r>
            <a:rPr lang="zh-CN" altLang="en-US" sz="3500" b="1" kern="1200" dirty="0"/>
            <a:t>中容器适配器</a:t>
          </a:r>
          <a:r>
            <a:rPr lang="en-US" altLang="zh-CN" sz="3500" b="1" kern="1200" dirty="0"/>
            <a:t>Stack</a:t>
          </a:r>
          <a:r>
            <a:rPr lang="zh-CN" altLang="en-US" sz="3500" b="1" kern="1200" dirty="0"/>
            <a:t>实现了栈的功能</a:t>
          </a:r>
          <a:endParaRPr lang="zh-CN" altLang="en-US" sz="3500" kern="1200" dirty="0"/>
        </a:p>
      </dsp:txBody>
      <dsp:txXfrm>
        <a:off x="73963" y="78388"/>
        <a:ext cx="5948074" cy="13672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CC2F337-7E61-4661-ACE7-9DE3F1300E4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3A75834-EB0A-4A7B-9D81-7F7E84ADADA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1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B9B6FC1-BD5B-4240-8460-9767C52D4498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D2BB33-20AC-4093-9CCB-98DA149B882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B9B6FC1-BD5B-4240-8460-9767C52D4498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D2BB33-20AC-4093-9CCB-98DA149B882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75606"/>
            <a:ext cx="2057400" cy="331901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8354"/>
            <a:ext cx="5698976" cy="443626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B9B6FC1-BD5B-4240-8460-9767C52D4498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D2BB33-20AC-4093-9CCB-98DA149B882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5" y="0"/>
            <a:ext cx="8229600" cy="5191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288" y="627460"/>
            <a:ext cx="4146550" cy="41040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4239" y="627460"/>
            <a:ext cx="4148137" cy="41040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4684713"/>
            <a:ext cx="2133600" cy="35718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4713"/>
            <a:ext cx="2895600" cy="35718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4713"/>
            <a:ext cx="2133600" cy="35718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DFCC25E-ABC0-42A7-ACE7-7BE4C7FF6379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B9B6FC1-BD5B-4240-8460-9767C52D4498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D2BB33-20AC-4093-9CCB-98DA149B882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B9B6FC1-BD5B-4240-8460-9767C52D4498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D2BB33-20AC-4093-9CCB-98DA149B882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B9B6FC1-BD5B-4240-8460-9767C52D4498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D2BB33-20AC-4093-9CCB-98DA149B882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B9B6FC1-BD5B-4240-8460-9767C52D4498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D2BB33-20AC-4093-9CCB-98DA149B882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555496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B9B6FC1-BD5B-4240-8460-9767C52D4498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D2BB33-20AC-4093-9CCB-98DA149B882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B9B6FC1-BD5B-4240-8460-9767C52D4498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D2BB33-20AC-4093-9CCB-98DA149B882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B9B6FC1-BD5B-4240-8460-9767C52D4498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D2BB33-20AC-4093-9CCB-98DA149B882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B9B6FC1-BD5B-4240-8460-9767C52D4498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D2BB33-20AC-4093-9CCB-98DA149B882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005576"/>
            <a:ext cx="5111750" cy="35890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B9B6FC1-BD5B-4240-8460-9767C52D4498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D2BB33-20AC-4093-9CCB-98DA149B882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11560" y="459581"/>
            <a:ext cx="5486400" cy="30861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1560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B9B6FC1-BD5B-4240-8460-9767C52D4498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D2BB33-20AC-4093-9CCB-98DA149B882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B9B6FC1-BD5B-4240-8460-9767C52D4498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D2BB33-20AC-4093-9CCB-98DA149B882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75606"/>
            <a:ext cx="2057400" cy="331901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8354"/>
            <a:ext cx="5698976" cy="443626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B9B6FC1-BD5B-4240-8460-9767C52D4498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D2BB33-20AC-4093-9CCB-98DA149B882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5" y="0"/>
            <a:ext cx="8229600" cy="5191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288" y="627460"/>
            <a:ext cx="4146550" cy="41040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4239" y="627460"/>
            <a:ext cx="4148137" cy="41040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4684713"/>
            <a:ext cx="2133600" cy="35718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4713"/>
            <a:ext cx="2895600" cy="35718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4713"/>
            <a:ext cx="2133600" cy="35718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DFCC25E-ABC0-42A7-ACE7-7BE4C7FF6379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B9B6FC1-BD5B-4240-8460-9767C52D4498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D2BB33-20AC-4093-9CCB-98DA149B882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B9B6FC1-BD5B-4240-8460-9767C52D4498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D2BB33-20AC-4093-9CCB-98DA149B882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555496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B9B6FC1-BD5B-4240-8460-9767C52D4498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D2BB33-20AC-4093-9CCB-98DA149B882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B9B6FC1-BD5B-4240-8460-9767C52D4498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D2BB33-20AC-4093-9CCB-98DA149B882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B9B6FC1-BD5B-4240-8460-9767C52D4498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D2BB33-20AC-4093-9CCB-98DA149B882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005576"/>
            <a:ext cx="5111750" cy="35890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B9B6FC1-BD5B-4240-8460-9767C52D4498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D2BB33-20AC-4093-9CCB-98DA149B882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11560" y="459581"/>
            <a:ext cx="5486400" cy="30861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1560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B9B6FC1-BD5B-4240-8460-9767C52D4498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D2BB33-20AC-4093-9CCB-98DA149B882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95288" y="0"/>
            <a:ext cx="8748713" cy="1079500"/>
          </a:xfrm>
          <a:prstGeom prst="rect">
            <a:avLst/>
          </a:prstGeom>
          <a:solidFill>
            <a:srgbClr val="243AA8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15875" y="5056188"/>
            <a:ext cx="9128125" cy="87313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txBody>
          <a:bodyPr lIns="36000" tIns="7200" rIns="36000" bIns="18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15875" y="-7937"/>
            <a:ext cx="9144000" cy="8255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txBody>
          <a:bodyPr lIns="36000" tIns="7200" rIns="36000" bIns="18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title"/>
          </p:nvPr>
        </p:nvSpPr>
        <p:spPr>
          <a:xfrm>
            <a:off x="457200" y="158750"/>
            <a:ext cx="5554663" cy="8572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0" name="Rectangle 6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4713"/>
            <a:ext cx="2133600" cy="357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B9B6FC1-BD5B-4240-8460-9767C52D4498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4713"/>
            <a:ext cx="2895600" cy="357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0" fontAlgn="auto" hangingPunct="0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4713"/>
            <a:ext cx="2133600" cy="357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400">
                <a:ea typeface="华文新魏" panose="0201080004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D2BB33-20AC-4093-9CCB-98DA149B882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95288" y="0"/>
            <a:ext cx="8748713" cy="1079500"/>
          </a:xfrm>
          <a:prstGeom prst="rect">
            <a:avLst/>
          </a:prstGeom>
          <a:solidFill>
            <a:srgbClr val="243AA8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15875" y="5056188"/>
            <a:ext cx="9128125" cy="87313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txBody>
          <a:bodyPr lIns="36000" tIns="7200" rIns="36000" bIns="18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15875" y="-7937"/>
            <a:ext cx="9144000" cy="8255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txBody>
          <a:bodyPr lIns="36000" tIns="7200" rIns="36000" bIns="18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title"/>
          </p:nvPr>
        </p:nvSpPr>
        <p:spPr>
          <a:xfrm>
            <a:off x="457200" y="158750"/>
            <a:ext cx="5554663" cy="8572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0" name="Rectangle 6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4713"/>
            <a:ext cx="2133600" cy="357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B9B6FC1-BD5B-4240-8460-9767C52D4498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4713"/>
            <a:ext cx="2895600" cy="357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0" fontAlgn="auto" hangingPunct="0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4713"/>
            <a:ext cx="2133600" cy="357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400">
                <a:ea typeface="华文新魏" panose="0201080004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D2BB33-20AC-4093-9CCB-98DA149B882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4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表达式求值：四则运算器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1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099" name="副标题 2"/>
          <p:cNvSpPr>
            <a:spLocks noGrp="1"/>
          </p:cNvSpPr>
          <p:nvPr>
            <p:ph type="subTitle"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buClrTx/>
              <a:buSzTx/>
              <a:buFontTx/>
              <a:buNone/>
            </a:pPr>
            <a:endParaRPr lang="zh-CN" altLang="en-US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71475" y="339725"/>
            <a:ext cx="6585585" cy="63690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  <a:lumOff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基本要求（</a:t>
            </a: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  <a:lumOff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</a:t>
            </a: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  <a:lumOff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级，</a:t>
            </a: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  <a:lumOff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  <a:lumOff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分）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25000"/>
                  <a:lumOff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8531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276350"/>
            <a:ext cx="7597775" cy="3867150"/>
          </a:xfrm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设计实现一个具有基本四则运算功能的四则运算器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界面友好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数据：＋，－，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×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，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/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，（，）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,0~9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根据输入可以计算并显示结果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讨论确定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功能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逻辑结构和存储结构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算法描述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测试数据及原因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4" name="等腰三角形 3">
            <a:hlinkClick r:id="" action="ppaction://noaction"/>
          </p:cNvPr>
          <p:cNvSpPr/>
          <p:nvPr/>
        </p:nvSpPr>
        <p:spPr>
          <a:xfrm>
            <a:off x="8319095" y="4785996"/>
            <a:ext cx="576064" cy="270030"/>
          </a:xfrm>
          <a:prstGeom prst="triangl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1547664" y="1869672"/>
          <a:ext cx="6096000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71475" y="339725"/>
            <a:ext cx="5064125" cy="63658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  <a:lumOff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高级要求</a:t>
            </a:r>
            <a:endParaRPr kumimoji="0" lang="en-US" altLang="zh-CN" sz="4400" b="1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25000"/>
                  <a:lumOff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8531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276350"/>
            <a:ext cx="7597775" cy="3867150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高级要求</a:t>
            </a:r>
            <a:r>
              <a:rPr lang="en-US" altLang="zh-CN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1</a:t>
            </a:r>
            <a:r>
              <a:rPr lang="zh-CN" altLang="en-US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（</a:t>
            </a:r>
            <a:r>
              <a:rPr lang="en-US" altLang="zh-CN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4</a:t>
            </a:r>
            <a:r>
              <a:rPr lang="zh-CN" altLang="en-US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级，</a:t>
            </a:r>
            <a:r>
              <a:rPr lang="en-US" altLang="zh-CN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5</a:t>
            </a:r>
            <a:r>
              <a:rPr lang="zh-CN" altLang="en-US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分）：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能够求解任意大整数的四则表达式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400" b="1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高级要求</a:t>
            </a:r>
            <a:r>
              <a:rPr lang="en-US" altLang="zh-CN" sz="2400" b="1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1-2</a:t>
            </a:r>
            <a:r>
              <a:rPr lang="zh-CN" altLang="en-US" sz="2400" b="1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（</a:t>
            </a:r>
            <a:r>
              <a:rPr lang="en-US" altLang="zh-CN" sz="2400" b="1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5</a:t>
            </a:r>
            <a:r>
              <a:rPr lang="zh-CN" altLang="en-US" sz="2400" b="1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级，</a:t>
            </a:r>
            <a:r>
              <a:rPr lang="en-US" altLang="zh-CN" sz="2400" b="1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6</a:t>
            </a:r>
            <a:r>
              <a:rPr lang="zh-CN" altLang="en-US" sz="2400" b="1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分）：</a:t>
            </a:r>
            <a:r>
              <a:rPr lang="zh-CN" altLang="en-US"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具有图形界面</a:t>
            </a:r>
            <a:endParaRPr lang="zh-CN" altLang="en-US" sz="24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400" b="1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高级要求</a:t>
            </a:r>
            <a:r>
              <a:rPr lang="en-US" altLang="zh-CN" sz="2400" b="1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1-3</a:t>
            </a:r>
            <a:r>
              <a:rPr lang="zh-CN" altLang="en-US" sz="2400" b="1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（</a:t>
            </a:r>
            <a:r>
              <a:rPr lang="en-US" altLang="zh-CN" sz="2400" b="1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6</a:t>
            </a:r>
            <a:r>
              <a:rPr lang="zh-CN" altLang="en-US" sz="2400" b="1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级，</a:t>
            </a:r>
            <a:r>
              <a:rPr lang="en-US" altLang="zh-CN" sz="2400" b="1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7</a:t>
            </a:r>
            <a:r>
              <a:rPr lang="zh-CN" altLang="en-US" sz="2400" b="1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分）：</a:t>
            </a:r>
            <a:r>
              <a:rPr lang="zh-CN" altLang="en-US"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算法性能有</a:t>
            </a:r>
            <a:r>
              <a:rPr lang="zh-CN" altLang="en-US"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提升</a:t>
            </a:r>
            <a:endParaRPr lang="zh-CN" altLang="en-US" sz="24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zh-CN" altLang="en-US" sz="24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高级要求</a:t>
            </a:r>
            <a:r>
              <a:rPr lang="en-US" altLang="zh-CN"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2</a:t>
            </a:r>
            <a:r>
              <a:rPr lang="zh-CN" altLang="en-US" sz="2400" b="1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（</a:t>
            </a:r>
            <a:r>
              <a:rPr lang="en-US" altLang="zh-CN" sz="2400" b="1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4</a:t>
            </a:r>
            <a:r>
              <a:rPr lang="zh-CN" altLang="en-US" sz="2400" b="1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级，</a:t>
            </a:r>
            <a:r>
              <a:rPr lang="en-US" altLang="zh-CN" sz="2400" b="1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5</a:t>
            </a:r>
            <a:r>
              <a:rPr lang="zh-CN" altLang="en-US" sz="2400" b="1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分）：开发速算二十四游戏，具有检测随机</a:t>
            </a:r>
            <a:r>
              <a:rPr lang="en-US" altLang="zh-CN" sz="2400" b="1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4</a:t>
            </a:r>
            <a:r>
              <a:rPr lang="zh-CN" altLang="en-US" sz="2400" b="1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张牌是否有解的</a:t>
            </a:r>
            <a:r>
              <a:rPr lang="zh-CN" altLang="en-US" sz="2400" b="1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功能。</a:t>
            </a:r>
            <a:endParaRPr lang="zh-CN" altLang="en-US" sz="2400" b="1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4" name="等腰三角形 3">
            <a:hlinkClick r:id="" action="ppaction://noaction"/>
          </p:cNvPr>
          <p:cNvSpPr/>
          <p:nvPr/>
        </p:nvSpPr>
        <p:spPr>
          <a:xfrm>
            <a:off x="8319095" y="4785996"/>
            <a:ext cx="576064" cy="270030"/>
          </a:xfrm>
          <a:prstGeom prst="triangl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1547664" y="1869672"/>
          <a:ext cx="6096000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commondata" val="eyJoZGlkIjoiODU4YmNlNWMwMjlhM2UyZmExYjU5ZGZkYjU0MmU2OGEifQ=="/>
</p:tagLst>
</file>

<file path=ppt/theme/theme1.xml><?xml version="1.0" encoding="utf-8"?>
<a:theme xmlns:a="http://schemas.openxmlformats.org/drawingml/2006/main" name="翻转课堂视频模板">
  <a:themeElements>
    <a:clrScheme name="通用_蓝 13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通用_蓝">
      <a:majorFont>
        <a:latin typeface="Arial"/>
        <a:ea typeface="隶书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通用_蓝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翻转课堂视频模板">
  <a:themeElements>
    <a:clrScheme name="通用_蓝 13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通用_蓝">
      <a:majorFont>
        <a:latin typeface="Arial"/>
        <a:ea typeface="隶书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通用_蓝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翻转课堂视频模板</Template>
  <TotalTime>0</TotalTime>
  <Words>220</Words>
  <Application>WPS 演示</Application>
  <PresentationFormat>全屏显示(16:9)</PresentationFormat>
  <Paragraphs>22</Paragraphs>
  <Slides>3</Slides>
  <Notes>13</Notes>
  <HiddenSlides>23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21" baseType="lpstr">
      <vt:lpstr>Arial</vt:lpstr>
      <vt:lpstr>宋体</vt:lpstr>
      <vt:lpstr>Wingdings</vt:lpstr>
      <vt:lpstr>隶书</vt:lpstr>
      <vt:lpstr>华文新魏</vt:lpstr>
      <vt:lpstr>Calibri</vt:lpstr>
      <vt:lpstr>微软雅黑</vt:lpstr>
      <vt:lpstr>Tahoma</vt:lpstr>
      <vt:lpstr>Times New Roman</vt:lpstr>
      <vt:lpstr>楷体_GB2312</vt:lpstr>
      <vt:lpstr>新宋体</vt:lpstr>
      <vt:lpstr>黑体</vt:lpstr>
      <vt:lpstr>+mn-ea</vt:lpstr>
      <vt:lpstr>Segoe Print</vt:lpstr>
      <vt:lpstr>Arial Unicode MS</vt:lpstr>
      <vt:lpstr>楷体_GB2312</vt:lpstr>
      <vt:lpstr>翻转课堂视频模板</vt:lpstr>
      <vt:lpstr>1_翻转课堂视频模板</vt:lpstr>
      <vt:lpstr>PowerPoint 演示文稿</vt:lpstr>
      <vt:lpstr>PowerPoint 演示文稿</vt:lpstr>
      <vt:lpstr>基本要求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表达式求值：四则运算器</dc:title>
  <dc:creator>USER</dc:creator>
  <cp:lastModifiedBy>波</cp:lastModifiedBy>
  <cp:revision>27</cp:revision>
  <dcterms:created xsi:type="dcterms:W3CDTF">2014-09-08T01:07:04Z</dcterms:created>
  <dcterms:modified xsi:type="dcterms:W3CDTF">2023-11-25T01:51:14Z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815C4D7D48004BB18E0A3C4854F319FF_12</vt:lpwstr>
  </property>
  <property fmtid="{D5CDD505-2E9C-101B-9397-08002B2CF9AE}" pid="3" name="KSOProductBuildVer">
    <vt:lpwstr>2052-12.1.0.15712</vt:lpwstr>
  </property>
</Properties>
</file>