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7" r:id="rId4"/>
    <p:sldId id="354" r:id="rId6"/>
    <p:sldId id="355" r:id="rId7"/>
    <p:sldId id="392" r:id="rId8"/>
    <p:sldId id="391" r:id="rId9"/>
    <p:sldId id="356" r:id="rId10"/>
    <p:sldId id="365" r:id="rId11"/>
    <p:sldId id="358" r:id="rId12"/>
    <p:sldId id="357" r:id="rId13"/>
    <p:sldId id="382" r:id="rId14"/>
    <p:sldId id="383" r:id="rId15"/>
    <p:sldId id="384" r:id="rId16"/>
    <p:sldId id="359" r:id="rId17"/>
    <p:sldId id="385" r:id="rId18"/>
    <p:sldId id="371" r:id="rId19"/>
    <p:sldId id="372" r:id="rId20"/>
    <p:sldId id="373" r:id="rId21"/>
    <p:sldId id="381" r:id="rId22"/>
  </p:sldIdLst>
  <p:sldSz cx="9144000" cy="6858000" type="screen4x3"/>
  <p:notesSz cx="6858000" cy="9144000"/>
  <p:custDataLst>
    <p:tags r:id="rId2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5"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56" d="100"/>
          <a:sy n="156" d="100"/>
        </p:scale>
        <p:origin x="1152" y="108"/>
      </p:cViewPr>
      <p:guideLst>
        <p:guide orient="horz" pos="2155"/>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4C43528-7413-4CE5-A8F4-851CBD68C81D}" type="doc">
      <dgm:prSet loTypeId="urn:microsoft.com/office/officeart/2005/8/layout/orgChart1" qsTypeId="urn:microsoft.com/office/officeart/2005/8/quickstyle/simple1" csTypeId="urn:microsoft.com/office/officeart/2005/8/colors/accent1_2"/>
      <dgm:spPr/>
    </dgm:pt>
    <dgm:pt modelId="{7DE8CFD0-FCAC-4882-A0A7-B736F66A8745}">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程序主控制类</a:t>
          </a:r>
          <a:endParaRPr lang="zh-CN" altLang="en-US" b="1" dirty="0">
            <a:solidFill>
              <a:schemeClr val="tx1"/>
            </a:solidFill>
            <a:latin typeface="Arial" panose="020B0604020202020204" pitchFamily="34" charset="0"/>
            <a:ea typeface="宋体" panose="02010600030101010101" pitchFamily="2" charset="-122"/>
          </a:endParaRPr>
        </a:p>
      </dgm:t>
    </dgm:pt>
    <dgm:pt modelId="{21EAD589-59CE-4499-834F-3B2FCAE3B520}" cxnId="{27F0AB7A-9D96-4879-A5F3-E18EF3288F24}" type="parTrans">
      <dgm:prSet/>
      <dgm:spPr/>
    </dgm:pt>
    <dgm:pt modelId="{EEC6EBF6-0024-42D9-B894-C1718B6DA733}" cxnId="{27F0AB7A-9D96-4879-A5F3-E18EF3288F24}" type="sibTrans">
      <dgm:prSet/>
      <dgm:spPr/>
    </dgm:pt>
    <dgm:pt modelId="{7BD098F1-F698-4A57-B891-420BEC9EB06A}">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城市管理类</a:t>
          </a:r>
          <a:endParaRPr lang="zh-CN" altLang="en-US" b="1" dirty="0">
            <a:solidFill>
              <a:schemeClr val="tx1"/>
            </a:solidFill>
            <a:latin typeface="Arial" panose="020B0604020202020204" pitchFamily="34" charset="0"/>
            <a:ea typeface="宋体" panose="02010600030101010101" pitchFamily="2" charset="-122"/>
          </a:endParaRPr>
        </a:p>
      </dgm:t>
    </dgm:pt>
    <dgm:pt modelId="{981D55B5-B6B6-4C1B-924E-605D201AC741}" cxnId="{8862910C-336F-4F07-A6DE-56D8DEFE34ED}" type="parTrans">
      <dgm:prSet/>
      <dgm:spPr/>
    </dgm:pt>
    <dgm:pt modelId="{DAD77DDD-3D42-4E35-BA2B-D14549D22AE6}" cxnId="{8862910C-336F-4F07-A6DE-56D8DEFE34ED}" type="sibTrans">
      <dgm:prSet/>
      <dgm:spPr/>
    </dgm:pt>
    <dgm:pt modelId="{A6F21BB3-31BC-4C20-99F2-AC6B2E285693}">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信息存储读取类</a:t>
          </a:r>
          <a:endParaRPr lang="zh-CN" altLang="en-US" b="1" dirty="0">
            <a:solidFill>
              <a:schemeClr val="tx1"/>
            </a:solidFill>
            <a:latin typeface="Arial" panose="020B0604020202020204" pitchFamily="34" charset="0"/>
            <a:ea typeface="宋体" panose="02010600030101010101" pitchFamily="2" charset="-122"/>
          </a:endParaRPr>
        </a:p>
      </dgm:t>
    </dgm:pt>
    <dgm:pt modelId="{62C13B6C-AC10-4621-A481-D5878670B85F}" cxnId="{27CDDD98-4FF3-43FD-BAFE-68F1E4C05573}" type="parTrans">
      <dgm:prSet/>
      <dgm:spPr/>
    </dgm:pt>
    <dgm:pt modelId="{5A03ADB3-4916-4C42-A635-DBACDA10D6D0}" cxnId="{27CDDD98-4FF3-43FD-BAFE-68F1E4C05573}" type="sibTrans">
      <dgm:prSet/>
      <dgm:spPr/>
    </dgm:pt>
    <dgm:pt modelId="{10FFE726-1266-4678-9DE7-70D7FFB7986E}">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火车信息管理类</a:t>
          </a:r>
          <a:endParaRPr lang="zh-CN" altLang="en-US" b="1" dirty="0">
            <a:solidFill>
              <a:schemeClr val="tx1"/>
            </a:solidFill>
            <a:latin typeface="Arial" panose="020B0604020202020204" pitchFamily="34" charset="0"/>
            <a:ea typeface="宋体" panose="02010600030101010101" pitchFamily="2" charset="-122"/>
          </a:endParaRPr>
        </a:p>
      </dgm:t>
    </dgm:pt>
    <dgm:pt modelId="{93966325-0649-4BC2-8BDA-8C1A7A6D76CE}" cxnId="{F3DE4441-1EE6-4DAF-9AD5-F91271C17FC3}" type="parTrans">
      <dgm:prSet/>
      <dgm:spPr/>
    </dgm:pt>
    <dgm:pt modelId="{9BE271A4-77AB-42F2-8130-A93115FD8E86}" cxnId="{F3DE4441-1EE6-4DAF-9AD5-F91271C17FC3}" type="sibTrans">
      <dgm:prSet/>
      <dgm:spPr/>
    </dgm:pt>
    <dgm:pt modelId="{143D3D68-2DD2-4D24-9724-2FB22F86650D}">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汽车信息管理类</a:t>
          </a:r>
          <a:endParaRPr lang="zh-CN" altLang="en-US" b="1" dirty="0">
            <a:solidFill>
              <a:schemeClr val="tx1"/>
            </a:solidFill>
            <a:latin typeface="Arial" panose="020B0604020202020204" pitchFamily="34" charset="0"/>
            <a:ea typeface="宋体" panose="02010600030101010101" pitchFamily="2" charset="-122"/>
          </a:endParaRPr>
        </a:p>
      </dgm:t>
    </dgm:pt>
    <dgm:pt modelId="{F7A8B326-4C7D-4785-9CA5-5E5E86EA58C0}" cxnId="{BA960257-03C8-46FF-B44D-1A0BB6AD48FD}" type="parTrans">
      <dgm:prSet/>
      <dgm:spPr/>
    </dgm:pt>
    <dgm:pt modelId="{24BC10A8-6697-4732-9766-27157579FAA4}" cxnId="{BA960257-03C8-46FF-B44D-1A0BB6AD48FD}" type="sibTrans">
      <dgm:prSet/>
      <dgm:spPr/>
    </dgm:pt>
    <dgm:pt modelId="{767853F0-1874-493D-BA4B-0FFF7148094E}">
      <dgm:prSet/>
      <dgm:spPr/>
      <dgm:t>
        <a:bodyPr vert="horz" wrap="square" lIns="0" tIns="0" rIns="0" bIns="0" anchor="ctr" anchorCtr="0"/>
        <a:p>
          <a:pPr algn="ctr" eaLnBrk="1" hangingPunct="1"/>
          <a:r>
            <a:rPr lang="zh-CN" altLang="en-US" b="1" dirty="0">
              <a:solidFill>
                <a:schemeClr val="tx1"/>
              </a:solidFill>
              <a:latin typeface="Arial" panose="020B0604020202020204" pitchFamily="34" charset="0"/>
              <a:ea typeface="宋体" panose="02010600030101010101" pitchFamily="2" charset="-122"/>
            </a:rPr>
            <a:t>最优路径计算类</a:t>
          </a:r>
          <a:endParaRPr lang="zh-CN" altLang="en-US" b="1" dirty="0">
            <a:solidFill>
              <a:schemeClr val="tx1"/>
            </a:solidFill>
            <a:latin typeface="Arial" panose="020B0604020202020204" pitchFamily="34" charset="0"/>
            <a:ea typeface="宋体" panose="02010600030101010101" pitchFamily="2" charset="-122"/>
          </a:endParaRPr>
        </a:p>
      </dgm:t>
    </dgm:pt>
    <dgm:pt modelId="{F1404F0F-DC12-4666-93E5-13D5AD398F21}" cxnId="{1B86FB36-8497-4916-A48B-1A29EEC2F827}" type="parTrans">
      <dgm:prSet/>
      <dgm:spPr/>
    </dgm:pt>
    <dgm:pt modelId="{BDFACE3C-46EF-4642-9B08-B5BB72777C16}" cxnId="{1B86FB36-8497-4916-A48B-1A29EEC2F827}" type="sibTrans">
      <dgm:prSet/>
      <dgm:spPr/>
    </dgm:pt>
    <dgm:pt modelId="{43B9E292-5744-4121-846F-45EB74B8FEDA}" type="pres">
      <dgm:prSet presAssocID="{84C43528-7413-4CE5-A8F4-851CBD68C81D}" presName="hierChild1">
        <dgm:presLayoutVars>
          <dgm:orgChart val="1"/>
          <dgm:chPref val="1"/>
          <dgm:dir/>
          <dgm:animOne val="branch"/>
          <dgm:animLvl val="lvl"/>
          <dgm:resizeHandles/>
        </dgm:presLayoutVars>
      </dgm:prSet>
      <dgm:spPr/>
    </dgm:pt>
    <dgm:pt modelId="{05014A37-A76B-4DEE-8C40-4FC56B3E4104}" type="pres">
      <dgm:prSet presAssocID="{7DE8CFD0-FCAC-4882-A0A7-B736F66A8745}" presName="hierRoot1">
        <dgm:presLayoutVars>
          <dgm:hierBranch/>
        </dgm:presLayoutVars>
      </dgm:prSet>
      <dgm:spPr/>
    </dgm:pt>
    <dgm:pt modelId="{7E5F9A71-A4CC-4A1E-9E22-48F89FF31346}" type="pres">
      <dgm:prSet presAssocID="{7DE8CFD0-FCAC-4882-A0A7-B736F66A8745}" presName="rootComposite1"/>
      <dgm:spPr/>
    </dgm:pt>
    <dgm:pt modelId="{D7349108-635E-41D3-889E-67BDB6B3BF32}" type="pres">
      <dgm:prSet presAssocID="{7DE8CFD0-FCAC-4882-A0A7-B736F66A8745}" presName="hierChild2"/>
      <dgm:spPr/>
    </dgm:pt>
    <dgm:pt modelId="{9470CE59-6BB3-4878-9423-5583F6FE36CA}" type="pres">
      <dgm:prSet presAssocID="{7DE8CFD0-FCAC-4882-A0A7-B736F66A8745}" presName="hierChild3"/>
      <dgm:spPr/>
    </dgm:pt>
    <dgm:pt modelId="{2F8A4C51-C4F8-4C3A-A8D5-C6CA0478D785}" type="pres">
      <dgm:prSet presAssocID="{7DE8CFD0-FCAC-4882-A0A7-B736F66A8745}" presName="rootText1" presStyleLbl="node0" presStyleIdx="0" presStyleCnt="1">
        <dgm:presLayoutVars>
          <dgm:chPref val="3"/>
        </dgm:presLayoutVars>
      </dgm:prSet>
      <dgm:spPr/>
    </dgm:pt>
    <dgm:pt modelId="{FF56B3F8-3D7C-4E15-8CDD-D2DB49ED21D0}" type="pres">
      <dgm:prSet presAssocID="{7DE8CFD0-FCAC-4882-A0A7-B736F66A8745}" presName="rootConnector1" presStyleLbl="node1"/>
      <dgm:spPr/>
    </dgm:pt>
    <dgm:pt modelId="{0559E5A0-1EB0-47D9-BEDA-7824E7AD3F2C}" type="pres">
      <dgm:prSet presAssocID="{981D55B5-B6B6-4C1B-924E-605D201AC741}" presName="Name35" presStyleLbl="parChTrans1D2" presStyleIdx="0" presStyleCnt="2"/>
      <dgm:spPr/>
    </dgm:pt>
    <dgm:pt modelId="{D6056DB7-D8BC-4217-8C7D-F9DEDCCB2012}" type="pres">
      <dgm:prSet presAssocID="{7BD098F1-F698-4A57-B891-420BEC9EB06A}" presName="hierRoot2">
        <dgm:presLayoutVars>
          <dgm:hierBranch/>
        </dgm:presLayoutVars>
      </dgm:prSet>
      <dgm:spPr/>
    </dgm:pt>
    <dgm:pt modelId="{FD0E32AE-C543-4F45-8E71-AA948D82616D}" type="pres">
      <dgm:prSet presAssocID="{7BD098F1-F698-4A57-B891-420BEC9EB06A}" presName="rootComposite"/>
      <dgm:spPr/>
    </dgm:pt>
    <dgm:pt modelId="{57F978AC-2405-4F84-B256-770021F8E263}" type="pres">
      <dgm:prSet presAssocID="{7BD098F1-F698-4A57-B891-420BEC9EB06A}" presName="hierChild4"/>
      <dgm:spPr/>
    </dgm:pt>
    <dgm:pt modelId="{DC7F6285-EC16-434C-BC14-E56DD8315749}" type="pres">
      <dgm:prSet presAssocID="{7BD098F1-F698-4A57-B891-420BEC9EB06A}" presName="hierChild5"/>
      <dgm:spPr/>
    </dgm:pt>
    <dgm:pt modelId="{B7BE9259-E16E-4AC0-B7D0-A17448B96A6E}" type="pres">
      <dgm:prSet presAssocID="{7BD098F1-F698-4A57-B891-420BEC9EB06A}" presName="rootText" presStyleLbl="node2" presStyleIdx="0" presStyleCnt="2">
        <dgm:presLayoutVars>
          <dgm:chPref val="3"/>
        </dgm:presLayoutVars>
      </dgm:prSet>
      <dgm:spPr/>
    </dgm:pt>
    <dgm:pt modelId="{76966760-A107-42BE-B87C-CACD8CABE2ED}" type="pres">
      <dgm:prSet presAssocID="{7BD098F1-F698-4A57-B891-420BEC9EB06A}" presName="rootConnector" presStyleLbl="node2" presStyleIdx="0" presStyleCnt="2"/>
      <dgm:spPr/>
    </dgm:pt>
    <dgm:pt modelId="{B64B5831-521F-4F48-8960-6D25CDF267D0}" type="pres">
      <dgm:prSet presAssocID="{62C13B6C-AC10-4621-A481-D5878670B85F}" presName="Name35" presStyleLbl="parChTrans1D3" presStyleIdx="0" presStyleCnt="3"/>
      <dgm:spPr/>
    </dgm:pt>
    <dgm:pt modelId="{0A84A5A9-C702-41EA-9875-C4D7355DD9A7}" type="pres">
      <dgm:prSet presAssocID="{A6F21BB3-31BC-4C20-99F2-AC6B2E285693}" presName="hierRoot2">
        <dgm:presLayoutVars>
          <dgm:hierBranch val="r"/>
        </dgm:presLayoutVars>
      </dgm:prSet>
      <dgm:spPr/>
    </dgm:pt>
    <dgm:pt modelId="{085A77EA-8F3F-4737-B492-E02A82E8BA55}" type="pres">
      <dgm:prSet presAssocID="{A6F21BB3-31BC-4C20-99F2-AC6B2E285693}" presName="rootComposite"/>
      <dgm:spPr/>
    </dgm:pt>
    <dgm:pt modelId="{DD11AF62-55EF-4FBC-9F7E-70F30C5F673E}" type="pres">
      <dgm:prSet presAssocID="{A6F21BB3-31BC-4C20-99F2-AC6B2E285693}" presName="hierChild4"/>
      <dgm:spPr/>
    </dgm:pt>
    <dgm:pt modelId="{D5E10779-6BB1-43DB-A468-446EB43C7A4E}" type="pres">
      <dgm:prSet presAssocID="{A6F21BB3-31BC-4C20-99F2-AC6B2E285693}" presName="hierChild5"/>
      <dgm:spPr/>
    </dgm:pt>
    <dgm:pt modelId="{0571EC88-96A7-48AF-987C-733BC5DF929C}" type="pres">
      <dgm:prSet presAssocID="{A6F21BB3-31BC-4C20-99F2-AC6B2E285693}" presName="rootText" presStyleLbl="node3" presStyleIdx="0" presStyleCnt="3">
        <dgm:presLayoutVars>
          <dgm:chPref val="3"/>
        </dgm:presLayoutVars>
      </dgm:prSet>
      <dgm:spPr/>
    </dgm:pt>
    <dgm:pt modelId="{0576CF19-5596-4810-A9F2-E60826D9E8BD}" type="pres">
      <dgm:prSet presAssocID="{A6F21BB3-31BC-4C20-99F2-AC6B2E285693}" presName="rootConnector" presStyleLbl="node3" presStyleIdx="0" presStyleCnt="3"/>
      <dgm:spPr/>
    </dgm:pt>
    <dgm:pt modelId="{A38CE855-B6CF-4F00-A8D1-2B134C46A252}" type="pres">
      <dgm:prSet presAssocID="{93966325-0649-4BC2-8BDA-8C1A7A6D76CE}" presName="Name35" presStyleLbl="parChTrans1D3" presStyleIdx="1" presStyleCnt="3"/>
      <dgm:spPr/>
    </dgm:pt>
    <dgm:pt modelId="{92315AE5-2DC2-40F8-97B0-31059C3F3681}" type="pres">
      <dgm:prSet presAssocID="{10FFE726-1266-4678-9DE7-70D7FFB7986E}" presName="hierRoot2">
        <dgm:presLayoutVars>
          <dgm:hierBranch val="r"/>
        </dgm:presLayoutVars>
      </dgm:prSet>
      <dgm:spPr/>
    </dgm:pt>
    <dgm:pt modelId="{A649EC40-E4F1-454C-9E1B-FEE6CE9B6227}" type="pres">
      <dgm:prSet presAssocID="{10FFE726-1266-4678-9DE7-70D7FFB7986E}" presName="rootComposite"/>
      <dgm:spPr/>
    </dgm:pt>
    <dgm:pt modelId="{B30C7E5B-DD81-4422-8CB7-333E0B8B86B6}" type="pres">
      <dgm:prSet presAssocID="{10FFE726-1266-4678-9DE7-70D7FFB7986E}" presName="hierChild4"/>
      <dgm:spPr/>
    </dgm:pt>
    <dgm:pt modelId="{B5072B51-B100-4B4D-9700-1151510D8A63}" type="pres">
      <dgm:prSet presAssocID="{10FFE726-1266-4678-9DE7-70D7FFB7986E}" presName="hierChild5"/>
      <dgm:spPr/>
    </dgm:pt>
    <dgm:pt modelId="{C787F255-9F63-447F-A29F-FBB1928A5B27}" type="pres">
      <dgm:prSet presAssocID="{10FFE726-1266-4678-9DE7-70D7FFB7986E}" presName="rootText" presStyleLbl="node3" presStyleIdx="1" presStyleCnt="3">
        <dgm:presLayoutVars>
          <dgm:chPref val="3"/>
        </dgm:presLayoutVars>
      </dgm:prSet>
      <dgm:spPr/>
    </dgm:pt>
    <dgm:pt modelId="{4728FAFF-BB25-49EC-B2E7-A6A1C6EBCCDD}" type="pres">
      <dgm:prSet presAssocID="{10FFE726-1266-4678-9DE7-70D7FFB7986E}" presName="rootConnector" presStyleLbl="node3" presStyleIdx="1" presStyleCnt="3"/>
      <dgm:spPr/>
    </dgm:pt>
    <dgm:pt modelId="{0F9787E2-83CE-4FDB-A614-4C822A95262E}" type="pres">
      <dgm:prSet presAssocID="{F7A8B326-4C7D-4785-9CA5-5E5E86EA58C0}" presName="Name35" presStyleLbl="parChTrans1D3" presStyleIdx="2" presStyleCnt="3"/>
      <dgm:spPr/>
    </dgm:pt>
    <dgm:pt modelId="{9A595179-8925-4CE7-979A-C1E853D51D60}" type="pres">
      <dgm:prSet presAssocID="{143D3D68-2DD2-4D24-9724-2FB22F86650D}" presName="hierRoot2">
        <dgm:presLayoutVars>
          <dgm:hierBranch val="r"/>
        </dgm:presLayoutVars>
      </dgm:prSet>
      <dgm:spPr/>
    </dgm:pt>
    <dgm:pt modelId="{2724195A-A0A2-4DAA-832D-D451A268312F}" type="pres">
      <dgm:prSet presAssocID="{143D3D68-2DD2-4D24-9724-2FB22F86650D}" presName="rootComposite"/>
      <dgm:spPr/>
    </dgm:pt>
    <dgm:pt modelId="{39AD8FDB-5A47-4B7B-B592-D18FF6E319DF}" type="pres">
      <dgm:prSet presAssocID="{143D3D68-2DD2-4D24-9724-2FB22F86650D}" presName="hierChild4"/>
      <dgm:spPr/>
    </dgm:pt>
    <dgm:pt modelId="{E1883BE4-EACF-42D5-920B-4A389654A35B}" type="pres">
      <dgm:prSet presAssocID="{143D3D68-2DD2-4D24-9724-2FB22F86650D}" presName="hierChild5"/>
      <dgm:spPr/>
    </dgm:pt>
    <dgm:pt modelId="{F2650DB3-7EAF-4755-BF55-2CD611E6E90B}" type="pres">
      <dgm:prSet presAssocID="{143D3D68-2DD2-4D24-9724-2FB22F86650D}" presName="rootText" presStyleLbl="node3" presStyleIdx="2" presStyleCnt="3">
        <dgm:presLayoutVars>
          <dgm:chPref val="3"/>
        </dgm:presLayoutVars>
      </dgm:prSet>
      <dgm:spPr/>
    </dgm:pt>
    <dgm:pt modelId="{F1F2EAAB-6166-441F-B2EC-792223E646AE}" type="pres">
      <dgm:prSet presAssocID="{143D3D68-2DD2-4D24-9724-2FB22F86650D}" presName="rootConnector" presStyleLbl="node3" presStyleIdx="2" presStyleCnt="3"/>
      <dgm:spPr/>
    </dgm:pt>
    <dgm:pt modelId="{91C2D727-00D3-48B7-B9C6-13DC32C1D485}" type="pres">
      <dgm:prSet presAssocID="{F1404F0F-DC12-4666-93E5-13D5AD398F21}" presName="Name35" presStyleLbl="parChTrans1D2" presStyleIdx="1" presStyleCnt="2"/>
      <dgm:spPr/>
    </dgm:pt>
    <dgm:pt modelId="{F38B4EB6-5C2D-4789-B657-2C0B567D0D7E}" type="pres">
      <dgm:prSet presAssocID="{767853F0-1874-493D-BA4B-0FFF7148094E}" presName="hierRoot2">
        <dgm:presLayoutVars>
          <dgm:hierBranch/>
        </dgm:presLayoutVars>
      </dgm:prSet>
      <dgm:spPr/>
    </dgm:pt>
    <dgm:pt modelId="{8C4D07CF-2703-4199-8757-2EDF6C8EECD6}" type="pres">
      <dgm:prSet presAssocID="{767853F0-1874-493D-BA4B-0FFF7148094E}" presName="rootComposite"/>
      <dgm:spPr/>
    </dgm:pt>
    <dgm:pt modelId="{D46C0CA4-1CB1-4ED9-9AEF-904E7595661B}" type="pres">
      <dgm:prSet presAssocID="{767853F0-1874-493D-BA4B-0FFF7148094E}" presName="hierChild4"/>
      <dgm:spPr/>
    </dgm:pt>
    <dgm:pt modelId="{EACFAD25-34EB-4F7F-8B64-2C99D5362A71}" type="pres">
      <dgm:prSet presAssocID="{767853F0-1874-493D-BA4B-0FFF7148094E}" presName="hierChild5"/>
      <dgm:spPr/>
    </dgm:pt>
    <dgm:pt modelId="{5BECF0CC-3C1A-4378-BF63-9837176278C6}" type="pres">
      <dgm:prSet presAssocID="{767853F0-1874-493D-BA4B-0FFF7148094E}" presName="rootText" presStyleLbl="node2" presStyleIdx="1" presStyleCnt="2">
        <dgm:presLayoutVars>
          <dgm:chPref val="3"/>
        </dgm:presLayoutVars>
      </dgm:prSet>
      <dgm:spPr/>
    </dgm:pt>
    <dgm:pt modelId="{F31FD84C-3823-4DF8-AC9E-F637B9E5A0E7}" type="pres">
      <dgm:prSet presAssocID="{767853F0-1874-493D-BA4B-0FFF7148094E}" presName="rootConnector" presStyleLbl="node2" presStyleIdx="1" presStyleCnt="2"/>
      <dgm:spPr/>
    </dgm:pt>
  </dgm:ptLst>
  <dgm:cxnLst>
    <dgm:cxn modelId="{27F0AB7A-9D96-4879-A5F3-E18EF3288F24}" srcId="{84C43528-7413-4CE5-A8F4-851CBD68C81D}" destId="{7DE8CFD0-FCAC-4882-A0A7-B736F66A8745}" srcOrd="0" destOrd="0" parTransId="{21EAD589-59CE-4499-834F-3B2FCAE3B520}" sibTransId="{EEC6EBF6-0024-42D9-B894-C1718B6DA733}"/>
    <dgm:cxn modelId="{8862910C-336F-4F07-A6DE-56D8DEFE34ED}" srcId="{7DE8CFD0-FCAC-4882-A0A7-B736F66A8745}" destId="{7BD098F1-F698-4A57-B891-420BEC9EB06A}" srcOrd="0" destOrd="0" parTransId="{981D55B5-B6B6-4C1B-924E-605D201AC741}" sibTransId="{DAD77DDD-3D42-4E35-BA2B-D14549D22AE6}"/>
    <dgm:cxn modelId="{27CDDD98-4FF3-43FD-BAFE-68F1E4C05573}" srcId="{7BD098F1-F698-4A57-B891-420BEC9EB06A}" destId="{A6F21BB3-31BC-4C20-99F2-AC6B2E285693}" srcOrd="0" destOrd="0" parTransId="{62C13B6C-AC10-4621-A481-D5878670B85F}" sibTransId="{5A03ADB3-4916-4C42-A635-DBACDA10D6D0}"/>
    <dgm:cxn modelId="{F3DE4441-1EE6-4DAF-9AD5-F91271C17FC3}" srcId="{7BD098F1-F698-4A57-B891-420BEC9EB06A}" destId="{10FFE726-1266-4678-9DE7-70D7FFB7986E}" srcOrd="1" destOrd="0" parTransId="{93966325-0649-4BC2-8BDA-8C1A7A6D76CE}" sibTransId="{9BE271A4-77AB-42F2-8130-A93115FD8E86}"/>
    <dgm:cxn modelId="{BA960257-03C8-46FF-B44D-1A0BB6AD48FD}" srcId="{7BD098F1-F698-4A57-B891-420BEC9EB06A}" destId="{143D3D68-2DD2-4D24-9724-2FB22F86650D}" srcOrd="2" destOrd="0" parTransId="{F7A8B326-4C7D-4785-9CA5-5E5E86EA58C0}" sibTransId="{24BC10A8-6697-4732-9766-27157579FAA4}"/>
    <dgm:cxn modelId="{1B86FB36-8497-4916-A48B-1A29EEC2F827}" srcId="{7DE8CFD0-FCAC-4882-A0A7-B736F66A8745}" destId="{767853F0-1874-493D-BA4B-0FFF7148094E}" srcOrd="1" destOrd="0" parTransId="{F1404F0F-DC12-4666-93E5-13D5AD398F21}" sibTransId="{BDFACE3C-46EF-4642-9B08-B5BB72777C16}"/>
    <dgm:cxn modelId="{7EB435B5-478F-403E-B6CE-361FBB4EBCCF}" type="presOf" srcId="{84C43528-7413-4CE5-A8F4-851CBD68C81D}" destId="{43B9E292-5744-4121-846F-45EB74B8FEDA}" srcOrd="0" destOrd="0"/>
    <dgm:cxn modelId="{70BA7307-0454-4C79-BB21-9056252F5E33}" type="presParOf" srcId="{43B9E292-5744-4121-846F-45EB74B8FEDA}" destId="{05014A37-A76B-4DEE-8C40-4FC56B3E4104}" srcOrd="0" destOrd="0"/>
    <dgm:cxn modelId="{7C6367D1-65D3-40CE-ACFB-78BCA021E9CA}" type="presParOf" srcId="{05014A37-A76B-4DEE-8C40-4FC56B3E4104}" destId="{7E5F9A71-A4CC-4A1E-9E22-48F89FF31346}" srcOrd="0" destOrd="0"/>
    <dgm:cxn modelId="{B1BD1D36-0217-420E-9455-A240B21DC97C}" type="presParOf" srcId="{05014A37-A76B-4DEE-8C40-4FC56B3E4104}" destId="{D7349108-635E-41D3-889E-67BDB6B3BF32}" srcOrd="1" destOrd="0"/>
    <dgm:cxn modelId="{B07EF2EE-D6E1-4BAE-947F-21A345411176}" type="presParOf" srcId="{05014A37-A76B-4DEE-8C40-4FC56B3E4104}" destId="{9470CE59-6BB3-4878-9423-5583F6FE36CA}" srcOrd="2" destOrd="0"/>
    <dgm:cxn modelId="{2499B063-317F-4D03-89B9-C31ACBA363EE}" type="presParOf" srcId="{7E5F9A71-A4CC-4A1E-9E22-48F89FF31346}" destId="{2F8A4C51-C4F8-4C3A-A8D5-C6CA0478D785}" srcOrd="0" destOrd="0"/>
    <dgm:cxn modelId="{E5374BF4-A02E-42E9-AAB7-5A92FD4865B0}" type="presOf" srcId="{7DE8CFD0-FCAC-4882-A0A7-B736F66A8745}" destId="{2F8A4C51-C4F8-4C3A-A8D5-C6CA0478D785}" srcOrd="0" destOrd="0"/>
    <dgm:cxn modelId="{580AEC0D-599C-4C0B-B83E-1F41636A713D}" type="presParOf" srcId="{7E5F9A71-A4CC-4A1E-9E22-48F89FF31346}" destId="{FF56B3F8-3D7C-4E15-8CDD-D2DB49ED21D0}" srcOrd="1" destOrd="0"/>
    <dgm:cxn modelId="{6F765396-27E8-49BD-A481-C7698EE0B0CB}" type="presOf" srcId="{7DE8CFD0-FCAC-4882-A0A7-B736F66A8745}" destId="{FF56B3F8-3D7C-4E15-8CDD-D2DB49ED21D0}" srcOrd="0" destOrd="0"/>
    <dgm:cxn modelId="{BFD3C695-AD58-457A-85BA-BA26F3C98D73}" type="presParOf" srcId="{D7349108-635E-41D3-889E-67BDB6B3BF32}" destId="{0559E5A0-1EB0-47D9-BEDA-7824E7AD3F2C}" srcOrd="0" destOrd="0"/>
    <dgm:cxn modelId="{3ABE8BBA-FB70-409B-9201-1C4F912816C9}" type="presOf" srcId="{981D55B5-B6B6-4C1B-924E-605D201AC741}" destId="{0559E5A0-1EB0-47D9-BEDA-7824E7AD3F2C}" srcOrd="0" destOrd="0"/>
    <dgm:cxn modelId="{D0562AD7-F4C0-4CFE-B40B-5D2280B407B7}" type="presParOf" srcId="{D7349108-635E-41D3-889E-67BDB6B3BF32}" destId="{D6056DB7-D8BC-4217-8C7D-F9DEDCCB2012}" srcOrd="1" destOrd="0"/>
    <dgm:cxn modelId="{350C5CB3-A661-445D-B882-7A62C898637C}" type="presParOf" srcId="{D6056DB7-D8BC-4217-8C7D-F9DEDCCB2012}" destId="{FD0E32AE-C543-4F45-8E71-AA948D82616D}" srcOrd="0" destOrd="0"/>
    <dgm:cxn modelId="{658BDF96-DD67-4ED0-9FBE-BA92CD162180}" type="presParOf" srcId="{D6056DB7-D8BC-4217-8C7D-F9DEDCCB2012}" destId="{57F978AC-2405-4F84-B256-770021F8E263}" srcOrd="1" destOrd="0"/>
    <dgm:cxn modelId="{E72915FB-B538-486D-8B29-75DDA76EA220}" type="presParOf" srcId="{D6056DB7-D8BC-4217-8C7D-F9DEDCCB2012}" destId="{DC7F6285-EC16-434C-BC14-E56DD8315749}" srcOrd="2" destOrd="0"/>
    <dgm:cxn modelId="{668BD264-7970-4622-81FA-3DE0C2E937DF}" type="presParOf" srcId="{FD0E32AE-C543-4F45-8E71-AA948D82616D}" destId="{B7BE9259-E16E-4AC0-B7D0-A17448B96A6E}" srcOrd="0" destOrd="0"/>
    <dgm:cxn modelId="{CD48571F-F922-41E5-855E-F4F1B067647D}" type="presOf" srcId="{7BD098F1-F698-4A57-B891-420BEC9EB06A}" destId="{B7BE9259-E16E-4AC0-B7D0-A17448B96A6E}" srcOrd="0" destOrd="0"/>
    <dgm:cxn modelId="{6014B583-980A-4BB0-A04C-E33E18E248A2}" type="presParOf" srcId="{FD0E32AE-C543-4F45-8E71-AA948D82616D}" destId="{76966760-A107-42BE-B87C-CACD8CABE2ED}" srcOrd="1" destOrd="0"/>
    <dgm:cxn modelId="{7D0E3B6F-FBDC-43F4-9A52-5A2163DB4EDD}" type="presOf" srcId="{7BD098F1-F698-4A57-B891-420BEC9EB06A}" destId="{76966760-A107-42BE-B87C-CACD8CABE2ED}" srcOrd="0" destOrd="0"/>
    <dgm:cxn modelId="{C2B7ADBB-9969-447F-8421-F5738C755C66}" type="presParOf" srcId="{57F978AC-2405-4F84-B256-770021F8E263}" destId="{B64B5831-521F-4F48-8960-6D25CDF267D0}" srcOrd="0" destOrd="0"/>
    <dgm:cxn modelId="{4FB99C52-95A5-4F5C-B0D9-8E1551018A11}" type="presOf" srcId="{62C13B6C-AC10-4621-A481-D5878670B85F}" destId="{B64B5831-521F-4F48-8960-6D25CDF267D0}" srcOrd="0" destOrd="0"/>
    <dgm:cxn modelId="{607F5A64-8DDA-4FF5-8167-751F64A02943}" type="presParOf" srcId="{57F978AC-2405-4F84-B256-770021F8E263}" destId="{0A84A5A9-C702-41EA-9875-C4D7355DD9A7}" srcOrd="1" destOrd="0"/>
    <dgm:cxn modelId="{2ADC4767-9939-434F-A615-3360F4C8C00E}" type="presParOf" srcId="{0A84A5A9-C702-41EA-9875-C4D7355DD9A7}" destId="{085A77EA-8F3F-4737-B492-E02A82E8BA55}" srcOrd="0" destOrd="0"/>
    <dgm:cxn modelId="{43D95F79-B91A-4F35-8B14-4A4A60F1F0F1}" type="presParOf" srcId="{0A84A5A9-C702-41EA-9875-C4D7355DD9A7}" destId="{DD11AF62-55EF-4FBC-9F7E-70F30C5F673E}" srcOrd="1" destOrd="0"/>
    <dgm:cxn modelId="{B7440C34-34DE-4C08-B744-C4D55F45E41B}" type="presParOf" srcId="{0A84A5A9-C702-41EA-9875-C4D7355DD9A7}" destId="{D5E10779-6BB1-43DB-A468-446EB43C7A4E}" srcOrd="2" destOrd="0"/>
    <dgm:cxn modelId="{EC87B12B-608E-4B98-925C-23A6E0D934C6}" type="presParOf" srcId="{085A77EA-8F3F-4737-B492-E02A82E8BA55}" destId="{0571EC88-96A7-48AF-987C-733BC5DF929C}" srcOrd="0" destOrd="0"/>
    <dgm:cxn modelId="{EDF8D8F0-FDA0-4E25-8C17-DE102CF2D79F}" type="presOf" srcId="{A6F21BB3-31BC-4C20-99F2-AC6B2E285693}" destId="{0571EC88-96A7-48AF-987C-733BC5DF929C}" srcOrd="0" destOrd="0"/>
    <dgm:cxn modelId="{A5A0E438-5D01-47C1-B066-273764D9503D}" type="presParOf" srcId="{085A77EA-8F3F-4737-B492-E02A82E8BA55}" destId="{0576CF19-5596-4810-A9F2-E60826D9E8BD}" srcOrd="1" destOrd="0"/>
    <dgm:cxn modelId="{E0F727D8-36F3-457F-ABFC-A005C57B8152}" type="presOf" srcId="{A6F21BB3-31BC-4C20-99F2-AC6B2E285693}" destId="{0576CF19-5596-4810-A9F2-E60826D9E8BD}" srcOrd="0" destOrd="0"/>
    <dgm:cxn modelId="{2F618600-5A3A-4943-9170-4FF7C1DE5F24}" type="presParOf" srcId="{57F978AC-2405-4F84-B256-770021F8E263}" destId="{A38CE855-B6CF-4F00-A8D1-2B134C46A252}" srcOrd="2" destOrd="0"/>
    <dgm:cxn modelId="{3718EBB4-FD32-4075-BA85-FCD16DEB3C37}" type="presOf" srcId="{93966325-0649-4BC2-8BDA-8C1A7A6D76CE}" destId="{A38CE855-B6CF-4F00-A8D1-2B134C46A252}" srcOrd="0" destOrd="0"/>
    <dgm:cxn modelId="{0FB55AF6-A923-45EE-9270-B06D0421E09E}" type="presParOf" srcId="{57F978AC-2405-4F84-B256-770021F8E263}" destId="{92315AE5-2DC2-40F8-97B0-31059C3F3681}" srcOrd="3" destOrd="0"/>
    <dgm:cxn modelId="{365BF21E-6EFE-409D-8A86-7397DC40B6C7}" type="presParOf" srcId="{92315AE5-2DC2-40F8-97B0-31059C3F3681}" destId="{A649EC40-E4F1-454C-9E1B-FEE6CE9B6227}" srcOrd="0" destOrd="0"/>
    <dgm:cxn modelId="{37BBC915-0AFA-45B5-ACC2-723738419A4E}" type="presParOf" srcId="{92315AE5-2DC2-40F8-97B0-31059C3F3681}" destId="{B30C7E5B-DD81-4422-8CB7-333E0B8B86B6}" srcOrd="1" destOrd="0"/>
    <dgm:cxn modelId="{099D96E2-B6F7-4990-A35D-6D97D8305954}" type="presParOf" srcId="{92315AE5-2DC2-40F8-97B0-31059C3F3681}" destId="{B5072B51-B100-4B4D-9700-1151510D8A63}" srcOrd="2" destOrd="0"/>
    <dgm:cxn modelId="{505BA36A-B3CF-4495-8682-8DCDF32A081F}" type="presParOf" srcId="{A649EC40-E4F1-454C-9E1B-FEE6CE9B6227}" destId="{C787F255-9F63-447F-A29F-FBB1928A5B27}" srcOrd="0" destOrd="0"/>
    <dgm:cxn modelId="{BB3B1107-7606-48EA-BA07-68FA21149D60}" type="presOf" srcId="{10FFE726-1266-4678-9DE7-70D7FFB7986E}" destId="{C787F255-9F63-447F-A29F-FBB1928A5B27}" srcOrd="0" destOrd="0"/>
    <dgm:cxn modelId="{ECD424A5-004C-4ECA-B804-2616CAE2B349}" type="presParOf" srcId="{A649EC40-E4F1-454C-9E1B-FEE6CE9B6227}" destId="{4728FAFF-BB25-49EC-B2E7-A6A1C6EBCCDD}" srcOrd="1" destOrd="0"/>
    <dgm:cxn modelId="{B23B64B6-EFB3-4B93-A788-2F22037F6126}" type="presOf" srcId="{10FFE726-1266-4678-9DE7-70D7FFB7986E}" destId="{4728FAFF-BB25-49EC-B2E7-A6A1C6EBCCDD}" srcOrd="0" destOrd="0"/>
    <dgm:cxn modelId="{8557FDFF-A2EC-4B18-96BE-0DA0A1E7E88A}" type="presParOf" srcId="{57F978AC-2405-4F84-B256-770021F8E263}" destId="{0F9787E2-83CE-4FDB-A614-4C822A95262E}" srcOrd="4" destOrd="0"/>
    <dgm:cxn modelId="{C7A08AFD-CFFF-4C46-A7F2-0FA668AB0206}" type="presOf" srcId="{F7A8B326-4C7D-4785-9CA5-5E5E86EA58C0}" destId="{0F9787E2-83CE-4FDB-A614-4C822A95262E}" srcOrd="0" destOrd="0"/>
    <dgm:cxn modelId="{98658389-FA70-4205-9A3B-3A28BD1E3DEC}" type="presParOf" srcId="{57F978AC-2405-4F84-B256-770021F8E263}" destId="{9A595179-8925-4CE7-979A-C1E853D51D60}" srcOrd="5" destOrd="0"/>
    <dgm:cxn modelId="{A533237B-8B49-40CD-84C1-BF6116781180}" type="presParOf" srcId="{9A595179-8925-4CE7-979A-C1E853D51D60}" destId="{2724195A-A0A2-4DAA-832D-D451A268312F}" srcOrd="0" destOrd="0"/>
    <dgm:cxn modelId="{AFF8A19A-8CFB-4A3A-BB9D-90A05C68643A}" type="presParOf" srcId="{9A595179-8925-4CE7-979A-C1E853D51D60}" destId="{39AD8FDB-5A47-4B7B-B592-D18FF6E319DF}" srcOrd="1" destOrd="0"/>
    <dgm:cxn modelId="{21DE74F2-2827-4FDC-BA58-BECD792B657A}" type="presParOf" srcId="{9A595179-8925-4CE7-979A-C1E853D51D60}" destId="{E1883BE4-EACF-42D5-920B-4A389654A35B}" srcOrd="2" destOrd="0"/>
    <dgm:cxn modelId="{E9FF1642-B6D4-4F90-AF64-337116C78727}" type="presParOf" srcId="{2724195A-A0A2-4DAA-832D-D451A268312F}" destId="{F2650DB3-7EAF-4755-BF55-2CD611E6E90B}" srcOrd="0" destOrd="0"/>
    <dgm:cxn modelId="{83A1E7F0-146F-4305-A252-E3F4C8859450}" type="presOf" srcId="{143D3D68-2DD2-4D24-9724-2FB22F86650D}" destId="{F2650DB3-7EAF-4755-BF55-2CD611E6E90B}" srcOrd="0" destOrd="0"/>
    <dgm:cxn modelId="{BE9FDCEF-5FF6-4ED2-85C4-8E05F8343C3D}" type="presParOf" srcId="{2724195A-A0A2-4DAA-832D-D451A268312F}" destId="{F1F2EAAB-6166-441F-B2EC-792223E646AE}" srcOrd="1" destOrd="0"/>
    <dgm:cxn modelId="{5C35C869-E080-4442-B3BE-5F45D4CE4BAC}" type="presOf" srcId="{143D3D68-2DD2-4D24-9724-2FB22F86650D}" destId="{F1F2EAAB-6166-441F-B2EC-792223E646AE}" srcOrd="0" destOrd="0"/>
    <dgm:cxn modelId="{942FB124-83B1-4CDB-ACB3-E305917EEA0E}" type="presParOf" srcId="{D7349108-635E-41D3-889E-67BDB6B3BF32}" destId="{91C2D727-00D3-48B7-B9C6-13DC32C1D485}" srcOrd="2" destOrd="0"/>
    <dgm:cxn modelId="{A112791A-6DDA-40C2-9780-005E1DBBEE2C}" type="presOf" srcId="{F1404F0F-DC12-4666-93E5-13D5AD398F21}" destId="{91C2D727-00D3-48B7-B9C6-13DC32C1D485}" srcOrd="0" destOrd="0"/>
    <dgm:cxn modelId="{EE615617-CD0E-4D27-8695-43D08F017245}" type="presParOf" srcId="{D7349108-635E-41D3-889E-67BDB6B3BF32}" destId="{F38B4EB6-5C2D-4789-B657-2C0B567D0D7E}" srcOrd="3" destOrd="0"/>
    <dgm:cxn modelId="{A5EC8955-C7B4-4C94-BF52-93CD63718940}" type="presParOf" srcId="{F38B4EB6-5C2D-4789-B657-2C0B567D0D7E}" destId="{8C4D07CF-2703-4199-8757-2EDF6C8EECD6}" srcOrd="0" destOrd="0"/>
    <dgm:cxn modelId="{612A4E9C-919E-4BAA-9648-575CF75FF0C8}" type="presParOf" srcId="{F38B4EB6-5C2D-4789-B657-2C0B567D0D7E}" destId="{D46C0CA4-1CB1-4ED9-9AEF-904E7595661B}" srcOrd="1" destOrd="0"/>
    <dgm:cxn modelId="{BE5B0167-50FD-4397-8022-A4C2F0D54F55}" type="presParOf" srcId="{F38B4EB6-5C2D-4789-B657-2C0B567D0D7E}" destId="{EACFAD25-34EB-4F7F-8B64-2C99D5362A71}" srcOrd="2" destOrd="0"/>
    <dgm:cxn modelId="{EC9CF726-007D-42D4-855E-3E60D4A04BD1}" type="presParOf" srcId="{8C4D07CF-2703-4199-8757-2EDF6C8EECD6}" destId="{5BECF0CC-3C1A-4378-BF63-9837176278C6}" srcOrd="0" destOrd="0"/>
    <dgm:cxn modelId="{0EBF0780-D020-4018-A34E-46FB92997A70}" type="presOf" srcId="{767853F0-1874-493D-BA4B-0FFF7148094E}" destId="{5BECF0CC-3C1A-4378-BF63-9837176278C6}" srcOrd="0" destOrd="0"/>
    <dgm:cxn modelId="{274F972B-325B-4E21-BEB9-B4BD15066B77}" type="presParOf" srcId="{8C4D07CF-2703-4199-8757-2EDF6C8EECD6}" destId="{F31FD84C-3823-4DF8-AC9E-F637B9E5A0E7}" srcOrd="1" destOrd="0"/>
    <dgm:cxn modelId="{DA97963B-263E-40D0-9A10-B01A120CA5D0}" type="presOf" srcId="{767853F0-1874-493D-BA4B-0FFF7148094E}" destId="{F31FD84C-3823-4DF8-AC9E-F637B9E5A0E7}" srcOrd="0" destOrd="0"/>
  </dgm:cxnLst>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86400" cy="2743200"/>
        <a:chOff x="0" y="0"/>
        <a:chExt cx="5486400" cy="2743200"/>
      </a:xfrm>
    </dsp:grpSpPr>
    <dsp:sp modelId="{0559E5A0-1EB0-47D9-BEDA-7824E7AD3F2C}">
      <dsp:nvSpPr>
        <dsp:cNvPr id="5" name="任意多边形 4"/>
        <dsp:cNvSpPr/>
      </dsp:nvSpPr>
      <dsp:spPr bwMode="white">
        <a:xfrm>
          <a:off x="2743200" y="714375"/>
          <a:ext cx="864394" cy="300038"/>
        </a:xfrm>
        <a:custGeom>
          <a:avLst/>
          <a:gdLst/>
          <a:ahLst/>
          <a:cxnLst/>
          <a:pathLst>
            <a:path w="1361" h="473">
              <a:moveTo>
                <a:pt x="1361" y="0"/>
              </a:moveTo>
              <a:lnTo>
                <a:pt x="1361" y="236"/>
              </a:lnTo>
              <a:lnTo>
                <a:pt x="0" y="236"/>
              </a:lnTo>
              <a:lnTo>
                <a:pt x="0" y="473"/>
              </a:lnTo>
            </a:path>
          </a:pathLst>
        </a:custGeom>
      </dsp:spPr>
      <dsp:style>
        <a:lnRef idx="2">
          <a:schemeClr val="accent1">
            <a:shade val="60000"/>
          </a:schemeClr>
        </a:lnRef>
        <a:fillRef idx="0">
          <a:schemeClr val="accent1"/>
        </a:fillRef>
        <a:effectRef idx="0">
          <a:scrgbClr r="0" g="0" b="0"/>
        </a:effectRef>
        <a:fontRef idx="minor"/>
      </dsp:style>
      <dsp:txXfrm>
        <a:off x="2743200" y="714375"/>
        <a:ext cx="864394" cy="300038"/>
      </dsp:txXfrm>
    </dsp:sp>
    <dsp:sp modelId="{B64B5831-521F-4F48-8960-6D25CDF267D0}">
      <dsp:nvSpPr>
        <dsp:cNvPr id="8" name="任意多边形 7"/>
        <dsp:cNvSpPr/>
      </dsp:nvSpPr>
      <dsp:spPr bwMode="white">
        <a:xfrm>
          <a:off x="1014413" y="1728788"/>
          <a:ext cx="1728788" cy="300038"/>
        </a:xfrm>
        <a:custGeom>
          <a:avLst/>
          <a:gdLst/>
          <a:ahLst/>
          <a:cxnLst/>
          <a:pathLst>
            <a:path w="2723" h="473">
              <a:moveTo>
                <a:pt x="2723" y="0"/>
              </a:moveTo>
              <a:lnTo>
                <a:pt x="2723" y="236"/>
              </a:lnTo>
              <a:lnTo>
                <a:pt x="0" y="236"/>
              </a:lnTo>
              <a:lnTo>
                <a:pt x="0" y="473"/>
              </a:lnTo>
            </a:path>
          </a:pathLst>
        </a:custGeom>
      </dsp:spPr>
      <dsp:style>
        <a:lnRef idx="2">
          <a:schemeClr val="accent1">
            <a:shade val="80000"/>
          </a:schemeClr>
        </a:lnRef>
        <a:fillRef idx="0">
          <a:schemeClr val="accent1"/>
        </a:fillRef>
        <a:effectRef idx="0">
          <a:scrgbClr r="0" g="0" b="0"/>
        </a:effectRef>
        <a:fontRef idx="minor"/>
      </dsp:style>
      <dsp:txXfrm>
        <a:off x="1014413" y="1728788"/>
        <a:ext cx="1728788" cy="300038"/>
      </dsp:txXfrm>
    </dsp:sp>
    <dsp:sp modelId="{A38CE855-B6CF-4F00-A8D1-2B134C46A252}">
      <dsp:nvSpPr>
        <dsp:cNvPr id="11" name="任意多边形 10"/>
        <dsp:cNvSpPr/>
      </dsp:nvSpPr>
      <dsp:spPr bwMode="white">
        <a:xfrm>
          <a:off x="2743200" y="1728788"/>
          <a:ext cx="0" cy="300038"/>
        </a:xfrm>
        <a:custGeom>
          <a:avLst/>
          <a:gdLst/>
          <a:ahLst/>
          <a:cxnLst/>
          <a:pathLst>
            <a:path h="473">
              <a:moveTo>
                <a:pt x="0" y="0"/>
              </a:moveTo>
              <a:lnTo>
                <a:pt x="0" y="473"/>
              </a:lnTo>
            </a:path>
          </a:pathLst>
        </a:custGeom>
      </dsp:spPr>
      <dsp:style>
        <a:lnRef idx="2">
          <a:schemeClr val="accent1">
            <a:shade val="80000"/>
          </a:schemeClr>
        </a:lnRef>
        <a:fillRef idx="0">
          <a:schemeClr val="accent1"/>
        </a:fillRef>
        <a:effectRef idx="0">
          <a:scrgbClr r="0" g="0" b="0"/>
        </a:effectRef>
        <a:fontRef idx="minor"/>
      </dsp:style>
      <dsp:txXfrm>
        <a:off x="2743200" y="1728788"/>
        <a:ext cx="0" cy="300038"/>
      </dsp:txXfrm>
    </dsp:sp>
    <dsp:sp modelId="{0F9787E2-83CE-4FDB-A614-4C822A95262E}">
      <dsp:nvSpPr>
        <dsp:cNvPr id="14" name="任意多边形 13"/>
        <dsp:cNvSpPr/>
      </dsp:nvSpPr>
      <dsp:spPr bwMode="white">
        <a:xfrm>
          <a:off x="2743200" y="1728788"/>
          <a:ext cx="1728788" cy="300038"/>
        </a:xfrm>
        <a:custGeom>
          <a:avLst/>
          <a:gdLst/>
          <a:ahLst/>
          <a:cxnLst/>
          <a:pathLst>
            <a:path w="2723" h="473">
              <a:moveTo>
                <a:pt x="0" y="0"/>
              </a:moveTo>
              <a:lnTo>
                <a:pt x="0" y="236"/>
              </a:lnTo>
              <a:lnTo>
                <a:pt x="2723" y="236"/>
              </a:lnTo>
              <a:lnTo>
                <a:pt x="2723" y="473"/>
              </a:lnTo>
            </a:path>
          </a:pathLst>
        </a:custGeom>
      </dsp:spPr>
      <dsp:style>
        <a:lnRef idx="2">
          <a:schemeClr val="accent1">
            <a:shade val="80000"/>
          </a:schemeClr>
        </a:lnRef>
        <a:fillRef idx="0">
          <a:schemeClr val="accent1"/>
        </a:fillRef>
        <a:effectRef idx="0">
          <a:scrgbClr r="0" g="0" b="0"/>
        </a:effectRef>
        <a:fontRef idx="minor"/>
      </dsp:style>
      <dsp:txXfrm>
        <a:off x="2743200" y="1728788"/>
        <a:ext cx="1728788" cy="300038"/>
      </dsp:txXfrm>
    </dsp:sp>
    <dsp:sp modelId="{91C2D727-00D3-48B7-B9C6-13DC32C1D485}">
      <dsp:nvSpPr>
        <dsp:cNvPr id="17" name="任意多边形 16"/>
        <dsp:cNvSpPr/>
      </dsp:nvSpPr>
      <dsp:spPr bwMode="white">
        <a:xfrm>
          <a:off x="3607594" y="714375"/>
          <a:ext cx="864394" cy="300038"/>
        </a:xfrm>
        <a:custGeom>
          <a:avLst/>
          <a:gdLst/>
          <a:ahLst/>
          <a:cxnLst/>
          <a:pathLst>
            <a:path w="1361" h="473">
              <a:moveTo>
                <a:pt x="0" y="0"/>
              </a:moveTo>
              <a:lnTo>
                <a:pt x="0" y="236"/>
              </a:lnTo>
              <a:lnTo>
                <a:pt x="1361" y="236"/>
              </a:lnTo>
              <a:lnTo>
                <a:pt x="1361" y="473"/>
              </a:lnTo>
            </a:path>
          </a:pathLst>
        </a:custGeom>
      </dsp:spPr>
      <dsp:style>
        <a:lnRef idx="2">
          <a:schemeClr val="accent1">
            <a:shade val="60000"/>
          </a:schemeClr>
        </a:lnRef>
        <a:fillRef idx="0">
          <a:schemeClr val="accent1"/>
        </a:fillRef>
        <a:effectRef idx="0">
          <a:scrgbClr r="0" g="0" b="0"/>
        </a:effectRef>
        <a:fontRef idx="minor"/>
      </dsp:style>
      <dsp:txXfrm>
        <a:off x="3607594" y="714375"/>
        <a:ext cx="864394" cy="300038"/>
      </dsp:txXfrm>
    </dsp:sp>
    <dsp:sp modelId="{2F8A4C51-C4F8-4C3A-A8D5-C6CA0478D785}">
      <dsp:nvSpPr>
        <dsp:cNvPr id="3" name="矩形 2"/>
        <dsp:cNvSpPr/>
      </dsp:nvSpPr>
      <dsp:spPr bwMode="white">
        <a:xfrm>
          <a:off x="2893219" y="0"/>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程序主控制类</a:t>
          </a:r>
          <a:endParaRPr lang="zh-CN" altLang="en-US" b="1" dirty="0">
            <a:solidFill>
              <a:schemeClr val="tx1"/>
            </a:solidFill>
            <a:latin typeface="Arial" panose="020B0604020202020204" pitchFamily="34" charset="0"/>
            <a:ea typeface="宋体" panose="02010600030101010101" pitchFamily="2" charset="-122"/>
          </a:endParaRPr>
        </a:p>
      </dsp:txBody>
      <dsp:txXfrm>
        <a:off x="2893219" y="0"/>
        <a:ext cx="1428750" cy="714375"/>
      </dsp:txXfrm>
    </dsp:sp>
    <dsp:sp modelId="{B7BE9259-E16E-4AC0-B7D0-A17448B96A6E}">
      <dsp:nvSpPr>
        <dsp:cNvPr id="6" name="矩形 5"/>
        <dsp:cNvSpPr/>
      </dsp:nvSpPr>
      <dsp:spPr bwMode="white">
        <a:xfrm>
          <a:off x="2028825" y="1014413"/>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城市管理类</a:t>
          </a:r>
          <a:endParaRPr lang="zh-CN" altLang="en-US" b="1" dirty="0">
            <a:solidFill>
              <a:schemeClr val="tx1"/>
            </a:solidFill>
            <a:latin typeface="Arial" panose="020B0604020202020204" pitchFamily="34" charset="0"/>
            <a:ea typeface="宋体" panose="02010600030101010101" pitchFamily="2" charset="-122"/>
          </a:endParaRPr>
        </a:p>
      </dsp:txBody>
      <dsp:txXfrm>
        <a:off x="2028825" y="1014413"/>
        <a:ext cx="1428750" cy="714375"/>
      </dsp:txXfrm>
    </dsp:sp>
    <dsp:sp modelId="{0571EC88-96A7-48AF-987C-733BC5DF929C}">
      <dsp:nvSpPr>
        <dsp:cNvPr id="9" name="矩形 8"/>
        <dsp:cNvSpPr/>
      </dsp:nvSpPr>
      <dsp:spPr bwMode="white">
        <a:xfrm>
          <a:off x="300038" y="2028825"/>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信息存储读取类</a:t>
          </a:r>
          <a:endParaRPr lang="zh-CN" altLang="en-US" b="1" dirty="0">
            <a:solidFill>
              <a:schemeClr val="tx1"/>
            </a:solidFill>
            <a:latin typeface="Arial" panose="020B0604020202020204" pitchFamily="34" charset="0"/>
            <a:ea typeface="宋体" panose="02010600030101010101" pitchFamily="2" charset="-122"/>
          </a:endParaRPr>
        </a:p>
      </dsp:txBody>
      <dsp:txXfrm>
        <a:off x="300038" y="2028825"/>
        <a:ext cx="1428750" cy="714375"/>
      </dsp:txXfrm>
    </dsp:sp>
    <dsp:sp modelId="{C787F255-9F63-447F-A29F-FBB1928A5B27}">
      <dsp:nvSpPr>
        <dsp:cNvPr id="12" name="矩形 11"/>
        <dsp:cNvSpPr/>
      </dsp:nvSpPr>
      <dsp:spPr bwMode="white">
        <a:xfrm>
          <a:off x="2028825" y="2028825"/>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火车信息管理类</a:t>
          </a:r>
          <a:endParaRPr lang="zh-CN" altLang="en-US" b="1" dirty="0">
            <a:solidFill>
              <a:schemeClr val="tx1"/>
            </a:solidFill>
            <a:latin typeface="Arial" panose="020B0604020202020204" pitchFamily="34" charset="0"/>
            <a:ea typeface="宋体" panose="02010600030101010101" pitchFamily="2" charset="-122"/>
          </a:endParaRPr>
        </a:p>
      </dsp:txBody>
      <dsp:txXfrm>
        <a:off x="2028825" y="2028825"/>
        <a:ext cx="1428750" cy="714375"/>
      </dsp:txXfrm>
    </dsp:sp>
    <dsp:sp modelId="{F2650DB3-7EAF-4755-BF55-2CD611E6E90B}">
      <dsp:nvSpPr>
        <dsp:cNvPr id="15" name="矩形 14"/>
        <dsp:cNvSpPr/>
      </dsp:nvSpPr>
      <dsp:spPr bwMode="white">
        <a:xfrm>
          <a:off x="3757613" y="2028825"/>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汽车信息管理类</a:t>
          </a:r>
          <a:endParaRPr lang="zh-CN" altLang="en-US" b="1" dirty="0">
            <a:solidFill>
              <a:schemeClr val="tx1"/>
            </a:solidFill>
            <a:latin typeface="Arial" panose="020B0604020202020204" pitchFamily="34" charset="0"/>
            <a:ea typeface="宋体" panose="02010600030101010101" pitchFamily="2" charset="-122"/>
          </a:endParaRPr>
        </a:p>
      </dsp:txBody>
      <dsp:txXfrm>
        <a:off x="3757613" y="2028825"/>
        <a:ext cx="1428750" cy="714375"/>
      </dsp:txXfrm>
    </dsp:sp>
    <dsp:sp modelId="{5BECF0CC-3C1A-4378-BF63-9837176278C6}">
      <dsp:nvSpPr>
        <dsp:cNvPr id="18" name="矩形 17"/>
        <dsp:cNvSpPr/>
      </dsp:nvSpPr>
      <dsp:spPr bwMode="white">
        <a:xfrm>
          <a:off x="3757613" y="1014413"/>
          <a:ext cx="1428750" cy="71437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nchorCtr="0"/>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eaLnBrk="1" hangingPunct="1">
            <a:lnSpc>
              <a:spcPct val="100000"/>
            </a:lnSpc>
            <a:spcBef>
              <a:spcPct val="0"/>
            </a:spcBef>
            <a:spcAft>
              <a:spcPct val="35000"/>
            </a:spcAft>
          </a:pPr>
          <a:r>
            <a:rPr lang="zh-CN" altLang="en-US" b="1" dirty="0">
              <a:solidFill>
                <a:schemeClr val="tx1"/>
              </a:solidFill>
              <a:latin typeface="Arial" panose="020B0604020202020204" pitchFamily="34" charset="0"/>
              <a:ea typeface="宋体" panose="02010600030101010101" pitchFamily="2" charset="-122"/>
            </a:rPr>
            <a:t>最优路径计算类</a:t>
          </a:r>
          <a:endParaRPr lang="zh-CN" altLang="en-US" b="1" dirty="0">
            <a:solidFill>
              <a:schemeClr val="tx1"/>
            </a:solidFill>
            <a:latin typeface="Arial" panose="020B0604020202020204" pitchFamily="34" charset="0"/>
            <a:ea typeface="宋体" panose="02010600030101010101" pitchFamily="2" charset="-122"/>
          </a:endParaRPr>
        </a:p>
      </dsp:txBody>
      <dsp:txXfrm>
        <a:off x="3757613" y="1014413"/>
        <a:ext cx="1428750" cy="714375"/>
      </dsp:txXfrm>
    </dsp:sp>
    <dsp:sp modelId="{FF56B3F8-3D7C-4E15-8CDD-D2DB49ED21D0}">
      <dsp:nvSpPr>
        <dsp:cNvPr id="4" name="矩形 3" hidden="1"/>
        <dsp:cNvSpPr/>
      </dsp:nvSpPr>
      <dsp:spPr>
        <a:xfrm>
          <a:off x="4036219" y="0"/>
          <a:ext cx="285750" cy="714375"/>
        </a:xfrm>
        <a:prstGeom prst="rect">
          <a:avLst/>
        </a:prstGeom>
      </dsp:spPr>
      <dsp:txXfrm>
        <a:off x="4036219" y="0"/>
        <a:ext cx="285750" cy="714375"/>
      </dsp:txXfrm>
    </dsp:sp>
    <dsp:sp modelId="{76966760-A107-42BE-B87C-CACD8CABE2ED}">
      <dsp:nvSpPr>
        <dsp:cNvPr id="7" name="矩形 6" hidden="1"/>
        <dsp:cNvSpPr/>
      </dsp:nvSpPr>
      <dsp:spPr>
        <a:xfrm>
          <a:off x="3171825" y="1014413"/>
          <a:ext cx="285750" cy="714375"/>
        </a:xfrm>
        <a:prstGeom prst="rect">
          <a:avLst/>
        </a:prstGeom>
      </dsp:spPr>
      <dsp:txXfrm>
        <a:off x="3171825" y="1014413"/>
        <a:ext cx="285750" cy="714375"/>
      </dsp:txXfrm>
    </dsp:sp>
    <dsp:sp modelId="{0576CF19-5596-4810-A9F2-E60826D9E8BD}">
      <dsp:nvSpPr>
        <dsp:cNvPr id="10" name="矩形 9" hidden="1"/>
        <dsp:cNvSpPr/>
      </dsp:nvSpPr>
      <dsp:spPr>
        <a:xfrm>
          <a:off x="300038" y="2028825"/>
          <a:ext cx="285750" cy="714375"/>
        </a:xfrm>
        <a:prstGeom prst="rect">
          <a:avLst/>
        </a:prstGeom>
      </dsp:spPr>
      <dsp:txXfrm>
        <a:off x="300038" y="2028825"/>
        <a:ext cx="285750" cy="714375"/>
      </dsp:txXfrm>
    </dsp:sp>
    <dsp:sp modelId="{4728FAFF-BB25-49EC-B2E7-A6A1C6EBCCDD}">
      <dsp:nvSpPr>
        <dsp:cNvPr id="13" name="矩形 12" hidden="1"/>
        <dsp:cNvSpPr/>
      </dsp:nvSpPr>
      <dsp:spPr>
        <a:xfrm>
          <a:off x="2028825" y="2028825"/>
          <a:ext cx="285750" cy="714375"/>
        </a:xfrm>
        <a:prstGeom prst="rect">
          <a:avLst/>
        </a:prstGeom>
      </dsp:spPr>
      <dsp:txXfrm>
        <a:off x="2028825" y="2028825"/>
        <a:ext cx="285750" cy="714375"/>
      </dsp:txXfrm>
    </dsp:sp>
    <dsp:sp modelId="{F1F2EAAB-6166-441F-B2EC-792223E646AE}">
      <dsp:nvSpPr>
        <dsp:cNvPr id="16" name="矩形 15" hidden="1"/>
        <dsp:cNvSpPr/>
      </dsp:nvSpPr>
      <dsp:spPr>
        <a:xfrm>
          <a:off x="3757613" y="2028825"/>
          <a:ext cx="285750" cy="714375"/>
        </a:xfrm>
        <a:prstGeom prst="rect">
          <a:avLst/>
        </a:prstGeom>
      </dsp:spPr>
      <dsp:txXfrm>
        <a:off x="3757613" y="2028825"/>
        <a:ext cx="285750" cy="714375"/>
      </dsp:txXfrm>
    </dsp:sp>
    <dsp:sp modelId="{F31FD84C-3823-4DF8-AC9E-F637B9E5A0E7}">
      <dsp:nvSpPr>
        <dsp:cNvPr id="19" name="矩形 18" hidden="1"/>
        <dsp:cNvSpPr/>
      </dsp:nvSpPr>
      <dsp:spPr>
        <a:xfrm>
          <a:off x="4900613" y="1014413"/>
          <a:ext cx="285750" cy="714375"/>
        </a:xfrm>
        <a:prstGeom prst="rect">
          <a:avLst/>
        </a:prstGeom>
      </dsp:spPr>
      <dsp:txXfrm>
        <a:off x="4900613" y="1014413"/>
        <a:ext cx="285750" cy="71437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4827239-4406-4E7C-AA71-5B1C25A53010}"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Rot="1" noTextEdit="1"/>
          </p:cNvSpPr>
          <p:nvPr>
            <p:ph type="sldImg"/>
          </p:nvPr>
        </p:nvSpPr>
        <p:spPr/>
      </p:sp>
      <p:sp>
        <p:nvSpPr>
          <p:cNvPr id="6148"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t>欢迎辞</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82"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6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66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493BE4-3FA5-47FD-8910-D43876454B5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82"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6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66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493BE4-3FA5-47FD-8910-D43876454B5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553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3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2053"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4"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555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553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3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D328E3-618B-4A1E-91AB-332F1DC28CCE}"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2053"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4"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555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ctrTitle"/>
          </p:nvPr>
        </p:nvSpPr>
        <p:spPr>
          <a:xfrm>
            <a:off x="684213" y="2349500"/>
            <a:ext cx="8064500" cy="108108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300" b="0"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第</a:t>
            </a:r>
            <a:r>
              <a:rPr kumimoji="0" lang="en-US" altLang="zh-CN" sz="6300" b="0"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5</a:t>
            </a:r>
            <a:r>
              <a:rPr kumimoji="0" lang="zh-CN" altLang="en-US" sz="6300" b="0"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讲  综合课程设计</a:t>
            </a:r>
            <a:endParaRPr kumimoji="0" lang="zh-CN" altLang="en-US" sz="6300" b="0"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具体数据信息 </a:t>
            </a:r>
            <a:endParaRPr lang="zh-CN" altLang="en-US" dirty="0"/>
          </a:p>
        </p:txBody>
      </p:sp>
      <p:sp>
        <p:nvSpPr>
          <p:cNvPr id="12291" name="Text Box 16"/>
          <p:cNvSpPr txBox="1"/>
          <p:nvPr/>
        </p:nvSpPr>
        <p:spPr>
          <a:xfrm>
            <a:off x="1219200" y="1905000"/>
            <a:ext cx="640080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城市信息：</a:t>
            </a:r>
            <a:endParaRPr lang="zh-CN" altLang="en-US" sz="2400" b="1" dirty="0"/>
          </a:p>
          <a:p>
            <a:pPr marL="0" lvl="0" indent="0" eaLnBrk="1" hangingPunct="1">
              <a:spcBef>
                <a:spcPct val="50000"/>
              </a:spcBef>
              <a:buClrTx/>
              <a:buSzTx/>
              <a:buFontTx/>
              <a:buNone/>
            </a:pPr>
            <a:r>
              <a:rPr lang="zh-CN" altLang="en-US" sz="1800" b="1" dirty="0"/>
              <a:t>      </a:t>
            </a:r>
            <a:r>
              <a:rPr lang="en-US" altLang="zh-CN" sz="1800" b="1" dirty="0"/>
              <a:t>1.</a:t>
            </a:r>
            <a:r>
              <a:rPr lang="zh-CN" altLang="en-US" sz="1800" b="1" dirty="0"/>
              <a:t>城市名称</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2.</a:t>
            </a:r>
            <a:r>
              <a:rPr lang="zh-CN" altLang="en-US" sz="1800" b="1" dirty="0"/>
              <a:t>城市级别 </a:t>
            </a:r>
            <a:r>
              <a:rPr lang="en-US" altLang="zh-CN" sz="1800" b="1" dirty="0"/>
              <a:t>A.</a:t>
            </a:r>
            <a:r>
              <a:rPr lang="zh-CN" altLang="en-US" sz="1800" b="1" dirty="0"/>
              <a:t>市 </a:t>
            </a:r>
            <a:r>
              <a:rPr lang="en-US" altLang="zh-CN" sz="1800" b="1" dirty="0"/>
              <a:t>B.</a:t>
            </a:r>
            <a:r>
              <a:rPr lang="zh-CN" altLang="en-US" sz="1800" b="1" dirty="0"/>
              <a:t>县</a:t>
            </a:r>
            <a:endParaRPr lang="zh-CN" altLang="en-US" sz="1800" b="1" dirty="0"/>
          </a:p>
        </p:txBody>
      </p:sp>
      <p:sp>
        <p:nvSpPr>
          <p:cNvPr id="12292" name="Text Box 17"/>
          <p:cNvSpPr txBox="1"/>
          <p:nvPr/>
        </p:nvSpPr>
        <p:spPr>
          <a:xfrm>
            <a:off x="1295400" y="3505200"/>
            <a:ext cx="2590800" cy="2520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火车信息：</a:t>
            </a:r>
            <a:endParaRPr lang="zh-CN" altLang="en-US" sz="2400" b="1" dirty="0"/>
          </a:p>
          <a:p>
            <a:pPr marL="0" lvl="0" indent="0" eaLnBrk="1" hangingPunct="1">
              <a:spcBef>
                <a:spcPct val="50000"/>
              </a:spcBef>
              <a:buClrTx/>
              <a:buSzTx/>
              <a:buFontTx/>
              <a:buNone/>
            </a:pPr>
            <a:r>
              <a:rPr lang="zh-CN" altLang="en-US" sz="1800" b="1" dirty="0"/>
              <a:t>      </a:t>
            </a:r>
            <a:r>
              <a:rPr lang="en-US" altLang="zh-CN" sz="1800" b="1" dirty="0"/>
              <a:t>1.</a:t>
            </a:r>
            <a:r>
              <a:rPr lang="zh-CN" altLang="en-US" sz="1800" b="1" dirty="0"/>
              <a:t>发车时间</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2.</a:t>
            </a:r>
            <a:r>
              <a:rPr lang="zh-CN" altLang="en-US" sz="1800" b="1" dirty="0"/>
              <a:t>到达时间</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3.</a:t>
            </a:r>
            <a:r>
              <a:rPr lang="zh-CN" altLang="en-US" sz="1800" b="1" dirty="0"/>
              <a:t>起点城市</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4.</a:t>
            </a:r>
            <a:r>
              <a:rPr lang="zh-CN" altLang="en-US" sz="1800" b="1" dirty="0"/>
              <a:t>终点城市</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5.</a:t>
            </a:r>
            <a:r>
              <a:rPr lang="zh-CN" altLang="en-US" sz="1800" b="1" dirty="0"/>
              <a:t>票价</a:t>
            </a:r>
            <a:endParaRPr lang="zh-CN" altLang="en-US" sz="1800" b="1" dirty="0"/>
          </a:p>
        </p:txBody>
      </p:sp>
      <p:sp>
        <p:nvSpPr>
          <p:cNvPr id="12293" name="Text Box 18"/>
          <p:cNvSpPr txBox="1"/>
          <p:nvPr/>
        </p:nvSpPr>
        <p:spPr>
          <a:xfrm>
            <a:off x="4419600" y="3505200"/>
            <a:ext cx="2590800" cy="2520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汽车信息：</a:t>
            </a:r>
            <a:endParaRPr lang="zh-CN" altLang="en-US" sz="2400" b="1" dirty="0"/>
          </a:p>
          <a:p>
            <a:pPr marL="0" lvl="0" indent="0" eaLnBrk="1" hangingPunct="1">
              <a:spcBef>
                <a:spcPct val="50000"/>
              </a:spcBef>
              <a:buClrTx/>
              <a:buSzTx/>
              <a:buFontTx/>
              <a:buNone/>
            </a:pPr>
            <a:r>
              <a:rPr lang="zh-CN" altLang="en-US" sz="1800" b="1" dirty="0"/>
              <a:t>      </a:t>
            </a:r>
            <a:r>
              <a:rPr lang="en-US" altLang="zh-CN" sz="1800" b="1" dirty="0"/>
              <a:t>1.</a:t>
            </a:r>
            <a:r>
              <a:rPr lang="zh-CN" altLang="en-US" sz="1800" b="1" dirty="0"/>
              <a:t>发车时间</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2.</a:t>
            </a:r>
            <a:r>
              <a:rPr lang="zh-CN" altLang="en-US" sz="1800" b="1" dirty="0"/>
              <a:t>到达时间</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3.</a:t>
            </a:r>
            <a:r>
              <a:rPr lang="zh-CN" altLang="en-US" sz="1800" b="1" dirty="0"/>
              <a:t>起点城市</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4.</a:t>
            </a:r>
            <a:r>
              <a:rPr lang="zh-CN" altLang="en-US" sz="1800" b="1" dirty="0"/>
              <a:t>终点城市</a:t>
            </a:r>
            <a:endParaRPr lang="zh-CN" altLang="en-US" sz="1800" b="1" dirty="0"/>
          </a:p>
          <a:p>
            <a:pPr marL="0" lvl="0" indent="0" eaLnBrk="1" hangingPunct="1">
              <a:spcBef>
                <a:spcPct val="50000"/>
              </a:spcBef>
              <a:buClrTx/>
              <a:buSzTx/>
              <a:buFontTx/>
              <a:buNone/>
            </a:pPr>
            <a:r>
              <a:rPr lang="zh-CN" altLang="en-US" sz="1800" b="1" dirty="0"/>
              <a:t>      </a:t>
            </a:r>
            <a:r>
              <a:rPr lang="en-US" altLang="zh-CN" sz="1800" b="1" dirty="0"/>
              <a:t>5.</a:t>
            </a:r>
            <a:r>
              <a:rPr lang="zh-CN" altLang="en-US" sz="1800" b="1" dirty="0"/>
              <a:t>票价</a:t>
            </a:r>
            <a:endParaRPr lang="zh-CN" alt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具体操作过程描述 </a:t>
            </a:r>
            <a:endParaRPr lang="zh-CN" altLang="en-US" dirty="0"/>
          </a:p>
        </p:txBody>
      </p:sp>
      <p:sp>
        <p:nvSpPr>
          <p:cNvPr id="13315" name="Text Box 16"/>
          <p:cNvSpPr txBox="1"/>
          <p:nvPr/>
        </p:nvSpPr>
        <p:spPr>
          <a:xfrm>
            <a:off x="838200" y="1676400"/>
            <a:ext cx="7924800" cy="5251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城市信息管理：</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添加城市信息：管理员登录系统，选择添加城市，弹出添加城市对话框，添加城市信息，保存城市信息。</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删除城市信息：根据城市列表选择要删除的城市，删除城市和该城市的火车汽车信息</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添加某城市的火车</a:t>
            </a:r>
            <a:r>
              <a:rPr lang="en-US" altLang="zh-CN" sz="2400" b="1" dirty="0"/>
              <a:t>/</a:t>
            </a:r>
            <a:r>
              <a:rPr lang="zh-CN" altLang="en-US" sz="2400" b="1" dirty="0"/>
              <a:t>汽车信息：选择要添加火车</a:t>
            </a:r>
            <a:r>
              <a:rPr lang="en-US" altLang="zh-CN" sz="2400" b="1" dirty="0"/>
              <a:t>/</a:t>
            </a:r>
            <a:r>
              <a:rPr lang="zh-CN" altLang="en-US" sz="2400" b="1" dirty="0"/>
              <a:t>汽车信息的城市名，选择添加火车</a:t>
            </a:r>
            <a:r>
              <a:rPr lang="en-US" altLang="zh-CN" sz="2400" b="1" dirty="0"/>
              <a:t>/</a:t>
            </a:r>
            <a:r>
              <a:rPr lang="zh-CN" altLang="en-US" sz="2400" b="1" dirty="0"/>
              <a:t>汽车信息，弹出添加火车</a:t>
            </a:r>
            <a:r>
              <a:rPr lang="en-US" altLang="zh-CN" sz="2400" b="1" dirty="0"/>
              <a:t>/</a:t>
            </a:r>
            <a:r>
              <a:rPr lang="zh-CN" altLang="en-US" sz="2400" b="1" dirty="0"/>
              <a:t>汽车信息对话框，添加火车</a:t>
            </a:r>
            <a:r>
              <a:rPr lang="en-US" altLang="zh-CN" sz="2400" b="1" dirty="0"/>
              <a:t>/</a:t>
            </a:r>
            <a:r>
              <a:rPr lang="zh-CN" altLang="en-US" sz="2400" b="1" dirty="0"/>
              <a:t>汽车信息，保存信息</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删除某城市的火车</a:t>
            </a:r>
            <a:r>
              <a:rPr lang="en-US" altLang="zh-CN" sz="2400" b="1" dirty="0"/>
              <a:t>/</a:t>
            </a:r>
            <a:r>
              <a:rPr lang="zh-CN" altLang="en-US" sz="2400" b="1" dirty="0"/>
              <a:t>汽车信息：选择要删除火车</a:t>
            </a:r>
            <a:r>
              <a:rPr lang="en-US" altLang="zh-CN" sz="2400" b="1" dirty="0"/>
              <a:t>/</a:t>
            </a:r>
            <a:r>
              <a:rPr lang="zh-CN" altLang="en-US" sz="2400" b="1" dirty="0"/>
              <a:t>汽车信息的城市名</a:t>
            </a:r>
            <a:r>
              <a:rPr lang="en-US" altLang="zh-CN" sz="2400" b="1" dirty="0"/>
              <a:t>,</a:t>
            </a:r>
            <a:r>
              <a:rPr lang="zh-CN" altLang="en-US" sz="2400" b="1" dirty="0"/>
              <a:t>显示该城市的火车</a:t>
            </a:r>
            <a:r>
              <a:rPr lang="en-US" altLang="zh-CN" sz="2400" b="1" dirty="0"/>
              <a:t>/</a:t>
            </a:r>
            <a:r>
              <a:rPr lang="zh-CN" altLang="en-US" sz="2400" b="1" dirty="0"/>
              <a:t>汽车信息表，选择要删除的信息，删除</a:t>
            </a:r>
            <a:endParaRPr lang="zh-CN" altLang="en-US" sz="2400" b="1" dirty="0"/>
          </a:p>
          <a:p>
            <a:pPr marL="0" lvl="0" indent="0" eaLnBrk="1" hangingPunct="1">
              <a:spcBef>
                <a:spcPct val="50000"/>
              </a:spcBef>
              <a:buClrTx/>
              <a:buSzTx/>
              <a:buFontTx/>
              <a:buNone/>
            </a:pPr>
            <a:r>
              <a:rPr lang="zh-CN" altLang="en-US" sz="1800" b="1" dirty="0"/>
              <a:t>      </a:t>
            </a:r>
            <a:endParaRPr lang="zh-CN" altLang="en-US"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具体操作过程描述 </a:t>
            </a:r>
            <a:endParaRPr lang="zh-CN" altLang="en-US" dirty="0"/>
          </a:p>
        </p:txBody>
      </p:sp>
      <p:sp>
        <p:nvSpPr>
          <p:cNvPr id="14339" name="Text Box 3"/>
          <p:cNvSpPr txBox="1"/>
          <p:nvPr/>
        </p:nvSpPr>
        <p:spPr>
          <a:xfrm>
            <a:off x="838200" y="1676400"/>
            <a:ext cx="7924800" cy="4338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城市信息查询：</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城市汽车</a:t>
            </a:r>
            <a:r>
              <a:rPr lang="en-US" altLang="zh-CN" sz="2400" b="1" dirty="0"/>
              <a:t>/</a:t>
            </a:r>
            <a:r>
              <a:rPr lang="zh-CN" altLang="en-US" sz="2400" b="1" dirty="0"/>
              <a:t>火车信息查询：选择要查询信息的城市名称，并勾选火车与汽车其中之一，显示该城市的火车与汽车信息。</a:t>
            </a:r>
            <a:endParaRPr lang="zh-CN" altLang="en-US" sz="2400" b="1" dirty="0"/>
          </a:p>
          <a:p>
            <a:pPr marL="0" lvl="0" indent="0" eaLnBrk="1" hangingPunct="1">
              <a:spcBef>
                <a:spcPct val="50000"/>
              </a:spcBef>
              <a:buSzTx/>
              <a:buNone/>
            </a:pPr>
            <a:r>
              <a:rPr lang="zh-CN" altLang="en-US" sz="2400" b="1" dirty="0"/>
              <a:t>最优交通路径生成：</a:t>
            </a:r>
            <a:endParaRPr lang="zh-CN" altLang="en-US" sz="2400" b="1" dirty="0"/>
          </a:p>
          <a:p>
            <a:pPr marL="0" lvl="0" indent="0" eaLnBrk="1" hangingPunct="1">
              <a:spcBef>
                <a:spcPct val="50000"/>
              </a:spcBef>
              <a:buSzTx/>
              <a:buFont typeface="Wingdings" panose="05000000000000000000" pitchFamily="2" charset="2"/>
              <a:buChar char="u"/>
            </a:pPr>
            <a:r>
              <a:rPr lang="zh-CN" altLang="en-US" sz="2400" b="1" dirty="0"/>
              <a:t>用户输入起始城市和终止城市名称，输入乘坐类型：火车</a:t>
            </a:r>
            <a:r>
              <a:rPr lang="en-US" altLang="zh-CN" sz="2400" b="1" dirty="0"/>
              <a:t>/</a:t>
            </a:r>
            <a:r>
              <a:rPr lang="zh-CN" altLang="en-US" sz="2400" b="1" dirty="0"/>
              <a:t>汽车，选择路径生成方式：最短时间</a:t>
            </a:r>
            <a:r>
              <a:rPr lang="en-US" altLang="zh-CN" sz="2400" b="1" dirty="0"/>
              <a:t>/</a:t>
            </a:r>
            <a:r>
              <a:rPr lang="zh-CN" altLang="en-US" sz="2400" b="1" dirty="0"/>
              <a:t>最少价格，生成最优路径，并显示最优路径详细乘坐信息和达到时间与价格给用户</a:t>
            </a:r>
            <a:endParaRPr lang="zh-CN" altLang="en-US" sz="2400" b="1" dirty="0"/>
          </a:p>
          <a:p>
            <a:pPr marL="0" lvl="0" indent="0" eaLnBrk="1" hangingPunct="1">
              <a:spcBef>
                <a:spcPct val="50000"/>
              </a:spcBef>
              <a:buClrTx/>
              <a:buSzTx/>
              <a:buFontTx/>
              <a:buNone/>
            </a:pPr>
            <a:r>
              <a:rPr lang="zh-CN" altLang="en-US" sz="1800" b="1" dirty="0"/>
              <a:t>      </a:t>
            </a:r>
            <a:endParaRPr lang="zh-CN" altLang="en-US"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381000" y="762000"/>
            <a:ext cx="8229600" cy="838200"/>
          </a:xfrm>
        </p:spPr>
        <p:txBody>
          <a:bodyPr vert="horz" wrap="square" lIns="91440" tIns="45720" rIns="91440" bIns="45720" anchor="b" anchorCtr="0"/>
          <a:p>
            <a:pPr eaLnBrk="1" hangingPunct="1"/>
            <a:r>
              <a:rPr lang="zh-CN" altLang="en-US" dirty="0"/>
              <a:t>本课程设计所涉及的基础知识 </a:t>
            </a:r>
            <a:endParaRPr lang="zh-CN" altLang="en-US" dirty="0"/>
          </a:p>
        </p:txBody>
      </p:sp>
      <p:sp>
        <p:nvSpPr>
          <p:cNvPr id="214019" name="AutoShape 3"/>
          <p:cNvSpPr/>
          <p:nvPr/>
        </p:nvSpPr>
        <p:spPr>
          <a:xfrm>
            <a:off x="1219200" y="3429000"/>
            <a:ext cx="5867400" cy="7620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t>图数据结构</a:t>
            </a:r>
            <a:endParaRPr lang="zh-CN" altLang="en-US" sz="2400" b="1" dirty="0"/>
          </a:p>
        </p:txBody>
      </p:sp>
      <p:sp>
        <p:nvSpPr>
          <p:cNvPr id="214020" name="AutoShape 4"/>
          <p:cNvSpPr/>
          <p:nvPr/>
        </p:nvSpPr>
        <p:spPr>
          <a:xfrm>
            <a:off x="1219200" y="2286000"/>
            <a:ext cx="5867400" cy="7620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t>城市信息存储（参考）</a:t>
            </a:r>
            <a:endParaRPr lang="zh-CN" altLang="en-US" sz="2400" b="1" dirty="0"/>
          </a:p>
        </p:txBody>
      </p:sp>
      <p:sp>
        <p:nvSpPr>
          <p:cNvPr id="214021" name="AutoShape 5"/>
          <p:cNvSpPr/>
          <p:nvPr/>
        </p:nvSpPr>
        <p:spPr>
          <a:xfrm>
            <a:off x="1219200" y="4572000"/>
            <a:ext cx="5867400" cy="7620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t>最优路径搜索</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20"/>
                                        </p:tgtEl>
                                        <p:attrNameLst>
                                          <p:attrName>style.visibility</p:attrName>
                                        </p:attrNameLst>
                                      </p:cBhvr>
                                      <p:to>
                                        <p:strVal val="visible"/>
                                      </p:to>
                                    </p:set>
                                    <p:anim calcmode="lin" valueType="num">
                                      <p:cBhvr additive="base">
                                        <p:cTn id="13" dur="500" fill="hold"/>
                                        <p:tgtEl>
                                          <p:spTgt spid="214020"/>
                                        </p:tgtEl>
                                        <p:attrNameLst>
                                          <p:attrName>ppt_x</p:attrName>
                                        </p:attrNameLst>
                                      </p:cBhvr>
                                      <p:tavLst>
                                        <p:tav tm="0">
                                          <p:val>
                                            <p:strVal val="#ppt_x"/>
                                          </p:val>
                                        </p:tav>
                                        <p:tav tm="100000">
                                          <p:val>
                                            <p:strVal val="#ppt_x"/>
                                          </p:val>
                                        </p:tav>
                                      </p:tavLst>
                                    </p:anim>
                                    <p:anim calcmode="lin" valueType="num">
                                      <p:cBhvr additive="base">
                                        <p:cTn id="14" dur="500" fill="hold"/>
                                        <p:tgtEl>
                                          <p:spTgt spid="2140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4021"/>
                                        </p:tgtEl>
                                        <p:attrNameLst>
                                          <p:attrName>style.visibility</p:attrName>
                                        </p:attrNameLst>
                                      </p:cBhvr>
                                      <p:to>
                                        <p:strVal val="visible"/>
                                      </p:to>
                                    </p:set>
                                    <p:anim calcmode="lin" valueType="num">
                                      <p:cBhvr additive="base">
                                        <p:cTn id="19" dur="500" fill="hold"/>
                                        <p:tgtEl>
                                          <p:spTgt spid="214021"/>
                                        </p:tgtEl>
                                        <p:attrNameLst>
                                          <p:attrName>ppt_x</p:attrName>
                                        </p:attrNameLst>
                                      </p:cBhvr>
                                      <p:tavLst>
                                        <p:tav tm="0">
                                          <p:val>
                                            <p:strVal val="#ppt_x"/>
                                          </p:val>
                                        </p:tav>
                                        <p:tav tm="100000">
                                          <p:val>
                                            <p:strVal val="#ppt_x"/>
                                          </p:val>
                                        </p:tav>
                                      </p:tavLst>
                                    </p:anim>
                                    <p:anim calcmode="lin" valueType="num">
                                      <p:cBhvr additive="base">
                                        <p:cTn id="20" dur="500" fill="hold"/>
                                        <p:tgtEl>
                                          <p:spTgt spid="214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214020" grpId="0" animBg="1"/>
      <p:bldP spid="2140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828800" y="609600"/>
            <a:ext cx="5334000" cy="533400"/>
          </a:xfrm>
        </p:spPr>
        <p:txBody>
          <a:bodyPr vert="horz" wrap="square" lIns="91440" tIns="45720" rIns="91440" bIns="45720" anchor="ctr" anchorCtr="0"/>
          <a:p>
            <a:pPr eaLnBrk="1" hangingPunct="1"/>
            <a:r>
              <a:rPr lang="en-US" altLang="zh-CN" sz="2800" dirty="0">
                <a:latin typeface="楷体_GB2312" pitchFamily="49" charset="-122"/>
                <a:ea typeface="楷体_GB2312" pitchFamily="49" charset="-122"/>
              </a:rPr>
              <a:t>1 </a:t>
            </a:r>
            <a:r>
              <a:rPr lang="zh-CN" altLang="en-US" sz="2800" b="1" dirty="0"/>
              <a:t>城市信息存储（参考）</a:t>
            </a:r>
            <a:endParaRPr lang="en-US" altLang="zh-CN" sz="2800" b="1" dirty="0"/>
          </a:p>
        </p:txBody>
      </p:sp>
      <p:sp>
        <p:nvSpPr>
          <p:cNvPr id="16387" name="Text Box 17"/>
          <p:cNvSpPr txBox="1"/>
          <p:nvPr/>
        </p:nvSpPr>
        <p:spPr>
          <a:xfrm>
            <a:off x="685800" y="1600200"/>
            <a:ext cx="7772400" cy="5181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SzTx/>
            </a:pPr>
            <a:r>
              <a:rPr lang="zh-CN" altLang="en-US" sz="1800" b="1" dirty="0"/>
              <a:t>城市基本信息存储方案：</a:t>
            </a:r>
            <a:endParaRPr lang="zh-CN" altLang="en-US" sz="1800" b="1" dirty="0"/>
          </a:p>
          <a:p>
            <a:pPr marL="0" lvl="0" indent="0" eaLnBrk="1" hangingPunct="1">
              <a:spcBef>
                <a:spcPct val="50000"/>
              </a:spcBef>
              <a:buClrTx/>
              <a:buSzTx/>
              <a:buFontTx/>
              <a:buNone/>
            </a:pPr>
            <a:r>
              <a:rPr lang="zh-CN" altLang="en-US" sz="1800" b="1" dirty="0"/>
              <a:t>   用一文本文件存储城市信息格式可以如下：并为每一城市创建一个子文件</a:t>
            </a:r>
            <a:endParaRPr lang="zh-CN" altLang="en-US" sz="1800" b="1" dirty="0"/>
          </a:p>
          <a:p>
            <a:pPr marL="0" lvl="0" indent="0" eaLnBrk="1" hangingPunct="1">
              <a:spcBef>
                <a:spcPct val="50000"/>
              </a:spcBef>
              <a:buClrTx/>
              <a:buSzTx/>
              <a:buFontTx/>
              <a:buNone/>
            </a:pPr>
            <a:r>
              <a:rPr lang="zh-CN" altLang="en-US" sz="1800" b="1" dirty="0"/>
              <a:t>   夹用于存储该城市的汽车和火车信息</a:t>
            </a:r>
            <a:endParaRPr lang="zh-CN" altLang="en-US" sz="1800" b="1" dirty="0"/>
          </a:p>
          <a:p>
            <a:pPr marL="0" lvl="0" indent="0" eaLnBrk="1" hangingPunct="1">
              <a:spcBef>
                <a:spcPct val="50000"/>
              </a:spcBef>
              <a:buClrTx/>
              <a:buSzTx/>
              <a:buFontTx/>
              <a:buNone/>
            </a:pPr>
            <a:r>
              <a:rPr lang="zh-CN" altLang="en-US" sz="1800" b="1" dirty="0"/>
              <a:t>   </a:t>
            </a:r>
            <a:r>
              <a:rPr lang="zh-CN" altLang="en-US" sz="1800" b="1" dirty="0">
                <a:solidFill>
                  <a:schemeClr val="accent2"/>
                </a:solidFill>
              </a:rPr>
              <a:t>序号   城市名称</a:t>
            </a:r>
            <a:endParaRPr lang="zh-CN" altLang="en-US" sz="1800" b="1" dirty="0">
              <a:solidFill>
                <a:schemeClr val="accent2"/>
              </a:solidFill>
            </a:endParaRPr>
          </a:p>
          <a:p>
            <a:pPr marL="0" lvl="0" indent="0" eaLnBrk="1" hangingPunct="1">
              <a:spcBef>
                <a:spcPct val="50000"/>
              </a:spcBef>
              <a:buSzTx/>
            </a:pPr>
            <a:r>
              <a:rPr lang="zh-CN" altLang="en-US" sz="1800" b="1" dirty="0"/>
              <a:t>某城市的火车</a:t>
            </a:r>
            <a:r>
              <a:rPr lang="en-US" altLang="zh-CN" sz="1800" b="1" dirty="0"/>
              <a:t>/</a:t>
            </a:r>
            <a:r>
              <a:rPr lang="zh-CN" altLang="en-US" sz="1800" b="1" dirty="0"/>
              <a:t>汽车信息存储</a:t>
            </a:r>
            <a:endParaRPr lang="zh-CN" altLang="en-US" sz="1800" b="1" dirty="0"/>
          </a:p>
          <a:p>
            <a:pPr marL="0" lvl="0" indent="0" eaLnBrk="1" hangingPunct="1">
              <a:spcBef>
                <a:spcPct val="50000"/>
              </a:spcBef>
              <a:buSzTx/>
              <a:buNone/>
            </a:pPr>
            <a:r>
              <a:rPr lang="zh-CN" altLang="en-US" sz="1800" b="1" dirty="0"/>
              <a:t>   在该城市问价夹中分别创建两个文本文件用于分别存储该城市的火车和汽车信息，存储格式可以如下</a:t>
            </a:r>
            <a:endParaRPr lang="zh-CN" altLang="en-US" sz="1800" b="1" dirty="0"/>
          </a:p>
          <a:p>
            <a:pPr marL="0" lvl="0" indent="0" eaLnBrk="1" hangingPunct="1">
              <a:spcBef>
                <a:spcPct val="50000"/>
              </a:spcBef>
              <a:buSzTx/>
              <a:buNone/>
            </a:pPr>
            <a:r>
              <a:rPr lang="zh-CN" altLang="en-US" sz="1800" b="1" dirty="0">
                <a:solidFill>
                  <a:schemeClr val="accent2"/>
                </a:solidFill>
              </a:rPr>
              <a:t>起点城市  重点城市  发车时间  达到时间  票价</a:t>
            </a:r>
            <a:endParaRPr lang="zh-CN" altLang="en-US" sz="1800" b="1" dirty="0">
              <a:solidFill>
                <a:schemeClr val="accent2"/>
              </a:solidFill>
            </a:endParaRPr>
          </a:p>
          <a:p>
            <a:pPr marL="0" lvl="0" indent="0" eaLnBrk="1" hangingPunct="1">
              <a:spcBef>
                <a:spcPct val="50000"/>
              </a:spcBef>
              <a:buClrTx/>
              <a:buSzTx/>
              <a:buFontTx/>
              <a:buNone/>
            </a:pPr>
            <a:endParaRPr lang="zh-CN" altLang="en-US" sz="1800" b="1" dirty="0"/>
          </a:p>
          <a:p>
            <a:pPr marL="0" lvl="0" indent="0" eaLnBrk="1" hangingPunct="1">
              <a:spcBef>
                <a:spcPct val="50000"/>
              </a:spcBef>
              <a:buClrTx/>
              <a:buSzTx/>
              <a:buFontTx/>
              <a:buNone/>
            </a:pPr>
            <a:endParaRPr lang="zh-CN" altLang="en-US" sz="1800" b="1" dirty="0"/>
          </a:p>
          <a:p>
            <a:pPr marL="0" lvl="0" indent="0" eaLnBrk="1" hangingPunct="1">
              <a:spcBef>
                <a:spcPct val="50000"/>
              </a:spcBef>
              <a:buClrTx/>
              <a:buSzTx/>
              <a:buFontTx/>
              <a:buNone/>
            </a:pPr>
            <a:endParaRPr lang="zh-CN" altLang="en-US" sz="1800" b="1" dirty="0"/>
          </a:p>
          <a:p>
            <a:pPr marL="0" lvl="0" indent="0" eaLnBrk="1" hangingPunct="1">
              <a:spcBef>
                <a:spcPct val="50000"/>
              </a:spcBef>
              <a:buClrTx/>
              <a:buSzTx/>
              <a:buFontTx/>
              <a:buNone/>
            </a:pPr>
            <a:endParaRPr lang="zh-CN" altLang="en-US" sz="1800" b="1" dirty="0"/>
          </a:p>
          <a:p>
            <a:pPr marL="0" lvl="0" indent="0" eaLnBrk="1" hangingPunct="1">
              <a:spcBef>
                <a:spcPct val="50000"/>
              </a:spcBef>
              <a:buClrTx/>
              <a:buSzTx/>
              <a:buFontTx/>
              <a:buNone/>
            </a:pPr>
            <a:endParaRPr lang="en-US" altLang="zh-CN"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nchorCtr="0"/>
          <a:p>
            <a:pPr eaLnBrk="1" hangingPunct="1"/>
            <a:r>
              <a:rPr lang="en-US" altLang="zh-CN" sz="4800" dirty="0"/>
              <a:t>5	</a:t>
            </a:r>
            <a:r>
              <a:rPr lang="zh-CN" altLang="en-US" sz="4800" dirty="0"/>
              <a:t>单源最短路径（回溯法）</a:t>
            </a:r>
            <a:endParaRPr lang="zh-CN" altLang="en-US" sz="4800" dirty="0"/>
          </a:p>
        </p:txBody>
      </p:sp>
      <p:sp>
        <p:nvSpPr>
          <p:cNvPr id="17411" name="Rectangle 3"/>
          <p:cNvSpPr>
            <a:spLocks noGrp="1"/>
          </p:cNvSpPr>
          <p:nvPr>
            <p:ph idx="1"/>
          </p:nvPr>
        </p:nvSpPr>
        <p:spPr/>
        <p:txBody>
          <a:bodyPr vert="horz" wrap="square" lIns="91440" tIns="45720" rIns="91440" bIns="45720" anchor="t" anchorCtr="0"/>
          <a:p>
            <a:pPr eaLnBrk="1" hangingPunct="1">
              <a:spcBef>
                <a:spcPct val="50000"/>
              </a:spcBef>
              <a:buClrTx/>
              <a:buFontTx/>
              <a:buNone/>
            </a:pPr>
            <a:r>
              <a:rPr lang="en-US" altLang="zh-CN" dirty="0">
                <a:solidFill>
                  <a:schemeClr val="bg2"/>
                </a:solidFill>
                <a:ea typeface="黑体" panose="02010609060101010101" pitchFamily="49" charset="-122"/>
              </a:rPr>
              <a:t>1. </a:t>
            </a:r>
            <a:r>
              <a:rPr lang="zh-CN" altLang="en-US" dirty="0">
                <a:solidFill>
                  <a:schemeClr val="bg2"/>
                </a:solidFill>
                <a:ea typeface="黑体" panose="02010609060101010101" pitchFamily="49" charset="-122"/>
              </a:rPr>
              <a:t>问题描述</a:t>
            </a:r>
            <a:endParaRPr lang="zh-CN" altLang="en-US" dirty="0">
              <a:solidFill>
                <a:schemeClr val="bg2"/>
              </a:solidFill>
              <a:ea typeface="黑体" panose="02010609060101010101" pitchFamily="49" charset="-122"/>
            </a:endParaRPr>
          </a:p>
          <a:p>
            <a:pPr eaLnBrk="1" hangingPunct="1">
              <a:buFont typeface="Wingdings" panose="05000000000000000000" pitchFamily="2" charset="2"/>
              <a:buChar char="n"/>
            </a:pPr>
            <a:endParaRPr lang="en-US" altLang="zh-CN" dirty="0"/>
          </a:p>
        </p:txBody>
      </p:sp>
      <p:sp>
        <p:nvSpPr>
          <p:cNvPr id="226308" name="Text Box 4"/>
          <p:cNvSpPr txBox="1"/>
          <p:nvPr/>
        </p:nvSpPr>
        <p:spPr>
          <a:xfrm>
            <a:off x="762000" y="2743200"/>
            <a:ext cx="7391400" cy="100647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ea typeface="楷体_GB2312" pitchFamily="49" charset="-122"/>
              </a:rPr>
              <a:t>      </a:t>
            </a:r>
            <a:r>
              <a:rPr lang="zh-CN" altLang="en-US" sz="2000" dirty="0">
                <a:ea typeface="楷体_GB2312" pitchFamily="49" charset="-122"/>
              </a:rPr>
              <a:t>下面以一个例子来说明单源最短路径问题：</a:t>
            </a:r>
            <a:r>
              <a:rPr lang="zh-CN" altLang="en-US" sz="2000" dirty="0">
                <a:latin typeface="楷体_GB2312" pitchFamily="49" charset="-122"/>
                <a:ea typeface="楷体_GB2312" pitchFamily="49" charset="-122"/>
              </a:rPr>
              <a:t>在下图所给的有向图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中，每一边都有一个非负边权。要求图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的从源顶点</a:t>
            </a:r>
            <a:r>
              <a:rPr lang="en-US" altLang="zh-CN" sz="2000" dirty="0">
                <a:latin typeface="楷体_GB2312" pitchFamily="49" charset="-122"/>
                <a:ea typeface="楷体_GB2312" pitchFamily="49" charset="-122"/>
              </a:rPr>
              <a:t>s</a:t>
            </a:r>
            <a:r>
              <a:rPr lang="zh-CN" altLang="en-US" sz="2000" dirty="0">
                <a:latin typeface="楷体_GB2312" pitchFamily="49" charset="-122"/>
                <a:ea typeface="楷体_GB2312" pitchFamily="49" charset="-122"/>
              </a:rPr>
              <a:t>到目标顶点</a:t>
            </a:r>
            <a:r>
              <a:rPr lang="en-US" altLang="zh-CN" sz="2000" dirty="0">
                <a:latin typeface="楷体_GB2312" pitchFamily="49" charset="-122"/>
                <a:ea typeface="楷体_GB2312" pitchFamily="49" charset="-122"/>
              </a:rPr>
              <a:t>t</a:t>
            </a:r>
            <a:r>
              <a:rPr lang="zh-CN" altLang="en-US" sz="2000" dirty="0">
                <a:latin typeface="楷体_GB2312" pitchFamily="49" charset="-122"/>
                <a:ea typeface="楷体_GB2312" pitchFamily="49" charset="-122"/>
              </a:rPr>
              <a:t>之间的最短路径。 </a:t>
            </a:r>
            <a:endParaRPr lang="zh-CN" altLang="en-US" sz="2000" dirty="0">
              <a:latin typeface="楷体_GB2312" pitchFamily="49" charset="-122"/>
              <a:ea typeface="楷体_GB2312" pitchFamily="49" charset="-122"/>
            </a:endParaRPr>
          </a:p>
        </p:txBody>
      </p:sp>
      <p:pic>
        <p:nvPicPr>
          <p:cNvPr id="226309" name="Picture 5" descr="未命名"/>
          <p:cNvPicPr>
            <a:picLocks noChangeAspect="1"/>
          </p:cNvPicPr>
          <p:nvPr/>
        </p:nvPicPr>
        <p:blipFill>
          <a:blip r:embed="rId1"/>
          <a:stretch>
            <a:fillRect/>
          </a:stretch>
        </p:blipFill>
        <p:spPr>
          <a:xfrm>
            <a:off x="1562100" y="4038600"/>
            <a:ext cx="6019800" cy="22098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additive="base">
                                        <p:cTn id="7" dur="500" fill="hold"/>
                                        <p:tgtEl>
                                          <p:spTgt spid="226308"/>
                                        </p:tgtEl>
                                        <p:attrNameLst>
                                          <p:attrName>ppt_x</p:attrName>
                                        </p:attrNameLst>
                                      </p:cBhvr>
                                      <p:tavLst>
                                        <p:tav tm="0">
                                          <p:val>
                                            <p:strVal val="0-#ppt_w/2"/>
                                          </p:val>
                                        </p:tav>
                                        <p:tav tm="100000">
                                          <p:val>
                                            <p:strVal val="#ppt_x"/>
                                          </p:val>
                                        </p:tav>
                                      </p:tavLst>
                                    </p:anim>
                                    <p:anim calcmode="lin" valueType="num">
                                      <p:cBhvr additive="base">
                                        <p:cTn id="8" dur="500" fill="hold"/>
                                        <p:tgtEl>
                                          <p:spTgt spid="226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6309"/>
                                        </p:tgtEl>
                                        <p:attrNameLst>
                                          <p:attrName>style.visibility</p:attrName>
                                        </p:attrNameLst>
                                      </p:cBhvr>
                                      <p:to>
                                        <p:strVal val="visible"/>
                                      </p:to>
                                    </p:set>
                                    <p:anim calcmode="lin" valueType="num">
                                      <p:cBhvr additive="base">
                                        <p:cTn id="13" dur="500" fill="hold"/>
                                        <p:tgtEl>
                                          <p:spTgt spid="226309"/>
                                        </p:tgtEl>
                                        <p:attrNameLst>
                                          <p:attrName>ppt_x</p:attrName>
                                        </p:attrNameLst>
                                      </p:cBhvr>
                                      <p:tavLst>
                                        <p:tav tm="0">
                                          <p:val>
                                            <p:strVal val="#ppt_x"/>
                                          </p:val>
                                        </p:tav>
                                        <p:tav tm="100000">
                                          <p:val>
                                            <p:strVal val="#ppt_x"/>
                                          </p:val>
                                        </p:tav>
                                      </p:tavLst>
                                    </p:anim>
                                    <p:anim calcmode="lin" valueType="num">
                                      <p:cBhvr additive="base">
                                        <p:cTn id="14" dur="500" fill="hold"/>
                                        <p:tgtEl>
                                          <p:spTgt spid="226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pPr eaLnBrk="1" hangingPunct="1"/>
            <a:r>
              <a:rPr lang="en-US" altLang="zh-CN" sz="4800" dirty="0"/>
              <a:t>5	</a:t>
            </a:r>
            <a:r>
              <a:rPr lang="zh-CN" altLang="en-US" sz="4800" dirty="0"/>
              <a:t>单源最短路径（回溯法）</a:t>
            </a:r>
            <a:endParaRPr lang="zh-CN" altLang="en-US" sz="4800" dirty="0"/>
          </a:p>
        </p:txBody>
      </p:sp>
      <p:sp>
        <p:nvSpPr>
          <p:cNvPr id="227331" name="Text Box 3"/>
          <p:cNvSpPr txBox="1"/>
          <p:nvPr/>
        </p:nvSpPr>
        <p:spPr>
          <a:xfrm>
            <a:off x="685800" y="1981200"/>
            <a:ext cx="7620000" cy="100647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下图是用优先队列式分支限界法解有向图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的单源最短路径问题产生的解空间树。其中，每一个结点旁边的数字表示该结点所对应的当前路长。</a:t>
            </a:r>
            <a:endParaRPr lang="zh-CN" altLang="en-US" sz="2000" dirty="0">
              <a:latin typeface="楷体_GB2312" pitchFamily="49" charset="-122"/>
              <a:ea typeface="楷体_GB2312" pitchFamily="49" charset="-122"/>
            </a:endParaRPr>
          </a:p>
        </p:txBody>
      </p:sp>
      <p:sp>
        <p:nvSpPr>
          <p:cNvPr id="18436" name="Rectangle 4"/>
          <p:cNvSpPr/>
          <p:nvPr/>
        </p:nvSpPr>
        <p:spPr>
          <a:xfrm>
            <a:off x="2905125" y="2524125"/>
            <a:ext cx="9144000" cy="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227333" name="Picture 5" descr="t620"/>
          <p:cNvPicPr>
            <a:picLocks noChangeAspect="1"/>
          </p:cNvPicPr>
          <p:nvPr/>
        </p:nvPicPr>
        <p:blipFill>
          <a:blip r:embed="rId1"/>
          <a:stretch>
            <a:fillRect/>
          </a:stretch>
        </p:blipFill>
        <p:spPr>
          <a:xfrm>
            <a:off x="1600200" y="3124200"/>
            <a:ext cx="5410200" cy="2743200"/>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7333"/>
                                        </p:tgtEl>
                                        <p:attrNameLst>
                                          <p:attrName>style.visibility</p:attrName>
                                        </p:attrNameLst>
                                      </p:cBhvr>
                                      <p:to>
                                        <p:strVal val="visible"/>
                                      </p:to>
                                    </p:set>
                                    <p:anim calcmode="lin" valueType="num">
                                      <p:cBhvr additive="base">
                                        <p:cTn id="13" dur="500" fill="hold"/>
                                        <p:tgtEl>
                                          <p:spTgt spid="227333"/>
                                        </p:tgtEl>
                                        <p:attrNameLst>
                                          <p:attrName>ppt_x</p:attrName>
                                        </p:attrNameLst>
                                      </p:cBhvr>
                                      <p:tavLst>
                                        <p:tav tm="0">
                                          <p:val>
                                            <p:strVal val="#ppt_x"/>
                                          </p:val>
                                        </p:tav>
                                        <p:tav tm="100000">
                                          <p:val>
                                            <p:strVal val="#ppt_x"/>
                                          </p:val>
                                        </p:tav>
                                      </p:tavLst>
                                    </p:anim>
                                    <p:anim calcmode="lin" valueType="num">
                                      <p:cBhvr additive="base">
                                        <p:cTn id="14" dur="500" fill="hold"/>
                                        <p:tgtEl>
                                          <p:spTgt spid="227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nchorCtr="0"/>
          <a:p>
            <a:pPr eaLnBrk="1" hangingPunct="1"/>
            <a:r>
              <a:rPr lang="en-US" altLang="zh-CN" sz="4800" dirty="0"/>
              <a:t>5	</a:t>
            </a:r>
            <a:r>
              <a:rPr lang="zh-CN" altLang="en-US" sz="4800" dirty="0"/>
              <a:t>单源最短路径（回溯法）</a:t>
            </a:r>
            <a:endParaRPr lang="zh-CN" altLang="en-US" sz="4800" dirty="0"/>
          </a:p>
        </p:txBody>
      </p:sp>
      <p:sp>
        <p:nvSpPr>
          <p:cNvPr id="19459" name="Rectangle 3"/>
          <p:cNvSpPr>
            <a:spLocks noGrp="1"/>
          </p:cNvSpPr>
          <p:nvPr>
            <p:ph idx="1"/>
          </p:nvPr>
        </p:nvSpPr>
        <p:spPr/>
        <p:txBody>
          <a:bodyPr vert="horz" wrap="square" lIns="91440" tIns="45720" rIns="91440" bIns="45720" anchor="t" anchorCtr="0"/>
          <a:p>
            <a:pPr eaLnBrk="1" hangingPunct="1">
              <a:buNone/>
            </a:pPr>
            <a:r>
              <a:rPr lang="en-US" altLang="zh-CN" dirty="0">
                <a:solidFill>
                  <a:schemeClr val="bg2"/>
                </a:solidFill>
                <a:ea typeface="黑体" panose="02010609060101010101" pitchFamily="49" charset="-122"/>
              </a:rPr>
              <a:t>2. </a:t>
            </a:r>
            <a:r>
              <a:rPr lang="zh-CN" altLang="en-US" dirty="0">
                <a:solidFill>
                  <a:schemeClr val="bg2"/>
                </a:solidFill>
                <a:ea typeface="黑体" panose="02010609060101010101" pitchFamily="49" charset="-122"/>
              </a:rPr>
              <a:t>算法思想</a:t>
            </a:r>
            <a:endParaRPr lang="zh-CN" altLang="en-US" dirty="0">
              <a:solidFill>
                <a:schemeClr val="bg2"/>
              </a:solidFill>
              <a:ea typeface="黑体" panose="02010609060101010101" pitchFamily="49" charset="-122"/>
            </a:endParaRPr>
          </a:p>
          <a:p>
            <a:pPr eaLnBrk="1" hangingPunct="1">
              <a:spcBef>
                <a:spcPct val="50000"/>
              </a:spcBef>
              <a:buClrTx/>
              <a:buFontTx/>
              <a:buNone/>
            </a:pPr>
            <a:r>
              <a:rPr lang="zh-CN" altLang="en-US" sz="2000" dirty="0">
                <a:latin typeface="楷体_GB2312" pitchFamily="49" charset="-122"/>
                <a:ea typeface="楷体_GB2312" pitchFamily="49" charset="-122"/>
              </a:rPr>
              <a:t>       解单源最短路径问题的优先队列式分支限界法用一极小堆来存储活结点表。其优先级是结点所对应的当前路长。</a:t>
            </a:r>
            <a:endParaRPr lang="zh-CN" altLang="en-US" sz="2000" dirty="0">
              <a:latin typeface="楷体_GB2312" pitchFamily="49" charset="-122"/>
              <a:ea typeface="楷体_GB2312" pitchFamily="49" charset="-122"/>
            </a:endParaRPr>
          </a:p>
          <a:p>
            <a:pPr eaLnBrk="1" hangingPunct="1">
              <a:spcBef>
                <a:spcPct val="50000"/>
              </a:spcBef>
              <a:buClrTx/>
              <a:buFontTx/>
              <a:buNone/>
            </a:pPr>
            <a:r>
              <a:rPr lang="zh-CN" altLang="en-US" sz="2000" dirty="0">
                <a:latin typeface="楷体_GB2312" pitchFamily="49" charset="-122"/>
                <a:ea typeface="楷体_GB2312" pitchFamily="49" charset="-122"/>
              </a:rPr>
              <a:t>      算法从图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的源顶点</a:t>
            </a:r>
            <a:r>
              <a:rPr lang="en-US" altLang="zh-CN" sz="2000" dirty="0">
                <a:latin typeface="楷体_GB2312" pitchFamily="49" charset="-122"/>
                <a:ea typeface="楷体_GB2312" pitchFamily="49" charset="-122"/>
              </a:rPr>
              <a:t>s</a:t>
            </a:r>
            <a:r>
              <a:rPr lang="zh-CN" altLang="en-US" sz="2000" dirty="0">
                <a:latin typeface="楷体_GB2312" pitchFamily="49" charset="-122"/>
                <a:ea typeface="楷体_GB2312" pitchFamily="49" charset="-122"/>
              </a:rPr>
              <a:t>和空优先队列开始。结点</a:t>
            </a:r>
            <a:r>
              <a:rPr lang="en-US" altLang="zh-CN" sz="2000" dirty="0">
                <a:latin typeface="楷体_GB2312" pitchFamily="49" charset="-122"/>
                <a:ea typeface="楷体_GB2312" pitchFamily="49" charset="-122"/>
              </a:rPr>
              <a:t>s</a:t>
            </a:r>
            <a:r>
              <a:rPr lang="zh-CN" altLang="en-US" sz="2000" dirty="0">
                <a:latin typeface="楷体_GB2312" pitchFamily="49" charset="-122"/>
                <a:ea typeface="楷体_GB2312" pitchFamily="49" charset="-122"/>
              </a:rPr>
              <a:t>被扩展后，它的儿子结点被依次插入堆中。此后，算法从堆中取出具有最小当前路长的结点作为当前扩展结点，并依次检查与当前扩展结点相邻的所有顶点。如果从当前扩展结点</a:t>
            </a:r>
            <a:r>
              <a:rPr lang="en-US" altLang="zh-CN" sz="2000" dirty="0">
                <a:latin typeface="楷体_GB2312" pitchFamily="49" charset="-122"/>
                <a:ea typeface="楷体_GB2312" pitchFamily="49" charset="-122"/>
              </a:rPr>
              <a:t>i</a:t>
            </a:r>
            <a:r>
              <a:rPr lang="zh-CN" altLang="en-US" sz="2000" dirty="0">
                <a:latin typeface="楷体_GB2312" pitchFamily="49" charset="-122"/>
                <a:ea typeface="楷体_GB2312" pitchFamily="49" charset="-122"/>
              </a:rPr>
              <a:t>到顶点</a:t>
            </a:r>
            <a:r>
              <a:rPr lang="en-US" altLang="zh-CN" sz="2000" dirty="0">
                <a:latin typeface="楷体_GB2312" pitchFamily="49" charset="-122"/>
                <a:ea typeface="楷体_GB2312" pitchFamily="49" charset="-122"/>
              </a:rPr>
              <a:t>j</a:t>
            </a:r>
            <a:r>
              <a:rPr lang="zh-CN" altLang="en-US" sz="2000" dirty="0">
                <a:latin typeface="楷体_GB2312" pitchFamily="49" charset="-122"/>
                <a:ea typeface="楷体_GB2312" pitchFamily="49" charset="-122"/>
              </a:rPr>
              <a:t>有边可达，且从源出发，途经顶点</a:t>
            </a:r>
            <a:r>
              <a:rPr lang="en-US" altLang="zh-CN" sz="2000" dirty="0">
                <a:latin typeface="楷体_GB2312" pitchFamily="49" charset="-122"/>
                <a:ea typeface="楷体_GB2312" pitchFamily="49" charset="-122"/>
              </a:rPr>
              <a:t>i</a:t>
            </a:r>
            <a:r>
              <a:rPr lang="zh-CN" altLang="en-US" sz="2000" dirty="0">
                <a:latin typeface="楷体_GB2312" pitchFamily="49" charset="-122"/>
                <a:ea typeface="楷体_GB2312" pitchFamily="49" charset="-122"/>
              </a:rPr>
              <a:t>再到顶点</a:t>
            </a:r>
            <a:r>
              <a:rPr lang="en-US" altLang="zh-CN" sz="2000" dirty="0">
                <a:latin typeface="楷体_GB2312" pitchFamily="49" charset="-122"/>
                <a:ea typeface="楷体_GB2312" pitchFamily="49" charset="-122"/>
              </a:rPr>
              <a:t>j</a:t>
            </a:r>
            <a:r>
              <a:rPr lang="zh-CN" altLang="en-US" sz="2000" dirty="0">
                <a:latin typeface="楷体_GB2312" pitchFamily="49" charset="-122"/>
                <a:ea typeface="楷体_GB2312" pitchFamily="49" charset="-122"/>
              </a:rPr>
              <a:t>的所相应的路径的长度小于当前最优路径长度，则将该顶点作为活结点插入到活结点优先队列中。这个结点的扩展过程一直继续到活结点优先队列为空时为止。</a:t>
            </a:r>
            <a:endParaRPr lang="zh-CN" altLang="en-US" sz="2000" dirty="0">
              <a:latin typeface="楷体_GB2312" pitchFamily="49" charset="-122"/>
              <a:ea typeface="楷体_GB2312" pitchFamily="49" charset="-122"/>
            </a:endParaRPr>
          </a:p>
          <a:p>
            <a:pPr eaLnBrk="1" hangingPunct="1">
              <a:buNone/>
            </a:pPr>
            <a:endParaRPr lang="en-US" altLang="zh-CN" dirty="0">
              <a:solidFill>
                <a:schemeClr val="accent2"/>
              </a:solidFill>
              <a:ea typeface="黑体" panose="020106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eaLnBrk="1" hangingPunct="1"/>
            <a:r>
              <a:rPr lang="en-US" altLang="zh-CN" sz="4800" dirty="0"/>
              <a:t>5	</a:t>
            </a:r>
            <a:r>
              <a:rPr lang="zh-CN" altLang="en-US" sz="4800" dirty="0"/>
              <a:t>单源最短路径（回溯法）</a:t>
            </a:r>
            <a:endParaRPr lang="zh-CN" altLang="en-US" sz="4800" dirty="0"/>
          </a:p>
        </p:txBody>
      </p:sp>
      <p:sp>
        <p:nvSpPr>
          <p:cNvPr id="20483" name="Rectangle 3"/>
          <p:cNvSpPr>
            <a:spLocks noGrp="1"/>
          </p:cNvSpPr>
          <p:nvPr>
            <p:ph idx="1"/>
          </p:nvPr>
        </p:nvSpPr>
        <p:spPr/>
        <p:txBody>
          <a:bodyPr vert="horz" wrap="square" lIns="91440" tIns="45720" rIns="91440" bIns="45720" anchor="t" anchorCtr="0"/>
          <a:p>
            <a:pPr eaLnBrk="1" hangingPunct="1">
              <a:spcBef>
                <a:spcPct val="50000"/>
              </a:spcBef>
              <a:buClrTx/>
              <a:buFontTx/>
              <a:buNone/>
            </a:pPr>
            <a:r>
              <a:rPr lang="en-US" altLang="zh-CN" dirty="0">
                <a:solidFill>
                  <a:schemeClr val="bg2"/>
                </a:solidFill>
                <a:ea typeface="黑体" panose="02010609060101010101" pitchFamily="49" charset="-122"/>
              </a:rPr>
              <a:t>3. </a:t>
            </a:r>
            <a:r>
              <a:rPr lang="zh-CN" altLang="en-US" dirty="0">
                <a:solidFill>
                  <a:schemeClr val="bg2"/>
                </a:solidFill>
                <a:ea typeface="黑体" panose="02010609060101010101" pitchFamily="49" charset="-122"/>
              </a:rPr>
              <a:t>剪枝策略</a:t>
            </a:r>
            <a:endParaRPr lang="zh-CN" altLang="en-US" sz="1800" dirty="0">
              <a:solidFill>
                <a:schemeClr val="bg2"/>
              </a:solidFill>
              <a:ea typeface="华文行楷" panose="02010800040101010101" pitchFamily="2" charset="-122"/>
            </a:endParaRPr>
          </a:p>
          <a:p>
            <a:pPr algn="just" eaLnBrk="1" hangingPunct="1">
              <a:spcBef>
                <a:spcPct val="50000"/>
              </a:spcBef>
              <a:buClrTx/>
              <a:buFontTx/>
              <a:buNone/>
            </a:pPr>
            <a:r>
              <a:rPr lang="zh-CN" altLang="en-US" sz="2000" dirty="0">
                <a:ea typeface="楷体_GB2312" pitchFamily="49" charset="-122"/>
              </a:rPr>
              <a:t>            在算法扩展结点的过程中，一旦发现一个结点的下界不小于当前找到的最短路长，则算法剪去以该结点为根的子树。</a:t>
            </a:r>
            <a:endParaRPr lang="zh-CN" altLang="en-US" sz="2000" dirty="0">
              <a:ea typeface="楷体_GB2312" pitchFamily="49" charset="-122"/>
            </a:endParaRPr>
          </a:p>
          <a:p>
            <a:pPr algn="just" eaLnBrk="1" hangingPunct="1">
              <a:spcBef>
                <a:spcPct val="50000"/>
              </a:spcBef>
              <a:buClrTx/>
              <a:buFontTx/>
              <a:buNone/>
            </a:pPr>
            <a:endParaRPr lang="zh-CN" altLang="en-US" sz="2000" dirty="0">
              <a:ea typeface="楷体_GB2312" pitchFamily="49" charset="-122"/>
            </a:endParaRPr>
          </a:p>
          <a:p>
            <a:pPr algn="just" eaLnBrk="1" hangingPunct="1">
              <a:spcBef>
                <a:spcPct val="50000"/>
              </a:spcBef>
              <a:buClrTx/>
              <a:buFontTx/>
              <a:buNone/>
            </a:pPr>
            <a:r>
              <a:rPr lang="zh-CN" altLang="en-US" sz="2000" dirty="0">
                <a:latin typeface="楷体_GB2312" pitchFamily="49" charset="-122"/>
                <a:ea typeface="楷体_GB2312" pitchFamily="49" charset="-122"/>
              </a:rPr>
              <a:t>       在算法中，利用结点间的控制关系进行剪枝。从源顶点</a:t>
            </a:r>
            <a:r>
              <a:rPr lang="en-US" altLang="zh-CN" sz="2000" dirty="0">
                <a:latin typeface="楷体_GB2312" pitchFamily="49" charset="-122"/>
                <a:ea typeface="楷体_GB2312" pitchFamily="49" charset="-122"/>
              </a:rPr>
              <a:t>s</a:t>
            </a:r>
            <a:r>
              <a:rPr lang="zh-CN" altLang="en-US" sz="2000" dirty="0">
                <a:latin typeface="楷体_GB2312" pitchFamily="49" charset="-122"/>
                <a:ea typeface="楷体_GB2312" pitchFamily="49" charset="-122"/>
              </a:rPr>
              <a:t>出发，</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条不同路径到达图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的同一顶点。由于两条路径的路长不同，因此可以将路长长的路径所对应的树中的结点为根的子树剪去。 </a:t>
            </a:r>
            <a:endParaRPr lang="zh-CN" altLang="en-US" sz="2000" dirty="0">
              <a:latin typeface="楷体_GB2312" pitchFamily="49" charset="-122"/>
              <a:ea typeface="楷体_GB2312" pitchFamily="49" charset="-122"/>
            </a:endParaRPr>
          </a:p>
          <a:p>
            <a:pPr eaLnBrk="1" hangingPunct="1">
              <a:buFont typeface="Wingdings" panose="05000000000000000000" pitchFamily="2" charset="2"/>
              <a:buChar char="n"/>
            </a:pPr>
            <a:endParaRPr lang="en-US"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381000" y="762000"/>
            <a:ext cx="8229600" cy="838200"/>
          </a:xfrm>
        </p:spPr>
        <p:txBody>
          <a:bodyPr vert="horz" wrap="square" lIns="91440" tIns="45720" rIns="91440" bIns="45720" anchor="b" anchorCtr="0"/>
          <a:p>
            <a:pPr eaLnBrk="1" hangingPunct="1"/>
            <a:r>
              <a:rPr lang="zh-CN" altLang="en-US" dirty="0"/>
              <a:t>课程设计内容 </a:t>
            </a:r>
            <a:endParaRPr lang="zh-CN" altLang="en-US" dirty="0"/>
          </a:p>
        </p:txBody>
      </p:sp>
      <p:sp>
        <p:nvSpPr>
          <p:cNvPr id="208899" name="Text Box 3"/>
          <p:cNvSpPr txBox="1"/>
          <p:nvPr/>
        </p:nvSpPr>
        <p:spPr>
          <a:xfrm>
            <a:off x="685800" y="1676400"/>
            <a:ext cx="7543800" cy="34918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zh-CN" altLang="en-US" b="1" dirty="0"/>
              <a:t>题目：四川省交通质询模拟系统</a:t>
            </a:r>
            <a:endParaRPr lang="zh-CN" altLang="en-US" b="1" dirty="0"/>
          </a:p>
          <a:p>
            <a:pPr marL="342900" lvl="0" indent="-342900" eaLnBrk="1" hangingPunct="1">
              <a:spcBef>
                <a:spcPct val="50000"/>
              </a:spcBef>
              <a:buClrTx/>
              <a:buSzTx/>
              <a:buFont typeface="Wingdings" panose="05000000000000000000" pitchFamily="2" charset="2"/>
              <a:buChar char="Ø"/>
            </a:pPr>
            <a:r>
              <a:rPr lang="zh-CN" altLang="en-US" sz="2400" b="1" dirty="0"/>
              <a:t>问题描述：</a:t>
            </a:r>
            <a:endParaRPr lang="zh-CN" altLang="en-US" sz="2400" b="1" dirty="0"/>
          </a:p>
          <a:p>
            <a:pPr marL="342900" lvl="0" indent="-342900" eaLnBrk="1" hangingPunct="1">
              <a:spcBef>
                <a:spcPct val="50000"/>
              </a:spcBef>
              <a:buClrTx/>
              <a:buSzTx/>
              <a:buNone/>
            </a:pPr>
            <a:r>
              <a:rPr lang="zh-CN" altLang="en-US" sz="1800" b="1" dirty="0"/>
              <a:t>     基本要求（</a:t>
            </a:r>
            <a:r>
              <a:rPr lang="en-US" altLang="zh-CN" sz="1800" b="1" dirty="0"/>
              <a:t>2</a:t>
            </a:r>
            <a:r>
              <a:rPr lang="zh-CN" altLang="en-US" sz="1800" b="1" dirty="0"/>
              <a:t>级，</a:t>
            </a:r>
            <a:r>
              <a:rPr lang="en-US" altLang="zh-CN" sz="1800" b="1" dirty="0"/>
              <a:t>3</a:t>
            </a:r>
            <a:r>
              <a:rPr lang="zh-CN" altLang="en-US" sz="1800" b="1" dirty="0"/>
              <a:t>分）：系统分两类用户使用：</a:t>
            </a:r>
            <a:r>
              <a:rPr lang="en-US" altLang="zh-CN" sz="1800" b="1" dirty="0"/>
              <a:t>1</a:t>
            </a:r>
            <a:r>
              <a:rPr lang="zh-CN" altLang="en-US" sz="1800" b="1" dirty="0"/>
              <a:t>）管理员，</a:t>
            </a:r>
            <a:r>
              <a:rPr lang="en-US" altLang="zh-CN" sz="1800" b="1" dirty="0"/>
              <a:t>2</a:t>
            </a:r>
            <a:r>
              <a:rPr lang="zh-CN" altLang="en-US" sz="1800" b="1" dirty="0"/>
              <a:t>）用户。管理员通过该系统对四川省各大城市的交通信息进行管理。用户通过该系统可以对四川省各大城市的交通情况进行查询显示，并可以通过该系统计算</a:t>
            </a:r>
            <a:r>
              <a:rPr lang="en-US" altLang="zh-CN" sz="1800" b="1" dirty="0"/>
              <a:t>A</a:t>
            </a:r>
            <a:r>
              <a:rPr lang="zh-CN" altLang="en-US" sz="1800" b="1" dirty="0"/>
              <a:t>地到</a:t>
            </a:r>
            <a:r>
              <a:rPr lang="en-US" altLang="zh-CN" sz="1800" b="1" dirty="0"/>
              <a:t>B</a:t>
            </a:r>
            <a:r>
              <a:rPr lang="zh-CN" altLang="en-US" sz="1800" b="1" dirty="0"/>
              <a:t>地的最佳交通方案。由于处于对不同目的的旅客对交通工具有不同的要求。例如，因公出差的旅客希望在旅途中的时间尽可能短，出门旅游的游客则希望旅费尽可能省，而老年旅客则要求中转次数最少。因此系统要求，为旅客提供两种或三种最优决策的交通咨询。</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8899">
                                            <p:txEl>
                                              <p:charRg st="15" end="21"/>
                                            </p:txEl>
                                          </p:spTgt>
                                        </p:tgtEl>
                                        <p:attrNameLst>
                                          <p:attrName>style.visibility</p:attrName>
                                        </p:attrNameLst>
                                      </p:cBhvr>
                                      <p:to>
                                        <p:strVal val="visible"/>
                                      </p:to>
                                    </p:set>
                                    <p:animEffect transition="in" filter="box(in)">
                                      <p:cBhvr>
                                        <p:cTn id="7" dur="500"/>
                                        <p:tgtEl>
                                          <p:spTgt spid="208899">
                                            <p:txEl>
                                              <p:charRg st="15"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8899">
                                            <p:txEl>
                                              <p:charRg st="21" end="233"/>
                                            </p:txEl>
                                          </p:spTgt>
                                        </p:tgtEl>
                                        <p:attrNameLst>
                                          <p:attrName>style.visibility</p:attrName>
                                        </p:attrNameLst>
                                      </p:cBhvr>
                                      <p:to>
                                        <p:strVal val="visible"/>
                                      </p:to>
                                    </p:set>
                                    <p:animEffect transition="in" filter="box(in)">
                                      <p:cBhvr>
                                        <p:cTn id="12" dur="500"/>
                                        <p:tgtEl>
                                          <p:spTgt spid="208899">
                                            <p:txEl>
                                              <p:charRg st="21" end="2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中级要求（</a:t>
            </a:r>
            <a:r>
              <a:rPr lang="en-US" altLang="zh-CN" dirty="0"/>
              <a:t>3</a:t>
            </a:r>
            <a:r>
              <a:rPr lang="zh-CN" altLang="en-US" dirty="0"/>
              <a:t>级，</a:t>
            </a:r>
            <a:r>
              <a:rPr lang="en-US" altLang="zh-CN" dirty="0"/>
              <a:t>4</a:t>
            </a:r>
            <a:r>
              <a:rPr lang="zh-CN" altLang="en-US" dirty="0"/>
              <a:t>分） </a:t>
            </a:r>
            <a:endParaRPr lang="zh-CN" altLang="en-US" dirty="0"/>
          </a:p>
        </p:txBody>
      </p:sp>
      <p:sp>
        <p:nvSpPr>
          <p:cNvPr id="209923" name="Text Box 3"/>
          <p:cNvSpPr txBox="1"/>
          <p:nvPr/>
        </p:nvSpPr>
        <p:spPr>
          <a:xfrm>
            <a:off x="609600" y="1752600"/>
            <a:ext cx="7543800" cy="4765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1.</a:t>
            </a:r>
            <a:r>
              <a:rPr lang="zh-CN" altLang="en-US" sz="1800" b="1" dirty="0"/>
              <a:t>系统采用双模式登录，对于不同的用户（管理员与普通用户提供不同的界面），（或</a:t>
            </a:r>
            <a:r>
              <a:rPr lang="en-US" altLang="zh-CN" sz="1800" b="1" dirty="0"/>
              <a:t>C/S</a:t>
            </a:r>
            <a:r>
              <a:rPr lang="zh-CN" altLang="en-US" sz="1800" b="1" dirty="0"/>
              <a:t>模式**，客服端提供给普通用户使用，服务器段提供给管理员使用）</a:t>
            </a:r>
            <a:endParaRPr lang="zh-CN" altLang="en-US" sz="1800" b="1" dirty="0"/>
          </a:p>
          <a:p>
            <a:pPr marL="342900" lvl="0" indent="-342900" eaLnBrk="1" hangingPunct="1">
              <a:spcBef>
                <a:spcPct val="50000"/>
              </a:spcBef>
              <a:buClrTx/>
              <a:buSzTx/>
              <a:buFontTx/>
              <a:buNone/>
            </a:pPr>
            <a:r>
              <a:rPr lang="en-US" altLang="zh-CN" sz="1800" b="1" dirty="0"/>
              <a:t>2. </a:t>
            </a:r>
            <a:r>
              <a:rPr lang="zh-CN" altLang="en-US" sz="1800" b="1" dirty="0"/>
              <a:t>提供对四川省各大城市信息进行编辑（如：添加或删除）的功能。</a:t>
            </a:r>
            <a:endParaRPr lang="zh-CN" altLang="en-US" sz="1800" b="1" dirty="0"/>
          </a:p>
          <a:p>
            <a:pPr marL="342900" lvl="0" indent="-342900" eaLnBrk="1" hangingPunct="1">
              <a:spcBef>
                <a:spcPct val="50000"/>
              </a:spcBef>
              <a:buClrTx/>
              <a:buSzTx/>
              <a:buFontTx/>
              <a:buNone/>
            </a:pPr>
            <a:r>
              <a:rPr lang="en-US" altLang="zh-CN" sz="1800" b="1" dirty="0"/>
              <a:t>3. </a:t>
            </a:r>
            <a:r>
              <a:rPr lang="zh-CN" altLang="en-US" sz="1800" b="1" dirty="0"/>
              <a:t>城市之间有两种交通工具：火车和汽车。提供对列车时刻表和汽车班车表进行编辑（增设或删除）的功能。</a:t>
            </a:r>
            <a:endParaRPr lang="zh-CN" altLang="en-US" sz="1800" b="1" dirty="0"/>
          </a:p>
          <a:p>
            <a:pPr marL="342900" lvl="0" indent="-342900" eaLnBrk="1" hangingPunct="1">
              <a:spcBef>
                <a:spcPct val="50000"/>
              </a:spcBef>
              <a:buClrTx/>
              <a:buSzTx/>
              <a:buFontTx/>
              <a:buNone/>
            </a:pPr>
            <a:r>
              <a:rPr lang="en-US" altLang="zh-CN" sz="1800" b="1" dirty="0"/>
              <a:t>4.</a:t>
            </a:r>
            <a:r>
              <a:rPr lang="zh-CN" altLang="en-US" sz="1800" b="1" dirty="0"/>
              <a:t>提供城市信息、火车信息与汽车信息的存储和还原功能</a:t>
            </a:r>
            <a:r>
              <a:rPr lang="zh-CN" altLang="en-US" sz="1800" dirty="0"/>
              <a:t>  </a:t>
            </a:r>
            <a:endParaRPr lang="zh-CN" altLang="en-US" sz="1800" dirty="0"/>
          </a:p>
          <a:p>
            <a:pPr marL="342900" lvl="0" indent="-342900" eaLnBrk="1" hangingPunct="1">
              <a:spcBef>
                <a:spcPct val="50000"/>
              </a:spcBef>
              <a:buClrTx/>
              <a:buSzTx/>
              <a:buFontTx/>
              <a:buNone/>
            </a:pPr>
            <a:r>
              <a:rPr lang="en-US" altLang="zh-CN" sz="1800" b="1" dirty="0"/>
              <a:t>5. </a:t>
            </a:r>
            <a:r>
              <a:rPr lang="zh-CN" altLang="en-US" sz="1800" b="1" dirty="0"/>
              <a:t>提供两种最优决策：最快到达或最省钱到达。全程只考虑一种交通工具。</a:t>
            </a:r>
            <a:r>
              <a:rPr lang="zh-CN" altLang="en-US" sz="1800" dirty="0"/>
              <a:t> </a:t>
            </a:r>
            <a:endParaRPr lang="zh-CN" altLang="en-US" sz="1800" dirty="0"/>
          </a:p>
          <a:p>
            <a:pPr marL="342900" lvl="0" indent="-342900" eaLnBrk="1" hangingPunct="1">
              <a:spcBef>
                <a:spcPct val="50000"/>
              </a:spcBef>
              <a:buClrTx/>
              <a:buSzTx/>
              <a:buFontTx/>
              <a:buNone/>
            </a:pPr>
            <a:r>
              <a:rPr lang="en-US" altLang="zh-CN" sz="1800" b="1" dirty="0"/>
              <a:t>6. </a:t>
            </a:r>
            <a:r>
              <a:rPr lang="zh-CN" altLang="en-US" sz="1800" b="1" dirty="0"/>
              <a:t>旅途中耗费的总时间应该包括中转站的等候时间。 </a:t>
            </a:r>
            <a:endParaRPr lang="zh-CN" altLang="en-US" sz="1800" b="1" dirty="0"/>
          </a:p>
          <a:p>
            <a:pPr marL="342900" lvl="0" indent="-342900" eaLnBrk="1" hangingPunct="1">
              <a:spcBef>
                <a:spcPct val="50000"/>
              </a:spcBef>
              <a:buClrTx/>
              <a:buSzTx/>
              <a:buFontTx/>
              <a:buNone/>
            </a:pPr>
            <a:r>
              <a:rPr lang="en-US" altLang="zh-CN" sz="1800" b="1" dirty="0"/>
              <a:t>7. </a:t>
            </a:r>
            <a:r>
              <a:rPr lang="zh-CN" altLang="en-US" sz="1800" b="1" dirty="0"/>
              <a:t>咨询以用户和计算机的对话方式进行。由用户输入起始站、终点站、最优决策原则和交通工具，输出信息：最快需要多长时间才能到达或者最少需要多少旅费才能到达，并详细说明依次于何时乘坐哪一趟列车或哪一趟汽车到何地。</a:t>
            </a:r>
            <a:r>
              <a:rPr lang="zh-CN" altLang="en-US" sz="1800" dirty="0"/>
              <a: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9923">
                                            <p:txEl>
                                              <p:charRg st="0" end="74"/>
                                            </p:txEl>
                                          </p:spTgt>
                                        </p:tgtEl>
                                        <p:attrNameLst>
                                          <p:attrName>style.visibility</p:attrName>
                                        </p:attrNameLst>
                                      </p:cBhvr>
                                      <p:to>
                                        <p:strVal val="visible"/>
                                      </p:to>
                                    </p:set>
                                    <p:animEffect transition="in" filter="box(in)">
                                      <p:cBhvr>
                                        <p:cTn id="7" dur="500"/>
                                        <p:tgtEl>
                                          <p:spTgt spid="209923">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9923">
                                            <p:txEl>
                                              <p:charRg st="74" end="107"/>
                                            </p:txEl>
                                          </p:spTgt>
                                        </p:tgtEl>
                                        <p:attrNameLst>
                                          <p:attrName>style.visibility</p:attrName>
                                        </p:attrNameLst>
                                      </p:cBhvr>
                                      <p:to>
                                        <p:strVal val="visible"/>
                                      </p:to>
                                    </p:set>
                                    <p:animEffect transition="in" filter="box(in)">
                                      <p:cBhvr>
                                        <p:cTn id="12" dur="500"/>
                                        <p:tgtEl>
                                          <p:spTgt spid="209923">
                                            <p:txEl>
                                              <p:charRg st="74" end="10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9923">
                                            <p:txEl>
                                              <p:charRg st="107" end="158"/>
                                            </p:txEl>
                                          </p:spTgt>
                                        </p:tgtEl>
                                        <p:attrNameLst>
                                          <p:attrName>style.visibility</p:attrName>
                                        </p:attrNameLst>
                                      </p:cBhvr>
                                      <p:to>
                                        <p:strVal val="visible"/>
                                      </p:to>
                                    </p:set>
                                    <p:animEffect transition="in" filter="box(in)">
                                      <p:cBhvr>
                                        <p:cTn id="17" dur="500"/>
                                        <p:tgtEl>
                                          <p:spTgt spid="209923">
                                            <p:txEl>
                                              <p:charRg st="107" end="1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9923">
                                            <p:txEl>
                                              <p:charRg st="158" end="187"/>
                                            </p:txEl>
                                          </p:spTgt>
                                        </p:tgtEl>
                                        <p:attrNameLst>
                                          <p:attrName>style.visibility</p:attrName>
                                        </p:attrNameLst>
                                      </p:cBhvr>
                                      <p:to>
                                        <p:strVal val="visible"/>
                                      </p:to>
                                    </p:set>
                                    <p:animEffect transition="in" filter="box(in)">
                                      <p:cBhvr>
                                        <p:cTn id="22" dur="500"/>
                                        <p:tgtEl>
                                          <p:spTgt spid="209923">
                                            <p:txEl>
                                              <p:charRg st="158" end="1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9923">
                                            <p:txEl>
                                              <p:charRg st="187" end="224"/>
                                            </p:txEl>
                                          </p:spTgt>
                                        </p:tgtEl>
                                        <p:attrNameLst>
                                          <p:attrName>style.visibility</p:attrName>
                                        </p:attrNameLst>
                                      </p:cBhvr>
                                      <p:to>
                                        <p:strVal val="visible"/>
                                      </p:to>
                                    </p:set>
                                    <p:animEffect transition="in" filter="box(in)">
                                      <p:cBhvr>
                                        <p:cTn id="27" dur="500"/>
                                        <p:tgtEl>
                                          <p:spTgt spid="209923">
                                            <p:txEl>
                                              <p:charRg st="187" end="2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9923">
                                            <p:txEl>
                                              <p:charRg st="224" end="251"/>
                                            </p:txEl>
                                          </p:spTgt>
                                        </p:tgtEl>
                                        <p:attrNameLst>
                                          <p:attrName>style.visibility</p:attrName>
                                        </p:attrNameLst>
                                      </p:cBhvr>
                                      <p:to>
                                        <p:strVal val="visible"/>
                                      </p:to>
                                    </p:set>
                                    <p:animEffect transition="in" filter="box(in)">
                                      <p:cBhvr>
                                        <p:cTn id="32" dur="500"/>
                                        <p:tgtEl>
                                          <p:spTgt spid="209923">
                                            <p:txEl>
                                              <p:charRg st="224" end="25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9923">
                                            <p:txEl>
                                              <p:charRg st="251" end="357"/>
                                            </p:txEl>
                                          </p:spTgt>
                                        </p:tgtEl>
                                        <p:attrNameLst>
                                          <p:attrName>style.visibility</p:attrName>
                                        </p:attrNameLst>
                                      </p:cBhvr>
                                      <p:to>
                                        <p:strVal val="visible"/>
                                      </p:to>
                                    </p:set>
                                    <p:animEffect transition="in" filter="box(in)">
                                      <p:cBhvr>
                                        <p:cTn id="37" dur="500"/>
                                        <p:tgtEl>
                                          <p:spTgt spid="209923">
                                            <p:txEl>
                                              <p:charRg st="251" end="3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高级要求 </a:t>
            </a:r>
            <a:endParaRPr lang="zh-CN" altLang="en-US" dirty="0"/>
          </a:p>
        </p:txBody>
      </p:sp>
      <p:sp>
        <p:nvSpPr>
          <p:cNvPr id="209923" name="Text Box 3"/>
          <p:cNvSpPr txBox="1"/>
          <p:nvPr/>
        </p:nvSpPr>
        <p:spPr>
          <a:xfrm>
            <a:off x="609600" y="1752600"/>
            <a:ext cx="7543800" cy="1476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1.</a:t>
            </a:r>
            <a:r>
              <a:rPr lang="zh-CN" altLang="en-US" sz="1800" b="1" dirty="0"/>
              <a:t>高级要求</a:t>
            </a:r>
            <a:r>
              <a:rPr lang="en-US" altLang="zh-CN" sz="1800" b="1" dirty="0"/>
              <a:t>1</a:t>
            </a:r>
            <a:r>
              <a:rPr lang="zh-CN" altLang="en-US" sz="1800" b="1" dirty="0"/>
              <a:t>（</a:t>
            </a:r>
            <a:r>
              <a:rPr lang="en-US" altLang="zh-CN" sz="1800" b="1" dirty="0"/>
              <a:t>4</a:t>
            </a:r>
            <a:r>
              <a:rPr lang="zh-CN" altLang="en-US" sz="1800" b="1" dirty="0"/>
              <a:t>级，</a:t>
            </a:r>
            <a:r>
              <a:rPr lang="en-US" altLang="zh-CN" sz="1800" b="1" dirty="0"/>
              <a:t>5</a:t>
            </a:r>
            <a:r>
              <a:rPr lang="zh-CN" altLang="en-US" sz="1800" b="1" dirty="0"/>
              <a:t>分）：数据由爬虫从铁路和公路系统爬取，不是简单生成的测试</a:t>
            </a:r>
            <a:r>
              <a:rPr lang="zh-CN" altLang="en-US" sz="1800" b="1" dirty="0"/>
              <a:t>数据。</a:t>
            </a:r>
            <a:endParaRPr lang="zh-CN" altLang="en-US" sz="1800" b="1" dirty="0"/>
          </a:p>
          <a:p>
            <a:pPr marL="342900" lvl="0" indent="-342900" eaLnBrk="1" hangingPunct="1">
              <a:spcBef>
                <a:spcPct val="50000"/>
              </a:spcBef>
              <a:buClrTx/>
              <a:buSzTx/>
              <a:buFontTx/>
              <a:buNone/>
            </a:pPr>
            <a:r>
              <a:rPr lang="en-US" altLang="zh-CN" sz="1800" b="1" dirty="0"/>
              <a:t>2. </a:t>
            </a:r>
            <a:r>
              <a:rPr lang="zh-CN" altLang="en-US" sz="1800" b="1" dirty="0"/>
              <a:t>高级要求</a:t>
            </a:r>
            <a:r>
              <a:rPr lang="en-US" altLang="zh-CN" sz="1800" b="1" dirty="0"/>
              <a:t>2</a:t>
            </a:r>
            <a:r>
              <a:rPr lang="zh-CN" altLang="en-US" sz="1800" b="1" dirty="0"/>
              <a:t>（</a:t>
            </a:r>
            <a:r>
              <a:rPr lang="en-US" altLang="zh-CN" sz="1800" b="1" dirty="0"/>
              <a:t>6</a:t>
            </a:r>
            <a:r>
              <a:rPr lang="zh-CN" altLang="en-US" sz="1800" b="1" dirty="0"/>
              <a:t>级，</a:t>
            </a:r>
            <a:r>
              <a:rPr lang="en-US" altLang="zh-CN" sz="1800" b="1" dirty="0"/>
              <a:t>8</a:t>
            </a:r>
            <a:r>
              <a:rPr lang="zh-CN" altLang="en-US" sz="1800" b="1" dirty="0"/>
              <a:t>分）：做成网站，</a:t>
            </a:r>
            <a:r>
              <a:rPr lang="zh-CN" altLang="en-US" sz="1800" b="1" dirty="0"/>
              <a:t>实现网络查询功能；</a:t>
            </a:r>
            <a:endParaRPr lang="zh-CN" altLang="en-US" sz="1800" b="1" dirty="0"/>
          </a:p>
          <a:p>
            <a:pPr marL="342900" lvl="0" indent="-342900" eaLnBrk="1" hangingPunct="1">
              <a:spcBef>
                <a:spcPct val="50000"/>
              </a:spcBef>
              <a:buClrTx/>
              <a:buSzTx/>
              <a:buFontTx/>
              <a:buNone/>
            </a:pPr>
            <a:r>
              <a:rPr lang="en-US" altLang="zh-CN" sz="1800" b="1" dirty="0"/>
              <a:t>3. </a:t>
            </a:r>
            <a:r>
              <a:rPr lang="zh-CN" altLang="en-US" sz="1800" b="1" dirty="0"/>
              <a:t>高级要求</a:t>
            </a:r>
            <a:r>
              <a:rPr lang="en-US" altLang="zh-CN" sz="1800" b="1" dirty="0"/>
              <a:t>3</a:t>
            </a:r>
            <a:r>
              <a:rPr lang="zh-CN" altLang="en-US" sz="1800" b="1" dirty="0"/>
              <a:t>（</a:t>
            </a:r>
            <a:r>
              <a:rPr lang="en-US" altLang="zh-CN" sz="1800" b="1" dirty="0"/>
              <a:t>7</a:t>
            </a:r>
            <a:r>
              <a:rPr lang="zh-CN" altLang="en-US" sz="1800" b="1" dirty="0"/>
              <a:t>级，</a:t>
            </a:r>
            <a:r>
              <a:rPr lang="en-US" altLang="zh-CN" sz="1800" b="1" dirty="0"/>
              <a:t>10</a:t>
            </a:r>
            <a:r>
              <a:rPr lang="zh-CN" altLang="en-US" sz="1800" b="1" dirty="0"/>
              <a:t>分）：增加数据库功能  </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9923">
                                            <p:txEl>
                                              <p:charRg st="0" end="74"/>
                                            </p:txEl>
                                          </p:spTgt>
                                        </p:tgtEl>
                                        <p:attrNameLst>
                                          <p:attrName>style.visibility</p:attrName>
                                        </p:attrNameLst>
                                      </p:cBhvr>
                                      <p:to>
                                        <p:strVal val="visible"/>
                                      </p:to>
                                    </p:set>
                                    <p:animEffect transition="in" filter="box(in)">
                                      <p:cBhvr>
                                        <p:cTn id="7" dur="500"/>
                                        <p:tgtEl>
                                          <p:spTgt spid="209923">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9923">
                                            <p:txEl>
                                              <p:charRg st="1" end="1"/>
                                            </p:txEl>
                                          </p:spTgt>
                                        </p:tgtEl>
                                        <p:attrNameLst>
                                          <p:attrName>style.visibility</p:attrName>
                                        </p:attrNameLst>
                                      </p:cBhvr>
                                      <p:to>
                                        <p:strVal val="visible"/>
                                      </p:to>
                                    </p:set>
                                    <p:animEffect transition="in" filter="box(in)">
                                      <p:cBhvr>
                                        <p:cTn id="12" dur="500"/>
                                        <p:tgtEl>
                                          <p:spTgt spid="20992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9923">
                                            <p:txEl>
                                              <p:charRg st="2" end="2"/>
                                            </p:txEl>
                                          </p:spTgt>
                                        </p:tgtEl>
                                        <p:attrNameLst>
                                          <p:attrName>style.visibility</p:attrName>
                                        </p:attrNameLst>
                                      </p:cBhvr>
                                      <p:to>
                                        <p:strVal val="visible"/>
                                      </p:to>
                                    </p:set>
                                    <p:animEffect transition="in" filter="box(in)">
                                      <p:cBhvr>
                                        <p:cTn id="17" dur="500"/>
                                        <p:tgtEl>
                                          <p:spTgt spid="209923">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例子 </a:t>
            </a:r>
            <a:endParaRPr lang="zh-CN" altLang="en-US" dirty="0"/>
          </a:p>
        </p:txBody>
      </p:sp>
      <p:sp>
        <p:nvSpPr>
          <p:cNvPr id="209923" name="Text Box 3"/>
          <p:cNvSpPr txBox="1"/>
          <p:nvPr/>
        </p:nvSpPr>
        <p:spPr>
          <a:xfrm>
            <a:off x="609600" y="1752600"/>
            <a:ext cx="7543800" cy="4765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1.</a:t>
            </a:r>
            <a:r>
              <a:rPr lang="zh-CN" altLang="en-US" sz="1800" b="1" dirty="0"/>
              <a:t>系统采用双模式登录，对于不同的用户（管理员与普通用户提供不同的界面），（或</a:t>
            </a:r>
            <a:r>
              <a:rPr lang="en-US" altLang="zh-CN" sz="1800" b="1" dirty="0"/>
              <a:t>C/S</a:t>
            </a:r>
            <a:r>
              <a:rPr lang="zh-CN" altLang="en-US" sz="1800" b="1" dirty="0"/>
              <a:t>模式**，客服端提供给普通用户使用，服务器段提供给管理员使用）</a:t>
            </a:r>
            <a:endParaRPr lang="zh-CN" altLang="en-US" sz="1800" b="1" dirty="0"/>
          </a:p>
          <a:p>
            <a:pPr marL="342900" lvl="0" indent="-342900" eaLnBrk="1" hangingPunct="1">
              <a:spcBef>
                <a:spcPct val="50000"/>
              </a:spcBef>
              <a:buClrTx/>
              <a:buSzTx/>
              <a:buFontTx/>
              <a:buNone/>
            </a:pPr>
            <a:r>
              <a:rPr lang="en-US" altLang="zh-CN" sz="1800" b="1" dirty="0"/>
              <a:t>2. </a:t>
            </a:r>
            <a:r>
              <a:rPr lang="zh-CN" altLang="en-US" sz="1800" b="1" dirty="0"/>
              <a:t>提供对四川省各大城市信息进行编辑（如：添加或删除）的功能。</a:t>
            </a:r>
            <a:endParaRPr lang="zh-CN" altLang="en-US" sz="1800" b="1" dirty="0"/>
          </a:p>
          <a:p>
            <a:pPr marL="342900" lvl="0" indent="-342900" eaLnBrk="1" hangingPunct="1">
              <a:spcBef>
                <a:spcPct val="50000"/>
              </a:spcBef>
              <a:buClrTx/>
              <a:buSzTx/>
              <a:buFontTx/>
              <a:buNone/>
            </a:pPr>
            <a:r>
              <a:rPr lang="en-US" altLang="zh-CN" sz="1800" b="1" dirty="0"/>
              <a:t>3. </a:t>
            </a:r>
            <a:r>
              <a:rPr lang="zh-CN" altLang="en-US" sz="1800" b="1" dirty="0"/>
              <a:t>城市之间有两种交通工具：火车和汽车。提供对列车时刻表和汽车班车表进行编辑（增设或删除）的功能。</a:t>
            </a:r>
            <a:endParaRPr lang="zh-CN" altLang="en-US" sz="1800" b="1" dirty="0"/>
          </a:p>
          <a:p>
            <a:pPr marL="342900" lvl="0" indent="-342900" eaLnBrk="1" hangingPunct="1">
              <a:spcBef>
                <a:spcPct val="50000"/>
              </a:spcBef>
              <a:buClrTx/>
              <a:buSzTx/>
              <a:buFontTx/>
              <a:buNone/>
            </a:pPr>
            <a:r>
              <a:rPr lang="en-US" altLang="zh-CN" sz="1800" b="1" dirty="0"/>
              <a:t>4.</a:t>
            </a:r>
            <a:r>
              <a:rPr lang="zh-CN" altLang="en-US" sz="1800" b="1" dirty="0"/>
              <a:t>提供城市信息、火车信息与汽车信息的存储和还原功能</a:t>
            </a:r>
            <a:r>
              <a:rPr lang="zh-CN" altLang="en-US" sz="1800" dirty="0"/>
              <a:t>  </a:t>
            </a:r>
            <a:endParaRPr lang="zh-CN" altLang="en-US" sz="1800" dirty="0"/>
          </a:p>
          <a:p>
            <a:pPr marL="342900" lvl="0" indent="-342900" eaLnBrk="1" hangingPunct="1">
              <a:spcBef>
                <a:spcPct val="50000"/>
              </a:spcBef>
              <a:buClrTx/>
              <a:buSzTx/>
              <a:buFontTx/>
              <a:buNone/>
            </a:pPr>
            <a:r>
              <a:rPr lang="en-US" altLang="zh-CN" sz="1800" b="1" dirty="0"/>
              <a:t>5. </a:t>
            </a:r>
            <a:r>
              <a:rPr lang="zh-CN" altLang="en-US" sz="1800" b="1" dirty="0"/>
              <a:t>提供两种最优决策：最快到达或最省钱到达。全程只考虑一种交通工具。</a:t>
            </a:r>
            <a:r>
              <a:rPr lang="zh-CN" altLang="en-US" sz="1800" dirty="0"/>
              <a:t> </a:t>
            </a:r>
            <a:endParaRPr lang="zh-CN" altLang="en-US" sz="1800" dirty="0"/>
          </a:p>
          <a:p>
            <a:pPr marL="342900" lvl="0" indent="-342900" eaLnBrk="1" hangingPunct="1">
              <a:spcBef>
                <a:spcPct val="50000"/>
              </a:spcBef>
              <a:buClrTx/>
              <a:buSzTx/>
              <a:buFontTx/>
              <a:buNone/>
            </a:pPr>
            <a:r>
              <a:rPr lang="en-US" altLang="zh-CN" sz="1800" b="1" dirty="0"/>
              <a:t>6. </a:t>
            </a:r>
            <a:r>
              <a:rPr lang="zh-CN" altLang="en-US" sz="1800" b="1" dirty="0"/>
              <a:t>旅途中耗费的总时间应该包括中转站的等候时间。 </a:t>
            </a:r>
            <a:endParaRPr lang="zh-CN" altLang="en-US" sz="1800" b="1" dirty="0"/>
          </a:p>
          <a:p>
            <a:pPr marL="342900" lvl="0" indent="-342900" eaLnBrk="1" hangingPunct="1">
              <a:spcBef>
                <a:spcPct val="50000"/>
              </a:spcBef>
              <a:buClrTx/>
              <a:buSzTx/>
              <a:buFontTx/>
              <a:buNone/>
            </a:pPr>
            <a:r>
              <a:rPr lang="en-US" altLang="zh-CN" sz="1800" b="1" dirty="0"/>
              <a:t>7. </a:t>
            </a:r>
            <a:r>
              <a:rPr lang="zh-CN" altLang="en-US" sz="1800" b="1" dirty="0"/>
              <a:t>咨询以用户和计算机的对话方式进行。由用户输入起始站、终点站、最优决策原则和交通工具，输出信息：最快需要多长时间才能到达或者最少需要多少旅费才能到达，并详细说明依次于何时乘坐哪一趟列车或哪一趟汽车到何地。</a:t>
            </a:r>
            <a:r>
              <a:rPr lang="zh-CN" altLang="en-US" sz="1800" dirty="0"/>
              <a: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9923">
                                            <p:txEl>
                                              <p:charRg st="0" end="74"/>
                                            </p:txEl>
                                          </p:spTgt>
                                        </p:tgtEl>
                                        <p:attrNameLst>
                                          <p:attrName>style.visibility</p:attrName>
                                        </p:attrNameLst>
                                      </p:cBhvr>
                                      <p:to>
                                        <p:strVal val="visible"/>
                                      </p:to>
                                    </p:set>
                                    <p:animEffect transition="in" filter="box(in)">
                                      <p:cBhvr>
                                        <p:cTn id="7" dur="500"/>
                                        <p:tgtEl>
                                          <p:spTgt spid="209923">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9923">
                                            <p:txEl>
                                              <p:charRg st="74" end="107"/>
                                            </p:txEl>
                                          </p:spTgt>
                                        </p:tgtEl>
                                        <p:attrNameLst>
                                          <p:attrName>style.visibility</p:attrName>
                                        </p:attrNameLst>
                                      </p:cBhvr>
                                      <p:to>
                                        <p:strVal val="visible"/>
                                      </p:to>
                                    </p:set>
                                    <p:animEffect transition="in" filter="box(in)">
                                      <p:cBhvr>
                                        <p:cTn id="12" dur="500"/>
                                        <p:tgtEl>
                                          <p:spTgt spid="209923">
                                            <p:txEl>
                                              <p:charRg st="74" end="10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9923">
                                            <p:txEl>
                                              <p:charRg st="107" end="158"/>
                                            </p:txEl>
                                          </p:spTgt>
                                        </p:tgtEl>
                                        <p:attrNameLst>
                                          <p:attrName>style.visibility</p:attrName>
                                        </p:attrNameLst>
                                      </p:cBhvr>
                                      <p:to>
                                        <p:strVal val="visible"/>
                                      </p:to>
                                    </p:set>
                                    <p:animEffect transition="in" filter="box(in)">
                                      <p:cBhvr>
                                        <p:cTn id="17" dur="500"/>
                                        <p:tgtEl>
                                          <p:spTgt spid="209923">
                                            <p:txEl>
                                              <p:charRg st="107" end="1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9923">
                                            <p:txEl>
                                              <p:charRg st="158" end="187"/>
                                            </p:txEl>
                                          </p:spTgt>
                                        </p:tgtEl>
                                        <p:attrNameLst>
                                          <p:attrName>style.visibility</p:attrName>
                                        </p:attrNameLst>
                                      </p:cBhvr>
                                      <p:to>
                                        <p:strVal val="visible"/>
                                      </p:to>
                                    </p:set>
                                    <p:animEffect transition="in" filter="box(in)">
                                      <p:cBhvr>
                                        <p:cTn id="22" dur="500"/>
                                        <p:tgtEl>
                                          <p:spTgt spid="209923">
                                            <p:txEl>
                                              <p:charRg st="158" end="1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9923">
                                            <p:txEl>
                                              <p:charRg st="187" end="224"/>
                                            </p:txEl>
                                          </p:spTgt>
                                        </p:tgtEl>
                                        <p:attrNameLst>
                                          <p:attrName>style.visibility</p:attrName>
                                        </p:attrNameLst>
                                      </p:cBhvr>
                                      <p:to>
                                        <p:strVal val="visible"/>
                                      </p:to>
                                    </p:set>
                                    <p:animEffect transition="in" filter="box(in)">
                                      <p:cBhvr>
                                        <p:cTn id="27" dur="500"/>
                                        <p:tgtEl>
                                          <p:spTgt spid="209923">
                                            <p:txEl>
                                              <p:charRg st="187" end="2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9923">
                                            <p:txEl>
                                              <p:charRg st="224" end="251"/>
                                            </p:txEl>
                                          </p:spTgt>
                                        </p:tgtEl>
                                        <p:attrNameLst>
                                          <p:attrName>style.visibility</p:attrName>
                                        </p:attrNameLst>
                                      </p:cBhvr>
                                      <p:to>
                                        <p:strVal val="visible"/>
                                      </p:to>
                                    </p:set>
                                    <p:animEffect transition="in" filter="box(in)">
                                      <p:cBhvr>
                                        <p:cTn id="32" dur="500"/>
                                        <p:tgtEl>
                                          <p:spTgt spid="209923">
                                            <p:txEl>
                                              <p:charRg st="224" end="25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9923">
                                            <p:txEl>
                                              <p:charRg st="251" end="357"/>
                                            </p:txEl>
                                          </p:spTgt>
                                        </p:tgtEl>
                                        <p:attrNameLst>
                                          <p:attrName>style.visibility</p:attrName>
                                        </p:attrNameLst>
                                      </p:cBhvr>
                                      <p:to>
                                        <p:strVal val="visible"/>
                                      </p:to>
                                    </p:set>
                                    <p:animEffect transition="in" filter="box(in)">
                                      <p:cBhvr>
                                        <p:cTn id="37" dur="500"/>
                                        <p:tgtEl>
                                          <p:spTgt spid="209923">
                                            <p:txEl>
                                              <p:charRg st="251" end="3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概要设计 </a:t>
            </a:r>
            <a:endParaRPr lang="zh-CN" altLang="en-US" dirty="0"/>
          </a:p>
        </p:txBody>
      </p:sp>
      <p:sp>
        <p:nvSpPr>
          <p:cNvPr id="210947" name="Text Box 3"/>
          <p:cNvSpPr txBox="1"/>
          <p:nvPr/>
        </p:nvSpPr>
        <p:spPr>
          <a:xfrm>
            <a:off x="762000" y="4262438"/>
            <a:ext cx="7543800" cy="779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     2</a:t>
            </a:r>
            <a:r>
              <a:rPr lang="zh-CN" altLang="en-US" sz="1800" b="1" dirty="0"/>
              <a:t>）图结构</a:t>
            </a:r>
            <a:endParaRPr lang="zh-CN" altLang="en-US" sz="1800" b="1" dirty="0"/>
          </a:p>
          <a:p>
            <a:pPr marL="800100" lvl="1" indent="-342900" eaLnBrk="1" hangingPunct="1">
              <a:spcBef>
                <a:spcPct val="50000"/>
              </a:spcBef>
              <a:buClrTx/>
              <a:buSzTx/>
              <a:buFont typeface="Wingdings" panose="05000000000000000000" pitchFamily="2" charset="2"/>
              <a:buChar char="u"/>
            </a:pPr>
            <a:r>
              <a:rPr lang="zh-CN" altLang="en-US" sz="1800" b="1" dirty="0"/>
              <a:t>用于计算最优路径的图存储结构</a:t>
            </a:r>
            <a:endParaRPr lang="zh-CN" altLang="en-US" sz="1800" b="1" dirty="0"/>
          </a:p>
        </p:txBody>
      </p:sp>
      <p:sp>
        <p:nvSpPr>
          <p:cNvPr id="210948" name="Text Box 4"/>
          <p:cNvSpPr txBox="1"/>
          <p:nvPr/>
        </p:nvSpPr>
        <p:spPr>
          <a:xfrm>
            <a:off x="762000" y="1752600"/>
            <a:ext cx="7543800" cy="2520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2400" b="1" dirty="0"/>
              <a:t>1.</a:t>
            </a:r>
            <a:r>
              <a:rPr lang="zh-CN" altLang="en-US" sz="2400" b="1" dirty="0"/>
              <a:t>数据结构：</a:t>
            </a:r>
            <a:endParaRPr lang="zh-CN" altLang="en-US" sz="2400" b="1" dirty="0"/>
          </a:p>
          <a:p>
            <a:pPr marL="342900" lvl="0" indent="-342900" eaLnBrk="1" hangingPunct="1">
              <a:spcBef>
                <a:spcPct val="50000"/>
              </a:spcBef>
              <a:buClrTx/>
              <a:buSzTx/>
              <a:buFontTx/>
              <a:buNone/>
            </a:pPr>
            <a:r>
              <a:rPr lang="zh-CN" altLang="en-US" sz="1800" b="1" dirty="0"/>
              <a:t>     系统中设计到两类数据结构：</a:t>
            </a:r>
            <a:endParaRPr lang="zh-CN" altLang="en-US" sz="1800" b="1" dirty="0"/>
          </a:p>
          <a:p>
            <a:pPr marL="342900" lvl="0" indent="-342900" eaLnBrk="1" hangingPunct="1">
              <a:spcBef>
                <a:spcPct val="50000"/>
              </a:spcBef>
              <a:buClrTx/>
              <a:buSzTx/>
              <a:buFontTx/>
              <a:buNone/>
            </a:pPr>
            <a:r>
              <a:rPr lang="zh-CN" altLang="en-US" sz="1800" b="1" dirty="0"/>
              <a:t>     </a:t>
            </a:r>
            <a:r>
              <a:rPr lang="en-US" altLang="zh-CN" sz="1800" b="1" dirty="0"/>
              <a:t>1</a:t>
            </a:r>
            <a:r>
              <a:rPr lang="zh-CN" altLang="en-US" sz="1800" b="1" dirty="0"/>
              <a:t>）线性结构</a:t>
            </a:r>
            <a:endParaRPr lang="zh-CN" altLang="en-US" sz="1800" b="1" dirty="0"/>
          </a:p>
          <a:p>
            <a:pPr marL="800100" lvl="1" indent="-342900" eaLnBrk="1" hangingPunct="1">
              <a:spcBef>
                <a:spcPct val="50000"/>
              </a:spcBef>
              <a:buClrTx/>
              <a:buSzTx/>
              <a:buFont typeface="Wingdings" panose="05000000000000000000" pitchFamily="2" charset="2"/>
              <a:buChar char="u"/>
            </a:pPr>
            <a:r>
              <a:rPr lang="zh-CN" altLang="en-US" sz="1800" b="1" dirty="0"/>
              <a:t>用于存储城市信息的线性结构</a:t>
            </a:r>
            <a:endParaRPr lang="zh-CN" altLang="en-US" sz="1800" b="1" dirty="0"/>
          </a:p>
          <a:p>
            <a:pPr marL="800100" lvl="1" indent="-342900" eaLnBrk="1" hangingPunct="1">
              <a:spcBef>
                <a:spcPct val="50000"/>
              </a:spcBef>
              <a:buClrTx/>
              <a:buSzTx/>
              <a:buFont typeface="Wingdings" panose="05000000000000000000" pitchFamily="2" charset="2"/>
              <a:buChar char="u"/>
            </a:pPr>
            <a:r>
              <a:rPr lang="zh-CN" altLang="en-US" sz="1800" b="1" dirty="0"/>
              <a:t>用于存储每个城市火车性息的线性结构</a:t>
            </a:r>
            <a:endParaRPr lang="zh-CN" altLang="en-US" sz="1800" b="1" dirty="0"/>
          </a:p>
          <a:p>
            <a:pPr marL="800100" lvl="1" indent="-342900" eaLnBrk="1" hangingPunct="1">
              <a:spcBef>
                <a:spcPct val="50000"/>
              </a:spcBef>
              <a:buClrTx/>
              <a:buSzTx/>
              <a:buFont typeface="Wingdings" panose="05000000000000000000" pitchFamily="2" charset="2"/>
              <a:buChar char="u"/>
            </a:pPr>
            <a:r>
              <a:rPr lang="zh-CN" altLang="en-US" sz="1800" b="1" dirty="0"/>
              <a:t>用于存储每个城市汽车性息的线性结构</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10947">
                                            <p:txEl>
                                              <p:charRg st="0" end="11"/>
                                            </p:txEl>
                                          </p:spTgt>
                                        </p:tgtEl>
                                        <p:attrNameLst>
                                          <p:attrName>style.visibility</p:attrName>
                                        </p:attrNameLst>
                                      </p:cBhvr>
                                      <p:to>
                                        <p:strVal val="visible"/>
                                      </p:to>
                                    </p:set>
                                    <p:animEffect transition="in" filter="box(in)">
                                      <p:cBhvr>
                                        <p:cTn id="7" dur="500"/>
                                        <p:tgtEl>
                                          <p:spTgt spid="210947">
                                            <p:txEl>
                                              <p:charRg st="0" end="1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0947">
                                            <p:txEl>
                                              <p:charRg st="11" end="26"/>
                                            </p:txEl>
                                          </p:spTgt>
                                        </p:tgtEl>
                                        <p:attrNameLst>
                                          <p:attrName>style.visibility</p:attrName>
                                        </p:attrNameLst>
                                      </p:cBhvr>
                                      <p:to>
                                        <p:strVal val="visible"/>
                                      </p:to>
                                    </p:set>
                                    <p:animEffect transition="in" filter="box(in)">
                                      <p:cBhvr>
                                        <p:cTn id="10" dur="500"/>
                                        <p:tgtEl>
                                          <p:spTgt spid="210947">
                                            <p:txEl>
                                              <p:charRg st="11" end="2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10948">
                                            <p:txEl>
                                              <p:charRg st="0" end="8"/>
                                            </p:txEl>
                                          </p:spTgt>
                                        </p:tgtEl>
                                        <p:attrNameLst>
                                          <p:attrName>style.visibility</p:attrName>
                                        </p:attrNameLst>
                                      </p:cBhvr>
                                      <p:to>
                                        <p:strVal val="visible"/>
                                      </p:to>
                                    </p:set>
                                    <p:animEffect transition="in" filter="box(in)">
                                      <p:cBhvr>
                                        <p:cTn id="15" dur="500"/>
                                        <p:tgtEl>
                                          <p:spTgt spid="210948">
                                            <p:txEl>
                                              <p:charRg st="0"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10948">
                                            <p:txEl>
                                              <p:charRg st="8" end="27"/>
                                            </p:txEl>
                                          </p:spTgt>
                                        </p:tgtEl>
                                        <p:attrNameLst>
                                          <p:attrName>style.visibility</p:attrName>
                                        </p:attrNameLst>
                                      </p:cBhvr>
                                      <p:to>
                                        <p:strVal val="visible"/>
                                      </p:to>
                                    </p:set>
                                    <p:animEffect transition="in" filter="box(in)">
                                      <p:cBhvr>
                                        <p:cTn id="18" dur="500"/>
                                        <p:tgtEl>
                                          <p:spTgt spid="210948">
                                            <p:txEl>
                                              <p:charRg st="8" end="2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10948">
                                            <p:txEl>
                                              <p:charRg st="27" end="39"/>
                                            </p:txEl>
                                          </p:spTgt>
                                        </p:tgtEl>
                                        <p:attrNameLst>
                                          <p:attrName>style.visibility</p:attrName>
                                        </p:attrNameLst>
                                      </p:cBhvr>
                                      <p:to>
                                        <p:strVal val="visible"/>
                                      </p:to>
                                    </p:set>
                                    <p:animEffect transition="in" filter="box(in)">
                                      <p:cBhvr>
                                        <p:cTn id="21" dur="500"/>
                                        <p:tgtEl>
                                          <p:spTgt spid="210948">
                                            <p:txEl>
                                              <p:charRg st="27" end="39"/>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10948">
                                            <p:txEl>
                                              <p:charRg st="39" end="53"/>
                                            </p:txEl>
                                          </p:spTgt>
                                        </p:tgtEl>
                                        <p:attrNameLst>
                                          <p:attrName>style.visibility</p:attrName>
                                        </p:attrNameLst>
                                      </p:cBhvr>
                                      <p:to>
                                        <p:strVal val="visible"/>
                                      </p:to>
                                    </p:set>
                                    <p:animEffect transition="in" filter="box(in)">
                                      <p:cBhvr>
                                        <p:cTn id="24" dur="500"/>
                                        <p:tgtEl>
                                          <p:spTgt spid="210948">
                                            <p:txEl>
                                              <p:charRg st="39" end="5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10948">
                                            <p:txEl>
                                              <p:charRg st="53" end="71"/>
                                            </p:txEl>
                                          </p:spTgt>
                                        </p:tgtEl>
                                        <p:attrNameLst>
                                          <p:attrName>style.visibility</p:attrName>
                                        </p:attrNameLst>
                                      </p:cBhvr>
                                      <p:to>
                                        <p:strVal val="visible"/>
                                      </p:to>
                                    </p:set>
                                    <p:animEffect transition="in" filter="box(in)">
                                      <p:cBhvr>
                                        <p:cTn id="27" dur="500"/>
                                        <p:tgtEl>
                                          <p:spTgt spid="210948">
                                            <p:txEl>
                                              <p:charRg st="53" end="7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10948">
                                            <p:txEl>
                                              <p:charRg st="71" end="89"/>
                                            </p:txEl>
                                          </p:spTgt>
                                        </p:tgtEl>
                                        <p:attrNameLst>
                                          <p:attrName>style.visibility</p:attrName>
                                        </p:attrNameLst>
                                      </p:cBhvr>
                                      <p:to>
                                        <p:strVal val="visible"/>
                                      </p:to>
                                    </p:set>
                                    <p:animEffect transition="in" filter="box(in)">
                                      <p:cBhvr>
                                        <p:cTn id="30" dur="500"/>
                                        <p:tgtEl>
                                          <p:spTgt spid="210948">
                                            <p:txEl>
                                              <p:charRg st="7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概要设计 </a:t>
            </a:r>
            <a:endParaRPr lang="zh-CN" altLang="en-US" dirty="0"/>
          </a:p>
        </p:txBody>
      </p:sp>
      <p:sp>
        <p:nvSpPr>
          <p:cNvPr id="220163" name="Text Box 3"/>
          <p:cNvSpPr txBox="1"/>
          <p:nvPr/>
        </p:nvSpPr>
        <p:spPr>
          <a:xfrm>
            <a:off x="381000" y="3894138"/>
            <a:ext cx="7543800" cy="2843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     3. </a:t>
            </a:r>
            <a:r>
              <a:rPr lang="zh-CN" altLang="en-US" sz="1800" b="1" dirty="0"/>
              <a:t>主要函数</a:t>
            </a:r>
            <a:endParaRPr lang="zh-CN" altLang="en-US" sz="1800" b="1" dirty="0"/>
          </a:p>
          <a:p>
            <a:pPr marL="800100" lvl="1" indent="-342900" eaLnBrk="1" hangingPunct="1">
              <a:spcBef>
                <a:spcPct val="50000"/>
              </a:spcBef>
              <a:buClrTx/>
              <a:buSzTx/>
              <a:buNone/>
            </a:pPr>
            <a:r>
              <a:rPr lang="zh-CN" altLang="en-US" sz="1800" b="1" dirty="0"/>
              <a:t>   </a:t>
            </a:r>
            <a:r>
              <a:rPr lang="en-US" altLang="zh-CN" sz="1800" b="1" dirty="0"/>
              <a:t>1</a:t>
            </a:r>
            <a:r>
              <a:rPr lang="zh-CN" altLang="en-US" sz="1800" b="1" dirty="0"/>
              <a:t>）用户与管理员登录函数</a:t>
            </a:r>
            <a:endParaRPr lang="zh-CN" altLang="en-US" sz="1800" b="1" dirty="0"/>
          </a:p>
          <a:p>
            <a:pPr marL="342900" lvl="0" indent="-342900" eaLnBrk="1" hangingPunct="1">
              <a:spcBef>
                <a:spcPct val="50000"/>
              </a:spcBef>
              <a:buClrTx/>
              <a:buSzTx/>
              <a:buNone/>
            </a:pPr>
            <a:r>
              <a:rPr lang="zh-CN" altLang="en-US" sz="1800" b="1" dirty="0"/>
              <a:t>           </a:t>
            </a:r>
            <a:r>
              <a:rPr lang="en-US" altLang="zh-CN" sz="1800" b="1" dirty="0"/>
              <a:t>2</a:t>
            </a:r>
            <a:r>
              <a:rPr lang="zh-CN" altLang="en-US" sz="1800" b="1" dirty="0"/>
              <a:t>）城市信息管理函数（添加、删除城市信息）</a:t>
            </a:r>
            <a:endParaRPr lang="zh-CN" altLang="en-US" sz="1800" b="1" dirty="0"/>
          </a:p>
          <a:p>
            <a:pPr marL="342900" lvl="0" indent="-342900" eaLnBrk="1" hangingPunct="1">
              <a:spcBef>
                <a:spcPct val="50000"/>
              </a:spcBef>
              <a:buClrTx/>
              <a:buSzTx/>
              <a:buNone/>
            </a:pPr>
            <a:r>
              <a:rPr lang="zh-CN" altLang="en-US" sz="1800" b="1" dirty="0"/>
              <a:t>          </a:t>
            </a:r>
            <a:r>
              <a:rPr lang="en-US" altLang="zh-CN" sz="1800" b="1" dirty="0"/>
              <a:t>3</a:t>
            </a:r>
            <a:r>
              <a:rPr lang="zh-CN" altLang="en-US" sz="1800" b="1" dirty="0"/>
              <a:t>）城市火车与汽车信息管理函数（添加、删除各个城市火车与汽</a:t>
            </a:r>
            <a:endParaRPr lang="zh-CN" altLang="en-US" sz="1800" b="1" dirty="0"/>
          </a:p>
          <a:p>
            <a:pPr marL="342900" lvl="0" indent="-342900" eaLnBrk="1" hangingPunct="1">
              <a:spcBef>
                <a:spcPct val="50000"/>
              </a:spcBef>
              <a:buClrTx/>
              <a:buSzTx/>
              <a:buNone/>
            </a:pPr>
            <a:r>
              <a:rPr lang="zh-CN" altLang="en-US" sz="1800" b="1" dirty="0"/>
              <a:t>               车信息）</a:t>
            </a:r>
            <a:endParaRPr lang="zh-CN" altLang="en-US" sz="1800" b="1" dirty="0"/>
          </a:p>
          <a:p>
            <a:pPr marL="342900" lvl="0" indent="-342900" eaLnBrk="1" hangingPunct="1">
              <a:spcBef>
                <a:spcPct val="50000"/>
              </a:spcBef>
              <a:buClrTx/>
              <a:buSzTx/>
              <a:buNone/>
            </a:pPr>
            <a:r>
              <a:rPr lang="zh-CN" altLang="en-US" sz="1800" b="1" dirty="0"/>
              <a:t>         </a:t>
            </a:r>
            <a:r>
              <a:rPr lang="en-US" altLang="zh-CN" sz="1800" b="1" dirty="0"/>
              <a:t>4</a:t>
            </a:r>
            <a:r>
              <a:rPr lang="zh-CN" altLang="en-US" sz="1800" b="1" dirty="0"/>
              <a:t>）最佳路径搜索函数</a:t>
            </a:r>
            <a:endParaRPr lang="zh-CN" altLang="en-US" sz="1800" b="1" dirty="0"/>
          </a:p>
          <a:p>
            <a:pPr marL="342900" lvl="0" indent="-342900" eaLnBrk="1" hangingPunct="1">
              <a:spcBef>
                <a:spcPct val="50000"/>
              </a:spcBef>
              <a:buClrTx/>
              <a:buSzTx/>
              <a:buNone/>
            </a:pPr>
            <a:r>
              <a:rPr lang="zh-CN" altLang="en-US" sz="1800" b="1" dirty="0"/>
              <a:t>         </a:t>
            </a:r>
            <a:r>
              <a:rPr lang="en-US" altLang="zh-CN" sz="1800" b="1" dirty="0"/>
              <a:t>5</a:t>
            </a:r>
            <a:r>
              <a:rPr lang="zh-CN" altLang="en-US" sz="1800" b="1" dirty="0"/>
              <a:t>）信息保存与恢复函数</a:t>
            </a:r>
            <a:endParaRPr lang="zh-CN" altLang="en-US" sz="1800" b="1" dirty="0"/>
          </a:p>
        </p:txBody>
      </p:sp>
      <p:sp>
        <p:nvSpPr>
          <p:cNvPr id="220164" name="Text Box 4"/>
          <p:cNvSpPr txBox="1"/>
          <p:nvPr/>
        </p:nvSpPr>
        <p:spPr>
          <a:xfrm>
            <a:off x="609600" y="1295400"/>
            <a:ext cx="7543800" cy="2843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spcBef>
                <a:spcPct val="50000"/>
              </a:spcBef>
              <a:buClrTx/>
              <a:buSzTx/>
              <a:buFontTx/>
              <a:buNone/>
            </a:pPr>
            <a:r>
              <a:rPr lang="en-US" altLang="zh-CN" sz="1800" b="1" dirty="0"/>
              <a:t>2.</a:t>
            </a:r>
            <a:r>
              <a:rPr lang="zh-CN" altLang="en-US" sz="1800" b="1" dirty="0"/>
              <a:t>类：</a:t>
            </a:r>
            <a:endParaRPr lang="zh-CN" altLang="en-US" sz="1800" b="1" dirty="0"/>
          </a:p>
          <a:p>
            <a:pPr marL="342900" lvl="0" indent="-342900" eaLnBrk="1" hangingPunct="1">
              <a:spcBef>
                <a:spcPct val="50000"/>
              </a:spcBef>
              <a:buClrTx/>
              <a:buSzTx/>
              <a:buFontTx/>
              <a:buNone/>
            </a:pPr>
            <a:r>
              <a:rPr lang="zh-CN" altLang="en-US" sz="1800" b="1" dirty="0"/>
              <a:t>     系统中设计到以下主要几个类：</a:t>
            </a:r>
            <a:endParaRPr lang="zh-CN" altLang="en-US" sz="1800" b="1" dirty="0"/>
          </a:p>
          <a:p>
            <a:pPr marL="342900" lvl="0" indent="-342900" eaLnBrk="1" hangingPunct="1">
              <a:spcBef>
                <a:spcPct val="50000"/>
              </a:spcBef>
              <a:buClrTx/>
              <a:buSzTx/>
              <a:buFontTx/>
              <a:buNone/>
            </a:pPr>
            <a:r>
              <a:rPr lang="zh-CN" altLang="en-US" sz="1800" b="1" dirty="0"/>
              <a:t>     </a:t>
            </a:r>
            <a:r>
              <a:rPr lang="en-US" altLang="zh-CN" sz="1800" b="1" dirty="0"/>
              <a:t>1</a:t>
            </a:r>
            <a:r>
              <a:rPr lang="zh-CN" altLang="en-US" sz="1800" b="1" dirty="0"/>
              <a:t>）主控制界面类</a:t>
            </a:r>
            <a:endParaRPr lang="zh-CN" altLang="en-US" sz="1800" b="1" dirty="0"/>
          </a:p>
          <a:p>
            <a:pPr marL="342900" lvl="0" indent="-342900" eaLnBrk="1" hangingPunct="1">
              <a:spcBef>
                <a:spcPct val="50000"/>
              </a:spcBef>
              <a:buClrTx/>
              <a:buSzTx/>
              <a:buFontTx/>
              <a:buNone/>
            </a:pPr>
            <a:r>
              <a:rPr lang="zh-CN" altLang="en-US" sz="1800" b="1" dirty="0"/>
              <a:t>     </a:t>
            </a:r>
            <a:r>
              <a:rPr lang="en-US" altLang="zh-CN" sz="1800" b="1" dirty="0"/>
              <a:t>2</a:t>
            </a:r>
            <a:r>
              <a:rPr lang="zh-CN" altLang="en-US" sz="1800" b="1" dirty="0"/>
              <a:t>）城市信息管理类</a:t>
            </a:r>
            <a:endParaRPr lang="zh-CN" altLang="en-US" sz="1800" b="1" dirty="0"/>
          </a:p>
          <a:p>
            <a:pPr marL="342900" lvl="0" indent="-342900" eaLnBrk="1" hangingPunct="1">
              <a:spcBef>
                <a:spcPct val="50000"/>
              </a:spcBef>
              <a:buClrTx/>
              <a:buSzTx/>
              <a:buFontTx/>
              <a:buNone/>
            </a:pPr>
            <a:r>
              <a:rPr lang="zh-CN" altLang="en-US" sz="1800" b="1" dirty="0"/>
              <a:t>     </a:t>
            </a:r>
            <a:r>
              <a:rPr lang="en-US" altLang="zh-CN" sz="1800" b="1" dirty="0"/>
              <a:t>3</a:t>
            </a:r>
            <a:r>
              <a:rPr lang="zh-CN" altLang="en-US" sz="1800" b="1" dirty="0"/>
              <a:t>）最优路径计算类</a:t>
            </a:r>
            <a:endParaRPr lang="zh-CN" altLang="en-US" sz="1800" b="1" dirty="0"/>
          </a:p>
          <a:p>
            <a:pPr marL="342900" lvl="0" indent="-342900" eaLnBrk="1" hangingPunct="1">
              <a:spcBef>
                <a:spcPct val="50000"/>
              </a:spcBef>
              <a:buClrTx/>
              <a:buSzTx/>
              <a:buFontTx/>
              <a:buNone/>
            </a:pPr>
            <a:r>
              <a:rPr lang="zh-CN" altLang="en-US" sz="1800" b="1" dirty="0"/>
              <a:t>     </a:t>
            </a:r>
            <a:r>
              <a:rPr lang="en-US" altLang="zh-CN" sz="1800" b="1" dirty="0"/>
              <a:t>4</a:t>
            </a:r>
            <a:r>
              <a:rPr lang="zh-CN" altLang="en-US" sz="1800" b="1" dirty="0"/>
              <a:t>）信息保存与读取类</a:t>
            </a:r>
            <a:endParaRPr lang="zh-CN" altLang="en-US" sz="1800" b="1" dirty="0"/>
          </a:p>
          <a:p>
            <a:pPr marL="342900" lvl="0" indent="-342900" eaLnBrk="1" hangingPunct="1">
              <a:spcBef>
                <a:spcPct val="50000"/>
              </a:spcBef>
              <a:buClrTx/>
              <a:buSzTx/>
              <a:buFontTx/>
              <a:buNone/>
            </a:pP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20163">
                                            <p:txEl>
                                              <p:charRg st="0" end="13"/>
                                            </p:txEl>
                                          </p:spTgt>
                                        </p:tgtEl>
                                        <p:attrNameLst>
                                          <p:attrName>style.visibility</p:attrName>
                                        </p:attrNameLst>
                                      </p:cBhvr>
                                      <p:to>
                                        <p:strVal val="visible"/>
                                      </p:to>
                                    </p:set>
                                    <p:animEffect transition="in" filter="box(in)">
                                      <p:cBhvr>
                                        <p:cTn id="7" dur="500"/>
                                        <p:tgtEl>
                                          <p:spTgt spid="220163">
                                            <p:txEl>
                                              <p:charRg st="0" end="1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0163">
                                            <p:txEl>
                                              <p:charRg st="13" end="29"/>
                                            </p:txEl>
                                          </p:spTgt>
                                        </p:tgtEl>
                                        <p:attrNameLst>
                                          <p:attrName>style.visibility</p:attrName>
                                        </p:attrNameLst>
                                      </p:cBhvr>
                                      <p:to>
                                        <p:strVal val="visible"/>
                                      </p:to>
                                    </p:set>
                                    <p:animEffect transition="in" filter="box(in)">
                                      <p:cBhvr>
                                        <p:cTn id="10" dur="500"/>
                                        <p:tgtEl>
                                          <p:spTgt spid="220163">
                                            <p:txEl>
                                              <p:charRg st="13" end="2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0163">
                                            <p:txEl>
                                              <p:charRg st="29" end="62"/>
                                            </p:txEl>
                                          </p:spTgt>
                                        </p:tgtEl>
                                        <p:attrNameLst>
                                          <p:attrName>style.visibility</p:attrName>
                                        </p:attrNameLst>
                                      </p:cBhvr>
                                      <p:to>
                                        <p:strVal val="visible"/>
                                      </p:to>
                                    </p:set>
                                    <p:animEffect transition="in" filter="box(in)">
                                      <p:cBhvr>
                                        <p:cTn id="13" dur="500"/>
                                        <p:tgtEl>
                                          <p:spTgt spid="220163">
                                            <p:txEl>
                                              <p:charRg st="29" end="6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0163">
                                            <p:txEl>
                                              <p:charRg st="62" end="102"/>
                                            </p:txEl>
                                          </p:spTgt>
                                        </p:tgtEl>
                                        <p:attrNameLst>
                                          <p:attrName>style.visibility</p:attrName>
                                        </p:attrNameLst>
                                      </p:cBhvr>
                                      <p:to>
                                        <p:strVal val="visible"/>
                                      </p:to>
                                    </p:set>
                                    <p:animEffect transition="in" filter="box(in)">
                                      <p:cBhvr>
                                        <p:cTn id="16" dur="500"/>
                                        <p:tgtEl>
                                          <p:spTgt spid="220163">
                                            <p:txEl>
                                              <p:charRg st="62" end="10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20163">
                                            <p:txEl>
                                              <p:charRg st="102" end="122"/>
                                            </p:txEl>
                                          </p:spTgt>
                                        </p:tgtEl>
                                        <p:attrNameLst>
                                          <p:attrName>style.visibility</p:attrName>
                                        </p:attrNameLst>
                                      </p:cBhvr>
                                      <p:to>
                                        <p:strVal val="visible"/>
                                      </p:to>
                                    </p:set>
                                    <p:animEffect transition="in" filter="box(in)">
                                      <p:cBhvr>
                                        <p:cTn id="19" dur="500"/>
                                        <p:tgtEl>
                                          <p:spTgt spid="220163">
                                            <p:txEl>
                                              <p:charRg st="102" end="12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20163">
                                            <p:txEl>
                                              <p:charRg st="122" end="142"/>
                                            </p:txEl>
                                          </p:spTgt>
                                        </p:tgtEl>
                                        <p:attrNameLst>
                                          <p:attrName>style.visibility</p:attrName>
                                        </p:attrNameLst>
                                      </p:cBhvr>
                                      <p:to>
                                        <p:strVal val="visible"/>
                                      </p:to>
                                    </p:set>
                                    <p:animEffect transition="in" filter="box(in)">
                                      <p:cBhvr>
                                        <p:cTn id="22" dur="500"/>
                                        <p:tgtEl>
                                          <p:spTgt spid="220163">
                                            <p:txEl>
                                              <p:charRg st="122" end="14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20163">
                                            <p:txEl>
                                              <p:charRg st="142" end="163"/>
                                            </p:txEl>
                                          </p:spTgt>
                                        </p:tgtEl>
                                        <p:attrNameLst>
                                          <p:attrName>style.visibility</p:attrName>
                                        </p:attrNameLst>
                                      </p:cBhvr>
                                      <p:to>
                                        <p:strVal val="visible"/>
                                      </p:to>
                                    </p:set>
                                    <p:animEffect transition="in" filter="box(in)">
                                      <p:cBhvr>
                                        <p:cTn id="25" dur="500"/>
                                        <p:tgtEl>
                                          <p:spTgt spid="220163">
                                            <p:txEl>
                                              <p:charRg st="142" end="16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20164">
                                            <p:txEl>
                                              <p:charRg st="0" end="5"/>
                                            </p:txEl>
                                          </p:spTgt>
                                        </p:tgtEl>
                                        <p:attrNameLst>
                                          <p:attrName>style.visibility</p:attrName>
                                        </p:attrNameLst>
                                      </p:cBhvr>
                                      <p:to>
                                        <p:strVal val="visible"/>
                                      </p:to>
                                    </p:set>
                                    <p:animEffect transition="in" filter="box(in)">
                                      <p:cBhvr>
                                        <p:cTn id="30" dur="500"/>
                                        <p:tgtEl>
                                          <p:spTgt spid="220164">
                                            <p:txEl>
                                              <p:charRg st="0"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220164">
                                            <p:txEl>
                                              <p:charRg st="5" end="25"/>
                                            </p:txEl>
                                          </p:spTgt>
                                        </p:tgtEl>
                                        <p:attrNameLst>
                                          <p:attrName>style.visibility</p:attrName>
                                        </p:attrNameLst>
                                      </p:cBhvr>
                                      <p:to>
                                        <p:strVal val="visible"/>
                                      </p:to>
                                    </p:set>
                                    <p:animEffect transition="in" filter="box(in)">
                                      <p:cBhvr>
                                        <p:cTn id="33" dur="500"/>
                                        <p:tgtEl>
                                          <p:spTgt spid="220164">
                                            <p:txEl>
                                              <p:charRg st="5" end="25"/>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220164">
                                            <p:txEl>
                                              <p:charRg st="25" end="39"/>
                                            </p:txEl>
                                          </p:spTgt>
                                        </p:tgtEl>
                                        <p:attrNameLst>
                                          <p:attrName>style.visibility</p:attrName>
                                        </p:attrNameLst>
                                      </p:cBhvr>
                                      <p:to>
                                        <p:strVal val="visible"/>
                                      </p:to>
                                    </p:set>
                                    <p:animEffect transition="in" filter="box(in)">
                                      <p:cBhvr>
                                        <p:cTn id="36" dur="500"/>
                                        <p:tgtEl>
                                          <p:spTgt spid="220164">
                                            <p:txEl>
                                              <p:charRg st="25" end="3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220164">
                                            <p:txEl>
                                              <p:charRg st="39" end="54"/>
                                            </p:txEl>
                                          </p:spTgt>
                                        </p:tgtEl>
                                        <p:attrNameLst>
                                          <p:attrName>style.visibility</p:attrName>
                                        </p:attrNameLst>
                                      </p:cBhvr>
                                      <p:to>
                                        <p:strVal val="visible"/>
                                      </p:to>
                                    </p:set>
                                    <p:animEffect transition="in" filter="box(in)">
                                      <p:cBhvr>
                                        <p:cTn id="39" dur="500"/>
                                        <p:tgtEl>
                                          <p:spTgt spid="220164">
                                            <p:txEl>
                                              <p:charRg st="39" end="54"/>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220164">
                                            <p:txEl>
                                              <p:charRg st="54" end="69"/>
                                            </p:txEl>
                                          </p:spTgt>
                                        </p:tgtEl>
                                        <p:attrNameLst>
                                          <p:attrName>style.visibility</p:attrName>
                                        </p:attrNameLst>
                                      </p:cBhvr>
                                      <p:to>
                                        <p:strVal val="visible"/>
                                      </p:to>
                                    </p:set>
                                    <p:animEffect transition="in" filter="box(in)">
                                      <p:cBhvr>
                                        <p:cTn id="42" dur="500"/>
                                        <p:tgtEl>
                                          <p:spTgt spid="220164">
                                            <p:txEl>
                                              <p:charRg st="54" end="6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220164">
                                            <p:txEl>
                                              <p:charRg st="69" end="85"/>
                                            </p:txEl>
                                          </p:spTgt>
                                        </p:tgtEl>
                                        <p:attrNameLst>
                                          <p:attrName>style.visibility</p:attrName>
                                        </p:attrNameLst>
                                      </p:cBhvr>
                                      <p:to>
                                        <p:strVal val="visible"/>
                                      </p:to>
                                    </p:set>
                                    <p:animEffect transition="in" filter="box(in)">
                                      <p:cBhvr>
                                        <p:cTn id="45" dur="500"/>
                                        <p:tgtEl>
                                          <p:spTgt spid="220164">
                                            <p:txEl>
                                              <p:charRg st="69"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系统用例分析 </a:t>
            </a:r>
            <a:endParaRPr lang="zh-CN" altLang="en-US" dirty="0"/>
          </a:p>
        </p:txBody>
      </p:sp>
      <p:pic>
        <p:nvPicPr>
          <p:cNvPr id="11267" name="Picture 17" descr="绘图2"/>
          <p:cNvPicPr>
            <a:picLocks noChangeAspect="1"/>
          </p:cNvPicPr>
          <p:nvPr/>
        </p:nvPicPr>
        <p:blipFill>
          <a:blip r:embed="rId1"/>
          <a:stretch>
            <a:fillRect/>
          </a:stretch>
        </p:blipFill>
        <p:spPr>
          <a:xfrm>
            <a:off x="990600" y="1828800"/>
            <a:ext cx="6400800" cy="3886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9" name="Rectangle 2"/>
          <p:cNvSpPr>
            <a:spLocks noGrp="1"/>
          </p:cNvSpPr>
          <p:nvPr>
            <p:ph type="title"/>
          </p:nvPr>
        </p:nvSpPr>
        <p:spPr>
          <a:xfrm>
            <a:off x="533400" y="533400"/>
            <a:ext cx="8229600" cy="838200"/>
          </a:xfrm>
        </p:spPr>
        <p:txBody>
          <a:bodyPr vert="horz" wrap="square" lIns="91440" tIns="45720" rIns="91440" bIns="45720" anchor="b" anchorCtr="0"/>
          <a:p>
            <a:pPr eaLnBrk="1" hangingPunct="1"/>
            <a:r>
              <a:rPr lang="zh-CN" altLang="en-US" dirty="0"/>
              <a:t>类结构设计 </a:t>
            </a:r>
            <a:endParaRPr lang="zh-CN" altLang="en-US" dirty="0"/>
          </a:p>
        </p:txBody>
      </p:sp>
      <p:graphicFrame>
        <p:nvGraphicFramePr>
          <p:cNvPr id="2" name="图示 1"/>
          <p:cNvGraphicFramePr/>
          <p:nvPr/>
        </p:nvGraphicFramePr>
        <p:xfrm>
          <a:off x="838200" y="1524000"/>
          <a:ext cx="5486400" cy="2743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commondata" val="eyJoZGlkIjoiODU4YmNlNWMwMjlhM2UyZmExYjU5ZGZkYjU0MmU2OG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2847</Words>
  <Application>WPS 演示</Application>
  <PresentationFormat>全屏显示(4:3)</PresentationFormat>
  <Paragraphs>154</Paragraphs>
  <Slides>18</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宋体</vt:lpstr>
      <vt:lpstr>Wingdings</vt:lpstr>
      <vt:lpstr>Arial Black</vt:lpstr>
      <vt:lpstr>Times New Roman</vt:lpstr>
      <vt:lpstr>黑体</vt:lpstr>
      <vt:lpstr>楷体_GB2312</vt:lpstr>
      <vt:lpstr>新宋体</vt:lpstr>
      <vt:lpstr>华文行楷</vt:lpstr>
      <vt:lpstr>微软雅黑</vt:lpstr>
      <vt:lpstr>Arial Unicode MS</vt:lpstr>
      <vt:lpstr>Pixel</vt:lpstr>
      <vt:lpstr>1_Pixel</vt:lpstr>
      <vt:lpstr>第5讲  综合课程设计</vt:lpstr>
      <vt:lpstr>课程设计内容 </vt:lpstr>
      <vt:lpstr>中级要求（3级，4分） </vt:lpstr>
      <vt:lpstr>高级要求 </vt:lpstr>
      <vt:lpstr>基本要求（2级，3分） </vt:lpstr>
      <vt:lpstr>概要设计 </vt:lpstr>
      <vt:lpstr>概要设计 </vt:lpstr>
      <vt:lpstr>系统用例分析 </vt:lpstr>
      <vt:lpstr>类结构设计 </vt:lpstr>
      <vt:lpstr>具体数据信息 </vt:lpstr>
      <vt:lpstr>具体操作过程描述 </vt:lpstr>
      <vt:lpstr>具体操作过程描述 </vt:lpstr>
      <vt:lpstr>本课程设计所涉及的基础知识 </vt:lpstr>
      <vt:lpstr>1 城市信息存储（参考）</vt:lpstr>
      <vt:lpstr>5	单源最短路径（回溯法）</vt:lpstr>
      <vt:lpstr>5	单源最短路径（回溯法）</vt:lpstr>
      <vt:lpstr>5	单源最短路径（回溯法）</vt:lpstr>
      <vt:lpstr>5	单源最短路径（回溯法）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linjie</dc:creator>
  <cp:lastModifiedBy>波</cp:lastModifiedBy>
  <cp:revision>39</cp:revision>
  <dcterms:created xsi:type="dcterms:W3CDTF">2011-02-07T02:41:00Z</dcterms:created>
  <dcterms:modified xsi:type="dcterms:W3CDTF">2024-11-14T12:00:10Z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91149B333E5741B2B7E25C042CFB3D09_13</vt:lpwstr>
  </property>
  <property fmtid="{D5CDD505-2E9C-101B-9397-08002B2CF9AE}" pid="4" name="KSOProductBuildVer">
    <vt:lpwstr>2052-12.1.0.18608</vt:lpwstr>
  </property>
</Properties>
</file>