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97"/>
  </p:notesMasterIdLst>
  <p:handoutMasterIdLst>
    <p:handoutMasterId r:id="rId98"/>
  </p:handoutMasterIdLst>
  <p:sldIdLst>
    <p:sldId id="334" r:id="rId2"/>
    <p:sldId id="466" r:id="rId3"/>
    <p:sldId id="467" r:id="rId4"/>
    <p:sldId id="468" r:id="rId5"/>
    <p:sldId id="469" r:id="rId6"/>
    <p:sldId id="470" r:id="rId7"/>
    <p:sldId id="425" r:id="rId8"/>
    <p:sldId id="459" r:id="rId9"/>
    <p:sldId id="460" r:id="rId10"/>
    <p:sldId id="461" r:id="rId11"/>
    <p:sldId id="462" r:id="rId12"/>
    <p:sldId id="465" r:id="rId13"/>
    <p:sldId id="464" r:id="rId14"/>
    <p:sldId id="471" r:id="rId15"/>
    <p:sldId id="436" r:id="rId16"/>
    <p:sldId id="383" r:id="rId17"/>
    <p:sldId id="258" r:id="rId18"/>
    <p:sldId id="440" r:id="rId19"/>
    <p:sldId id="320" r:id="rId20"/>
    <p:sldId id="341" r:id="rId21"/>
    <p:sldId id="441" r:id="rId22"/>
    <p:sldId id="321" r:id="rId23"/>
    <p:sldId id="260" r:id="rId24"/>
    <p:sldId id="442" r:id="rId25"/>
    <p:sldId id="322" r:id="rId26"/>
    <p:sldId id="444" r:id="rId27"/>
    <p:sldId id="261" r:id="rId28"/>
    <p:sldId id="443" r:id="rId29"/>
    <p:sldId id="323" r:id="rId30"/>
    <p:sldId id="263" r:id="rId31"/>
    <p:sldId id="387" r:id="rId32"/>
    <p:sldId id="438" r:id="rId33"/>
    <p:sldId id="449" r:id="rId34"/>
    <p:sldId id="397" r:id="rId35"/>
    <p:sldId id="331" r:id="rId36"/>
    <p:sldId id="450" r:id="rId37"/>
    <p:sldId id="388" r:id="rId38"/>
    <p:sldId id="265" r:id="rId39"/>
    <p:sldId id="325" r:id="rId40"/>
    <p:sldId id="451" r:id="rId41"/>
    <p:sldId id="439" r:id="rId42"/>
    <p:sldId id="452" r:id="rId43"/>
    <p:sldId id="389" r:id="rId44"/>
    <p:sldId id="390" r:id="rId45"/>
    <p:sldId id="392" r:id="rId46"/>
    <p:sldId id="393" r:id="rId47"/>
    <p:sldId id="266" r:id="rId48"/>
    <p:sldId id="455" r:id="rId49"/>
    <p:sldId id="411" r:id="rId50"/>
    <p:sldId id="456" r:id="rId51"/>
    <p:sldId id="350" r:id="rId52"/>
    <p:sldId id="351" r:id="rId53"/>
    <p:sldId id="453" r:id="rId54"/>
    <p:sldId id="394" r:id="rId55"/>
    <p:sldId id="395" r:id="rId56"/>
    <p:sldId id="398" r:id="rId57"/>
    <p:sldId id="399" r:id="rId58"/>
    <p:sldId id="454" r:id="rId59"/>
    <p:sldId id="400" r:id="rId60"/>
    <p:sldId id="401" r:id="rId61"/>
    <p:sldId id="402" r:id="rId62"/>
    <p:sldId id="403" r:id="rId63"/>
    <p:sldId id="404" r:id="rId64"/>
    <p:sldId id="405" r:id="rId65"/>
    <p:sldId id="423" r:id="rId66"/>
    <p:sldId id="269" r:id="rId67"/>
    <p:sldId id="272" r:id="rId68"/>
    <p:sldId id="412" r:id="rId69"/>
    <p:sldId id="273" r:id="rId70"/>
    <p:sldId id="373" r:id="rId71"/>
    <p:sldId id="275" r:id="rId72"/>
    <p:sldId id="277" r:id="rId73"/>
    <p:sldId id="278" r:id="rId74"/>
    <p:sldId id="280" r:id="rId75"/>
    <p:sldId id="281" r:id="rId76"/>
    <p:sldId id="416" r:id="rId77"/>
    <p:sldId id="417" r:id="rId78"/>
    <p:sldId id="418" r:id="rId79"/>
    <p:sldId id="282" r:id="rId80"/>
    <p:sldId id="283" r:id="rId81"/>
    <p:sldId id="327" r:id="rId82"/>
    <p:sldId id="458" r:id="rId83"/>
    <p:sldId id="457" r:id="rId84"/>
    <p:sldId id="420" r:id="rId85"/>
    <p:sldId id="302" r:id="rId86"/>
    <p:sldId id="445" r:id="rId87"/>
    <p:sldId id="446" r:id="rId88"/>
    <p:sldId id="447" r:id="rId89"/>
    <p:sldId id="303" r:id="rId90"/>
    <p:sldId id="306" r:id="rId91"/>
    <p:sldId id="307" r:id="rId92"/>
    <p:sldId id="384" r:id="rId93"/>
    <p:sldId id="310" r:id="rId94"/>
    <p:sldId id="311" r:id="rId95"/>
    <p:sldId id="424" r:id="rId9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925" autoAdjust="0"/>
  </p:normalViewPr>
  <p:slideViewPr>
    <p:cSldViewPr>
      <p:cViewPr varScale="1">
        <p:scale>
          <a:sx n="62" d="100"/>
          <a:sy n="62" d="100"/>
        </p:scale>
        <p:origin x="56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7BDC6-6138-4809-89D7-35BABD54CFDB}" type="datetimeFigureOut">
              <a:rPr lang="zh-CN" altLang="en-US" smtClean="0"/>
              <a:pPr/>
              <a:t>2024/1/11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9AAB-CD23-491D-8121-6CA753B948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7D1F-2FD3-470E-A00D-2DC0996830FA}" type="datetimeFigureOut">
              <a:rPr lang="zh-CN" altLang="en-US" smtClean="0"/>
              <a:pPr/>
              <a:t>2024/1/11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7A3EF-38A0-4F30-B4F0-88FFD236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Decimal</a:t>
            </a:r>
            <a:r>
              <a:rPr lang="en-US" altLang="zh-CN" baseline="0" dirty="0" smtClean="0"/>
              <a:t> number. </a:t>
            </a:r>
            <a:r>
              <a:rPr lang="en-US" altLang="zh-CN" dirty="0" smtClean="0"/>
              <a:t>The base is 10. It</a:t>
            </a:r>
            <a:r>
              <a:rPr lang="en-US" altLang="zh-CN" baseline="0" dirty="0" smtClean="0"/>
              <a:t> counts from 0 to 9. Alpha is the counting symbol.</a:t>
            </a:r>
          </a:p>
          <a:p>
            <a:r>
              <a:rPr lang="en-US" altLang="zh-CN" baseline="0" dirty="0" smtClean="0"/>
              <a:t>For integers, the exponent starts from 0 and is increased by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For decimals, the exponent starts from -1 and is decreased by 1.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Decimal</a:t>
            </a:r>
            <a:r>
              <a:rPr lang="en-US" altLang="zh-CN" baseline="0" dirty="0" smtClean="0"/>
              <a:t> number. </a:t>
            </a:r>
            <a:r>
              <a:rPr lang="en-US" altLang="zh-CN" dirty="0" smtClean="0"/>
              <a:t>The base is 10. It</a:t>
            </a:r>
            <a:r>
              <a:rPr lang="en-US" altLang="zh-CN" baseline="0" dirty="0" smtClean="0"/>
              <a:t> counts from 0 to 9. Alpha is the counting symbol.</a:t>
            </a:r>
          </a:p>
          <a:p>
            <a:r>
              <a:rPr lang="en-US" altLang="zh-CN" baseline="0" dirty="0" smtClean="0"/>
              <a:t>For integers, the exponent starts from 0 and is increased by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For decimals, the exponent starts from -1 and is decreased by 1.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Look at the decimal</a:t>
            </a:r>
            <a:r>
              <a:rPr lang="en-US" altLang="zh-CN" baseline="0" dirty="0" smtClean="0"/>
              <a:t> number 256.7.</a:t>
            </a:r>
          </a:p>
          <a:p>
            <a:r>
              <a:rPr lang="en-US" altLang="zh-CN" baseline="0" dirty="0" smtClean="0"/>
              <a:t>The base is 10. </a:t>
            </a:r>
          </a:p>
          <a:p>
            <a:r>
              <a:rPr lang="en-US" altLang="zh-CN" baseline="0" dirty="0" smtClean="0"/>
              <a:t>For integers, the exponent starts from 0.</a:t>
            </a:r>
          </a:p>
          <a:p>
            <a:r>
              <a:rPr lang="en-US" altLang="zh-CN" baseline="0" dirty="0" smtClean="0"/>
              <a:t>For decimals, the exponent starts from -1.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Convert</a:t>
            </a:r>
            <a:r>
              <a:rPr lang="en-US" altLang="zh-CN" baseline="0" dirty="0" smtClean="0"/>
              <a:t> decimal number to binary number.</a:t>
            </a:r>
            <a:endParaRPr lang="en-US" altLang="zh-CN" dirty="0" smtClean="0"/>
          </a:p>
          <a:p>
            <a:r>
              <a:rPr lang="en-US" altLang="zh-CN" dirty="0" smtClean="0"/>
              <a:t>The integer</a:t>
            </a:r>
            <a:r>
              <a:rPr lang="en-US" altLang="zh-CN" baseline="0" dirty="0" smtClean="0"/>
              <a:t> part is divided by 2. Take the remainders.</a:t>
            </a:r>
          </a:p>
          <a:p>
            <a:r>
              <a:rPr lang="en-US" altLang="zh-CN" baseline="0" dirty="0" smtClean="0"/>
              <a:t>The decimal part is multiplied by 2. Take the resulted integers.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 is divided by 2. The 1</a:t>
            </a:r>
            <a:r>
              <a:rPr lang="en-US" altLang="zh-CN" baseline="30000" dirty="0" smtClean="0"/>
              <a:t>st</a:t>
            </a:r>
            <a:r>
              <a:rPr lang="en-US" altLang="zh-CN" baseline="0" dirty="0" smtClean="0"/>
              <a:t> remainder is the lowest bit of the target number.</a:t>
            </a:r>
          </a:p>
          <a:p>
            <a:r>
              <a:rPr lang="en-US" altLang="zh-CN" dirty="0" smtClean="0"/>
              <a:t>The last</a:t>
            </a:r>
            <a:r>
              <a:rPr lang="en-US" altLang="zh-CN" baseline="0" dirty="0" smtClean="0"/>
              <a:t> remainder is the highest bit of the target number.</a:t>
            </a:r>
          </a:p>
          <a:p>
            <a:r>
              <a:rPr lang="en-US" altLang="zh-CN" baseline="0" dirty="0" smtClean="0"/>
              <a:t>The key point. 1 is less than 2. Now, the quotient is 0. The division ends.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993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83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95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02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7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2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62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03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03201" y="314326"/>
            <a:ext cx="1130300" cy="6543675"/>
            <a:chOff x="96" y="198"/>
            <a:chExt cx="534" cy="4122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88434" y="0"/>
            <a:ext cx="3683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3600" b="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H="1">
            <a:off x="730251" y="2717800"/>
            <a:ext cx="11461749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3600" b="0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77851" y="2697164"/>
            <a:ext cx="3937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600" b="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8067" y="2700338"/>
            <a:ext cx="21590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600" b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2314767" y="2697164"/>
            <a:ext cx="4064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600" b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5585" y="2760663"/>
            <a:ext cx="1166918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600" b="0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01084" y="0"/>
            <a:ext cx="1132416" cy="6858000"/>
            <a:chOff x="95" y="0"/>
            <a:chExt cx="535" cy="432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8684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538817" y="1873748"/>
            <a:ext cx="10363200" cy="7694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8685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62100" y="3124200"/>
            <a:ext cx="8534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>
          <a:xfrm>
            <a:off x="1492251" y="63182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4743451" y="63182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15451" y="63182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DDA2E-1BB1-4C31-A4B7-09FEF768F4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F24DB-69A2-4BA5-A163-F3263F757C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10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00" y="144464"/>
            <a:ext cx="1538883" cy="595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144464"/>
            <a:ext cx="7645400" cy="5951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68016-4B68-4BBB-9CFE-B478AD23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9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6EE9D-D8B8-4789-BE2C-0396205D644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44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F7B71-2B25-48EE-904A-C555C37064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11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6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6CD7A-0948-4C5F-B231-3578633574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82CEA-F90C-4AC7-8EB9-129F7E9B5D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0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59DE8-F72D-4194-AC79-1C903356E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6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89FA0-BC9C-4400-9612-7DB55BFE57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68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FF8AE-DAB2-4618-BFD5-FB905D6C51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78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86BD4-566B-4612-8BA3-FEC3C00656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0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03201" y="314326"/>
            <a:ext cx="1130300" cy="6543675"/>
            <a:chOff x="96" y="198"/>
            <a:chExt cx="534" cy="4122"/>
          </a:xfrm>
        </p:grpSpPr>
        <p:sp>
          <p:nvSpPr>
            <p:cNvPr id="197635" name="AutoShape 3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6" name="AutoShape 4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7" name="AutoShape 5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8" name="AutoShape 6"/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9" name="AutoShape 7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40" name="AutoShape 8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41" name="AutoShape 9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588434" y="0"/>
            <a:ext cx="3683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3600" b="0"/>
          </a:p>
        </p:txBody>
      </p:sp>
      <p:sp>
        <p:nvSpPr>
          <p:cNvPr id="197643" name="AutoShape 11"/>
          <p:cNvSpPr>
            <a:spLocks noChangeArrowheads="1"/>
          </p:cNvSpPr>
          <p:nvPr/>
        </p:nvSpPr>
        <p:spPr bwMode="auto">
          <a:xfrm flipH="1">
            <a:off x="730251" y="1703388"/>
            <a:ext cx="11461749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3600" b="0"/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613834" y="1706564"/>
            <a:ext cx="3937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600" b="0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618067" y="1912938"/>
            <a:ext cx="254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600" b="0"/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12278784" y="1676400"/>
            <a:ext cx="4064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600" b="0"/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609600" y="1739900"/>
            <a:ext cx="11669184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600" b="0"/>
          </a:p>
        </p:txBody>
      </p:sp>
      <p:grpSp>
        <p:nvGrpSpPr>
          <p:cNvPr id="1033" name="Group 16"/>
          <p:cNvGrpSpPr>
            <a:grpSpLocks/>
          </p:cNvGrpSpPr>
          <p:nvPr/>
        </p:nvGrpSpPr>
        <p:grpSpPr bwMode="auto">
          <a:xfrm>
            <a:off x="201084" y="0"/>
            <a:ext cx="1132416" cy="6858000"/>
            <a:chOff x="95" y="0"/>
            <a:chExt cx="535" cy="4320"/>
          </a:xfrm>
        </p:grpSpPr>
        <p:sp>
          <p:nvSpPr>
            <p:cNvPr id="197649" name="AutoShape 17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0" name="AutoShape 18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1" name="AutoShape 19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2" name="AutoShape 20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3" name="AutoShape 21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4" name="AutoShape 22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5" name="Freeform 23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6" name="Freeform 24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765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06948"/>
            <a:ext cx="10363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765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46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765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8817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6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0017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6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62017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ffectLst/>
              </a:defRPr>
            </a:lvl1pPr>
          </a:lstStyle>
          <a:p>
            <a:pPr>
              <a:defRPr/>
            </a:pPr>
            <a:fld id="{96823FCD-89DB-4D45-A745-AC03AAEFA6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4" grpId="0" animBg="1" autoUpdateAnimBg="0"/>
      <p:bldP spid="197646" grpId="0" animBg="1" autoUpdateAnimBg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6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2.bin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emf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5.bin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emf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audio" Target="../media/audio2.wav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39" y="1556792"/>
            <a:ext cx="9612560" cy="92333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5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Circuit and Digital Logic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647728" y="3173309"/>
            <a:ext cx="42498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altLang="zh-CN" sz="40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Dr. Juan </a:t>
            </a:r>
            <a:r>
              <a:rPr lang="en-US" altLang="zh-CN" sz="40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Chen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85417" y="5215799"/>
            <a:ext cx="67505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School of Computer Science </a:t>
            </a: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and Engineering</a:t>
            </a:r>
            <a:endParaRPr lang="en-US" altLang="zh-CN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7528" y="5734737"/>
            <a:ext cx="8570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University of Electronic Science and Technology of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300093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 of Circuit and Digital Logic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81367" y="2838471"/>
            <a:ext cx="5819671" cy="1434588"/>
            <a:chOff x="357366" y="2838471"/>
            <a:chExt cx="5819671" cy="1434588"/>
          </a:xfrm>
        </p:grpSpPr>
        <p:sp>
          <p:nvSpPr>
            <p:cNvPr id="9" name="矩形 8"/>
            <p:cNvSpPr/>
            <p:nvPr/>
          </p:nvSpPr>
          <p:spPr>
            <a:xfrm>
              <a:off x="357366" y="3688284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1: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ON</a:t>
              </a:r>
              <a:r>
                <a:rPr lang="en-US" altLang="zh-CN" sz="3200" b="0" dirty="0"/>
                <a:t>,  0: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OFF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2134291" y="2838471"/>
              <a:ext cx="0" cy="84981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/>
          <p:cNvGrpSpPr/>
          <p:nvPr/>
        </p:nvGrpSpPr>
        <p:grpSpPr>
          <a:xfrm>
            <a:off x="2206162" y="4571471"/>
            <a:ext cx="9290438" cy="584775"/>
            <a:chOff x="682162" y="4571470"/>
            <a:chExt cx="9290438" cy="584775"/>
          </a:xfrm>
        </p:grpSpPr>
        <p:sp>
          <p:nvSpPr>
            <p:cNvPr id="10" name="矩形 9"/>
            <p:cNvSpPr/>
            <p:nvPr/>
          </p:nvSpPr>
          <p:spPr>
            <a:xfrm>
              <a:off x="1369455" y="4571470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X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/>
                <a:t>X</a:t>
              </a:r>
              <a:r>
                <a:rPr lang="en-US" altLang="zh-CN" sz="3200" b="0" baseline="-25000" dirty="0" err="1"/>
                <a:t>n</a:t>
              </a:r>
              <a:r>
                <a:rPr lang="en-US" altLang="zh-CN" sz="3200" b="0" dirty="0"/>
                <a:t>: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input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682162" y="4789039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96647" y="1397731"/>
            <a:ext cx="3804745" cy="1440740"/>
            <a:chOff x="272646" y="1397731"/>
            <a:chExt cx="3804745" cy="1440740"/>
          </a:xfrm>
        </p:grpSpPr>
        <p:sp>
          <p:nvSpPr>
            <p:cNvPr id="4" name="矩形 3"/>
            <p:cNvSpPr/>
            <p:nvPr/>
          </p:nvSpPr>
          <p:spPr>
            <a:xfrm>
              <a:off x="693015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2</a:t>
              </a:r>
              <a:r>
                <a:rPr lang="en-US" altLang="zh-CN" sz="3200" b="0" baseline="30000" dirty="0"/>
                <a:t>nd</a:t>
              </a:r>
              <a:r>
                <a:rPr lang="en-US" altLang="zh-CN" sz="3200" b="0" dirty="0"/>
                <a:t> Tour: </a:t>
              </a:r>
            </a:p>
            <a:p>
              <a:r>
                <a:rPr lang="en-US" altLang="zh-CN" sz="3200" b="0" dirty="0">
                  <a:solidFill>
                    <a:srgbClr val="FFFF00"/>
                  </a:solidFill>
                </a:rPr>
                <a:t>Logic Functions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651282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07568" y="5328264"/>
            <a:ext cx="9316492" cy="584775"/>
            <a:chOff x="683568" y="5328263"/>
            <a:chExt cx="9316492" cy="584775"/>
          </a:xfrm>
        </p:grpSpPr>
        <p:sp>
          <p:nvSpPr>
            <p:cNvPr id="21" name="右箭头 20"/>
            <p:cNvSpPr/>
            <p:nvPr/>
          </p:nvSpPr>
          <p:spPr bwMode="auto">
            <a:xfrm>
              <a:off x="683568" y="5496642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96915" y="5328263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Y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/>
                <a:t>Y</a:t>
              </a:r>
              <a:r>
                <a:rPr lang="en-US" altLang="zh-CN" sz="3200" b="0" baseline="-25000" dirty="0" err="1"/>
                <a:t>m</a:t>
              </a:r>
              <a:r>
                <a:rPr lang="en-US" altLang="zh-CN" sz="3200" b="0" dirty="0"/>
                <a:t>: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output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55629" y="4343356"/>
            <a:ext cx="9488819" cy="2271865"/>
            <a:chOff x="531628" y="4343355"/>
            <a:chExt cx="9488819" cy="2271865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141490" y="5016473"/>
              <a:ext cx="2109236" cy="763000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302" y="6030445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err="1"/>
                <a:t>Y</a:t>
              </a:r>
              <a:r>
                <a:rPr lang="en-US" altLang="zh-CN" sz="3200" b="0" baseline="-25000" dirty="0" err="1"/>
                <a:t>j</a:t>
              </a:r>
              <a:r>
                <a:rPr lang="en-US" altLang="zh-CN" sz="3200" b="0" dirty="0"/>
                <a:t> =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f</a:t>
              </a:r>
              <a:r>
                <a:rPr lang="en-US" altLang="zh-CN" sz="3200" b="0" dirty="0"/>
                <a:t> (X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/>
                <a:t>X</a:t>
              </a:r>
              <a:r>
                <a:rPr lang="en-US" altLang="zh-CN" sz="3200" b="0" baseline="-25000" dirty="0" err="1"/>
                <a:t>n</a:t>
              </a:r>
              <a:r>
                <a:rPr lang="en-US" altLang="zh-CN" sz="3200" b="0" dirty="0"/>
                <a:t>),  f: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logic function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87889" y="2229881"/>
            <a:ext cx="5864929" cy="1841276"/>
            <a:chOff x="3563888" y="2229881"/>
            <a:chExt cx="5864929" cy="184127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3923928" y="2229881"/>
              <a:ext cx="621531" cy="54233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>
            <a:xfrm>
              <a:off x="3563888" y="2772217"/>
              <a:ext cx="58649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10001001…000111: X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/>
                <a:t>X</a:t>
              </a:r>
              <a:r>
                <a:rPr lang="en-US" altLang="zh-CN" sz="3200" b="0" baseline="-25000" dirty="0" err="1"/>
                <a:t>n</a:t>
              </a:r>
              <a:endParaRPr lang="zh-CN" altLang="en-US" sz="3200" b="0" baseline="-25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63888" y="3486382"/>
              <a:ext cx="56168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11110011…100010: Y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/>
                <a:t>Y</a:t>
              </a:r>
              <a:r>
                <a:rPr lang="en-US" altLang="zh-CN" sz="3200" b="0" baseline="-25000" dirty="0" err="1"/>
                <a:t>m</a:t>
              </a:r>
              <a:endParaRPr lang="zh-CN" altLang="en-US" sz="3200" b="0" baseline="-25000" dirty="0"/>
            </a:p>
          </p:txBody>
        </p:sp>
      </p:grpSp>
      <p:pic>
        <p:nvPicPr>
          <p:cNvPr id="24" name="Picture 2" descr="https://img2.baidu.com/it/u=3734298519,1848560060&amp;fm=253&amp;fmt=auto&amp;app=138&amp;f=JPEG?w=640&amp;h=4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38861"/>
            <a:ext cx="3059121" cy="20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 of Circuit and Digital Logic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19536" y="1484784"/>
            <a:ext cx="3384376" cy="1440740"/>
            <a:chOff x="395536" y="1484784"/>
            <a:chExt cx="3384376" cy="1440740"/>
          </a:xfrm>
        </p:grpSpPr>
        <p:sp>
          <p:nvSpPr>
            <p:cNvPr id="4" name="矩形 3"/>
            <p:cNvSpPr/>
            <p:nvPr/>
          </p:nvSpPr>
          <p:spPr>
            <a:xfrm>
              <a:off x="395536" y="155644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0" dirty="0"/>
                <a:t>Numbers </a:t>
              </a:r>
            </a:p>
            <a:p>
              <a:pPr algn="ctr"/>
              <a:r>
                <a:rPr lang="en-US" altLang="zh-CN" sz="3200" b="0" dirty="0">
                  <a:solidFill>
                    <a:srgbClr val="FFFF00"/>
                  </a:solidFill>
                </a:rPr>
                <a:t>(Information)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479223" y="1484784"/>
              <a:ext cx="3230895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31197" y="4077652"/>
            <a:ext cx="3384376" cy="1440740"/>
            <a:chOff x="407197" y="4077652"/>
            <a:chExt cx="3384376" cy="1440740"/>
          </a:xfrm>
        </p:grpSpPr>
        <p:sp>
          <p:nvSpPr>
            <p:cNvPr id="18" name="矩形 17"/>
            <p:cNvSpPr/>
            <p:nvPr/>
          </p:nvSpPr>
          <p:spPr>
            <a:xfrm>
              <a:off x="407197" y="4235783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0" dirty="0"/>
                <a:t>Functions </a:t>
              </a:r>
            </a:p>
            <a:p>
              <a:pPr algn="ctr"/>
              <a:r>
                <a:rPr lang="en-US" altLang="zh-CN" sz="3200" b="0" dirty="0">
                  <a:solidFill>
                    <a:srgbClr val="FFFF00"/>
                  </a:solidFill>
                </a:rPr>
                <a:t>(Operations)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551231" y="4077652"/>
              <a:ext cx="3158887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674297" y="2708921"/>
            <a:ext cx="3439201" cy="1574127"/>
            <a:chOff x="5150296" y="2708920"/>
            <a:chExt cx="3439201" cy="1574127"/>
          </a:xfrm>
        </p:grpSpPr>
        <p:sp>
          <p:nvSpPr>
            <p:cNvPr id="25" name="矩形 24"/>
            <p:cNvSpPr/>
            <p:nvPr/>
          </p:nvSpPr>
          <p:spPr>
            <a:xfrm>
              <a:off x="5175672" y="3010483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0" dirty="0"/>
                <a:t>Job for Computer </a:t>
              </a:r>
            </a:p>
            <a:p>
              <a:pPr algn="ctr"/>
              <a:r>
                <a:rPr lang="en-US" altLang="zh-CN" sz="3200" b="0" dirty="0">
                  <a:solidFill>
                    <a:srgbClr val="FFFF00"/>
                  </a:solidFill>
                </a:rPr>
                <a:t>(e.g. Chatting)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150296" y="2708920"/>
              <a:ext cx="3439201" cy="1574127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加号 4"/>
          <p:cNvSpPr/>
          <p:nvPr/>
        </p:nvSpPr>
        <p:spPr bwMode="auto">
          <a:xfrm>
            <a:off x="3206233" y="3130569"/>
            <a:ext cx="936104" cy="813350"/>
          </a:xfrm>
          <a:prstGeom prst="mathPlus">
            <a:avLst/>
          </a:prstGeom>
          <a:noFill/>
          <a:ln w="508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5303912" y="3272917"/>
            <a:ext cx="1008112" cy="552351"/>
          </a:xfrm>
          <a:prstGeom prst="rightArrow">
            <a:avLst/>
          </a:prstGeom>
          <a:noFill/>
          <a:ln w="508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34118" y="4605294"/>
            <a:ext cx="6262482" cy="2352098"/>
            <a:chOff x="3710118" y="4605294"/>
            <a:chExt cx="6262482" cy="2352098"/>
          </a:xfrm>
        </p:grpSpPr>
        <p:sp>
          <p:nvSpPr>
            <p:cNvPr id="7" name="矩形 6"/>
            <p:cNvSpPr/>
            <p:nvPr/>
          </p:nvSpPr>
          <p:spPr>
            <a:xfrm>
              <a:off x="4427984" y="5190566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3200" b="0" dirty="0"/>
                <a:t>What’s the weather today?</a:t>
              </a:r>
            </a:p>
            <a:p>
              <a:r>
                <a:rPr lang="en-US" altLang="zh-CN" sz="3200" b="0" dirty="0">
                  <a:solidFill>
                    <a:srgbClr val="FFFF00"/>
                  </a:solidFill>
                </a:rPr>
                <a:t>Robot</a:t>
              </a:r>
              <a:r>
                <a:rPr lang="en-US" altLang="zh-CN" sz="3200" b="0" dirty="0"/>
                <a:t>: Sunny.</a:t>
              </a:r>
              <a:endParaRPr lang="zh-CN" altLang="en-US" sz="3200" b="0" dirty="0"/>
            </a:p>
          </p:txBody>
        </p:sp>
        <p:sp>
          <p:nvSpPr>
            <p:cNvPr id="8" name="云形 7"/>
            <p:cNvSpPr/>
            <p:nvPr/>
          </p:nvSpPr>
          <p:spPr bwMode="auto">
            <a:xfrm>
              <a:off x="3710118" y="4605294"/>
              <a:ext cx="6262482" cy="2352098"/>
            </a:xfrm>
            <a:prstGeom prst="cloud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9" name="Picture 2" descr="https://img2.baidu.com/it/u=1945534986,2019793564&amp;fm=253&amp;fmt=auto&amp;app=138&amp;f=PNG?w=720&amp;h=4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134" y="221836"/>
            <a:ext cx="3291674" cy="219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4794" y="28081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 of Circuit and Digital Logic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6646" y="1397731"/>
            <a:ext cx="3867306" cy="1440740"/>
            <a:chOff x="272646" y="1397731"/>
            <a:chExt cx="3867306" cy="1440740"/>
          </a:xfrm>
        </p:grpSpPr>
        <p:sp>
          <p:nvSpPr>
            <p:cNvPr id="4" name="矩形 3"/>
            <p:cNvSpPr/>
            <p:nvPr/>
          </p:nvSpPr>
          <p:spPr>
            <a:xfrm>
              <a:off x="755576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3</a:t>
              </a:r>
              <a:r>
                <a:rPr lang="en-US" altLang="zh-CN" sz="3200" b="0" baseline="30000" dirty="0"/>
                <a:t>rd</a:t>
              </a:r>
              <a:r>
                <a:rPr lang="en-US" altLang="zh-CN" sz="3200" b="0" dirty="0"/>
                <a:t> Tour: </a:t>
              </a:r>
            </a:p>
            <a:p>
              <a:r>
                <a:rPr lang="en-US" altLang="zh-CN" sz="3200" b="0" dirty="0">
                  <a:solidFill>
                    <a:srgbClr val="FFFF00"/>
                  </a:solidFill>
                </a:rPr>
                <a:t>Logic Circuits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435258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07569" y="4099247"/>
            <a:ext cx="7848269" cy="1295109"/>
            <a:chOff x="683568" y="4099246"/>
            <a:chExt cx="7848269" cy="1295109"/>
          </a:xfrm>
        </p:grpSpPr>
        <p:sp>
          <p:nvSpPr>
            <p:cNvPr id="21" name="右箭头 20"/>
            <p:cNvSpPr/>
            <p:nvPr/>
          </p:nvSpPr>
          <p:spPr bwMode="auto">
            <a:xfrm>
              <a:off x="683568" y="4539853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4099246"/>
              <a:ext cx="511256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Hardware Implementation: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CMOS Transistors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4288" y="4193207"/>
              <a:ext cx="1367549" cy="120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2206765" y="2910921"/>
            <a:ext cx="7903478" cy="1066617"/>
            <a:chOff x="682765" y="2910920"/>
            <a:chExt cx="7903478" cy="1066617"/>
          </a:xfrm>
        </p:grpSpPr>
        <p:sp>
          <p:nvSpPr>
            <p:cNvPr id="36" name="右箭头 35"/>
            <p:cNvSpPr/>
            <p:nvPr/>
          </p:nvSpPr>
          <p:spPr bwMode="auto">
            <a:xfrm>
              <a:off x="682765" y="3238138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63688" y="3029926"/>
              <a:ext cx="58649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Software Simulation: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Verilog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64288" y="2910920"/>
              <a:ext cx="1421955" cy="1066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组合 10"/>
          <p:cNvGrpSpPr/>
          <p:nvPr/>
        </p:nvGrpSpPr>
        <p:grpSpPr>
          <a:xfrm>
            <a:off x="2063553" y="2838471"/>
            <a:ext cx="8101573" cy="3974952"/>
            <a:chOff x="539552" y="2838471"/>
            <a:chExt cx="8101573" cy="3974952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655813" y="4033836"/>
              <a:ext cx="3182817" cy="792088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65262" y="5651423"/>
              <a:ext cx="1475863" cy="1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矩形 24"/>
            <p:cNvSpPr/>
            <p:nvPr/>
          </p:nvSpPr>
          <p:spPr>
            <a:xfrm>
              <a:off x="1763688" y="5560779"/>
              <a:ext cx="586492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Industrial Product: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Memory</a:t>
              </a:r>
              <a:r>
                <a:rPr lang="en-US" altLang="zh-CN" sz="3200" b="0" dirty="0"/>
                <a:t>,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Programmable Logic Device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50142" y="1099732"/>
            <a:ext cx="6262482" cy="1681197"/>
            <a:chOff x="3926142" y="1099731"/>
            <a:chExt cx="6262482" cy="1681197"/>
          </a:xfrm>
        </p:grpSpPr>
        <p:sp>
          <p:nvSpPr>
            <p:cNvPr id="26" name="矩形 25"/>
            <p:cNvSpPr/>
            <p:nvPr/>
          </p:nvSpPr>
          <p:spPr>
            <a:xfrm>
              <a:off x="4855036" y="1333184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3200" b="0" dirty="0"/>
                <a:t>How to demonstrate the job result?</a:t>
              </a:r>
              <a:endParaRPr lang="zh-CN" altLang="en-US" sz="3200" b="0" dirty="0"/>
            </a:p>
          </p:txBody>
        </p:sp>
        <p:sp>
          <p:nvSpPr>
            <p:cNvPr id="27" name="云形 26"/>
            <p:cNvSpPr/>
            <p:nvPr/>
          </p:nvSpPr>
          <p:spPr bwMode="auto">
            <a:xfrm>
              <a:off x="3926142" y="1099731"/>
              <a:ext cx="6262482" cy="1681197"/>
            </a:xfrm>
            <a:prstGeom prst="cloud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6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703512" y="1484784"/>
            <a:ext cx="9324528" cy="511256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One: Number Systems and Codes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Two: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Logical Algebra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Three: Digital Circuit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Four: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Combinational Logic Circuit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Five: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Flip-Flop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Six: Synchronous Sequential Logic Circuit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Seven: Verilog Implementation of Logic Circuit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Eight: Memory and Programmable Logic Device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63753" y="332657"/>
            <a:ext cx="42675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Course Chapters</a:t>
            </a:r>
            <a:endParaRPr lang="zh-CN" altLang="en-US" sz="4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1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135560" y="653788"/>
            <a:ext cx="25013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Textbook</a:t>
            </a:r>
            <a:endParaRPr lang="zh-CN" altLang="en-US" sz="4800" b="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91" y="1079392"/>
            <a:ext cx="3960440" cy="53044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03512" y="227687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Digital Logic, Peking University Press, 2023.10, the 1</a:t>
            </a:r>
            <a:r>
              <a:rPr lang="en-US" altLang="zh-CN" sz="2800" b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altLang="zh-CN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edition</a:t>
            </a:r>
          </a:p>
          <a:p>
            <a:endParaRPr lang="en-US" altLang="zh-CN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Juan Chen, </a:t>
            </a:r>
            <a:r>
              <a:rPr lang="en-US" altLang="zh-CN" sz="2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r>
              <a:rPr lang="en-US" altLang="zh-CN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Wen</a:t>
            </a:r>
          </a:p>
          <a:p>
            <a:endParaRPr lang="en-US" altLang="zh-CN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ISBN 978-7-301-34369-2</a:t>
            </a:r>
            <a:endPara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2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69792"/>
            <a:ext cx="8915400" cy="163121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One:</a:t>
            </a:r>
            <a:br>
              <a:rPr lang="en-US" altLang="zh-CN" sz="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sz="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Number Systems and Codes</a:t>
            </a:r>
            <a:endParaRPr lang="zh-CN" altLang="en-US" sz="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801688" y="47625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Chapter 1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889696" y="2349500"/>
            <a:ext cx="340189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 </a:t>
            </a:r>
            <a:r>
              <a:rPr lang="en-US" altLang="zh-CN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Number Systems</a:t>
            </a:r>
            <a:endParaRPr lang="zh-CN" altLang="en-US" sz="29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889696" y="3233614"/>
            <a:ext cx="38940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1.2 </a:t>
            </a:r>
            <a:r>
              <a:rPr lang="en-US" altLang="zh-CN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Number Conversion</a:t>
            </a:r>
            <a:endParaRPr lang="zh-CN" altLang="en-US" sz="29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889696" y="4149080"/>
            <a:ext cx="88868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1.3 </a:t>
            </a:r>
            <a:r>
              <a:rPr lang="en-US" altLang="zh-CN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Signed Binary Numbers</a:t>
            </a:r>
            <a:endParaRPr lang="zh-CN" altLang="en-US" sz="29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889696" y="5909657"/>
            <a:ext cx="856329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Numerical Codes</a:t>
            </a:r>
            <a:endParaRPr lang="zh-CN" altLang="en-US" sz="29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3576514" y="1196975"/>
            <a:ext cx="6684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Number Systems and Codes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919536" y="5035242"/>
            <a:ext cx="986509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Addition and Subtraction of Signed Binary Numbers</a:t>
            </a:r>
            <a:endParaRPr lang="zh-CN" altLang="en-US" sz="29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 build="p" autoUpdateAnimBg="0"/>
      <p:bldP spid="271366" grpId="0" build="p" autoUpdateAnimBg="0"/>
      <p:bldP spid="271367" grpId="0" build="p" autoUpdateAnimBg="0"/>
      <p:bldP spid="271368" grpId="0" build="p" autoUpdateAnimBg="0"/>
      <p:bldP spid="1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7280" y="164232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1.1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Number Systems</a:t>
            </a:r>
            <a:endParaRPr lang="zh-CN" altLang="en-US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1828801" y="2036441"/>
            <a:ext cx="65004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10,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0～9</a:t>
            </a:r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1828800" y="3107850"/>
            <a:ext cx="5209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10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endParaRPr lang="en-US" altLang="zh-CN" sz="3200" b="0" i="1" baseline="30000" dirty="0">
              <a:effectLst>
                <a:outerShdw blurRad="38100" dist="38100" dir="2700000" algn="tl">
                  <a:srgbClr val="000000"/>
                </a:outerShdw>
              </a:effectLst>
              <a:latin typeface="Euclid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97333" name="Group 53"/>
          <p:cNvGrpSpPr>
            <a:grpSpLocks/>
          </p:cNvGrpSpPr>
          <p:nvPr/>
        </p:nvGrpSpPr>
        <p:grpSpPr bwMode="auto">
          <a:xfrm>
            <a:off x="1826840" y="4772744"/>
            <a:ext cx="8229600" cy="1752600"/>
            <a:chOff x="0" y="2592"/>
            <a:chExt cx="5184" cy="1104"/>
          </a:xfrm>
        </p:grpSpPr>
        <p:grpSp>
          <p:nvGrpSpPr>
            <p:cNvPr id="21512" name="Group 40"/>
            <p:cNvGrpSpPr>
              <a:grpSpLocks/>
            </p:cNvGrpSpPr>
            <p:nvPr/>
          </p:nvGrpSpPr>
          <p:grpSpPr bwMode="auto">
            <a:xfrm>
              <a:off x="0" y="2772"/>
              <a:ext cx="3894" cy="510"/>
              <a:chOff x="0" y="2772"/>
              <a:chExt cx="3894" cy="510"/>
            </a:xfrm>
          </p:grpSpPr>
          <p:graphicFrame>
            <p:nvGraphicFramePr>
              <p:cNvPr id="21515" name="Object 22"/>
              <p:cNvGraphicFramePr>
                <a:graphicFrameLocks noChangeAspect="1"/>
              </p:cNvGraphicFramePr>
              <p:nvPr/>
            </p:nvGraphicFramePr>
            <p:xfrm>
              <a:off x="3737" y="2772"/>
              <a:ext cx="15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62" name="Equation" r:id="rId5" imgW="114151" imgH="215619" progId="Equation.3">
                      <p:embed/>
                    </p:oleObj>
                  </mc:Choice>
                  <mc:Fallback>
                    <p:oleObj name="Equation" r:id="rId5" imgW="114151" imgH="215619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7" y="2772"/>
                            <a:ext cx="15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307" name="Rectangle 27"/>
              <p:cNvSpPr>
                <a:spLocks noChangeArrowheads="1"/>
              </p:cNvSpPr>
              <p:nvPr/>
            </p:nvSpPr>
            <p:spPr bwMode="auto">
              <a:xfrm>
                <a:off x="0" y="295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  <a:defRPr/>
                </a:pPr>
                <a:endParaRPr lang="en-US" altLang="zh-CN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</a:endParaRPr>
              </a:p>
            </p:txBody>
          </p:sp>
        </p:grpSp>
        <p:graphicFrame>
          <p:nvGraphicFramePr>
            <p:cNvPr id="21513" name="Object 50"/>
            <p:cNvGraphicFramePr>
              <a:graphicFrameLocks noChangeAspect="1"/>
            </p:cNvGraphicFramePr>
            <p:nvPr/>
          </p:nvGraphicFramePr>
          <p:xfrm>
            <a:off x="442" y="2592"/>
            <a:ext cx="4251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3" name="Equation" r:id="rId7" imgW="4115880" imgH="1054440" progId="Equation.3">
                    <p:embed/>
                  </p:oleObj>
                </mc:Choice>
                <mc:Fallback>
                  <p:oleObj name="Equation" r:id="rId7" imgW="4115880" imgH="105444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592"/>
                          <a:ext cx="4251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51"/>
            <p:cNvGraphicFramePr>
              <a:graphicFrameLocks noChangeAspect="1"/>
            </p:cNvGraphicFramePr>
            <p:nvPr/>
          </p:nvGraphicFramePr>
          <p:xfrm>
            <a:off x="4080" y="3168"/>
            <a:ext cx="110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4" name="Equation" r:id="rId9" imgW="1155960" imgH="330120" progId="Equation.3">
                    <p:embed/>
                  </p:oleObj>
                </mc:Choice>
                <mc:Fallback>
                  <p:oleObj name="Equation" r:id="rId9" imgW="1155960" imgH="33012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68"/>
                          <a:ext cx="110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34" name="Rectangle 54"/>
          <p:cNvSpPr>
            <a:spLocks noChangeArrowheads="1"/>
          </p:cNvSpPr>
          <p:nvPr/>
        </p:nvSpPr>
        <p:spPr bwMode="auto">
          <a:xfrm>
            <a:off x="1577280" y="106117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1.1.1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Decimal Number (Base 10)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775521" y="3971946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569696" y="5661248"/>
            <a:ext cx="64807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433792" y="5661248"/>
            <a:ext cx="1440160" cy="576064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3" grpId="0" build="p" autoUpdateAnimBg="0"/>
      <p:bldP spid="97314" grpId="0" build="p" autoUpdateAnimBg="0"/>
      <p:bldP spid="14" grpId="0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7280" y="18864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1.1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Number Systems</a:t>
            </a:r>
            <a:endParaRPr lang="zh-CN" altLang="en-US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1828800" y="2060849"/>
            <a:ext cx="6603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10,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0～9</a:t>
            </a:r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1828800" y="3067895"/>
            <a:ext cx="51424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10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endParaRPr lang="en-US" altLang="zh-CN" sz="3200" b="0" i="1" baseline="30000" dirty="0">
              <a:effectLst>
                <a:outerShdw blurRad="38100" dist="38100" dir="2700000" algn="tl">
                  <a:srgbClr val="000000"/>
                </a:outerShdw>
              </a:effectLst>
              <a:latin typeface="Euclid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577280" y="4772744"/>
            <a:ext cx="8229600" cy="1752600"/>
            <a:chOff x="0" y="2592"/>
            <a:chExt cx="5184" cy="1104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0" y="2772"/>
              <a:ext cx="3894" cy="510"/>
              <a:chOff x="0" y="2772"/>
              <a:chExt cx="3894" cy="510"/>
            </a:xfrm>
          </p:grpSpPr>
          <p:graphicFrame>
            <p:nvGraphicFramePr>
              <p:cNvPr id="21515" name="Object 22"/>
              <p:cNvGraphicFramePr>
                <a:graphicFrameLocks noChangeAspect="1"/>
              </p:cNvGraphicFramePr>
              <p:nvPr/>
            </p:nvGraphicFramePr>
            <p:xfrm>
              <a:off x="3737" y="2772"/>
              <a:ext cx="15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54" name="Equation" r:id="rId4" imgW="114151" imgH="215619" progId="Equation.3">
                      <p:embed/>
                    </p:oleObj>
                  </mc:Choice>
                  <mc:Fallback>
                    <p:oleObj name="Equation" r:id="rId4" imgW="114151" imgH="215619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7" y="2772"/>
                            <a:ext cx="15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307" name="Rectangle 27"/>
              <p:cNvSpPr>
                <a:spLocks noChangeArrowheads="1"/>
              </p:cNvSpPr>
              <p:nvPr/>
            </p:nvSpPr>
            <p:spPr bwMode="auto">
              <a:xfrm>
                <a:off x="0" y="295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  <a:defRPr/>
                </a:pPr>
                <a:endParaRPr lang="en-US" altLang="zh-CN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</a:endParaRPr>
              </a:p>
            </p:txBody>
          </p:sp>
        </p:grpSp>
        <p:graphicFrame>
          <p:nvGraphicFramePr>
            <p:cNvPr id="21513" name="Object 50"/>
            <p:cNvGraphicFramePr>
              <a:graphicFrameLocks noChangeAspect="1"/>
            </p:cNvGraphicFramePr>
            <p:nvPr/>
          </p:nvGraphicFramePr>
          <p:xfrm>
            <a:off x="442" y="2592"/>
            <a:ext cx="4251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5" name="Equation" r:id="rId6" imgW="4115880" imgH="1054440" progId="Equation.3">
                    <p:embed/>
                  </p:oleObj>
                </mc:Choice>
                <mc:Fallback>
                  <p:oleObj name="Equation" r:id="rId6" imgW="4115880" imgH="10544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592"/>
                          <a:ext cx="4251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51"/>
            <p:cNvGraphicFramePr>
              <a:graphicFrameLocks noChangeAspect="1"/>
            </p:cNvGraphicFramePr>
            <p:nvPr/>
          </p:nvGraphicFramePr>
          <p:xfrm>
            <a:off x="4080" y="3168"/>
            <a:ext cx="110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6" name="Equation" r:id="rId8" imgW="1155960" imgH="330120" progId="Equation.3">
                    <p:embed/>
                  </p:oleObj>
                </mc:Choice>
                <mc:Fallback>
                  <p:oleObj name="Equation" r:id="rId8" imgW="1155960" imgH="3301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68"/>
                          <a:ext cx="110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34" name="Rectangle 54"/>
          <p:cNvSpPr>
            <a:spLocks noChangeArrowheads="1"/>
          </p:cNvSpPr>
          <p:nvPr/>
        </p:nvSpPr>
        <p:spPr bwMode="auto">
          <a:xfrm>
            <a:off x="1577280" y="1085578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1.1.1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Decimal Number (Base 10)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775521" y="3923726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51784" y="4725144"/>
            <a:ext cx="86409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4725144"/>
            <a:ext cx="86409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400256" y="4725144"/>
            <a:ext cx="64807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032314" y="5595932"/>
            <a:ext cx="792088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366283" y="5589240"/>
            <a:ext cx="74604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919537" y="476673"/>
            <a:ext cx="842493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How to write the weighted expansion of a decimal number ?</a:t>
            </a:r>
          </a:p>
          <a:p>
            <a:pPr>
              <a:spcBef>
                <a:spcPct val="20000"/>
              </a:spcBef>
              <a:defRPr/>
            </a:pP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</a:p>
          <a:p>
            <a:pPr>
              <a:spcBef>
                <a:spcPct val="20000"/>
              </a:spcBef>
              <a:defRPr/>
            </a:pP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256.7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＋5×10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＋6×10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＋7×10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951984" y="3861048"/>
            <a:ext cx="64807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536160" y="3861048"/>
            <a:ext cx="86409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QQ Group for Our Course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981200"/>
            <a:ext cx="8784976" cy="411480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change your nickname as: your real name + student number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34" name="Group 14"/>
          <p:cNvGrpSpPr>
            <a:grpSpLocks/>
          </p:cNvGrpSpPr>
          <p:nvPr/>
        </p:nvGrpSpPr>
        <p:grpSpPr bwMode="auto">
          <a:xfrm>
            <a:off x="1992313" y="4437063"/>
            <a:ext cx="8382000" cy="1752600"/>
            <a:chOff x="192" y="2640"/>
            <a:chExt cx="5280" cy="1104"/>
          </a:xfrm>
        </p:grpSpPr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192" y="2640"/>
            <a:ext cx="528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35" name="Equation" r:id="rId5" imgW="5982840" imgH="1054440" progId="Equation.3">
                    <p:embed/>
                  </p:oleObj>
                </mc:Choice>
                <mc:Fallback>
                  <p:oleObj name="Equation" r:id="rId5" imgW="5982840" imgH="10544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640"/>
                          <a:ext cx="5280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615" y="3238"/>
            <a:ext cx="128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36" name="Equation" r:id="rId7" imgW="1117800" imgH="330120" progId="Equation.3">
                    <p:embed/>
                  </p:oleObj>
                </mc:Choice>
                <mc:Fallback>
                  <p:oleObj name="Equation" r:id="rId7" imgW="1117800" imgH="33012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3238"/>
                          <a:ext cx="1286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1847529" y="1621082"/>
            <a:ext cx="63979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2,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847528" y="2556120"/>
            <a:ext cx="4937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</a:p>
        </p:txBody>
      </p:sp>
      <p:sp>
        <p:nvSpPr>
          <p:cNvPr id="16" name="Rectangle 54"/>
          <p:cNvSpPr>
            <a:spLocks noChangeArrowheads="1"/>
          </p:cNvSpPr>
          <p:nvPr/>
        </p:nvSpPr>
        <p:spPr bwMode="auto">
          <a:xfrm>
            <a:off x="1649288" y="332656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1.1.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Binary Number (Base 2)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775521" y="3492298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999656" y="5373216"/>
            <a:ext cx="432048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223792" y="5373216"/>
            <a:ext cx="216024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0" grpId="0" build="p" autoUpdateAnimBg="0"/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92313" y="4437063"/>
            <a:ext cx="8382000" cy="1752600"/>
            <a:chOff x="192" y="2640"/>
            <a:chExt cx="5280" cy="1104"/>
          </a:xfrm>
        </p:grpSpPr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192" y="2640"/>
            <a:ext cx="528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2" name="Equation" r:id="rId4" imgW="5982840" imgH="1054440" progId="Equation.3">
                    <p:embed/>
                  </p:oleObj>
                </mc:Choice>
                <mc:Fallback>
                  <p:oleObj name="Equation" r:id="rId4" imgW="5982840" imgH="10544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640"/>
                          <a:ext cx="5280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615" y="3238"/>
            <a:ext cx="128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3" name="Equation" r:id="rId6" imgW="1117800" imgH="330120" progId="Equation.3">
                    <p:embed/>
                  </p:oleObj>
                </mc:Choice>
                <mc:Fallback>
                  <p:oleObj name="Equation" r:id="rId6" imgW="1117800" imgH="3301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3238"/>
                          <a:ext cx="1286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1847529" y="1621082"/>
            <a:ext cx="63979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2,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847528" y="2556120"/>
            <a:ext cx="4937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</a:p>
        </p:txBody>
      </p:sp>
      <p:sp>
        <p:nvSpPr>
          <p:cNvPr id="16" name="Rectangle 54"/>
          <p:cNvSpPr>
            <a:spLocks noChangeArrowheads="1"/>
          </p:cNvSpPr>
          <p:nvPr/>
        </p:nvSpPr>
        <p:spPr bwMode="auto">
          <a:xfrm>
            <a:off x="1649288" y="332656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1.1.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Binary Number (Base 2)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775521" y="3492298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03712" y="4293096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087888" y="4293096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960096" y="4365104"/>
            <a:ext cx="432048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040216" y="4365104"/>
            <a:ext cx="50405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9856638" y="4365104"/>
            <a:ext cx="55984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1962150" y="381001"/>
            <a:ext cx="823830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How to write the weighted expansion of a binary number ?</a:t>
            </a:r>
          </a:p>
          <a:p>
            <a:pPr>
              <a:spcBef>
                <a:spcPct val="20000"/>
              </a:spcBef>
              <a:defRPr/>
            </a:pPr>
            <a:endParaRPr lang="en-US" altLang="zh-CN" sz="10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</a:p>
          <a:p>
            <a:pPr>
              <a:spcBef>
                <a:spcPct val="20000"/>
              </a:spcBef>
              <a:defRPr/>
            </a:pP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(101.1)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=1×2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＋0×2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(5.5)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519936" y="3356992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88088" y="3356992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50" name="Group 22"/>
          <p:cNvGrpSpPr>
            <a:grpSpLocks/>
          </p:cNvGrpSpPr>
          <p:nvPr/>
        </p:nvGrpSpPr>
        <p:grpSpPr bwMode="auto">
          <a:xfrm>
            <a:off x="1676400" y="4149080"/>
            <a:ext cx="8763000" cy="1981200"/>
            <a:chOff x="0" y="2688"/>
            <a:chExt cx="5760" cy="1327"/>
          </a:xfrm>
        </p:grpSpPr>
        <p:graphicFrame>
          <p:nvGraphicFramePr>
            <p:cNvPr id="25607" name="Object 15"/>
            <p:cNvGraphicFramePr>
              <a:graphicFrameLocks noChangeAspect="1"/>
            </p:cNvGraphicFramePr>
            <p:nvPr/>
          </p:nvGraphicFramePr>
          <p:xfrm>
            <a:off x="0" y="2688"/>
            <a:ext cx="5760" cy="1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3" name="Equation" r:id="rId5" imgW="5360400" imgH="1054440" progId="Equation.3">
                    <p:embed/>
                  </p:oleObj>
                </mc:Choice>
                <mc:Fallback>
                  <p:oleObj name="Equation" r:id="rId5" imgW="5360400" imgH="10544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5760" cy="1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20"/>
            <p:cNvGraphicFramePr>
              <a:graphicFrameLocks noChangeAspect="1"/>
            </p:cNvGraphicFramePr>
            <p:nvPr/>
          </p:nvGraphicFramePr>
          <p:xfrm>
            <a:off x="1248" y="3360"/>
            <a:ext cx="150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4" name="Equation" r:id="rId7" imgW="1117800" imgH="330120" progId="Equation.3">
                    <p:embed/>
                  </p:oleObj>
                </mc:Choice>
                <mc:Fallback>
                  <p:oleObj name="Equation" r:id="rId7" imgW="1117800" imgH="33012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60"/>
                          <a:ext cx="1508" cy="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063553" y="1549074"/>
            <a:ext cx="63979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8,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7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2063552" y="2484112"/>
            <a:ext cx="4937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</a:t>
            </a:r>
            <a:r>
              <a:rPr lang="en-US" altLang="zh-CN" sz="3200" b="0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1865312" y="260648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1.1.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Octal Number (Base 8)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703513" y="3356993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790324" y="5255096"/>
            <a:ext cx="432048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47728" y="5183088"/>
            <a:ext cx="216024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3" grpId="0" build="p" autoUpdateAnimBg="0"/>
      <p:bldP spid="10" grpId="0" build="p" autoUpdateAnimBg="0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76400" y="4400128"/>
            <a:ext cx="8763000" cy="1981200"/>
            <a:chOff x="0" y="2688"/>
            <a:chExt cx="5760" cy="1327"/>
          </a:xfrm>
        </p:grpSpPr>
        <p:graphicFrame>
          <p:nvGraphicFramePr>
            <p:cNvPr id="25607" name="Object 15"/>
            <p:cNvGraphicFramePr>
              <a:graphicFrameLocks noChangeAspect="1"/>
            </p:cNvGraphicFramePr>
            <p:nvPr/>
          </p:nvGraphicFramePr>
          <p:xfrm>
            <a:off x="0" y="2688"/>
            <a:ext cx="5760" cy="1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26" name="Equation" r:id="rId4" imgW="5360400" imgH="1054440" progId="Equation.3">
                    <p:embed/>
                  </p:oleObj>
                </mc:Choice>
                <mc:Fallback>
                  <p:oleObj name="Equation" r:id="rId4" imgW="5360400" imgH="10544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5760" cy="1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20"/>
            <p:cNvGraphicFramePr>
              <a:graphicFrameLocks noChangeAspect="1"/>
            </p:cNvGraphicFramePr>
            <p:nvPr/>
          </p:nvGraphicFramePr>
          <p:xfrm>
            <a:off x="1248" y="3360"/>
            <a:ext cx="150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27" name="Equation" r:id="rId6" imgW="1117800" imgH="330120" progId="Equation.3">
                    <p:embed/>
                  </p:oleObj>
                </mc:Choice>
                <mc:Fallback>
                  <p:oleObj name="Equation" r:id="rId6" imgW="1117800" imgH="3301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60"/>
                          <a:ext cx="1508" cy="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063553" y="1549074"/>
            <a:ext cx="63979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8,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7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2063552" y="2484112"/>
            <a:ext cx="4937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</a:t>
            </a:r>
            <a:r>
              <a:rPr lang="en-US" altLang="zh-CN" sz="3200" b="0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1865312" y="260648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1.1.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Octal Number (Base 8)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775521" y="3356993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336675" y="4426024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15880" y="4426024"/>
            <a:ext cx="64807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041741" y="4449045"/>
            <a:ext cx="432048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154519" y="4416387"/>
            <a:ext cx="50405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9856638" y="4416387"/>
            <a:ext cx="55984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1981200" y="381001"/>
            <a:ext cx="821925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How to write the weighted expansion of an octal number ?</a:t>
            </a:r>
          </a:p>
          <a:p>
            <a:pPr>
              <a:spcBef>
                <a:spcPct val="20000"/>
              </a:spcBef>
              <a:defRPr/>
            </a:pPr>
            <a:endParaRPr lang="en-US" altLang="zh-CN" sz="10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</a:p>
          <a:p>
            <a:pPr>
              <a:spcBef>
                <a:spcPct val="20000"/>
              </a:spcBef>
              <a:defRPr/>
            </a:pP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(12.4)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en-US" altLang="zh-CN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＋2×8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＋4×8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</a:t>
            </a:r>
            <a:endParaRPr lang="en-US" altLang="zh-CN" sz="3200" b="0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(10.5)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240121" y="3356992"/>
            <a:ext cx="432048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08273" y="3356992"/>
            <a:ext cx="64807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192336" y="1802577"/>
            <a:ext cx="157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Decimal</a:t>
            </a:r>
          </a:p>
          <a:p>
            <a:pPr algn="ctr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Number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087890" y="1772816"/>
            <a:ext cx="23519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Hexadecimal</a:t>
            </a:r>
          </a:p>
          <a:p>
            <a:pPr algn="ctr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Number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8762242" y="2997321"/>
            <a:ext cx="5950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800671" y="2958910"/>
            <a:ext cx="3898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98097" y="1776035"/>
            <a:ext cx="15295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Binary</a:t>
            </a:r>
          </a:p>
          <a:p>
            <a:pPr algn="ctr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Number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454768" y="2950729"/>
            <a:ext cx="100013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752445" y="44624"/>
            <a:ext cx="219162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 Weights</a:t>
            </a:r>
          </a:p>
          <a:p>
            <a:pPr algn="ctr"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 8 4 2 1</a:t>
            </a:r>
          </a:p>
          <a:p>
            <a:pPr algn="ctr"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= 2</a:t>
            </a:r>
            <a:r>
              <a:rPr lang="en-US" altLang="zh-CN" sz="3200" b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2</a:t>
            </a:r>
            <a:r>
              <a:rPr lang="en-US" altLang="zh-CN" sz="3200" b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2</a:t>
            </a:r>
            <a:r>
              <a:rPr lang="en-US" altLang="zh-CN" sz="3200" b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2</a:t>
            </a:r>
            <a:r>
              <a:rPr lang="en-US" altLang="zh-CN" sz="3200" b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</a:t>
            </a:r>
            <a:endParaRPr lang="zh-CN" altLang="en-US" sz="3200" b="0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73" name="Group 21"/>
          <p:cNvGrpSpPr>
            <a:grpSpLocks/>
          </p:cNvGrpSpPr>
          <p:nvPr/>
        </p:nvGrpSpPr>
        <p:grpSpPr bwMode="auto">
          <a:xfrm>
            <a:off x="1981200" y="4400128"/>
            <a:ext cx="8458200" cy="1981200"/>
            <a:chOff x="0" y="2448"/>
            <a:chExt cx="5760" cy="1296"/>
          </a:xfrm>
        </p:grpSpPr>
        <p:graphicFrame>
          <p:nvGraphicFramePr>
            <p:cNvPr id="27657" name="Object 17"/>
            <p:cNvGraphicFramePr>
              <a:graphicFrameLocks noChangeAspect="1"/>
            </p:cNvGraphicFramePr>
            <p:nvPr/>
          </p:nvGraphicFramePr>
          <p:xfrm>
            <a:off x="0" y="2448"/>
            <a:ext cx="576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40" name="Equation" r:id="rId5" imgW="4814280" imgH="1054440" progId="Equation.3">
                    <p:embed/>
                  </p:oleObj>
                </mc:Choice>
                <mc:Fallback>
                  <p:oleObj name="Equation" r:id="rId5" imgW="4814280" imgH="10544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48"/>
                          <a:ext cx="576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8"/>
            <p:cNvGraphicFramePr>
              <a:graphicFrameLocks noChangeAspect="1"/>
            </p:cNvGraphicFramePr>
            <p:nvPr/>
          </p:nvGraphicFramePr>
          <p:xfrm>
            <a:off x="2976" y="3168"/>
            <a:ext cx="17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41" name="Equation" r:id="rId7" imgW="1181520" imgH="330120" progId="Equation.3">
                    <p:embed/>
                  </p:oleObj>
                </mc:Choice>
                <mc:Fallback>
                  <p:oleObj name="Equation" r:id="rId7" imgW="1181520" imgH="33012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168"/>
                          <a:ext cx="172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8544273" y="1268761"/>
            <a:ext cx="1984555" cy="1963293"/>
            <a:chOff x="-5072130" y="1857364"/>
            <a:chExt cx="2205061" cy="2007336"/>
          </a:xfrm>
        </p:grpSpPr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703512" y="1196753"/>
            <a:ext cx="6625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16,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1703512" y="2131791"/>
            <a:ext cx="51424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16</a:t>
            </a:r>
            <a:r>
              <a:rPr lang="en-US" altLang="zh-CN" sz="3200" b="0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1775521" y="3510881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1577280" y="253208"/>
            <a:ext cx="8839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1.1.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Hexadecimal Number (Base 16)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5231904" y="5455096"/>
            <a:ext cx="576064" cy="576064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84032" y="5455096"/>
            <a:ext cx="244827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autoUpdateAnimBg="0"/>
      <p:bldP spid="18" grpId="0" build="p" autoUpdateAnimBg="0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81200" y="4472136"/>
            <a:ext cx="8458200" cy="1981200"/>
            <a:chOff x="0" y="2448"/>
            <a:chExt cx="5760" cy="1296"/>
          </a:xfrm>
        </p:grpSpPr>
        <p:graphicFrame>
          <p:nvGraphicFramePr>
            <p:cNvPr id="27657" name="Object 17"/>
            <p:cNvGraphicFramePr>
              <a:graphicFrameLocks noChangeAspect="1"/>
            </p:cNvGraphicFramePr>
            <p:nvPr/>
          </p:nvGraphicFramePr>
          <p:xfrm>
            <a:off x="0" y="2448"/>
            <a:ext cx="576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50" name="Equation" r:id="rId4" imgW="4814280" imgH="1054440" progId="Equation.3">
                    <p:embed/>
                  </p:oleObj>
                </mc:Choice>
                <mc:Fallback>
                  <p:oleObj name="Equation" r:id="rId4" imgW="4814280" imgH="10544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48"/>
                          <a:ext cx="576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8"/>
            <p:cNvGraphicFramePr>
              <a:graphicFrameLocks noChangeAspect="1"/>
            </p:cNvGraphicFramePr>
            <p:nvPr/>
          </p:nvGraphicFramePr>
          <p:xfrm>
            <a:off x="2976" y="3168"/>
            <a:ext cx="17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51" name="Equation" r:id="rId6" imgW="1181520" imgH="330120" progId="Equation.3">
                    <p:embed/>
                  </p:oleObj>
                </mc:Choice>
                <mc:Fallback>
                  <p:oleObj name="Equation" r:id="rId6" imgW="1181520" imgH="3301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168"/>
                          <a:ext cx="172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1"/>
          <p:cNvGrpSpPr>
            <a:grpSpLocks noChangeAspect="1"/>
          </p:cNvGrpSpPr>
          <p:nvPr/>
        </p:nvGrpSpPr>
        <p:grpSpPr>
          <a:xfrm>
            <a:off x="8544273" y="1321692"/>
            <a:ext cx="1984555" cy="1963293"/>
            <a:chOff x="-5072130" y="1857364"/>
            <a:chExt cx="2205061" cy="2007336"/>
          </a:xfrm>
        </p:grpSpPr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703512" y="1196753"/>
            <a:ext cx="6625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16,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1703512" y="2131791"/>
            <a:ext cx="51424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16</a:t>
            </a:r>
            <a:r>
              <a:rPr lang="en-US" altLang="zh-CN" sz="3200" b="0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1703513" y="3582889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1577280" y="253208"/>
            <a:ext cx="8839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1.1.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Hexadecimal Number (Base 16)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3903102" y="4446984"/>
            <a:ext cx="82474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07968" y="4446984"/>
            <a:ext cx="93610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8256240" y="4446984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9696400" y="4446984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215680" y="5455096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8016" y="228600"/>
            <a:ext cx="9036496" cy="6629400"/>
          </a:xfrm>
        </p:spPr>
        <p:txBody>
          <a:bodyPr/>
          <a:lstStyle/>
          <a:p>
            <a:pPr indent="0" eaLnBrk="1" hangingPunct="1">
              <a:buNone/>
              <a:defRPr/>
            </a:pPr>
            <a:r>
              <a:rPr lang="en-US" altLang="zh-CN" kern="1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How to write the weighted expansion of a hexadecimal number ?</a:t>
            </a: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e.g.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dirty="0"/>
              <a:t>  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(3</a:t>
            </a:r>
            <a:r>
              <a:rPr lang="en-US" altLang="zh-CN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6)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16</a:t>
            </a:r>
          </a:p>
          <a:p>
            <a:pPr eaLnBrk="1" hangingPunct="1">
              <a:buFontTx/>
              <a:buNone/>
              <a:defRPr/>
            </a:pP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=3×16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＋6×16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0</a:t>
            </a:r>
          </a:p>
          <a:p>
            <a:pPr eaLnBrk="1" hangingPunct="1">
              <a:buFontTx/>
              <a:buNone/>
              <a:defRPr/>
            </a:pP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=(934)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10</a:t>
            </a:r>
            <a:endParaRPr lang="zh-CN" altLang="en-US" baseline="-25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240016" y="2957602"/>
            <a:ext cx="576064" cy="576064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Grading Policy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Exam: 40%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 Performance: 60%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520" y="23054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Number Conversion</a:t>
            </a:r>
            <a:endParaRPr lang="zh-CN" altLang="en-US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1668016" y="2579595"/>
            <a:ext cx="67954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 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 from Decimal to Binary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2459608" y="3371508"/>
            <a:ext cx="831691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Integer part: divided by 2 to get the remainder until the quotient is 0.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2430017" y="4523636"/>
            <a:ext cx="78424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part: multiplied by 2 to get integers until the fractional part is 0 (or the required precision is reached).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1632520" y="916846"/>
            <a:ext cx="9144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1.2.1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 Between Binary and Decimal</a:t>
            </a:r>
            <a:endParaRPr lang="zh-CN" altLang="en-US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9" grpId="0" build="p" autoUpdateAnimBg="0"/>
      <p:bldP spid="102410" grpId="0" build="p" autoUpdateAnimBg="0"/>
      <p:bldP spid="1024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2639616" y="620513"/>
            <a:ext cx="6782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.875)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.111)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478215" y="1761728"/>
            <a:ext cx="3473445" cy="3924524"/>
            <a:chOff x="3203848" y="1088652"/>
            <a:chExt cx="3473445" cy="3924524"/>
          </a:xfrm>
        </p:grpSpPr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3584848" y="131650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15" name="Line 11"/>
            <p:cNvSpPr>
              <a:spLocks noChangeShapeType="1"/>
            </p:cNvSpPr>
            <p:nvPr/>
          </p:nvSpPr>
          <p:spPr bwMode="auto">
            <a:xfrm>
              <a:off x="3584848" y="16975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3584848" y="184990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3584848" y="22309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3584848" y="238330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3584848" y="27643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>
              <a:off x="3584848" y="284050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21" name="Line 17"/>
            <p:cNvSpPr>
              <a:spLocks noChangeShapeType="1"/>
            </p:cNvSpPr>
            <p:nvPr/>
          </p:nvSpPr>
          <p:spPr bwMode="auto">
            <a:xfrm>
              <a:off x="3584848" y="32977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>
              <a:off x="3584848" y="345010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23" name="Line 19"/>
            <p:cNvSpPr>
              <a:spLocks noChangeShapeType="1"/>
            </p:cNvSpPr>
            <p:nvPr/>
          </p:nvSpPr>
          <p:spPr bwMode="auto">
            <a:xfrm>
              <a:off x="3584848" y="39073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24" name="Rectangle 20"/>
            <p:cNvSpPr>
              <a:spLocks noChangeArrowheads="1"/>
            </p:cNvSpPr>
            <p:nvPr/>
          </p:nvSpPr>
          <p:spPr bwMode="auto">
            <a:xfrm>
              <a:off x="3661048" y="1154582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25</a:t>
              </a:r>
            </a:p>
          </p:txBody>
        </p:sp>
        <p:sp>
          <p:nvSpPr>
            <p:cNvPr id="200725" name="Rectangle 21"/>
            <p:cNvSpPr>
              <a:spLocks noChangeArrowheads="1"/>
            </p:cNvSpPr>
            <p:nvPr/>
          </p:nvSpPr>
          <p:spPr bwMode="auto">
            <a:xfrm>
              <a:off x="4645968" y="1088652"/>
              <a:ext cx="203132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Remainder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00726" name="Rectangle 22"/>
            <p:cNvSpPr>
              <a:spLocks noChangeArrowheads="1"/>
            </p:cNvSpPr>
            <p:nvPr/>
          </p:nvSpPr>
          <p:spPr bwMode="auto">
            <a:xfrm>
              <a:off x="4804048" y="1611782"/>
              <a:ext cx="114165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0727" name="Rectangle 23"/>
            <p:cNvSpPr>
              <a:spLocks noChangeArrowheads="1"/>
            </p:cNvSpPr>
            <p:nvPr/>
          </p:nvSpPr>
          <p:spPr bwMode="auto">
            <a:xfrm>
              <a:off x="4804048" y="2145182"/>
              <a:ext cx="114165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4804048" y="2678582"/>
              <a:ext cx="114165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0729" name="Rectangle 25"/>
            <p:cNvSpPr>
              <a:spLocks noChangeArrowheads="1"/>
            </p:cNvSpPr>
            <p:nvPr/>
          </p:nvSpPr>
          <p:spPr bwMode="auto">
            <a:xfrm>
              <a:off x="4804048" y="3211982"/>
              <a:ext cx="114165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0730" name="Rectangle 26"/>
            <p:cNvSpPr>
              <a:spLocks noChangeArrowheads="1"/>
            </p:cNvSpPr>
            <p:nvPr/>
          </p:nvSpPr>
          <p:spPr bwMode="auto">
            <a:xfrm>
              <a:off x="4804048" y="3745382"/>
              <a:ext cx="114165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</a:p>
          </p:txBody>
        </p:sp>
        <p:sp>
          <p:nvSpPr>
            <p:cNvPr id="200731" name="Rectangle 27"/>
            <p:cNvSpPr>
              <a:spLocks noChangeArrowheads="1"/>
            </p:cNvSpPr>
            <p:nvPr/>
          </p:nvSpPr>
          <p:spPr bwMode="auto">
            <a:xfrm>
              <a:off x="3661048" y="1687982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</p:txBody>
        </p:sp>
        <p:sp>
          <p:nvSpPr>
            <p:cNvPr id="200732" name="Rectangle 28"/>
            <p:cNvSpPr>
              <a:spLocks noChangeArrowheads="1"/>
            </p:cNvSpPr>
            <p:nvPr/>
          </p:nvSpPr>
          <p:spPr bwMode="auto">
            <a:xfrm>
              <a:off x="3889648" y="22213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6</a:t>
              </a:r>
            </a:p>
          </p:txBody>
        </p:sp>
        <p:sp>
          <p:nvSpPr>
            <p:cNvPr id="200733" name="Rectangle 29"/>
            <p:cNvSpPr>
              <a:spLocks noChangeArrowheads="1"/>
            </p:cNvSpPr>
            <p:nvPr/>
          </p:nvSpPr>
          <p:spPr bwMode="auto">
            <a:xfrm>
              <a:off x="3889648" y="27547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200734" name="Rectangle 30"/>
            <p:cNvSpPr>
              <a:spLocks noChangeArrowheads="1"/>
            </p:cNvSpPr>
            <p:nvPr/>
          </p:nvSpPr>
          <p:spPr bwMode="auto">
            <a:xfrm>
              <a:off x="3889648" y="33643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00735" name="Rectangle 31"/>
            <p:cNvSpPr>
              <a:spLocks noChangeArrowheads="1"/>
            </p:cNvSpPr>
            <p:nvPr/>
          </p:nvSpPr>
          <p:spPr bwMode="auto">
            <a:xfrm>
              <a:off x="3889648" y="38215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200736" name="Rectangle 32"/>
            <p:cNvSpPr>
              <a:spLocks noChangeArrowheads="1"/>
            </p:cNvSpPr>
            <p:nvPr/>
          </p:nvSpPr>
          <p:spPr bwMode="auto">
            <a:xfrm>
              <a:off x="3203848" y="11545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00737" name="Rectangle 33"/>
            <p:cNvSpPr>
              <a:spLocks noChangeArrowheads="1"/>
            </p:cNvSpPr>
            <p:nvPr/>
          </p:nvSpPr>
          <p:spPr bwMode="auto">
            <a:xfrm>
              <a:off x="3203848" y="16879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00738" name="Rectangle 34"/>
            <p:cNvSpPr>
              <a:spLocks noChangeArrowheads="1"/>
            </p:cNvSpPr>
            <p:nvPr/>
          </p:nvSpPr>
          <p:spPr bwMode="auto">
            <a:xfrm>
              <a:off x="3203848" y="22213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00739" name="Rectangle 35"/>
            <p:cNvSpPr>
              <a:spLocks noChangeArrowheads="1"/>
            </p:cNvSpPr>
            <p:nvPr/>
          </p:nvSpPr>
          <p:spPr bwMode="auto">
            <a:xfrm>
              <a:off x="3203848" y="26785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00740" name="Rectangle 36"/>
            <p:cNvSpPr>
              <a:spLocks noChangeArrowheads="1"/>
            </p:cNvSpPr>
            <p:nvPr/>
          </p:nvSpPr>
          <p:spPr bwMode="auto">
            <a:xfrm>
              <a:off x="3203848" y="32881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3241035" y="4428401"/>
              <a:ext cx="162095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Quotient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5918374" y="2301876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918374" y="4462116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2600266" y="6209928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2321868" y="1088652"/>
            <a:ext cx="3848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endParaRPr lang="en-US" altLang="zh-CN" sz="2800" b="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endParaRPr lang="en-US" altLang="zh-CN" sz="2800" b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endParaRPr lang="en-US" altLang="zh-CN" sz="2800" b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79576" y="728613"/>
            <a:ext cx="3410150" cy="1803975"/>
            <a:chOff x="755576" y="728612"/>
            <a:chExt cx="3410150" cy="1803975"/>
          </a:xfrm>
        </p:grpSpPr>
        <p:sp>
          <p:nvSpPr>
            <p:cNvPr id="200742" name="Rectangle 38"/>
            <p:cNvSpPr>
              <a:spLocks noChangeArrowheads="1"/>
            </p:cNvSpPr>
            <p:nvPr/>
          </p:nvSpPr>
          <p:spPr bwMode="auto">
            <a:xfrm>
              <a:off x="755576" y="1271537"/>
              <a:ext cx="339868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×    2          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Integer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759768" y="728612"/>
              <a:ext cx="3405958" cy="1803975"/>
              <a:chOff x="759768" y="728612"/>
              <a:chExt cx="3405958" cy="1803975"/>
            </a:xfrm>
          </p:grpSpPr>
          <p:sp>
            <p:nvSpPr>
              <p:cNvPr id="200711" name="Line 7"/>
              <p:cNvSpPr>
                <a:spLocks noChangeShapeType="1"/>
              </p:cNvSpPr>
              <p:nvPr/>
            </p:nvSpPr>
            <p:spPr bwMode="auto">
              <a:xfrm>
                <a:off x="835968" y="1957337"/>
                <a:ext cx="1447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41" name="Rectangle 37"/>
              <p:cNvSpPr>
                <a:spLocks noChangeArrowheads="1"/>
              </p:cNvSpPr>
              <p:nvPr/>
            </p:nvSpPr>
            <p:spPr bwMode="auto">
              <a:xfrm>
                <a:off x="759768" y="728612"/>
                <a:ext cx="12001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0.875</a:t>
                </a:r>
              </a:p>
            </p:txBody>
          </p:sp>
          <p:sp>
            <p:nvSpPr>
              <p:cNvPr id="200743" name="Rectangle 39"/>
              <p:cNvSpPr>
                <a:spLocks noChangeArrowheads="1"/>
              </p:cNvSpPr>
              <p:nvPr/>
            </p:nvSpPr>
            <p:spPr bwMode="auto">
              <a:xfrm>
                <a:off x="835968" y="1947812"/>
                <a:ext cx="3329758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1.750    1 (</a:t>
                </a: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a</a:t>
                </a:r>
                <a:r>
                  <a:rPr lang="en-US" altLang="zh-CN" sz="3200" b="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-1</a:t>
                </a: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2889250" y="80541"/>
            <a:ext cx="570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e.g.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(25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.875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＝(11001.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51585" y="2672829"/>
            <a:ext cx="3285357" cy="1736903"/>
            <a:chOff x="827584" y="2672828"/>
            <a:chExt cx="3285357" cy="1736903"/>
          </a:xfrm>
        </p:grpSpPr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835968" y="3799383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44" name="Rectangle 40"/>
            <p:cNvSpPr>
              <a:spLocks noChangeArrowheads="1"/>
            </p:cNvSpPr>
            <p:nvPr/>
          </p:nvSpPr>
          <p:spPr bwMode="auto">
            <a:xfrm>
              <a:off x="835968" y="3180258"/>
              <a:ext cx="1200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  2</a:t>
              </a:r>
            </a:p>
          </p:txBody>
        </p:sp>
        <p:sp>
          <p:nvSpPr>
            <p:cNvPr id="200745" name="Rectangle 41"/>
            <p:cNvSpPr>
              <a:spLocks noChangeArrowheads="1"/>
            </p:cNvSpPr>
            <p:nvPr/>
          </p:nvSpPr>
          <p:spPr bwMode="auto">
            <a:xfrm>
              <a:off x="988368" y="3824956"/>
              <a:ext cx="312457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1.50    1 (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-2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27584" y="2672828"/>
              <a:ext cx="121058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.750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36169" y="4617045"/>
            <a:ext cx="3200773" cy="2205043"/>
            <a:chOff x="912168" y="4617044"/>
            <a:chExt cx="3200773" cy="2205043"/>
          </a:xfrm>
        </p:grpSpPr>
        <p:grpSp>
          <p:nvGrpSpPr>
            <p:cNvPr id="26" name="组合 25"/>
            <p:cNvGrpSpPr/>
            <p:nvPr/>
          </p:nvGrpSpPr>
          <p:grpSpPr>
            <a:xfrm>
              <a:off x="912168" y="4617044"/>
              <a:ext cx="3200773" cy="1625605"/>
              <a:chOff x="912168" y="4617044"/>
              <a:chExt cx="3200773" cy="1625605"/>
            </a:xfrm>
          </p:grpSpPr>
          <p:sp>
            <p:nvSpPr>
              <p:cNvPr id="200713" name="Line 9"/>
              <p:cNvSpPr>
                <a:spLocks noChangeShapeType="1"/>
              </p:cNvSpPr>
              <p:nvPr/>
            </p:nvSpPr>
            <p:spPr bwMode="auto">
              <a:xfrm>
                <a:off x="912168" y="5667399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46" name="Rectangle 42"/>
              <p:cNvSpPr>
                <a:spLocks noChangeArrowheads="1"/>
              </p:cNvSpPr>
              <p:nvPr/>
            </p:nvSpPr>
            <p:spPr bwMode="auto">
              <a:xfrm>
                <a:off x="988368" y="5124474"/>
                <a:ext cx="100540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× 2</a:t>
                </a:r>
              </a:p>
            </p:txBody>
          </p:sp>
          <p:sp>
            <p:nvSpPr>
              <p:cNvPr id="200747" name="Rectangle 43"/>
              <p:cNvSpPr>
                <a:spLocks noChangeArrowheads="1"/>
              </p:cNvSpPr>
              <p:nvPr/>
            </p:nvSpPr>
            <p:spPr bwMode="auto">
              <a:xfrm>
                <a:off x="988368" y="5657874"/>
                <a:ext cx="312457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1.0     1 (</a:t>
                </a: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a</a:t>
                </a:r>
                <a:r>
                  <a:rPr lang="en-US" altLang="zh-CN" sz="3200" b="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-3</a:t>
                </a: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971600" y="4617044"/>
                <a:ext cx="100540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</a:t>
                </a:r>
                <a:r>
                  <a:rPr lang="zh-CN" altLang="en-US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.50</a:t>
                </a:r>
              </a:p>
            </p:txBody>
          </p:sp>
        </p:grp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1035477" y="6237312"/>
              <a:ext cx="80021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0.0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4007768" y="1988840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35760" y="5661248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768" y="2492897"/>
            <a:ext cx="5544616" cy="1323439"/>
          </a:xfrm>
        </p:spPr>
        <p:txBody>
          <a:bodyPr/>
          <a:lstStyle/>
          <a:p>
            <a:r>
              <a:rPr lang="en-US" altLang="zh-C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38282" y="285729"/>
            <a:ext cx="69333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 from Decimal to Binary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1544" y="109377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179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10110011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91544" y="180815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179÷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=89  </a:t>
            </a:r>
            <a:r>
              <a:rPr lang="en-US" altLang="zh-CN" sz="3200" b="0" dirty="0"/>
              <a:t>Remainder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91544" y="243782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89÷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=44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91544" y="3009332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44÷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=22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91544" y="358083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22÷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91544" y="415234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 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991544" y="465240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  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991544" y="523718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991544" y="565253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上箭头 17"/>
          <p:cNvSpPr/>
          <p:nvPr/>
        </p:nvSpPr>
        <p:spPr bwMode="auto">
          <a:xfrm>
            <a:off x="7501960" y="2951734"/>
            <a:ext cx="500066" cy="2448272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925897" y="5544023"/>
            <a:ext cx="1768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bit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781880" y="1943623"/>
            <a:ext cx="16546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66056" y="3239766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19736" y="1093777"/>
            <a:ext cx="1584176" cy="5847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8" grpId="0" animBg="1"/>
      <p:bldP spid="19" grpId="0" build="p" autoUpdateAnimBg="0"/>
      <p:bldP spid="20" grpId="0" build="p" autoUpdateAnimBg="0"/>
      <p:bldP spid="21" grpId="0" build="p" autoUpdateAnimBg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524000" y="304801"/>
            <a:ext cx="69333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 from Binary to 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991544" y="980729"/>
            <a:ext cx="813690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How? </a:t>
            </a:r>
            <a:b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</a:br>
            <a:endParaRPr lang="en-US" altLang="zh-CN" sz="1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Calculate the weighted expansion of the binary number.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1991544" y="3186848"/>
            <a:ext cx="5926622" cy="195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en-US" altLang="zh-CN" sz="10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(11.1)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=1×2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3.5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4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94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uiExpand="1" build="p" autoUpdateAnimBg="0"/>
      <p:bldP spid="194568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768" y="2492897"/>
            <a:ext cx="5544616" cy="1323439"/>
          </a:xfrm>
        </p:spPr>
        <p:txBody>
          <a:bodyPr/>
          <a:lstStyle/>
          <a:p>
            <a:r>
              <a:rPr lang="en-US" altLang="zh-C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304801"/>
            <a:ext cx="69333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 from Binary to 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900973" y="1052737"/>
            <a:ext cx="7021474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11)</a:t>
            </a:r>
            <a:r>
              <a: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16+2+1=19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909193" y="2838687"/>
            <a:ext cx="8388835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32+2=34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22432" y="4572512"/>
            <a:ext cx="9070112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01.00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1)</a:t>
            </a:r>
            <a:r>
              <a: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4+1+1/8=5.125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  <p:bldP spid="8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4528" y="129838"/>
            <a:ext cx="9144000" cy="1446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1.2.2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Conversion of Binary, Octal and Hexadecimal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668017" y="1988841"/>
            <a:ext cx="64315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Binary to Octal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634628" y="2973374"/>
            <a:ext cx="712566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(1 011 101.011 010 1)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=(135.324)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</p:txBody>
      </p:sp>
      <p:sp>
        <p:nvSpPr>
          <p:cNvPr id="10" name="矩形 9"/>
          <p:cNvSpPr/>
          <p:nvPr/>
        </p:nvSpPr>
        <p:spPr>
          <a:xfrm>
            <a:off x="2207568" y="4667652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radix point, put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bits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0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the digits are inadequate to form a group.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  <p:bldP spid="106501" grpId="0" uiExpand="1" build="p" autoUpdateAnimBg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1906807" y="1628801"/>
            <a:ext cx="4424609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</a:p>
          <a:p>
            <a:pPr eaLnBrk="1" hangingPunct="1"/>
            <a:endParaRPr lang="en-US" altLang="zh-CN" sz="1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(101 1101.0110 101)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=(5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D.6A)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8256241" y="1476538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063552" y="4379620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radix point, put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 bits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0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the digits are inadequate to form a group.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24000" y="395954"/>
            <a:ext cx="770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Binary to Hexadecimal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576" y="188641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SPOC: online learning resource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576" y="1052736"/>
            <a:ext cx="7848600" cy="41148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https://www.icourse163.org/spoc/course/UESTC-1462160180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Password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DigitalLogic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30" y="2751138"/>
            <a:ext cx="7477850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1524001" y="260649"/>
            <a:ext cx="9143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(3)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Octal to Binary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31505" y="1660793"/>
            <a:ext cx="940834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(135.324)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(1 011 101.011 010 1)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1544" y="3564306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each octal counting symbol with 3 bits.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6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1524001" y="260649"/>
            <a:ext cx="9143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(4)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Hexadecimal to Binary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1544" y="435639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each hex counting symbol with 4 bits.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47456" y="1628801"/>
            <a:ext cx="4424609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</a:p>
          <a:p>
            <a:pPr eaLnBrk="1" hangingPunct="1"/>
            <a:endParaRPr lang="en-US" altLang="zh-CN" sz="1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(5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D.6A)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(101 1101.0110 101)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8040217" y="1476538"/>
            <a:ext cx="1984555" cy="1963293"/>
            <a:chOff x="-5072130" y="1857364"/>
            <a:chExt cx="2205061" cy="2007336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768" y="2492897"/>
            <a:ext cx="5544616" cy="1323439"/>
          </a:xfrm>
        </p:spPr>
        <p:txBody>
          <a:bodyPr/>
          <a:lstStyle/>
          <a:p>
            <a:r>
              <a:rPr lang="en-US" altLang="zh-C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38283" y="-27384"/>
            <a:ext cx="64315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Binary to Octal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7936" y="654252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100011001110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100 011 001 110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4316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6498" y="2814492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11101101110101001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11 101 101 110 101 001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355651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16498" y="4974732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10.1011001011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10.101 100 101 1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2.5454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  <p:bldP spid="8" grpId="0" uiExpand="1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87488" y="35914"/>
            <a:ext cx="770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Binary to Hexadecimal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20" y="764705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100011001110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1000 1100 1110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8CE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09720" y="2814492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11101101110101001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1 1101 1011 1010 1001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1DBA9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81158" y="4974732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10.1011001011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10.1011 0010 11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2.B2C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8472265" y="836713"/>
            <a:ext cx="1984555" cy="1978603"/>
            <a:chOff x="-5072130" y="1841710"/>
            <a:chExt cx="2205061" cy="202299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41710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  <p:bldP spid="8" grpId="0" uiExpand="1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38283" y="285729"/>
            <a:ext cx="64315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Octal to Binary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1992" y="1340769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1357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1 011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1992" y="3645025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2046.17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47838" y="285729"/>
            <a:ext cx="770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Hexadecimal to Binary</a:t>
            </a:r>
            <a:endParaRPr lang="zh-CN" altLang="en-US" sz="3200" b="0" dirty="0">
              <a:solidFill>
                <a:srgbClr val="FFFF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9944" y="1628800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BEAD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1011 1110 1010 1101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63552" y="3573017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9F.46C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1001 1111 . 0100 0110 1100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1001 1111 . 0100 0110 11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8472265" y="1340769"/>
            <a:ext cx="1984555" cy="1963293"/>
            <a:chOff x="-5072130" y="1857364"/>
            <a:chExt cx="2205061" cy="2007336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29838"/>
            <a:ext cx="9144000" cy="1446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1.2.3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Conversion of Decimal, Octal and Hexadecimal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560512" y="1844825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(1)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Decimal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to Octal</a:t>
            </a:r>
            <a:endParaRPr lang="zh-CN" altLang="en-US" sz="320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776536" y="2795444"/>
            <a:ext cx="89279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Integer part: divided by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to get the remainder until the quotient is 0.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775520" y="4019580"/>
            <a:ext cx="89289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part: multiplied by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to get integers until the fractional part is 0 (or the required precision is reached).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3" grpId="0" build="p" autoUpdateAnimBg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560512" y="332657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Decimal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to Hexadecimal</a:t>
            </a:r>
            <a:endParaRPr lang="zh-CN" altLang="en-US" sz="320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611972" y="1643316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Integer part: divided by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16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to get the remainder until the quotient is 0.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610956" y="3155484"/>
            <a:ext cx="90364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part: multiplied by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16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to get integers until the fractional part is 0 (or the required precision is reached).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8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957064" y="476673"/>
            <a:ext cx="9107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Octal to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608483" y="1836113"/>
            <a:ext cx="910850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How?</a:t>
            </a:r>
          </a:p>
          <a:p>
            <a:pPr>
              <a:defRPr/>
            </a:pPr>
            <a:endParaRPr lang="en-US" altLang="zh-CN" sz="1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Calculate the weighted expansion of the octal number.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 SPOC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your account and register SPOC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38536"/>
            <a:ext cx="8763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957064" y="476673"/>
            <a:ext cx="9107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Hexadecimal to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608483" y="1836113"/>
            <a:ext cx="910850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How?</a:t>
            </a:r>
          </a:p>
          <a:p>
            <a:pPr>
              <a:defRPr/>
            </a:pPr>
            <a:endParaRPr lang="en-US" altLang="zh-CN" sz="1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Calculate the weighted expansion of the hex number.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8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992314" y="611978"/>
            <a:ext cx="66111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 1: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(369)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=(561)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=(171)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2170114" y="1844824"/>
            <a:ext cx="3738563" cy="2736304"/>
            <a:chOff x="646113" y="1268760"/>
            <a:chExt cx="3738563" cy="2736304"/>
          </a:xfrm>
        </p:grpSpPr>
        <p:grpSp>
          <p:nvGrpSpPr>
            <p:cNvPr id="220211" name="Group 51"/>
            <p:cNvGrpSpPr>
              <a:grpSpLocks/>
            </p:cNvGrpSpPr>
            <p:nvPr/>
          </p:nvGrpSpPr>
          <p:grpSpPr bwMode="auto">
            <a:xfrm>
              <a:off x="646113" y="1268760"/>
              <a:ext cx="3738563" cy="2227263"/>
              <a:chOff x="407" y="944"/>
              <a:chExt cx="2355" cy="1403"/>
            </a:xfrm>
          </p:grpSpPr>
          <p:sp>
            <p:nvSpPr>
              <p:cNvPr id="220165" name="Line 5"/>
              <p:cNvSpPr>
                <a:spLocks noChangeShapeType="1"/>
              </p:cNvSpPr>
              <p:nvPr/>
            </p:nvSpPr>
            <p:spPr bwMode="auto">
              <a:xfrm>
                <a:off x="647" y="107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66" name="Line 6"/>
              <p:cNvSpPr>
                <a:spLocks noChangeShapeType="1"/>
              </p:cNvSpPr>
              <p:nvPr/>
            </p:nvSpPr>
            <p:spPr bwMode="auto">
              <a:xfrm>
                <a:off x="647" y="1313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67" name="Line 7"/>
              <p:cNvSpPr>
                <a:spLocks noChangeShapeType="1"/>
              </p:cNvSpPr>
              <p:nvPr/>
            </p:nvSpPr>
            <p:spPr bwMode="auto">
              <a:xfrm>
                <a:off x="647" y="1409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68" name="Line 8"/>
              <p:cNvSpPr>
                <a:spLocks noChangeShapeType="1"/>
              </p:cNvSpPr>
              <p:nvPr/>
            </p:nvSpPr>
            <p:spPr bwMode="auto">
              <a:xfrm>
                <a:off x="647" y="164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69" name="Line 9"/>
              <p:cNvSpPr>
                <a:spLocks noChangeShapeType="1"/>
              </p:cNvSpPr>
              <p:nvPr/>
            </p:nvSpPr>
            <p:spPr bwMode="auto">
              <a:xfrm>
                <a:off x="647" y="1745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70" name="Line 10"/>
              <p:cNvSpPr>
                <a:spLocks noChangeShapeType="1"/>
              </p:cNvSpPr>
              <p:nvPr/>
            </p:nvSpPr>
            <p:spPr bwMode="auto">
              <a:xfrm>
                <a:off x="647" y="1985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75" name="Rectangle 15"/>
              <p:cNvSpPr>
                <a:spLocks noChangeArrowheads="1"/>
              </p:cNvSpPr>
              <p:nvPr/>
            </p:nvSpPr>
            <p:spPr bwMode="auto">
              <a:xfrm>
                <a:off x="695" y="971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369</a:t>
                </a:r>
              </a:p>
            </p:txBody>
          </p:sp>
          <p:sp>
            <p:nvSpPr>
              <p:cNvPr id="220176" name="Rectangle 16"/>
              <p:cNvSpPr>
                <a:spLocks noChangeArrowheads="1"/>
              </p:cNvSpPr>
              <p:nvPr/>
            </p:nvSpPr>
            <p:spPr bwMode="auto">
              <a:xfrm>
                <a:off x="1511" y="944"/>
                <a:ext cx="125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itchFamily="49" charset="-122"/>
                    <a:cs typeface="Times New Roman" pitchFamily="18" charset="0"/>
                  </a:rPr>
                  <a:t>Remainder</a:t>
                </a:r>
                <a:endPara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20177" name="Rectangle 17"/>
              <p:cNvSpPr>
                <a:spLocks noChangeArrowheads="1"/>
              </p:cNvSpPr>
              <p:nvPr/>
            </p:nvSpPr>
            <p:spPr bwMode="auto">
              <a:xfrm>
                <a:off x="1429" y="1298"/>
                <a:ext cx="71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  </a:t>
                </a: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a</a:t>
                </a:r>
                <a:r>
                  <a:rPr lang="en-US" altLang="zh-CN" sz="3200" b="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</a:t>
                </a:r>
                <a:endPara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178" name="Rectangle 1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71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6  a</a:t>
                </a:r>
                <a:r>
                  <a:rPr lang="en-US" altLang="zh-CN" sz="3200" b="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179" name="Rectangle 19"/>
              <p:cNvSpPr>
                <a:spLocks noChangeArrowheads="1"/>
              </p:cNvSpPr>
              <p:nvPr/>
            </p:nvSpPr>
            <p:spPr bwMode="auto">
              <a:xfrm>
                <a:off x="1429" y="1979"/>
                <a:ext cx="71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5  a</a:t>
                </a:r>
                <a:r>
                  <a:rPr lang="en-US" altLang="zh-CN" sz="3200" b="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182" name="Rectangle 22"/>
              <p:cNvSpPr>
                <a:spLocks noChangeArrowheads="1"/>
              </p:cNvSpPr>
              <p:nvPr/>
            </p:nvSpPr>
            <p:spPr bwMode="auto">
              <a:xfrm>
                <a:off x="794" y="1298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46</a:t>
                </a:r>
              </a:p>
            </p:txBody>
          </p:sp>
          <p:sp>
            <p:nvSpPr>
              <p:cNvPr id="220183" name="Rectangle 23"/>
              <p:cNvSpPr>
                <a:spLocks noChangeArrowheads="1"/>
              </p:cNvSpPr>
              <p:nvPr/>
            </p:nvSpPr>
            <p:spPr bwMode="auto">
              <a:xfrm>
                <a:off x="930" y="166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5</a:t>
                </a:r>
              </a:p>
            </p:txBody>
          </p:sp>
          <p:sp>
            <p:nvSpPr>
              <p:cNvPr id="220184" name="Rectangle 24"/>
              <p:cNvSpPr>
                <a:spLocks noChangeArrowheads="1"/>
              </p:cNvSpPr>
              <p:nvPr/>
            </p:nvSpPr>
            <p:spPr bwMode="auto">
              <a:xfrm>
                <a:off x="930" y="1979"/>
                <a:ext cx="22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220187" name="Rectangle 27"/>
              <p:cNvSpPr>
                <a:spLocks noChangeArrowheads="1"/>
              </p:cNvSpPr>
              <p:nvPr/>
            </p:nvSpPr>
            <p:spPr bwMode="auto">
              <a:xfrm>
                <a:off x="407" y="97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8</a:t>
                </a:r>
              </a:p>
            </p:txBody>
          </p:sp>
          <p:sp>
            <p:nvSpPr>
              <p:cNvPr id="220188" name="Rectangle 28"/>
              <p:cNvSpPr>
                <a:spLocks noChangeArrowheads="1"/>
              </p:cNvSpPr>
              <p:nvPr/>
            </p:nvSpPr>
            <p:spPr bwMode="auto">
              <a:xfrm>
                <a:off x="407" y="130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8</a:t>
                </a:r>
              </a:p>
            </p:txBody>
          </p:sp>
          <p:sp>
            <p:nvSpPr>
              <p:cNvPr id="220189" name="Rectangle 29"/>
              <p:cNvSpPr>
                <a:spLocks noChangeArrowheads="1"/>
              </p:cNvSpPr>
              <p:nvPr/>
            </p:nvSpPr>
            <p:spPr bwMode="auto">
              <a:xfrm>
                <a:off x="407" y="164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8</a:t>
                </a:r>
              </a:p>
            </p:txBody>
          </p:sp>
        </p:grp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718795" y="3420289"/>
              <a:ext cx="162095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Quotient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167440" y="1916262"/>
            <a:ext cx="3916363" cy="2664866"/>
            <a:chOff x="4643439" y="1340198"/>
            <a:chExt cx="3916363" cy="2664866"/>
          </a:xfrm>
        </p:grpSpPr>
        <p:grpSp>
          <p:nvGrpSpPr>
            <p:cNvPr id="220212" name="Group 52"/>
            <p:cNvGrpSpPr>
              <a:grpSpLocks/>
            </p:cNvGrpSpPr>
            <p:nvPr/>
          </p:nvGrpSpPr>
          <p:grpSpPr bwMode="auto">
            <a:xfrm>
              <a:off x="4643439" y="1340198"/>
              <a:ext cx="3916363" cy="2227263"/>
              <a:chOff x="2925" y="989"/>
              <a:chExt cx="2467" cy="1403"/>
            </a:xfrm>
          </p:grpSpPr>
          <p:sp>
            <p:nvSpPr>
              <p:cNvPr id="220192" name="Line 32"/>
              <p:cNvSpPr>
                <a:spLocks noChangeShapeType="1"/>
              </p:cNvSpPr>
              <p:nvPr/>
            </p:nvSpPr>
            <p:spPr bwMode="auto">
              <a:xfrm>
                <a:off x="3277" y="111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3" name="Line 33"/>
              <p:cNvSpPr>
                <a:spLocks noChangeShapeType="1"/>
              </p:cNvSpPr>
              <p:nvPr/>
            </p:nvSpPr>
            <p:spPr bwMode="auto">
              <a:xfrm>
                <a:off x="3277" y="135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4" name="Line 34"/>
              <p:cNvSpPr>
                <a:spLocks noChangeShapeType="1"/>
              </p:cNvSpPr>
              <p:nvPr/>
            </p:nvSpPr>
            <p:spPr bwMode="auto">
              <a:xfrm>
                <a:off x="3277" y="145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5" name="Line 35"/>
              <p:cNvSpPr>
                <a:spLocks noChangeShapeType="1"/>
              </p:cNvSpPr>
              <p:nvPr/>
            </p:nvSpPr>
            <p:spPr bwMode="auto">
              <a:xfrm>
                <a:off x="3277" y="169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6" name="Line 36"/>
              <p:cNvSpPr>
                <a:spLocks noChangeShapeType="1"/>
              </p:cNvSpPr>
              <p:nvPr/>
            </p:nvSpPr>
            <p:spPr bwMode="auto">
              <a:xfrm>
                <a:off x="3277" y="179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7" name="Line 37"/>
              <p:cNvSpPr>
                <a:spLocks noChangeShapeType="1"/>
              </p:cNvSpPr>
              <p:nvPr/>
            </p:nvSpPr>
            <p:spPr bwMode="auto">
              <a:xfrm>
                <a:off x="3277" y="203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8" name="Rectangle 38"/>
              <p:cNvSpPr>
                <a:spLocks noChangeArrowheads="1"/>
              </p:cNvSpPr>
              <p:nvPr/>
            </p:nvSpPr>
            <p:spPr bwMode="auto">
              <a:xfrm>
                <a:off x="3325" y="1016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369</a:t>
                </a:r>
              </a:p>
            </p:txBody>
          </p:sp>
          <p:sp>
            <p:nvSpPr>
              <p:cNvPr id="220199" name="Rectangle 39"/>
              <p:cNvSpPr>
                <a:spLocks noChangeArrowheads="1"/>
              </p:cNvSpPr>
              <p:nvPr/>
            </p:nvSpPr>
            <p:spPr bwMode="auto">
              <a:xfrm>
                <a:off x="4141" y="989"/>
                <a:ext cx="125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itchFamily="49" charset="-122"/>
                    <a:cs typeface="Times New Roman" pitchFamily="18" charset="0"/>
                  </a:rPr>
                  <a:t>Remainder</a:t>
                </a:r>
                <a:endPara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20200" name="Rectangle 40"/>
              <p:cNvSpPr>
                <a:spLocks noChangeArrowheads="1"/>
              </p:cNvSpPr>
              <p:nvPr/>
            </p:nvSpPr>
            <p:spPr bwMode="auto">
              <a:xfrm>
                <a:off x="4059" y="1343"/>
                <a:ext cx="71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  </a:t>
                </a: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a</a:t>
                </a:r>
                <a:r>
                  <a:rPr lang="en-US" altLang="zh-CN" sz="3200" b="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</a:t>
                </a:r>
                <a:endPara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201" name="Rectangle 41"/>
              <p:cNvSpPr>
                <a:spLocks noChangeArrowheads="1"/>
              </p:cNvSpPr>
              <p:nvPr/>
            </p:nvSpPr>
            <p:spPr bwMode="auto">
              <a:xfrm>
                <a:off x="4059" y="1706"/>
                <a:ext cx="71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7  a</a:t>
                </a:r>
                <a:r>
                  <a:rPr lang="en-US" altLang="zh-CN" sz="3200" b="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202" name="Rectangle 42"/>
              <p:cNvSpPr>
                <a:spLocks noChangeArrowheads="1"/>
              </p:cNvSpPr>
              <p:nvPr/>
            </p:nvSpPr>
            <p:spPr bwMode="auto">
              <a:xfrm>
                <a:off x="4059" y="2024"/>
                <a:ext cx="71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  a</a:t>
                </a:r>
                <a:r>
                  <a:rPr lang="en-US" altLang="zh-CN" sz="3200" b="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203" name="Rectangle 43"/>
              <p:cNvSpPr>
                <a:spLocks noChangeArrowheads="1"/>
              </p:cNvSpPr>
              <p:nvPr/>
            </p:nvSpPr>
            <p:spPr bwMode="auto">
              <a:xfrm>
                <a:off x="3424" y="1343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23</a:t>
                </a:r>
              </a:p>
            </p:txBody>
          </p:sp>
          <p:sp>
            <p:nvSpPr>
              <p:cNvPr id="220204" name="Rectangle 44"/>
              <p:cNvSpPr>
                <a:spLocks noChangeArrowheads="1"/>
              </p:cNvSpPr>
              <p:nvPr/>
            </p:nvSpPr>
            <p:spPr bwMode="auto">
              <a:xfrm>
                <a:off x="3560" y="170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220205" name="Rectangle 45"/>
              <p:cNvSpPr>
                <a:spLocks noChangeArrowheads="1"/>
              </p:cNvSpPr>
              <p:nvPr/>
            </p:nvSpPr>
            <p:spPr bwMode="auto">
              <a:xfrm>
                <a:off x="3560" y="2024"/>
                <a:ext cx="22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220206" name="Rectangle 46"/>
              <p:cNvSpPr>
                <a:spLocks noChangeArrowheads="1"/>
              </p:cNvSpPr>
              <p:nvPr/>
            </p:nvSpPr>
            <p:spPr bwMode="auto">
              <a:xfrm>
                <a:off x="2925" y="102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16</a:t>
                </a:r>
              </a:p>
            </p:txBody>
          </p:sp>
          <p:sp>
            <p:nvSpPr>
              <p:cNvPr id="220207" name="Rectangle 47"/>
              <p:cNvSpPr>
                <a:spLocks noChangeArrowheads="1"/>
              </p:cNvSpPr>
              <p:nvPr/>
            </p:nvSpPr>
            <p:spPr bwMode="auto">
              <a:xfrm>
                <a:off x="2925" y="1344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16</a:t>
                </a:r>
              </a:p>
            </p:txBody>
          </p:sp>
          <p:sp>
            <p:nvSpPr>
              <p:cNvPr id="220208" name="Rectangle 48"/>
              <p:cNvSpPr>
                <a:spLocks noChangeArrowheads="1"/>
              </p:cNvSpPr>
              <p:nvPr/>
            </p:nvSpPr>
            <p:spPr bwMode="auto">
              <a:xfrm>
                <a:off x="2925" y="170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16</a:t>
                </a:r>
              </a:p>
            </p:txBody>
          </p:sp>
        </p:grp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4932040" y="3420289"/>
              <a:ext cx="162095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Quotient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46" name="矩形 45"/>
          <p:cNvSpPr/>
          <p:nvPr/>
        </p:nvSpPr>
        <p:spPr bwMode="auto">
          <a:xfrm>
            <a:off x="3703407" y="2476567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719736" y="3573016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871969" y="3068960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896200" y="2525554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96200" y="3645024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064762" y="3108310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847318" y="597604"/>
            <a:ext cx="608722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199905" y="594505"/>
            <a:ext cx="608722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992314" y="3068961"/>
            <a:ext cx="5243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 3: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(171)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=(369)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1919289" y="4082411"/>
            <a:ext cx="86533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+7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=1×256+7×16+1=(369)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1991544" y="590377"/>
            <a:ext cx="5107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 2: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(561)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=(369)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1991545" y="1625427"/>
            <a:ext cx="76274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+6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+1×8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=5×64+6×8+1=(369)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663952" y="590376"/>
            <a:ext cx="66959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99499" y="3111989"/>
            <a:ext cx="66959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/>
      <p:bldP spid="6" grpId="0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768" y="2492897"/>
            <a:ext cx="5544616" cy="1323439"/>
          </a:xfrm>
        </p:spPr>
        <p:txBody>
          <a:bodyPr/>
          <a:lstStyle/>
          <a:p>
            <a:r>
              <a:rPr lang="en-US" altLang="zh-C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17741" y="285729"/>
            <a:ext cx="79832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Hexadecimal to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20" y="1292701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1CE8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+14×16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+8×16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7400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09720" y="3750596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F1A3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+10×16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+3×16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61859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8472265" y="3933057"/>
            <a:ext cx="1984555" cy="1963293"/>
            <a:chOff x="-5072130" y="1857364"/>
            <a:chExt cx="2205061" cy="2007336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38282" y="467962"/>
            <a:ext cx="670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Octal to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7608" y="1662364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436.5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×8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+3×8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+6×8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+5×8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286.625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20" y="185736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467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723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09720" y="278605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467÷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=58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Remainder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09720" y="355860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58÷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=7 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809720" y="434442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738282" y="620689"/>
            <a:ext cx="670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Decimal to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Octal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上箭头 20"/>
          <p:cNvSpPr/>
          <p:nvPr/>
        </p:nvSpPr>
        <p:spPr bwMode="auto">
          <a:xfrm>
            <a:off x="7248128" y="2492896"/>
            <a:ext cx="500066" cy="2448272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672065" y="4941169"/>
            <a:ext cx="208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528049" y="1836114"/>
            <a:ext cx="19736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8112224" y="2780928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513896" y="1894992"/>
            <a:ext cx="608722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12" grpId="0" build="p" autoUpdateAnimBg="0"/>
      <p:bldP spid="13" grpId="0" build="p" autoUpdateAnimBg="0"/>
      <p:bldP spid="21" grpId="0" animBg="1"/>
      <p:bldP spid="22" grpId="0" build="p" autoUpdateAnimBg="0"/>
      <p:bldP spid="23" grpId="0" build="p" autoUpdateAnimBg="0"/>
      <p:bldP spid="24" grpId="0" build="p" autoUpdateAnimBg="0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15480" y="116633"/>
            <a:ext cx="79832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Decimal to </a:t>
            </a:r>
            <a:r>
              <a:rPr lang="en-US" altLang="zh-CN" sz="3200" b="0" dirty="0">
                <a:solidFill>
                  <a:srgbClr val="FFFF00"/>
                </a:solidFill>
                <a:cs typeface="Times New Roman" pitchFamily="18" charset="0"/>
              </a:rPr>
              <a:t>Hexadecimal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20" y="102765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3417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D59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09720" y="322649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3417÷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=213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09720" y="399904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213÷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09720" y="478486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058078" y="6012578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V="1">
            <a:off x="5231905" y="5394147"/>
            <a:ext cx="3" cy="7200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8596331" y="811633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上箭头 19"/>
          <p:cNvSpPr/>
          <p:nvPr/>
        </p:nvSpPr>
        <p:spPr bwMode="auto">
          <a:xfrm>
            <a:off x="6888088" y="3005341"/>
            <a:ext cx="500066" cy="2448272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487045" y="5453614"/>
            <a:ext cx="208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384834" y="2348559"/>
            <a:ext cx="19736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752184" y="3451905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08430" y="2721139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Remainder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 bwMode="auto">
          <a:xfrm>
            <a:off x="3724945" y="1065542"/>
            <a:ext cx="608722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4" grpId="0" build="p" autoUpdateAnimBg="0"/>
      <p:bldP spid="20" grpId="0" animBg="1"/>
      <p:bldP spid="21" grpId="0" build="p" autoUpdateAnimBg="0"/>
      <p:bldP spid="22" grpId="0" build="p" autoUpdateAnimBg="0"/>
      <p:bldP spid="24" grpId="0" build="p" autoUpdateAnimBg="0"/>
      <p:bldP spid="25" grpId="0"/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5840" y="2492896"/>
            <a:ext cx="2808312" cy="1368152"/>
          </a:xfrm>
        </p:spPr>
        <p:txBody>
          <a:bodyPr/>
          <a:lstStyle/>
          <a:p>
            <a:r>
              <a:rPr lang="en-US" altLang="zh-C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7857" y="188641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20" y="102915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10 111 011 001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2731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09720" y="242088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101 1101 1001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5D9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09720" y="3819350"/>
            <a:ext cx="8572560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=1024+256+128+64+16+8+1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1497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8596331" y="252972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595538" y="299844"/>
            <a:ext cx="5908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15" y="332657"/>
            <a:ext cx="8524875" cy="4181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2276872"/>
            <a:ext cx="3905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20" y="102915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001 010 011 100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09720" y="2348881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001 010 011 100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=0010 1001 1100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=29C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09720" y="4311792"/>
            <a:ext cx="857256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+2×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+3×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+4×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512+2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×64+3×8+4×1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668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8596331" y="324410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595538" y="343518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617857" y="260649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20" y="908720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1100 0000 1101 1110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09720" y="2310436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1100 0000 1101 1110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1 100 000 011 011 110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140336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09720" y="4311792"/>
            <a:ext cx="857256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+13×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+14×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4096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3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×16+14×1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49374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8596331" y="180394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595538" y="199502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617857" y="116633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43920" y="106951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1101100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43920" y="258298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=54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43920" y="314121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54÷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=27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843920" y="371272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27÷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843920" y="428422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=6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843920" y="485572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=3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843920" y="542723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843920" y="594057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44052" y="301937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上箭头 19"/>
          <p:cNvSpPr/>
          <p:nvPr/>
        </p:nvSpPr>
        <p:spPr bwMode="auto">
          <a:xfrm>
            <a:off x="7210320" y="3289222"/>
            <a:ext cx="500066" cy="2448272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634257" y="5881511"/>
            <a:ext cx="1768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bit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490240" y="2497135"/>
            <a:ext cx="16546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074416" y="3816505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740422" y="277427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41968" y="2086338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Remainder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20" grpId="0" animBg="1"/>
      <p:bldP spid="21" grpId="0" build="p" autoUpdateAnimBg="0"/>
      <p:bldP spid="22" grpId="0" build="p" autoUpdateAnimBg="0"/>
      <p:bldP spid="23" grpId="0" build="p" autoUpdateAnimBg="0"/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20" y="148478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154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09720" y="385746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09720" y="441570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809720" y="498720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809852" y="573191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上箭头 15"/>
          <p:cNvSpPr/>
          <p:nvPr/>
        </p:nvSpPr>
        <p:spPr bwMode="auto">
          <a:xfrm>
            <a:off x="7248128" y="3780329"/>
            <a:ext cx="500066" cy="1728192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600057" y="5580530"/>
            <a:ext cx="208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528049" y="2907523"/>
            <a:ext cx="19736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112224" y="3866853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775521" y="53997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63752" y="3060250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Remainder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12" grpId="0" build="p" autoUpdateAnimBg="0"/>
      <p:bldP spid="13" grpId="0" build="p" autoUpdateAnimBg="0"/>
      <p:bldP spid="16" grpId="0" animBg="1"/>
      <p:bldP spid="17" grpId="0" build="p" autoUpdateAnimBg="0"/>
      <p:bldP spid="18" grpId="0" build="p" autoUpdateAnimBg="0"/>
      <p:bldP spid="19" grpId="0" build="p" autoUpdateAnimBg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20" y="162880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6C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09720" y="385746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=6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09720" y="503134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6÷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849026" y="3844197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 flipV="1">
            <a:off x="5095869" y="4214657"/>
            <a:ext cx="654421" cy="76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8596331" y="396418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809852" y="645199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上箭头 20"/>
          <p:cNvSpPr/>
          <p:nvPr/>
        </p:nvSpPr>
        <p:spPr bwMode="auto">
          <a:xfrm>
            <a:off x="7464152" y="3852337"/>
            <a:ext cx="500066" cy="1800200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888089" y="5652538"/>
            <a:ext cx="208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44073" y="3051539"/>
            <a:ext cx="19736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8328248" y="3924345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78230" y="575977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08430" y="3132258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Remainder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12" grpId="0" build="p" autoUpdateAnimBg="0"/>
      <p:bldP spid="14" grpId="0" build="p" autoUpdateAnimBg="0"/>
      <p:bldP spid="21" grpId="0" animBg="1"/>
      <p:bldP spid="22" grpId="0" build="p" autoUpdateAnimBg="0"/>
      <p:bldP spid="23" grpId="0" build="p" autoUpdateAnimBg="0"/>
      <p:bldP spid="24" grpId="0" build="p" autoUpdateAnimBg="0"/>
      <p:bldP spid="2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668016" y="538337"/>
            <a:ext cx="9324528" cy="76944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Signed Binary Number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590800" y="2050504"/>
            <a:ext cx="7848600" cy="4114800"/>
          </a:xfrm>
        </p:spPr>
        <p:txBody>
          <a:bodyPr/>
          <a:lstStyle/>
          <a:p>
            <a:r>
              <a:rPr lang="en-US" altLang="zh-CN" sz="4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Signed-Magnitude</a:t>
            </a:r>
          </a:p>
          <a:p>
            <a:endParaRPr lang="en-US" altLang="zh-CN" sz="4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4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Ones’ Complement</a:t>
            </a:r>
          </a:p>
          <a:p>
            <a:endParaRPr lang="en-US" altLang="zh-CN" sz="4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4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Two’s Complement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10344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Signed-Magnitude</a:t>
            </a:r>
          </a:p>
        </p:txBody>
      </p:sp>
      <p:sp>
        <p:nvSpPr>
          <p:cNvPr id="110617" name="Rectangle 25"/>
          <p:cNvSpPr>
            <a:spLocks noChangeArrowheads="1"/>
          </p:cNvSpPr>
          <p:nvPr/>
        </p:nvSpPr>
        <p:spPr bwMode="auto">
          <a:xfrm>
            <a:off x="2436016" y="1598713"/>
            <a:ext cx="76000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Positive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  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10011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10011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SM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2482312" y="2526106"/>
            <a:ext cx="74117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Negative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10011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10011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SM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559497" y="3470920"/>
            <a:ext cx="89289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AutoNum type="arabicParenBoth"/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Signed-Magnitude of the positive number is itself. Just put a ‘0’in leftmost direction.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1596010" y="4944070"/>
            <a:ext cx="90719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(2)The Signed-Magnitude of the negative number is to</a:t>
            </a:r>
          </a:p>
          <a:p>
            <a:pPr marL="514350" indent="-514350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    put a ‘1’in leftmost direction.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7" grpId="0"/>
      <p:bldP spid="18" grpId="0"/>
      <p:bldP spid="20" grpId="0"/>
      <p:bldP spid="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96416"/>
            <a:ext cx="8534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Ones’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Complement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2207569" y="1412777"/>
            <a:ext cx="77556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Positive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  X</a:t>
            </a:r>
            <a:r>
              <a: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＝＋1001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1001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2253864" y="2340170"/>
            <a:ext cx="77564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Negative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X</a:t>
            </a:r>
            <a:r>
              <a: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＝－1001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0110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559497" y="3284984"/>
            <a:ext cx="91085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AutoNum type="arabicParenBoth"/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Ones’ Complement of the positive number is itself. Just put a ‘0’in leftmost direction.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7490" y="4872062"/>
            <a:ext cx="96490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AutoNum type="arabicParenBoth" startAt="2"/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Ones’ Complement of the negative number is to put a ‘1’in leftmost direction, and reverse ‘0’ and ‘1’.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1847528" y="2780456"/>
            <a:ext cx="84249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 Calculate the Ones’ Complement of 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- 1101100.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82888" y="4001690"/>
            <a:ext cx="6553200" cy="1570038"/>
            <a:chOff x="793" y="1434"/>
            <a:chExt cx="4128" cy="989"/>
          </a:xfrm>
        </p:grpSpPr>
        <p:sp>
          <p:nvSpPr>
            <p:cNvPr id="224262" name="Rectangle 6"/>
            <p:cNvSpPr>
              <a:spLocks noChangeArrowheads="1"/>
            </p:cNvSpPr>
            <p:nvPr/>
          </p:nvSpPr>
          <p:spPr bwMode="auto">
            <a:xfrm>
              <a:off x="793" y="1434"/>
              <a:ext cx="412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11111111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  1101100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10010011</a:t>
              </a:r>
            </a:p>
          </p:txBody>
        </p:sp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>
              <a:off x="884" y="211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1919288" y="5729882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Ones’ Complement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10010011</a:t>
            </a:r>
          </a:p>
        </p:txBody>
      </p:sp>
      <p:sp>
        <p:nvSpPr>
          <p:cNvPr id="9" name="矩形 8"/>
          <p:cNvSpPr/>
          <p:nvPr/>
        </p:nvSpPr>
        <p:spPr>
          <a:xfrm>
            <a:off x="1775520" y="401291"/>
            <a:ext cx="921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named the ones’ complement?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5520" y="1121370"/>
            <a:ext cx="9217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ones’ complement: </a:t>
            </a:r>
          </a:p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 the absolute value of negative number from all bits of “1” (111…111).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/>
      <p:bldP spid="224264" grpId="0"/>
      <p:bldP spid="9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1992312" y="908720"/>
            <a:ext cx="94322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 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Ones’ Complement of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－10101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is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101010</a:t>
            </a:r>
          </a:p>
        </p:txBody>
      </p:sp>
      <p:grpSp>
        <p:nvGrpSpPr>
          <p:cNvPr id="114711" name="Group 23"/>
          <p:cNvGrpSpPr>
            <a:grpSpLocks/>
          </p:cNvGrpSpPr>
          <p:nvPr/>
        </p:nvGrpSpPr>
        <p:grpSpPr bwMode="auto">
          <a:xfrm>
            <a:off x="4583832" y="3140968"/>
            <a:ext cx="2519362" cy="1570038"/>
            <a:chOff x="385" y="2115"/>
            <a:chExt cx="1587" cy="989"/>
          </a:xfrm>
        </p:grpSpPr>
        <p:sp>
          <p:nvSpPr>
            <p:cNvPr id="114708" name="Rectangle 20"/>
            <p:cNvSpPr>
              <a:spLocks noChangeArrowheads="1"/>
            </p:cNvSpPr>
            <p:nvPr/>
          </p:nvSpPr>
          <p:spPr bwMode="auto">
            <a:xfrm>
              <a:off x="385" y="2115"/>
              <a:ext cx="1587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111111</a:t>
              </a:r>
            </a:p>
            <a:p>
              <a:pPr>
                <a:buFontTx/>
                <a:buChar char="-"/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10101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101010 </a:t>
              </a:r>
            </a:p>
          </p:txBody>
        </p:sp>
        <p:sp>
          <p:nvSpPr>
            <p:cNvPr id="114709" name="Line 21"/>
            <p:cNvSpPr>
              <a:spLocks noChangeShapeType="1"/>
            </p:cNvSpPr>
            <p:nvPr/>
          </p:nvSpPr>
          <p:spPr bwMode="auto">
            <a:xfrm>
              <a:off x="431" y="2795"/>
              <a:ext cx="1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6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this course you will study: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How is the computer working?</a:t>
            </a:r>
          </a:p>
          <a:p>
            <a:endParaRPr lang="en-US" altLang="zh-C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 course is all about numbers, functions and logic circuits.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2078421" y="911622"/>
            <a:ext cx="790293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 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Ones’ Complement of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0.101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is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1.010</a:t>
            </a:r>
          </a:p>
        </p:txBody>
      </p:sp>
      <p:grpSp>
        <p:nvGrpSpPr>
          <p:cNvPr id="249870" name="Group 14"/>
          <p:cNvGrpSpPr>
            <a:grpSpLocks/>
          </p:cNvGrpSpPr>
          <p:nvPr/>
        </p:nvGrpSpPr>
        <p:grpSpPr bwMode="auto">
          <a:xfrm>
            <a:off x="4439816" y="3356992"/>
            <a:ext cx="2735262" cy="1570038"/>
            <a:chOff x="295" y="2387"/>
            <a:chExt cx="1723" cy="989"/>
          </a:xfrm>
        </p:grpSpPr>
        <p:sp>
          <p:nvSpPr>
            <p:cNvPr id="249867" name="Rectangle 11"/>
            <p:cNvSpPr>
              <a:spLocks noChangeArrowheads="1"/>
            </p:cNvSpPr>
            <p:nvPr/>
          </p:nvSpPr>
          <p:spPr bwMode="auto">
            <a:xfrm>
              <a:off x="340" y="2387"/>
              <a:ext cx="167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1.111</a:t>
              </a:r>
            </a:p>
            <a:p>
              <a:pPr>
                <a:buFontTx/>
                <a:buChar char="-"/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0.101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1.010</a:t>
              </a:r>
            </a:p>
          </p:txBody>
        </p:sp>
        <p:sp>
          <p:nvSpPr>
            <p:cNvPr id="249868" name="Line 12"/>
            <p:cNvSpPr>
              <a:spLocks noChangeShapeType="1"/>
            </p:cNvSpPr>
            <p:nvPr/>
          </p:nvSpPr>
          <p:spPr bwMode="auto">
            <a:xfrm>
              <a:off x="295" y="3067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6" grpId="0" uiExpand="1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4948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Two’s Complement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2135561" y="1571309"/>
            <a:ext cx="83247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Positive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  X</a:t>
            </a:r>
            <a:r>
              <a: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＝＋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2181856" y="2498702"/>
            <a:ext cx="82798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Negative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X</a:t>
            </a:r>
            <a:r>
              <a: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487489" y="3443516"/>
            <a:ext cx="91085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AutoNum type="arabicParenBoth"/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Two’s Complement of the positive number is itself. Just put a ‘0’in leftmost direction.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524000" y="4595644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AutoNum type="arabicParenBoth" startAt="2"/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Two’s Complement of the negative number is to put a ‘1’ in leftmost direction, reverse ‘0’ and ‘1’, and add ‘1’ to the tail.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19536" y="2916234"/>
            <a:ext cx="80367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Two’s Complement of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－10101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is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101011</a:t>
            </a:r>
          </a:p>
        </p:txBody>
      </p:sp>
      <p:sp>
        <p:nvSpPr>
          <p:cNvPr id="12" name="矩形 11"/>
          <p:cNvSpPr/>
          <p:nvPr/>
        </p:nvSpPr>
        <p:spPr>
          <a:xfrm>
            <a:off x="1775520" y="395954"/>
            <a:ext cx="921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named the two’s complement?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5520" y="1116033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two’s complement:</a:t>
            </a:r>
          </a:p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 the absolute value from 1 with all bits of “0” (1000…000=2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52300" y="4347682"/>
            <a:ext cx="2103333" cy="1745614"/>
            <a:chOff x="1676579" y="3714087"/>
            <a:chExt cx="2103333" cy="1745614"/>
          </a:xfrm>
        </p:grpSpPr>
        <p:sp>
          <p:nvSpPr>
            <p:cNvPr id="14" name="矩形 13"/>
            <p:cNvSpPr/>
            <p:nvPr/>
          </p:nvSpPr>
          <p:spPr>
            <a:xfrm>
              <a:off x="2051720" y="3714087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1000000</a:t>
              </a:r>
              <a:endParaRPr lang="zh-CN" altLang="en-US" sz="3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76579" y="4218143"/>
              <a:ext cx="20313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  10101</a:t>
              </a:r>
              <a:endParaRPr lang="zh-CN" altLang="en-US" sz="3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292042" y="4874926"/>
              <a:ext cx="14157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101011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63787" y="4802918"/>
              <a:ext cx="2016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95600" y="3783274"/>
            <a:ext cx="4598238" cy="653838"/>
            <a:chOff x="971600" y="3495242"/>
            <a:chExt cx="4598238" cy="653838"/>
          </a:xfrm>
        </p:grpSpPr>
        <p:sp>
          <p:nvSpPr>
            <p:cNvPr id="2" name="矩形 1"/>
            <p:cNvSpPr/>
            <p:nvPr/>
          </p:nvSpPr>
          <p:spPr>
            <a:xfrm>
              <a:off x="4299490" y="3495242"/>
              <a:ext cx="12703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11111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71600" y="3564305"/>
              <a:ext cx="2740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borrow bits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9" grpId="0" uiExpand="1" build="p" autoUpdateAnimBg="0"/>
      <p:bldP spid="12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981201" y="620688"/>
            <a:ext cx="855214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Two’s Complement of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－0.1010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is: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10－0.1010＝1.0110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06743" y="3214720"/>
            <a:ext cx="2031325" cy="2096943"/>
            <a:chOff x="2195736" y="2636912"/>
            <a:chExt cx="2031325" cy="2096943"/>
          </a:xfrm>
        </p:grpSpPr>
        <p:sp>
          <p:nvSpPr>
            <p:cNvPr id="12" name="矩形 11"/>
            <p:cNvSpPr/>
            <p:nvPr/>
          </p:nvSpPr>
          <p:spPr>
            <a:xfrm>
              <a:off x="2586598" y="2636912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.0000</a:t>
              </a:r>
              <a:endParaRPr lang="zh-CN" altLang="en-US" sz="32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95736" y="3284984"/>
              <a:ext cx="20313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 0.1010</a:t>
              </a:r>
              <a:endParaRPr lang="zh-CN" altLang="en-US" sz="3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796188" y="4149080"/>
              <a:ext cx="14157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1.0110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195736" y="4005064"/>
              <a:ext cx="2016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49890" y="2343114"/>
            <a:ext cx="4341028" cy="653838"/>
            <a:chOff x="971600" y="3495242"/>
            <a:chExt cx="4341028" cy="653838"/>
          </a:xfrm>
        </p:grpSpPr>
        <p:sp>
          <p:nvSpPr>
            <p:cNvPr id="11" name="矩形 10"/>
            <p:cNvSpPr/>
            <p:nvPr/>
          </p:nvSpPr>
          <p:spPr>
            <a:xfrm>
              <a:off x="4337168" y="3495242"/>
              <a:ext cx="9754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1 11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71600" y="3564305"/>
              <a:ext cx="2740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borrow bits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9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uiExpand="1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0512" y="-33774"/>
            <a:ext cx="9107488" cy="1446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Addition and Subtraction of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Signed Binary Numbers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21873" name="Group 17"/>
          <p:cNvGrpSpPr>
            <a:grpSpLocks/>
          </p:cNvGrpSpPr>
          <p:nvPr/>
        </p:nvGrpSpPr>
        <p:grpSpPr bwMode="auto">
          <a:xfrm>
            <a:off x="1978024" y="5171330"/>
            <a:ext cx="1905000" cy="1570038"/>
            <a:chOff x="240" y="2634"/>
            <a:chExt cx="1200" cy="989"/>
          </a:xfrm>
        </p:grpSpPr>
        <p:sp>
          <p:nvSpPr>
            <p:cNvPr id="121860" name="Line 4"/>
            <p:cNvSpPr>
              <a:spLocks noChangeShapeType="1"/>
            </p:cNvSpPr>
            <p:nvPr/>
          </p:nvSpPr>
          <p:spPr bwMode="auto">
            <a:xfrm>
              <a:off x="288" y="331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480" y="325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0.1000</a:t>
              </a:r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240" y="292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－0.0011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480" y="263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0.1011</a:t>
              </a:r>
            </a:p>
          </p:txBody>
        </p:sp>
      </p:grp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1992560" y="2628202"/>
            <a:ext cx="5769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Calculate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and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1597024" y="2018602"/>
            <a:ext cx="80265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e.g.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＝－0.0011        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＝＋0.1011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5086732" y="6065168"/>
            <a:ext cx="3725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0.1000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SM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20552" y="1442538"/>
            <a:ext cx="8425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 Addition and Subtraction of Signed-Magnitude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6537" y="4058815"/>
            <a:ext cx="89194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=－0.0011＋0.1011</a:t>
            </a:r>
          </a:p>
          <a:p>
            <a:pPr marL="514350" indent="-514350"/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Subtract the absolute value, and the result is positive.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1848544" y="3429001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Solution 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9" grpId="0" build="p" autoUpdateAnimBg="0"/>
      <p:bldP spid="121870" grpId="0" build="p" autoUpdateAnimBg="0"/>
      <p:bldP spid="121875" grpId="0" build="p" autoUpdateAnimBg="0"/>
      <p:bldP spid="17" grpId="0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234046" y="5292498"/>
            <a:ext cx="38619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1.1110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SM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2897" name="Group 17"/>
          <p:cNvGrpSpPr>
            <a:grpSpLocks/>
          </p:cNvGrpSpPr>
          <p:nvPr/>
        </p:nvGrpSpPr>
        <p:grpSpPr bwMode="auto">
          <a:xfrm>
            <a:off x="3276600" y="2854498"/>
            <a:ext cx="1905000" cy="1798638"/>
            <a:chOff x="1104" y="1146"/>
            <a:chExt cx="1200" cy="1133"/>
          </a:xfrm>
        </p:grpSpPr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1248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1344" y="191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0.1110</a:t>
              </a:r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1104" y="1530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＋0.1011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344" y="114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0.0011</a:t>
              </a:r>
            </a:p>
          </p:txBody>
        </p:sp>
      </p:grp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1949450" y="304801"/>
            <a:ext cx="6545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＝[－0.0011]－[0.1011]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75520" y="1782506"/>
            <a:ext cx="9774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Add the absolute value, and the result is negative.</a:t>
            </a:r>
            <a:endParaRPr lang="zh-CN" altLang="en-US" sz="3200" dirty="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647728" y="972018"/>
            <a:ext cx="4698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＝－[0.0011 ＋ 0.1011]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 autoUpdateAnimBg="0"/>
      <p:bldP spid="122895" grpId="0"/>
      <p:bldP spid="12" grpId="0"/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828801" y="1143001"/>
            <a:ext cx="5288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1847528" y="2057401"/>
            <a:ext cx="57679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524001" y="290514"/>
            <a:ext cx="86545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2. Addition and Subtraction of Ones’ Complement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19536" y="3789040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bit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carry should be added to the lowest bit of the sum result, named as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end-around carry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 autoUpdateAnimBg="0"/>
      <p:bldP spid="137223" grpId="0" build="p" autoUpdateAnimBg="0"/>
      <p:bldP spid="1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76401" y="304801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e.g.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＝0.1100    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＝0.0010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752601" y="1219201"/>
            <a:ext cx="72923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Calculate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and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0" y="3132285"/>
            <a:ext cx="8855078" cy="1766889"/>
            <a:chOff x="0" y="1344"/>
            <a:chExt cx="5578" cy="1113"/>
          </a:xfrm>
        </p:grpSpPr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144" y="1344"/>
              <a:ext cx="5434" cy="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(1)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＋X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OC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＝[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OC</a:t>
              </a:r>
              <a:r>
                <a:rPr lang="zh-CN" altLang="en-US" sz="3200" b="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＋[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OC</a:t>
              </a:r>
              <a:r>
                <a:rPr lang="zh-CN" altLang="en-US" sz="3200" b="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3200" b="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3200" b="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      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＝0.1100＋0.0010＝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0.1110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OC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  <a:defRPr/>
              </a:pP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0" y="1872"/>
              <a:ext cx="1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423692" y="4323109"/>
            <a:ext cx="2016125" cy="1570038"/>
            <a:chOff x="295" y="2478"/>
            <a:chExt cx="1270" cy="989"/>
          </a:xfrm>
        </p:grpSpPr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340" y="2478"/>
              <a:ext cx="115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0.1100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+ 0.0010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0.1110</a:t>
              </a:r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>
              <a:off x="295" y="3158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785226" y="2378894"/>
            <a:ext cx="1574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Solution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505266" y="3659908"/>
            <a:ext cx="2286000" cy="2865437"/>
            <a:chOff x="1248" y="1440"/>
            <a:chExt cx="1440" cy="1805"/>
          </a:xfrm>
        </p:grpSpPr>
        <p:sp>
          <p:nvSpPr>
            <p:cNvPr id="141316" name="Line 4"/>
            <p:cNvSpPr>
              <a:spLocks noChangeShapeType="1"/>
            </p:cNvSpPr>
            <p:nvPr/>
          </p:nvSpPr>
          <p:spPr bwMode="auto">
            <a:xfrm>
              <a:off x="1248" y="2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1248" y="212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1488" y="25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1488" y="269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1632" y="144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0.1100</a:t>
              </a:r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1392" y="173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+ 1.1101</a:t>
              </a:r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1296" y="211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[1]0.1001</a:t>
              </a: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230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680" y="288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0.1010</a:t>
              </a:r>
            </a:p>
          </p:txBody>
        </p:sp>
      </p:grp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5016356" y="1571308"/>
            <a:ext cx="3672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 0.1100＋1.1101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10.1001 </a:t>
            </a:r>
          </a:p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[0.1010]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2928124" y="923783"/>
            <a:ext cx="59041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[X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1820417" y="247855"/>
            <a:ext cx="60933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(2)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＝0.1100    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＝0.0010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50054" y="5172646"/>
            <a:ext cx="3272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End-Around Carry</a:t>
            </a:r>
            <a:endParaRPr lang="zh-CN" altLang="en-US" sz="3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073591" y="2564905"/>
            <a:ext cx="2740569" cy="1175721"/>
            <a:chOff x="3239019" y="2965852"/>
            <a:chExt cx="2740569" cy="1175721"/>
          </a:xfrm>
        </p:grpSpPr>
        <p:sp>
          <p:nvSpPr>
            <p:cNvPr id="21" name="矩形 20"/>
            <p:cNvSpPr/>
            <p:nvPr/>
          </p:nvSpPr>
          <p:spPr>
            <a:xfrm>
              <a:off x="4072203" y="3495242"/>
              <a:ext cx="9754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11 1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39019" y="2965852"/>
              <a:ext cx="2740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carry bits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524000" y="290514"/>
            <a:ext cx="8685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3. Addition and Subtraction of Two’s Complement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828801" y="1143001"/>
            <a:ext cx="51507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＋X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＋[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828801" y="2057401"/>
            <a:ext cx="56300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－X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＋[－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7528" y="3573017"/>
            <a:ext cx="842493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the Two's Complement of each number, and do addition.</a:t>
            </a:r>
          </a:p>
          <a:p>
            <a:pPr>
              <a:spcBef>
                <a:spcPts val="1200"/>
              </a:spcBef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the carry on the sign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build="p" autoUpdateAnimBg="0"/>
      <p:bldP spid="123911" grpId="0" build="p" autoUpdateAnimBg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404665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 of Circuit and Digital Logic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99925" y="2863220"/>
            <a:ext cx="4612589" cy="1994197"/>
            <a:chOff x="1675924" y="2863219"/>
            <a:chExt cx="4612589" cy="1994197"/>
          </a:xfrm>
        </p:grpSpPr>
        <p:cxnSp>
          <p:nvCxnSpPr>
            <p:cNvPr id="33" name="直接箭头连接符 32"/>
            <p:cNvCxnSpPr/>
            <p:nvPr/>
          </p:nvCxnSpPr>
          <p:spPr bwMode="auto">
            <a:xfrm>
              <a:off x="2843808" y="2863219"/>
              <a:ext cx="864096" cy="55314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矩形 14"/>
            <p:cNvSpPr/>
            <p:nvPr/>
          </p:nvSpPr>
          <p:spPr>
            <a:xfrm>
              <a:off x="2904137" y="3574807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2</a:t>
              </a:r>
              <a:r>
                <a:rPr lang="en-US" altLang="zh-CN" sz="3200" b="0" baseline="30000" dirty="0"/>
                <a:t>nd</a:t>
              </a:r>
              <a:r>
                <a:rPr lang="en-US" altLang="zh-CN" sz="3200" b="0" dirty="0"/>
                <a:t> Tour: </a:t>
              </a:r>
            </a:p>
            <a:p>
              <a:r>
                <a:rPr lang="en-US" altLang="zh-CN" sz="3200" b="0" dirty="0">
                  <a:solidFill>
                    <a:srgbClr val="FFFF00"/>
                  </a:solidFill>
                </a:rPr>
                <a:t>Logic Functions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2483768" y="3416676"/>
              <a:ext cx="3651282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681566">
              <a:off x="1776424" y="2976689"/>
              <a:ext cx="585003" cy="786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5878528" y="4791160"/>
            <a:ext cx="4681968" cy="1950208"/>
            <a:chOff x="4354528" y="4791160"/>
            <a:chExt cx="4681968" cy="1950208"/>
          </a:xfrm>
        </p:grpSpPr>
        <p:sp>
          <p:nvSpPr>
            <p:cNvPr id="17" name="矩形 16"/>
            <p:cNvSpPr/>
            <p:nvPr/>
          </p:nvSpPr>
          <p:spPr>
            <a:xfrm>
              <a:off x="5652120" y="5458759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3</a:t>
              </a:r>
              <a:r>
                <a:rPr lang="en-US" altLang="zh-CN" sz="3200" b="0" baseline="30000" dirty="0"/>
                <a:t>rd</a:t>
              </a:r>
              <a:r>
                <a:rPr lang="en-US" altLang="zh-CN" sz="3200" b="0" dirty="0"/>
                <a:t> Tour: </a:t>
              </a:r>
            </a:p>
            <a:p>
              <a:r>
                <a:rPr lang="en-US" altLang="zh-CN" sz="3200" b="0" dirty="0">
                  <a:solidFill>
                    <a:srgbClr val="FFFF00"/>
                  </a:solidFill>
                </a:rPr>
                <a:t>Logic Circuits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169190" y="5300628"/>
              <a:ext cx="3435258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5169190" y="4791160"/>
              <a:ext cx="965860" cy="58205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681566">
              <a:off x="4455028" y="4970612"/>
              <a:ext cx="585003" cy="786004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1940663" y="1469739"/>
            <a:ext cx="4353645" cy="1440740"/>
            <a:chOff x="416662" y="1469739"/>
            <a:chExt cx="4353645" cy="1440740"/>
          </a:xfrm>
        </p:grpSpPr>
        <p:sp>
          <p:nvSpPr>
            <p:cNvPr id="4" name="矩形 3"/>
            <p:cNvSpPr/>
            <p:nvPr/>
          </p:nvSpPr>
          <p:spPr>
            <a:xfrm>
              <a:off x="837031" y="1627870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1</a:t>
              </a:r>
              <a:r>
                <a:rPr lang="en-US" altLang="zh-CN" sz="3200" b="0" baseline="30000" dirty="0"/>
                <a:t>st</a:t>
              </a:r>
              <a:r>
                <a:rPr lang="en-US" altLang="zh-CN" sz="3200" b="0" dirty="0"/>
                <a:t> Tour: </a:t>
              </a:r>
            </a:p>
            <a:p>
              <a:r>
                <a:rPr lang="en-US" altLang="zh-CN" sz="3200" b="0" dirty="0">
                  <a:solidFill>
                    <a:srgbClr val="FFFF00"/>
                  </a:solidFill>
                </a:rPr>
                <a:t>Number Systems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416662" y="1469739"/>
              <a:ext cx="3723290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8511" y="1488735"/>
              <a:ext cx="921796" cy="105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85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676400" y="404665"/>
            <a:ext cx="80265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e.g.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＝－0.1100         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=－0.0010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2057400" y="1084785"/>
            <a:ext cx="671850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Calculate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and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2031664" y="2179420"/>
            <a:ext cx="85217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en-US" altLang="zh-CN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＝1.0100＋1.1110＝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1.0010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4948" name="Group 20"/>
          <p:cNvGrpSpPr>
            <a:grpSpLocks/>
          </p:cNvGrpSpPr>
          <p:nvPr/>
        </p:nvGrpSpPr>
        <p:grpSpPr bwMode="auto">
          <a:xfrm>
            <a:off x="2279651" y="4758458"/>
            <a:ext cx="3203575" cy="1766887"/>
            <a:chOff x="295" y="2296"/>
            <a:chExt cx="2018" cy="1113"/>
          </a:xfrm>
        </p:grpSpPr>
        <p:sp>
          <p:nvSpPr>
            <p:cNvPr id="124945" name="Rectangle 17"/>
            <p:cNvSpPr>
              <a:spLocks noChangeArrowheads="1"/>
            </p:cNvSpPr>
            <p:nvPr/>
          </p:nvSpPr>
          <p:spPr bwMode="auto">
            <a:xfrm>
              <a:off x="295" y="2296"/>
              <a:ext cx="2018" cy="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1.0100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+ 1.1110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</a:t>
              </a:r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]1.0010     </a:t>
              </a:r>
            </a:p>
          </p:txBody>
        </p:sp>
        <p:sp>
          <p:nvSpPr>
            <p:cNvPr id="124946" name="Line 18"/>
            <p:cNvSpPr>
              <a:spLocks noChangeShapeType="1"/>
            </p:cNvSpPr>
            <p:nvPr/>
          </p:nvSpPr>
          <p:spPr bwMode="auto">
            <a:xfrm>
              <a:off x="295" y="3067"/>
              <a:ext cx="1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063552" y="1660849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Solution 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43264" y="3765448"/>
            <a:ext cx="2740569" cy="1175721"/>
            <a:chOff x="3239019" y="2965852"/>
            <a:chExt cx="2740569" cy="1175721"/>
          </a:xfrm>
        </p:grpSpPr>
        <p:sp>
          <p:nvSpPr>
            <p:cNvPr id="15" name="矩形 14"/>
            <p:cNvSpPr/>
            <p:nvPr/>
          </p:nvSpPr>
          <p:spPr>
            <a:xfrm>
              <a:off x="4072203" y="3495242"/>
              <a:ext cx="9754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11 1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39019" y="2965852"/>
              <a:ext cx="2740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carry bits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847851" y="1916833"/>
            <a:ext cx="83951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en-US" altLang="zh-CN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＝1.0100＋0.0010＝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1.0110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7404" name="Group 12"/>
          <p:cNvGrpSpPr>
            <a:grpSpLocks/>
          </p:cNvGrpSpPr>
          <p:nvPr/>
        </p:nvGrpSpPr>
        <p:grpSpPr bwMode="auto">
          <a:xfrm>
            <a:off x="2351684" y="4035079"/>
            <a:ext cx="2016125" cy="1570037"/>
            <a:chOff x="295" y="1117"/>
            <a:chExt cx="1270" cy="989"/>
          </a:xfrm>
        </p:grpSpPr>
        <p:sp>
          <p:nvSpPr>
            <p:cNvPr id="187402" name="Rectangle 10"/>
            <p:cNvSpPr>
              <a:spLocks noChangeArrowheads="1"/>
            </p:cNvSpPr>
            <p:nvPr/>
          </p:nvSpPr>
          <p:spPr bwMode="auto">
            <a:xfrm>
              <a:off x="295" y="1117"/>
              <a:ext cx="1201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1.0100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+ 0.0010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1.0110</a:t>
              </a: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>
              <a:off x="295" y="1752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1524000" y="539970"/>
            <a:ext cx="80489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＝－0.1100         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=－0.0010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774825" y="2420939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X1+X2]</a:t>
            </a:r>
            <a:r>
              <a: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en-US" altLang="zh-CN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＝？？？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524001" y="836614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Example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X1＝+15          X2=-5</a:t>
            </a: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742800" y="118374"/>
            <a:ext cx="9313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/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 of Addition in Two’s Complement</a:t>
            </a:r>
            <a:endParaRPr lang="zh-CN" altLang="zh-CN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1632024" y="1556792"/>
            <a:ext cx="828040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Example 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X1＝+0111        X2=+0011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1495425" y="3141664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111111</a:t>
            </a:r>
          </a:p>
        </p:txBody>
      </p:sp>
      <p:grpSp>
        <p:nvGrpSpPr>
          <p:cNvPr id="274445" name="Group 13"/>
          <p:cNvGrpSpPr>
            <a:grpSpLocks/>
          </p:cNvGrpSpPr>
          <p:nvPr/>
        </p:nvGrpSpPr>
        <p:grpSpPr bwMode="auto">
          <a:xfrm>
            <a:off x="1635125" y="3649664"/>
            <a:ext cx="3308350" cy="1658937"/>
            <a:chOff x="249" y="1750"/>
            <a:chExt cx="2084" cy="1045"/>
          </a:xfrm>
        </p:grpSpPr>
        <p:sp>
          <p:nvSpPr>
            <p:cNvPr id="274446" name="Rectangle 14"/>
            <p:cNvSpPr>
              <a:spLocks noChangeArrowheads="1"/>
            </p:cNvSpPr>
            <p:nvPr/>
          </p:nvSpPr>
          <p:spPr bwMode="auto">
            <a:xfrm>
              <a:off x="425" y="175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00001111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289" y="202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+11111011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-5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8" name="Rectangle 16"/>
            <p:cNvSpPr>
              <a:spLocks noChangeArrowheads="1"/>
            </p:cNvSpPr>
            <p:nvPr/>
          </p:nvSpPr>
          <p:spPr bwMode="auto">
            <a:xfrm>
              <a:off x="425" y="243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9" name="Line 17"/>
            <p:cNvSpPr>
              <a:spLocks noChangeShapeType="1"/>
            </p:cNvSpPr>
            <p:nvPr/>
          </p:nvSpPr>
          <p:spPr bwMode="auto">
            <a:xfrm>
              <a:off x="249" y="2430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5016500" y="3216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</p:txBody>
      </p:sp>
      <p:grpSp>
        <p:nvGrpSpPr>
          <p:cNvPr id="274451" name="Group 19"/>
          <p:cNvGrpSpPr>
            <a:grpSpLocks/>
          </p:cNvGrpSpPr>
          <p:nvPr/>
        </p:nvGrpSpPr>
        <p:grpSpPr bwMode="auto">
          <a:xfrm>
            <a:off x="5159375" y="3644901"/>
            <a:ext cx="2495550" cy="1655763"/>
            <a:chOff x="2397" y="664"/>
            <a:chExt cx="1572" cy="1043"/>
          </a:xfrm>
        </p:grpSpPr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2570" y="664"/>
              <a:ext cx="13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2443" y="93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+0011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4" name="Rectangle 22"/>
            <p:cNvSpPr>
              <a:spLocks noChangeArrowheads="1"/>
            </p:cNvSpPr>
            <p:nvPr/>
          </p:nvSpPr>
          <p:spPr bwMode="auto">
            <a:xfrm>
              <a:off x="2573" y="134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-6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5" name="Line 23"/>
            <p:cNvSpPr>
              <a:spLocks noChangeShapeType="1"/>
            </p:cNvSpPr>
            <p:nvPr/>
          </p:nvSpPr>
          <p:spPr bwMode="auto">
            <a:xfrm>
              <a:off x="2397" y="1342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56" name="Rectangle 24"/>
          <p:cNvSpPr>
            <a:spLocks noChangeArrowheads="1"/>
          </p:cNvSpPr>
          <p:nvPr/>
        </p:nvSpPr>
        <p:spPr bwMode="auto">
          <a:xfrm>
            <a:off x="8040688" y="32131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grpSp>
        <p:nvGrpSpPr>
          <p:cNvPr id="274457" name="Group 25"/>
          <p:cNvGrpSpPr>
            <a:grpSpLocks/>
          </p:cNvGrpSpPr>
          <p:nvPr/>
        </p:nvGrpSpPr>
        <p:grpSpPr bwMode="auto">
          <a:xfrm>
            <a:off x="7985126" y="3649664"/>
            <a:ext cx="2682875" cy="1658937"/>
            <a:chOff x="3667" y="2614"/>
            <a:chExt cx="1690" cy="1045"/>
          </a:xfrm>
        </p:grpSpPr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3840" y="2614"/>
              <a:ext cx="13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0111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9" name="Rectangle 27"/>
            <p:cNvSpPr>
              <a:spLocks noChangeArrowheads="1"/>
            </p:cNvSpPr>
            <p:nvPr/>
          </p:nvSpPr>
          <p:spPr bwMode="auto">
            <a:xfrm>
              <a:off x="3713" y="288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en-US" altLang="zh-CN" sz="32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0011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60" name="Rectangle 28"/>
            <p:cNvSpPr>
              <a:spLocks noChangeArrowheads="1"/>
            </p:cNvSpPr>
            <p:nvPr/>
          </p:nvSpPr>
          <p:spPr bwMode="auto">
            <a:xfrm>
              <a:off x="3833" y="329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61" name="Line 29"/>
            <p:cNvSpPr>
              <a:spLocks noChangeShapeType="1"/>
            </p:cNvSpPr>
            <p:nvPr/>
          </p:nvSpPr>
          <p:spPr bwMode="auto">
            <a:xfrm>
              <a:off x="3667" y="3292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62" name="Rectangle 30"/>
          <p:cNvSpPr>
            <a:spLocks noChangeArrowheads="1"/>
          </p:cNvSpPr>
          <p:nvPr/>
        </p:nvSpPr>
        <p:spPr bwMode="auto">
          <a:xfrm>
            <a:off x="1919289" y="5518150"/>
            <a:ext cx="842168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Overflow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: the higher two carry bits are different.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Solution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: Add one more bit in Two’s Complement.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810512" y="3143248"/>
            <a:ext cx="2714644" cy="2214578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55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4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2" grpId="0"/>
      <p:bldP spid="2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188641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&amp; Division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0800" y="1268760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Multiplication: shifted addition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Division: shifted subtraction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2253" y="289587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667000" y="339993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10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487738" y="406542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754209" y="3984707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3625" y="457478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741707" y="5200132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99630" y="5272141"/>
            <a:ext cx="800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68209" y="2815158"/>
            <a:ext cx="800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752184" y="2815157"/>
            <a:ext cx="15841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7752184" y="2815158"/>
            <a:ext cx="0" cy="5847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7392144" y="339993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6672065" y="281515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73393" y="217579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92636" y="339993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7752185" y="4065426"/>
            <a:ext cx="165608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26431" y="418624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39040" y="469933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8328298" y="5344148"/>
            <a:ext cx="1079972" cy="433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42454" y="543651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60361" y="6067860"/>
            <a:ext cx="2221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×10=110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62768" y="6084586"/>
            <a:ext cx="2221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" panose="02020503060505020303" pitchFamily="18" charset="0"/>
                <a:cs typeface="Times New Roman" panose="02020603050405020304" pitchFamily="18" charset="0"/>
              </a:rPr>
              <a:t>÷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10=11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03513" y="332657"/>
            <a:ext cx="85632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Numerical Codes</a:t>
            </a:r>
            <a:endParaRPr lang="zh-CN" altLang="en-US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7104" y="2204864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 Binary Coded 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1721296" y="338708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4400" b="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sz="4400" b="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5.2  Gray Code</a:t>
            </a:r>
            <a:endParaRPr lang="zh-CN" altLang="en-US" sz="4400" b="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 bwMode="auto">
          <a:xfrm>
            <a:off x="1721296" y="4539208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4400" b="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sz="4400" b="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5.3  Parity Code</a:t>
            </a:r>
            <a:endParaRPr lang="zh-CN" altLang="en-US" sz="4400" b="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016" y="141382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Binary Coded 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1921000" y="831375"/>
            <a:ext cx="8999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Coded Decimal (BCD)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pSp>
        <p:nvGrpSpPr>
          <p:cNvPr id="157719" name="Group 23"/>
          <p:cNvGrpSpPr>
            <a:grpSpLocks/>
          </p:cNvGrpSpPr>
          <p:nvPr/>
        </p:nvGrpSpPr>
        <p:grpSpPr bwMode="auto">
          <a:xfrm>
            <a:off x="2531437" y="1479447"/>
            <a:ext cx="7092950" cy="5229226"/>
            <a:chOff x="644" y="2160"/>
            <a:chExt cx="4468" cy="3294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710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935" y="2205"/>
              <a:ext cx="0" cy="3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023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667" y="2246"/>
              <a:ext cx="9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Decimal </a:t>
              </a:r>
            </a:p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Number</a:t>
              </a:r>
              <a:endPara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644" y="2665"/>
              <a:ext cx="4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740" y="2629"/>
              <a:ext cx="4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0      0000     0011     0000  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84" y="290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1      0001     0100     0001 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884" y="314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2      0010     0101     0010 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884" y="338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3      0011     0110     0011 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884" y="368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4      0100     0111     0100  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84" y="395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5      0101     1000     10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  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6325292" y="1407439"/>
            <a:ext cx="15696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Excess-3 </a:t>
            </a:r>
          </a:p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566643" y="1407439"/>
            <a:ext cx="10310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8421 </a:t>
            </a:r>
            <a:endParaRPr lang="en-US" altLang="zh-CN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8213404" y="1335431"/>
            <a:ext cx="9925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5421 </a:t>
            </a:r>
          </a:p>
          <a:p>
            <a:pPr algn="ctr"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71665" y="4784994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6      0110     1001     1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71665" y="52421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7      0111     1010     1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71665" y="56993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8      1000     1011     1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071665" y="61565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9      1001     1100     11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016" y="141382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Binary Coded 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1921000" y="831375"/>
            <a:ext cx="8999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Coded Decimal (BCD)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31437" y="1479447"/>
            <a:ext cx="7092950" cy="5229226"/>
            <a:chOff x="644" y="2160"/>
            <a:chExt cx="4468" cy="3294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710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935" y="2205"/>
              <a:ext cx="0" cy="3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023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667" y="2246"/>
              <a:ext cx="9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Decimal </a:t>
              </a:r>
            </a:p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Number</a:t>
              </a:r>
              <a:endPara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644" y="2665"/>
              <a:ext cx="4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740" y="2629"/>
              <a:ext cx="4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0      0000     0011     0000  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84" y="290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1      0001     0100     0001 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884" y="314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2      0010     0101     0010 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884" y="338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3      0011     0110     0011 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884" y="368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4      0100     0111     0100  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84" y="395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5      0101     1000     10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  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6325292" y="1407439"/>
            <a:ext cx="15696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Excess-3 </a:t>
            </a:r>
          </a:p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566643" y="1407439"/>
            <a:ext cx="10310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8421 </a:t>
            </a:r>
            <a:endParaRPr lang="en-US" altLang="zh-CN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8213404" y="1335431"/>
            <a:ext cx="9925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5421 </a:t>
            </a:r>
          </a:p>
          <a:p>
            <a:pPr algn="ctr"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71665" y="4784994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6      0110     1001     1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71665" y="52421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7      0111     1010     1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71665" y="56993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8      1000     1011     1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071665" y="61565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9      1001     1100     11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 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4335150" y="1495775"/>
            <a:ext cx="1440160" cy="518457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032" y="141382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Binary Coded 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2065016" y="831375"/>
            <a:ext cx="8999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Coded Decimal (BCD)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675453" y="1479447"/>
            <a:ext cx="7092950" cy="5229226"/>
            <a:chOff x="644" y="2160"/>
            <a:chExt cx="4468" cy="3294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710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935" y="2205"/>
              <a:ext cx="0" cy="3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023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667" y="2246"/>
              <a:ext cx="9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Decimal </a:t>
              </a:r>
            </a:p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Number</a:t>
              </a:r>
              <a:endPara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644" y="2665"/>
              <a:ext cx="4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740" y="2629"/>
              <a:ext cx="4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0      0000     0011     0000  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84" y="290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1      0001     0100     0001 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884" y="314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2      0010     0101     0010 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884" y="338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3      0011     0110     0011 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884" y="368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4      0100     0111     0100  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84" y="395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5      0101     1000     10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  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6469308" y="1407439"/>
            <a:ext cx="15696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Excess-3 </a:t>
            </a:r>
          </a:p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710659" y="1407439"/>
            <a:ext cx="10310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8421 </a:t>
            </a:r>
            <a:endParaRPr lang="en-US" altLang="zh-CN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8357420" y="1335431"/>
            <a:ext cx="9925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5421 </a:t>
            </a:r>
          </a:p>
          <a:p>
            <a:pPr algn="ctr"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15681" y="4784994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6      0110     1001     1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15681" y="52421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7      0111     1010     1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215681" y="56993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8      1000     1011     1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215681" y="61565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9      1001     1100     11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 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6456040" y="1479446"/>
            <a:ext cx="1440160" cy="518457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0024" y="141382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Binary Coded 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1993008" y="831375"/>
            <a:ext cx="8999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Coded Decimal (BCD)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603445" y="1479447"/>
            <a:ext cx="7092950" cy="5229226"/>
            <a:chOff x="644" y="2160"/>
            <a:chExt cx="4468" cy="3294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710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935" y="2205"/>
              <a:ext cx="0" cy="3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023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667" y="2246"/>
              <a:ext cx="9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Decimal </a:t>
              </a:r>
            </a:p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Number</a:t>
              </a:r>
              <a:endPara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644" y="2665"/>
              <a:ext cx="4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740" y="2629"/>
              <a:ext cx="4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0      0000     0011     0000  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84" y="290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1      0001     0100     0001 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884" y="314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2      0010     0101     0010 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884" y="338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3      0011     0110     0011 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884" y="368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4      0100     0111     0100  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84" y="395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5      0101     1000     10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  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6397300" y="1407439"/>
            <a:ext cx="15696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Excess-3 </a:t>
            </a:r>
          </a:p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638651" y="1407439"/>
            <a:ext cx="10310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8421 </a:t>
            </a:r>
            <a:endParaRPr lang="en-US" altLang="zh-CN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8285412" y="1335431"/>
            <a:ext cx="9925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5421 </a:t>
            </a:r>
          </a:p>
          <a:p>
            <a:pPr algn="ctr"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143673" y="4784994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6      0110     1001     1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143673" y="52421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7      0111     1010     1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143673" y="56993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8      1000     1011     1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143673" y="6156594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9      1001     1100     11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 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8040216" y="1479446"/>
            <a:ext cx="1440160" cy="518457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1735610" y="251938"/>
            <a:ext cx="2488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1. 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8421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58744" name="Group 24"/>
          <p:cNvGrpSpPr>
            <a:grpSpLocks/>
          </p:cNvGrpSpPr>
          <p:nvPr/>
        </p:nvGrpSpPr>
        <p:grpSpPr bwMode="auto">
          <a:xfrm>
            <a:off x="1199456" y="980729"/>
            <a:ext cx="9144000" cy="1330325"/>
            <a:chOff x="0" y="3024"/>
            <a:chExt cx="5760" cy="838"/>
          </a:xfrm>
        </p:grpSpPr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0" y="3024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itchFamily="18" charset="0"/>
                </a:rPr>
                <a:t>      The weights are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8－4－2－1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0" y="3494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   1010～1111 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itchFamily="18" charset="0"/>
                </a:rPr>
                <a:t>are invalid codes.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2197224" y="4718374"/>
            <a:ext cx="7296150" cy="579437"/>
            <a:chOff x="288" y="3199"/>
            <a:chExt cx="4596" cy="365"/>
          </a:xfrm>
        </p:grpSpPr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960" y="340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288" y="3199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168        0010  0001  0110   1000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1703512" y="3789041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Convert the Decimal number to 8421 Code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734" y="370299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 of Circuit and Digital Logic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81367" y="2838471"/>
            <a:ext cx="5819671" cy="1434588"/>
            <a:chOff x="357366" y="2838471"/>
            <a:chExt cx="5819671" cy="1434588"/>
          </a:xfrm>
        </p:grpSpPr>
        <p:sp>
          <p:nvSpPr>
            <p:cNvPr id="9" name="矩形 8"/>
            <p:cNvSpPr/>
            <p:nvPr/>
          </p:nvSpPr>
          <p:spPr>
            <a:xfrm>
              <a:off x="357366" y="3688284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(110011010100)</a:t>
              </a:r>
              <a:r>
                <a:rPr lang="en-US" altLang="zh-CN" sz="3200" b="0" baseline="-25000" dirty="0"/>
                <a:t>2</a:t>
              </a:r>
              <a:endParaRPr lang="zh-CN" altLang="en-US" sz="3200" b="0" baseline="-25000" dirty="0"/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1979712" y="2838471"/>
              <a:ext cx="0" cy="84981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组合 17"/>
          <p:cNvGrpSpPr/>
          <p:nvPr/>
        </p:nvGrpSpPr>
        <p:grpSpPr>
          <a:xfrm>
            <a:off x="2206162" y="4571471"/>
            <a:ext cx="9290438" cy="584775"/>
            <a:chOff x="682162" y="4571470"/>
            <a:chExt cx="9290438" cy="584775"/>
          </a:xfrm>
        </p:grpSpPr>
        <p:sp>
          <p:nvSpPr>
            <p:cNvPr id="10" name="矩形 9"/>
            <p:cNvSpPr/>
            <p:nvPr/>
          </p:nvSpPr>
          <p:spPr>
            <a:xfrm>
              <a:off x="1369455" y="4571470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(110 011 010 100)</a:t>
              </a:r>
              <a:r>
                <a:rPr lang="en-US" altLang="zh-CN" sz="3200" b="0" baseline="-25000" dirty="0"/>
                <a:t>2</a:t>
              </a:r>
              <a:r>
                <a:rPr lang="en-US" altLang="zh-CN" sz="3200" b="0" dirty="0"/>
                <a:t>: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octal number </a:t>
              </a:r>
              <a:r>
                <a:rPr lang="en-US" altLang="zh-CN" sz="3200" b="0" dirty="0"/>
                <a:t>(6324)</a:t>
              </a:r>
              <a:r>
                <a:rPr lang="en-US" altLang="zh-CN" sz="3200" b="0" baseline="-25000" dirty="0"/>
                <a:t>8</a:t>
              </a:r>
              <a:endParaRPr lang="zh-CN" altLang="en-US" sz="3200" b="0" baseline="-25000" dirty="0"/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682162" y="4789039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96647" y="1397731"/>
            <a:ext cx="3804745" cy="1440740"/>
            <a:chOff x="272646" y="1397731"/>
            <a:chExt cx="3804745" cy="1440740"/>
          </a:xfrm>
        </p:grpSpPr>
        <p:sp>
          <p:nvSpPr>
            <p:cNvPr id="4" name="矩形 3"/>
            <p:cNvSpPr/>
            <p:nvPr/>
          </p:nvSpPr>
          <p:spPr>
            <a:xfrm>
              <a:off x="693015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1</a:t>
              </a:r>
              <a:r>
                <a:rPr lang="en-US" altLang="zh-CN" sz="3200" b="0" baseline="30000" dirty="0"/>
                <a:t>st</a:t>
              </a:r>
              <a:r>
                <a:rPr lang="en-US" altLang="zh-CN" sz="3200" b="0" dirty="0"/>
                <a:t> Tour: </a:t>
              </a:r>
            </a:p>
            <a:p>
              <a:r>
                <a:rPr lang="en-US" altLang="zh-CN" sz="3200" b="0" dirty="0">
                  <a:solidFill>
                    <a:srgbClr val="FFFF00"/>
                  </a:solidFill>
                </a:rPr>
                <a:t>Number Systems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723290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55629" y="4343356"/>
            <a:ext cx="9474549" cy="2253997"/>
            <a:chOff x="531628" y="4343355"/>
            <a:chExt cx="9474549" cy="2253997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141490" y="5016473"/>
              <a:ext cx="2109236" cy="763000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03032" y="6012577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>
                  <a:solidFill>
                    <a:srgbClr val="FFFF00"/>
                  </a:solidFill>
                </a:rPr>
                <a:t>decimal number </a:t>
              </a:r>
              <a:r>
                <a:rPr lang="en-US" altLang="zh-CN" sz="3200" b="0" dirty="0"/>
                <a:t>(3284)</a:t>
              </a:r>
              <a:r>
                <a:rPr lang="en-US" altLang="zh-CN" sz="3200" b="0" baseline="-25000" dirty="0"/>
                <a:t>10</a:t>
              </a:r>
              <a:endParaRPr lang="zh-CN" altLang="en-US" sz="3200" b="0" baseline="-250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07569" y="5282840"/>
            <a:ext cx="9289031" cy="584775"/>
            <a:chOff x="683568" y="5282839"/>
            <a:chExt cx="9289031" cy="584775"/>
          </a:xfrm>
        </p:grpSpPr>
        <p:sp>
          <p:nvSpPr>
            <p:cNvPr id="11" name="矩形 10"/>
            <p:cNvSpPr/>
            <p:nvPr/>
          </p:nvSpPr>
          <p:spPr>
            <a:xfrm>
              <a:off x="1369454" y="5282839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(1100 1101 0100)</a:t>
              </a:r>
              <a:r>
                <a:rPr lang="en-US" altLang="zh-CN" sz="3200" b="0" baseline="-25000" dirty="0"/>
                <a:t>2</a:t>
              </a:r>
              <a:r>
                <a:rPr lang="en-US" altLang="zh-CN" sz="3200" b="0" dirty="0"/>
                <a:t>: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hex number </a:t>
              </a:r>
              <a:r>
                <a:rPr lang="en-US" altLang="zh-CN" sz="3200" b="0" dirty="0"/>
                <a:t>(CD4)</a:t>
              </a:r>
              <a:r>
                <a:rPr lang="en-US" altLang="zh-CN" sz="3200" b="0" baseline="-25000" dirty="0"/>
                <a:t>16</a:t>
              </a:r>
              <a:endParaRPr lang="zh-CN" altLang="en-US" sz="3200" b="0" baseline="-25000" dirty="0"/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683568" y="5496642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41934" y="2712267"/>
            <a:ext cx="6388516" cy="1069769"/>
            <a:chOff x="3117934" y="2712266"/>
            <a:chExt cx="6388516" cy="1069769"/>
          </a:xfrm>
        </p:grpSpPr>
        <p:sp>
          <p:nvSpPr>
            <p:cNvPr id="8" name="矩形 7"/>
            <p:cNvSpPr/>
            <p:nvPr/>
          </p:nvSpPr>
          <p:spPr>
            <a:xfrm>
              <a:off x="3686779" y="3197260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(?)</a:t>
              </a:r>
              <a:r>
                <a:rPr lang="en-US" altLang="zh-CN" sz="3200" b="0" baseline="-25000" dirty="0"/>
                <a:t>10</a:t>
              </a:r>
              <a:r>
                <a:rPr lang="en-US" altLang="zh-CN" sz="3200" b="0" dirty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/>
                <a:t>(?)</a:t>
              </a:r>
              <a:r>
                <a:rPr lang="en-US" altLang="zh-CN" sz="3200" b="0" baseline="-25000" dirty="0"/>
                <a:t>2</a:t>
              </a:r>
              <a:r>
                <a:rPr lang="en-US" altLang="zh-CN" sz="3200" b="0" dirty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/>
                <a:t>(?)</a:t>
              </a:r>
              <a:r>
                <a:rPr lang="en-US" altLang="zh-CN" sz="3200" b="0" baseline="-25000" dirty="0"/>
                <a:t>8</a:t>
              </a:r>
              <a:r>
                <a:rPr lang="en-US" altLang="zh-CN" sz="3200" b="0" dirty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/>
                <a:t>(?)</a:t>
              </a:r>
              <a:r>
                <a:rPr lang="en-US" altLang="zh-CN" sz="3200" b="0" baseline="-25000" dirty="0"/>
                <a:t>16</a:t>
              </a:r>
              <a:endParaRPr lang="zh-CN" altLang="en-US" sz="3200" b="0" dirty="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117934" y="2712266"/>
              <a:ext cx="621531" cy="54233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7" name="Picture 2" descr="手绘同人作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395902"/>
            <a:ext cx="3124946" cy="22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9"/>
          <p:cNvSpPr>
            <a:spLocks noChangeArrowheads="1"/>
          </p:cNvSpPr>
          <p:nvPr/>
        </p:nvSpPr>
        <p:spPr bwMode="auto">
          <a:xfrm>
            <a:off x="1812032" y="540119"/>
            <a:ext cx="8459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2.  Excess-3 Code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1802" name="Rectangle 1034"/>
          <p:cNvSpPr>
            <a:spLocks noChangeArrowheads="1"/>
          </p:cNvSpPr>
          <p:nvPr/>
        </p:nvSpPr>
        <p:spPr bwMode="auto">
          <a:xfrm>
            <a:off x="1812032" y="3450006"/>
            <a:ext cx="2488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3. 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5421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1544" y="1404065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code is formed by adding 0011 to the 8421 Code.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91544" y="4428402"/>
            <a:ext cx="554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The weights are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－4－2－1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 build="p" autoUpdateAnimBg="0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  Gray Code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2823" name="Rectangle 1031"/>
          <p:cNvSpPr>
            <a:spLocks noChangeArrowheads="1"/>
          </p:cNvSpPr>
          <p:nvPr/>
        </p:nvSpPr>
        <p:spPr bwMode="auto">
          <a:xfrm>
            <a:off x="1524000" y="112137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Gray Code (reflected binary code)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0" name="Line 1031"/>
          <p:cNvSpPr>
            <a:spLocks noChangeShapeType="1"/>
          </p:cNvSpPr>
          <p:nvPr/>
        </p:nvSpPr>
        <p:spPr bwMode="auto">
          <a:xfrm>
            <a:off x="5852666" y="194496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ine 1032"/>
          <p:cNvSpPr>
            <a:spLocks noChangeShapeType="1"/>
          </p:cNvSpPr>
          <p:nvPr/>
        </p:nvSpPr>
        <p:spPr bwMode="auto">
          <a:xfrm>
            <a:off x="1860104" y="2679973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3460304" y="2146573"/>
            <a:ext cx="0" cy="441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ine 1036"/>
          <p:cNvSpPr>
            <a:spLocks noChangeShapeType="1"/>
          </p:cNvSpPr>
          <p:nvPr/>
        </p:nvSpPr>
        <p:spPr bwMode="auto">
          <a:xfrm>
            <a:off x="6707832" y="2670448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1037"/>
          <p:cNvSpPr>
            <a:spLocks noChangeShapeType="1"/>
          </p:cNvSpPr>
          <p:nvPr/>
        </p:nvSpPr>
        <p:spPr bwMode="auto">
          <a:xfrm>
            <a:off x="8260904" y="2213248"/>
            <a:ext cx="0" cy="434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038"/>
          <p:cNvSpPr>
            <a:spLocks noChangeArrowheads="1"/>
          </p:cNvSpPr>
          <p:nvPr/>
        </p:nvSpPr>
        <p:spPr bwMode="auto">
          <a:xfrm>
            <a:off x="2317304" y="259424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0      0000</a:t>
            </a:r>
          </a:p>
        </p:txBody>
      </p:sp>
      <p:sp>
        <p:nvSpPr>
          <p:cNvPr id="16" name="Rectangle 1039"/>
          <p:cNvSpPr>
            <a:spLocks noChangeArrowheads="1"/>
          </p:cNvSpPr>
          <p:nvPr/>
        </p:nvSpPr>
        <p:spPr bwMode="auto">
          <a:xfrm>
            <a:off x="2317304" y="3084785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1      0001</a:t>
            </a:r>
          </a:p>
        </p:txBody>
      </p:sp>
      <p:sp>
        <p:nvSpPr>
          <p:cNvPr id="17" name="Rectangle 1040"/>
          <p:cNvSpPr>
            <a:spLocks noChangeArrowheads="1"/>
          </p:cNvSpPr>
          <p:nvPr/>
        </p:nvSpPr>
        <p:spPr bwMode="auto">
          <a:xfrm>
            <a:off x="7041704" y="258472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8      1100</a:t>
            </a:r>
          </a:p>
        </p:txBody>
      </p:sp>
      <p:sp>
        <p:nvSpPr>
          <p:cNvPr id="18" name="Rectangle 1041"/>
          <p:cNvSpPr>
            <a:spLocks noChangeArrowheads="1"/>
          </p:cNvSpPr>
          <p:nvPr/>
        </p:nvSpPr>
        <p:spPr bwMode="auto">
          <a:xfrm>
            <a:off x="7041704" y="304192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9      1101</a:t>
            </a:r>
          </a:p>
        </p:txBody>
      </p:sp>
      <p:sp>
        <p:nvSpPr>
          <p:cNvPr id="19" name="Rectangle 1042"/>
          <p:cNvSpPr>
            <a:spLocks noChangeArrowheads="1"/>
          </p:cNvSpPr>
          <p:nvPr/>
        </p:nvSpPr>
        <p:spPr bwMode="auto">
          <a:xfrm>
            <a:off x="6813104" y="3499124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10      1111</a:t>
            </a:r>
          </a:p>
        </p:txBody>
      </p:sp>
      <p:sp>
        <p:nvSpPr>
          <p:cNvPr id="20" name="Rectangle 1043"/>
          <p:cNvSpPr>
            <a:spLocks noChangeArrowheads="1"/>
          </p:cNvSpPr>
          <p:nvPr/>
        </p:nvSpPr>
        <p:spPr bwMode="auto">
          <a:xfrm>
            <a:off x="6813104" y="3956324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11      1110</a:t>
            </a:r>
          </a:p>
        </p:txBody>
      </p:sp>
      <p:sp>
        <p:nvSpPr>
          <p:cNvPr id="21" name="Rectangle 1044"/>
          <p:cNvSpPr>
            <a:spLocks noChangeArrowheads="1"/>
          </p:cNvSpPr>
          <p:nvPr/>
        </p:nvSpPr>
        <p:spPr bwMode="auto">
          <a:xfrm>
            <a:off x="6813104" y="4489724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12      1010</a:t>
            </a:r>
          </a:p>
        </p:txBody>
      </p:sp>
      <p:sp>
        <p:nvSpPr>
          <p:cNvPr id="22" name="Rectangle 1045"/>
          <p:cNvSpPr>
            <a:spLocks noChangeArrowheads="1"/>
          </p:cNvSpPr>
          <p:nvPr/>
        </p:nvSpPr>
        <p:spPr bwMode="auto">
          <a:xfrm>
            <a:off x="6813104" y="5099324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13      1011</a:t>
            </a:r>
          </a:p>
        </p:txBody>
      </p:sp>
      <p:sp>
        <p:nvSpPr>
          <p:cNvPr id="23" name="Rectangle 1046"/>
          <p:cNvSpPr>
            <a:spLocks noChangeArrowheads="1"/>
          </p:cNvSpPr>
          <p:nvPr/>
        </p:nvSpPr>
        <p:spPr bwMode="auto">
          <a:xfrm>
            <a:off x="6813104" y="5556524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14      1001</a:t>
            </a:r>
          </a:p>
        </p:txBody>
      </p:sp>
      <p:sp>
        <p:nvSpPr>
          <p:cNvPr id="24" name="Rectangle 1047"/>
          <p:cNvSpPr>
            <a:spLocks noChangeArrowheads="1"/>
          </p:cNvSpPr>
          <p:nvPr/>
        </p:nvSpPr>
        <p:spPr bwMode="auto">
          <a:xfrm>
            <a:off x="6813104" y="6089924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15      1000</a:t>
            </a: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2317304" y="350864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2      0011</a:t>
            </a:r>
          </a:p>
        </p:txBody>
      </p:sp>
      <p:sp>
        <p:nvSpPr>
          <p:cNvPr id="26" name="Rectangle 1049"/>
          <p:cNvSpPr>
            <a:spLocks noChangeArrowheads="1"/>
          </p:cNvSpPr>
          <p:nvPr/>
        </p:nvSpPr>
        <p:spPr bwMode="auto">
          <a:xfrm>
            <a:off x="2317304" y="404204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3      0010</a:t>
            </a:r>
          </a:p>
        </p:txBody>
      </p:sp>
      <p:sp>
        <p:nvSpPr>
          <p:cNvPr id="27" name="Rectangle 1050"/>
          <p:cNvSpPr>
            <a:spLocks noChangeArrowheads="1"/>
          </p:cNvSpPr>
          <p:nvPr/>
        </p:nvSpPr>
        <p:spPr bwMode="auto">
          <a:xfrm>
            <a:off x="2317304" y="449924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4      0110</a:t>
            </a:r>
          </a:p>
        </p:txBody>
      </p:sp>
      <p:sp>
        <p:nvSpPr>
          <p:cNvPr id="28" name="Rectangle 1051"/>
          <p:cNvSpPr>
            <a:spLocks noChangeArrowheads="1"/>
          </p:cNvSpPr>
          <p:nvPr/>
        </p:nvSpPr>
        <p:spPr bwMode="auto">
          <a:xfrm>
            <a:off x="2317304" y="503264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5      0111</a:t>
            </a:r>
          </a:p>
        </p:txBody>
      </p:sp>
      <p:sp>
        <p:nvSpPr>
          <p:cNvPr id="29" name="Rectangle 1052"/>
          <p:cNvSpPr>
            <a:spLocks noChangeArrowheads="1"/>
          </p:cNvSpPr>
          <p:nvPr/>
        </p:nvSpPr>
        <p:spPr bwMode="auto">
          <a:xfrm>
            <a:off x="2315716" y="553747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6      0101</a:t>
            </a:r>
          </a:p>
        </p:txBody>
      </p:sp>
      <p:sp>
        <p:nvSpPr>
          <p:cNvPr id="30" name="Rectangle 1053"/>
          <p:cNvSpPr>
            <a:spLocks noChangeArrowheads="1"/>
          </p:cNvSpPr>
          <p:nvPr/>
        </p:nvSpPr>
        <p:spPr bwMode="auto">
          <a:xfrm>
            <a:off x="2317304" y="602324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7      0100</a:t>
            </a:r>
          </a:p>
        </p:txBody>
      </p:sp>
      <p:sp>
        <p:nvSpPr>
          <p:cNvPr id="31" name="Rectangle 1057"/>
          <p:cNvSpPr>
            <a:spLocks noChangeArrowheads="1"/>
          </p:cNvSpPr>
          <p:nvPr/>
        </p:nvSpPr>
        <p:spPr bwMode="auto">
          <a:xfrm>
            <a:off x="1631504" y="2060849"/>
            <a:ext cx="8805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Decimal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Gray Code            Decimal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Gray Code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1595438" y="1556793"/>
            <a:ext cx="6805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 bits: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         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00,    01,  11,  10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631951" y="2269581"/>
            <a:ext cx="9288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Reflected: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10,   11,  01,  00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631950" y="3212977"/>
            <a:ext cx="9036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Connected:    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00,   01,   11,  10,   10,   11,  01,  00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630039" y="4221088"/>
            <a:ext cx="9253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Add 0: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01,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11,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10,  10,   11,   01,  00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703064" y="5379938"/>
            <a:ext cx="9361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Add 1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: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000, 001, 011, 010,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11,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01,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Rectangle 1031"/>
          <p:cNvSpPr>
            <a:spLocks noChangeArrowheads="1"/>
          </p:cNvSpPr>
          <p:nvPr/>
        </p:nvSpPr>
        <p:spPr bwMode="auto">
          <a:xfrm>
            <a:off x="1848544" y="467962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The Generation of 3-bit Gray Code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/>
      <p:bldP spid="273426" grpId="0"/>
      <p:bldP spid="10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57264" y="1556793"/>
            <a:ext cx="8910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check bit to the data. </a:t>
            </a:r>
          </a:p>
          <a:p>
            <a:pPr>
              <a:spcAft>
                <a:spcPts val="2400"/>
              </a:spcAft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number of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ones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whole code, it is named as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 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 Parity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number of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ones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whole code, it is named as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 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 Parity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3032" y="260648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  Parity Code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3414192" y="768078"/>
            <a:ext cx="0" cy="5829274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4785792" y="768078"/>
            <a:ext cx="0" cy="5829274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1836912" y="1200126"/>
            <a:ext cx="165618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>
            <a:off x="1966392" y="1884040"/>
            <a:ext cx="765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7176121" y="404665"/>
            <a:ext cx="20762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 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 Parity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2423592" y="19602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0     0000   1</a:t>
            </a: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2423592" y="24174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1     0001   0</a:t>
            </a: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2423592" y="28746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2     0010   0</a:t>
            </a:r>
          </a:p>
        </p:txBody>
      </p:sp>
      <p:sp>
        <p:nvSpPr>
          <p:cNvPr id="166942" name="Rectangle 30"/>
          <p:cNvSpPr>
            <a:spLocks noChangeArrowheads="1"/>
          </p:cNvSpPr>
          <p:nvPr/>
        </p:nvSpPr>
        <p:spPr bwMode="auto">
          <a:xfrm>
            <a:off x="2423592" y="33318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3     0011   1</a:t>
            </a:r>
          </a:p>
        </p:txBody>
      </p:sp>
      <p:sp>
        <p:nvSpPr>
          <p:cNvPr id="166943" name="Rectangle 31"/>
          <p:cNvSpPr>
            <a:spLocks noChangeArrowheads="1"/>
          </p:cNvSpPr>
          <p:nvPr/>
        </p:nvSpPr>
        <p:spPr bwMode="auto">
          <a:xfrm>
            <a:off x="2423592" y="37890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4     0100   0</a:t>
            </a:r>
          </a:p>
        </p:txBody>
      </p:sp>
      <p:sp>
        <p:nvSpPr>
          <p:cNvPr id="166944" name="Rectangle 32"/>
          <p:cNvSpPr>
            <a:spLocks noChangeArrowheads="1"/>
          </p:cNvSpPr>
          <p:nvPr/>
        </p:nvSpPr>
        <p:spPr bwMode="auto">
          <a:xfrm>
            <a:off x="2214260" y="429309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5     0101   1</a:t>
            </a:r>
          </a:p>
        </p:txBody>
      </p:sp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2214260" y="475029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6     0110   1</a:t>
            </a: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2442860" y="52074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7     0111   0</a:t>
            </a:r>
          </a:p>
        </p:txBody>
      </p:sp>
      <p:sp>
        <p:nvSpPr>
          <p:cNvPr id="166947" name="Rectangle 35"/>
          <p:cNvSpPr>
            <a:spLocks noChangeArrowheads="1"/>
          </p:cNvSpPr>
          <p:nvPr/>
        </p:nvSpPr>
        <p:spPr bwMode="auto">
          <a:xfrm>
            <a:off x="2442860" y="56646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8     1000   0</a:t>
            </a:r>
          </a:p>
        </p:txBody>
      </p:sp>
      <p:sp>
        <p:nvSpPr>
          <p:cNvPr id="166948" name="Rectangle 36"/>
          <p:cNvSpPr>
            <a:spLocks noChangeArrowheads="1"/>
          </p:cNvSpPr>
          <p:nvPr/>
        </p:nvSpPr>
        <p:spPr bwMode="auto">
          <a:xfrm>
            <a:off x="2442860" y="61218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9     1001   1</a:t>
            </a:r>
          </a:p>
        </p:txBody>
      </p:sp>
      <p:sp>
        <p:nvSpPr>
          <p:cNvPr id="21" name="矩形 20"/>
          <p:cNvSpPr/>
          <p:nvPr/>
        </p:nvSpPr>
        <p:spPr>
          <a:xfrm>
            <a:off x="3637113" y="1192561"/>
            <a:ext cx="96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Data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11824" y="1196753"/>
            <a:ext cx="2571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Check Bit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>
            <a:off x="6744072" y="836712"/>
            <a:ext cx="0" cy="57606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28048" y="1188042"/>
            <a:ext cx="3508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Number of ones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107610" y="1916833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112224" y="2348881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112224" y="278092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112224" y="3276274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8112224" y="378033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8082414" y="4284386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8112224" y="4716434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8112224" y="5148482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8112224" y="558053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8112224" y="6012578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943872" y="2060848"/>
            <a:ext cx="648072" cy="46085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968208" y="1988840"/>
            <a:ext cx="648072" cy="46085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3414192" y="768078"/>
            <a:ext cx="0" cy="5829274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4785792" y="768078"/>
            <a:ext cx="0" cy="5829274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1836912" y="1200126"/>
            <a:ext cx="165618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>
            <a:off x="1966392" y="1884040"/>
            <a:ext cx="765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7176121" y="404665"/>
            <a:ext cx="22124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 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Parity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2423593" y="1960241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0     0000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2423592" y="24174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1     0001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2423592" y="28746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2     0010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2" name="Rectangle 30"/>
          <p:cNvSpPr>
            <a:spLocks noChangeArrowheads="1"/>
          </p:cNvSpPr>
          <p:nvPr/>
        </p:nvSpPr>
        <p:spPr bwMode="auto">
          <a:xfrm>
            <a:off x="2423592" y="33318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3     0011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3" name="Rectangle 31"/>
          <p:cNvSpPr>
            <a:spLocks noChangeArrowheads="1"/>
          </p:cNvSpPr>
          <p:nvPr/>
        </p:nvSpPr>
        <p:spPr bwMode="auto">
          <a:xfrm>
            <a:off x="2423592" y="37890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4     0100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4" name="Rectangle 32"/>
          <p:cNvSpPr>
            <a:spLocks noChangeArrowheads="1"/>
          </p:cNvSpPr>
          <p:nvPr/>
        </p:nvSpPr>
        <p:spPr bwMode="auto">
          <a:xfrm>
            <a:off x="2214260" y="429309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5     0101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2214260" y="475029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6     0110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2442860" y="52074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7     0111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7" name="Rectangle 35"/>
          <p:cNvSpPr>
            <a:spLocks noChangeArrowheads="1"/>
          </p:cNvSpPr>
          <p:nvPr/>
        </p:nvSpPr>
        <p:spPr bwMode="auto">
          <a:xfrm>
            <a:off x="2442860" y="56646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8     1000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8" name="Rectangle 36"/>
          <p:cNvSpPr>
            <a:spLocks noChangeArrowheads="1"/>
          </p:cNvSpPr>
          <p:nvPr/>
        </p:nvSpPr>
        <p:spPr bwMode="auto">
          <a:xfrm>
            <a:off x="2442860" y="61218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9     1001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37113" y="1192561"/>
            <a:ext cx="96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Data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11824" y="1196753"/>
            <a:ext cx="2571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Check Bit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>
            <a:off x="6744072" y="836712"/>
            <a:ext cx="0" cy="57606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28048" y="1188042"/>
            <a:ext cx="3508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Number of ones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107610" y="1916833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112224" y="2348881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112224" y="278092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112224" y="3276274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8112224" y="378033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8082414" y="4284386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8112224" y="4716434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8112224" y="5148482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8112224" y="558053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8112224" y="6012578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943872" y="2060848"/>
            <a:ext cx="648072" cy="46085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968208" y="1988840"/>
            <a:ext cx="648072" cy="46085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0.9|3.2|4.4|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.3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53|4.6|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53|4.6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|4.2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9.3|3.5|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9.3|3.5|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.7|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9.2|3.9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9.2|3.9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2.8"/>
</p:tagLst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rgbClr val="92D050"/>
          </a:solidFill>
          <a:prstDash val="solid"/>
          <a:miter lim="800000"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50800" cap="flat" cmpd="sng" algn="ctr">
          <a:solidFill>
            <a:srgbClr val="92D050"/>
          </a:solidFill>
          <a:prstDash val="solid"/>
          <a:miter lim="800000"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Designs\High Voltage.pot</Template>
  <TotalTime>10256</TotalTime>
  <Words>4245</Words>
  <Application>Microsoft Office PowerPoint</Application>
  <PresentationFormat>宽屏</PresentationFormat>
  <Paragraphs>1000</Paragraphs>
  <Slides>95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4" baseType="lpstr">
      <vt:lpstr>黑体</vt:lpstr>
      <vt:lpstr>宋体</vt:lpstr>
      <vt:lpstr>Arial Black</vt:lpstr>
      <vt:lpstr>Calibri</vt:lpstr>
      <vt:lpstr>Euclid</vt:lpstr>
      <vt:lpstr>Times New Roman</vt:lpstr>
      <vt:lpstr>Wingdings</vt:lpstr>
      <vt:lpstr>High Voltage</vt:lpstr>
      <vt:lpstr>Equation</vt:lpstr>
      <vt:lpstr>Circuit and Digital Logic</vt:lpstr>
      <vt:lpstr>QQ Group for Our Course</vt:lpstr>
      <vt:lpstr>Grading Policy</vt:lpstr>
      <vt:lpstr>SPOC: online learning resource</vt:lpstr>
      <vt:lpstr>Log In SPOC</vt:lpstr>
      <vt:lpstr>PowerPoint 演示文稿</vt:lpstr>
      <vt:lpstr>In this course you will study:</vt:lpstr>
      <vt:lpstr>Tour of Circuit and Digital Logic</vt:lpstr>
      <vt:lpstr>Tour of Circuit and Digital Logic</vt:lpstr>
      <vt:lpstr>Tour of Circuit and Digital Logic</vt:lpstr>
      <vt:lpstr>Tour of Circuit and Digital Logic</vt:lpstr>
      <vt:lpstr>Tour of Circuit and Digital Logic</vt:lpstr>
      <vt:lpstr>PowerPoint 演示文稿</vt:lpstr>
      <vt:lpstr>PowerPoint 演示文稿</vt:lpstr>
      <vt:lpstr>Chapter One: Number Systems and Codes</vt:lpstr>
      <vt:lpstr>PowerPoint 演示文稿</vt:lpstr>
      <vt:lpstr>1.1 Number Systems</vt:lpstr>
      <vt:lpstr>1.1 Number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Number Conversion</vt:lpstr>
      <vt:lpstr>PowerPoint 演示文稿</vt:lpstr>
      <vt:lpstr>PowerPoint 演示文稿</vt:lpstr>
      <vt:lpstr>Exercise</vt:lpstr>
      <vt:lpstr>PowerPoint 演示文稿</vt:lpstr>
      <vt:lpstr>PowerPoint 演示文稿</vt:lpstr>
      <vt:lpstr>Exercise</vt:lpstr>
      <vt:lpstr>PowerPoint 演示文稿</vt:lpstr>
      <vt:lpstr>1.2.2 Conversion of Binary, Octal and Hexadecimal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1.2.3 Conversion of Decimal, Octal and Hexadecimal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Quiz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Signed Binary Number</vt:lpstr>
      <vt:lpstr>1.3.1 Signed-Magnitude</vt:lpstr>
      <vt:lpstr>1.3.2 Ones’ Complement</vt:lpstr>
      <vt:lpstr>PowerPoint 演示文稿</vt:lpstr>
      <vt:lpstr>PowerPoint 演示文稿</vt:lpstr>
      <vt:lpstr>PowerPoint 演示文稿</vt:lpstr>
      <vt:lpstr>1.3.3 Two’s Complement</vt:lpstr>
      <vt:lpstr>PowerPoint 演示文稿</vt:lpstr>
      <vt:lpstr>PowerPoint 演示文稿</vt:lpstr>
      <vt:lpstr>1.4 Addition and Subtraction of Signed Binary Numbers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Multiplication &amp; Division</vt:lpstr>
      <vt:lpstr>1.5.1  Binary Coded Decimal</vt:lpstr>
      <vt:lpstr>1.5.1 Binary Coded Decimal</vt:lpstr>
      <vt:lpstr>1.5.1 Binary Coded Decimal</vt:lpstr>
      <vt:lpstr>1.5.1 Binary Coded Decimal</vt:lpstr>
      <vt:lpstr>1.5.1 Binary Coded Decimal</vt:lpstr>
      <vt:lpstr>PowerPoint 演示文稿</vt:lpstr>
      <vt:lpstr>PowerPoint 演示文稿</vt:lpstr>
      <vt:lpstr>1.5.2   Gray Code</vt:lpstr>
      <vt:lpstr>PowerPoint 演示文稿</vt:lpstr>
      <vt:lpstr>1.5.3   Parity Code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</dc:title>
  <dc:creator>武庆生</dc:creator>
  <cp:lastModifiedBy>chenjuan</cp:lastModifiedBy>
  <cp:revision>1450</cp:revision>
  <cp:lastPrinted>1601-01-01T00:00:00Z</cp:lastPrinted>
  <dcterms:created xsi:type="dcterms:W3CDTF">2001-12-07T16:07:47Z</dcterms:created>
  <dcterms:modified xsi:type="dcterms:W3CDTF">2024-01-11T06:41:59Z</dcterms:modified>
</cp:coreProperties>
</file>